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10E2192-8F1D-45B7-9199-57955710D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2BF88260-4AF5-47D5-BA64-376EE5AD9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DECD9F2-4218-496A-AD61-C99CC9A19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104C-F3DF-453B-8487-5CF52AAF5362}" type="datetimeFigureOut">
              <a:rPr lang="en-GB" smtClean="0"/>
              <a:t>11/09/2019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7463140-74CC-4B8F-8A84-D92C7D8CF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A2DE839A-FC6C-4B67-A8E5-D02C1A2EC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5367-5CBF-47B1-A85C-F4887D18B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472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CC0C47D-9CDB-4A47-88A6-2F20062D7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027334A6-197C-4E84-BB80-2CECE7907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12CA20AF-FFC0-46D0-ABEB-C7CB21742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104C-F3DF-453B-8487-5CF52AAF5362}" type="datetimeFigureOut">
              <a:rPr lang="en-GB" smtClean="0"/>
              <a:t>11/09/2019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13C81B5-28FD-47DC-B313-2934CAAED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23E7F71-47C3-42ED-92D4-8E0584928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5367-5CBF-47B1-A85C-F4887D18B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51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3189B021-9214-4BC9-BE2D-A8E0D468AD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2BD783D1-AE78-431E-BC2E-A368825609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2BE7FC6-35A4-4637-856D-9DA7B0469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104C-F3DF-453B-8487-5CF52AAF5362}" type="datetimeFigureOut">
              <a:rPr lang="en-GB" smtClean="0"/>
              <a:t>11/09/2019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AC304036-EC3F-4E4B-9564-94A7CE127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A39290C-C4EA-4F0F-B417-C787E9C1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5367-5CBF-47B1-A85C-F4887D18B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0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987CDC7-CF68-44D6-ABC9-D4C6C5616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BA8C26C-DBD7-4E32-8228-D0DFCF494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EEC3CDC-FD33-4659-AF96-3E91C9451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104C-F3DF-453B-8487-5CF52AAF5362}" type="datetimeFigureOut">
              <a:rPr lang="en-GB" smtClean="0"/>
              <a:t>11/09/2019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A2BF4569-8089-453A-9D90-145BC36C4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A4B5AF50-BAC7-4209-B6F0-E4B10646E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5367-5CBF-47B1-A85C-F4887D18B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092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77B0EEB-D52F-4553-A61D-C77220412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9AC774F1-62C0-4D64-8A78-51EFEB4AD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8835F392-D847-4AC4-9040-64E949CC9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104C-F3DF-453B-8487-5CF52AAF5362}" type="datetimeFigureOut">
              <a:rPr lang="en-GB" smtClean="0"/>
              <a:t>11/09/2019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2FD52729-593A-4D88-9DE0-B4DB26689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AA7B145-120C-434F-882E-8F15FA429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5367-5CBF-47B1-A85C-F4887D18B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05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37FB023-34FB-46E1-9571-69E729D12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EEB7B28-8D08-45F0-9372-DB5AE8BFB6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D2519830-2C4D-483B-AA6F-CD40572119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D36EF6A8-87BC-401E-85D8-3929D3893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104C-F3DF-453B-8487-5CF52AAF5362}" type="datetimeFigureOut">
              <a:rPr lang="en-GB" smtClean="0"/>
              <a:t>11/09/2019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C8321347-DABD-47EB-AF18-A4E76C12C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E5B69E04-5AFD-407C-940D-8F891E3D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5367-5CBF-47B1-A85C-F4887D18B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84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3C11709-00FE-4280-82E4-17B58720E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754E40B4-1581-4CE8-BBE0-6893A53AC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91262D0F-016E-4C88-B6E2-7A4C68B02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04A6CA97-E32C-4752-90BC-1F8E66E64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052711A8-4645-4029-9B7C-D8FAE69CB4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59B381BA-466C-419C-BA8A-509B31440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104C-F3DF-453B-8487-5CF52AAF5362}" type="datetimeFigureOut">
              <a:rPr lang="en-GB" smtClean="0"/>
              <a:t>11/09/2019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5622A835-1256-41E8-B3D4-1E80D2D29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E58B02FA-C0F7-46F6-B7AE-4AC7E5B2E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5367-5CBF-47B1-A85C-F4887D18B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37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2AFB8A7-94F9-4A7D-B594-48DDD5B94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400A986F-17F9-4E82-8192-D6DEF3823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104C-F3DF-453B-8487-5CF52AAF5362}" type="datetimeFigureOut">
              <a:rPr lang="en-GB" smtClean="0"/>
              <a:t>11/09/2019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AE0601C7-42E2-493A-B833-4709B54B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8ECBFCBC-42CA-4FF0-8B00-9D431E464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5367-5CBF-47B1-A85C-F4887D18B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63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63EA02F8-74E1-496A-BBA6-D8CF9C23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104C-F3DF-453B-8487-5CF52AAF5362}" type="datetimeFigureOut">
              <a:rPr lang="en-GB" smtClean="0"/>
              <a:t>11/09/2019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A4E57501-043E-431B-85ED-067A065BC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DB51AA4B-67C6-4F9C-AD0C-F2C375498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5367-5CBF-47B1-A85C-F4887D18B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56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3FB0E97-1ECD-4DDD-AAFF-6513A698E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E2D7A42-556E-45CE-8F57-C7878ADFE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491DAF7E-5828-41E5-AA48-A4A2B3644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15EC81AD-B083-475C-B6BF-6C21F0B72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104C-F3DF-453B-8487-5CF52AAF5362}" type="datetimeFigureOut">
              <a:rPr lang="en-GB" smtClean="0"/>
              <a:t>11/09/2019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465C20DD-3EBB-4026-9057-6070B26B6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C00804A8-6BFE-4B20-A986-2056D952D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5367-5CBF-47B1-A85C-F4887D18B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400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91897D8-3EFC-4456-9FCE-14CC8E8F8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FD1B3787-C9BF-4C0D-86D9-CB5FAC559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06369E55-1499-4F08-A494-09A526B7C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3671EA0F-B5B4-43E2-8EFB-072B30BB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104C-F3DF-453B-8487-5CF52AAF5362}" type="datetimeFigureOut">
              <a:rPr lang="en-GB" smtClean="0"/>
              <a:t>11/09/2019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1A5C14CA-3078-45C8-85CD-BC518C8CD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6417958D-EA97-4C78-8112-8F0F0209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B5367-5CBF-47B1-A85C-F4887D18B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62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A384DE9E-8929-42F3-ACAB-A75A97D77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C5583A4A-3604-4F15-AE7B-5E48C614C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406C61C-047B-41F0-974D-CEA67065E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104C-F3DF-453B-8487-5CF52AAF5362}" type="datetimeFigureOut">
              <a:rPr lang="en-GB" smtClean="0"/>
              <a:t>11/09/2019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D353B1F-53B7-4FE3-B43A-E66EA22C54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B90EE74A-85FA-46C2-AC24-8B674DC1C7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B5367-5CBF-47B1-A85C-F4887D18B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41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BDE9C64-81F9-45BB-B0F5-9E71DD88DA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Barevnost molekul a </a:t>
            </a:r>
            <a:r>
              <a:rPr lang="cs-CZ" dirty="0" smtClean="0"/>
              <a:t>její analytické využití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9CBBDCCF-0F3B-4DF2-8CBF-D5C31D7567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977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7E7C123-563A-456D-B38D-5D996E3A8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Využití v praxi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8C7B604-6526-40A0-AC3B-7A08AE709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423984" cy="4351338"/>
          </a:xfrm>
        </p:spPr>
        <p:txBody>
          <a:bodyPr/>
          <a:lstStyle/>
          <a:p>
            <a:pPr marL="0" indent="0">
              <a:buNone/>
            </a:pPr>
            <a:r>
              <a:rPr lang="cs-CZ"/>
              <a:t>Enzymatické koncovky</a:t>
            </a:r>
          </a:p>
          <a:p>
            <a:r>
              <a:rPr lang="cs-CZ"/>
              <a:t>Warburgův optický test</a:t>
            </a:r>
          </a:p>
          <a:p>
            <a:r>
              <a:rPr lang="cs-CZ"/>
              <a:t>Trinderova reakce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78EF562B-6278-44C6-8D04-EAA3B0394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819" y="1266027"/>
            <a:ext cx="4632979" cy="276971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53FA015-9F7A-4D2F-8501-7BF0E340A4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798" y="1038759"/>
            <a:ext cx="4071024" cy="322425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A981AB2C-A1F0-45FB-96D5-8B8404AC50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968" y="4585992"/>
            <a:ext cx="10264140" cy="214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224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25BEF5A-A97B-48D0-8E00-45E064250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Využití v praxi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7E7124F4-84DB-4D00-A8D9-45C323375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Chemická činidla</a:t>
            </a:r>
            <a:endParaRPr lang="en-GB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6251F277-B1E4-48A9-9CB1-7307D8480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730" y="538162"/>
            <a:ext cx="7874086" cy="591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345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205C439-2503-4A30-B359-89EDFB76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Využití v praxi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BC8B3CE5-0815-4703-99D6-FDF825F0E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Chemická činidla</a:t>
            </a:r>
            <a:endParaRPr lang="en-GB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A5F6B56-59FC-41A4-82EE-228077A7BA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437" y="650188"/>
            <a:ext cx="5842687" cy="58426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5879DDC3-B654-4C4A-BBFD-E0C23B53E2DD}"/>
              </a:ext>
            </a:extLst>
          </p:cNvPr>
          <p:cNvSpPr txBox="1"/>
          <p:nvPr/>
        </p:nvSpPr>
        <p:spPr>
          <a:xfrm>
            <a:off x="8092050" y="5535827"/>
            <a:ext cx="1257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/>
              <a:t>Fenantrolin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434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436F4C9-523C-4BE5-8189-1441725B4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Využití v praxi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95AC2E8B-3BB1-4F73-B038-10DD49DF0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Chemická činidla</a:t>
            </a:r>
            <a:endParaRPr lang="en-GB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2171F954-E02E-4BB0-8072-AC5E3CA4B0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491" y="1825625"/>
            <a:ext cx="5712246" cy="2659149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4B86875C-8BAC-4F6D-B9F5-6E5BC6AC2D2C}"/>
              </a:ext>
            </a:extLst>
          </p:cNvPr>
          <p:cNvSpPr txBox="1"/>
          <p:nvPr/>
        </p:nvSpPr>
        <p:spPr>
          <a:xfrm>
            <a:off x="6843729" y="4961536"/>
            <a:ext cx="1682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Xylidylová</a:t>
            </a:r>
            <a:r>
              <a:rPr lang="cs-CZ" dirty="0" smtClean="0"/>
              <a:t> </a:t>
            </a:r>
            <a:r>
              <a:rPr lang="cs-CZ" dirty="0"/>
              <a:t>modř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946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436F4C9-523C-4BE5-8189-1441725B4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Využití v praxi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95AC2E8B-3BB1-4F73-B038-10DD49DF0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149"/>
            <a:ext cx="10515600" cy="4351338"/>
          </a:xfrm>
        </p:spPr>
        <p:txBody>
          <a:bodyPr/>
          <a:lstStyle/>
          <a:p>
            <a:r>
              <a:rPr lang="cs-CZ"/>
              <a:t>Chemická činidla</a:t>
            </a:r>
            <a:endParaRPr lang="en-GB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0D0400D7-F06A-4829-BFC2-0D6F3893C1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514" y="2540960"/>
            <a:ext cx="8433486" cy="2754939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3DD19542-26E2-4615-822E-C335B1CCA09E}"/>
              </a:ext>
            </a:extLst>
          </p:cNvPr>
          <p:cNvSpPr txBox="1"/>
          <p:nvPr/>
        </p:nvSpPr>
        <p:spPr>
          <a:xfrm>
            <a:off x="6884918" y="5543527"/>
            <a:ext cx="1566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Sůdánová</a:t>
            </a:r>
            <a:r>
              <a:rPr lang="cs-CZ" dirty="0"/>
              <a:t> čerň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335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436F4C9-523C-4BE5-8189-1441725B4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Využití v praxi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95AC2E8B-3BB1-4F73-B038-10DD49DF0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Chemická činidla</a:t>
            </a:r>
            <a:endParaRPr lang="en-GB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43BB925D-1F0F-449A-9412-7FDF4C651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876" y="2295783"/>
            <a:ext cx="6096000" cy="20193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4E165015-ED23-4E76-8D39-A27DF3D3A5A2}"/>
              </a:ext>
            </a:extLst>
          </p:cNvPr>
          <p:cNvSpPr txBox="1"/>
          <p:nvPr/>
        </p:nvSpPr>
        <p:spPr>
          <a:xfrm>
            <a:off x="6486087" y="4958641"/>
            <a:ext cx="1081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Pyronin</a:t>
            </a:r>
            <a:r>
              <a:rPr lang="cs-CZ" dirty="0"/>
              <a:t> 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234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E2BFF3-9012-4E28-AC5E-95A0FBBE2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Děkuji za pozornost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B16A867F-DB52-4793-9A97-B52C994DD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78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F9D4BB1-9F75-4A88-95BB-488A653E9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Barvy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804D980-2B44-4A4F-9E73-03684A828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3154" y="1317625"/>
            <a:ext cx="5181600" cy="4351338"/>
          </a:xfrm>
        </p:spPr>
        <p:txBody>
          <a:bodyPr/>
          <a:lstStyle/>
          <a:p>
            <a:r>
              <a:rPr lang="cs-CZ" dirty="0"/>
              <a:t>Barva je vjem, který vzniká v mozku po dopadu světla na světločivný orgán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82A7CB94-2E7D-45D0-BC81-9381A2C71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77" y="3031289"/>
            <a:ext cx="8639560" cy="3826711"/>
          </a:xfrm>
          <a:prstGeom prst="rect">
            <a:avLst/>
          </a:prstGeom>
        </p:spPr>
      </p:pic>
      <p:pic>
        <p:nvPicPr>
          <p:cNvPr id="1026" name="Picture 2" descr="Cone-fundamentals-with-srgb-spectrum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975" y="0"/>
            <a:ext cx="4307049" cy="3031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58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63FE792-F62D-4EC4-83A4-C40A1C5F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Barvy – parametry světla</a:t>
            </a:r>
            <a:endParaRPr lang="en-GB"/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4968C54F-2B2D-4E03-A69A-F5FF9120C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Amplituda záření</a:t>
            </a:r>
          </a:p>
          <a:p>
            <a:r>
              <a:rPr lang="cs-CZ"/>
              <a:t>Vlnová délka</a:t>
            </a:r>
          </a:p>
          <a:p>
            <a:r>
              <a:rPr lang="cs-CZ"/>
              <a:t>Polychromatické / monochromatické světlo</a:t>
            </a:r>
          </a:p>
          <a:p>
            <a:r>
              <a:rPr lang="cs-CZ"/>
              <a:t>Depolarizované / polarizované světlo</a:t>
            </a:r>
          </a:p>
          <a:p>
            <a:endParaRPr lang="en-GB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EA1A7560-74E3-4F55-9E84-3808684AD8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878695"/>
            <a:ext cx="4055076" cy="2869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668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074DD6C-61D1-4B7B-83D5-5830069F9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Barevnost molekul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C6E95F6-9085-4CF7-96BB-4AAFFE384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Bílé světlo je složené ze všech částí viditelného světla</a:t>
            </a:r>
          </a:p>
          <a:p>
            <a:pPr marL="457200" lvl="1" indent="0">
              <a:buNone/>
            </a:pPr>
            <a:r>
              <a:rPr lang="cs-CZ"/>
              <a:t>-&gt; absorbcí části tohoto spektra dojde k vjemu tzv. doplňkové barvy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A2ECB42F-CF73-49CA-9F99-0367DB24E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0417" y="2708774"/>
            <a:ext cx="3862739" cy="38292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D01EC0D2-79AC-469F-A6F7-4CA9634993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040" y="2708774"/>
            <a:ext cx="5687814" cy="407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515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4331BCC-91C8-4BCC-B991-BB85165BE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Barevnost molekul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FC722DC-6D16-437F-A142-E923F44FA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4928286" cy="4962353"/>
          </a:xfrm>
        </p:spPr>
        <p:txBody>
          <a:bodyPr>
            <a:normAutofit/>
          </a:bodyPr>
          <a:lstStyle/>
          <a:p>
            <a:r>
              <a:rPr lang="cs-CZ"/>
              <a:t>Absorbce světla je dosažena interakcí elektromagnetického záření s elektronovými obaly</a:t>
            </a:r>
          </a:p>
          <a:p>
            <a:r>
              <a:rPr lang="cs-CZ"/>
              <a:t>Dle pravidel kvantové fyziky ovšem dochází k absorbci pouze konkrétních vlnových délek = přechod elektronů mezi energetickými hladinami</a:t>
            </a:r>
          </a:p>
          <a:p>
            <a:r>
              <a:rPr lang="cs-CZ"/>
              <a:t>Jaké vlnové délky jsou absorbovány odpovídá struktuře molekuly</a:t>
            </a:r>
            <a:endParaRPr lang="en-GB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54B01386-2640-480B-8901-2325417DF0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228" y="2326847"/>
            <a:ext cx="6425514" cy="2921529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662F1FEE-F782-4A3E-8085-4977556DA9A2}"/>
              </a:ext>
            </a:extLst>
          </p:cNvPr>
          <p:cNvSpPr txBox="1"/>
          <p:nvPr/>
        </p:nvSpPr>
        <p:spPr>
          <a:xfrm>
            <a:off x="8069313" y="5343337"/>
            <a:ext cx="1297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/>
              <a:t>Fenolftalein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105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E9F29F1-CF97-4C24-BB34-033DAB48A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Barevnost molekul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EFD77E0-C4E8-4F78-8789-28F933D7F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Absorpce</a:t>
            </a:r>
            <a:r>
              <a:rPr lang="en-GB" dirty="0"/>
              <a:t> se </a:t>
            </a:r>
            <a:r>
              <a:rPr lang="en-GB" dirty="0" err="1"/>
              <a:t>posunuje</a:t>
            </a:r>
            <a:r>
              <a:rPr lang="en-GB" dirty="0"/>
              <a:t> k </a:t>
            </a:r>
            <a:r>
              <a:rPr lang="en-GB" dirty="0" err="1"/>
              <a:t>delším</a:t>
            </a:r>
            <a:r>
              <a:rPr lang="en-GB" dirty="0"/>
              <a:t> </a:t>
            </a:r>
            <a:r>
              <a:rPr lang="en-GB" dirty="0" err="1"/>
              <a:t>vlnám</a:t>
            </a:r>
            <a:r>
              <a:rPr lang="en-GB" dirty="0"/>
              <a:t> </a:t>
            </a:r>
            <a:r>
              <a:rPr lang="en-GB" dirty="0" err="1"/>
              <a:t>červené</a:t>
            </a:r>
            <a:r>
              <a:rPr lang="en-GB" dirty="0"/>
              <a:t>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tím</a:t>
            </a:r>
            <a:r>
              <a:rPr lang="cs-CZ" dirty="0"/>
              <a:t> </a:t>
            </a:r>
            <a:r>
              <a:rPr lang="en-GB" dirty="0" err="1"/>
              <a:t>více</a:t>
            </a:r>
            <a:r>
              <a:rPr lang="en-GB" dirty="0"/>
              <a:t>, </a:t>
            </a:r>
            <a:r>
              <a:rPr lang="en-GB" dirty="0" err="1"/>
              <a:t>čím</a:t>
            </a:r>
            <a:r>
              <a:rPr lang="en-GB" dirty="0"/>
              <a:t> </a:t>
            </a:r>
            <a:r>
              <a:rPr lang="en-GB" dirty="0" err="1"/>
              <a:t>menší</a:t>
            </a:r>
            <a:r>
              <a:rPr lang="en-GB" dirty="0"/>
              <a:t> </a:t>
            </a:r>
            <a:r>
              <a:rPr lang="en-GB" dirty="0" err="1"/>
              <a:t>energie</a:t>
            </a:r>
            <a:r>
              <a:rPr lang="en-GB" dirty="0"/>
              <a:t> je </a:t>
            </a:r>
            <a:r>
              <a:rPr lang="en-GB" dirty="0" err="1"/>
              <a:t>třeba</a:t>
            </a:r>
            <a:r>
              <a:rPr lang="en-GB" dirty="0"/>
              <a:t> k </a:t>
            </a:r>
            <a:r>
              <a:rPr lang="en-GB" dirty="0" err="1"/>
              <a:t>excitaci</a:t>
            </a:r>
            <a:r>
              <a:rPr lang="en-GB" dirty="0"/>
              <a:t> </a:t>
            </a:r>
            <a:r>
              <a:rPr lang="en-GB" dirty="0" err="1"/>
              <a:t>elektronů</a:t>
            </a:r>
            <a:r>
              <a:rPr lang="en-GB" dirty="0"/>
              <a:t> do</a:t>
            </a:r>
            <a:r>
              <a:rPr lang="cs-CZ" dirty="0"/>
              <a:t> </a:t>
            </a:r>
            <a:r>
              <a:rPr lang="en-GB" dirty="0"/>
              <a:t>"</a:t>
            </a:r>
            <a:r>
              <a:rPr lang="en-GB" dirty="0" err="1"/>
              <a:t>vzbuzeného</a:t>
            </a:r>
            <a:r>
              <a:rPr lang="en-GB" dirty="0"/>
              <a:t> </a:t>
            </a:r>
            <a:r>
              <a:rPr lang="en-GB" dirty="0" err="1"/>
              <a:t>stavu</a:t>
            </a:r>
            <a:r>
              <a:rPr lang="en-GB" dirty="0"/>
              <a:t>„</a:t>
            </a:r>
            <a:endParaRPr lang="cs-CZ" dirty="0"/>
          </a:p>
          <a:p>
            <a:r>
              <a:rPr lang="cs-CZ" dirty="0"/>
              <a:t>Složitý elektronový systém, interagující se světlem zahrnují</a:t>
            </a:r>
          </a:p>
          <a:p>
            <a:pPr lvl="1"/>
            <a:r>
              <a:rPr lang="cs-CZ" dirty="0"/>
              <a:t>Složité organické molekuly často s aromatickými systémy </a:t>
            </a:r>
            <a:r>
              <a:rPr lang="cs-CZ" dirty="0" smtClean="0"/>
              <a:t>(často N-deriváty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d-prvky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0601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574D612-69C7-409F-9444-18F1D7F30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Využití v analytické chemii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2CE209A-BDF6-4B1B-8C7B-E7DC9A0CA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79076" cy="4956746"/>
          </a:xfrm>
        </p:spPr>
        <p:txBody>
          <a:bodyPr/>
          <a:lstStyle/>
          <a:p>
            <a:r>
              <a:rPr lang="cs-CZ" dirty="0"/>
              <a:t>Změna barvy molekul při chemický reakcích např.:</a:t>
            </a:r>
          </a:p>
          <a:p>
            <a:r>
              <a:rPr lang="cs-CZ" dirty="0"/>
              <a:t>Oxidaci/redukci</a:t>
            </a:r>
          </a:p>
          <a:p>
            <a:r>
              <a:rPr lang="cs-CZ" dirty="0"/>
              <a:t>Změně pH</a:t>
            </a:r>
          </a:p>
          <a:p>
            <a:r>
              <a:rPr lang="cs-CZ" dirty="0"/>
              <a:t>Přítomnosti konkrétního </a:t>
            </a:r>
            <a:r>
              <a:rPr lang="cs-CZ" dirty="0" smtClean="0"/>
              <a:t>iontu</a:t>
            </a:r>
          </a:p>
          <a:p>
            <a:r>
              <a:rPr lang="cs-CZ" dirty="0" smtClean="0"/>
              <a:t>Ztráta/zisk funkční skupiny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-&gt; jednoduše jde o změnu, která upraví strukturu/tvar elektronového systému molekuly</a:t>
            </a:r>
          </a:p>
          <a:p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8EDDCEA-6EE7-4C13-9D44-806D40FD3D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963" y="653467"/>
            <a:ext cx="4632979" cy="276971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BC4CF23B-282F-4A2A-A180-6C31FCE049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963" y="3558120"/>
            <a:ext cx="4071024" cy="322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902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41BC9DA-0A0F-4CE9-8BE8-FB0F7C54E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Měření</a:t>
            </a:r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485E678-1A67-4AFE-8A5C-01249F787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Odečet lze provést „okometricky“, jenže lidské oko není dost citlivé na jemné změny barev</a:t>
            </a:r>
          </a:p>
          <a:p>
            <a:r>
              <a:rPr lang="cs-CZ"/>
              <a:t>Provádí se měření na spektrometrech nebo spektrofotometrech</a:t>
            </a:r>
          </a:p>
          <a:p>
            <a:endParaRPr lang="en-GB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EA17EA61-7AC2-40E1-A46D-ABE840E8F3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428999"/>
            <a:ext cx="9985310" cy="3395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4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4AD605D-6830-490B-A9BD-5F6B027B3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Měření</a:t>
            </a:r>
            <a:endParaRPr lang="en-GB"/>
          </a:p>
        </p:txBody>
      </p:sp>
      <p:sp>
        <p:nvSpPr>
          <p:cNvPr id="7" name="Zástupný symbol pro obsah 6">
            <a:extLst>
              <a:ext uri="{FF2B5EF4-FFF2-40B4-BE49-F238E27FC236}">
                <a16:creationId xmlns="" xmlns:a16="http://schemas.microsoft.com/office/drawing/2014/main" id="{C040C2B9-12BF-402C-A6C2-F1771661D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Transmitance</a:t>
            </a:r>
          </a:p>
          <a:p>
            <a:endParaRPr lang="cs-CZ"/>
          </a:p>
          <a:p>
            <a:pPr marL="0" indent="0">
              <a:buNone/>
            </a:pPr>
            <a:endParaRPr lang="cs-CZ"/>
          </a:p>
          <a:p>
            <a:r>
              <a:rPr lang="cs-CZ"/>
              <a:t>Lambert-Beerův zákon</a:t>
            </a:r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en-GB"/>
          </a:p>
        </p:txBody>
      </p:sp>
      <p:pic>
        <p:nvPicPr>
          <p:cNvPr id="9" name="Grafický objekt 8">
            <a:extLst>
              <a:ext uri="{FF2B5EF4-FFF2-40B4-BE49-F238E27FC236}">
                <a16:creationId xmlns="" xmlns:a16="http://schemas.microsoft.com/office/drawing/2014/main" id="{B28F4107-BD68-4FBF-86E5-FB0909C54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1314" y="2308782"/>
            <a:ext cx="8203065" cy="895737"/>
          </a:xfrm>
          <a:prstGeom prst="rect">
            <a:avLst/>
          </a:prstGeom>
        </p:spPr>
      </p:pic>
      <p:pic>
        <p:nvPicPr>
          <p:cNvPr id="11" name="Grafický objekt 10">
            <a:extLst>
              <a:ext uri="{FF2B5EF4-FFF2-40B4-BE49-F238E27FC236}">
                <a16:creationId xmlns="" xmlns:a16="http://schemas.microsoft.com/office/drawing/2014/main" id="{5039D6FF-F950-4C20-8E7C-6513891B8F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1314" y="4001294"/>
            <a:ext cx="8286884" cy="1542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6157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251</Words>
  <Application>Microsoft Office PowerPoint</Application>
  <PresentationFormat>Vlastní</PresentationFormat>
  <Paragraphs>59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Office</vt:lpstr>
      <vt:lpstr>Barevnost molekul a její analytické využití</vt:lpstr>
      <vt:lpstr>Barvy</vt:lpstr>
      <vt:lpstr>Barvy – parametry světla</vt:lpstr>
      <vt:lpstr>Barevnost molekul</vt:lpstr>
      <vt:lpstr>Barevnost molekul</vt:lpstr>
      <vt:lpstr>Barevnost molekul</vt:lpstr>
      <vt:lpstr>Využití v analytické chemii</vt:lpstr>
      <vt:lpstr>Měření</vt:lpstr>
      <vt:lpstr>Měření</vt:lpstr>
      <vt:lpstr>Využití v praxi</vt:lpstr>
      <vt:lpstr>Využití v praxi</vt:lpstr>
      <vt:lpstr>Využití v praxi</vt:lpstr>
      <vt:lpstr>Využití v praxi</vt:lpstr>
      <vt:lpstr>Využití v praxi</vt:lpstr>
      <vt:lpstr>Využití v praxi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Barevnost molekul a jejich využití</dc:title>
  <dc:creator>Ondřej Wiewiorka</dc:creator>
  <cp:lastModifiedBy>Wiewiorka Ondrej</cp:lastModifiedBy>
  <cp:revision>17</cp:revision>
  <dcterms:created xsi:type="dcterms:W3CDTF">2018-09-12T17:59:55Z</dcterms:created>
  <dcterms:modified xsi:type="dcterms:W3CDTF">2019-09-11T07:31:15Z</dcterms:modified>
</cp:coreProperties>
</file>