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8570-210C-4C14-8784-8E0B36497AD9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C12F-604A-4261-A971-868AC65B7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07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8570-210C-4C14-8784-8E0B36497AD9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C12F-604A-4261-A971-868AC65B7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8570-210C-4C14-8784-8E0B36497AD9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C12F-604A-4261-A971-868AC65B7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31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8570-210C-4C14-8784-8E0B36497AD9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C12F-604A-4261-A971-868AC65B7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17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8570-210C-4C14-8784-8E0B36497AD9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C12F-604A-4261-A971-868AC65B7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76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8570-210C-4C14-8784-8E0B36497AD9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C12F-604A-4261-A971-868AC65B7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74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8570-210C-4C14-8784-8E0B36497AD9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C12F-604A-4261-A971-868AC65B7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48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8570-210C-4C14-8784-8E0B36497AD9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C12F-604A-4261-A971-868AC65B7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02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8570-210C-4C14-8784-8E0B36497AD9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C12F-604A-4261-A971-868AC65B7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60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8570-210C-4C14-8784-8E0B36497AD9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C12F-604A-4261-A971-868AC65B7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63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8570-210C-4C14-8784-8E0B36497AD9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C12F-604A-4261-A971-868AC65B7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78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58570-210C-4C14-8784-8E0B36497AD9}" type="datetimeFigureOut">
              <a:rPr lang="cs-CZ" smtClean="0"/>
              <a:t>10.9.2019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C12F-604A-4261-A971-868AC65B7E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03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Iontově selektivní elektrody -ISE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cs-CZ" dirty="0" smtClean="0"/>
              <a:t>                                  M. Beňovská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75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Group 2"/>
          <p:cNvGraphicFramePr>
            <a:graphicFrameLocks noGrp="1"/>
          </p:cNvGraphicFramePr>
          <p:nvPr/>
        </p:nvGraphicFramePr>
        <p:xfrm>
          <a:off x="0" y="2060575"/>
          <a:ext cx="9144000" cy="2493964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Typ elektrody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Měřený iont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Skleněná elektroda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cs-CZ" alt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, Na</a:t>
                      </a:r>
                      <a:r>
                        <a:rPr kumimoji="0" lang="cs-CZ" alt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PVC membránová elektroda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cs-CZ" alt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, Na</a:t>
                      </a:r>
                      <a:r>
                        <a:rPr kumimoji="0" lang="cs-CZ" alt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, Cl</a:t>
                      </a:r>
                      <a:r>
                        <a:rPr kumimoji="0" lang="cs-CZ" alt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, Li</a:t>
                      </a:r>
                      <a:r>
                        <a:rPr kumimoji="0" lang="cs-CZ" alt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, Ca</a:t>
                      </a:r>
                      <a:r>
                        <a:rPr kumimoji="0" lang="cs-CZ" alt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, Mg</a:t>
                      </a:r>
                      <a:r>
                        <a:rPr kumimoji="0" lang="cs-CZ" alt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cs-CZ" altLang="cs-CZ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CO2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cs-CZ" alt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   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(změna pH vlivem CO</a:t>
                      </a:r>
                      <a:r>
                        <a:rPr kumimoji="0" lang="cs-CZ" altLang="cs-CZ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cs-CZ" alt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563888" y="692696"/>
            <a:ext cx="1342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Využití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13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b="1" dirty="0" smtClean="0"/>
              <a:t>Iontově selektivní elektrody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(stanovení 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Na</a:t>
            </a:r>
            <a:r>
              <a:rPr lang="cs-CZ" altLang="cs-CZ" sz="2800" b="1" baseline="30000" dirty="0" smtClean="0">
                <a:solidFill>
                  <a:srgbClr val="C00000"/>
                </a:solidFill>
              </a:rPr>
              <a:t>+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, K</a:t>
            </a:r>
            <a:r>
              <a:rPr lang="cs-CZ" altLang="cs-CZ" sz="2800" b="1" baseline="30000" dirty="0" smtClean="0">
                <a:solidFill>
                  <a:srgbClr val="C00000"/>
                </a:solidFill>
              </a:rPr>
              <a:t>+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, Cl</a:t>
            </a:r>
            <a:r>
              <a:rPr lang="cs-CZ" altLang="cs-CZ" sz="2800" b="1" baseline="30000" dirty="0" smtClean="0">
                <a:solidFill>
                  <a:srgbClr val="C00000"/>
                </a:solidFill>
              </a:rPr>
              <a:t>-</a:t>
            </a:r>
            <a:r>
              <a:rPr lang="cs-CZ" altLang="cs-CZ" sz="2800" b="1" dirty="0" smtClean="0"/>
              <a:t>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dirty="0" smtClean="0"/>
              <a:t>Nepřímá </a:t>
            </a:r>
            <a:r>
              <a:rPr lang="cs-CZ" altLang="cs-CZ" sz="2400" b="1" dirty="0" err="1" smtClean="0"/>
              <a:t>potenciometrie</a:t>
            </a:r>
            <a:endParaRPr lang="cs-CZ" altLang="cs-CZ" sz="2400" b="1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sz="2400" b="1" dirty="0" smtClean="0"/>
              <a:t>Jednotlivé ISE elektrody  </a:t>
            </a:r>
          </a:p>
          <a:p>
            <a:pPr eaLnBrk="1" hangingPunct="1">
              <a:defRPr/>
            </a:pPr>
            <a:r>
              <a:rPr lang="cs-CZ" altLang="cs-CZ" sz="2400" b="1" dirty="0" smtClean="0"/>
              <a:t>Elektrody integrované - integrovaná </a:t>
            </a:r>
            <a:r>
              <a:rPr lang="cs-CZ" altLang="cs-CZ" sz="2400" b="1" dirty="0" err="1" smtClean="0"/>
              <a:t>chipová</a:t>
            </a:r>
            <a:r>
              <a:rPr lang="cs-CZ" altLang="cs-CZ" sz="2400" b="1" dirty="0" smtClean="0"/>
              <a:t> technologie</a:t>
            </a:r>
          </a:p>
          <a:p>
            <a:pPr eaLnBrk="1" hangingPunct="1">
              <a:defRPr/>
            </a:pPr>
            <a:endParaRPr lang="cs-CZ" altLang="cs-CZ" sz="2400" b="1" dirty="0"/>
          </a:p>
          <a:p>
            <a:pPr eaLnBrk="1" hangingPunct="1">
              <a:defRPr/>
            </a:pPr>
            <a:r>
              <a:rPr lang="cs-CZ" altLang="cs-CZ" sz="2400" b="1" dirty="0" smtClean="0"/>
              <a:t>Používají se v kombinaci s referenční elektrodou</a:t>
            </a:r>
          </a:p>
        </p:txBody>
      </p:sp>
    </p:spTree>
    <p:extLst>
      <p:ext uri="{BB962C8B-B14F-4D97-AF65-F5344CB8AC3E}">
        <p14:creationId xmlns:p14="http://schemas.microsoft.com/office/powerpoint/2010/main" val="406167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n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1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n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4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b="1" dirty="0" smtClean="0"/>
              <a:t>Iontově selektivní elektrody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b="1" dirty="0" smtClean="0"/>
              <a:t>Stanovení Na </a:t>
            </a:r>
            <a:r>
              <a:rPr lang="cs-CZ" altLang="cs-CZ" b="1" baseline="30000" dirty="0" smtClean="0"/>
              <a:t>+</a:t>
            </a:r>
            <a:r>
              <a:rPr lang="cs-CZ" altLang="cs-CZ" b="1" dirty="0" smtClean="0"/>
              <a:t> :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sz="2400" b="1" dirty="0" smtClean="0"/>
              <a:t>skleněná sodíková elektroda</a:t>
            </a:r>
          </a:p>
          <a:p>
            <a:pPr eaLnBrk="1" hangingPunct="1">
              <a:defRPr/>
            </a:pPr>
            <a:r>
              <a:rPr lang="cs-CZ" altLang="cs-CZ" sz="2400" b="1" dirty="0" smtClean="0"/>
              <a:t>nebo </a:t>
            </a:r>
            <a:r>
              <a:rPr lang="cs-CZ" altLang="cs-CZ" sz="2400" b="1" dirty="0" err="1" smtClean="0"/>
              <a:t>crown</a:t>
            </a:r>
            <a:r>
              <a:rPr lang="cs-CZ" altLang="cs-CZ" sz="2400" b="1" dirty="0" smtClean="0"/>
              <a:t> éterový případně </a:t>
            </a:r>
            <a:r>
              <a:rPr lang="cs-CZ" altLang="cs-CZ" sz="2400" b="1" dirty="0" err="1" smtClean="0"/>
              <a:t>crown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malonátový</a:t>
            </a:r>
            <a:r>
              <a:rPr lang="cs-CZ" altLang="cs-CZ" sz="2400" b="1" dirty="0" smtClean="0"/>
              <a:t> ionofor integrovaný do </a:t>
            </a:r>
            <a:r>
              <a:rPr lang="cs-CZ" altLang="cs-CZ" sz="2400" b="1" dirty="0" err="1" smtClean="0"/>
              <a:t>iontověselektivní</a:t>
            </a:r>
            <a:r>
              <a:rPr lang="cs-CZ" altLang="cs-CZ" sz="2400" b="1" dirty="0" smtClean="0"/>
              <a:t> plastové membrány (PVC, teflon)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5904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 smtClean="0"/>
              <a:t>Iontově selektivní elektrody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800" b="1" dirty="0" smtClean="0"/>
              <a:t>Stanovení K</a:t>
            </a:r>
            <a:r>
              <a:rPr lang="cs-CZ" altLang="cs-CZ" sz="2800" b="1" baseline="30000" dirty="0" smtClean="0"/>
              <a:t>+</a:t>
            </a:r>
            <a:r>
              <a:rPr lang="cs-CZ" altLang="cs-CZ" sz="2800" b="1" dirty="0" smtClean="0"/>
              <a:t> :</a:t>
            </a:r>
            <a:endParaRPr lang="cs-CZ" altLang="cs-CZ" sz="2800" dirty="0" smtClean="0"/>
          </a:p>
          <a:p>
            <a:pPr eaLnBrk="1" hangingPunct="1">
              <a:defRPr/>
            </a:pPr>
            <a:r>
              <a:rPr lang="cs-CZ" altLang="cs-CZ" sz="2400" b="1" dirty="0" smtClean="0"/>
              <a:t>PVC membrána, v ní zabudován </a:t>
            </a:r>
            <a:r>
              <a:rPr lang="cs-CZ" altLang="cs-CZ" sz="2400" b="1" dirty="0" err="1" smtClean="0"/>
              <a:t>valinomycin</a:t>
            </a:r>
            <a:r>
              <a:rPr lang="cs-CZ" altLang="cs-CZ" sz="2400" b="1" dirty="0" smtClean="0"/>
              <a:t> (na principu iontové výměny)</a:t>
            </a:r>
          </a:p>
          <a:p>
            <a:pPr eaLnBrk="1" hangingPunct="1">
              <a:defRPr/>
            </a:pPr>
            <a:endParaRPr lang="cs-CZ" altLang="cs-CZ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800" b="1" dirty="0" smtClean="0"/>
              <a:t>Stanovení Cl</a:t>
            </a:r>
            <a:r>
              <a:rPr lang="cs-CZ" altLang="cs-CZ" sz="2800" b="1" baseline="30000" dirty="0" smtClean="0"/>
              <a:t>- </a:t>
            </a:r>
            <a:r>
              <a:rPr lang="cs-CZ" altLang="cs-CZ" sz="2800" b="1" dirty="0" smtClean="0"/>
              <a:t>:</a:t>
            </a:r>
            <a:endParaRPr lang="cs-CZ" altLang="cs-CZ" sz="2800" dirty="0" smtClean="0"/>
          </a:p>
          <a:p>
            <a:pPr eaLnBrk="1" hangingPunct="1">
              <a:defRPr/>
            </a:pPr>
            <a:r>
              <a:rPr lang="cs-CZ" altLang="cs-CZ" sz="2400" b="1" dirty="0" smtClean="0"/>
              <a:t>Polymerní membrána – v ní kvarterní amoniové soli </a:t>
            </a:r>
          </a:p>
          <a:p>
            <a:pPr eaLnBrk="1" hangingPunct="1">
              <a:defRPr/>
            </a:pPr>
            <a:r>
              <a:rPr lang="cs-CZ" altLang="cs-CZ" sz="2400" b="1" dirty="0" smtClean="0"/>
              <a:t>Např. </a:t>
            </a:r>
            <a:r>
              <a:rPr lang="cs-CZ" altLang="cs-CZ" sz="2400" b="1" dirty="0" err="1" smtClean="0"/>
              <a:t>trioktylpropylamonium</a:t>
            </a:r>
            <a:r>
              <a:rPr lang="cs-CZ" altLang="cs-CZ" sz="2400" b="1" dirty="0" smtClean="0"/>
              <a:t> chlorid </a:t>
            </a:r>
            <a:r>
              <a:rPr lang="cs-CZ" altLang="cs-CZ" sz="2400" b="1" dirty="0" err="1" smtClean="0"/>
              <a:t>dekanol</a:t>
            </a:r>
            <a:r>
              <a:rPr lang="cs-CZ" altLang="cs-CZ" sz="2400" b="1" dirty="0" smtClean="0"/>
              <a:t> </a:t>
            </a:r>
          </a:p>
          <a:p>
            <a:pPr eaLnBrk="1" hangingPunct="1">
              <a:defRPr/>
            </a:pPr>
            <a:r>
              <a:rPr lang="cs-CZ" altLang="cs-CZ" sz="2400" b="1" dirty="0" smtClean="0"/>
              <a:t>Membrána  zajišťuje iontovou výměnu solí z membrány s chloridovými ionty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cs-CZ" sz="2800" dirty="0" smtClean="0"/>
          </a:p>
          <a:p>
            <a:pPr eaLnBrk="1" hangingPunct="1"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00093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600" b="1" dirty="0" smtClean="0"/>
              <a:t>ISE </a:t>
            </a:r>
            <a:r>
              <a:rPr lang="cs-CZ" sz="3600" b="1" dirty="0" err="1" smtClean="0"/>
              <a:t>Attelica</a:t>
            </a:r>
            <a:r>
              <a:rPr lang="cs-CZ" sz="3600" b="1" dirty="0" smtClean="0"/>
              <a:t>, Siemens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353347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2400" b="1" dirty="0" smtClean="0"/>
          </a:p>
          <a:p>
            <a:pPr>
              <a:defRPr/>
            </a:pPr>
            <a:r>
              <a:rPr lang="cs-CZ" sz="2400" b="1" dirty="0" smtClean="0"/>
              <a:t>Progresivní</a:t>
            </a:r>
          </a:p>
          <a:p>
            <a:pPr>
              <a:defRPr/>
            </a:pPr>
            <a:r>
              <a:rPr lang="cs-CZ" sz="2400" b="1" dirty="0" smtClean="0"/>
              <a:t>Reagencie vzhůru nohama – po výměně není třeba ISE prime</a:t>
            </a:r>
            <a:endParaRPr lang="cs-CZ" sz="2400" b="1" dirty="0"/>
          </a:p>
          <a:p>
            <a:pPr>
              <a:defRPr/>
            </a:pPr>
            <a:r>
              <a:rPr lang="cs-CZ" sz="2400" b="1" dirty="0" smtClean="0"/>
              <a:t>Výměna integrovaného </a:t>
            </a:r>
            <a:r>
              <a:rPr lang="cs-CZ" sz="2400" b="1" dirty="0" err="1" smtClean="0"/>
              <a:t>chipu</a:t>
            </a:r>
            <a:r>
              <a:rPr lang="cs-CZ" sz="2400" b="1" dirty="0" smtClean="0"/>
              <a:t> 1x za 14 dní</a:t>
            </a:r>
          </a:p>
          <a:p>
            <a:pPr>
              <a:defRPr/>
            </a:pPr>
            <a:r>
              <a:rPr lang="cs-CZ" sz="2400" b="1" dirty="0" smtClean="0"/>
              <a:t>Výhoda – </a:t>
            </a:r>
            <a:r>
              <a:rPr lang="cs-CZ" sz="2400" b="1" dirty="0" err="1" smtClean="0"/>
              <a:t>diluent</a:t>
            </a:r>
            <a:r>
              <a:rPr lang="cs-CZ" sz="2400" b="1" dirty="0" smtClean="0"/>
              <a:t> s obsahem hovězího albuminu – proteinová </a:t>
            </a:r>
          </a:p>
          <a:p>
            <a:pPr marL="0" indent="0"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                   chyba konstantní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18489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cs-CZ" altLang="cs-CZ" sz="3600" b="1" dirty="0" err="1" smtClean="0"/>
              <a:t>Potenciometrie</a:t>
            </a:r>
            <a:r>
              <a:rPr lang="cs-CZ" altLang="cs-CZ" sz="3600" b="1" dirty="0" smtClean="0"/>
              <a:t> – nepřímá </a:t>
            </a:r>
            <a:r>
              <a:rPr lang="cs-CZ" altLang="cs-CZ" sz="3600" b="1" dirty="0"/>
              <a:t>m</a:t>
            </a:r>
            <a:r>
              <a:rPr lang="cs-CZ" altLang="cs-CZ" sz="3600" b="1" dirty="0" smtClean="0"/>
              <a:t>etoda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Výsledky odpovídají měření plamenovou emisní spektrofotometrií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Chyba způsobená přítomností proteinů a lipidů v plazmě (7%)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Naměřené hodnoty se počítají na celkový objem plazmy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Např.  koncentrace 145 </a:t>
            </a:r>
            <a:r>
              <a:rPr lang="cs-CZ" altLang="cs-CZ" sz="2400" b="1" dirty="0" err="1" smtClean="0"/>
              <a:t>mmol</a:t>
            </a:r>
            <a:r>
              <a:rPr lang="cs-CZ" altLang="cs-CZ" sz="2400" b="1" dirty="0" smtClean="0"/>
              <a:t> Na+/l bude ve vodné fázi (počítáme-li 93% vodné fáze) ve skutečnosti 156 </a:t>
            </a:r>
            <a:r>
              <a:rPr lang="cs-CZ" altLang="cs-CZ" sz="2400" b="1" dirty="0" err="1" smtClean="0"/>
              <a:t>mmol</a:t>
            </a:r>
            <a:r>
              <a:rPr lang="cs-CZ" altLang="cs-CZ" sz="2400" b="1" dirty="0" smtClean="0"/>
              <a:t> Na+/l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Negativní chyba známa po řadu let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S miniaturizací elektrod - přímá metoda  - neprosadila se</a:t>
            </a:r>
          </a:p>
        </p:txBody>
      </p:sp>
    </p:spTree>
    <p:extLst>
      <p:ext uri="{BB962C8B-B14F-4D97-AF65-F5344CB8AC3E}">
        <p14:creationId xmlns:p14="http://schemas.microsoft.com/office/powerpoint/2010/main" val="27421099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235</Words>
  <Application>Microsoft Office PowerPoint</Application>
  <PresentationFormat>Předvádění na obrazovce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Iontově selektivní elektrody -ISE</vt:lpstr>
      <vt:lpstr>Prezentace aplikace PowerPoint</vt:lpstr>
      <vt:lpstr>Iontově selektivní elektrody (stanovení Na+, K+, Cl-)</vt:lpstr>
      <vt:lpstr>Prezentace aplikace PowerPoint</vt:lpstr>
      <vt:lpstr>Prezentace aplikace PowerPoint</vt:lpstr>
      <vt:lpstr>Iontově selektivní elektrody</vt:lpstr>
      <vt:lpstr>Iontově selektivní elektrody</vt:lpstr>
      <vt:lpstr>ISE Attelica, Siemens</vt:lpstr>
      <vt:lpstr>Potenciometrie – nepřímá metoda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Iontově selektivní elektrody -ISE</dc:title>
  <dc:creator>Benovska Miroslava</dc:creator>
  <cp:lastModifiedBy>Benovska Miroslava</cp:lastModifiedBy>
  <cp:revision>4</cp:revision>
  <dcterms:created xsi:type="dcterms:W3CDTF">2019-09-10T06:23:44Z</dcterms:created>
  <dcterms:modified xsi:type="dcterms:W3CDTF">2019-09-10T11:43:32Z</dcterms:modified>
</cp:coreProperties>
</file>