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304" r:id="rId3"/>
    <p:sldId id="276" r:id="rId4"/>
    <p:sldId id="278" r:id="rId5"/>
    <p:sldId id="303" r:id="rId6"/>
    <p:sldId id="302" r:id="rId7"/>
    <p:sldId id="305" r:id="rId8"/>
    <p:sldId id="306" r:id="rId9"/>
    <p:sldId id="277" r:id="rId10"/>
    <p:sldId id="290" r:id="rId11"/>
    <p:sldId id="288" r:id="rId12"/>
    <p:sldId id="263" r:id="rId13"/>
    <p:sldId id="308" r:id="rId14"/>
    <p:sldId id="309" r:id="rId15"/>
    <p:sldId id="301" r:id="rId16"/>
    <p:sldId id="260" r:id="rId17"/>
    <p:sldId id="262" r:id="rId18"/>
    <p:sldId id="295" r:id="rId19"/>
    <p:sldId id="280" r:id="rId20"/>
    <p:sldId id="282" r:id="rId21"/>
    <p:sldId id="257" r:id="rId22"/>
    <p:sldId id="258" r:id="rId23"/>
    <p:sldId id="296" r:id="rId24"/>
    <p:sldId id="285" r:id="rId25"/>
    <p:sldId id="287" r:id="rId26"/>
    <p:sldId id="261" r:id="rId27"/>
    <p:sldId id="291" r:id="rId28"/>
    <p:sldId id="292" r:id="rId29"/>
    <p:sldId id="300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97" r:id="rId41"/>
    <p:sldId id="299" r:id="rId42"/>
    <p:sldId id="293" r:id="rId43"/>
    <p:sldId id="294" r:id="rId44"/>
    <p:sldId id="27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E77AB5-2B79-487F-BF47-6D4D41FF1C1B}" type="datetimeFigureOut">
              <a:rPr lang="cs-CZ"/>
              <a:pPr>
                <a:defRPr/>
              </a:pPr>
              <a:t>9.9.2019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62CF58-3BF6-44D0-BB18-22A3174C56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5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Metody laboratorní medicíny byly vždy omezeny dostupnou technologií.... Středověk.... Přelom 19. – 20. století.... Dnešek..... Umožňuje provádět analýzu na výkonných automatech, ale díky miniaturizaci také lze provádět v místě péče o pacienta.... Odtud zkratka POCT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009-AE6B-4900-8345-07255485C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7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Zatímco Spock je schopen analyzovat všude všechno pomocí trikodéru, naše POCT analyzátory umožňují měření pouze jednoho analytu, nebo malého možství analytů... Přesto, portfolio se během několika posledních desetiletí značně rozšířilo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009-AE6B-4900-8345-07255485C2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0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Danaher – Beckman Coulter, Radiometer, HemocCue, Leica Biosystems, Cepheid, Molecular Devices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009-AE6B-4900-8345-07255485C2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12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Zajištění provozu systému POCT ve FN Brno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009-AE6B-4900-8345-07255485C2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7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á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61DFA-9542-4E80-AC61-4EF30C691650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707561-9658-42CC-9459-01AE68884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74D4-2599-4B30-AB57-70D1DF2FB94B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48AC-7EC4-44EB-BE75-FFA4568C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8DC5-B2C7-4AB9-9534-B919F3130B29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6DE9-2CF4-4ABC-8EBA-C933C535B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4875-FAF2-48B3-A9D2-5EE4F16082A1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0CA0-6E9D-4304-9092-2667D994A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á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74EB84-085A-4CF7-B064-7680EB1F3AE0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A1126-860A-4C86-90C5-A457D65CE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C692-6137-49A0-88F9-AF0BB906BDC8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265A-7C94-4B85-A620-F5667DD9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E6CC0-FE1E-453D-9235-FC98BA84A6F7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CBF2E-C52A-4F43-9F17-C3C25D17F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A2A3-B940-44A6-93C0-7FBC8739F44F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37EB-6510-4C4D-A262-DBB0C452A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bdélník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50C9CE-168B-45BA-B6FF-B23BEE1E06B6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8D09A5-E12C-4C58-ADBA-C1C3D5D8C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903A32-F9C7-4D71-960D-01DDABF83304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0F549B-F7E3-4695-A660-D9CA2278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Vývojový diagram: postup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ývojový diagram: postup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116AAC-49AD-4D8C-8BA2-9FEC938D5B3B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5F3185-4C70-43F9-84F5-7D10CBC9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46C4E84-D7CD-424F-8A58-A45A2545C794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3C2A3FE-14B1-4C02-8656-ECC94D0F4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z/url?sa=i&amp;rct=j&amp;q=&amp;esrc=s&amp;source=images&amp;cd=&amp;cad=rja&amp;uact=8&amp;ved=0CAcQjRxqFQoTCNaIp67etcgCFUTAFAodU_MEpA&amp;url=http://www.abc-bd.com/product/urine-strips/&amp;psig=AFQjCNFaX0fKAxEEajpgO96Su8WmJnrkZw&amp;ust=14444920437683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z/url?sa=i&amp;rct=j&amp;q=&amp;esrc=s&amp;source=images&amp;cd=&amp;cad=rja&amp;uact=8&amp;ved=0CAcQjRxqFQoTCO_L88HetcgCFQO_FAodC90OQA&amp;url=http://www.chemistryland.com/CHM130S/18-OnCampusFinal/OnCampusStudyGuide.html&amp;bvm=bv.104819420,d.d24&amp;psig=AFQjCNENe-QqgoVSlD1yv-noyZTGg3ythQ&amp;ust=14444920878261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z/url?sa=i&amp;rct=j&amp;q=&amp;esrc=s&amp;source=images&amp;cd=&amp;cad=rja&amp;uact=8&amp;ved=0CAUQjRxqFQoTCNXw5t7gtcgCFcy6FAod5XULfw&amp;url=http://ukb.lf1.cuni.cz/ppt/ifobt_poct.pdf&amp;bvm=bv.104819420,d.d24&amp;psig=AFQjCNE_vshLrXRL2BdJTLTsX0qtue0wig&amp;ust=14444926751794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z/url?sa=i&amp;rct=j&amp;q=&amp;esrc=s&amp;source=images&amp;cd=&amp;cad=rja&amp;uact=8&amp;ved=0CAcQjRxqFQoTCOu15IrhtcgCFYW-FAodh_sNuA&amp;url=http://bio-gp.en.alibaba.com/product/1927145299-212889171/One_step_Rapid_hs_CRP_poct_kit.html&amp;psig=AFQjCNHs0a6mTP9sHS6htpCi9_h3ozYCbw&amp;ust=144449277880923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xqFQoTCPrljZfktcgCFcOzFAodl_wLAQ&amp;url=http://www.diamel.sk/o-cukrovke/liecba-cukrovky-/diabeticke-pomocky/&amp;bvm=bv.104819420,d.d24&amp;psig=AFQjCNFPuLf3X-3dBHYtTp_pdgo8b_Pcww&amp;ust=1444493460814015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z/url?sa=i&amp;rct=j&amp;q=&amp;esrc=s&amp;source=images&amp;cd=&amp;cad=rja&amp;uact=8&amp;ved=0CAcQjRxqFQoTCMLl58_ttcgCFYpaFAodnkMGsQ&amp;url=http://www.hemocue.com/&amp;psig=AFQjCNEyFnHqPyX2Y95bAdB2BRVa4BG_3A&amp;ust=14444961328055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z/url?sa=i&amp;rct=j&amp;q=&amp;esrc=s&amp;source=images&amp;cd=&amp;cad=rja&amp;uact=8&amp;ved=0CAcQjRxqFQoTCLeOk7mtvMgCFUHZFAoditkAAA&amp;url=http://www.medpointmedikal.com/?page_id%3D820&amp;psig=AFQjCNH4K2oQfUPjzsbYyYPq2_qN8WQefw&amp;ust=14447194382501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Q9MOF9cTWAhWF7hoKHfFtBloQjRwIBw&amp;url=http://www.axonlab.com/CH_ita/Medical-practices/Human-medicine/Point-of-Care/PATHFAST&amp;psig=AFQjCNGWCO09jPt_mM_R22HOkeD8ei_Y8g&amp;ust=1506586184019449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source=images&amp;cd=&amp;cad=rja&amp;uact=8&amp;ved=0CAcQjRxqFQoTCOKP3I7RtcgCFQJuFAodFe0IwQ&amp;url=http://www.upmc.com/locations/hospitals/east/patients-and-visitors/Pages/photo-gallery.aspx&amp;psig=AFQjCNFFZQuObREIvPb_pCv5UztR8-Z4zA&amp;ust=1444488482168563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ved=0CAcQjRxqFQoTCK3a6dfjtcgCFQbDFAodcDgH_A&amp;url=http://www.zdravie.sk/clanok/52977/selfmonitoring-glykemii&amp;bvm=bv.104819420,d.d24&amp;psig=AFQjCNFPuLf3X-3dBHYtTp_pdgo8b_Pcww&amp;ust=144449346081401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Point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care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testing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Ondřej </a:t>
            </a:r>
            <a:r>
              <a:rPr lang="cs-CZ" dirty="0" err="1" smtClean="0"/>
              <a:t>Wiewiorka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l="16904" t="35565" r="42143" b="34375"/>
          <a:stretch>
            <a:fillRect/>
          </a:stretch>
        </p:blipFill>
        <p:spPr bwMode="auto">
          <a:xfrm>
            <a:off x="1476375" y="2349500"/>
            <a:ext cx="7145338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RP315_YD"/>
          <p:cNvPicPr>
            <a:picLocks noChangeAspect="1" noChangeArrowheads="1"/>
          </p:cNvPicPr>
          <p:nvPr/>
        </p:nvPicPr>
        <p:blipFill rotWithShape="1">
          <a:blip r:embed="rId2"/>
          <a:srcRect l="50665" t="7566"/>
          <a:stretch/>
        </p:blipFill>
        <p:spPr bwMode="auto">
          <a:xfrm>
            <a:off x="5652121" y="3464694"/>
            <a:ext cx="3465636" cy="3427288"/>
          </a:xfrm>
          <a:prstGeom prst="rect">
            <a:avLst/>
          </a:prstGeom>
          <a:noFill/>
        </p:spPr>
      </p:pic>
      <p:pic>
        <p:nvPicPr>
          <p:cNvPr id="51209" name="Picture 9" descr="GLC115_YD"/>
          <p:cNvPicPr>
            <a:picLocks noChangeAspect="1" noChangeArrowheads="1"/>
          </p:cNvPicPr>
          <p:nvPr/>
        </p:nvPicPr>
        <p:blipFill rotWithShape="1">
          <a:blip r:embed="rId3"/>
          <a:srcRect l="-1" t="555" r="49918" b="92508"/>
          <a:stretch/>
        </p:blipFill>
        <p:spPr bwMode="auto">
          <a:xfrm>
            <a:off x="1068760" y="3441340"/>
            <a:ext cx="3474834" cy="331030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r="50000"/>
          <a:stretch/>
        </p:blipFill>
        <p:spPr bwMode="auto">
          <a:xfrm>
            <a:off x="5580112" y="0"/>
            <a:ext cx="3561804" cy="34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3" r="50195" b="7073"/>
          <a:stretch/>
        </p:blipFill>
        <p:spPr bwMode="auto">
          <a:xfrm>
            <a:off x="1055936" y="12309"/>
            <a:ext cx="3500482" cy="34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</a:rPr>
              <a:t>Testy okultního krvácení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249363"/>
            <a:ext cx="5122862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Proč se mají laboratoře starat o POCT?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</a:t>
            </a:r>
            <a:r>
              <a:rPr lang="cs-CZ" b="1" dirty="0" smtClean="0"/>
              <a:t>Doporučení </a:t>
            </a:r>
            <a:r>
              <a:rPr lang="cs-CZ" b="1" dirty="0" err="1" smtClean="0"/>
              <a:t>ČSKB</a:t>
            </a:r>
            <a:r>
              <a:rPr lang="cs-CZ" dirty="0" smtClean="0"/>
              <a:t>		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i="1" dirty="0" smtClean="0"/>
              <a:t>„</a:t>
            </a:r>
            <a:r>
              <a:rPr lang="cs-CZ" b="1" u="sng" dirty="0" smtClean="0"/>
              <a:t>Správné zavádění a používání prostředků POCT</a:t>
            </a:r>
            <a:r>
              <a:rPr lang="cs-CZ" i="1" dirty="0" smtClean="0"/>
              <a:t>“ </a:t>
            </a:r>
            <a:r>
              <a:rPr lang="cs-CZ" dirty="0" smtClean="0"/>
              <a:t>4/2011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„…</a:t>
            </a:r>
            <a:r>
              <a:rPr lang="en-US" i="1" dirty="0" err="1" smtClean="0"/>
              <a:t>prostředky</a:t>
            </a:r>
            <a:r>
              <a:rPr lang="en-US" i="1" dirty="0" smtClean="0"/>
              <a:t> </a:t>
            </a:r>
            <a:r>
              <a:rPr lang="en-US" i="1" dirty="0"/>
              <a:t>a </a:t>
            </a:r>
            <a:r>
              <a:rPr lang="en-US" i="1" dirty="0" err="1"/>
              <a:t>zařízeními</a:t>
            </a:r>
            <a:r>
              <a:rPr lang="en-US" i="1" dirty="0"/>
              <a:t> pro </a:t>
            </a:r>
            <a:r>
              <a:rPr lang="en-US" i="1" dirty="0" err="1"/>
              <a:t>POCT</a:t>
            </a:r>
            <a:r>
              <a:rPr lang="en-US" i="1" dirty="0"/>
              <a:t> </a:t>
            </a:r>
            <a:r>
              <a:rPr lang="en-US" i="1" dirty="0" err="1"/>
              <a:t>pracují</a:t>
            </a:r>
            <a:r>
              <a:rPr lang="en-US" i="1" dirty="0"/>
              <a:t> </a:t>
            </a:r>
            <a:r>
              <a:rPr lang="en-US" i="1" dirty="0" err="1" smtClean="0"/>
              <a:t>osoby</a:t>
            </a:r>
            <a:r>
              <a:rPr lang="en-US" i="1" dirty="0"/>
              <a:t>, </a:t>
            </a:r>
            <a:r>
              <a:rPr lang="en-US" i="1" dirty="0" err="1"/>
              <a:t>které</a:t>
            </a:r>
            <a:r>
              <a:rPr lang="en-US" i="1" dirty="0"/>
              <a:t> </a:t>
            </a:r>
            <a:r>
              <a:rPr lang="en-US" i="1" dirty="0" err="1"/>
              <a:t>nejsou</a:t>
            </a:r>
            <a:r>
              <a:rPr lang="en-US" i="1" dirty="0"/>
              <a:t> </a:t>
            </a:r>
            <a:r>
              <a:rPr lang="en-US" i="1" dirty="0" err="1"/>
              <a:t>primárně</a:t>
            </a:r>
            <a:r>
              <a:rPr lang="en-US" i="1" dirty="0"/>
              <a:t> </a:t>
            </a:r>
            <a:r>
              <a:rPr lang="en-US" i="1" dirty="0" err="1"/>
              <a:t>vzdělávány</a:t>
            </a:r>
            <a:r>
              <a:rPr lang="en-US" i="1" dirty="0"/>
              <a:t> </a:t>
            </a:r>
            <a:r>
              <a:rPr lang="en-US" i="1" dirty="0" smtClean="0"/>
              <a:t>a</a:t>
            </a:r>
            <a:r>
              <a:rPr lang="cs-CZ" i="1" dirty="0" smtClean="0"/>
              <a:t> </a:t>
            </a:r>
            <a:r>
              <a:rPr lang="en-US" i="1" dirty="0" err="1" smtClean="0"/>
              <a:t>kvalifikovány</a:t>
            </a:r>
            <a:r>
              <a:rPr lang="en-US" i="1" dirty="0" smtClean="0"/>
              <a:t> </a:t>
            </a:r>
            <a:r>
              <a:rPr lang="en-US" i="1" dirty="0"/>
              <a:t>pro </a:t>
            </a:r>
            <a:r>
              <a:rPr lang="en-US" i="1" dirty="0" err="1"/>
              <a:t>laboratorní</a:t>
            </a:r>
            <a:r>
              <a:rPr lang="en-US" i="1" dirty="0"/>
              <a:t> </a:t>
            </a:r>
            <a:r>
              <a:rPr lang="en-US" i="1" dirty="0" err="1" smtClean="0"/>
              <a:t>práci</a:t>
            </a:r>
            <a:r>
              <a:rPr lang="cs-CZ" i="1" dirty="0" smtClean="0"/>
              <a:t>…“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i="1" dirty="0" smtClean="0"/>
              <a:t>„</a:t>
            </a:r>
            <a:r>
              <a:rPr lang="en-US" i="1" dirty="0" err="1" smtClean="0"/>
              <a:t>Výsledky</a:t>
            </a:r>
            <a:r>
              <a:rPr lang="en-US" i="1" dirty="0" smtClean="0"/>
              <a:t> </a:t>
            </a:r>
            <a:r>
              <a:rPr lang="en-US" i="1" dirty="0" err="1"/>
              <a:t>získané</a:t>
            </a:r>
            <a:r>
              <a:rPr lang="en-US" i="1" dirty="0"/>
              <a:t> </a:t>
            </a:r>
            <a:r>
              <a:rPr lang="en-US" i="1" dirty="0" err="1"/>
              <a:t>pomocí</a:t>
            </a:r>
            <a:r>
              <a:rPr lang="en-US" i="1" dirty="0"/>
              <a:t> </a:t>
            </a:r>
            <a:r>
              <a:rPr lang="en-US" i="1" dirty="0" err="1"/>
              <a:t>POCT</a:t>
            </a:r>
            <a:r>
              <a:rPr lang="en-US" i="1" dirty="0"/>
              <a:t> </a:t>
            </a:r>
            <a:r>
              <a:rPr lang="en-US" i="1" dirty="0" err="1"/>
              <a:t>jsou</a:t>
            </a:r>
            <a:r>
              <a:rPr lang="en-US" i="1" dirty="0"/>
              <a:t> </a:t>
            </a:r>
            <a:r>
              <a:rPr lang="en-US" i="1" dirty="0" err="1"/>
              <a:t>mnohdy</a:t>
            </a:r>
            <a:r>
              <a:rPr lang="en-US" i="1" dirty="0"/>
              <a:t> </a:t>
            </a:r>
            <a:r>
              <a:rPr lang="en-US" i="1" dirty="0" err="1" smtClean="0"/>
              <a:t>podkladem</a:t>
            </a:r>
            <a:r>
              <a:rPr lang="cs-CZ" i="1" dirty="0" smtClean="0"/>
              <a:t> </a:t>
            </a:r>
            <a:r>
              <a:rPr lang="en-US" i="1" dirty="0" err="1" smtClean="0"/>
              <a:t>závažných</a:t>
            </a:r>
            <a:r>
              <a:rPr lang="en-US" i="1" dirty="0" smtClean="0"/>
              <a:t> </a:t>
            </a:r>
            <a:r>
              <a:rPr lang="en-US" i="1" dirty="0" err="1"/>
              <a:t>rozhodnutí</a:t>
            </a:r>
            <a:r>
              <a:rPr lang="en-US" i="1" dirty="0"/>
              <a:t> v </a:t>
            </a:r>
            <a:r>
              <a:rPr lang="en-US" i="1" dirty="0" err="1"/>
              <a:t>odborné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laické</a:t>
            </a:r>
            <a:r>
              <a:rPr lang="en-US" i="1" dirty="0"/>
              <a:t> </a:t>
            </a:r>
            <a:r>
              <a:rPr lang="en-US" i="1" dirty="0" err="1"/>
              <a:t>zdravotní</a:t>
            </a:r>
            <a:r>
              <a:rPr lang="en-US" i="1" dirty="0"/>
              <a:t> </a:t>
            </a:r>
            <a:r>
              <a:rPr lang="en-US" i="1" dirty="0" err="1" smtClean="0"/>
              <a:t>péči</a:t>
            </a:r>
            <a:r>
              <a:rPr lang="cs-CZ" i="1" dirty="0" smtClean="0"/>
              <a:t> a o</a:t>
            </a:r>
            <a:r>
              <a:rPr lang="en-US" i="1" dirty="0" err="1" smtClean="0"/>
              <a:t>dbornou</a:t>
            </a:r>
            <a:r>
              <a:rPr lang="en-US" i="1" dirty="0" smtClean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laickou</a:t>
            </a:r>
            <a:r>
              <a:rPr lang="en-US" i="1" dirty="0"/>
              <a:t> </a:t>
            </a:r>
            <a:r>
              <a:rPr lang="en-US" i="1" dirty="0" err="1"/>
              <a:t>veřejností</a:t>
            </a:r>
            <a:r>
              <a:rPr lang="en-US" i="1" dirty="0"/>
              <a:t> </a:t>
            </a:r>
            <a:r>
              <a:rPr lang="en-US" i="1" dirty="0" err="1" smtClean="0"/>
              <a:t>bývají</a:t>
            </a:r>
            <a:r>
              <a:rPr lang="cs-CZ" i="1" dirty="0" smtClean="0"/>
              <a:t> </a:t>
            </a:r>
            <a:r>
              <a:rPr lang="en-US" i="1" dirty="0" err="1" smtClean="0"/>
              <a:t>chápány</a:t>
            </a:r>
            <a:r>
              <a:rPr lang="en-US" i="1" dirty="0" smtClean="0"/>
              <a:t> </a:t>
            </a:r>
            <a:r>
              <a:rPr lang="en-US" i="1" dirty="0" err="1"/>
              <a:t>jako</a:t>
            </a:r>
            <a:r>
              <a:rPr lang="en-US" i="1" dirty="0"/>
              <a:t> </a:t>
            </a:r>
            <a:r>
              <a:rPr lang="en-US" i="1" dirty="0" err="1"/>
              <a:t>rovnocenné</a:t>
            </a:r>
            <a:r>
              <a:rPr lang="en-US" i="1" dirty="0"/>
              <a:t> </a:t>
            </a:r>
            <a:r>
              <a:rPr lang="en-US" i="1" dirty="0" err="1"/>
              <a:t>výsledkům</a:t>
            </a:r>
            <a:r>
              <a:rPr lang="en-US" i="1" dirty="0"/>
              <a:t> in vitro </a:t>
            </a:r>
            <a:r>
              <a:rPr lang="en-US" i="1" dirty="0" err="1"/>
              <a:t>měření</a:t>
            </a:r>
            <a:r>
              <a:rPr lang="en-US" i="1" dirty="0"/>
              <a:t> v </a:t>
            </a:r>
            <a:r>
              <a:rPr lang="en-US" i="1" dirty="0" err="1" smtClean="0"/>
              <a:t>laboratoři</a:t>
            </a:r>
            <a:r>
              <a:rPr lang="cs-CZ" i="1" dirty="0" smtClean="0"/>
              <a:t>“</a:t>
            </a:r>
          </a:p>
        </p:txBody>
      </p:sp>
      <p:pic>
        <p:nvPicPr>
          <p:cNvPr id="21507" name="Picture 2" descr="Logo ČS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773238"/>
            <a:ext cx="117633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46BA212C-E21B-4DB5-B2F7-40DF160C962A}"/>
              </a:ext>
            </a:extLst>
          </p:cNvPr>
          <p:cNvSpPr txBox="1">
            <a:spLocks/>
          </p:cNvSpPr>
          <p:nvPr/>
        </p:nvSpPr>
        <p:spPr>
          <a:xfrm>
            <a:off x="3635896" y="286932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POCT bez konsolidace</a:t>
            </a:r>
            <a:endParaRPr lang="en-US" sz="4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A09F5E15-6B65-4F41-97B5-7B0479281F82}"/>
              </a:ext>
            </a:extLst>
          </p:cNvPr>
          <p:cNvSpPr txBox="1"/>
          <p:nvPr/>
        </p:nvSpPr>
        <p:spPr>
          <a:xfrm>
            <a:off x="3222274" y="2980319"/>
            <a:ext cx="313258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Klinika nebo oddělení</a:t>
            </a:r>
            <a:endParaRPr lang="en-US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78A9F8CF-CEBD-4930-B11B-20C4DA97B792}"/>
              </a:ext>
            </a:extLst>
          </p:cNvPr>
          <p:cNvSpPr txBox="1"/>
          <p:nvPr/>
        </p:nvSpPr>
        <p:spPr>
          <a:xfrm>
            <a:off x="3532456" y="1819572"/>
            <a:ext cx="2512226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Dodavatel POCT</a:t>
            </a:r>
            <a:endParaRPr lang="en-US" sz="2400" dirty="0"/>
          </a:p>
        </p:txBody>
      </p:sp>
      <p:sp>
        <p:nvSpPr>
          <p:cNvPr id="7" name="Šipka dolů 6">
            <a:extLst>
              <a:ext uri="{FF2B5EF4-FFF2-40B4-BE49-F238E27FC236}">
                <a16:creationId xmlns:a16="http://schemas.microsoft.com/office/drawing/2014/main" xmlns="" id="{0B5CF830-F055-4BCD-A037-F90F9A6F918D}"/>
              </a:ext>
            </a:extLst>
          </p:cNvPr>
          <p:cNvSpPr/>
          <p:nvPr/>
        </p:nvSpPr>
        <p:spPr>
          <a:xfrm>
            <a:off x="4680557" y="2505727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F738267E-9FF7-4778-A1FC-2A7C92C32E59}"/>
              </a:ext>
            </a:extLst>
          </p:cNvPr>
          <p:cNvSpPr txBox="1"/>
          <p:nvPr/>
        </p:nvSpPr>
        <p:spPr>
          <a:xfrm>
            <a:off x="4005482" y="3942497"/>
            <a:ext cx="1566174" cy="120032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Nákup </a:t>
            </a:r>
            <a:r>
              <a:rPr lang="cs-CZ" sz="2400" dirty="0" err="1"/>
              <a:t>POC</a:t>
            </a:r>
            <a:r>
              <a:rPr lang="cs-CZ" sz="2400" dirty="0"/>
              <a:t> přístroje</a:t>
            </a:r>
            <a:endParaRPr lang="en-US" sz="2400" dirty="0"/>
          </a:p>
        </p:txBody>
      </p:sp>
      <p:sp>
        <p:nvSpPr>
          <p:cNvPr id="9" name="Šipka dolů 14">
            <a:extLst>
              <a:ext uri="{FF2B5EF4-FFF2-40B4-BE49-F238E27FC236}">
                <a16:creationId xmlns:a16="http://schemas.microsoft.com/office/drawing/2014/main" xmlns="" id="{E986ECAA-1809-4DC6-8085-BD5EBCAA31D5}"/>
              </a:ext>
            </a:extLst>
          </p:cNvPr>
          <p:cNvSpPr/>
          <p:nvPr/>
        </p:nvSpPr>
        <p:spPr>
          <a:xfrm>
            <a:off x="4680557" y="3547367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F26403E2-C9E1-48AF-A6C5-0D5BB10E09FA}"/>
              </a:ext>
            </a:extLst>
          </p:cNvPr>
          <p:cNvSpPr txBox="1"/>
          <p:nvPr/>
        </p:nvSpPr>
        <p:spPr>
          <a:xfrm>
            <a:off x="53752" y="5227013"/>
            <a:ext cx="9036496" cy="163121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Personál kliniky nebo oddělení musí zajišťovat údržbu, řešit problémy a neshody</a:t>
            </a:r>
          </a:p>
          <a:p>
            <a:pPr algn="ctr"/>
            <a:r>
              <a:rPr lang="cs-CZ" sz="2000" dirty="0"/>
              <a:t>s dodavatelem, zajišťovat si </a:t>
            </a:r>
            <a:r>
              <a:rPr lang="cs-CZ" sz="2000" dirty="0" err="1"/>
              <a:t>IKK</a:t>
            </a:r>
            <a:r>
              <a:rPr lang="cs-CZ" sz="2000" dirty="0"/>
              <a:t> a </a:t>
            </a:r>
            <a:r>
              <a:rPr lang="cs-CZ" sz="2000" dirty="0" err="1"/>
              <a:t>EHK</a:t>
            </a:r>
            <a:r>
              <a:rPr lang="cs-CZ" sz="2000" dirty="0"/>
              <a:t>, objednávat reagencie a udržovat sklad,</a:t>
            </a:r>
          </a:p>
          <a:p>
            <a:pPr algn="ctr"/>
            <a:r>
              <a:rPr lang="cs-CZ" sz="2000" dirty="0"/>
              <a:t>zajišťovat zaškolení personálu a vykazování výkonů pojišťovně</a:t>
            </a:r>
            <a:endParaRPr lang="en-US" sz="2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D48BDD13-4C5A-4EE4-B784-B717424F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2" y="195650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highlight>
                  <a:srgbClr val="00FF00"/>
                </a:highlight>
              </a:rPr>
              <a:t>Nemocniční POCT</a:t>
            </a:r>
            <a:endParaRPr lang="en-GB" sz="40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81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6362AE1E-D798-432A-8E49-5420D98E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834" y="276813"/>
            <a:ext cx="6172200" cy="1143000"/>
          </a:xfrm>
        </p:spPr>
        <p:txBody>
          <a:bodyPr/>
          <a:lstStyle/>
          <a:p>
            <a:pPr algn="ctr"/>
            <a:r>
              <a:rPr lang="cs-CZ" dirty="0"/>
              <a:t>Konsolidované </a:t>
            </a:r>
            <a:r>
              <a:rPr lang="cs-CZ" dirty="0">
                <a:highlight>
                  <a:srgbClr val="00FF00"/>
                </a:highlight>
              </a:rPr>
              <a:t>POCT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C7F58C2B-5EFA-4575-B04E-07907A0A4F9F}"/>
              </a:ext>
            </a:extLst>
          </p:cNvPr>
          <p:cNvSpPr txBox="1"/>
          <p:nvPr/>
        </p:nvSpPr>
        <p:spPr>
          <a:xfrm>
            <a:off x="3252569" y="2691471"/>
            <a:ext cx="2638863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000" dirty="0"/>
              <a:t>Klinika nebo oddělení</a:t>
            </a:r>
            <a:endParaRPr lang="en-US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C3E7F1DD-8A66-4618-AFBC-40DE1F9397A3}"/>
              </a:ext>
            </a:extLst>
          </p:cNvPr>
          <p:cNvSpPr txBox="1"/>
          <p:nvPr/>
        </p:nvSpPr>
        <p:spPr>
          <a:xfrm>
            <a:off x="3509851" y="1718448"/>
            <a:ext cx="2124299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000" dirty="0"/>
              <a:t>Dodavatel POCT</a:t>
            </a:r>
            <a:endParaRPr lang="en-US" sz="2000" dirty="0"/>
          </a:p>
        </p:txBody>
      </p:sp>
      <p:sp>
        <p:nvSpPr>
          <p:cNvPr id="7" name="Šipka dolů 6">
            <a:extLst>
              <a:ext uri="{FF2B5EF4-FFF2-40B4-BE49-F238E27FC236}">
                <a16:creationId xmlns:a16="http://schemas.microsoft.com/office/drawing/2014/main" xmlns="" id="{8532EC18-7F55-4DE4-9EA2-5AFFDCB08634}"/>
              </a:ext>
            </a:extLst>
          </p:cNvPr>
          <p:cNvSpPr/>
          <p:nvPr/>
        </p:nvSpPr>
        <p:spPr>
          <a:xfrm>
            <a:off x="4463988" y="2270780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2EDFE604-823A-4ABC-BE0A-1BE0276498AB}"/>
              </a:ext>
            </a:extLst>
          </p:cNvPr>
          <p:cNvSpPr txBox="1"/>
          <p:nvPr/>
        </p:nvSpPr>
        <p:spPr>
          <a:xfrm>
            <a:off x="7545020" y="3573413"/>
            <a:ext cx="155547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další kliniky a oddělení</a:t>
            </a:r>
            <a:endParaRPr lang="en-US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CFD84FB1-3251-4AEA-A8CC-77872C6BA8EE}"/>
              </a:ext>
            </a:extLst>
          </p:cNvPr>
          <p:cNvSpPr txBox="1"/>
          <p:nvPr/>
        </p:nvSpPr>
        <p:spPr>
          <a:xfrm>
            <a:off x="32770" y="1441448"/>
            <a:ext cx="3034805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000" dirty="0"/>
              <a:t>Nařízení nemocnice o </a:t>
            </a:r>
          </a:p>
          <a:p>
            <a:pPr algn="ctr"/>
            <a:r>
              <a:rPr lang="cs-CZ" sz="2000" dirty="0"/>
              <a:t>centralizovaném nákupu </a:t>
            </a:r>
          </a:p>
          <a:p>
            <a:pPr algn="ctr"/>
            <a:r>
              <a:rPr lang="cs-CZ" sz="2000" dirty="0" err="1"/>
              <a:t>POC</a:t>
            </a:r>
            <a:r>
              <a:rPr lang="cs-CZ" sz="2000" dirty="0"/>
              <a:t> zařízení</a:t>
            </a:r>
            <a:endParaRPr lang="en-US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08DCFE69-FE4F-4FB1-B81D-58D319F426A6}"/>
              </a:ext>
            </a:extLst>
          </p:cNvPr>
          <p:cNvSpPr txBox="1"/>
          <p:nvPr/>
        </p:nvSpPr>
        <p:spPr>
          <a:xfrm>
            <a:off x="3209540" y="3696525"/>
            <a:ext cx="229447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000" dirty="0"/>
              <a:t>Vedení nemocnice</a:t>
            </a:r>
            <a:endParaRPr lang="en-US" sz="2000" dirty="0"/>
          </a:p>
        </p:txBody>
      </p:sp>
      <p:sp>
        <p:nvSpPr>
          <p:cNvPr id="12" name="Šipka dolů 11">
            <a:extLst>
              <a:ext uri="{FF2B5EF4-FFF2-40B4-BE49-F238E27FC236}">
                <a16:creationId xmlns:a16="http://schemas.microsoft.com/office/drawing/2014/main" xmlns="" id="{D2E30E4E-6823-4C21-BB26-5757D5E5FCB1}"/>
              </a:ext>
            </a:extLst>
          </p:cNvPr>
          <p:cNvSpPr/>
          <p:nvPr/>
        </p:nvSpPr>
        <p:spPr>
          <a:xfrm>
            <a:off x="4463988" y="4211653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bousměrná vodorovná šipka 3">
            <a:extLst>
              <a:ext uri="{FF2B5EF4-FFF2-40B4-BE49-F238E27FC236}">
                <a16:creationId xmlns:a16="http://schemas.microsoft.com/office/drawing/2014/main" xmlns="" id="{F2C8D9F6-0A09-48AC-9EF0-79E1CD6F3B09}"/>
              </a:ext>
            </a:extLst>
          </p:cNvPr>
          <p:cNvSpPr/>
          <p:nvPr/>
        </p:nvSpPr>
        <p:spPr>
          <a:xfrm>
            <a:off x="5504014" y="3828812"/>
            <a:ext cx="306544" cy="228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1807172C-38C0-41FF-A6D1-8CFE666AE6EA}"/>
              </a:ext>
            </a:extLst>
          </p:cNvPr>
          <p:cNvSpPr txBox="1"/>
          <p:nvPr/>
        </p:nvSpPr>
        <p:spPr>
          <a:xfrm>
            <a:off x="3105897" y="4677381"/>
            <a:ext cx="2932213" cy="400110"/>
          </a:xfrm>
          <a:prstGeom prst="rect">
            <a:avLst/>
          </a:prstGeom>
          <a:gradFill flip="none" rotWithShape="1">
            <a:gsLst>
              <a:gs pos="50000">
                <a:srgbClr val="00B050"/>
              </a:gs>
              <a:gs pos="0">
                <a:schemeClr val="accent5">
                  <a:lumMod val="60000"/>
                  <a:lumOff val="40000"/>
                </a:schemeClr>
              </a:gs>
              <a:gs pos="86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cs-CZ" sz="2000" dirty="0"/>
              <a:t>Nákup / Výběrové řízení</a:t>
            </a:r>
            <a:endParaRPr lang="en-US" sz="2000" dirty="0"/>
          </a:p>
        </p:txBody>
      </p:sp>
      <p:sp>
        <p:nvSpPr>
          <p:cNvPr id="16" name="Šipka dolů 17">
            <a:extLst>
              <a:ext uri="{FF2B5EF4-FFF2-40B4-BE49-F238E27FC236}">
                <a16:creationId xmlns:a16="http://schemas.microsoft.com/office/drawing/2014/main" xmlns="" id="{3CBFBC5F-B204-44C0-BFDC-9DEFCBD2FEFC}"/>
              </a:ext>
            </a:extLst>
          </p:cNvPr>
          <p:cNvSpPr/>
          <p:nvPr/>
        </p:nvSpPr>
        <p:spPr>
          <a:xfrm>
            <a:off x="4463988" y="518143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bousměrná svislá šipka 7">
            <a:extLst>
              <a:ext uri="{FF2B5EF4-FFF2-40B4-BE49-F238E27FC236}">
                <a16:creationId xmlns:a16="http://schemas.microsoft.com/office/drawing/2014/main" xmlns="" id="{D1795972-98B7-46CC-95FB-53C92B348883}"/>
              </a:ext>
            </a:extLst>
          </p:cNvPr>
          <p:cNvSpPr/>
          <p:nvPr/>
        </p:nvSpPr>
        <p:spPr>
          <a:xfrm>
            <a:off x="4450931" y="3122351"/>
            <a:ext cx="242138" cy="492430"/>
          </a:xfrm>
          <a:prstGeom prst="upDownArrow">
            <a:avLst>
              <a:gd name="adj1" fmla="val 52297"/>
              <a:gd name="adj2" fmla="val 39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35CDAF82-CA92-41B8-8A48-E9E6254E7511}"/>
              </a:ext>
            </a:extLst>
          </p:cNvPr>
          <p:cNvSpPr txBox="1"/>
          <p:nvPr/>
        </p:nvSpPr>
        <p:spPr>
          <a:xfrm>
            <a:off x="3788336" y="5613485"/>
            <a:ext cx="1566174" cy="1015663"/>
          </a:xfrm>
          <a:prstGeom prst="rect">
            <a:avLst/>
          </a:prstGeom>
          <a:gradFill>
            <a:gsLst>
              <a:gs pos="50000">
                <a:srgbClr val="00B050"/>
              </a:gs>
              <a:gs pos="0">
                <a:schemeClr val="accent5">
                  <a:lumMod val="60000"/>
                  <a:lumOff val="40000"/>
                </a:schemeClr>
              </a:gs>
              <a:gs pos="86000">
                <a:srgbClr val="FFC000">
                  <a:shade val="100000"/>
                  <a:satMod val="115000"/>
                </a:srgb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Instalace </a:t>
            </a:r>
            <a:r>
              <a:rPr lang="cs-CZ" sz="2000" dirty="0" err="1"/>
              <a:t>POC</a:t>
            </a:r>
            <a:r>
              <a:rPr lang="cs-CZ" sz="2000" dirty="0"/>
              <a:t> přístrojů</a:t>
            </a:r>
            <a:endParaRPr lang="en-US" sz="20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F30950F0-65D3-4C69-8D21-1FB11CF2EBD5}"/>
              </a:ext>
            </a:extLst>
          </p:cNvPr>
          <p:cNvSpPr txBox="1"/>
          <p:nvPr/>
        </p:nvSpPr>
        <p:spPr>
          <a:xfrm>
            <a:off x="124256" y="2693962"/>
            <a:ext cx="2833213" cy="40934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00B050"/>
              </a:gs>
              <a:gs pos="84000">
                <a:srgbClr val="FFC000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2000" dirty="0"/>
              <a:t>Část povinností zajišťuje POCT tým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EHK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Elektronický přenos 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Vykazování výsledků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Školení personálu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Řešení neshod s dodavatelem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dirty="0"/>
              <a:t>Personál oddělení s POCT má více času na pacienty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xmlns="" id="{F41D9DF0-68AC-4D0F-BF27-8D3B7020320B}"/>
              </a:ext>
            </a:extLst>
          </p:cNvPr>
          <p:cNvSpPr txBox="1"/>
          <p:nvPr/>
        </p:nvSpPr>
        <p:spPr>
          <a:xfrm>
            <a:off x="5877495" y="3696525"/>
            <a:ext cx="1375889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000" dirty="0"/>
              <a:t>POCT tým</a:t>
            </a:r>
            <a:endParaRPr lang="en-US" sz="2000" dirty="0"/>
          </a:p>
        </p:txBody>
      </p:sp>
      <p:sp>
        <p:nvSpPr>
          <p:cNvPr id="21" name="Obousměrná vodorovná šipka 3">
            <a:extLst>
              <a:ext uri="{FF2B5EF4-FFF2-40B4-BE49-F238E27FC236}">
                <a16:creationId xmlns:a16="http://schemas.microsoft.com/office/drawing/2014/main" xmlns="" id="{2E935C39-1D4E-4750-84D0-1460D100904F}"/>
              </a:ext>
            </a:extLst>
          </p:cNvPr>
          <p:cNvSpPr/>
          <p:nvPr/>
        </p:nvSpPr>
        <p:spPr>
          <a:xfrm>
            <a:off x="7253384" y="3813009"/>
            <a:ext cx="306544" cy="228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xmlns="" id="{074FFE8B-6631-4F2C-B934-EC7B7CC80C57}"/>
              </a:ext>
            </a:extLst>
          </p:cNvPr>
          <p:cNvSpPr txBox="1">
            <a:spLocks/>
          </p:cNvSpPr>
          <p:nvPr/>
        </p:nvSpPr>
        <p:spPr>
          <a:xfrm>
            <a:off x="628073" y="1855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highlight>
                  <a:srgbClr val="00FF00"/>
                </a:highlight>
              </a:rPr>
              <a:t>Nemocniční</a:t>
            </a:r>
            <a:endParaRPr lang="en-GB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64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" y="14188"/>
            <a:ext cx="7542981" cy="680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11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Zajištění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provozu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systému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FN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Brno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/>
              <a:t>Revize </a:t>
            </a:r>
            <a:r>
              <a:rPr lang="cs-CZ" b="1" dirty="0" err="1" smtClean="0"/>
              <a:t>metodickýho</a:t>
            </a:r>
            <a:r>
              <a:rPr lang="cs-CZ" b="1" dirty="0" smtClean="0"/>
              <a:t> pokynu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u="sng" dirty="0" smtClean="0"/>
              <a:t>Zajištění provozu systému POCT ve FN Brno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„</a:t>
            </a:r>
            <a:r>
              <a:rPr lang="cs-CZ" i="1" dirty="0" smtClean="0"/>
              <a:t>Stanovuje základní činnosti a povinnosti jednotlivých zúčastněných složek při provozu systému POCT, mezi jehož základní součásti patří instalace, </a:t>
            </a:r>
            <a:r>
              <a:rPr lang="cs-CZ" i="1" dirty="0" err="1" smtClean="0"/>
              <a:t>deinstalace</a:t>
            </a:r>
            <a:r>
              <a:rPr lang="cs-CZ" i="1" dirty="0" smtClean="0"/>
              <a:t>, výměna, reklamace, servis, zajištění školení obsluhy přístrojů a evidence oprávněných uživatelů, samotný provoz, měření interních a externích kontrol kvality, přenos záznamů měření v elektronické podobě do </a:t>
            </a:r>
            <a:r>
              <a:rPr lang="cs-CZ" i="1" dirty="0" err="1" smtClean="0"/>
              <a:t>IS</a:t>
            </a:r>
            <a:r>
              <a:rPr lang="cs-CZ" i="1" dirty="0" smtClean="0"/>
              <a:t> (informačního systému), jejich vydávání a archivace, vedení deníků POCT přístrojů a rozdělení nákladů mezi zúčastněné složky</a:t>
            </a:r>
            <a:r>
              <a:rPr lang="cs-CZ" dirty="0" smtClean="0"/>
              <a:t>.“ 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Zajištění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provozu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systému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FN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Brno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</a:t>
            </a:r>
            <a:r>
              <a:rPr lang="cs-CZ" i="1" dirty="0" smtClean="0"/>
              <a:t>„Laboratoř </a:t>
            </a:r>
            <a:r>
              <a:rPr lang="cs-CZ" i="1" dirty="0" err="1" smtClean="0"/>
              <a:t>superviduje</a:t>
            </a:r>
            <a:r>
              <a:rPr lang="cs-CZ" i="1" dirty="0" smtClean="0"/>
              <a:t> ty analyzátory, jejichž </a:t>
            </a:r>
            <a:r>
              <a:rPr lang="cs-CZ" i="1" dirty="0" err="1" smtClean="0"/>
              <a:t>markery</a:t>
            </a:r>
            <a:r>
              <a:rPr lang="cs-CZ" i="1" dirty="0" smtClean="0"/>
              <a:t> stanovují </a:t>
            </a:r>
            <a:r>
              <a:rPr lang="cs-CZ" i="1" dirty="0" err="1" smtClean="0"/>
              <a:t>POC</a:t>
            </a:r>
            <a:r>
              <a:rPr lang="cs-CZ" i="1" dirty="0" smtClean="0"/>
              <a:t> analyzátory na oddělení“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„</a:t>
            </a:r>
            <a:r>
              <a:rPr lang="cs-CZ" i="1" dirty="0" smtClean="0"/>
              <a:t>POCT </a:t>
            </a:r>
            <a:r>
              <a:rPr lang="cs-CZ" i="1" dirty="0"/>
              <a:t>koordinátor – pracovník vyčleněný pro supervizi a koordinaci systému POCT ve FN </a:t>
            </a:r>
            <a:r>
              <a:rPr lang="cs-CZ" i="1" dirty="0" smtClean="0"/>
              <a:t>Brno“ </a:t>
            </a:r>
            <a:endParaRPr lang="en-US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„</a:t>
            </a:r>
            <a:r>
              <a:rPr lang="cs-CZ" i="1" dirty="0" smtClean="0"/>
              <a:t>Zodpovědná </a:t>
            </a:r>
            <a:r>
              <a:rPr lang="cs-CZ" i="1" dirty="0"/>
              <a:t>osoba – Osoba na oddělení, která má na starosti dohled nad přiřazeným analyzátorem POCT. V rámci organizace POCT se také jedná o kontaktní osobu</a:t>
            </a:r>
            <a:r>
              <a:rPr lang="cs-CZ" i="1" dirty="0" smtClean="0"/>
              <a:t>.“</a:t>
            </a:r>
            <a:endParaRPr lang="en-US" i="1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Přístupy </a:t>
            </a:r>
            <a:r>
              <a:rPr lang="cs-CZ" dirty="0" err="1" smtClean="0"/>
              <a:t>POC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Papírková chemie (suchá chemie)</a:t>
            </a:r>
          </a:p>
          <a:p>
            <a:pPr lvl="1"/>
            <a:r>
              <a:rPr lang="cs-CZ" dirty="0" smtClean="0"/>
              <a:t>Kolorimetrická detekce</a:t>
            </a:r>
          </a:p>
          <a:p>
            <a:pPr lvl="1"/>
            <a:r>
              <a:rPr lang="cs-CZ" dirty="0" smtClean="0"/>
              <a:t>Imunochemická detekce</a:t>
            </a:r>
          </a:p>
          <a:p>
            <a:pPr lvl="1"/>
            <a:r>
              <a:rPr lang="cs-CZ" dirty="0" smtClean="0"/>
              <a:t>Elektrochemická detekce</a:t>
            </a:r>
          </a:p>
          <a:p>
            <a:r>
              <a:rPr lang="cs-CZ" dirty="0" smtClean="0"/>
              <a:t>Mokrá chemie</a:t>
            </a:r>
          </a:p>
          <a:p>
            <a:pPr lvl="1"/>
            <a:r>
              <a:rPr lang="cs-CZ" dirty="0" smtClean="0"/>
              <a:t>Optická, elektrochemická detekce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57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Jaké jsou přístupy POCT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Jednorázové testy pomocí proužků</a:t>
            </a:r>
          </a:p>
          <a:p>
            <a:pPr lvl="1"/>
            <a:r>
              <a:rPr lang="cs-CZ" smtClean="0"/>
              <a:t>Diagnostické močové proužky</a:t>
            </a:r>
          </a:p>
          <a:p>
            <a:pPr lvl="1"/>
            <a:r>
              <a:rPr lang="cs-CZ" smtClean="0"/>
              <a:t>Drogový screening</a:t>
            </a:r>
          </a:p>
          <a:p>
            <a:pPr lvl="1"/>
            <a:endParaRPr lang="cs-CZ" smtClean="0"/>
          </a:p>
        </p:txBody>
      </p:sp>
      <p:pic>
        <p:nvPicPr>
          <p:cNvPr id="24579" name="Picture 2" descr="http://www.abc-bd.com/wp-content/uploads/2013/05/UrineTestStrip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3108325"/>
            <a:ext cx="547052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chemistryland.com/CHM130S/18-OnCampusFinal/MultiDrugStrip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482850"/>
            <a:ext cx="260826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E0D216-38D8-48CF-B901-93EF6B8D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 laboratorní medicíny</a:t>
            </a:r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7C92DF0-97E9-4B3B-9D13-C07272842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" y="2035690"/>
            <a:ext cx="2830212" cy="33375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325EAC8-33EE-4F3A-AD8C-60153CDA9C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/>
          <a:stretch/>
        </p:blipFill>
        <p:spPr>
          <a:xfrm>
            <a:off x="3143497" y="2030364"/>
            <a:ext cx="3577592" cy="33428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860029A-70A5-4486-81C3-3FC6C7266F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21722" r="8445" b="15854"/>
          <a:stretch/>
        </p:blipFill>
        <p:spPr>
          <a:xfrm>
            <a:off x="6721087" y="2221411"/>
            <a:ext cx="2408174" cy="144817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611B1464-09EF-40FB-94A1-26EA6107DD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87" b="14234"/>
          <a:stretch/>
        </p:blipFill>
        <p:spPr>
          <a:xfrm>
            <a:off x="7473299" y="4265743"/>
            <a:ext cx="903750" cy="1611530"/>
          </a:xfrm>
          <a:prstGeom prst="rect">
            <a:avLst/>
          </a:prstGeom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xmlns="" id="{6CF51346-5A4A-412D-AE3A-70C42FA8B239}"/>
              </a:ext>
            </a:extLst>
          </p:cNvPr>
          <p:cNvSpPr/>
          <p:nvPr/>
        </p:nvSpPr>
        <p:spPr>
          <a:xfrm>
            <a:off x="2675238" y="3739979"/>
            <a:ext cx="772298" cy="52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xmlns="" id="{E22F8C4B-19B6-4363-81C8-38C5DFDFCCA6}"/>
              </a:ext>
            </a:extLst>
          </p:cNvPr>
          <p:cNvSpPr/>
          <p:nvPr/>
        </p:nvSpPr>
        <p:spPr>
          <a:xfrm rot="19567981">
            <a:off x="6349691" y="3215662"/>
            <a:ext cx="772298" cy="52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xmlns="" id="{B6001D7B-A197-4DFA-B5B4-EF36AED402EC}"/>
              </a:ext>
            </a:extLst>
          </p:cNvPr>
          <p:cNvSpPr/>
          <p:nvPr/>
        </p:nvSpPr>
        <p:spPr>
          <a:xfrm rot="1557958">
            <a:off x="6367559" y="4480466"/>
            <a:ext cx="772298" cy="52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3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Jaké jsou přístupy POCT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Jednorázové testy pomocí proužků</a:t>
            </a:r>
          </a:p>
          <a:p>
            <a:pPr lvl="1"/>
            <a:r>
              <a:rPr lang="cs-CZ" smtClean="0"/>
              <a:t>hCG, TOKS, Troponin…..</a:t>
            </a:r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  <p:pic>
        <p:nvPicPr>
          <p:cNvPr id="25603" name="Picture 2" descr="https://encrypted-tbn2.gstatic.com/images?q=tbn:ANd9GcTARznDaXNdh9l0kQXIJrwx-zFeQX0EyPRrbgyyEjhD09W5BIr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121150"/>
            <a:ext cx="43926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i01.i.aliimg.com/photo/v1/1927145299/One_step_Rapid_hs_CRP_poct_k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4960" t="1801" r="25069"/>
          <a:stretch>
            <a:fillRect/>
          </a:stretch>
        </p:blipFill>
        <p:spPr bwMode="auto">
          <a:xfrm>
            <a:off x="6235700" y="1120775"/>
            <a:ext cx="2908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Jaké jsou přístupy 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1428750" y="1087438"/>
            <a:ext cx="749776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cs-CZ" b="1" smtClean="0"/>
              <a:t>ABR</a:t>
            </a:r>
            <a:r>
              <a:rPr lang="cs-CZ" smtClean="0"/>
              <a:t>, </a:t>
            </a:r>
            <a:r>
              <a:rPr lang="cs-CZ" b="1" smtClean="0"/>
              <a:t>glukometry</a:t>
            </a:r>
            <a:r>
              <a:rPr lang="cs-CZ" smtClean="0"/>
              <a:t>, </a:t>
            </a:r>
            <a:r>
              <a:rPr lang="cs-CZ" b="1" smtClean="0"/>
              <a:t>INR</a:t>
            </a:r>
            <a:r>
              <a:rPr lang="cs-CZ" smtClean="0"/>
              <a:t>, coagucheky, bilirubin, CRP, kardiální markery, markery aterosklerózy…</a:t>
            </a:r>
          </a:p>
          <a:p>
            <a:pPr marL="0" indent="0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26627" name="Obrázek 5"/>
          <p:cNvPicPr>
            <a:picLocks noChangeAspect="1"/>
          </p:cNvPicPr>
          <p:nvPr/>
        </p:nvPicPr>
        <p:blipFill>
          <a:blip r:embed="rId2"/>
          <a:srcRect l="16734" t="4024" r="15208" b="20956"/>
          <a:stretch>
            <a:fillRect/>
          </a:stretch>
        </p:blipFill>
        <p:spPr bwMode="auto">
          <a:xfrm>
            <a:off x="2828925" y="4935538"/>
            <a:ext cx="10382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ek 6"/>
          <p:cNvPicPr>
            <a:picLocks noChangeAspect="1"/>
          </p:cNvPicPr>
          <p:nvPr/>
        </p:nvPicPr>
        <p:blipFill>
          <a:blip r:embed="rId3"/>
          <a:srcRect l="16203" t="5292" r="15784" b="13066"/>
          <a:stretch>
            <a:fillRect/>
          </a:stretch>
        </p:blipFill>
        <p:spPr bwMode="auto">
          <a:xfrm>
            <a:off x="1023938" y="2613025"/>
            <a:ext cx="1285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Obrázek 7"/>
          <p:cNvPicPr>
            <a:picLocks noChangeAspect="1"/>
          </p:cNvPicPr>
          <p:nvPr/>
        </p:nvPicPr>
        <p:blipFill>
          <a:blip r:embed="rId4"/>
          <a:srcRect l="20515" t="6139" r="20955" b="7306"/>
          <a:stretch>
            <a:fillRect/>
          </a:stretch>
        </p:blipFill>
        <p:spPr bwMode="auto">
          <a:xfrm>
            <a:off x="1023938" y="4645025"/>
            <a:ext cx="8096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Users\75224\Documents\Vzdělávání\Prednasky\Krizanov POCT v Bohunicich\gem3000_4.jpg"/>
          <p:cNvPicPr>
            <a:picLocks noChangeAspect="1" noChangeArrowheads="1"/>
          </p:cNvPicPr>
          <p:nvPr/>
        </p:nvPicPr>
        <p:blipFill>
          <a:blip r:embed="rId5"/>
          <a:srcRect l="12666" t="3403" r="12688" b="4312"/>
          <a:stretch>
            <a:fillRect/>
          </a:stretch>
        </p:blipFill>
        <p:spPr bwMode="auto">
          <a:xfrm>
            <a:off x="3348038" y="2613025"/>
            <a:ext cx="25082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Obrázek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7288" y="2576513"/>
            <a:ext cx="3035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Obrázek 9"/>
          <p:cNvPicPr>
            <a:picLocks noChangeAspect="1"/>
          </p:cNvPicPr>
          <p:nvPr/>
        </p:nvPicPr>
        <p:blipFill>
          <a:blip r:embed="rId7"/>
          <a:srcRect l="9946" t="4192" r="10689" b="16435"/>
          <a:stretch>
            <a:fillRect/>
          </a:stretch>
        </p:blipFill>
        <p:spPr bwMode="auto">
          <a:xfrm>
            <a:off x="5816600" y="4606925"/>
            <a:ext cx="1143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Glukometry</a:t>
            </a:r>
          </a:p>
          <a:p>
            <a:pPr lvl="1"/>
            <a:r>
              <a:rPr lang="cs-CZ" dirty="0" smtClean="0"/>
              <a:t>Osobní (</a:t>
            </a:r>
            <a:r>
              <a:rPr lang="cs-CZ" dirty="0" err="1" smtClean="0"/>
              <a:t>selftesting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POCT</a:t>
            </a:r>
          </a:p>
        </p:txBody>
      </p:sp>
      <p:pic>
        <p:nvPicPr>
          <p:cNvPr id="27651" name="Obrázek 4"/>
          <p:cNvPicPr>
            <a:picLocks noChangeAspect="1"/>
          </p:cNvPicPr>
          <p:nvPr/>
        </p:nvPicPr>
        <p:blipFill>
          <a:blip r:embed="rId2"/>
          <a:srcRect l="9734" t="4536" r="8908" b="11932"/>
          <a:stretch>
            <a:fillRect/>
          </a:stretch>
        </p:blipFill>
        <p:spPr bwMode="auto">
          <a:xfrm>
            <a:off x="5651500" y="1289050"/>
            <a:ext cx="301942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files.diamel-sk.webnode.sk/200000033-be7b8bf72a/1328767810_313482424_1-Pictures-of--Glucometer-Accu-chek-Aviva-One-Touch-Ultra-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225" y="3198813"/>
            <a:ext cx="3619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skupina na </a:t>
            </a:r>
            <a:r>
              <a:rPr lang="cs-CZ" dirty="0" err="1" smtClean="0"/>
              <a:t>ImagineCup</a:t>
            </a:r>
            <a:endParaRPr lang="en-US" dirty="0"/>
          </a:p>
        </p:txBody>
      </p:sp>
      <p:sp>
        <p:nvSpPr>
          <p:cNvPr id="4" name="AutoShape 2" descr="https://pbs.twimg.com/media/DFwRL3QXsAEmmPF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bs.twimg.com/media/DFwRL3QXsAEmmPF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pbs.twimg.com/media/DFwRL3QXsAEmmPF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81212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294313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Glukometry o</a:t>
            </a:r>
            <a:r>
              <a:rPr lang="cs-CZ" dirty="0" smtClean="0"/>
              <a:t>sobní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Freestyle, </a:t>
            </a:r>
            <a:r>
              <a:rPr lang="cs-CZ" dirty="0" err="1" smtClean="0"/>
              <a:t>Optium</a:t>
            </a:r>
            <a:r>
              <a:rPr lang="cs-CZ" dirty="0" smtClean="0"/>
              <a:t>, </a:t>
            </a:r>
            <a:r>
              <a:rPr lang="cs-CZ" dirty="0" err="1" smtClean="0"/>
              <a:t>SD</a:t>
            </a:r>
            <a:r>
              <a:rPr lang="cs-CZ" dirty="0" smtClean="0"/>
              <a:t> </a:t>
            </a:r>
            <a:r>
              <a:rPr lang="cs-CZ" dirty="0" err="1" smtClean="0"/>
              <a:t>CodeFree</a:t>
            </a:r>
            <a:r>
              <a:rPr lang="cs-CZ" dirty="0" smtClean="0"/>
              <a:t>,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Touch</a:t>
            </a:r>
            <a:r>
              <a:rPr lang="cs-CZ" dirty="0" smtClean="0"/>
              <a:t> ultra, </a:t>
            </a:r>
            <a:r>
              <a:rPr lang="cs-CZ" dirty="0" err="1" smtClean="0"/>
              <a:t>One-touch</a:t>
            </a:r>
            <a:r>
              <a:rPr lang="cs-CZ" dirty="0" smtClean="0"/>
              <a:t> Ultra </a:t>
            </a:r>
            <a:r>
              <a:rPr lang="cs-CZ" dirty="0" err="1" smtClean="0"/>
              <a:t>Easy</a:t>
            </a:r>
            <a:r>
              <a:rPr lang="cs-CZ" dirty="0" smtClean="0"/>
              <a:t>…..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Jednoduché provedení a obsluha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Malé, skladné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Rychlý průběh analýzy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Výsledky se ukládají do přístroje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Velké rozdíly výsledků mezi výrobci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Prakticky žádná kontrola kvality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Glukometry nemocniční</a:t>
            </a:r>
          </a:p>
          <a:p>
            <a:pPr lvl="1"/>
            <a:r>
              <a:rPr lang="cs-CZ" smtClean="0"/>
              <a:t>AccuChek Inform, Hemocue, Stat Strip</a:t>
            </a:r>
          </a:p>
          <a:p>
            <a:r>
              <a:rPr lang="cs-CZ" smtClean="0"/>
              <a:t>Umožňují přenos dat do LIS, monitoring kontroly kvality, do jisté míry vzdálenou správu</a:t>
            </a:r>
          </a:p>
        </p:txBody>
      </p:sp>
      <p:pic>
        <p:nvPicPr>
          <p:cNvPr id="29699" name="Picture 2" descr="http://www.hemocue.com/~/media/hemocue-images/hemocuedotcom-images/front-page-home/27853.jpg?mw=676&amp;mh=2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83050"/>
            <a:ext cx="6438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2938" y="3833813"/>
            <a:ext cx="341788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Analyzátory </a:t>
            </a:r>
            <a:r>
              <a:rPr lang="cs-CZ" dirty="0" err="1" smtClean="0"/>
              <a:t>ABR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73049"/>
              </p:ext>
            </p:extLst>
          </p:nvPr>
        </p:nvGraphicFramePr>
        <p:xfrm>
          <a:off x="539750" y="2205038"/>
          <a:ext cx="31683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Analyzátor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GEM 4000 (</a:t>
                      </a:r>
                      <a:r>
                        <a:rPr lang="cs-CZ" dirty="0" err="1" smtClean="0"/>
                        <a:t>IL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GEM 3500 (</a:t>
                      </a:r>
                      <a:r>
                        <a:rPr lang="cs-CZ" dirty="0" err="1" smtClean="0"/>
                        <a:t>IL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GEM 3500 (</a:t>
                      </a:r>
                      <a:r>
                        <a:rPr lang="cs-CZ" dirty="0" err="1" smtClean="0"/>
                        <a:t>IL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Gastat</a:t>
                      </a:r>
                      <a:r>
                        <a:rPr lang="cs-CZ" dirty="0" smtClean="0"/>
                        <a:t> 1800 (Techno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Medica</a:t>
                      </a:r>
                      <a:r>
                        <a:rPr lang="cs-CZ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Gastat</a:t>
                      </a:r>
                      <a:r>
                        <a:rPr lang="cs-CZ" dirty="0" smtClean="0"/>
                        <a:t> 602 (Techno </a:t>
                      </a:r>
                      <a:r>
                        <a:rPr lang="cs-CZ" dirty="0" err="1" smtClean="0"/>
                        <a:t>Medica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Cobas </a:t>
                      </a:r>
                      <a:r>
                        <a:rPr lang="cs-CZ" dirty="0" err="1" smtClean="0"/>
                        <a:t>b123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Roche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ABL800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FLEX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Radiometer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9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125538"/>
            <a:ext cx="3359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0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575" y="3803650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1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1721" y="3748956"/>
            <a:ext cx="18367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329" r="16944" b="11883"/>
          <a:stretch/>
        </p:blipFill>
        <p:spPr>
          <a:xfrm>
            <a:off x="3695403" y="3519364"/>
            <a:ext cx="1740197" cy="27053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dpointmedikal.com/wp-content/uploads/00reflotron-pl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4" y="2060848"/>
            <a:ext cx="4695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POC</a:t>
            </a:r>
            <a:r>
              <a:rPr lang="cs-CZ" dirty="0" smtClean="0"/>
              <a:t> Suchá 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Analyzátory dalších parametrů</a:t>
            </a:r>
          </a:p>
          <a:p>
            <a:pPr lvl="1"/>
            <a:r>
              <a:rPr lang="cs-CZ" dirty="0" smtClean="0"/>
              <a:t>Amyláza, bilirubin, kreatinin, ALT,</a:t>
            </a:r>
          </a:p>
          <a:p>
            <a:pPr marL="403225" lvl="1" indent="0">
              <a:buNone/>
            </a:pPr>
            <a:r>
              <a:rPr lang="cs-CZ" dirty="0" smtClean="0"/>
              <a:t>AST, </a:t>
            </a:r>
            <a:r>
              <a:rPr lang="cs-CZ" dirty="0" err="1" smtClean="0"/>
              <a:t>GGT</a:t>
            </a:r>
            <a:r>
              <a:rPr lang="cs-CZ" dirty="0" smtClean="0"/>
              <a:t>….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6" y="3933056"/>
            <a:ext cx="35147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796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xonlab.com/var/em_plain_site/storage/images/media/bilder/axonlab-schweiz/produkte/klinische-chemie/hitachi-m40/hitachi-m40/4831-1-ger-CH/Hitachi-M40_produc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499992" cy="40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POC</a:t>
            </a:r>
            <a:r>
              <a:rPr lang="cs-CZ" dirty="0"/>
              <a:t> </a:t>
            </a:r>
            <a:r>
              <a:rPr lang="cs-CZ" dirty="0" smtClean="0"/>
              <a:t>Mokrá 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Analyzátory dalších parametrů</a:t>
            </a:r>
          </a:p>
          <a:p>
            <a:pPr lvl="1"/>
            <a:r>
              <a:rPr lang="cs-CZ" dirty="0" err="1" smtClean="0"/>
              <a:t>HbA1c</a:t>
            </a:r>
            <a:r>
              <a:rPr lang="cs-CZ" dirty="0" smtClean="0"/>
              <a:t>, </a:t>
            </a:r>
            <a:r>
              <a:rPr lang="cs-CZ" dirty="0" err="1" smtClean="0"/>
              <a:t>CRP</a:t>
            </a:r>
            <a:r>
              <a:rPr lang="cs-CZ" dirty="0" smtClean="0"/>
              <a:t>, běžná biochemie, Presepsin</a:t>
            </a:r>
          </a:p>
          <a:p>
            <a:pPr lvl="1"/>
            <a:endParaRPr lang="cs-CZ" dirty="0"/>
          </a:p>
        </p:txBody>
      </p:sp>
      <p:pic>
        <p:nvPicPr>
          <p:cNvPr id="4098" name="Picture 2" descr="Výsledek obrázku pro presepsin pathfas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3459914" cy="363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12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Vitros</a:t>
            </a:r>
            <a:r>
              <a:rPr lang="cs-CZ" dirty="0"/>
              <a:t> </a:t>
            </a:r>
            <a:r>
              <a:rPr lang="cs-CZ" dirty="0" smtClean="0"/>
              <a:t>– sucho-mokrá chemie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8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x-none">
                <a:solidFill>
                  <a:schemeClr val="tx2">
                    <a:satMod val="130000"/>
                  </a:schemeClr>
                </a:solidFill>
              </a:rPr>
              <a:t>Co znamená POCT	</a:t>
            </a:r>
          </a:p>
        </p:txBody>
      </p:sp>
      <p:sp>
        <p:nvSpPr>
          <p:cNvPr id="15362" name="Zástupný symbol pro text 2"/>
          <p:cNvSpPr>
            <a:spLocks noGrp="1"/>
          </p:cNvSpPr>
          <p:nvPr>
            <p:ph type="body" idx="4294967295"/>
          </p:nvPr>
        </p:nvSpPr>
        <p:spPr/>
        <p:txBody>
          <a:bodyPr lIns="82945" tIns="41473" rIns="82945" bIns="41473"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Near patient testing, bedside testing, off-site testing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Česky VUP – vyšetření u pacienta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Analýza vzorků nelaboratorním personálem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Norma ČSN EN ISO 22870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zpracování dat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6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1074738"/>
            <a:ext cx="788828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ovéPole 4"/>
          <p:cNvSpPr txBox="1">
            <a:spLocks noChangeArrowheads="1"/>
          </p:cNvSpPr>
          <p:nvPr/>
        </p:nvSpPr>
        <p:spPr bwMode="auto">
          <a:xfrm>
            <a:off x="3924300" y="4581525"/>
            <a:ext cx="5008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ill Sans MT"/>
              </a:rPr>
              <a:t>Elektronicky se přenáší informace o datu a času měření, ID pacienta, ID obsluhy, výsledky měření, výsledky IKK</a:t>
            </a:r>
          </a:p>
          <a:p>
            <a:r>
              <a:rPr lang="cs-CZ">
                <a:latin typeface="Gill Sans MT"/>
              </a:rPr>
              <a:t>Někdy špatně zadané ID pacienta/chybějící hlavička –&gt; oprava supervizorem</a:t>
            </a:r>
          </a:p>
          <a:p>
            <a:r>
              <a:rPr lang="cs-CZ">
                <a:latin typeface="Gill Sans MT"/>
              </a:rPr>
              <a:t>	-&gt; vykázání pojišťovně</a:t>
            </a:r>
            <a:endParaRPr lang="en-US">
              <a:latin typeface="Gill Sans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Výsledky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835150" y="1484313"/>
            <a:ext cx="6769100" cy="4525962"/>
          </a:xfrm>
        </p:spPr>
        <p:txBody>
          <a:bodyPr/>
          <a:lstStyle/>
          <a:p>
            <a:r>
              <a:rPr lang="cs-CZ" dirty="0" smtClean="0"/>
              <a:t>Seznam vyšetření dle pacienta</a:t>
            </a:r>
          </a:p>
          <a:p>
            <a:r>
              <a:rPr lang="cs-CZ" dirty="0" smtClean="0"/>
              <a:t>Záznam o tom kdo provedl test</a:t>
            </a:r>
          </a:p>
          <a:p>
            <a:r>
              <a:rPr lang="cs-CZ" dirty="0" smtClean="0"/>
              <a:t>Na jakém přístroji byl proveden test</a:t>
            </a:r>
            <a:endParaRPr lang="cs-CZ" dirty="0" smtClean="0"/>
          </a:p>
          <a:p>
            <a:r>
              <a:rPr lang="cs-CZ" dirty="0" smtClean="0"/>
              <a:t>Jaký je výsledek</a:t>
            </a:r>
          </a:p>
          <a:p>
            <a:r>
              <a:rPr lang="cs-CZ" dirty="0" smtClean="0"/>
              <a:t>Chybové hlášky</a:t>
            </a: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 t="5208" b="4465"/>
          <a:stretch>
            <a:fillRect/>
          </a:stretch>
        </p:blipFill>
        <p:spPr bwMode="auto">
          <a:xfrm>
            <a:off x="1497013" y="1185863"/>
            <a:ext cx="7637462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Stav přístrojů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 t="5206" b="4018"/>
          <a:stretch>
            <a:fillRect/>
          </a:stretch>
        </p:blipFill>
        <p:spPr bwMode="auto">
          <a:xfrm>
            <a:off x="1509713" y="1260475"/>
            <a:ext cx="76342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IKK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sah 2"/>
          <p:cNvSpPr>
            <a:spLocks noGrp="1"/>
          </p:cNvSpPr>
          <p:nvPr>
            <p:ph idx="1"/>
          </p:nvPr>
        </p:nvSpPr>
        <p:spPr>
          <a:xfrm>
            <a:off x="1835150" y="1484313"/>
            <a:ext cx="6769100" cy="4525962"/>
          </a:xfrm>
        </p:spPr>
        <p:txBody>
          <a:bodyPr/>
          <a:lstStyle/>
          <a:p>
            <a:r>
              <a:rPr lang="cs-CZ" dirty="0" smtClean="0"/>
              <a:t>152 operátorů (</a:t>
            </a:r>
            <a:r>
              <a:rPr lang="cs-CZ" dirty="0" err="1" smtClean="0"/>
              <a:t>ACII</a:t>
            </a:r>
            <a:r>
              <a:rPr lang="cs-CZ" dirty="0" smtClean="0"/>
              <a:t> školitelky sester)</a:t>
            </a:r>
          </a:p>
          <a:p>
            <a:r>
              <a:rPr lang="cs-CZ" dirty="0" smtClean="0"/>
              <a:t>1624 uživatelů (sestry)</a:t>
            </a:r>
            <a:endParaRPr lang="en-US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Seznam uživatelů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Academy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 t="18304" r="42583" b="37946"/>
          <a:stretch>
            <a:fillRect/>
          </a:stretch>
        </p:blipFill>
        <p:spPr bwMode="auto">
          <a:xfrm>
            <a:off x="1111250" y="1330325"/>
            <a:ext cx="80327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Academy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učebnice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4718" t="5208" r="10193" b="43552"/>
          <a:stretch>
            <a:fillRect/>
          </a:stretch>
        </p:blipFill>
        <p:spPr bwMode="auto">
          <a:xfrm>
            <a:off x="1204913" y="1196975"/>
            <a:ext cx="79390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 l="22244" t="10754" r="17993" b="20497"/>
          <a:stretch>
            <a:fillRect/>
          </a:stretch>
        </p:blipFill>
        <p:spPr bwMode="auto">
          <a:xfrm>
            <a:off x="1547813" y="152400"/>
            <a:ext cx="72866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Academy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Test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1196" t="31100" r="23074" b="31995"/>
          <a:stretch>
            <a:fillRect/>
          </a:stretch>
        </p:blipFill>
        <p:spPr bwMode="auto">
          <a:xfrm>
            <a:off x="1117600" y="1628775"/>
            <a:ext cx="80264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Práce s glukometrem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ACII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z pohledu sestry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Ke glukometru se přihlásí pouze pomocí čarového kódu (tisk na OKB)</a:t>
            </a:r>
          </a:p>
          <a:p>
            <a:r>
              <a:rPr lang="cs-CZ" smtClean="0"/>
              <a:t>Při zaškolení a každých 15 měsíců recertifikace pomocí Cobas Academy</a:t>
            </a:r>
          </a:p>
          <a:p>
            <a:r>
              <a:rPr lang="cs-CZ" smtClean="0"/>
              <a:t>Má vlastní certifikát o kompetenci práce s ACII</a:t>
            </a: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upmc.com/locations/hospitals/east/patients-and-visitors/Picture%20Library/6_East_patinetc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1435100" y="-276224"/>
            <a:ext cx="7499350" cy="1143000"/>
          </a:xfrm>
          <a:prstGeom prst="rect">
            <a:avLst/>
          </a:prstGeom>
        </p:spPr>
        <p:txBody>
          <a:bodyPr lIns="82945" tIns="41473" rIns="82945" bIns="41473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2pPr>
            <a:lvl3pPr lvl="2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3pPr>
            <a:lvl4pPr lvl="3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4pPr>
            <a:lvl5pPr lvl="4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lvl="5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lvl="6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lvl="7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lvl="8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x-none" smtClean="0">
                <a:solidFill>
                  <a:schemeClr val="tx2">
                    <a:satMod val="130000"/>
                  </a:schemeClr>
                </a:solidFill>
              </a:rPr>
              <a:t>POCT	</a:t>
            </a:r>
            <a:endParaRPr lang="x-none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Aqure</a:t>
            </a:r>
            <a:r>
              <a:rPr lang="cs-CZ" dirty="0" smtClean="0"/>
              <a:t> – </a:t>
            </a:r>
            <a:r>
              <a:rPr lang="cs-CZ" dirty="0" err="1" smtClean="0"/>
              <a:t>Radiometer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14301" r="10872" b="18383"/>
          <a:stretch/>
        </p:blipFill>
        <p:spPr bwMode="auto">
          <a:xfrm>
            <a:off x="785996" y="1188368"/>
            <a:ext cx="8358004" cy="566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189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Aqure</a:t>
            </a:r>
            <a:r>
              <a:rPr lang="cs-CZ" dirty="0" smtClean="0"/>
              <a:t> – </a:t>
            </a:r>
            <a:r>
              <a:rPr lang="cs-CZ" dirty="0" err="1" smtClean="0"/>
              <a:t>Radiometer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10156" r="10938" b="11328"/>
          <a:stretch/>
        </p:blipFill>
        <p:spPr bwMode="auto">
          <a:xfrm>
            <a:off x="1108376" y="1052736"/>
            <a:ext cx="7352055" cy="58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34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18749" r="21250" b="9636"/>
          <a:stretch/>
        </p:blipFill>
        <p:spPr bwMode="auto">
          <a:xfrm>
            <a:off x="1043608" y="0"/>
            <a:ext cx="69826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905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18099" r="15520" b="11589"/>
          <a:stretch/>
        </p:blipFill>
        <p:spPr bwMode="auto">
          <a:xfrm>
            <a:off x="406400" y="0"/>
            <a:ext cx="873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77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Děkuji za 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pozornost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1435100" y="-276224"/>
            <a:ext cx="7499350" cy="1143000"/>
          </a:xfrm>
          <a:prstGeom prst="rect">
            <a:avLst/>
          </a:prstGeom>
        </p:spPr>
        <p:txBody>
          <a:bodyPr lIns="82945" tIns="41473" rIns="82945" bIns="41473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2pPr>
            <a:lvl3pPr lvl="2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3pPr>
            <a:lvl4pPr lvl="3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4pPr>
            <a:lvl5pPr lvl="4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lvl="5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lvl="6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lvl="7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lvl="8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Testování u praktika</a:t>
            </a:r>
            <a:endParaRPr lang="x-none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dravie.sk/images/pr/roche/52977/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28" y="1752600"/>
            <a:ext cx="8985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1435100" y="-276224"/>
            <a:ext cx="7499350" cy="1143000"/>
          </a:xfrm>
          <a:prstGeom prst="rect">
            <a:avLst/>
          </a:prstGeom>
        </p:spPr>
        <p:txBody>
          <a:bodyPr lIns="82945" tIns="41473" rIns="82945" bIns="41473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2pPr>
            <a:lvl3pPr lvl="2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3pPr>
            <a:lvl4pPr lvl="3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4pPr>
            <a:lvl5pPr lvl="4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lvl="5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lvl="6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lvl="7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lvl="8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Self-testing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(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sebetestování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)</a:t>
            </a:r>
            <a:r>
              <a:rPr lang="x-none" smtClean="0">
                <a:solidFill>
                  <a:schemeClr val="tx2">
                    <a:satMod val="130000"/>
                  </a:schemeClr>
                </a:solidFill>
              </a:rPr>
              <a:t>	</a:t>
            </a:r>
            <a:endParaRPr lang="x-none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60133" y="1844826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Glykémie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74078" y="3429002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Krevní plyny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357754" y="1052738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Ionty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16787" y="9971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>
                <a:solidFill>
                  <a:schemeClr val="bg1"/>
                </a:solidFill>
              </a:rPr>
              <a:t>Acidobáze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871701" y="2491157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Kardiální </a:t>
            </a:r>
            <a:r>
              <a:rPr lang="cs-CZ" sz="3600" dirty="0" err="1">
                <a:solidFill>
                  <a:schemeClr val="bg1"/>
                </a:solidFill>
              </a:rPr>
              <a:t>markery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71701" y="4941170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>
                <a:solidFill>
                  <a:schemeClr val="bg1"/>
                </a:solidFill>
              </a:rPr>
              <a:t>Markery</a:t>
            </a:r>
            <a:r>
              <a:rPr lang="cs-CZ" sz="3600" dirty="0">
                <a:solidFill>
                  <a:schemeClr val="bg1"/>
                </a:solidFill>
              </a:rPr>
              <a:t> aterosklerózy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153211" y="746041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Zánětlivé </a:t>
            </a:r>
            <a:r>
              <a:rPr lang="cs-CZ" sz="3600" dirty="0" err="1">
                <a:solidFill>
                  <a:schemeClr val="bg1"/>
                </a:solidFill>
              </a:rPr>
              <a:t>markery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596750" y="3573018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Koagulace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18120" y="5949282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Glykovaný hemoglobin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706343" y="4437114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D-dimery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xmlns="" id="{951B6650-8D82-4BDC-A8A6-03226FEDA293}"/>
              </a:ext>
            </a:extLst>
          </p:cNvPr>
          <p:cNvSpPr txBox="1"/>
          <p:nvPr/>
        </p:nvSpPr>
        <p:spPr>
          <a:xfrm>
            <a:off x="4011363" y="5482100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>
                <a:solidFill>
                  <a:schemeClr val="bg1"/>
                </a:solidFill>
              </a:rPr>
              <a:t>Hematologické parametry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xmlns="" id="{2551AA46-B6FA-4B15-9B68-C231719072AB}"/>
              </a:ext>
            </a:extLst>
          </p:cNvPr>
          <p:cNvSpPr txBox="1"/>
          <p:nvPr/>
        </p:nvSpPr>
        <p:spPr>
          <a:xfrm>
            <a:off x="3523330" y="1537076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>
                <a:solidFill>
                  <a:schemeClr val="bg1"/>
                </a:solidFill>
              </a:rPr>
              <a:t>Analýza moči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xmlns="" id="{84E6833D-DB9B-4028-BEEF-46516B5ABA92}"/>
              </a:ext>
            </a:extLst>
          </p:cNvPr>
          <p:cNvSpPr txBox="1"/>
          <p:nvPr/>
        </p:nvSpPr>
        <p:spPr>
          <a:xfrm>
            <a:off x="1718121" y="120381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>
                <a:solidFill>
                  <a:schemeClr val="bg1"/>
                </a:solidFill>
              </a:rPr>
              <a:t>Lipidy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53EF8905-BEE1-4FF9-A8B9-C80F02A69BA4}"/>
              </a:ext>
            </a:extLst>
          </p:cNvPr>
          <p:cNvSpPr txBox="1"/>
          <p:nvPr/>
        </p:nvSpPr>
        <p:spPr>
          <a:xfrm>
            <a:off x="5019197" y="265213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>
                <a:solidFill>
                  <a:schemeClr val="bg1"/>
                </a:solidFill>
              </a:rPr>
              <a:t>Drogy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xmlns="" id="{44BA0EC4-C8F0-4D8C-85C3-5AF58199D7FA}"/>
              </a:ext>
            </a:extLst>
          </p:cNvPr>
          <p:cNvSpPr txBox="1"/>
          <p:nvPr/>
        </p:nvSpPr>
        <p:spPr>
          <a:xfrm>
            <a:off x="3285088" y="4274309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>
                <a:solidFill>
                  <a:schemeClr val="bg1"/>
                </a:solidFill>
              </a:rPr>
              <a:t>Těhotenství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xmlns="" id="{94A43C3A-7C30-4BD4-B623-AB6567D88CF5}"/>
              </a:ext>
            </a:extLst>
          </p:cNvPr>
          <p:cNvSpPr txBox="1"/>
          <p:nvPr/>
        </p:nvSpPr>
        <p:spPr>
          <a:xfrm>
            <a:off x="4825065" y="171946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>
                <a:solidFill>
                  <a:schemeClr val="bg1"/>
                </a:solidFill>
              </a:rPr>
              <a:t>Okultní krvácení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xmlns="" id="{4DA9B921-CCF9-4DC5-9D6A-CB85C01D23AB}"/>
              </a:ext>
            </a:extLst>
          </p:cNvPr>
          <p:cNvSpPr txBox="1"/>
          <p:nvPr/>
        </p:nvSpPr>
        <p:spPr>
          <a:xfrm>
            <a:off x="6765731" y="2758099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>
                <a:solidFill>
                  <a:schemeClr val="bg1"/>
                </a:solidFill>
              </a:rPr>
              <a:t>HIV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03CBBA0-B8E7-46AA-9983-542F4C744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36" y="121259"/>
            <a:ext cx="7050936" cy="5013176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02001476-FA35-4A86-AEA3-F9DACB4F337B}"/>
              </a:ext>
            </a:extLst>
          </p:cNvPr>
          <p:cNvSpPr/>
          <p:nvPr/>
        </p:nvSpPr>
        <p:spPr>
          <a:xfrm>
            <a:off x="1215190" y="1763948"/>
            <a:ext cx="1269736" cy="618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0BF6C6-7381-4C2A-A7B0-F523B0B5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392"/>
            <a:ext cx="7886700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Globální trh </a:t>
            </a:r>
            <a:r>
              <a:rPr lang="cs-CZ" dirty="0" err="1">
                <a:solidFill>
                  <a:schemeClr val="tx1"/>
                </a:solidFill>
              </a:rPr>
              <a:t>IVD</a:t>
            </a:r>
            <a:r>
              <a:rPr lang="cs-CZ" dirty="0">
                <a:solidFill>
                  <a:schemeClr val="tx1"/>
                </a:solidFill>
              </a:rPr>
              <a:t>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DF1EB9F3-AE32-44C3-B5F2-F27A0817F4C9}"/>
              </a:ext>
            </a:extLst>
          </p:cNvPr>
          <p:cNvSpPr txBox="1"/>
          <p:nvPr/>
        </p:nvSpPr>
        <p:spPr>
          <a:xfrm>
            <a:off x="202444" y="1058187"/>
            <a:ext cx="21097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global in vitro diagnostics market was valued at </a:t>
            </a:r>
            <a:r>
              <a:rPr lang="en-GB" b="1" dirty="0"/>
              <a:t>$64,479 </a:t>
            </a:r>
            <a:r>
              <a:rPr lang="cs-CZ" b="1" dirty="0" err="1"/>
              <a:t>billion</a:t>
            </a:r>
            <a:r>
              <a:rPr lang="en-GB" b="1" dirty="0"/>
              <a:t> in 2017</a:t>
            </a:r>
            <a:r>
              <a:rPr lang="en-GB" dirty="0"/>
              <a:t>, and is estimated to reach at $93,614 </a:t>
            </a:r>
            <a:r>
              <a:rPr lang="cs-CZ" dirty="0" err="1"/>
              <a:t>billion</a:t>
            </a:r>
            <a:r>
              <a:rPr lang="en-GB" dirty="0"/>
              <a:t> by 2025, registering a </a:t>
            </a:r>
            <a:r>
              <a:rPr lang="en-GB" dirty="0" err="1"/>
              <a:t>CAGR</a:t>
            </a:r>
            <a:r>
              <a:rPr lang="en-GB" dirty="0"/>
              <a:t> of 4.8% from 2018 to 2025.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27FCCA12-7305-4388-9096-F1F31BC3D6A2}"/>
              </a:ext>
            </a:extLst>
          </p:cNvPr>
          <p:cNvSpPr/>
          <p:nvPr/>
        </p:nvSpPr>
        <p:spPr>
          <a:xfrm>
            <a:off x="0" y="4869160"/>
            <a:ext cx="3183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global point-of-care diagnostics market is projected to reach $38</a:t>
            </a:r>
            <a:r>
              <a:rPr lang="cs-CZ" dirty="0"/>
              <a:t>,</a:t>
            </a:r>
            <a:r>
              <a:rPr lang="en-GB" dirty="0"/>
              <a:t>13 Billion by 2022 from </a:t>
            </a:r>
            <a:r>
              <a:rPr lang="en-GB" b="1" dirty="0"/>
              <a:t>$23</a:t>
            </a:r>
            <a:r>
              <a:rPr lang="cs-CZ" b="1" dirty="0"/>
              <a:t>,</a:t>
            </a:r>
            <a:r>
              <a:rPr lang="en-GB" b="1" dirty="0"/>
              <a:t>71 Billion in 2017</a:t>
            </a:r>
            <a:r>
              <a:rPr lang="en-GB" dirty="0"/>
              <a:t>, at a </a:t>
            </a:r>
            <a:r>
              <a:rPr lang="en-GB" dirty="0" err="1"/>
              <a:t>CAGR</a:t>
            </a:r>
            <a:r>
              <a:rPr lang="en-GB" dirty="0"/>
              <a:t> of 10% during the forecast period.</a:t>
            </a:r>
            <a:br>
              <a:rPr lang="en-GB" dirty="0"/>
            </a:br>
            <a:endParaRPr lang="en-GB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F6F1CFF0-CE9E-4994-9631-52F6B5CAC069}"/>
              </a:ext>
            </a:extLst>
          </p:cNvPr>
          <p:cNvSpPr txBox="1">
            <a:spLocks/>
          </p:cNvSpPr>
          <p:nvPr/>
        </p:nvSpPr>
        <p:spPr>
          <a:xfrm>
            <a:off x="-108520" y="3862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300" dirty="0"/>
              <a:t>Globální trh POCT	</a:t>
            </a:r>
            <a:endParaRPr lang="en-GB" sz="43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DFC52DD7-7498-48B9-8527-F402529B4EF4}"/>
              </a:ext>
            </a:extLst>
          </p:cNvPr>
          <p:cNvSpPr/>
          <p:nvPr/>
        </p:nvSpPr>
        <p:spPr>
          <a:xfrm>
            <a:off x="3707904" y="5862537"/>
            <a:ext cx="6148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www.alliedmarketresearch.com</a:t>
            </a:r>
            <a:r>
              <a:rPr lang="en-GB" dirty="0"/>
              <a:t>/</a:t>
            </a:r>
            <a:r>
              <a:rPr lang="en-GB" dirty="0" err="1"/>
              <a:t>ivd</a:t>
            </a:r>
            <a:r>
              <a:rPr lang="en-GB" dirty="0"/>
              <a:t>-in-vitro-diagnostics-market</a:t>
            </a:r>
          </a:p>
        </p:txBody>
      </p:sp>
    </p:spTree>
    <p:extLst>
      <p:ext uri="{BB962C8B-B14F-4D97-AF65-F5344CB8AC3E}">
        <p14:creationId xmlns:p14="http://schemas.microsoft.com/office/powerpoint/2010/main" val="28180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x-none">
                <a:solidFill>
                  <a:schemeClr val="tx2">
                    <a:satMod val="130000"/>
                  </a:schemeClr>
                </a:solidFill>
              </a:rPr>
              <a:t>Přínosy/Nevýhody</a:t>
            </a:r>
          </a:p>
        </p:txBody>
      </p:sp>
      <p:sp>
        <p:nvSpPr>
          <p:cNvPr id="19458" name="Zástupný symbol pro text 2"/>
          <p:cNvSpPr>
            <a:spLocks noGrp="1"/>
          </p:cNvSpPr>
          <p:nvPr>
            <p:ph type="body" idx="4294967295"/>
          </p:nvPr>
        </p:nvSpPr>
        <p:spPr/>
        <p:txBody>
          <a:bodyPr lIns="82945" tIns="41473" rIns="82945" bIns="41473"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dirty="0" smtClean="0">
                <a:latin typeface="Arial" charset="0"/>
                <a:ea typeface="Andale Sans UI"/>
                <a:cs typeface="Tahoma" pitchFamily="34" charset="0"/>
              </a:rPr>
              <a:t>Výsledek je znám prakticky okamžitě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dirty="0" smtClean="0">
                <a:latin typeface="Arial" charset="0"/>
                <a:ea typeface="Andale Sans UI"/>
                <a:cs typeface="Tahoma" pitchFamily="34" charset="0"/>
              </a:rPr>
              <a:t>Velmi snadná obsluha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cs-CZ" dirty="0" smtClean="0">
              <a:latin typeface="Arial" charset="0"/>
              <a:ea typeface="Andale Sans UI"/>
              <a:cs typeface="Tahoma" pitchFamily="34" charset="0"/>
            </a:endParaRP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dirty="0" smtClean="0">
                <a:latin typeface="Arial" charset="0"/>
                <a:ea typeface="Andale Sans UI"/>
                <a:cs typeface="Tahoma" pitchFamily="34" charset="0"/>
              </a:rPr>
              <a:t>Vyšší cena vyšetření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dirty="0" smtClean="0">
                <a:latin typeface="Arial" charset="0"/>
                <a:ea typeface="Andale Sans UI"/>
                <a:cs typeface="Tahoma" pitchFamily="34" charset="0"/>
              </a:rPr>
              <a:t>Kvalita měření?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558</TotalTime>
  <Words>895</Words>
  <Application>Microsoft Office PowerPoint</Application>
  <PresentationFormat>Předvádění na obrazovce (4:3)</PresentationFormat>
  <Paragraphs>168</Paragraphs>
  <Slides>44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Slunovrat</vt:lpstr>
      <vt:lpstr>Point of care testing</vt:lpstr>
      <vt:lpstr>Vývoj laboratorní medicíny</vt:lpstr>
      <vt:lpstr>Co znamená POCT </vt:lpstr>
      <vt:lpstr>Prezentace aplikace PowerPoint</vt:lpstr>
      <vt:lpstr>Prezentace aplikace PowerPoint</vt:lpstr>
      <vt:lpstr>Prezentace aplikace PowerPoint</vt:lpstr>
      <vt:lpstr>Prezentace aplikace PowerPoint</vt:lpstr>
      <vt:lpstr>Globální trh IVD </vt:lpstr>
      <vt:lpstr>Přínosy/Nevýhody</vt:lpstr>
      <vt:lpstr>Prezentace aplikace PowerPoint</vt:lpstr>
      <vt:lpstr>Testy okultního krvácení</vt:lpstr>
      <vt:lpstr>POCT</vt:lpstr>
      <vt:lpstr>Nemocniční POCT</vt:lpstr>
      <vt:lpstr>Konsolidované POCT</vt:lpstr>
      <vt:lpstr>Prezentace aplikace PowerPoint</vt:lpstr>
      <vt:lpstr>Zajištění provozu systému POCT ve FN Brno </vt:lpstr>
      <vt:lpstr>Zajištění provozu systému POCT ve FN Brno </vt:lpstr>
      <vt:lpstr>Přístupy POC</vt:lpstr>
      <vt:lpstr>Jaké jsou přístupy POCT</vt:lpstr>
      <vt:lpstr>Jaké jsou přístupy POCT</vt:lpstr>
      <vt:lpstr>Jaké jsou přístupy POCT</vt:lpstr>
      <vt:lpstr>POC - Glukometry</vt:lpstr>
      <vt:lpstr>Česká skupina na ImagineCup</vt:lpstr>
      <vt:lpstr>POC - Glukometry</vt:lpstr>
      <vt:lpstr>POC - Glukometry</vt:lpstr>
      <vt:lpstr>POC</vt:lpstr>
      <vt:lpstr>POC Suchá chemie</vt:lpstr>
      <vt:lpstr>POC Mokrá chemie</vt:lpstr>
      <vt:lpstr>Vitros – sucho-mokrá chemie</vt:lpstr>
      <vt:lpstr>POC zpracování dat</vt:lpstr>
      <vt:lpstr>Cobas IT 1000 v. 2.04 Výsledky</vt:lpstr>
      <vt:lpstr>Cobas IT 1000 v. 2.04 Stav přístrojů</vt:lpstr>
      <vt:lpstr>Cobas IT 1000 v. 2.04 IKK</vt:lpstr>
      <vt:lpstr>Cobas IT 1000 v. 2.04 Seznam uživatelů</vt:lpstr>
      <vt:lpstr>Cobas Academy</vt:lpstr>
      <vt:lpstr>Cobas Academy - učebnice</vt:lpstr>
      <vt:lpstr>Prezentace aplikace PowerPoint</vt:lpstr>
      <vt:lpstr>Cobas Academy - Test</vt:lpstr>
      <vt:lpstr>Práce s glukometrem ACII z pohledu sestry</vt:lpstr>
      <vt:lpstr>Aqure – Radiometer</vt:lpstr>
      <vt:lpstr>Aqure – Radiometer</vt:lpstr>
      <vt:lpstr>Prezentace aplikace PowerPoint</vt:lpstr>
      <vt:lpstr>Prezentace aplikace PowerPoint</vt:lpstr>
      <vt:lpstr>Děkuji za pozornost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POCT ve FN Brno</dc:title>
  <dc:creator>Wiewiorka Ondrej</dc:creator>
  <cp:lastModifiedBy>Wiewiorka Ondrej</cp:lastModifiedBy>
  <cp:revision>39</cp:revision>
  <dcterms:created xsi:type="dcterms:W3CDTF">2015-09-07T11:32:40Z</dcterms:created>
  <dcterms:modified xsi:type="dcterms:W3CDTF">2019-09-09T09:07:46Z</dcterms:modified>
</cp:coreProperties>
</file>