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4" r:id="rId5"/>
    <p:sldId id="258" r:id="rId6"/>
    <p:sldId id="259" r:id="rId7"/>
    <p:sldId id="260" r:id="rId8"/>
    <p:sldId id="261" r:id="rId9"/>
    <p:sldId id="266" r:id="rId10"/>
    <p:sldId id="271" r:id="rId11"/>
    <p:sldId id="272" r:id="rId12"/>
    <p:sldId id="273" r:id="rId13"/>
    <p:sldId id="274" r:id="rId14"/>
    <p:sldId id="268" r:id="rId15"/>
    <p:sldId id="267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6868C1-AD9F-4CD5-A2A0-D074812059EA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67754387-ptacata-aneb-nejsme-zadna-becka/210572231010001-sami-spol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Lekce</a:t>
            </a:r>
            <a:br>
              <a:rPr lang="cs-CZ" dirty="0" smtClean="0"/>
            </a:br>
            <a:r>
              <a:rPr lang="cs-CZ" dirty="0" smtClean="0"/>
              <a:t>Rodina, problémová rodina, </a:t>
            </a:r>
            <a:r>
              <a:rPr lang="cs-CZ" dirty="0" err="1" smtClean="0"/>
              <a:t>rodina</a:t>
            </a:r>
            <a:r>
              <a:rPr lang="cs-CZ" dirty="0" smtClean="0"/>
              <a:t> a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příslušnost k fungující rodině, komunitě či společenství, ve kterých existuje vysoká míra důvěry a kde existují jasně vyjádřené normy, doprovázené defektivními sankcemi. Příslušnost k takové sociální struktuře je přitom zvláště důležitá pro děti a adolescenty a má klíčový pozitivní vliv na jejich vzdělávací dráhu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Kulturní kapitál je dovednost, která plyne z kulturní kvality prostředí, v němž člověk vyrůstá.</a:t>
            </a:r>
          </a:p>
          <a:p>
            <a:r>
              <a:rPr lang="cs-CZ" dirty="0" smtClean="0"/>
              <a:t>Děti z vyšších společenských vrstev pocházejí z jiného kulturního prostředí než děti z nižších společenských  vrstev. Mají vyšší úroveň kulturního kapitálu, kterou „zdědily" po svých rodičích. V průběhu výchovy získávají lingvistické schopnosti a kulturní znalosti, které jsou předpokladem jejich úspěchu ve škole. Tuto jejich vybavenost, tyto jejich výhody škola nejen že oceňuje a ony jsou díky ní na její půdě úspěšné, ale také ji transformuje do podoby jejich osobních zásluh, takže je škola vzhledem ke studentům z dělnické třídy definuje jako nadané a schopné. </a:t>
            </a:r>
          </a:p>
          <a:p>
            <a:r>
              <a:rPr lang="cs-CZ" dirty="0" smtClean="0"/>
              <a:t>děti z vyšších společenských vrstev jsou podle </a:t>
            </a:r>
            <a:r>
              <a:rPr lang="cs-CZ" dirty="0" err="1" smtClean="0"/>
              <a:t>Bourdieuovy</a:t>
            </a:r>
            <a:r>
              <a:rPr lang="cs-CZ" dirty="0" smtClean="0"/>
              <a:t> teorie díky prostředí, v němž vyrostly, více obeznámeny s dominantní kulturou, vyznají se v ní a orientují se v jejích pojmech, škola pak tuto jejich obeznámenost zhodnocuje a na jejím základě tyto děti dosahují lepších školních výsledků, než jakých dosahují děti pocházející z nižších společenských vrstev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omezený jazykový </a:t>
            </a:r>
            <a:r>
              <a:rPr lang="cs-CZ" dirty="0" smtClean="0"/>
              <a:t>kód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dirty="0" smtClean="0"/>
              <a:t> je charakteristický pro děti z nižších sociálních vrstev; „omezený“ je proto, že komunikace omezeným kódem je založena na předpokladech, jejichž znalost je považována za samozřejmou a není proto třeba je verbalizovat; omezené jazykové kódy jsou daleko vhodnější ke předávání praktických zkušeností a jednoznačných vyjádření než k probírání abstraktních pojmů, vztahů a procesů. Rodiče vychovávají své děti formou přímých zákazů a trestů za nesprávné chování, jež se vymyká sdíleným zásadám, považovaným za </a:t>
            </a:r>
            <a:r>
              <a:rPr lang="cs-CZ" dirty="0" smtClean="0"/>
              <a:t>samozřejmé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rozvinutý jazykový kód</a:t>
            </a:r>
          </a:p>
          <a:p>
            <a:pPr>
              <a:buNone/>
            </a:pPr>
            <a:r>
              <a:rPr lang="cs-CZ" dirty="0" smtClean="0"/>
              <a:t>   verbální </a:t>
            </a:r>
            <a:r>
              <a:rPr lang="cs-CZ" dirty="0" smtClean="0"/>
              <a:t>projev je méně vázaný na specifický kontext, což umožňuje snazší zobecňování a vyjadřování abstraktních představ; rodiče při výchově dětí častěji vysvětlují, jaké důvody a zásady je vedly k trestům a zákazům; charakteristický pro střední společenskou vrstvu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Ptáčata: analýza rodinného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http://www.ceskatelevize.cz/porady/10267754387-ptacata-aneb-nejsme-zadna-becka/210572231010001-sami-spolu/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68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Ptáčata: analýza rodinného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Jaké děti jsou v dokumentu? Co to znamená „děti z okraje společnosti“?</a:t>
            </a:r>
          </a:p>
          <a:p>
            <a:r>
              <a:rPr lang="cs-CZ" dirty="0" smtClean="0"/>
              <a:t>2) Co to znamená být Rom?</a:t>
            </a:r>
          </a:p>
          <a:p>
            <a:r>
              <a:rPr lang="cs-CZ" dirty="0" smtClean="0"/>
              <a:t>3) Jaké jsou výhody a nevýhody zahájení školního roku školou v přírodě?</a:t>
            </a:r>
          </a:p>
          <a:p>
            <a:r>
              <a:rPr lang="cs-CZ" dirty="0" smtClean="0"/>
              <a:t>4) Na základě videa zkuste charakterizovat rodinné prostředí žáků z hlediska</a:t>
            </a:r>
          </a:p>
          <a:p>
            <a:pPr lvl="1"/>
            <a:r>
              <a:rPr lang="cs-CZ" dirty="0" smtClean="0"/>
              <a:t>struktury rodiny</a:t>
            </a:r>
          </a:p>
          <a:p>
            <a:pPr lvl="1"/>
            <a:r>
              <a:rPr lang="cs-CZ" dirty="0" smtClean="0"/>
              <a:t>zaměstnanosti rodičů</a:t>
            </a:r>
          </a:p>
          <a:p>
            <a:pPr lvl="1"/>
            <a:r>
              <a:rPr lang="cs-CZ" dirty="0" smtClean="0"/>
              <a:t>hodnotové orientace</a:t>
            </a:r>
          </a:p>
          <a:p>
            <a:pPr lvl="1"/>
            <a:r>
              <a:rPr lang="cs-CZ" dirty="0" smtClean="0"/>
              <a:t>kulturního kapitálu – knihy, ICT, kultura ve volném čase</a:t>
            </a:r>
          </a:p>
          <a:p>
            <a:pPr lvl="1"/>
            <a:r>
              <a:rPr lang="cs-CZ" dirty="0" smtClean="0"/>
              <a:t>jazykového kódu</a:t>
            </a:r>
          </a:p>
          <a:p>
            <a:pPr lvl="1"/>
            <a:r>
              <a:rPr lang="cs-CZ" dirty="0" smtClean="0"/>
              <a:t>finanční gramotnosti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1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Definujte rodinu.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byste popsali proměny rodiny v posledních desetiletích?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Jaká jsou pásma funkčnosti rodiny dle </a:t>
            </a:r>
            <a:r>
              <a:rPr lang="cs-CZ" dirty="0" err="1" smtClean="0"/>
              <a:t>Dunovského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Je funkčnost rodiny vždy ke všem dětem v rodině stejná? Uveďte příklad. 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Jaké jsou výhody a jaká rizika diagnostiky rodiny skrze projektivní techniku dětské kresby rodiny?</a:t>
            </a:r>
          </a:p>
          <a:p>
            <a:pPr marL="457200" indent="-457200">
              <a:buAutoNum type="arabicParenR"/>
            </a:pPr>
            <a:r>
              <a:rPr lang="cs-CZ" dirty="0" smtClean="0"/>
              <a:t>Na základě dokumentu Ptáčata zkuste popsat, co charakterizuje „děti z okraje společnosti“.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Přirozené prostředí</a:t>
            </a:r>
          </a:p>
          <a:p>
            <a:r>
              <a:rPr lang="cs-CZ" dirty="0" smtClean="0"/>
              <a:t>Základní tabu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2050" name="AutoShape 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6" name="AutoShape 8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2" name="AutoShape 1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4" name="AutoShape 1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6" name="Picture 18" descr="http://www-personal.umich.edu/~kpearce/wonderyears/wy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16424" cy="3783712"/>
          </a:xfrm>
          <a:prstGeom prst="rect">
            <a:avLst/>
          </a:prstGeom>
          <a:noFill/>
        </p:spPr>
      </p:pic>
      <p:pic>
        <p:nvPicPr>
          <p:cNvPr id="2068" name="Picture 20" descr="http://ducksswiminbubbles.edublogs.org/files/2012/10/1-1vlv1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483958" cy="3456384"/>
          </a:xfrm>
          <a:prstGeom prst="rect">
            <a:avLst/>
          </a:prstGeom>
          <a:noFill/>
        </p:spPr>
      </p:pic>
      <p:pic>
        <p:nvPicPr>
          <p:cNvPr id="2070" name="Picture 22" descr="http://img.ct24.cz/cache/616x411/article/46/4526/4525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4011335" cy="22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Tradiční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patriarchální, </a:t>
            </a:r>
            <a:r>
              <a:rPr lang="cs-CZ" dirty="0" err="1" smtClean="0"/>
              <a:t>vícegenerační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soběstačná z hlediska produkce statků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náboženský charakter</a:t>
            </a:r>
          </a:p>
          <a:p>
            <a:r>
              <a:rPr lang="cs-CZ" b="1" dirty="0" smtClean="0"/>
              <a:t>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1. demografická revoluce: od vysoké porodnosti a úmrtnosti k nízké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komplementární role muže a ženy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nukleární manželská rodina</a:t>
            </a:r>
          </a:p>
          <a:p>
            <a:r>
              <a:rPr lang="cs-CZ" b="1" dirty="0" smtClean="0"/>
              <a:t>Postmoderní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2. demografická revoluce: pokles porodnosti, kohabitace,  růst rozvodovosti, děti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Nnvé</a:t>
            </a:r>
            <a:r>
              <a:rPr lang="cs-CZ" dirty="0" smtClean="0"/>
              <a:t> typy nerodinných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legitimizace</a:t>
            </a:r>
            <a:r>
              <a:rPr lang="cs-CZ" dirty="0" smtClean="0"/>
              <a:t> sexu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proměny mužských a ženských rolí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její proměny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v posledních desetiletích proměnila česká rodina? Zformulujte alespoň 5 </a:t>
            </a:r>
            <a:r>
              <a:rPr lang="cs-CZ" dirty="0" err="1" smtClean="0"/>
              <a:t>demografickcýh</a:t>
            </a:r>
            <a:r>
              <a:rPr lang="cs-CZ" dirty="0" smtClean="0"/>
              <a:t> trendů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5724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funkcí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Ekonomicko-zabezpečovací</a:t>
            </a:r>
          </a:p>
          <a:p>
            <a:r>
              <a:rPr lang="cs-CZ" dirty="0" smtClean="0"/>
              <a:t>Biologicko-reprodukční</a:t>
            </a:r>
          </a:p>
          <a:p>
            <a:r>
              <a:rPr lang="cs-CZ" dirty="0" smtClean="0"/>
              <a:t>Výchovně-socializační</a:t>
            </a:r>
          </a:p>
          <a:p>
            <a:r>
              <a:rPr lang="cs-CZ" dirty="0" smtClean="0"/>
              <a:t>Emocionálně-ochranná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Konec rodiny?</a:t>
            </a:r>
          </a:p>
          <a:p>
            <a:r>
              <a:rPr lang="cs-CZ" dirty="0" smtClean="0"/>
              <a:t>- už v Platónových úvahách</a:t>
            </a:r>
          </a:p>
          <a:p>
            <a:r>
              <a:rPr lang="cs-CZ" dirty="0" smtClean="0"/>
              <a:t>- komunistická avantgarda (např. S.K. Neumann)</a:t>
            </a:r>
          </a:p>
          <a:p>
            <a:r>
              <a:rPr lang="cs-CZ" dirty="0" smtClean="0"/>
              <a:t>- postmoderní individualismus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Pásma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rodina</a:t>
            </a:r>
          </a:p>
          <a:p>
            <a:r>
              <a:rPr lang="cs-CZ" dirty="0" smtClean="0"/>
              <a:t>Problémová rodina</a:t>
            </a:r>
          </a:p>
          <a:p>
            <a:r>
              <a:rPr lang="cs-CZ" dirty="0" smtClean="0"/>
              <a:t>Dysfunkční rodina </a:t>
            </a:r>
          </a:p>
          <a:p>
            <a:r>
              <a:rPr lang="cs-CZ" dirty="0" err="1" smtClean="0"/>
              <a:t>Afunkční</a:t>
            </a:r>
            <a:r>
              <a:rPr lang="cs-CZ" dirty="0" smtClean="0"/>
              <a:t> rodina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dětské kresby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Coleman</a:t>
            </a:r>
            <a:r>
              <a:rPr lang="cs-CZ" dirty="0" smtClean="0"/>
              <a:t> (60. léta 20. stol.): sociální a rodinné zázemí má hlavní vliv na výsledky dítěte ve škole i na jeho profesní kariéru</a:t>
            </a:r>
          </a:p>
          <a:p>
            <a:r>
              <a:rPr lang="cs-CZ" dirty="0" err="1" smtClean="0"/>
              <a:t>Coleman</a:t>
            </a:r>
            <a:r>
              <a:rPr lang="cs-CZ" dirty="0" smtClean="0"/>
              <a:t> srovnával různé typy škol a zjistil, že nejúspěšnější jsou katolické školy</a:t>
            </a:r>
          </a:p>
          <a:p>
            <a:r>
              <a:rPr lang="cs-CZ" dirty="0" smtClean="0"/>
              <a:t>PISA: závislost výsledků dětí v čtenářské, matematické a přírodovědné gramotnosti na charakteristikách rodiny</a:t>
            </a:r>
          </a:p>
          <a:p>
            <a:pPr lvl="1"/>
            <a:r>
              <a:rPr lang="cs-CZ" dirty="0" smtClean="0"/>
              <a:t>ČR: vzdělání matky predikuje školní úspěšnost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Teoretické explanace:</a:t>
            </a:r>
          </a:p>
          <a:p>
            <a:pPr lvl="1">
              <a:buNone/>
            </a:pPr>
            <a:r>
              <a:rPr lang="cs-CZ" dirty="0" smtClean="0"/>
              <a:t>Sociální kapitál (</a:t>
            </a:r>
            <a:r>
              <a:rPr lang="cs-CZ" dirty="0" err="1" smtClean="0"/>
              <a:t>Coleman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Kulturní kapitál (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Jazyková socializace (</a:t>
            </a:r>
            <a:r>
              <a:rPr lang="cs-CZ" dirty="0" err="1" smtClean="0"/>
              <a:t>Bernstein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</TotalTime>
  <Words>652</Words>
  <Application>Microsoft Office PowerPoint</Application>
  <PresentationFormat>Předvádění na obrazovce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3. Lekce Rodina, problémová rodina, rodina a škola</vt:lpstr>
      <vt:lpstr>Rodina</vt:lpstr>
      <vt:lpstr>Proměny rodiny</vt:lpstr>
      <vt:lpstr>Proměny rodiny</vt:lpstr>
      <vt:lpstr>Rodina a její proměny</vt:lpstr>
      <vt:lpstr>Proměna funkcí rodiny</vt:lpstr>
      <vt:lpstr>Pásma funkčnosti rodiny</vt:lpstr>
      <vt:lpstr>Interpretace funkčnosti rodiny</vt:lpstr>
      <vt:lpstr>Rodina a škola</vt:lpstr>
      <vt:lpstr>Sociální kapitál</vt:lpstr>
      <vt:lpstr>Kulturní kapitál</vt:lpstr>
      <vt:lpstr>Jazykový kód</vt:lpstr>
      <vt:lpstr>Jazykový kód</vt:lpstr>
      <vt:lpstr>Ptáčata: analýza rodinného prostředí</vt:lpstr>
      <vt:lpstr>Ptáčata: analýza rodinného prostředí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Seminář  Rodina, problémová rodina, rodina a škola</dc:title>
  <dc:creator>lektor</dc:creator>
  <cp:lastModifiedBy>Pospisil</cp:lastModifiedBy>
  <cp:revision>28</cp:revision>
  <dcterms:created xsi:type="dcterms:W3CDTF">2013-11-15T09:21:14Z</dcterms:created>
  <dcterms:modified xsi:type="dcterms:W3CDTF">2019-09-24T07:19:21Z</dcterms:modified>
</cp:coreProperties>
</file>