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71" r:id="rId11"/>
    <p:sldId id="272" r:id="rId12"/>
    <p:sldId id="273" r:id="rId13"/>
    <p:sldId id="274" r:id="rId14"/>
    <p:sldId id="268" r:id="rId15"/>
    <p:sldId id="267" r:id="rId16"/>
    <p:sldId id="27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24. 9. 2019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Lekce</a:t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příslušnost k fungující rodině, komunitě či společenství, ve kterých existuje vysoká míra důvěry a kde existují jasně vyjádřené normy, doprovázené defektivními sankcemi. Příslušnost k takové sociální struktuře je přitom zvláště důležitá pro děti a adolescenty a má klíčový pozitivní vliv na jejich vzdělávací dráhu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Kulturní kapitál je dovednost, která plyne z kulturní kvality prostředí, v němž člověk vyrůstá.</a:t>
            </a:r>
          </a:p>
          <a:p>
            <a:r>
              <a:rPr lang="cs-CZ" dirty="0" smtClean="0"/>
              <a:t>Děti z vyšších společenských vrstev pocházejí z jiného kulturního prostředí než děti z nižších společenských  vrstev. Mají vyšší úroveň kulturního kapitálu, kterou „zdědily" po svých rodičích. V průběhu výchovy získávají lingvistické schopnosti a kulturní znalosti, které jsou předpokladem jejich úspěchu ve škole. Tuto jejich vybavenost, tyto jejich výhody škola nejen že oceňuje a ony jsou díky ní na její půdě úspěšné, ale také ji transformuje do podoby jejich osobních zásluh, takže je škola vzhledem ke studentům z dělnické třídy definuje jako nadané a schopné. </a:t>
            </a:r>
          </a:p>
          <a:p>
            <a:r>
              <a:rPr lang="cs-CZ" dirty="0" smtClean="0"/>
              <a:t>děti z vyšších společenských vrstev jsou podle </a:t>
            </a:r>
            <a:r>
              <a:rPr lang="cs-CZ" dirty="0" err="1" smtClean="0"/>
              <a:t>Bourdieuovy</a:t>
            </a:r>
            <a:r>
              <a:rPr lang="cs-CZ" dirty="0" smtClean="0"/>
              <a:t> teorie díky prostředí, v němž vyrostly, více obeznámeny s dominantní kulturou, vyznají se v ní a orientují se v jejích pojmech, škola pak tuto jejich obeznámenost zhodnocuje a na jejím základě tyto děti dosahují lepších školních výsledků, než jakých dosahují děti pocházející z nižších společenských vrstev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omezený jazykový </a:t>
            </a:r>
            <a:r>
              <a:rPr lang="cs-CZ" dirty="0" smtClean="0"/>
              <a:t>kód</a:t>
            </a:r>
          </a:p>
          <a:p>
            <a:pPr>
              <a:buNone/>
            </a:pPr>
            <a:r>
              <a:rPr lang="cs-CZ" dirty="0" smtClean="0"/>
              <a:t>  </a:t>
            </a:r>
            <a:r>
              <a:rPr lang="cs-CZ" dirty="0" smtClean="0"/>
              <a:t> je charakteristický pro děti z nižších sociálních vrstev; „omezený“ je proto, že komunikace omezeným kódem je založena na předpokladech, jejichž znalost je považována za samozřejmou a není proto třeba je verbalizovat; omezené jazykové kódy jsou daleko vhodnější ke předávání praktických zkušeností a jednoznačných vyjádření než k probírání abstraktních pojmů, vztahů a procesů. Rodiče vychovávají své děti formou přímých zákazů a trestů za nesprávné chování, jež se vymyká sdíleným zásadám, považovaným za </a:t>
            </a:r>
            <a:r>
              <a:rPr lang="cs-CZ" dirty="0" smtClean="0"/>
              <a:t>samozřejmé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rozvinutý jazykový kód</a:t>
            </a:r>
          </a:p>
          <a:p>
            <a:pPr>
              <a:buNone/>
            </a:pPr>
            <a:r>
              <a:rPr lang="cs-CZ" dirty="0" smtClean="0"/>
              <a:t>   verbální </a:t>
            </a:r>
            <a:r>
              <a:rPr lang="cs-CZ" dirty="0" smtClean="0"/>
              <a:t>projev je méně vázaný na specifický kontext, což umožňuje snazší zobecňování a vyjadřování abstraktních představ; rodiče při výchově dětí častěji vysvětlují, jaké důvody a zásady je vedly k trestům a zákazům; charakteristický pro střední společenskou vrstvu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kód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Ptáčata: analýza rodinného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Jaké děti jsou v dokumentu? Co to znamená „děti z okraje společnosti“?</a:t>
            </a:r>
          </a:p>
          <a:p>
            <a:r>
              <a:rPr lang="cs-CZ" dirty="0" smtClean="0"/>
              <a:t>2) Co to znamená být Rom?</a:t>
            </a:r>
          </a:p>
          <a:p>
            <a:r>
              <a:rPr lang="cs-CZ" dirty="0" smtClean="0"/>
              <a:t>3) Jaké jsou výhody a nevýhody zahájení školního roku školou v přírodě?</a:t>
            </a:r>
          </a:p>
          <a:p>
            <a:r>
              <a:rPr lang="cs-CZ" dirty="0" smtClean="0"/>
              <a:t>4) Na základě videa zkuste charakterizovat rodinné prostředí žáků z hlediska</a:t>
            </a:r>
          </a:p>
          <a:p>
            <a:pPr lvl="1"/>
            <a:r>
              <a:rPr lang="cs-CZ" dirty="0" smtClean="0"/>
              <a:t>struktury rodiny</a:t>
            </a:r>
          </a:p>
          <a:p>
            <a:pPr lvl="1"/>
            <a:r>
              <a:rPr lang="cs-CZ" dirty="0" smtClean="0"/>
              <a:t>zaměstnanosti rodičů</a:t>
            </a:r>
          </a:p>
          <a:p>
            <a:pPr lvl="1"/>
            <a:r>
              <a:rPr lang="cs-CZ" dirty="0" smtClean="0"/>
              <a:t>hodnotové orientace</a:t>
            </a:r>
          </a:p>
          <a:p>
            <a:pPr lvl="1"/>
            <a:r>
              <a:rPr lang="cs-CZ" dirty="0" smtClean="0"/>
              <a:t>kulturního kapitálu – knihy, ICT, kultura ve volném čase</a:t>
            </a:r>
          </a:p>
          <a:p>
            <a:pPr lvl="1"/>
            <a:r>
              <a:rPr lang="cs-CZ" dirty="0" smtClean="0"/>
              <a:t>jazykového kódu</a:t>
            </a:r>
          </a:p>
          <a:p>
            <a:pPr lvl="1"/>
            <a:r>
              <a:rPr lang="cs-CZ" dirty="0" smtClean="0"/>
              <a:t>finanční gramotnosti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81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rodinu.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Jaká 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funkčnost rodiny vždy ke všem dětem v rodině stejná? Uveďte příklad. </a:t>
            </a:r>
          </a:p>
          <a:p>
            <a:pPr marL="457200" indent="-457200">
              <a:buAutoNum type="arabicParenR"/>
            </a:pPr>
            <a:r>
              <a:rPr lang="cs-CZ" dirty="0" smtClean="0"/>
              <a:t>Jaké jsou výhody a jaká rizika diagnostiky rodiny skrze projektivní techniku dětské kresby rodiny?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Nnvé</a:t>
            </a:r>
            <a:r>
              <a:rPr lang="cs-CZ" dirty="0" smtClean="0"/>
              <a:t>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280</TotalTime>
  <Words>652</Words>
  <Application>Microsoft Office PowerPoint</Application>
  <PresentationFormat>Předvádění na obrazovce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3. Lekce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Sociální kapitál</vt:lpstr>
      <vt:lpstr>Kulturní kapitál</vt:lpstr>
      <vt:lpstr>Jazykový kód</vt:lpstr>
      <vt:lpstr>Jazykový kód</vt:lpstr>
      <vt:lpstr>Ptáčata: analýza rodinného prostředí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Pospisil</cp:lastModifiedBy>
  <cp:revision>28</cp:revision>
  <dcterms:created xsi:type="dcterms:W3CDTF">2013-11-15T09:21:14Z</dcterms:created>
  <dcterms:modified xsi:type="dcterms:W3CDTF">2019-09-24T07:19:21Z</dcterms:modified>
</cp:coreProperties>
</file>