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68" r:id="rId1"/>
  </p:sldMasterIdLst>
  <p:sldIdLst>
    <p:sldId id="256" r:id="rId2"/>
    <p:sldId id="257" r:id="rId3"/>
    <p:sldId id="258" r:id="rId4"/>
    <p:sldId id="270" r:id="rId5"/>
    <p:sldId id="271" r:id="rId6"/>
    <p:sldId id="277" r:id="rId7"/>
    <p:sldId id="261" r:id="rId8"/>
    <p:sldId id="272" r:id="rId9"/>
    <p:sldId id="259" r:id="rId10"/>
    <p:sldId id="274" r:id="rId11"/>
    <p:sldId id="276" r:id="rId12"/>
    <p:sldId id="273" r:id="rId13"/>
    <p:sldId id="260" r:id="rId14"/>
    <p:sldId id="279" r:id="rId15"/>
    <p:sldId id="262" r:id="rId16"/>
    <p:sldId id="266" r:id="rId17"/>
    <p:sldId id="286" r:id="rId18"/>
    <p:sldId id="285" r:id="rId19"/>
    <p:sldId id="284" r:id="rId20"/>
    <p:sldId id="283" r:id="rId21"/>
    <p:sldId id="287" r:id="rId22"/>
    <p:sldId id="264" r:id="rId23"/>
    <p:sldId id="280" r:id="rId24"/>
    <p:sldId id="281" r:id="rId25"/>
    <p:sldId id="282" r:id="rId26"/>
    <p:sldId id="288" r:id="rId27"/>
  </p:sldIdLst>
  <p:sldSz cx="9144000" cy="6858000" type="screen4x3"/>
  <p:notesSz cx="6858000" cy="9144000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>
        <p:scale>
          <a:sx n="134" d="100"/>
          <a:sy n="134" d="100"/>
        </p:scale>
        <p:origin x="-954" y="-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presProps" Target="pres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tableStyles" Target="tableStyle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theme" Target="theme/them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371600"/>
            <a:ext cx="7848600" cy="1927225"/>
          </a:xfrm>
        </p:spPr>
        <p:txBody>
          <a:bodyPr anchor="b">
            <a:noAutofit/>
          </a:bodyPr>
          <a:lstStyle>
            <a:lvl1pPr>
              <a:defRPr sz="5400" cap="all" baseline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85800" y="3505200"/>
            <a:ext cx="6400800" cy="1752600"/>
          </a:xfrm>
        </p:spPr>
        <p:txBody>
          <a:bodyPr/>
          <a:lstStyle>
            <a:lvl1pPr marL="0" indent="0" algn="l">
              <a:buNone/>
              <a:defRPr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lze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716C-4CDB-4549-A295-06EEE9424290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65DD-613B-4B66-9DF5-DB07333435F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8" name="Straight Connector 7"/>
          <p:cNvCxnSpPr/>
          <p:nvPr/>
        </p:nvCxnSpPr>
        <p:spPr>
          <a:xfrm>
            <a:off x="685800" y="3398520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716C-4CDB-4549-A295-06EEE9424290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65DD-613B-4B66-9DF5-DB0733343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609600"/>
            <a:ext cx="2057400" cy="5867400"/>
          </a:xfrm>
        </p:spPr>
        <p:txBody>
          <a:bodyPr vert="eaVert" anchor="b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609600"/>
            <a:ext cx="6019800" cy="5867400"/>
          </a:xfrm>
        </p:spPr>
        <p:txBody>
          <a:bodyPr vert="eaVert"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716C-4CDB-4549-A295-06EEE9424290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65DD-613B-4B66-9DF5-DB0733343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716C-4CDB-4549-A295-06EEE9424290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65DD-613B-4B66-9DF5-DB0733343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2362200"/>
            <a:ext cx="7772400" cy="2200275"/>
          </a:xfrm>
        </p:spPr>
        <p:txBody>
          <a:bodyPr anchor="b">
            <a:normAutofit/>
          </a:bodyPr>
          <a:lstStyle>
            <a:lvl1pPr algn="l">
              <a:defRPr sz="4800" b="0" cap="all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4626864"/>
            <a:ext cx="7772400" cy="1500187"/>
          </a:xfrm>
        </p:spPr>
        <p:txBody>
          <a:bodyPr anchor="t">
            <a:normAutofit/>
          </a:bodyPr>
          <a:lstStyle>
            <a:lvl1pPr marL="0" indent="0"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716C-4CDB-4549-A295-06EEE9424290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65DD-613B-4B66-9DF5-DB07333435F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7" name="Straight Connector 6"/>
          <p:cNvCxnSpPr/>
          <p:nvPr/>
        </p:nvCxnSpPr>
        <p:spPr>
          <a:xfrm>
            <a:off x="731520" y="4599432"/>
            <a:ext cx="784860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73352"/>
            <a:ext cx="4038600" cy="4718304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716C-4CDB-4549-A295-06EEE9424290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65DD-613B-4B66-9DF5-DB0733343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sz="2000" b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754880" y="1676400"/>
            <a:ext cx="3931920" cy="639762"/>
          </a:xfrm>
          <a:noFill/>
          <a:ln>
            <a:noFill/>
          </a:ln>
          <a:effectLst/>
        </p:spPr>
        <p:style>
          <a:lnRef idx="3">
            <a:schemeClr val="lt1"/>
          </a:lnRef>
          <a:fillRef idx="1">
            <a:schemeClr val="accent2"/>
          </a:fillRef>
          <a:effectRef idx="1">
            <a:schemeClr val="accent2"/>
          </a:effectRef>
          <a:fontRef idx="none"/>
        </p:style>
        <p:txBody>
          <a:bodyPr anchor="ctr">
            <a:normAutofit/>
          </a:bodyPr>
          <a:lstStyle>
            <a:lvl1pPr marL="0" indent="0" algn="ctr">
              <a:buNone/>
              <a:defRPr lang="en-US" sz="2000" b="0" kern="1200" dirty="0" smtClean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754880" y="2438400"/>
            <a:ext cx="3931920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716C-4CDB-4549-A295-06EEE9424290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65DD-613B-4B66-9DF5-DB07333435F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11" name="Straight Connector 10"/>
          <p:cNvCxnSpPr/>
          <p:nvPr/>
        </p:nvCxnSpPr>
        <p:spPr>
          <a:xfrm rot="5400000">
            <a:off x="2217817" y="4045823"/>
            <a:ext cx="4709160" cy="794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716C-4CDB-4549-A295-06EEE9424290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65DD-613B-4B66-9DF5-DB0733343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716C-4CDB-4549-A295-06EEE9424290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65DD-613B-4B66-9DF5-DB0733343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080"/>
            <a:ext cx="2139696" cy="1261872"/>
          </a:xfrm>
        </p:spPr>
        <p:txBody>
          <a:bodyPr anchor="b">
            <a:no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971800" y="792080"/>
            <a:ext cx="5715000" cy="557784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1" y="2130552"/>
            <a:ext cx="2139696" cy="4243615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716C-4CDB-4549-A295-06EEE9424290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65DD-613B-4B66-9DF5-DB07333435F0}" type="slidenum">
              <a:rPr lang="cs-CZ" smtClean="0"/>
              <a:pPr/>
              <a:t>‹#›</a:t>
            </a:fld>
            <a:endParaRPr lang="cs-CZ"/>
          </a:p>
        </p:txBody>
      </p:sp>
      <p:cxnSp>
        <p:nvCxnSpPr>
          <p:cNvPr id="9" name="Straight Connector 8"/>
          <p:cNvCxnSpPr/>
          <p:nvPr/>
        </p:nvCxnSpPr>
        <p:spPr>
          <a:xfrm rot="5400000">
            <a:off x="-13116" y="3580206"/>
            <a:ext cx="5577840" cy="1588"/>
          </a:xfrm>
          <a:prstGeom prst="line">
            <a:avLst/>
          </a:prstGeom>
          <a:ln w="19050">
            <a:solidFill>
              <a:schemeClr val="tx2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792480"/>
            <a:ext cx="2142680" cy="1264920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2858610" y="838201"/>
            <a:ext cx="5904390" cy="5500456"/>
          </a:xfrm>
          <a:solidFill>
            <a:schemeClr val="bg2"/>
          </a:solidFill>
          <a:ln w="76200">
            <a:solidFill>
              <a:srgbClr val="FFFFFF"/>
            </a:solidFill>
            <a:miter lim="800000"/>
          </a:ln>
          <a:effectLst>
            <a:outerShdw blurRad="50800" dist="12700" dir="5400000" algn="t" rotWithShape="0">
              <a:prstClr val="black">
                <a:alpha val="59000"/>
              </a:prstClr>
            </a:outerShdw>
          </a:effectLst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2133600"/>
            <a:ext cx="2139696" cy="424281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Kliknutím lze upravit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71C1716C-4CDB-4549-A295-06EEE9424290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BD65DD-613B-4B66-9DF5-DB0733343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Rectangle 9"/>
          <p:cNvSpPr/>
          <p:nvPr/>
        </p:nvSpPr>
        <p:spPr>
          <a:xfrm>
            <a:off x="0" y="220786"/>
            <a:ext cx="9144000" cy="228600"/>
          </a:xfrm>
          <a:prstGeom prst="rect">
            <a:avLst/>
          </a:prstGeom>
          <a:solidFill>
            <a:srgbClr val="FFFFFF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533400"/>
            <a:ext cx="8229600" cy="9906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876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Kliknutím lze upravit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0" y="0"/>
            <a:ext cx="9144000" cy="365760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18288"/>
            <a:ext cx="28956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rgbClr val="FFFFFF"/>
                </a:solidFill>
              </a:defRPr>
            </a:lvl1pPr>
          </a:lstStyle>
          <a:p>
            <a:fld id="{71C1716C-4CDB-4549-A295-06EEE9424290}" type="datetimeFigureOut">
              <a:rPr lang="cs-CZ" smtClean="0"/>
              <a:pPr/>
              <a:t>27.11.2017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429000" y="18288"/>
            <a:ext cx="4114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rgbClr val="FFFFFF"/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7620000" y="18288"/>
            <a:ext cx="1066800" cy="32918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400" b="1">
                <a:solidFill>
                  <a:srgbClr val="FFFFFF"/>
                </a:solidFill>
              </a:defRPr>
            </a:lvl1pPr>
          </a:lstStyle>
          <a:p>
            <a:fld id="{9BBD65DD-613B-4B66-9DF5-DB07333435F0}" type="slidenum">
              <a:rPr lang="cs-CZ" smtClean="0"/>
              <a:pPr/>
              <a:t>‹#›</a:t>
            </a:fld>
            <a:endParaRPr lang="cs-CZ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69" r:id="rId1"/>
    <p:sldLayoutId id="2147483770" r:id="rId2"/>
    <p:sldLayoutId id="2147483771" r:id="rId3"/>
    <p:sldLayoutId id="2147483772" r:id="rId4"/>
    <p:sldLayoutId id="2147483773" r:id="rId5"/>
    <p:sldLayoutId id="2147483774" r:id="rId6"/>
    <p:sldLayoutId id="2147483775" r:id="rId7"/>
    <p:sldLayoutId id="2147483776" r:id="rId8"/>
    <p:sldLayoutId id="2147483777" r:id="rId9"/>
    <p:sldLayoutId id="2147483778" r:id="rId10"/>
    <p:sldLayoutId id="2147483779" r:id="rId11"/>
  </p:sldLayoutIdLst>
  <p:txStyles>
    <p:titleStyle>
      <a:lvl1pPr algn="l" defTabSz="914400" rtl="0" eaLnBrk="1" latinLnBrk="0" hangingPunct="1">
        <a:spcBef>
          <a:spcPct val="0"/>
        </a:spcBef>
        <a:buNone/>
        <a:defRPr sz="4000" kern="1200" spc="-1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18288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indent="-182880" algn="l" defTabSz="914400" rtl="0" eaLnBrk="1" latinLnBrk="0" hangingPunct="1">
        <a:spcBef>
          <a:spcPct val="20000"/>
        </a:spcBef>
        <a:buClr>
          <a:schemeClr val="accent1"/>
        </a:buClr>
        <a:buSzPct val="85000"/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2pPr>
      <a:lvl3pPr marL="731520" indent="-182880" algn="l" defTabSz="914400" rtl="0" eaLnBrk="1" latinLnBrk="0" hangingPunct="1">
        <a:spcBef>
          <a:spcPct val="20000"/>
        </a:spcBef>
        <a:buClr>
          <a:schemeClr val="accent1"/>
        </a:buClr>
        <a:buSzPct val="90000"/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600" kern="1200">
          <a:solidFill>
            <a:schemeClr val="tx1"/>
          </a:solidFill>
          <a:latin typeface="+mn-lt"/>
          <a:ea typeface="+mn-ea"/>
          <a:cs typeface="+mn-cs"/>
        </a:defRPr>
      </a:lvl4pPr>
      <a:lvl5pPr marL="1188720" indent="-137160" algn="l" defTabSz="914400" rtl="0" eaLnBrk="1" latinLnBrk="0" hangingPunct="1">
        <a:spcBef>
          <a:spcPct val="20000"/>
        </a:spcBef>
        <a:buClr>
          <a:schemeClr val="accent1"/>
        </a:buClr>
        <a:buSzPct val="100000"/>
        <a:buFont typeface="Arial" pitchFamily="34" charset="0"/>
        <a:buChar char="•"/>
        <a:defRPr sz="1400" kern="1200" baseline="0">
          <a:solidFill>
            <a:schemeClr val="tx1"/>
          </a:solidFill>
          <a:latin typeface="+mn-lt"/>
          <a:ea typeface="+mn-ea"/>
          <a:cs typeface="+mn-cs"/>
        </a:defRPr>
      </a:lvl5pPr>
      <a:lvl6pPr marL="137160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6pPr>
      <a:lvl7pPr marL="155448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7pPr>
      <a:lvl8pPr marL="173736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8pPr>
      <a:lvl9pPr marL="1920240" indent="-182880" algn="l" defTabSz="914400" rtl="0" eaLnBrk="1" latinLnBrk="0" hangingPunct="1">
        <a:spcBef>
          <a:spcPct val="20000"/>
        </a:spcBef>
        <a:buClr>
          <a:schemeClr val="accent1"/>
        </a:buClr>
        <a:buFont typeface="Arial" pitchFamily="34" charset="0"/>
        <a:buChar char="•"/>
        <a:defRPr sz="13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cs-CZ" dirty="0" smtClean="0"/>
              <a:t>Psychoterapie </a:t>
            </a:r>
            <a:endParaRPr lang="cs-CZ" dirty="0"/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cs-CZ" dirty="0" smtClean="0"/>
              <a:t>Sylvie </a:t>
            </a:r>
            <a:r>
              <a:rPr lang="cs-CZ" dirty="0" err="1" smtClean="0"/>
              <a:t>Fedorová</a:t>
            </a:r>
            <a:r>
              <a:rPr lang="cs-CZ" dirty="0" smtClean="0"/>
              <a:t>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53520768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Terapeutické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Komunikační</a:t>
            </a:r>
          </a:p>
          <a:p>
            <a:r>
              <a:rPr lang="cs-CZ" dirty="0" smtClean="0"/>
              <a:t>Vztahové</a:t>
            </a:r>
          </a:p>
          <a:p>
            <a:endParaRPr lang="cs-CZ" dirty="0" smtClean="0"/>
          </a:p>
          <a:p>
            <a:endParaRPr lang="cs-CZ" dirty="0" smtClean="0"/>
          </a:p>
          <a:p>
            <a:pPr marL="0" indent="0">
              <a:buNone/>
            </a:pPr>
            <a:r>
              <a:rPr lang="cs-CZ" b="1" dirty="0" smtClean="0"/>
              <a:t>Komunikační:</a:t>
            </a:r>
            <a:endParaRPr lang="cs-CZ" b="1" dirty="0"/>
          </a:p>
          <a:p>
            <a:r>
              <a:rPr lang="cs-CZ" dirty="0"/>
              <a:t>r</a:t>
            </a:r>
            <a:r>
              <a:rPr lang="cs-CZ" dirty="0" smtClean="0"/>
              <a:t>ozhovor, mlčení, neverbální chování, podněcování afektivních reakcí, interpretace, konfrontace, zrcadlení, edukace, učení, vztahy a interakce ve skupině a jiné</a:t>
            </a:r>
          </a:p>
          <a:p>
            <a:pPr marL="0" indent="0">
              <a:buNone/>
            </a:pPr>
            <a:endParaRPr lang="cs-CZ" b="1" dirty="0"/>
          </a:p>
        </p:txBody>
      </p:sp>
    </p:spTree>
    <p:extLst>
      <p:ext uri="{BB962C8B-B14F-4D97-AF65-F5344CB8AC3E}">
        <p14:creationId xmlns:p14="http://schemas.microsoft.com/office/powerpoint/2010/main" val="414620129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Terapeutické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b="1" dirty="0" smtClean="0"/>
              <a:t>Vztahové:</a:t>
            </a:r>
          </a:p>
          <a:p>
            <a:r>
              <a:rPr lang="cs-CZ" dirty="0"/>
              <a:t>t</a:t>
            </a:r>
            <a:r>
              <a:rPr lang="cs-CZ" dirty="0" smtClean="0"/>
              <a:t>erapeutický vztah</a:t>
            </a:r>
          </a:p>
          <a:p>
            <a:pPr marL="0" indent="0">
              <a:buNone/>
            </a:pPr>
            <a:endParaRPr lang="cs-CZ" dirty="0" smtClean="0"/>
          </a:p>
          <a:p>
            <a:pPr marL="0" indent="0">
              <a:buNone/>
            </a:pPr>
            <a:r>
              <a:rPr lang="cs-CZ" dirty="0" smtClean="0"/>
              <a:t>- nejdůležitější faktor ovlivňující úspěch terapie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90207123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Zaměření terapeutické práce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876800"/>
          </a:xfrm>
        </p:spPr>
        <p:txBody>
          <a:bodyPr/>
          <a:lstStyle/>
          <a:p>
            <a:r>
              <a:rPr lang="cs-CZ" dirty="0" smtClean="0"/>
              <a:t>Psychoterapeutický proces může být zaměřen na:</a:t>
            </a:r>
          </a:p>
          <a:p>
            <a:pPr marL="514350" indent="-514350">
              <a:buAutoNum type="alphaLcParenR"/>
            </a:pPr>
            <a:r>
              <a:rPr lang="cs-CZ" dirty="0" err="1" smtClean="0"/>
              <a:t>mimovědomé</a:t>
            </a:r>
            <a:r>
              <a:rPr lang="cs-CZ" dirty="0" smtClean="0"/>
              <a:t> duševní děje</a:t>
            </a:r>
          </a:p>
          <a:p>
            <a:pPr marL="514350" indent="-514350">
              <a:buAutoNum type="alphaLcParenR"/>
            </a:pPr>
            <a:r>
              <a:rPr lang="cs-CZ" dirty="0" smtClean="0"/>
              <a:t>vědomé pochody</a:t>
            </a:r>
          </a:p>
          <a:p>
            <a:pPr marL="514350" indent="-514350">
              <a:buAutoNum type="alphaLcParenR"/>
            </a:pPr>
            <a:r>
              <a:rPr lang="cs-CZ" dirty="0" smtClean="0"/>
              <a:t>vnější projevy jedince</a:t>
            </a:r>
          </a:p>
          <a:p>
            <a:pPr marL="514350" indent="-514350">
              <a:buAutoNum type="alphaLcParenR"/>
            </a:pPr>
            <a:r>
              <a:rPr lang="cs-CZ" dirty="0" smtClean="0"/>
              <a:t>společenské vztahy a procesy</a:t>
            </a:r>
          </a:p>
          <a:p>
            <a:pPr marL="514350" indent="-514350">
              <a:buAutoNum type="alphaLcParenR"/>
            </a:pPr>
            <a:r>
              <a:rPr lang="cs-CZ" dirty="0" smtClean="0"/>
              <a:t>tělesné funkce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185689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psychoterapie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4876800"/>
          </a:xfrm>
        </p:spPr>
        <p:txBody>
          <a:bodyPr>
            <a:normAutofit/>
          </a:bodyPr>
          <a:lstStyle/>
          <a:p>
            <a:r>
              <a:rPr lang="cs-CZ" dirty="0" smtClean="0"/>
              <a:t>od počátku 20. století (rozvoj psychologie a psychologických léčebných postupu) postupně i rozvoj psychoterapie </a:t>
            </a:r>
          </a:p>
          <a:p>
            <a:r>
              <a:rPr lang="cs-CZ" dirty="0" smtClean="0"/>
              <a:t>zpočátku silně </a:t>
            </a:r>
            <a:r>
              <a:rPr lang="cs-CZ" dirty="0"/>
              <a:t>svázána s lékařskou </a:t>
            </a:r>
            <a:r>
              <a:rPr lang="cs-CZ" dirty="0" smtClean="0"/>
              <a:t>praxí</a:t>
            </a:r>
          </a:p>
          <a:p>
            <a:r>
              <a:rPr lang="cs-CZ" dirty="0" smtClean="0"/>
              <a:t>později samostatným </a:t>
            </a:r>
            <a:r>
              <a:rPr lang="cs-CZ" dirty="0"/>
              <a:t>nezávislým </a:t>
            </a:r>
            <a:r>
              <a:rPr lang="cs-CZ" dirty="0" smtClean="0"/>
              <a:t>oborem</a:t>
            </a:r>
          </a:p>
          <a:p>
            <a:r>
              <a:rPr lang="cs-CZ" dirty="0" smtClean="0"/>
              <a:t>rozvoj </a:t>
            </a:r>
            <a:r>
              <a:rPr lang="cs-CZ" dirty="0"/>
              <a:t>především v </a:t>
            </a:r>
            <a:r>
              <a:rPr lang="cs-CZ" dirty="0" smtClean="0"/>
              <a:t>Evropě a USA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098775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Historie psychoterapie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876800"/>
          </a:xfrm>
        </p:spPr>
        <p:txBody>
          <a:bodyPr/>
          <a:lstStyle/>
          <a:p>
            <a:r>
              <a:rPr lang="cs-CZ" dirty="0" smtClean="0"/>
              <a:t>psychologové začali </a:t>
            </a:r>
            <a:r>
              <a:rPr lang="cs-CZ" dirty="0"/>
              <a:t>klást důraz na různé aspekty lidského myšlení a jednání, k nimž vytvářeli nové teorie a vypracovávali postupy, jak s klientem nejlépe </a:t>
            </a:r>
            <a:r>
              <a:rPr lang="cs-CZ" dirty="0" smtClean="0"/>
              <a:t>pracovat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za </a:t>
            </a:r>
            <a:r>
              <a:rPr lang="cs-CZ" dirty="0"/>
              <a:t>necelých </a:t>
            </a:r>
            <a:r>
              <a:rPr lang="cs-CZ" dirty="0" smtClean="0"/>
              <a:t>100 </a:t>
            </a:r>
            <a:r>
              <a:rPr lang="cs-CZ" dirty="0"/>
              <a:t>let existence tak vznikla řada různých psychoterapeutických přístupů, které se často velmi liší a často se liší i jejich účinnost při řešení rozličných druhů </a:t>
            </a:r>
            <a:r>
              <a:rPr lang="cs-CZ" dirty="0" smtClean="0"/>
              <a:t>problémů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1954732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Směry psychoterapie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340768"/>
            <a:ext cx="8229600" cy="5256584"/>
          </a:xfrm>
        </p:spPr>
        <p:txBody>
          <a:bodyPr>
            <a:normAutofit/>
          </a:bodyPr>
          <a:lstStyle/>
          <a:p>
            <a:r>
              <a:rPr lang="cs-CZ" dirty="0" smtClean="0"/>
              <a:t>Hlubinná </a:t>
            </a:r>
            <a:r>
              <a:rPr lang="cs-CZ" dirty="0"/>
              <a:t>psychoterapie </a:t>
            </a:r>
            <a:r>
              <a:rPr lang="cs-CZ" i="1" dirty="0" smtClean="0"/>
              <a:t>(Psychoanalýza, </a:t>
            </a:r>
            <a:r>
              <a:rPr lang="cs-CZ" i="1" dirty="0" err="1"/>
              <a:t>A</a:t>
            </a:r>
            <a:r>
              <a:rPr lang="cs-CZ" i="1" dirty="0" err="1" smtClean="0"/>
              <a:t>dlerovská</a:t>
            </a:r>
            <a:r>
              <a:rPr lang="cs-CZ" i="1" dirty="0" smtClean="0"/>
              <a:t> psychoterapie</a:t>
            </a:r>
            <a:r>
              <a:rPr lang="cs-CZ" i="1" dirty="0"/>
              <a:t>, J</a:t>
            </a:r>
            <a:r>
              <a:rPr lang="cs-CZ" i="1" dirty="0" smtClean="0"/>
              <a:t>ungovská psychoterapie)</a:t>
            </a:r>
            <a:endParaRPr lang="cs-CZ" i="1" dirty="0"/>
          </a:p>
          <a:p>
            <a:r>
              <a:rPr lang="cs-CZ" dirty="0"/>
              <a:t>Dynamická a interpersonální psychoterapie</a:t>
            </a:r>
          </a:p>
          <a:p>
            <a:r>
              <a:rPr lang="cs-CZ" dirty="0" err="1" smtClean="0"/>
              <a:t>Rogerovská</a:t>
            </a:r>
            <a:r>
              <a:rPr lang="cs-CZ" dirty="0" smtClean="0"/>
              <a:t> </a:t>
            </a:r>
            <a:r>
              <a:rPr lang="cs-CZ" dirty="0"/>
              <a:t>psychoterapie </a:t>
            </a:r>
            <a:endParaRPr lang="cs-CZ" dirty="0" smtClean="0"/>
          </a:p>
          <a:p>
            <a:r>
              <a:rPr lang="cs-CZ" dirty="0" smtClean="0"/>
              <a:t>Kognitivně-behaviorální terapie</a:t>
            </a:r>
            <a:endParaRPr lang="cs-CZ" dirty="0"/>
          </a:p>
          <a:p>
            <a:r>
              <a:rPr lang="cs-CZ" dirty="0"/>
              <a:t>Komunikační terapie</a:t>
            </a:r>
          </a:p>
          <a:p>
            <a:r>
              <a:rPr lang="cs-CZ" dirty="0" err="1" smtClean="0"/>
              <a:t>Gestalt</a:t>
            </a:r>
            <a:r>
              <a:rPr lang="cs-CZ" dirty="0" smtClean="0"/>
              <a:t> terapie</a:t>
            </a:r>
          </a:p>
          <a:p>
            <a:r>
              <a:rPr lang="cs-CZ" dirty="0" smtClean="0"/>
              <a:t>Existenciální </a:t>
            </a:r>
            <a:r>
              <a:rPr lang="cs-CZ" dirty="0"/>
              <a:t>a humanistická psychoterapie </a:t>
            </a:r>
            <a:r>
              <a:rPr lang="cs-CZ" i="1" dirty="0" smtClean="0"/>
              <a:t>(Logoterapie</a:t>
            </a:r>
            <a:r>
              <a:rPr lang="cs-CZ" i="1" dirty="0"/>
              <a:t>;  </a:t>
            </a:r>
            <a:r>
              <a:rPr lang="cs-CZ" i="1" dirty="0" err="1"/>
              <a:t>Daseinanalýza</a:t>
            </a:r>
            <a:r>
              <a:rPr lang="cs-CZ" i="1" dirty="0"/>
              <a:t>; Humanistická psychoterapie)</a:t>
            </a:r>
          </a:p>
          <a:p>
            <a:r>
              <a:rPr lang="cs-CZ" dirty="0" smtClean="0"/>
              <a:t>Eklektická </a:t>
            </a:r>
            <a:r>
              <a:rPr lang="cs-CZ" dirty="0"/>
              <a:t>a </a:t>
            </a:r>
            <a:r>
              <a:rPr lang="cs-CZ" dirty="0" err="1"/>
              <a:t>integrativní</a:t>
            </a:r>
            <a:r>
              <a:rPr lang="cs-CZ" dirty="0"/>
              <a:t> pojetí psychoterapie</a:t>
            </a:r>
          </a:p>
          <a:p>
            <a:r>
              <a:rPr lang="cs-CZ" dirty="0"/>
              <a:t>Ostatní směry psychoterapie (Transpersonální </a:t>
            </a:r>
            <a:r>
              <a:rPr lang="cs-CZ" dirty="0" smtClean="0"/>
              <a:t>atd</a:t>
            </a:r>
            <a:r>
              <a:rPr lang="cs-CZ" dirty="0"/>
              <a:t>.)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4825205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Vlivné směry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348880"/>
            <a:ext cx="8229600" cy="4876800"/>
          </a:xfrm>
        </p:spPr>
        <p:txBody>
          <a:bodyPr/>
          <a:lstStyle/>
          <a:p>
            <a:r>
              <a:rPr lang="cs-CZ" dirty="0" smtClean="0"/>
              <a:t>Psychoanalýza</a:t>
            </a:r>
          </a:p>
          <a:p>
            <a:r>
              <a:rPr lang="cs-CZ" dirty="0" smtClean="0"/>
              <a:t>Dynamická psychoterapie</a:t>
            </a:r>
          </a:p>
          <a:p>
            <a:r>
              <a:rPr lang="cs-CZ" dirty="0" smtClean="0"/>
              <a:t>Kognitivně-behaviorální terapie</a:t>
            </a:r>
          </a:p>
          <a:p>
            <a:r>
              <a:rPr lang="cs-CZ" dirty="0" err="1" smtClean="0"/>
              <a:t>Gestalt</a:t>
            </a:r>
            <a:r>
              <a:rPr lang="cs-CZ" dirty="0" smtClean="0"/>
              <a:t> terapie</a:t>
            </a:r>
          </a:p>
          <a:p>
            <a:r>
              <a:rPr lang="cs-CZ" dirty="0" smtClean="0"/>
              <a:t>Humanistická psychoterapie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5298428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Psychoanalýza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cs-CZ" dirty="0" smtClean="0"/>
              <a:t>založená</a:t>
            </a:r>
            <a:r>
              <a:rPr lang="cs-CZ" dirty="0"/>
              <a:t> </a:t>
            </a:r>
            <a:r>
              <a:rPr lang="cs-CZ" dirty="0" smtClean="0"/>
              <a:t>Sigmundem Freudem, </a:t>
            </a:r>
            <a:r>
              <a:rPr lang="cs-CZ" dirty="0"/>
              <a:t>označována jako 1. vídeňská škola </a:t>
            </a:r>
            <a:r>
              <a:rPr lang="cs-CZ" dirty="0" smtClean="0"/>
              <a:t>psychoterapie</a:t>
            </a:r>
          </a:p>
          <a:p>
            <a:r>
              <a:rPr lang="cs-CZ" altLang="cs-CZ" dirty="0"/>
              <a:t>význam nevědomých duševních </a:t>
            </a:r>
            <a:r>
              <a:rPr lang="cs-CZ" altLang="cs-CZ" dirty="0" smtClean="0"/>
              <a:t>procesů, </a:t>
            </a:r>
            <a:r>
              <a:rPr lang="cs-CZ" altLang="cs-CZ" dirty="0"/>
              <a:t>důležitost snů, jakožto </a:t>
            </a:r>
            <a:r>
              <a:rPr lang="cs-CZ" altLang="cs-CZ" dirty="0" smtClean="0"/>
              <a:t>„královské </a:t>
            </a:r>
            <a:r>
              <a:rPr lang="cs-CZ" altLang="cs-CZ" dirty="0"/>
              <a:t>cesty do </a:t>
            </a:r>
            <a:r>
              <a:rPr lang="cs-CZ" altLang="cs-CZ" dirty="0" smtClean="0"/>
              <a:t>nevědomí“</a:t>
            </a:r>
          </a:p>
          <a:p>
            <a:r>
              <a:rPr lang="cs-CZ" dirty="0" smtClean="0"/>
              <a:t>obranné </a:t>
            </a:r>
            <a:r>
              <a:rPr lang="cs-CZ" dirty="0"/>
              <a:t>mechanismy, intrapsychické konflikty</a:t>
            </a:r>
          </a:p>
          <a:p>
            <a:r>
              <a:rPr lang="cs-CZ" altLang="cs-CZ" dirty="0" smtClean="0"/>
              <a:t>běžné </a:t>
            </a:r>
            <a:r>
              <a:rPr lang="cs-CZ" altLang="cs-CZ" dirty="0"/>
              <a:t>jevy v každodenním lidském chování jako jsou přeřeknutí či zapomínání jmen</a:t>
            </a:r>
          </a:p>
          <a:p>
            <a:r>
              <a:rPr lang="cs-CZ" altLang="cs-CZ" dirty="0"/>
              <a:t>nový náhled na osobnost, </a:t>
            </a:r>
            <a:r>
              <a:rPr lang="cs-CZ" altLang="cs-CZ" dirty="0" smtClean="0"/>
              <a:t>mnoho </a:t>
            </a:r>
            <a:r>
              <a:rPr lang="cs-CZ" altLang="cs-CZ" dirty="0"/>
              <a:t>problémů a témat, které do té doby nebyly řešeny či se jim nedostávalo uceleného </a:t>
            </a:r>
            <a:r>
              <a:rPr lang="cs-CZ" altLang="cs-CZ" dirty="0" smtClean="0"/>
              <a:t>systému</a:t>
            </a:r>
            <a:endParaRPr lang="cs-CZ" altLang="cs-CZ" dirty="0"/>
          </a:p>
          <a:p>
            <a:r>
              <a:rPr lang="cs-CZ" altLang="cs-CZ" dirty="0"/>
              <a:t>pozornost na téma dětské sexuality a sexuality </a:t>
            </a:r>
            <a:r>
              <a:rPr lang="cs-CZ" altLang="cs-CZ" dirty="0" smtClean="0"/>
              <a:t>vůbec</a:t>
            </a:r>
          </a:p>
          <a:p>
            <a:r>
              <a:rPr lang="cs-CZ" altLang="cs-CZ" dirty="0" smtClean="0"/>
              <a:t>terapeut </a:t>
            </a:r>
            <a:r>
              <a:rPr lang="cs-CZ" altLang="cs-CZ" dirty="0"/>
              <a:t>je neosobní a málo otevřený, je „čistým projekčním plátnem</a:t>
            </a:r>
            <a:r>
              <a:rPr lang="cs-CZ" altLang="cs-CZ" dirty="0" smtClean="0"/>
              <a:t>“</a:t>
            </a:r>
            <a:endParaRPr lang="cs-CZ" altLang="cs-CZ" dirty="0"/>
          </a:p>
        </p:txBody>
      </p:sp>
    </p:spTree>
    <p:extLst>
      <p:ext uri="{BB962C8B-B14F-4D97-AF65-F5344CB8AC3E}">
        <p14:creationId xmlns:p14="http://schemas.microsoft.com/office/powerpoint/2010/main" val="205915722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Dynamická psychoterapie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57200" y="1600200"/>
            <a:ext cx="8229600" cy="4997152"/>
          </a:xfrm>
        </p:spPr>
        <p:txBody>
          <a:bodyPr>
            <a:normAutofit fontScale="25000" lnSpcReduction="20000"/>
          </a:bodyPr>
          <a:lstStyle/>
          <a:p>
            <a:r>
              <a:rPr lang="cs-CZ" sz="9600" dirty="0" smtClean="0"/>
              <a:t>nevědomá psychická činnost </a:t>
            </a:r>
            <a:r>
              <a:rPr lang="cs-CZ" sz="9600" dirty="0"/>
              <a:t>a </a:t>
            </a:r>
            <a:r>
              <a:rPr lang="cs-CZ" sz="9600" dirty="0" smtClean="0"/>
              <a:t>intrapsychické konflikty</a:t>
            </a:r>
          </a:p>
          <a:p>
            <a:r>
              <a:rPr lang="cs-CZ" sz="9600" dirty="0" smtClean="0"/>
              <a:t>porozumění </a:t>
            </a:r>
            <a:r>
              <a:rPr lang="cs-CZ" sz="9600" dirty="0"/>
              <a:t>subjektivně významným momentům z klientova života a jejich případné souvislosti s jeho aktuálními </a:t>
            </a:r>
            <a:r>
              <a:rPr lang="cs-CZ" sz="9600" dirty="0" smtClean="0"/>
              <a:t>obtížemi</a:t>
            </a:r>
            <a:endParaRPr lang="cs-CZ" sz="9600" dirty="0"/>
          </a:p>
          <a:p>
            <a:r>
              <a:rPr lang="cs-CZ" sz="9600" dirty="0" smtClean="0"/>
              <a:t>důraz na </a:t>
            </a:r>
            <a:r>
              <a:rPr lang="cs-CZ" sz="9600" dirty="0"/>
              <a:t>bezpečnou, nenásilnou podporu sebepoznávání klienta, což samo o sobě přispívá k posilování jeho schopností řešit svou situaci vlastními </a:t>
            </a:r>
            <a:r>
              <a:rPr lang="cs-CZ" sz="9600" dirty="0" smtClean="0"/>
              <a:t>silami</a:t>
            </a:r>
          </a:p>
          <a:p>
            <a:r>
              <a:rPr lang="cs-CZ" sz="9600" dirty="0"/>
              <a:t>v</a:t>
            </a:r>
            <a:r>
              <a:rPr lang="cs-CZ" sz="9600" dirty="0" smtClean="0"/>
              <a:t>e </a:t>
            </a:r>
            <a:r>
              <a:rPr lang="cs-CZ" sz="9600" dirty="0"/>
              <a:t>skupinové, párové a rodinné terapii se navíc k podpoření kvalitativního růstu osobnosti zúčastněných využívá léčebného potenciálu tzv. </a:t>
            </a:r>
            <a:r>
              <a:rPr lang="cs-CZ" sz="9600" b="1" dirty="0"/>
              <a:t>skupinové </a:t>
            </a:r>
            <a:r>
              <a:rPr lang="cs-CZ" sz="9600" b="1" dirty="0" smtClean="0"/>
              <a:t>dynamiky</a:t>
            </a:r>
          </a:p>
          <a:p>
            <a:endParaRPr lang="cs-CZ" sz="9600" dirty="0" smtClean="0"/>
          </a:p>
          <a:p>
            <a:pPr marL="0" indent="0">
              <a:buNone/>
            </a:pPr>
            <a:r>
              <a:rPr lang="cs-CZ" sz="9600" dirty="0" smtClean="0"/>
              <a:t>(=veškeré </a:t>
            </a:r>
            <a:r>
              <a:rPr lang="cs-CZ" sz="9600" dirty="0"/>
              <a:t>dění a interakce, které mezi klienty během sezení </a:t>
            </a:r>
            <a:r>
              <a:rPr lang="cs-CZ" sz="9600" dirty="0" smtClean="0"/>
              <a:t>probíhají, možnost </a:t>
            </a:r>
            <a:r>
              <a:rPr lang="cs-CZ" sz="9600" dirty="0"/>
              <a:t>identifikovat se s druhými, učit se z jich zkušenosti, v bezpečné situaci s nimi vstupovat do konfliktu či vyjadřovat nesouhlas </a:t>
            </a:r>
            <a:r>
              <a:rPr lang="cs-CZ" sz="9600" dirty="0" smtClean="0"/>
              <a:t>apod.)</a:t>
            </a:r>
            <a:endParaRPr lang="cs-CZ" sz="9600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28195766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Kognitivně – behaviorální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krátkodobá, strukturovaná psychoterapie</a:t>
            </a:r>
          </a:p>
          <a:p>
            <a:r>
              <a:rPr lang="cs-CZ" dirty="0" smtClean="0"/>
              <a:t>zaměřuje </a:t>
            </a:r>
            <a:r>
              <a:rPr lang="cs-CZ" dirty="0"/>
              <a:t>se na řešení konkrétních problémů a </a:t>
            </a:r>
            <a:r>
              <a:rPr lang="cs-CZ" dirty="0" smtClean="0"/>
              <a:t>potíží, na </a:t>
            </a:r>
            <a:r>
              <a:rPr lang="cs-CZ" dirty="0"/>
              <a:t>dosahování specifických, předem stanovených cílů pomocí řady psychologických </a:t>
            </a:r>
            <a:r>
              <a:rPr lang="cs-CZ" dirty="0" smtClean="0"/>
              <a:t>metod</a:t>
            </a:r>
          </a:p>
          <a:p>
            <a:r>
              <a:rPr lang="cs-CZ" dirty="0" smtClean="0"/>
              <a:t>klient </a:t>
            </a:r>
            <a:r>
              <a:rPr lang="cs-CZ" dirty="0"/>
              <a:t>se těmto metodám za podpory terapeuta aktivně učí, aby byl po skončení terapie schopen tyto metody používat </a:t>
            </a:r>
            <a:r>
              <a:rPr lang="cs-CZ" dirty="0" smtClean="0"/>
              <a:t>samostatně </a:t>
            </a:r>
          </a:p>
          <a:p>
            <a:r>
              <a:rPr lang="cs-CZ" dirty="0" smtClean="0"/>
              <a:t>KBT </a:t>
            </a:r>
            <a:r>
              <a:rPr lang="cs-CZ" dirty="0"/>
              <a:t>se zaměřuje primárně na pozorovatelné chování a na vědomé psychické </a:t>
            </a:r>
            <a:r>
              <a:rPr lang="cs-CZ" dirty="0" smtClean="0"/>
              <a:t>procesy</a:t>
            </a:r>
            <a:endParaRPr lang="cs-CZ" dirty="0"/>
          </a:p>
          <a:p>
            <a:r>
              <a:rPr lang="cs-CZ" dirty="0" smtClean="0"/>
              <a:t>cílem </a:t>
            </a:r>
            <a:r>
              <a:rPr lang="cs-CZ" dirty="0"/>
              <a:t>KBT je soběstačnost </a:t>
            </a:r>
            <a:r>
              <a:rPr lang="cs-CZ" dirty="0" smtClean="0"/>
              <a:t>klienta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721687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Co je to psychoterapie?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852936"/>
            <a:ext cx="8229600" cy="2476872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Léčebné působení na druhého člověka (skupinu osob) převáženě psychologickými prostředky za účelem zmírnění nebo odstranění prožívaných psychických obtíží.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7301925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err="1" smtClean="0"/>
              <a:t>Gestalt</a:t>
            </a:r>
            <a:r>
              <a:rPr lang="cs-CZ" dirty="0" smtClean="0"/>
              <a:t> psychoterapie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zaměřuje se na zvyšování uvědomění klienta o jeho prožívání a chování a tím vede klienta k tomu, aby sám sobě lépe </a:t>
            </a:r>
            <a:r>
              <a:rPr lang="cs-CZ" dirty="0" smtClean="0"/>
              <a:t>porozuměl</a:t>
            </a:r>
            <a:endParaRPr lang="cs-CZ" dirty="0"/>
          </a:p>
          <a:p>
            <a:r>
              <a:rPr lang="cs-CZ" dirty="0"/>
              <a:t>věnuje pozornost právě probíhajícímu prožívání a sebevyjádření klienta v terapeutické situaci,</a:t>
            </a:r>
          </a:p>
          <a:p>
            <a:r>
              <a:rPr lang="cs-CZ" dirty="0"/>
              <a:t>podporuje klienta v přijetí vlastní zodpovědnosti za své myšlenky, emoce a </a:t>
            </a:r>
            <a:r>
              <a:rPr lang="cs-CZ" dirty="0" smtClean="0"/>
              <a:t>činy</a:t>
            </a:r>
            <a:endParaRPr lang="cs-CZ" dirty="0"/>
          </a:p>
          <a:p>
            <a:r>
              <a:rPr lang="cs-CZ" dirty="0"/>
              <a:t>terapeut pracuje nedirektivně (s klientem nejedná z pozice autority, která by určovala, co je třeba udělat, </a:t>
            </a:r>
            <a:r>
              <a:rPr lang="cs-CZ" dirty="0" smtClean="0"/>
              <a:t>nabízí </a:t>
            </a:r>
            <a:r>
              <a:rPr lang="cs-CZ" dirty="0"/>
              <a:t>klientovi prostor pro bezpečné a autentické lidské setkání, které podpoří hlubší kontakt klienta s vlastním prožíváním a nabídne mu tak příležitost k osobnímu růstu</a:t>
            </a:r>
            <a:r>
              <a:rPr lang="cs-CZ" dirty="0" smtClean="0"/>
              <a:t>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04728670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692696"/>
            <a:ext cx="8229600" cy="990600"/>
          </a:xfrm>
        </p:spPr>
        <p:txBody>
          <a:bodyPr>
            <a:normAutofit fontScale="90000"/>
          </a:bodyPr>
          <a:lstStyle/>
          <a:p>
            <a:r>
              <a:rPr lang="cs-CZ" dirty="0" smtClean="0"/>
              <a:t>Humanistická psychoterapie: </a:t>
            </a:r>
            <a:r>
              <a:rPr lang="cs-CZ" dirty="0" err="1" smtClean="0"/>
              <a:t>Rogersovská</a:t>
            </a:r>
            <a:r>
              <a:rPr lang="cs-CZ" dirty="0" smtClean="0"/>
              <a:t> psychoterapie </a:t>
            </a:r>
            <a:r>
              <a:rPr lang="cs-CZ" sz="2700" b="1" dirty="0"/>
              <a:t> </a:t>
            </a:r>
            <a:r>
              <a:rPr lang="cs-CZ" b="1" dirty="0"/>
              <a:t/>
            </a:r>
            <a:br>
              <a:rPr lang="cs-CZ" b="1" dirty="0"/>
            </a:b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772816"/>
            <a:ext cx="8229600" cy="5208240"/>
          </a:xfrm>
        </p:spPr>
        <p:txBody>
          <a:bodyPr>
            <a:normAutofit fontScale="25000" lnSpcReduction="20000"/>
          </a:bodyPr>
          <a:lstStyle/>
          <a:p>
            <a:r>
              <a:rPr lang="cs-CZ" sz="9600" dirty="0" smtClean="0"/>
              <a:t>jedinci </a:t>
            </a:r>
            <a:r>
              <a:rPr lang="cs-CZ" sz="9600" dirty="0"/>
              <a:t>disponují </a:t>
            </a:r>
            <a:r>
              <a:rPr lang="cs-CZ" sz="9600" dirty="0" smtClean="0"/>
              <a:t>potencemi </a:t>
            </a:r>
            <a:r>
              <a:rPr lang="cs-CZ" sz="9600" dirty="0" err="1"/>
              <a:t>sebeporozumění</a:t>
            </a:r>
            <a:r>
              <a:rPr lang="cs-CZ" sz="9600" dirty="0"/>
              <a:t> a proměny vlastního sebepojetí a </a:t>
            </a:r>
            <a:r>
              <a:rPr lang="cs-CZ" sz="9600" dirty="0" smtClean="0"/>
              <a:t>postojů, tyto možnosti mohou být využity v atmosféře podporujících psychologických vztahů</a:t>
            </a:r>
          </a:p>
          <a:p>
            <a:pPr marL="0" indent="0">
              <a:buNone/>
            </a:pPr>
            <a:endParaRPr lang="cs-CZ" sz="9600" dirty="0" smtClean="0"/>
          </a:p>
          <a:p>
            <a:r>
              <a:rPr lang="cs-CZ" sz="9600" dirty="0"/>
              <a:t>v</a:t>
            </a:r>
            <a:r>
              <a:rPr lang="cs-CZ" sz="9600" dirty="0" smtClean="0"/>
              <a:t>ytvořit takovou atmosféru je v kompetenci terapeuta, splnit základní podmínky terapeutického vztahu: </a:t>
            </a:r>
          </a:p>
          <a:p>
            <a:pPr marL="1371600" indent="-1371600">
              <a:buAutoNum type="arabicParenR"/>
            </a:pPr>
            <a:r>
              <a:rPr lang="cs-CZ" sz="8000" b="1" dirty="0" err="1" smtClean="0"/>
              <a:t>kongruenci</a:t>
            </a:r>
            <a:r>
              <a:rPr lang="cs-CZ" sz="8000" b="1" dirty="0" smtClean="0"/>
              <a:t> </a:t>
            </a:r>
          </a:p>
          <a:p>
            <a:pPr marL="1371600" indent="-1371600">
              <a:buAutoNum type="arabicParenR"/>
            </a:pPr>
            <a:r>
              <a:rPr lang="cs-CZ" sz="8000" b="1" dirty="0" smtClean="0"/>
              <a:t>bezpodmínečné pozitivní přijetí </a:t>
            </a:r>
          </a:p>
          <a:p>
            <a:pPr marL="1371600" indent="-1371600">
              <a:buAutoNum type="arabicParenR"/>
            </a:pPr>
            <a:r>
              <a:rPr lang="cs-CZ" sz="8000" b="1" dirty="0" smtClean="0"/>
              <a:t>empatické porozumění</a:t>
            </a:r>
          </a:p>
          <a:p>
            <a:pPr marL="0" indent="0">
              <a:buNone/>
            </a:pPr>
            <a:endParaRPr lang="cs-CZ" sz="8000" dirty="0" smtClean="0"/>
          </a:p>
          <a:p>
            <a:r>
              <a:rPr lang="cs-CZ" sz="9600" dirty="0"/>
              <a:t>z</a:t>
            </a:r>
            <a:r>
              <a:rPr lang="cs-CZ" sz="9600" dirty="0" smtClean="0"/>
              <a:t>ákladní </a:t>
            </a:r>
            <a:r>
              <a:rPr lang="cs-CZ" sz="9600" dirty="0"/>
              <a:t>vztahová nabídka </a:t>
            </a:r>
            <a:r>
              <a:rPr lang="cs-CZ" sz="9600" dirty="0" smtClean="0"/>
              <a:t>vede </a:t>
            </a:r>
            <a:r>
              <a:rPr lang="cs-CZ" sz="9600" dirty="0"/>
              <a:t>ke změnám v osobnosti klienta a v jeho chování a k ústupu zdravotních </a:t>
            </a:r>
            <a:r>
              <a:rPr lang="cs-CZ" sz="9600" dirty="0" smtClean="0"/>
              <a:t>obtíží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4466349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Účinnost psychoterapie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na </a:t>
            </a:r>
            <a:r>
              <a:rPr lang="cs-CZ" dirty="0"/>
              <a:t>začátku </a:t>
            </a:r>
            <a:r>
              <a:rPr lang="cs-CZ" dirty="0" smtClean="0"/>
              <a:t>terapie klient </a:t>
            </a:r>
            <a:r>
              <a:rPr lang="cs-CZ" dirty="0"/>
              <a:t>za pomoci terapeuta </a:t>
            </a:r>
            <a:r>
              <a:rPr lang="cs-CZ" dirty="0" smtClean="0"/>
              <a:t>definuje </a:t>
            </a:r>
            <a:r>
              <a:rPr lang="cs-CZ" dirty="0"/>
              <a:t>aktuální problém – tzv. </a:t>
            </a:r>
            <a:r>
              <a:rPr lang="cs-CZ" b="1" dirty="0"/>
              <a:t>zakázku</a:t>
            </a:r>
            <a:r>
              <a:rPr lang="cs-CZ" dirty="0"/>
              <a:t> či </a:t>
            </a:r>
            <a:r>
              <a:rPr lang="cs-CZ" b="1" dirty="0" smtClean="0"/>
              <a:t>kontrakt </a:t>
            </a:r>
          </a:p>
          <a:p>
            <a:r>
              <a:rPr lang="cs-CZ" dirty="0" smtClean="0"/>
              <a:t>formuje </a:t>
            </a:r>
            <a:r>
              <a:rPr lang="cs-CZ" dirty="0"/>
              <a:t>si tak reálná očekávání, která mohou redukovat klientovy problémy, a tak se také psychoterapie sama stává </a:t>
            </a:r>
            <a:r>
              <a:rPr lang="cs-CZ" dirty="0" smtClean="0"/>
              <a:t>účinnější</a:t>
            </a:r>
          </a:p>
          <a:p>
            <a:r>
              <a:rPr lang="cs-CZ" dirty="0" smtClean="0"/>
              <a:t>klient </a:t>
            </a:r>
            <a:r>
              <a:rPr lang="cs-CZ" dirty="0"/>
              <a:t>v průběhu procesu terapie </a:t>
            </a:r>
            <a:r>
              <a:rPr lang="cs-CZ" dirty="0" smtClean="0"/>
              <a:t>může být i dočasně zhoršen </a:t>
            </a:r>
          </a:p>
          <a:p>
            <a:r>
              <a:rPr lang="cs-CZ" dirty="0" smtClean="0"/>
              <a:t>bývá </a:t>
            </a:r>
            <a:r>
              <a:rPr lang="cs-CZ" dirty="0"/>
              <a:t>to známkou nastupujících změn, které motivují klienta k práci na </a:t>
            </a:r>
            <a:r>
              <a:rPr lang="cs-CZ" dirty="0" smtClean="0"/>
              <a:t>sobě</a:t>
            </a:r>
          </a:p>
          <a:p>
            <a:r>
              <a:rPr lang="cs-CZ" dirty="0" smtClean="0"/>
              <a:t>pro </a:t>
            </a:r>
            <a:r>
              <a:rPr lang="cs-CZ" dirty="0"/>
              <a:t>posouzení efektu terapie </a:t>
            </a:r>
            <a:r>
              <a:rPr lang="cs-CZ" dirty="0" smtClean="0"/>
              <a:t>důležitý </a:t>
            </a:r>
            <a:r>
              <a:rPr lang="cs-CZ" dirty="0"/>
              <a:t>konečný výsledek, ke kterému je potřeba se trpělivě </a:t>
            </a:r>
            <a:r>
              <a:rPr lang="cs-CZ" dirty="0" smtClean="0"/>
              <a:t>dopracovat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1391504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Proměnné ovlivňující účinnost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/>
              <a:t>psychoterapeutická metoda, použité techniky</a:t>
            </a:r>
          </a:p>
          <a:p>
            <a:r>
              <a:rPr lang="cs-CZ" dirty="0" smtClean="0"/>
              <a:t>osobnost </a:t>
            </a:r>
            <a:r>
              <a:rPr lang="cs-CZ" dirty="0"/>
              <a:t>terapeuta </a:t>
            </a:r>
            <a:endParaRPr lang="cs-CZ" dirty="0" smtClean="0"/>
          </a:p>
          <a:p>
            <a:r>
              <a:rPr lang="cs-CZ" dirty="0" smtClean="0"/>
              <a:t>osobnost klienta</a:t>
            </a:r>
          </a:p>
          <a:p>
            <a:r>
              <a:rPr lang="cs-CZ" dirty="0" smtClean="0"/>
              <a:t>terapeutický </a:t>
            </a:r>
            <a:r>
              <a:rPr lang="cs-CZ" dirty="0"/>
              <a:t>vztah, který se mezi nimi </a:t>
            </a:r>
            <a:r>
              <a:rPr lang="cs-CZ" dirty="0" smtClean="0"/>
              <a:t>vyvíjí</a:t>
            </a:r>
          </a:p>
          <a:p>
            <a:r>
              <a:rPr lang="cs-CZ" dirty="0" err="1"/>
              <a:t>mimoterapeutické</a:t>
            </a:r>
            <a:r>
              <a:rPr lang="cs-CZ" dirty="0"/>
              <a:t> </a:t>
            </a:r>
            <a:r>
              <a:rPr lang="cs-CZ" dirty="0" smtClean="0"/>
              <a:t>faktory</a:t>
            </a:r>
          </a:p>
          <a:p>
            <a:endParaRPr lang="cs-CZ" dirty="0"/>
          </a:p>
          <a:p>
            <a:pPr marL="0" indent="0">
              <a:buNone/>
            </a:pPr>
            <a:endParaRPr lang="cs-CZ" dirty="0"/>
          </a:p>
          <a:p>
            <a:r>
              <a:rPr lang="cs-CZ" dirty="0" smtClean="0"/>
              <a:t>prokazatelně </a:t>
            </a:r>
            <a:r>
              <a:rPr lang="cs-CZ" dirty="0"/>
              <a:t>účinnou složkou je tzv. </a:t>
            </a:r>
            <a:r>
              <a:rPr lang="cs-CZ" b="1" dirty="0"/>
              <a:t>terapeutické spojenectví</a:t>
            </a:r>
            <a:r>
              <a:rPr lang="cs-CZ" dirty="0"/>
              <a:t> a </a:t>
            </a:r>
            <a:r>
              <a:rPr lang="cs-CZ" b="1" dirty="0"/>
              <a:t>empatie</a:t>
            </a:r>
            <a:r>
              <a:rPr lang="cs-CZ" dirty="0"/>
              <a:t> </a:t>
            </a:r>
            <a:r>
              <a:rPr lang="cs-CZ" dirty="0" smtClean="0"/>
              <a:t>(= vcítění </a:t>
            </a:r>
            <a:r>
              <a:rPr lang="cs-CZ" dirty="0"/>
              <a:t>se do pocitů klienta, aniž by terapeut ztrácel potřebný odstup a kontakt sám se sebou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0883709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Terapeutické spojenectví 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spolupráce </a:t>
            </a:r>
            <a:r>
              <a:rPr lang="cs-CZ" dirty="0"/>
              <a:t>na vymezených cílech a potřebách</a:t>
            </a:r>
          </a:p>
          <a:p>
            <a:r>
              <a:rPr lang="cs-CZ" dirty="0"/>
              <a:t>může být v průběhu léčby pozměňován tak, aby klient i terapeut vždy aktuálně věděli, na čem realisticky spolupracují (obvyklé, že se klientem označované potíže mohou postupem léčby proměňovat</a:t>
            </a:r>
            <a:r>
              <a:rPr lang="cs-CZ" dirty="0" smtClean="0"/>
              <a:t>)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psychoterapeut </a:t>
            </a:r>
            <a:r>
              <a:rPr lang="cs-CZ" dirty="0"/>
              <a:t>je vázán mlčenlivostí a klientova sdělení jsou považována za </a:t>
            </a:r>
            <a:r>
              <a:rPr lang="cs-CZ" dirty="0" smtClean="0"/>
              <a:t>důvěrná (výjimkou </a:t>
            </a:r>
            <a:r>
              <a:rPr lang="cs-CZ" dirty="0"/>
              <a:t>povinné mlčenlivosti terapeuta je oznamovací povinnost trestného </a:t>
            </a:r>
            <a:r>
              <a:rPr lang="cs-CZ" dirty="0" smtClean="0"/>
              <a:t>činu)</a:t>
            </a:r>
            <a:endParaRPr lang="cs-CZ" dirty="0"/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3049011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Časový průběh 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>
              <a:buNone/>
            </a:pPr>
            <a:r>
              <a:rPr lang="cs-CZ" dirty="0" smtClean="0"/>
              <a:t>V </a:t>
            </a:r>
            <a:r>
              <a:rPr lang="cs-CZ" dirty="0"/>
              <a:t>závislosti na potřebách klienta a doporučení terapeuta je psychoterapie </a:t>
            </a:r>
            <a:r>
              <a:rPr lang="cs-CZ" dirty="0" smtClean="0"/>
              <a:t>léčbou:</a:t>
            </a:r>
          </a:p>
          <a:p>
            <a:r>
              <a:rPr lang="cs-CZ" dirty="0" smtClean="0"/>
              <a:t>krátkodobou </a:t>
            </a:r>
            <a:r>
              <a:rPr lang="cs-CZ" dirty="0"/>
              <a:t>(do 3 </a:t>
            </a:r>
            <a:r>
              <a:rPr lang="cs-CZ" dirty="0" smtClean="0"/>
              <a:t>měsíců)</a:t>
            </a:r>
          </a:p>
          <a:p>
            <a:r>
              <a:rPr lang="cs-CZ" dirty="0" smtClean="0"/>
              <a:t>střednědobou </a:t>
            </a:r>
            <a:r>
              <a:rPr lang="cs-CZ" dirty="0"/>
              <a:t>(od 3 do 6 měsíců) </a:t>
            </a:r>
            <a:endParaRPr lang="cs-CZ" dirty="0" smtClean="0"/>
          </a:p>
          <a:p>
            <a:r>
              <a:rPr lang="cs-CZ" dirty="0" smtClean="0"/>
              <a:t>nebo </a:t>
            </a:r>
            <a:r>
              <a:rPr lang="cs-CZ" dirty="0"/>
              <a:t>dlouhodobou (déle než 6 </a:t>
            </a:r>
            <a:r>
              <a:rPr lang="cs-CZ" dirty="0" smtClean="0"/>
              <a:t>měsíců) – </a:t>
            </a:r>
            <a:r>
              <a:rPr lang="cs-CZ" smtClean="0"/>
              <a:t>viditelný efekt</a:t>
            </a:r>
            <a:endParaRPr lang="cs-CZ" dirty="0" smtClean="0"/>
          </a:p>
          <a:p>
            <a:endParaRPr lang="cs-CZ" dirty="0"/>
          </a:p>
          <a:p>
            <a:r>
              <a:rPr lang="cs-CZ" dirty="0" smtClean="0"/>
              <a:t>doporučovaná </a:t>
            </a:r>
            <a:r>
              <a:rPr lang="cs-CZ" dirty="0"/>
              <a:t>frekvence sezení je jednou </a:t>
            </a:r>
            <a:r>
              <a:rPr lang="cs-CZ" dirty="0" smtClean="0"/>
              <a:t>týdně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4027843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5536" y="3140968"/>
            <a:ext cx="8229600" cy="990600"/>
          </a:xfrm>
        </p:spPr>
        <p:txBody>
          <a:bodyPr/>
          <a:lstStyle/>
          <a:p>
            <a:r>
              <a:rPr lang="cs-CZ" dirty="0" smtClean="0"/>
              <a:t>Děkuji za pozornost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390362147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67544" y="548680"/>
            <a:ext cx="8229600" cy="990600"/>
          </a:xfrm>
        </p:spPr>
        <p:txBody>
          <a:bodyPr>
            <a:normAutofit/>
          </a:bodyPr>
          <a:lstStyle/>
          <a:p>
            <a:r>
              <a:rPr lang="cs-CZ" dirty="0" smtClean="0"/>
              <a:t>Kdo může provádět psychoterapii?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276872"/>
            <a:ext cx="8229600" cy="3917032"/>
          </a:xfrm>
        </p:spPr>
        <p:txBody>
          <a:bodyPr>
            <a:normAutofit/>
          </a:bodyPr>
          <a:lstStyle/>
          <a:p>
            <a:r>
              <a:rPr lang="cs-CZ" dirty="0" smtClean="0"/>
              <a:t>Kvalifikovaná osoba – psychoterapeut </a:t>
            </a:r>
            <a:endParaRPr lang="cs-CZ" dirty="0"/>
          </a:p>
          <a:p>
            <a:pPr lvl="1"/>
            <a:r>
              <a:rPr lang="cs-CZ" altLang="cs-CZ" dirty="0"/>
              <a:t>p</a:t>
            </a:r>
            <a:r>
              <a:rPr lang="cs-CZ" altLang="cs-CZ" dirty="0" smtClean="0"/>
              <a:t>sycholog nebo lékař s příslušným vzděláním</a:t>
            </a:r>
          </a:p>
          <a:p>
            <a:pPr marL="457200" lvl="1" indent="0">
              <a:buNone/>
            </a:pPr>
            <a:r>
              <a:rPr lang="cs-CZ" altLang="cs-CZ" dirty="0" smtClean="0"/>
              <a:t>= specializovan</a:t>
            </a:r>
            <a:r>
              <a:rPr lang="cs-CZ" altLang="cs-CZ" dirty="0"/>
              <a:t>é</a:t>
            </a:r>
            <a:r>
              <a:rPr lang="cs-CZ" altLang="cs-CZ" dirty="0" smtClean="0"/>
              <a:t> akreditované vzdělání </a:t>
            </a:r>
            <a:r>
              <a:rPr lang="cs-CZ" altLang="cs-CZ" b="1" dirty="0" smtClean="0"/>
              <a:t>(psychoterapeutický výcvik)</a:t>
            </a:r>
            <a:r>
              <a:rPr lang="cs-CZ" altLang="cs-CZ" dirty="0" smtClean="0"/>
              <a:t>,</a:t>
            </a:r>
            <a:r>
              <a:rPr lang="cs-CZ" altLang="cs-CZ" b="1" dirty="0" smtClean="0"/>
              <a:t> </a:t>
            </a:r>
            <a:r>
              <a:rPr lang="cs-CZ" altLang="cs-CZ" dirty="0" smtClean="0"/>
              <a:t>minimálně 5-letý s předepsaným počtem hodin </a:t>
            </a:r>
            <a:r>
              <a:rPr lang="cs-CZ" altLang="cs-CZ" dirty="0" err="1" smtClean="0"/>
              <a:t>sebezkušenosti</a:t>
            </a:r>
            <a:r>
              <a:rPr lang="cs-CZ" altLang="cs-CZ" dirty="0" smtClean="0"/>
              <a:t>, teorie a supervize</a:t>
            </a:r>
          </a:p>
          <a:p>
            <a:pPr lvl="1"/>
            <a:endParaRPr lang="cs-CZ" altLang="cs-CZ" dirty="0" smtClean="0"/>
          </a:p>
          <a:p>
            <a:pPr lvl="1"/>
            <a:r>
              <a:rPr lang="cs-CZ" altLang="cs-CZ" dirty="0" smtClean="0"/>
              <a:t>Další profese (nejčastěji při týmové práci):</a:t>
            </a:r>
          </a:p>
          <a:p>
            <a:pPr lvl="2"/>
            <a:r>
              <a:rPr lang="cs-CZ" altLang="cs-CZ" dirty="0" smtClean="0"/>
              <a:t>zdravotní sestry, pedagogové, soc. pracovníci aj.</a:t>
            </a:r>
          </a:p>
          <a:p>
            <a:pPr lvl="2"/>
            <a:r>
              <a:rPr lang="cs-CZ" altLang="cs-CZ" dirty="0" smtClean="0"/>
              <a:t>některé výcviky nevyžadují VŠ vzdělání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28046107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cs-CZ" dirty="0" smtClean="0"/>
              <a:t>Kde se psychoterapie provádí?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1988840"/>
            <a:ext cx="8229600" cy="4133056"/>
          </a:xfrm>
        </p:spPr>
        <p:txBody>
          <a:bodyPr>
            <a:normAutofit/>
          </a:bodyPr>
          <a:lstStyle/>
          <a:p>
            <a:r>
              <a:rPr lang="cs-CZ" dirty="0" smtClean="0"/>
              <a:t>Zdravotnické zařízení:</a:t>
            </a:r>
          </a:p>
          <a:p>
            <a:pPr lvl="2"/>
            <a:r>
              <a:rPr lang="cs-CZ" dirty="0"/>
              <a:t>p</a:t>
            </a:r>
            <a:r>
              <a:rPr lang="cs-CZ" dirty="0" smtClean="0"/>
              <a:t>sychologické/psychiatrické ambulance</a:t>
            </a:r>
          </a:p>
          <a:p>
            <a:pPr lvl="2"/>
            <a:r>
              <a:rPr lang="cs-CZ" dirty="0" smtClean="0"/>
              <a:t>nemocnice, léčebny</a:t>
            </a:r>
          </a:p>
          <a:p>
            <a:pPr marL="914400" lvl="2" indent="0">
              <a:buNone/>
            </a:pPr>
            <a:endParaRPr lang="cs-CZ" dirty="0" smtClean="0"/>
          </a:p>
          <a:p>
            <a:r>
              <a:rPr lang="cs-CZ" dirty="0" smtClean="0"/>
              <a:t>Terapeutické pracoviště:</a:t>
            </a:r>
          </a:p>
          <a:p>
            <a:pPr lvl="2"/>
            <a:r>
              <a:rPr lang="cs-CZ" dirty="0"/>
              <a:t>k</a:t>
            </a:r>
            <a:r>
              <a:rPr lang="cs-CZ" dirty="0" smtClean="0"/>
              <a:t>omunity</a:t>
            </a:r>
          </a:p>
          <a:p>
            <a:pPr lvl="2"/>
            <a:r>
              <a:rPr lang="cs-CZ" dirty="0"/>
              <a:t>t</a:t>
            </a:r>
            <a:r>
              <a:rPr lang="cs-CZ" dirty="0" smtClean="0"/>
              <a:t>erapeutická centra</a:t>
            </a:r>
          </a:p>
          <a:p>
            <a:endParaRPr lang="cs-CZ" dirty="0" smtClean="0"/>
          </a:p>
          <a:p>
            <a:r>
              <a:rPr lang="cs-CZ" dirty="0" smtClean="0"/>
              <a:t>Soukromá praxe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41867725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psychoterapie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20888"/>
            <a:ext cx="8229600" cy="4876800"/>
          </a:xfrm>
        </p:spPr>
        <p:txBody>
          <a:bodyPr>
            <a:normAutofit/>
          </a:bodyPr>
          <a:lstStyle/>
          <a:p>
            <a:r>
              <a:rPr lang="cs-CZ" dirty="0" smtClean="0"/>
              <a:t>Individuální psychoterapie</a:t>
            </a:r>
          </a:p>
          <a:p>
            <a:pPr marL="0" indent="0">
              <a:buNone/>
            </a:pPr>
            <a:endParaRPr lang="cs-CZ" dirty="0" smtClean="0"/>
          </a:p>
          <a:p>
            <a:r>
              <a:rPr lang="cs-CZ" dirty="0" smtClean="0"/>
              <a:t>Skupinová psychoterapie</a:t>
            </a:r>
          </a:p>
          <a:p>
            <a:pPr marL="0" indent="0">
              <a:buNone/>
            </a:pPr>
            <a:r>
              <a:rPr lang="cs-CZ" dirty="0" smtClean="0"/>
              <a:t> - </a:t>
            </a:r>
            <a:r>
              <a:rPr lang="cs-CZ" dirty="0"/>
              <a:t>s</a:t>
            </a:r>
            <a:r>
              <a:rPr lang="cs-CZ" dirty="0" smtClean="0"/>
              <a:t>vépomocné skupiny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párová terapie</a:t>
            </a:r>
          </a:p>
          <a:p>
            <a:pPr marL="0" indent="0">
              <a:buNone/>
            </a:pPr>
            <a:r>
              <a:rPr lang="cs-CZ" dirty="0"/>
              <a:t> </a:t>
            </a:r>
            <a:r>
              <a:rPr lang="cs-CZ" dirty="0" smtClean="0"/>
              <a:t>- rodinná psychoterapie</a:t>
            </a:r>
          </a:p>
          <a:p>
            <a:pPr marL="0" indent="0">
              <a:buNone/>
            </a:pPr>
            <a:r>
              <a:rPr lang="cs-CZ" dirty="0" smtClean="0"/>
              <a:t> - terapeutická komunita</a:t>
            </a:r>
          </a:p>
          <a:p>
            <a:pPr marL="0" indent="0">
              <a:buNone/>
            </a:pPr>
            <a:r>
              <a:rPr lang="cs-CZ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111252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Formy psychoterapie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2332856"/>
          </a:xfrm>
        </p:spPr>
        <p:txBody>
          <a:bodyPr/>
          <a:lstStyle/>
          <a:p>
            <a:r>
              <a:rPr lang="cs-CZ" dirty="0" smtClean="0"/>
              <a:t>Krizová intervence</a:t>
            </a:r>
          </a:p>
          <a:p>
            <a:r>
              <a:rPr lang="cs-CZ" dirty="0" smtClean="0"/>
              <a:t>Podpůrná psychoterapie </a:t>
            </a:r>
          </a:p>
          <a:p>
            <a:r>
              <a:rPr lang="cs-CZ" dirty="0" smtClean="0"/>
              <a:t>Systematická dlouhodobá individuální psychoterapie </a:t>
            </a: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1767142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psychoterapie: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pPr marL="0" indent="0">
              <a:buNone/>
            </a:pPr>
            <a:r>
              <a:rPr lang="cs-CZ" dirty="0" smtClean="0"/>
              <a:t>Obecný cíl: </a:t>
            </a:r>
            <a:r>
              <a:rPr lang="cs-CZ" b="1" dirty="0" smtClean="0"/>
              <a:t>obnova zdraví</a:t>
            </a:r>
          </a:p>
          <a:p>
            <a:pPr marL="0" indent="0">
              <a:buNone/>
            </a:pPr>
            <a:endParaRPr lang="cs-CZ" dirty="0" smtClean="0"/>
          </a:p>
          <a:p>
            <a:pPr>
              <a:buFontTx/>
              <a:buChar char="-"/>
            </a:pPr>
            <a:r>
              <a:rPr lang="cs-CZ" dirty="0"/>
              <a:t>z</a:t>
            </a:r>
            <a:r>
              <a:rPr lang="cs-CZ" dirty="0" smtClean="0"/>
              <a:t>ákladní hlediska „funkční normy“: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právné poznávání a hodnocení skutečnosti</a:t>
            </a:r>
          </a:p>
          <a:p>
            <a:pPr marL="514350" indent="-514350">
              <a:buAutoNum type="alphaLcParenR"/>
            </a:pPr>
            <a:r>
              <a:rPr lang="cs-CZ" dirty="0"/>
              <a:t>c</a:t>
            </a:r>
            <a:r>
              <a:rPr lang="cs-CZ" dirty="0" smtClean="0"/>
              <a:t>itová vyrovnanost</a:t>
            </a:r>
          </a:p>
          <a:p>
            <a:pPr marL="514350" indent="-514350">
              <a:buAutoNum type="alphaLcParenR"/>
            </a:pPr>
            <a:r>
              <a:rPr lang="cs-CZ" dirty="0"/>
              <a:t>v</a:t>
            </a:r>
            <a:r>
              <a:rPr lang="cs-CZ" dirty="0" smtClean="0"/>
              <a:t>ýkonnost odpovídající skutečným možnostem</a:t>
            </a:r>
          </a:p>
          <a:p>
            <a:pPr marL="514350" indent="-514350">
              <a:buAutoNum type="alphaLcParenR"/>
            </a:pPr>
            <a:r>
              <a:rPr lang="cs-CZ" dirty="0"/>
              <a:t>s</a:t>
            </a:r>
            <a:r>
              <a:rPr lang="cs-CZ" dirty="0" smtClean="0"/>
              <a:t>polečenská přizpůsobivost</a:t>
            </a:r>
          </a:p>
          <a:p>
            <a:pPr marL="0" indent="0">
              <a:buNone/>
            </a:pPr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31142815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Cíle psychoterapie: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514350" indent="-514350">
              <a:buAutoNum type="alphaLcParenR"/>
            </a:pPr>
            <a:r>
              <a:rPr lang="cs-CZ" dirty="0"/>
              <a:t>o</a:t>
            </a:r>
            <a:r>
              <a:rPr lang="cs-CZ" dirty="0" smtClean="0"/>
              <a:t>dstranění chorobných příznaků (=</a:t>
            </a:r>
            <a:r>
              <a:rPr lang="cs-CZ" b="1" dirty="0" smtClean="0"/>
              <a:t>symptomatická terapie</a:t>
            </a:r>
            <a:r>
              <a:rPr lang="cs-CZ" dirty="0" smtClean="0"/>
              <a:t>)</a:t>
            </a:r>
          </a:p>
          <a:p>
            <a:pPr marL="514350" indent="-514350">
              <a:buAutoNum type="alphaLcParenR"/>
            </a:pPr>
            <a:endParaRPr lang="cs-CZ" dirty="0" smtClean="0"/>
          </a:p>
          <a:p>
            <a:pPr marL="514350" indent="-514350">
              <a:buAutoNum type="alphaLcParenR"/>
            </a:pPr>
            <a:r>
              <a:rPr lang="cs-CZ" dirty="0"/>
              <a:t>r</a:t>
            </a:r>
            <a:r>
              <a:rPr lang="cs-CZ" dirty="0" smtClean="0"/>
              <a:t>eedukace, resocializace, reorganizace, restrukturalizace, rozvoj či integrace pacientovy osobnosti (=</a:t>
            </a:r>
            <a:r>
              <a:rPr lang="cs-CZ" b="1" dirty="0" err="1" smtClean="0"/>
              <a:t>restrukturující</a:t>
            </a:r>
            <a:r>
              <a:rPr lang="cs-CZ" b="1" dirty="0" smtClean="0"/>
              <a:t> terapie</a:t>
            </a:r>
            <a:r>
              <a:rPr lang="cs-CZ" dirty="0" smtClean="0"/>
              <a:t>)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194140829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dirty="0" smtClean="0"/>
              <a:t>Terapeutické prostředky</a:t>
            </a:r>
            <a:endParaRPr lang="cs-CZ" dirty="0"/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467544" y="2492896"/>
            <a:ext cx="8229600" cy="3124944"/>
          </a:xfrm>
        </p:spPr>
        <p:txBody>
          <a:bodyPr/>
          <a:lstStyle/>
          <a:p>
            <a:pPr marL="0" indent="0">
              <a:buNone/>
            </a:pPr>
            <a:r>
              <a:rPr lang="cs-CZ" dirty="0" smtClean="0"/>
              <a:t>Léčebné působení na druhého člověka (skupinu osob) převáženě </a:t>
            </a:r>
            <a:r>
              <a:rPr lang="cs-CZ" dirty="0" smtClean="0">
                <a:solidFill>
                  <a:schemeClr val="tx2">
                    <a:lumMod val="60000"/>
                    <a:lumOff val="40000"/>
                  </a:schemeClr>
                </a:solidFill>
              </a:rPr>
              <a:t>psychologickými (terapeutickými) prostředky</a:t>
            </a:r>
            <a:r>
              <a:rPr lang="cs-CZ" dirty="0" smtClean="0"/>
              <a:t> za účelem zmírnění nebo odstranění prožívaných psychických obtíží.</a:t>
            </a:r>
          </a:p>
          <a:p>
            <a:endParaRPr lang="cs-CZ" dirty="0"/>
          </a:p>
        </p:txBody>
      </p:sp>
    </p:spTree>
    <p:extLst>
      <p:ext uri="{BB962C8B-B14F-4D97-AF65-F5344CB8AC3E}">
        <p14:creationId xmlns:p14="http://schemas.microsoft.com/office/powerpoint/2010/main" val="8080671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řehlednost">
  <a:themeElements>
    <a:clrScheme name="Přehlednost">
      <a:dk1>
        <a:srgbClr val="292934"/>
      </a:dk1>
      <a:lt1>
        <a:srgbClr val="FFFFFF"/>
      </a:lt1>
      <a:dk2>
        <a:srgbClr val="D2533C"/>
      </a:dk2>
      <a:lt2>
        <a:srgbClr val="F3F2DC"/>
      </a:lt2>
      <a:accent1>
        <a:srgbClr val="93A299"/>
      </a:accent1>
      <a:accent2>
        <a:srgbClr val="AD8F67"/>
      </a:accent2>
      <a:accent3>
        <a:srgbClr val="726056"/>
      </a:accent3>
      <a:accent4>
        <a:srgbClr val="4C5A6A"/>
      </a:accent4>
      <a:accent5>
        <a:srgbClr val="808DA0"/>
      </a:accent5>
      <a:accent6>
        <a:srgbClr val="79463D"/>
      </a:accent6>
      <a:hlink>
        <a:srgbClr val="0000FF"/>
      </a:hlink>
      <a:folHlink>
        <a:srgbClr val="800080"/>
      </a:folHlink>
    </a:clrScheme>
    <a:fontScheme name="Office – klasické 2">
      <a:maj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ＭＳ Ｐゴシック"/>
        <a:font script="Hang" typeface="돋움"/>
        <a:font script="Hans" typeface="方正舒体"/>
        <a:font script="Hant" typeface="微軟正黑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Přehlednost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hade val="86000"/>
                <a:satMod val="140000"/>
              </a:schemeClr>
            </a:gs>
            <a:gs pos="45000">
              <a:schemeClr val="phClr">
                <a:tint val="48000"/>
                <a:satMod val="150000"/>
              </a:schemeClr>
            </a:gs>
            <a:gs pos="100000">
              <a:schemeClr val="phClr">
                <a:tint val="28000"/>
                <a:satMod val="160000"/>
              </a:schemeClr>
            </a:gs>
          </a:gsLst>
          <a:path path="circle">
            <a:fillToRect l="100000" t="100000" r="100000" b="100000"/>
          </a:path>
        </a:gradFill>
        <a:gradFill rotWithShape="1">
          <a:gsLst>
            <a:gs pos="0">
              <a:schemeClr val="phClr">
                <a:shade val="70000"/>
                <a:satMod val="150000"/>
              </a:schemeClr>
            </a:gs>
            <a:gs pos="34000">
              <a:schemeClr val="phClr">
                <a:shade val="70000"/>
                <a:satMod val="140000"/>
              </a:schemeClr>
            </a:gs>
            <a:gs pos="70000">
              <a:schemeClr val="phClr">
                <a:tint val="100000"/>
                <a:shade val="90000"/>
                <a:satMod val="140000"/>
              </a:schemeClr>
            </a:gs>
            <a:gs pos="100000">
              <a:schemeClr val="phClr">
                <a:tint val="100000"/>
                <a:shade val="100000"/>
                <a:satMod val="100000"/>
              </a:schemeClr>
            </a:gs>
          </a:gsLst>
          <a:path path="circle">
            <a:fillToRect l="100000" t="100000" r="100000" b="10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26425" cap="flat" cmpd="sng" algn="ctr">
          <a:solidFill>
            <a:schemeClr val="phClr"/>
          </a:solidFill>
          <a:prstDash val="solid"/>
        </a:ln>
        <a:ln w="44450" cap="flat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</a:effectStyle>
        <a:effectStyle>
          <a:effectLst>
            <a:outerShdw blurRad="38100" dist="25400" dir="2700000" algn="br" rotWithShape="0">
              <a:srgbClr val="00000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balanced" dir="t">
              <a:rot lat="0" lon="0" rev="5100000"/>
            </a:lightRig>
          </a:scene3d>
          <a:sp3d contourW="6350">
            <a:bevelT w="29210" h="12700"/>
            <a:contourClr>
              <a:schemeClr val="phClr">
                <a:shade val="30000"/>
                <a:satMod val="13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85000"/>
                <a:satMod val="180000"/>
              </a:schemeClr>
            </a:gs>
            <a:gs pos="40000">
              <a:schemeClr val="phClr">
                <a:tint val="95000"/>
                <a:shade val="85000"/>
                <a:satMod val="150000"/>
              </a:schemeClr>
            </a:gs>
            <a:gs pos="100000">
              <a:schemeClr val="phClr">
                <a:shade val="45000"/>
                <a:satMod val="200000"/>
              </a:schemeClr>
            </a:gs>
          </a:gsLst>
          <a:lin ang="5400000" scaled="0"/>
        </a:gradFill>
        <a:blipFill rotWithShape="1">
          <a:blip xmlns:r="http://schemas.openxmlformats.org/officeDocument/2006/relationships" r:embed="rId1">
            <a:duotone>
              <a:schemeClr val="phClr">
                <a:shade val="55000"/>
              </a:schemeClr>
              <a:schemeClr val="phClr">
                <a:tint val="97000"/>
                <a:satMod val="95000"/>
              </a:schemeClr>
            </a:duotone>
          </a:blip>
          <a:tile tx="0" ty="0" sx="70000" sy="7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Clarity</Template>
  <TotalTime>880</TotalTime>
  <Words>864</Words>
  <Application>Microsoft Office PowerPoint</Application>
  <PresentationFormat>Předvádění na obrazovce (4:3)</PresentationFormat>
  <Paragraphs>156</Paragraphs>
  <Slides>26</Slides>
  <Notes>0</Notes>
  <HiddenSlides>0</HiddenSlides>
  <MMClips>0</MMClips>
  <ScaleCrop>false</ScaleCrop>
  <HeadingPairs>
    <vt:vector size="4" baseType="variant">
      <vt:variant>
        <vt:lpstr>Motiv</vt:lpstr>
      </vt:variant>
      <vt:variant>
        <vt:i4>1</vt:i4>
      </vt:variant>
      <vt:variant>
        <vt:lpstr>Nadpisy snímků</vt:lpstr>
      </vt:variant>
      <vt:variant>
        <vt:i4>26</vt:i4>
      </vt:variant>
    </vt:vector>
  </HeadingPairs>
  <TitlesOfParts>
    <vt:vector size="27" baseType="lpstr">
      <vt:lpstr>Přehlednost</vt:lpstr>
      <vt:lpstr>Psychoterapie </vt:lpstr>
      <vt:lpstr>Co je to psychoterapie?</vt:lpstr>
      <vt:lpstr>Kdo může provádět psychoterapii?</vt:lpstr>
      <vt:lpstr>Kde se psychoterapie provádí?</vt:lpstr>
      <vt:lpstr>Formy psychoterapie</vt:lpstr>
      <vt:lpstr>Formy psychoterapie</vt:lpstr>
      <vt:lpstr>Cíle psychoterapie:</vt:lpstr>
      <vt:lpstr>Cíle psychoterapie:</vt:lpstr>
      <vt:lpstr>Terapeutické prostředky</vt:lpstr>
      <vt:lpstr>Terapeutické prostředky</vt:lpstr>
      <vt:lpstr>Terapeutické prostředky</vt:lpstr>
      <vt:lpstr>Zaměření terapeutické práce</vt:lpstr>
      <vt:lpstr>Historie psychoterapie</vt:lpstr>
      <vt:lpstr>Historie psychoterapie</vt:lpstr>
      <vt:lpstr>Směry psychoterapie </vt:lpstr>
      <vt:lpstr>Vlivné směry</vt:lpstr>
      <vt:lpstr>Psychoanalýza </vt:lpstr>
      <vt:lpstr>Dynamická psychoterapie</vt:lpstr>
      <vt:lpstr>Kognitivně – behaviorální terapie</vt:lpstr>
      <vt:lpstr>Gestalt psychoterapie </vt:lpstr>
      <vt:lpstr>Humanistická psychoterapie: Rogersovská psychoterapie   </vt:lpstr>
      <vt:lpstr>Účinnost psychoterapie</vt:lpstr>
      <vt:lpstr>Proměnné ovlivňující účinnost </vt:lpstr>
      <vt:lpstr>Terapeutické spojenectví </vt:lpstr>
      <vt:lpstr>Časový průběh terapie</vt:lpstr>
      <vt:lpstr>Děkuji za pozornost </vt:lpstr>
    </vt:vector>
  </TitlesOfParts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Psychoterapie</dc:title>
  <dc:creator>Inspiron</dc:creator>
  <cp:lastModifiedBy>Fedorova Sylvie</cp:lastModifiedBy>
  <cp:revision>117</cp:revision>
  <dcterms:created xsi:type="dcterms:W3CDTF">2016-11-17T13:23:35Z</dcterms:created>
  <dcterms:modified xsi:type="dcterms:W3CDTF">2017-11-27T06:28:26Z</dcterms:modified>
</cp:coreProperties>
</file>