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78" r:id="rId10"/>
    <p:sldId id="265" r:id="rId11"/>
    <p:sldId id="268" r:id="rId12"/>
    <p:sldId id="271" r:id="rId13"/>
    <p:sldId id="266" r:id="rId14"/>
    <p:sldId id="276" r:id="rId15"/>
    <p:sldId id="270" r:id="rId16"/>
    <p:sldId id="277" r:id="rId17"/>
    <p:sldId id="267" r:id="rId18"/>
    <p:sldId id="275" r:id="rId19"/>
    <p:sldId id="269" r:id="rId20"/>
    <p:sldId id="272" r:id="rId21"/>
    <p:sldId id="273" r:id="rId22"/>
    <p:sldId id="27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6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667-47C9-4249-9DC9-2FC9FB06A39E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bi.nlm.nih.gov/nlmcatalog/journ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4A512-3059-4A80-A2FD-3C836E55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Citační styl,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D84E83-221D-4528-8E09-9976E631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Simona Saibertová</a:t>
            </a:r>
          </a:p>
        </p:txBody>
      </p:sp>
    </p:spTree>
    <p:extLst>
      <p:ext uri="{BB962C8B-B14F-4D97-AF65-F5344CB8AC3E}">
        <p14:creationId xmlns:p14="http://schemas.microsoft.com/office/powerpoint/2010/main" val="255160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A3F2A-9B6D-404F-818F-C675842C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Zkrácený název časopisu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C43F4-FDB7-47FD-A730-6D82994A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38" y="-122549"/>
            <a:ext cx="6234431" cy="577843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PubMed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https://www.ncbi.nlm.nih.gov/nlmcatalog/journals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27E45-A8EB-4863-8570-A672CB3B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5" t="6460" r="20129" b="15051"/>
          <a:stretch/>
        </p:blipFill>
        <p:spPr>
          <a:xfrm>
            <a:off x="4575141" y="1838227"/>
            <a:ext cx="7503737" cy="538270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F4998A9-060F-4BDE-8017-D569DD1625AB}"/>
              </a:ext>
            </a:extLst>
          </p:cNvPr>
          <p:cNvSpPr/>
          <p:nvPr/>
        </p:nvSpPr>
        <p:spPr>
          <a:xfrm>
            <a:off x="6366233" y="2032801"/>
            <a:ext cx="2296987" cy="27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CC1EE74-EC0B-435E-80C6-372D72203E0B}"/>
              </a:ext>
            </a:extLst>
          </p:cNvPr>
          <p:cNvCxnSpPr>
            <a:cxnSpLocks/>
          </p:cNvCxnSpPr>
          <p:nvPr/>
        </p:nvCxnSpPr>
        <p:spPr>
          <a:xfrm>
            <a:off x="7418895" y="2168164"/>
            <a:ext cx="0" cy="1517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FE524-4B6B-4520-B174-FF69AF38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zkrácený název dle NML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3C17DC-B1BC-4F07-A7FD-454CF40D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Časopis lékařů českých</a:t>
            </a:r>
          </a:p>
          <a:p>
            <a:r>
              <a:rPr lang="en-US" dirty="0"/>
              <a:t>Quality &amp; safety in health care</a:t>
            </a:r>
            <a:endParaRPr lang="cs-CZ" dirty="0"/>
          </a:p>
          <a:p>
            <a:r>
              <a:rPr lang="en-US" dirty="0"/>
              <a:t>Journal of health &amp; medical informatics</a:t>
            </a:r>
            <a:endParaRPr lang="cs-CZ" dirty="0"/>
          </a:p>
          <a:p>
            <a:r>
              <a:rPr lang="cs-CZ" dirty="0"/>
              <a:t>International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29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0B8CB-96AB-42FF-B6B6-426DEE72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23DCFB-A810-4F0D-876E-022080A4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Cas</a:t>
            </a:r>
            <a:r>
              <a:rPr lang="cs-CZ" dirty="0"/>
              <a:t> </a:t>
            </a:r>
            <a:r>
              <a:rPr lang="cs-CZ" dirty="0" err="1"/>
              <a:t>Lek</a:t>
            </a:r>
            <a:r>
              <a:rPr lang="cs-CZ" dirty="0"/>
              <a:t> </a:t>
            </a:r>
            <a:r>
              <a:rPr lang="cs-CZ" dirty="0" err="1"/>
              <a:t>Cesk</a:t>
            </a:r>
            <a:endParaRPr lang="cs-CZ" dirty="0"/>
          </a:p>
          <a:p>
            <a:r>
              <a:rPr lang="cs-CZ" dirty="0" err="1"/>
              <a:t>Qual</a:t>
            </a:r>
            <a:r>
              <a:rPr lang="cs-CZ" dirty="0"/>
              <a:t> </a:t>
            </a:r>
            <a:r>
              <a:rPr lang="cs-CZ" dirty="0" err="1"/>
              <a:t>Saf</a:t>
            </a:r>
            <a:r>
              <a:rPr lang="cs-CZ" dirty="0"/>
              <a:t> </a:t>
            </a:r>
            <a:r>
              <a:rPr lang="cs-CZ" dirty="0" err="1"/>
              <a:t>Health</a:t>
            </a:r>
            <a:r>
              <a:rPr lang="cs-CZ" dirty="0"/>
              <a:t> Care</a:t>
            </a:r>
          </a:p>
          <a:p>
            <a:r>
              <a:rPr lang="cs-CZ" dirty="0"/>
              <a:t>J </a:t>
            </a:r>
            <a:r>
              <a:rPr lang="cs-CZ" dirty="0" err="1"/>
              <a:t>Health</a:t>
            </a:r>
            <a:r>
              <a:rPr lang="cs-CZ" dirty="0"/>
              <a:t> Med </a:t>
            </a:r>
            <a:r>
              <a:rPr lang="cs-CZ" dirty="0" err="1"/>
              <a:t>Inform</a:t>
            </a:r>
            <a:endParaRPr lang="cs-CZ" dirty="0"/>
          </a:p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J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0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4F16-9872-4AB1-97E2-13819CDE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článek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A5982-17AD-4F41-BCC0-89584329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839" y="184558"/>
            <a:ext cx="6400481" cy="6673441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sz="2200" b="1" dirty="0">
                <a:solidFill>
                  <a:srgbClr val="FF0000"/>
                </a:solidFill>
              </a:rPr>
              <a:t>Příjmení J. Název článku. </a:t>
            </a:r>
            <a:r>
              <a:rPr lang="cs-CZ" sz="22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200" b="1" dirty="0">
                <a:solidFill>
                  <a:srgbClr val="FF0000"/>
                </a:solidFill>
              </a:rPr>
              <a:t>. Rok </a:t>
            </a:r>
            <a:r>
              <a:rPr lang="cs-CZ" sz="2200" b="1" dirty="0" err="1">
                <a:solidFill>
                  <a:srgbClr val="FF0000"/>
                </a:solidFill>
              </a:rPr>
              <a:t>vydání;Ročník</a:t>
            </a:r>
            <a:r>
              <a:rPr lang="cs-CZ" sz="2200" b="1" dirty="0">
                <a:solidFill>
                  <a:srgbClr val="FF0000"/>
                </a:solidFill>
              </a:rPr>
              <a:t>(číslo, číslo části)(číslo </a:t>
            </a:r>
            <a:r>
              <a:rPr lang="cs-CZ" sz="2200" b="1" dirty="0" err="1">
                <a:solidFill>
                  <a:srgbClr val="FF0000"/>
                </a:solidFill>
              </a:rPr>
              <a:t>supplementa</a:t>
            </a:r>
            <a:r>
              <a:rPr lang="cs-CZ" sz="2200" b="1" dirty="0">
                <a:solidFill>
                  <a:srgbClr val="FF0000"/>
                </a:solidFill>
              </a:rPr>
              <a:t>):Rozsah</a:t>
            </a: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2300" b="1" dirty="0">
                <a:solidFill>
                  <a:srgbClr val="FF0000"/>
                </a:solidFill>
              </a:rPr>
              <a:t>Příjmení J. Název článku. </a:t>
            </a:r>
            <a:r>
              <a:rPr lang="cs-CZ" sz="23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300" b="1" dirty="0">
                <a:solidFill>
                  <a:srgbClr val="FF0000"/>
                </a:solidFill>
              </a:rPr>
              <a:t>. Rok vydání; Ročník (Číslo): Počet stran. Internetová adresa nebo DOI. Datum aktualizace. Datum citování/zobrazení.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u="sng" dirty="0"/>
              <a:t>Autory</a:t>
            </a:r>
          </a:p>
          <a:p>
            <a:r>
              <a:rPr lang="cs-CZ" sz="1900" dirty="0"/>
              <a:t>Uvádíme v pořadí, jak jsou v citovaném díle, přičemž </a:t>
            </a:r>
            <a:r>
              <a:rPr lang="cs-CZ" sz="1900" b="1" dirty="0"/>
              <a:t>do šesti autorů</a:t>
            </a:r>
            <a:r>
              <a:rPr lang="cs-CZ" sz="1900" dirty="0"/>
              <a:t>/editorů vyjmenujeme všechny</a:t>
            </a:r>
          </a:p>
          <a:p>
            <a:r>
              <a:rPr lang="cs-CZ" sz="1900" dirty="0"/>
              <a:t>U děl se </a:t>
            </a:r>
            <a:r>
              <a:rPr lang="cs-CZ" sz="1900" b="1" dirty="0"/>
              <a:t>sedmi a více autory </a:t>
            </a:r>
            <a:r>
              <a:rPr lang="cs-CZ" sz="1900" dirty="0"/>
              <a:t>uvedeme první tři a zkratku et al., např. </a:t>
            </a:r>
            <a:r>
              <a:rPr lang="cs-CZ" sz="1900" b="1" dirty="0" err="1"/>
              <a:t>Hampson</a:t>
            </a:r>
            <a:r>
              <a:rPr lang="cs-CZ" sz="1900" b="1" dirty="0"/>
              <a:t> J, Green C, Stewart J, et al.</a:t>
            </a:r>
          </a:p>
          <a:p>
            <a:pPr marL="0" indent="0">
              <a:buNone/>
            </a:pPr>
            <a:r>
              <a:rPr lang="cs-CZ" sz="1900" u="sng" dirty="0"/>
              <a:t>Název časopisu</a:t>
            </a:r>
          </a:p>
          <a:p>
            <a:r>
              <a:rPr lang="cs-CZ" sz="1900" dirty="0"/>
              <a:t>Kurzívou</a:t>
            </a:r>
          </a:p>
          <a:p>
            <a:r>
              <a:rPr lang="cs-CZ" sz="1900" dirty="0"/>
              <a:t>Zkrácený název dle databáze </a:t>
            </a:r>
            <a:r>
              <a:rPr lang="cs-CZ" sz="1900" dirty="0" err="1"/>
              <a:t>PubMed</a:t>
            </a:r>
            <a:endParaRPr lang="cs-CZ" sz="19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80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23E9E-F459-4C00-81F5-86726197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Online dokumenty</a:t>
            </a:r>
            <a:br>
              <a:rPr lang="cs-CZ" sz="3200" dirty="0">
                <a:solidFill>
                  <a:schemeClr val="tx1"/>
                </a:solidFill>
              </a:rPr>
            </a:b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České dokumenty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A1B0D4-EBFF-426E-B81B-977395565A4D}"/>
              </a:ext>
            </a:extLst>
          </p:cNvPr>
          <p:cNvSpPr/>
          <p:nvPr/>
        </p:nvSpPr>
        <p:spPr>
          <a:xfrm>
            <a:off x="4974672" y="1568741"/>
            <a:ext cx="68118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 citování online dokumentů se na konci bibliografické citace uvádí anglicky datum, kdy jsme online dokument zobrazili, přičemž datum je uvozeno slovem </a:t>
            </a:r>
            <a:r>
              <a:rPr lang="cs-CZ" dirty="0" err="1"/>
              <a:t>Accessed</a:t>
            </a:r>
            <a:r>
              <a:rPr lang="cs-CZ" dirty="0"/>
              <a:t>, např. </a:t>
            </a:r>
            <a:r>
              <a:rPr lang="cs-CZ" b="1" dirty="0" err="1"/>
              <a:t>Accessed</a:t>
            </a:r>
            <a:r>
              <a:rPr lang="cs-CZ" b="1" dirty="0"/>
              <a:t> </a:t>
            </a:r>
            <a:r>
              <a:rPr lang="cs-CZ" b="1" dirty="0" err="1"/>
              <a:t>February</a:t>
            </a:r>
            <a:r>
              <a:rPr lang="cs-CZ" b="1" dirty="0"/>
              <a:t> 15, 2018.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případě českého názvu dát do hranatých závorek anglický překlad: Příjmení J. Název článku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 err="1">
                <a:sym typeface="Symbol" panose="05050102010706020507" pitchFamily="18" charset="2"/>
              </a:rPr>
              <a:t>Anj</a:t>
            </a:r>
            <a:r>
              <a:rPr lang="cs-CZ" dirty="0">
                <a:sym typeface="Symbol" panose="05050102010706020507" pitchFamily="18" charset="2"/>
              </a:rPr>
              <a:t> název.</a:t>
            </a:r>
            <a:r>
              <a:rPr lang="cs-CZ" dirty="0"/>
              <a:t> Zkrácený název časopisu. Rok </a:t>
            </a:r>
            <a:r>
              <a:rPr lang="cs-CZ" dirty="0" err="1"/>
              <a:t>vydání;Ročník</a:t>
            </a:r>
            <a:r>
              <a:rPr lang="cs-CZ" dirty="0"/>
              <a:t>(číslo, číslo části)(číslo </a:t>
            </a:r>
            <a:r>
              <a:rPr lang="cs-CZ" dirty="0" err="1"/>
              <a:t>supplementa</a:t>
            </a:r>
            <a:r>
              <a:rPr lang="cs-CZ" dirty="0"/>
              <a:t>):Rozsah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2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C8E83-16FE-494C-988D-0D9C9C38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34C657-8CA1-4C4C-9B92-B25F9A21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DOI - (Digital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Identifier</a:t>
            </a:r>
            <a:r>
              <a:rPr lang="cs-CZ" dirty="0"/>
              <a:t>)</a:t>
            </a:r>
          </a:p>
          <a:p>
            <a:r>
              <a:rPr lang="cs-CZ" dirty="0"/>
              <a:t>u elektronických článků</a:t>
            </a:r>
          </a:p>
          <a:p>
            <a:r>
              <a:rPr lang="cs-CZ" dirty="0"/>
              <a:t>Není </a:t>
            </a:r>
            <a:r>
              <a:rPr lang="cs-CZ" dirty="0" err="1"/>
              <a:t>li</a:t>
            </a:r>
            <a:r>
              <a:rPr lang="cs-CZ" dirty="0"/>
              <a:t> znám, pak uvést webovou adresu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doi</a:t>
            </a:r>
            <a:r>
              <a:rPr lang="cs-CZ" dirty="0"/>
              <a:t>: 10.14735/amcsnn2016S20.</a:t>
            </a:r>
          </a:p>
        </p:txBody>
      </p:sp>
    </p:spTree>
    <p:extLst>
      <p:ext uri="{BB962C8B-B14F-4D97-AF65-F5344CB8AC3E}">
        <p14:creationId xmlns:p14="http://schemas.microsoft.com/office/powerpoint/2010/main" val="390258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2DF0F-7939-4A26-9E78-72BAAAA7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D4565-8A3E-44E0-AC91-9EA94C14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Monitoring tlakových lézí – validace datasetu po druhém pilotním sběru dat</a:t>
            </a:r>
          </a:p>
          <a:p>
            <a:endParaRPr lang="cs-CZ" dirty="0"/>
          </a:p>
          <a:p>
            <a:r>
              <a:rPr lang="en-US" dirty="0"/>
              <a:t>Evaluation of the assessment and documentation of chronic wounds in residential social care in the Czech Republic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3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66716-9BD5-4223-BF73-36136782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6D3FED-97D7-499E-9C81-95E6656D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68" y="1711353"/>
            <a:ext cx="6987879" cy="4341957"/>
          </a:xfrm>
        </p:spPr>
        <p:txBody>
          <a:bodyPr>
            <a:normAutofit/>
          </a:bodyPr>
          <a:lstStyle/>
          <a:p>
            <a:r>
              <a:rPr lang="cs-CZ" dirty="0"/>
              <a:t>Pokorná A, Mužík J, Búřilová P,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Pokorná A, Mužík J, Búřilová P 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 </a:t>
            </a:r>
            <a:r>
              <a:rPr lang="cs-CZ" dirty="0" err="1"/>
              <a:t>doi</a:t>
            </a:r>
            <a:r>
              <a:rPr lang="cs-CZ" dirty="0"/>
              <a:t>: 10.14735/amcsnn2018S6.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15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7CCB5-DBAE-4419-ACCD-28A120A4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DE37D2-05BF-4ABA-9B68-00D67F68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783" y="1291904"/>
            <a:ext cx="6358537" cy="4759903"/>
          </a:xfrm>
        </p:spPr>
        <p:txBody>
          <a:bodyPr/>
          <a:lstStyle/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 </a:t>
            </a:r>
            <a:r>
              <a:rPr lang="cs-CZ" dirty="0" err="1"/>
              <a:t>doi</a:t>
            </a:r>
            <a:r>
              <a:rPr lang="cs-CZ" dirty="0"/>
              <a:t>: 10.12968/jowc.2016.25.11.662.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07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332F2-F9AD-44DB-ACD3-46C47A3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Kniha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0736A6-A22E-46A1-8EFB-AB560C41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Příjmení J, Příjmení J. </a:t>
            </a:r>
            <a:r>
              <a:rPr lang="cs-CZ" i="1" dirty="0"/>
              <a:t>Název díla</a:t>
            </a:r>
            <a:r>
              <a:rPr lang="cs-CZ" dirty="0"/>
              <a:t>. Číslo svazku, název svazku. Vydání. Místo </a:t>
            </a:r>
            <a:r>
              <a:rPr lang="cs-CZ" dirty="0" err="1"/>
              <a:t>vydání:Nakladatel</a:t>
            </a:r>
            <a:r>
              <a:rPr lang="cs-CZ" dirty="0"/>
              <a:t>; rok vydání.</a:t>
            </a:r>
          </a:p>
          <a:p>
            <a:r>
              <a:rPr lang="cs-CZ" dirty="0" err="1"/>
              <a:t>Líčeník</a:t>
            </a:r>
            <a:r>
              <a:rPr lang="cs-CZ" dirty="0"/>
              <a:t> R, Kurfürst P, Ivanová K. </a:t>
            </a:r>
            <a:r>
              <a:rPr lang="cs-CZ" i="1" dirty="0"/>
              <a:t>AGREE II: Nástroj pro hodnocení doporučených postupů pro výzkum a evaluaci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AGREE II: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evaluation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cs-CZ" dirty="0"/>
              <a:t>. Olomouc, </a:t>
            </a:r>
            <a:r>
              <a:rPr lang="cs-CZ" dirty="0" err="1"/>
              <a:t>Czechia:Univerzita</a:t>
            </a:r>
            <a:r>
              <a:rPr lang="cs-CZ" dirty="0"/>
              <a:t> Palackého v Olomouci; 2013.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539CD-7089-4C55-A4A5-7C4A6AE0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Terminologie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2FFDEC-3F50-43E8-AC2D-1E37F12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Citace</a:t>
            </a:r>
            <a:r>
              <a:rPr lang="cs-CZ" dirty="0"/>
              <a:t> – je odkaz v našem textu podle něhož jsme schopni vyhledat v soupisu literatury záznam publikace. Může mít různou podobu, záleží na citačním stylu – příjmení, rok, číslo formou horního indexu, v závorkách hranatých, kulatých, bez závorek.</a:t>
            </a:r>
          </a:p>
          <a:p>
            <a:r>
              <a:rPr lang="cs-CZ" b="1" dirty="0"/>
              <a:t>Bibliografická citace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termín, kterým označujeme určité uspořádání údajů o citovaném dokumentu</a:t>
            </a:r>
          </a:p>
          <a:p>
            <a:r>
              <a:rPr lang="cs-CZ" b="1" dirty="0"/>
              <a:t>Citační styl </a:t>
            </a:r>
            <a:r>
              <a:rPr lang="cs-CZ" dirty="0"/>
              <a:t>– soubor pravidel určující požadovanou citační metodu a podobu citací a 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112849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C54-76BD-4A50-A663-55533793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LEGISLATIVNÍ DOKUMENTY (ZÁKONY, VYHLÁŠKY APOD.)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087BC3-FBC8-47F0-B0D9-5E7B6106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334" y="803186"/>
            <a:ext cx="7415867" cy="52486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Příjmení J. Název zákona. Rok. Webová adresa. Datum citování/zobrazení.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</a:t>
            </a:r>
          </a:p>
          <a:p>
            <a:r>
              <a:rPr lang="cs-CZ" dirty="0"/>
              <a:t>Parlament ČR. Zákon č. 96/2004 Sb. o podmínkách získávání a uznávání způsobilosti k výkonu nelékařských zdravotnických povolání a k výkonu činností souvisejících s poskytováním zdravotní péče a o změně některých souvisejících zákonů (zákon o nelékařských zdravotnických povoláních). 2004. http://aplikace.mvcr.cz/</a:t>
            </a:r>
            <a:r>
              <a:rPr lang="cs-CZ" dirty="0" err="1"/>
              <a:t>sbirka-zakonu</a:t>
            </a:r>
            <a:r>
              <a:rPr lang="cs-CZ" dirty="0"/>
              <a:t>/</a:t>
            </a:r>
            <a:r>
              <a:rPr lang="cs-CZ" dirty="0" err="1"/>
              <a:t>ViewFile.aspx?type</a:t>
            </a:r>
            <a:r>
              <a:rPr lang="cs-CZ" dirty="0"/>
              <a:t>=</a:t>
            </a:r>
            <a:r>
              <a:rPr lang="cs-CZ" dirty="0" err="1"/>
              <a:t>c&amp;id</a:t>
            </a:r>
            <a:r>
              <a:rPr lang="cs-CZ" dirty="0"/>
              <a:t>=4334.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19, 2018.</a:t>
            </a:r>
          </a:p>
        </p:txBody>
      </p:sp>
    </p:spTree>
    <p:extLst>
      <p:ext uri="{BB962C8B-B14F-4D97-AF65-F5344CB8AC3E}">
        <p14:creationId xmlns:p14="http://schemas.microsoft.com/office/powerpoint/2010/main" val="380644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7C653-CAD1-4E83-B07B-319A3CC0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chemeClr val="tx1"/>
                </a:solidFill>
              </a:rPr>
              <a:t>KVALIFIKAČNÍ PRÁCE</a:t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39D40-CCD4-4C74-9055-20958C74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39" y="687897"/>
            <a:ext cx="6324981" cy="5363911"/>
          </a:xfrm>
        </p:spPr>
        <p:txBody>
          <a:bodyPr>
            <a:normAutofit/>
          </a:bodyPr>
          <a:lstStyle/>
          <a:p>
            <a:r>
              <a:rPr lang="cs-CZ" dirty="0"/>
              <a:t>Podle typu práce se za název do hranatých závorek vkládá spojení </a:t>
            </a:r>
            <a:r>
              <a:rPr lang="cs-CZ" b="1" dirty="0" err="1"/>
              <a:t>bachelor's</a:t>
            </a:r>
            <a:r>
              <a:rPr lang="cs-CZ" b="1" dirty="0"/>
              <a:t> thesis, </a:t>
            </a:r>
            <a:r>
              <a:rPr lang="cs-CZ" b="1" dirty="0" err="1"/>
              <a:t>master's</a:t>
            </a:r>
            <a:r>
              <a:rPr lang="cs-CZ" b="1" dirty="0"/>
              <a:t> thesis, </a:t>
            </a:r>
            <a:r>
              <a:rPr lang="cs-CZ" b="1" dirty="0" err="1"/>
              <a:t>dissertation</a:t>
            </a:r>
            <a:r>
              <a:rPr lang="cs-CZ" b="1" dirty="0"/>
              <a:t>.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Příjmení J.</a:t>
            </a:r>
            <a:r>
              <a:rPr lang="cs-CZ" b="1" i="1" dirty="0">
                <a:solidFill>
                  <a:srgbClr val="FF0000"/>
                </a:solidFill>
              </a:rPr>
              <a:t> Název kvalifikační práce </a:t>
            </a:r>
            <a:r>
              <a:rPr lang="cs-CZ" b="1" dirty="0">
                <a:solidFill>
                  <a:srgbClr val="FF0000"/>
                </a:solidFill>
              </a:rPr>
              <a:t>[typ práce]. Místo vydání, stát vydání: Název vysoké školy; rok.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Příklad</a:t>
            </a:r>
          </a:p>
          <a:p>
            <a:pPr marL="0" indent="0">
              <a:buNone/>
            </a:pPr>
            <a:r>
              <a:rPr lang="cs-CZ" dirty="0"/>
              <a:t>Čiperová, L. </a:t>
            </a:r>
            <a:r>
              <a:rPr lang="cs-CZ" i="1" dirty="0"/>
              <a:t>Současná prevence a léčba dekubitů ve zdravotnických zařízeních</a:t>
            </a:r>
            <a:r>
              <a:rPr lang="cs-CZ" dirty="0"/>
              <a:t> [</a:t>
            </a:r>
            <a:r>
              <a:rPr lang="cs-CZ" dirty="0" err="1"/>
              <a:t>Prevention</a:t>
            </a:r>
            <a:r>
              <a:rPr lang="cs-CZ" dirty="0"/>
              <a:t> and Treatment </a:t>
            </a:r>
            <a:r>
              <a:rPr lang="cs-CZ" dirty="0" err="1"/>
              <a:t>for</a:t>
            </a:r>
            <a:r>
              <a:rPr lang="cs-CZ" dirty="0"/>
              <a:t> Pressure </a:t>
            </a:r>
            <a:r>
              <a:rPr lang="cs-CZ" dirty="0" err="1"/>
              <a:t>Ulcers</a:t>
            </a:r>
            <a:r>
              <a:rPr lang="cs-CZ" dirty="0"/>
              <a:t> in </a:t>
            </a:r>
            <a:r>
              <a:rPr lang="cs-CZ" dirty="0" err="1"/>
              <a:t>Selected</a:t>
            </a:r>
            <a:r>
              <a:rPr lang="cs-CZ" dirty="0"/>
              <a:t> University </a:t>
            </a:r>
            <a:r>
              <a:rPr lang="cs-CZ" dirty="0" err="1"/>
              <a:t>Hospitals</a:t>
            </a:r>
            <a:r>
              <a:rPr lang="cs-CZ" dirty="0"/>
              <a:t>] [</a:t>
            </a:r>
            <a:r>
              <a:rPr lang="cs-CZ" dirty="0" err="1"/>
              <a:t>master’s</a:t>
            </a:r>
            <a:r>
              <a:rPr lang="cs-CZ" dirty="0"/>
              <a:t> thesis]. Brno, </a:t>
            </a:r>
            <a:r>
              <a:rPr lang="cs-CZ" dirty="0" err="1"/>
              <a:t>Czechia</a:t>
            </a:r>
            <a:r>
              <a:rPr lang="cs-CZ" dirty="0"/>
              <a:t>: Masarykova univerzita, Lékařská fakulta; 2007. https://is.muni.cz/</a:t>
            </a:r>
            <a:r>
              <a:rPr lang="cs-CZ" dirty="0" err="1"/>
              <a:t>th</a:t>
            </a:r>
            <a:r>
              <a:rPr lang="cs-CZ" dirty="0"/>
              <a:t>/204417/</a:t>
            </a:r>
            <a:r>
              <a:rPr lang="cs-CZ" dirty="0" err="1"/>
              <a:t>lf_m</a:t>
            </a:r>
            <a:r>
              <a:rPr lang="cs-CZ" dirty="0"/>
              <a:t>/diplomova_prace.pdf.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16, 2018.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5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B18C8-2232-4DB3-95C1-D118E322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ED113-BDBC-4D1D-9221-DC0FCE9B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Odcitujte vlastní bakalářskou práci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8CD88-E251-4EFF-9D18-9DF712C1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06" y="393959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DAECA-0050-4FEE-895A-A6C11080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18FF873-3D8A-4A9A-9F5C-166BE35A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6" t="3369" r="29901" b="2887"/>
          <a:stretch/>
        </p:blipFill>
        <p:spPr>
          <a:xfrm>
            <a:off x="791852" y="311084"/>
            <a:ext cx="4664146" cy="6075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BE89D6-71DE-4E48-9DE9-B62D7FB00B0D}"/>
              </a:ext>
            </a:extLst>
          </p:cNvPr>
          <p:cNvSpPr/>
          <p:nvPr/>
        </p:nvSpPr>
        <p:spPr>
          <a:xfrm>
            <a:off x="5806911" y="3105835"/>
            <a:ext cx="511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https://kuk.muni.cz/animace/eiz/pdf.php?file=publikacni_etika/citace.pdf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5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C33A3-7063-43BB-96B4-CF5F1B0B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Jak citovat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9FAF9-ECD0-4F71-91B9-8CF09FE9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 typ dokumentu – knihy, časopisy, sborníky, závěrečné práce</a:t>
            </a:r>
          </a:p>
          <a:p>
            <a:r>
              <a:rPr lang="cs-CZ" dirty="0"/>
              <a:t>Zjistěte formu dokumentu – tištěný, internetový, CD</a:t>
            </a:r>
          </a:p>
          <a:p>
            <a:r>
              <a:rPr lang="cs-CZ" dirty="0"/>
              <a:t>Nalezněte příslušný vzor bibliografické citace</a:t>
            </a:r>
          </a:p>
          <a:p>
            <a:r>
              <a:rPr lang="cs-CZ" b="1" dirty="0">
                <a:solidFill>
                  <a:srgbClr val="FF0000"/>
                </a:solidFill>
              </a:rPr>
              <a:t>Správně opište údaje dle vzoru!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28AFE9-2AE4-4EF7-BBA4-FA9DC9A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05" y="4040478"/>
            <a:ext cx="3476637" cy="24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B584-147C-4540-917C-9D0EC601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</a:t>
            </a:r>
          </a:p>
        </p:txBody>
      </p:sp>
      <p:pic>
        <p:nvPicPr>
          <p:cNvPr id="1026" name="Picture 2" descr="https://is.muni.cz/do/rect/el/estud/lf/js19/metodika_zp/web/pics/03-citat-nezvyrazneny.png">
            <a:extLst>
              <a:ext uri="{FF2B5EF4-FFF2-40B4-BE49-F238E27FC236}">
                <a16:creationId xmlns:a16="http://schemas.microsoft.com/office/drawing/2014/main" id="{6AF551A6-72C8-4454-B4B2-4CC69F19E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45069"/>
            <a:ext cx="6281738" cy="4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2F26E98-090D-403F-B12F-1A5CEA6F7014}"/>
              </a:ext>
            </a:extLst>
          </p:cNvPr>
          <p:cNvSpPr/>
          <p:nvPr/>
        </p:nvSpPr>
        <p:spPr>
          <a:xfrm>
            <a:off x="1400961" y="6014906"/>
            <a:ext cx="10318459" cy="72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U doslovné citace neuvádíme jen citační zdroj, ale také stranu např. 1(p8) nebo 1(p12-13)</a:t>
            </a:r>
          </a:p>
        </p:txBody>
      </p:sp>
    </p:spTree>
    <p:extLst>
      <p:ext uri="{BB962C8B-B14F-4D97-AF65-F5344CB8AC3E}">
        <p14:creationId xmlns:p14="http://schemas.microsoft.com/office/powerpoint/2010/main" val="21890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948F5-A946-48BE-A9D3-D5E344C7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 s větším rozsahem</a:t>
            </a:r>
          </a:p>
        </p:txBody>
      </p:sp>
      <p:pic>
        <p:nvPicPr>
          <p:cNvPr id="2050" name="Picture 2" descr="https://is.muni.cz/do/rect/el/estud/lf/js19/metodika_zp/web/pics/04-doslovny-citat.png">
            <a:extLst>
              <a:ext uri="{FF2B5EF4-FFF2-40B4-BE49-F238E27FC236}">
                <a16:creationId xmlns:a16="http://schemas.microsoft.com/office/drawing/2014/main" id="{D3144C52-0A4E-49BA-8232-E0137098F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881627"/>
            <a:ext cx="6281738" cy="50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F49CC-0FDD-439E-8B04-0D084682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Parafráze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15AB0F-FAFD-4B4D-83E8-DDDC804B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210" y="207168"/>
            <a:ext cx="6349365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492F9-FB4D-446A-95B2-52949A41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1ED98-F566-4C44-BF0F-5D350ABE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metodiky …</a:t>
            </a:r>
          </a:p>
        </p:txBody>
      </p:sp>
    </p:spTree>
    <p:extLst>
      <p:ext uri="{BB962C8B-B14F-4D97-AF65-F5344CB8AC3E}">
        <p14:creationId xmlns:p14="http://schemas.microsoft.com/office/powerpoint/2010/main" val="20825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BBC60-BBCD-41D9-8484-80B409D9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Citování dle AMA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ADFCAC1-8D59-4C81-8FA7-FB1668BC6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832" y="48673"/>
            <a:ext cx="5354288" cy="680932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FEE5388-2182-4C61-B099-7CDF3F9CFAF9}"/>
              </a:ext>
            </a:extLst>
          </p:cNvPr>
          <p:cNvSpPr/>
          <p:nvPr/>
        </p:nvSpPr>
        <p:spPr>
          <a:xfrm>
            <a:off x="7448244" y="5754848"/>
            <a:ext cx="4552098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 soupisu literatury jsou bibliografické citace očíslovány a seřazeny v pořadí, jak byly v textu postupně uvedeny číselné citace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34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3316-CF50-4753-BD25-82628976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745D71-7708-41EF-B498-B4D0A1C1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" t="34119" r="51269" b="2065"/>
          <a:stretch/>
        </p:blipFill>
        <p:spPr>
          <a:xfrm>
            <a:off x="6501459" y="1618548"/>
            <a:ext cx="4387205" cy="45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938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405</TotalTime>
  <Words>582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 Light</vt:lpstr>
      <vt:lpstr>Rockwell</vt:lpstr>
      <vt:lpstr>Symbol</vt:lpstr>
      <vt:lpstr>Wingdings</vt:lpstr>
      <vt:lpstr>Atlas</vt:lpstr>
      <vt:lpstr>Citační styl, metoda</vt:lpstr>
      <vt:lpstr>Terminologie</vt:lpstr>
      <vt:lpstr>Jak citovat</vt:lpstr>
      <vt:lpstr>Doslovný citát</vt:lpstr>
      <vt:lpstr>Doslovný citát s větším rozsahem</vt:lpstr>
      <vt:lpstr>Parafráze</vt:lpstr>
      <vt:lpstr>AMA/JAMA styl</vt:lpstr>
      <vt:lpstr>Citování dle AMA</vt:lpstr>
      <vt:lpstr>AMA/JAMA styl</vt:lpstr>
      <vt:lpstr>Zkrácený název časopisu</vt:lpstr>
      <vt:lpstr>Cvičení – zkrácený název dle NML</vt:lpstr>
      <vt:lpstr>Klíč</vt:lpstr>
      <vt:lpstr>Cvičení – článek </vt:lpstr>
      <vt:lpstr>Online dokumenty  České dokumenty</vt:lpstr>
      <vt:lpstr>DOI</vt:lpstr>
      <vt:lpstr>Cvičení</vt:lpstr>
      <vt:lpstr>Klíč</vt:lpstr>
      <vt:lpstr>Klíč</vt:lpstr>
      <vt:lpstr>Kniha</vt:lpstr>
      <vt:lpstr>LEGISLATIVNÍ DOKUMENTY (ZÁKONY, VYHLÁŠKY APOD.) </vt:lpstr>
      <vt:lpstr>KVALIFIKAČNÍ PRÁCE </vt:lpstr>
      <vt:lpstr>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Citační styl, metoda</dc:title>
  <dc:creator>Simona Saibertová</dc:creator>
  <cp:lastModifiedBy>Simona Saibertová</cp:lastModifiedBy>
  <cp:revision>25</cp:revision>
  <dcterms:created xsi:type="dcterms:W3CDTF">2019-10-16T13:05:52Z</dcterms:created>
  <dcterms:modified xsi:type="dcterms:W3CDTF">2020-01-09T13:23:55Z</dcterms:modified>
</cp:coreProperties>
</file>