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5" r:id="rId4"/>
    <p:sldId id="258" r:id="rId5"/>
    <p:sldId id="260" r:id="rId6"/>
    <p:sldId id="261" r:id="rId7"/>
    <p:sldId id="262" r:id="rId8"/>
    <p:sldId id="263" r:id="rId9"/>
    <p:sldId id="266" r:id="rId10"/>
    <p:sldId id="259" r:id="rId11"/>
    <p:sldId id="264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ds.a.ebscohost.com/eds/results?vid=0&amp;sid=c591c0e2-b188-4617-b172-1baa42990608%40sdc-v-sessmgr01&amp;bquery=Intenzivn%25c3%25ad%2Bp%25c3%25a9%25c4%258de%2Binternetov%25c3%25a9%2Bzdroje&amp;bdata=JkF1dGhUeXBlPWlwLGNvb2tpZSx1aWQmbGFuZz1jcyZ0eXBlPTAmc2VhcmNoTW9kZT1BbmQmc2l0ZT1lZHMtbGl2ZSZzY29wZT1zaXR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ECA80-8C7C-4F21-A7E9-0C04168936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Anotace, abstrakt resumé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9114E64-1B8D-4898-AAD5-FD05A7E525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Simona Saibertová</a:t>
            </a:r>
          </a:p>
        </p:txBody>
      </p:sp>
    </p:spTree>
    <p:extLst>
      <p:ext uri="{BB962C8B-B14F-4D97-AF65-F5344CB8AC3E}">
        <p14:creationId xmlns:p14="http://schemas.microsoft.com/office/powerpoint/2010/main" val="2496277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E5A78-4FE1-40A3-B941-10F087AB5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Resumé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B86533-98B6-4BD3-84EF-0E52FD25D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Souhrn nejdůležitějších zjištění a závěrů</a:t>
            </a:r>
          </a:p>
          <a:p>
            <a:r>
              <a:rPr lang="cs-CZ" dirty="0"/>
              <a:t>Základní závěry bez konkrétních dat</a:t>
            </a:r>
          </a:p>
          <a:p>
            <a:r>
              <a:rPr lang="cs-CZ" dirty="0"/>
              <a:t>Rozsah většinou 10 – 15 řádků</a:t>
            </a:r>
          </a:p>
          <a:p>
            <a:r>
              <a:rPr lang="cs-CZ" dirty="0"/>
              <a:t>Opatřen rovněž klíčovými slovy</a:t>
            </a:r>
          </a:p>
        </p:txBody>
      </p:sp>
    </p:spTree>
    <p:extLst>
      <p:ext uri="{BB962C8B-B14F-4D97-AF65-F5344CB8AC3E}">
        <p14:creationId xmlns:p14="http://schemas.microsoft.com/office/powerpoint/2010/main" val="2451392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6811B-B660-499A-96DD-9CAD4AE8A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Resumé -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7059E0-7E12-4ABB-BD70-F39A674B4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Posun plodnosti do vyššího věku patří k nejvýraznějším rysům reprodukčního chování posledních desetiletí v Česku. Cílem práce je podat přehled o procesu odkladu plodnosti v rámci evropských zemí a zhodnotit z tohoto hlediska postavení Česka. Posun rození dětí do vyššího věku je univerzálním trendem v rámci vyspělých zemí, mezi evropskými zeměmi však v současnosti nalézáme výrazné rozdíly co do počátku a rychlosti odkladu, ale také z hlediska průměrného věku matek při narození prvního dítěte.</a:t>
            </a:r>
          </a:p>
          <a:p>
            <a:pPr marL="0" indent="0" algn="just">
              <a:buNone/>
            </a:pPr>
            <a:r>
              <a:rPr lang="cs-CZ" dirty="0"/>
              <a:t>Dále diskutujeme hlavní faktory odkladu plodnosti. Zatímco na počátku 90. let 20. stoleté patřily české prvorodičky k jedněm z nejmladších v rámci vyspělých zemí, v průběhu 90. let se zařadily k těm s nejrychlejším nárůstem průměrného věku. V současnosti patří Česko v rámci Evropy k zemím se spíše nižším průměrným věkem prvorodiček (28,2 roku v roce 2016, tj. o 0,8 roku méně než průměr zemí EU).</a:t>
            </a:r>
          </a:p>
          <a:p>
            <a:pPr marL="0" indent="0" algn="just">
              <a:buNone/>
            </a:pPr>
            <a:r>
              <a:rPr lang="cs-CZ" dirty="0"/>
              <a:t>Ukazuje se také, že v současné době neexistuje přímá souvislost mezi průměrným věkem matek při zakládání rodiny a celkovou úrovní plodnosti. Řada zemí, ve kterých je průměrný věk při narození prvního dítěte nadprůměrný vzhledem k EU28, nevykazuje nižší úroveň plodnosti. Naopak existují země, kde jsou prvorodičky stále relativně mladé, ovšem úroveň plodnosti je zde nízká.</a:t>
            </a:r>
          </a:p>
          <a:p>
            <a:r>
              <a:rPr lang="cs-CZ" dirty="0"/>
              <a:t>Klíčová slova: odklad plodnosti – věk prvorodiček – Česko – Evropa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925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E4392-C8A9-4064-AE3C-6EE52E0D4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Anotace - cvičení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6710A52-8D1A-4885-97D6-DE88B7E7F5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42859" y="1776841"/>
            <a:ext cx="4757738" cy="329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06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97377-6BFC-480E-A9CF-7787D3DE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Výsledná anotace -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B64369-6FBB-4795-B8A3-4EE74029C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Intenzivní medicína se profiluje jako komplexní a velmi rychle se rozvíjející obor kombinující potřebu dobrých znalostí anatomie, fyziologie, biochemie či farmakologie s vědeckými důkazy vyplývajícími z klinických studií a v neposlední řadě i osobní klinickou zkušeností. Hlavně pro mladší lékaře může být proto obtížné dobře se zorientovat v množství dnes dostupných informací a přidělit jim adekvátní váhu tak, aby nedocházelo k léčbě podle „módních trendů“, nebo naopak k nihilistickému popírání jakéhokoli pokroku. V tomto speciálním článku jsme se pokusili nabídnout přehled volně dostupných internetových zdrojů a diskusních fór, která mohou lékařům pomoci udržovat znalosti na aktuální úrovni a snaží se zasadit tyto nové informace do racionálního kontextu.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sz="1200" dirty="0">
                <a:hlinkClick r:id="rId2"/>
              </a:rPr>
              <a:t>https://eds.a.ebscohost.com/eds/results?vid=0&amp;sid=c591c0e2-b188-4617-b172-1baa42990608%40sdc-v-sessmgr01&amp;bquery=Intenzivn%25c3%25ad%2Bp%25c3%25a9%25c4%258de%2Binternetov%25c3%25a9%2Bzdroje&amp;bdata=JkF1dGhUeXBlPWlwLGNvb2tpZSx1aWQmbGFuZz1jcyZ0eXBlPTAmc2VhcmNoTW9kZT1BbmQmc2l0ZT1lZHMtbGl2ZSZzY29wZT1zaXRl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9402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0CF60-7A56-43E7-B41A-81FF1BC6A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Anotace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A05EDA-BB68-41A2-9771-AC11B4193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Stručný popis řešené problematiky</a:t>
            </a:r>
          </a:p>
          <a:p>
            <a:r>
              <a:rPr lang="cs-CZ" dirty="0"/>
              <a:t>Neobsahuje výsledky ani konkrétní závěry</a:t>
            </a:r>
          </a:p>
          <a:p>
            <a:r>
              <a:rPr lang="cs-CZ" dirty="0"/>
              <a:t>Délka 5-10 řádků</a:t>
            </a:r>
          </a:p>
          <a:p>
            <a:r>
              <a:rPr lang="cs-CZ" dirty="0"/>
              <a:t>Uvádí se ve dvou jazycích – původní/světový</a:t>
            </a:r>
          </a:p>
          <a:p>
            <a:r>
              <a:rPr lang="cs-CZ" dirty="0"/>
              <a:t>Je opatřena klíčovými slovy</a:t>
            </a:r>
          </a:p>
        </p:txBody>
      </p:sp>
    </p:spTree>
    <p:extLst>
      <p:ext uri="{BB962C8B-B14F-4D97-AF65-F5344CB8AC3E}">
        <p14:creationId xmlns:p14="http://schemas.microsoft.com/office/powerpoint/2010/main" val="388863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A11E0-7EAA-4543-B8CA-F4793E52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Anotace -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B2FB73-7B9A-4C34-BA63-75C57D611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Celosvětový nárůst obezity v dětském věku alarmoval v posledních několika letech přední vědecké týmy. Rozhodly se hledat příčiny již v prenatálním období, stanovit diagnostická kritéria pro dětský a adolescentní věk a nalézt způsoby jak monitorovat rizika a předcházet manifestaci metabolickému syndromu. Příspěvek je literární rešerší z prestižních lékařských časopisů. Zaměřuje se nejen na problém samotné obezity, ale také na rizikové komplikace, časný vývoj aterosklerózy, zvýšený krevní tlak, inzulínovou rezistenci, jaterní steatózu a spánkové poruchy dýchání.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Klíčová slova: rizika obezity u dětí, metabolický syndrom, prevence a terapie.</a:t>
            </a:r>
          </a:p>
        </p:txBody>
      </p:sp>
    </p:spTree>
    <p:extLst>
      <p:ext uri="{BB962C8B-B14F-4D97-AF65-F5344CB8AC3E}">
        <p14:creationId xmlns:p14="http://schemas.microsoft.com/office/powerpoint/2010/main" val="2542382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ABC249-2AB7-4D7F-A989-85AEA4585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Abstrakt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0886F0-9070-4D1B-A902-CBA3A6816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Stručně prezentuje obsah textu</a:t>
            </a:r>
          </a:p>
          <a:p>
            <a:r>
              <a:rPr lang="cs-CZ" dirty="0"/>
              <a:t>Většinou bývá strukturovaný – úvod, metodika, výsledky, závěry</a:t>
            </a:r>
          </a:p>
          <a:p>
            <a:r>
              <a:rPr lang="cs-CZ" dirty="0"/>
              <a:t>nejdůležitější (a nutnou) částí je zde shrnutí hlavních výsledků</a:t>
            </a:r>
          </a:p>
          <a:p>
            <a:r>
              <a:rPr lang="cs-CZ" dirty="0"/>
              <a:t>rozsah abstraktu a počet klíčových slov bývá omezen (např. 200 slov v abstraktu a 3-5 klíčových slov)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B803A0FF-45DF-42EB-B39F-2D8101B79B3E}"/>
              </a:ext>
            </a:extLst>
          </p:cNvPr>
          <p:cNvSpPr/>
          <p:nvPr/>
        </p:nvSpPr>
        <p:spPr>
          <a:xfrm>
            <a:off x="4202884" y="4538444"/>
            <a:ext cx="6786694" cy="1186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Abstrakt slouží k vyhledávání, společně s názvem dané vědecké práce a seznamem klíčových slov.</a:t>
            </a:r>
          </a:p>
        </p:txBody>
      </p:sp>
    </p:spTree>
    <p:extLst>
      <p:ext uri="{BB962C8B-B14F-4D97-AF65-F5344CB8AC3E}">
        <p14:creationId xmlns:p14="http://schemas.microsoft.com/office/powerpoint/2010/main" val="361502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4E163-B7D9-43AC-B626-D3E083DC7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Koncepce IMRAD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14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b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b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8B683D-2DAF-4A5E-AE28-707B29BAF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cs typeface="Arial" panose="020B0604020202020204" pitchFamily="34" charset="0"/>
              </a:rPr>
              <a:t>Introduction</a:t>
            </a:r>
            <a:r>
              <a:rPr lang="cs-CZ" b="1" dirty="0">
                <a:cs typeface="Arial" panose="020B0604020202020204" pitchFamily="34" charset="0"/>
              </a:rPr>
              <a:t>/ Úvod</a:t>
            </a:r>
          </a:p>
          <a:p>
            <a:r>
              <a:rPr lang="cs-CZ" dirty="0">
                <a:cs typeface="Arial" panose="020B0604020202020204" pitchFamily="34" charset="0"/>
              </a:rPr>
              <a:t>Čtenář by měl v této části najít odpověď na otázku „Proč byla studie provedena?“.</a:t>
            </a:r>
          </a:p>
          <a:p>
            <a:r>
              <a:rPr lang="cs-CZ" dirty="0">
                <a:cs typeface="Arial" panose="020B0604020202020204" pitchFamily="34" charset="0"/>
              </a:rPr>
              <a:t>Obsahuje popis současného stavu poznání v dané oblasti.</a:t>
            </a:r>
          </a:p>
          <a:p>
            <a:r>
              <a:rPr lang="cs-CZ" dirty="0">
                <a:cs typeface="Arial" panose="020B0604020202020204" pitchFamily="34" charset="0"/>
              </a:rPr>
              <a:t>Obsahuje informace o tom, co naopak známo není, jaké jsou mezery v současném poznání, nebo jaké existují rozpory v závěrech předchozích výzkumů.</a:t>
            </a:r>
          </a:p>
          <a:p>
            <a:r>
              <a:rPr lang="cs-CZ" dirty="0">
                <a:cs typeface="Arial" panose="020B0604020202020204" pitchFamily="34" charset="0"/>
              </a:rPr>
              <a:t>Z informací v Úvodu tedy vyplývá, proč je daný výzkum potřebný pro obohacení poznatkové báze.</a:t>
            </a:r>
          </a:p>
          <a:p>
            <a:r>
              <a:rPr lang="cs-CZ" dirty="0">
                <a:cs typeface="Arial" panose="020B0604020202020204" pitchFamily="34" charset="0"/>
              </a:rPr>
              <a:t>Text by měl zahrnovat minimum sekundárních citací (ty se používají v zásadě pouze u obtížně dohledatelných zdrojů, jako jsou historické texty).</a:t>
            </a:r>
          </a:p>
          <a:p>
            <a:r>
              <a:rPr lang="cs-CZ" dirty="0">
                <a:cs typeface="Arial" panose="020B0604020202020204" pitchFamily="34" charset="0"/>
              </a:rPr>
              <a:t>Součástí Úvodu jsou jasně formulované výzkumné otázky vyplývající z teoretického rozboru</a:t>
            </a:r>
          </a:p>
        </p:txBody>
      </p:sp>
    </p:spTree>
    <p:extLst>
      <p:ext uri="{BB962C8B-B14F-4D97-AF65-F5344CB8AC3E}">
        <p14:creationId xmlns:p14="http://schemas.microsoft.com/office/powerpoint/2010/main" val="270068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5D27E-7C01-4DC4-862B-075A76C33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Koncepce IMRAD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b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b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cs-CZ" sz="1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C08EA3-F626-4330-8AE8-1058DDE61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Metods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/Metody</a:t>
            </a:r>
          </a:p>
          <a:p>
            <a:r>
              <a:rPr lang="cs-CZ" dirty="0">
                <a:cs typeface="Arial" panose="020B0604020202020204" pitchFamily="34" charset="0"/>
              </a:rPr>
              <a:t>Zahrnuje odpovědi na otázky „Jak byla studie provedena?“. Jde o nejstrukturovanější část textu, která by měla být psána s ohledem na požadavek </a:t>
            </a:r>
            <a:r>
              <a:rPr lang="cs-CZ" dirty="0" err="1">
                <a:cs typeface="Arial" panose="020B0604020202020204" pitchFamily="34" charset="0"/>
              </a:rPr>
              <a:t>replikovatelnosti</a:t>
            </a:r>
            <a:r>
              <a:rPr lang="cs-CZ" dirty="0">
                <a:cs typeface="Arial" panose="020B0604020202020204" pitchFamily="34" charset="0"/>
              </a:rPr>
              <a:t> studie (možnosti ověření závěrů jinými autory).</a:t>
            </a:r>
          </a:p>
          <a:p>
            <a:r>
              <a:rPr lang="cs-CZ" dirty="0">
                <a:cs typeface="Arial" panose="020B0604020202020204" pitchFamily="34" charset="0"/>
              </a:rPr>
              <a:t>Typicky obsahuje (v kvantitativním výzkumu):</a:t>
            </a:r>
          </a:p>
          <a:p>
            <a:pPr marL="0" indent="0">
              <a:buNone/>
            </a:pPr>
            <a:r>
              <a:rPr lang="cs-CZ" dirty="0">
                <a:cs typeface="Arial" panose="020B0604020202020204" pitchFamily="34" charset="0"/>
              </a:rPr>
              <a:t>- Výzkumný soubor – popis souboru participantů, včetně základních demografických charakteristik (které jsou zásadní vzhledem k tématu); pokud je pro interpretaci výsledků; důležitá reprezentativnost souboru vůči populaci, je dobré porovnat také základní charakteristiky vzorku a populace.</a:t>
            </a:r>
          </a:p>
          <a:p>
            <a:pPr marL="0" indent="0">
              <a:buNone/>
            </a:pPr>
            <a:r>
              <a:rPr lang="cs-CZ" dirty="0">
                <a:cs typeface="Arial" panose="020B0604020202020204" pitchFamily="34" charset="0"/>
              </a:rPr>
              <a:t>- Instrumenty – popis použitých nástrojů, ať už se jedná o experimentální nástroje (včetně nezbytných technických detailů, které mohou mít vliv na výsledky), nebo dotazníky, výkonové metody apod. (včetně základních psychometrických charakteristik - např. vnitřní konzistence).</a:t>
            </a:r>
          </a:p>
          <a:p>
            <a:pPr marL="0" indent="0">
              <a:buNone/>
            </a:pPr>
            <a:r>
              <a:rPr lang="cs-CZ" dirty="0">
                <a:cs typeface="Arial" panose="020B0604020202020204" pitchFamily="34" charset="0"/>
              </a:rPr>
              <a:t>- Procedura – popis designu studie (včetně identifikace typu proměnných u experimentu); popis, jakým způsobem byla data získána: konkrétní postupy administrace metod, podrobný popis procedur, kterým byli vystaveni participanti ve výzkumu apod.</a:t>
            </a:r>
          </a:p>
          <a:p>
            <a:pPr marL="0" indent="0">
              <a:buNone/>
            </a:pPr>
            <a:r>
              <a:rPr lang="cs-CZ" dirty="0">
                <a:cs typeface="Arial" panose="020B0604020202020204" pitchFamily="34" charset="0"/>
              </a:rPr>
              <a:t>- Analýza dat – stručný popis postupů použitých při zpracování dat.</a:t>
            </a:r>
          </a:p>
        </p:txBody>
      </p:sp>
    </p:spTree>
    <p:extLst>
      <p:ext uri="{BB962C8B-B14F-4D97-AF65-F5344CB8AC3E}">
        <p14:creationId xmlns:p14="http://schemas.microsoft.com/office/powerpoint/2010/main" val="17934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CA8E5-DBBE-437A-AA38-9B041C4B3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Koncepce IMRAD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b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b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cs-CZ" sz="1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8A467E-FE7F-48BF-990E-8649891DF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Results</a:t>
            </a:r>
            <a:r>
              <a:rPr lang="cs-CZ" b="1" dirty="0"/>
              <a:t>/Výsledky</a:t>
            </a:r>
          </a:p>
          <a:p>
            <a:r>
              <a:rPr lang="cs-CZ" dirty="0"/>
              <a:t>Obsahuje odpovědi na otázku „Co bylo zjištěno?“. Opět poměrně jasně strukturovaná část textu, autor by měl mít na paměti požadavek porovnatelnosti výsledků napříč studiemi.</a:t>
            </a:r>
          </a:p>
          <a:p>
            <a:r>
              <a:rPr lang="cs-CZ" dirty="0"/>
              <a:t>Typicky tato sekce neobsahuje citace a je v ní uveden pouze popis výsledků, nikoli komentáře k nim (ty patří do sekce Diskuse).</a:t>
            </a:r>
          </a:p>
          <a:p>
            <a:r>
              <a:rPr lang="cs-CZ" dirty="0"/>
              <a:t>- Obsahují výsledek testování hypotéz (zda byla nebo nebyla potvrzena daná hypotéza, či hypotézy).</a:t>
            </a:r>
          </a:p>
        </p:txBody>
      </p:sp>
    </p:spTree>
    <p:extLst>
      <p:ext uri="{BB962C8B-B14F-4D97-AF65-F5344CB8AC3E}">
        <p14:creationId xmlns:p14="http://schemas.microsoft.com/office/powerpoint/2010/main" val="1435499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3F90B-2896-4178-AD1F-9A6A036F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Koncepce IMRAD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br>
              <a:rPr lang="cs-CZ" sz="1400" dirty="0">
                <a:solidFill>
                  <a:schemeClr val="tx1"/>
                </a:solidFill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b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b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cs-CZ" sz="1400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E16F98-5CA8-4189-9B1E-B455B6BE4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Discussion</a:t>
            </a:r>
            <a:r>
              <a:rPr lang="cs-CZ" b="1" dirty="0"/>
              <a:t>/Diskuze</a:t>
            </a:r>
          </a:p>
          <a:p>
            <a:r>
              <a:rPr lang="cs-CZ" dirty="0"/>
              <a:t>Odpověď na otázku „Co výsledky studie znamenají?“.</a:t>
            </a:r>
          </a:p>
          <a:p>
            <a:r>
              <a:rPr lang="cs-CZ" dirty="0"/>
              <a:t>Základním předpokladem dobré diskuze je zasazení výsledků do kontextu předchozích studií.</a:t>
            </a:r>
          </a:p>
          <a:p>
            <a:r>
              <a:rPr lang="cs-CZ" dirty="0"/>
              <a:t>- Diskuse by neměla jít „</a:t>
            </a:r>
            <a:r>
              <a:rPr lang="cs-CZ" dirty="0" err="1"/>
              <a:t>beyond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data“ – neměla by jít příliš daleko za rámec nastavený daty, autor by se neměl dopouštět neopodstatněných závěrů (i když jistá míra spekulace je přípustná). </a:t>
            </a:r>
          </a:p>
        </p:txBody>
      </p:sp>
    </p:spTree>
    <p:extLst>
      <p:ext uri="{BB962C8B-B14F-4D97-AF65-F5344CB8AC3E}">
        <p14:creationId xmlns:p14="http://schemas.microsoft.com/office/powerpoint/2010/main" val="3921220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EC248-BAD1-4006-869C-5DE33B864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Abstrakt - 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935A84-1483-4AB4-AC34-E1245C3C6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0547" y="796953"/>
            <a:ext cx="7333921" cy="544445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u="sng" dirty="0"/>
              <a:t>Úvod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K účelnému sledování incidence a prevalence tlakových lézí je nezbytná jednotná metodika sběru dat a rovněž znalosti sester o problematice tlakových lézí. Cílem studie bylo ověření úrovně teoretických znalostí všeobecných sester v diagnostice tlakových lézí a ve znalostech preventivních a terapeutických postupů v souvislosti s monitorováním a dokumentováním incidence a prevalence tlakových lézí.</a:t>
            </a:r>
          </a:p>
          <a:p>
            <a:pPr algn="just"/>
            <a:r>
              <a:rPr lang="cs-CZ" b="1" u="sng" dirty="0"/>
              <a:t>Metody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Kvantitativní výzkum pomocí standardizovaného dotazníkového formuláře „</a:t>
            </a:r>
            <a:r>
              <a:rPr lang="cs-CZ" i="1" dirty="0"/>
              <a:t>Pressure Ulcer </a:t>
            </a:r>
            <a:r>
              <a:rPr lang="cs-CZ" i="1" dirty="0" err="1"/>
              <a:t>Knowledge</a:t>
            </a:r>
            <a:r>
              <a:rPr lang="cs-CZ" i="1" dirty="0"/>
              <a:t> Test – </a:t>
            </a:r>
            <a:r>
              <a:rPr lang="cs-CZ" dirty="0"/>
              <a:t>PUKT (období říjen – prosinec 2018). Soubor: všeobecné sestry (n=40) zapojené do aktivit projektu „Registr dekubitálních lézí – sjednocení sledování a strategie preventivních intervencí na národní úrovni“ ze tří fakultních nemocnic České republiky a všeobecné sestry (n=194), nezapojené do projektových aktivit. Z celého výzkumného souboru 234 (100 %) respondentů bylo 226 (96,6 %) žen a 8 (3,4 %) mužů. Statistická analýza dat byla provedena </a:t>
            </a:r>
            <a:r>
              <a:rPr lang="cs-CZ" dirty="0" err="1"/>
              <a:t>Spearmanovým</a:t>
            </a:r>
            <a:r>
              <a:rPr lang="cs-CZ" dirty="0"/>
              <a:t> korelačním koeficientem a Mann-</a:t>
            </a:r>
            <a:r>
              <a:rPr lang="cs-CZ" dirty="0" err="1"/>
              <a:t>Whitneyovým</a:t>
            </a:r>
            <a:r>
              <a:rPr lang="cs-CZ" dirty="0"/>
              <a:t> pořadovým testem.</a:t>
            </a:r>
          </a:p>
          <a:p>
            <a:pPr algn="just"/>
            <a:r>
              <a:rPr lang="cs-CZ" b="1" u="sng" dirty="0"/>
              <a:t>Výsledky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Sumární úspěšnost správných odpovědí v dotazníku činila 75,5 %. Nejlepší výsledky byly dosaženy v posouzení rizika vzniku tlakových lézí s průměrem správných odpovědí 94,3 %, v kategorii obecných znalostí o dekubitálních lézích a inkontinenčních dermatitidách bylo 82,3 % správných odpovědí. Ve třetí oblasti otázek zaměřených na orientaci v nové klasifikaci dekubitů dle European Pressure Ulcer Panelu bylo 67,8 % správných odpovědí. Nejnižší úspěšnost správných odpovědí byla v kategorii vědomostí souvisejících s ošetřovatelskými intervencemi, (správné odpovědi v 57,6 %). Vysokoškolsky vzdělané sestry prokázaly lepší vědomosti než sestry se středoškolským vzděláním (p = 0,04). Mezi respondenty se specifickým vzděláním a bez něj nebyl prokázán významný rozdíl v úrovni jejich vědomostí.</a:t>
            </a:r>
          </a:p>
          <a:p>
            <a:pPr algn="just"/>
            <a:r>
              <a:rPr lang="cs-CZ" b="1" u="sng" dirty="0"/>
              <a:t>Závěr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Analýzou dat byla prokázán nedostatečná úroveň vědomostí respondentů v problematice tlakových lézí. Ke zlepšení úrovně vědomostí sester je nezbytné kontinuální postgraduální vzdělávání založené Evidence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Nursing</a:t>
            </a:r>
            <a:r>
              <a:rPr lang="cs-CZ" dirty="0"/>
              <a:t> a potřebách klinické praxe.</a:t>
            </a:r>
          </a:p>
          <a:p>
            <a:pPr algn="just"/>
            <a:r>
              <a:rPr lang="cs-CZ" b="1" dirty="0"/>
              <a:t>Klíčová slova </a:t>
            </a:r>
            <a:r>
              <a:rPr lang="cs-CZ" dirty="0"/>
              <a:t>Incidence – prevalence – tlakové léze – znalosti – všeobecné sestry – dataset.</a:t>
            </a:r>
          </a:p>
        </p:txBody>
      </p:sp>
    </p:spTree>
    <p:extLst>
      <p:ext uri="{BB962C8B-B14F-4D97-AF65-F5344CB8AC3E}">
        <p14:creationId xmlns:p14="http://schemas.microsoft.com/office/powerpoint/2010/main" val="1450327209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437</TotalTime>
  <Words>819</Words>
  <Application>Microsoft Office PowerPoint</Application>
  <PresentationFormat>Širokoúhlá obrazovka</PresentationFormat>
  <Paragraphs>69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Corbel</vt:lpstr>
      <vt:lpstr>Wingdings 2</vt:lpstr>
      <vt:lpstr>Rámeček</vt:lpstr>
      <vt:lpstr>Anotace, abstrakt resumé</vt:lpstr>
      <vt:lpstr>Anotace</vt:lpstr>
      <vt:lpstr>Anotace - příklad</vt:lpstr>
      <vt:lpstr>Abstrakt</vt:lpstr>
      <vt:lpstr>Koncepce IMRAD Introduction Methods Results Discussion </vt:lpstr>
      <vt:lpstr>Koncepce IMRAD Introduction Methods Results Discussion</vt:lpstr>
      <vt:lpstr>Koncepce IMRAD Introduction Methods Results Discussion</vt:lpstr>
      <vt:lpstr>Koncepce IMRAD Introduction Methods Results Discussion</vt:lpstr>
      <vt:lpstr>Abstrakt - příklad</vt:lpstr>
      <vt:lpstr>Resumé</vt:lpstr>
      <vt:lpstr>Resumé - příklad</vt:lpstr>
      <vt:lpstr>Anotace - cvičení</vt:lpstr>
      <vt:lpstr>Výsledná anotace -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Anotace, abstrakt resumé</dc:title>
  <dc:creator>Simona Saibertová</dc:creator>
  <cp:lastModifiedBy>Simona Saibertová</cp:lastModifiedBy>
  <cp:revision>13</cp:revision>
  <dcterms:created xsi:type="dcterms:W3CDTF">2019-09-23T06:57:07Z</dcterms:created>
  <dcterms:modified xsi:type="dcterms:W3CDTF">2019-09-25T12:05:39Z</dcterms:modified>
</cp:coreProperties>
</file>