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8" r:id="rId9"/>
    <p:sldId id="267" r:id="rId10"/>
    <p:sldId id="263" r:id="rId11"/>
    <p:sldId id="264" r:id="rId12"/>
    <p:sldId id="270" r:id="rId13"/>
    <p:sldId id="262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kuk.muni.cz/vyuka/materialy/Reserse/reserse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kuk.muni.cz/vyuka/materialy/Reserse/reserse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0A838E-31D0-4D59-8D58-7D8728749B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</a:rPr>
              <a:t>Vyhledávání online zdrojů - rešerše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6E9CA2D-6C52-4474-B328-978F605D4D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771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B1AFE-14C3-4F2F-99C7-0422ADCA8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Zdroje z databází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AB6349D-007C-41DB-AF26-29622777B4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03" t="7148" r="20051" b="4192"/>
          <a:stretch/>
        </p:blipFill>
        <p:spPr>
          <a:xfrm>
            <a:off x="3648181" y="490201"/>
            <a:ext cx="4502213" cy="3648182"/>
          </a:xfrm>
          <a:prstGeom prst="rect">
            <a:avLst/>
          </a:prstGeom>
        </p:spPr>
      </p:pic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17E0D11-C361-4A3F-8E03-CF8DF5DE5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377" t="6873" r="19252" b="4237"/>
          <a:stretch/>
        </p:blipFill>
        <p:spPr>
          <a:xfrm>
            <a:off x="6710314" y="2912883"/>
            <a:ext cx="4562574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32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B7AC73-A8F2-4AD5-9CC6-3E0AB7277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Web of Science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CA54521-0C2B-48F3-AC86-B365C2C7B9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97" r="16068" b="22342"/>
          <a:stretch/>
        </p:blipFill>
        <p:spPr>
          <a:xfrm>
            <a:off x="3516176" y="787935"/>
            <a:ext cx="8212591" cy="527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82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EF3A5C-C6D1-4C2C-A78D-8DA42149C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Scopus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9FB4FB6-8E33-4901-AB26-5EB2289279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" t="3303" r="918" b="3731"/>
          <a:stretch/>
        </p:blipFill>
        <p:spPr>
          <a:xfrm>
            <a:off x="2941254" y="847680"/>
            <a:ext cx="9183433" cy="48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05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29E561-89F4-42DC-8EBC-0C74F218A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Doporučená literatura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BDD09D0-11AD-458D-B658-3E3215A986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40" t="20729" r="30490" b="4604"/>
          <a:stretch/>
        </p:blipFill>
        <p:spPr>
          <a:xfrm>
            <a:off x="4562572" y="196078"/>
            <a:ext cx="4958499" cy="512064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FCE95355-8D67-450D-9ABC-66ED950B35DF}"/>
              </a:ext>
            </a:extLst>
          </p:cNvPr>
          <p:cNvSpPr/>
          <p:nvPr/>
        </p:nvSpPr>
        <p:spPr>
          <a:xfrm>
            <a:off x="3742441" y="5461593"/>
            <a:ext cx="8078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https://kuk.muni.cz/vyuka/materialy/Reserse/reserse.pdf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7372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244C5F-B75B-475F-8918-9BCCC1F85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Doporučená literatura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664004-3069-43EA-AB04-E387A9FB2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5819" y="3054285"/>
            <a:ext cx="7159222" cy="3535051"/>
          </a:xfrm>
        </p:spPr>
        <p:txBody>
          <a:bodyPr>
            <a:normAutofit fontScale="77500" lnSpcReduction="20000"/>
          </a:bodyPr>
          <a:lstStyle/>
          <a:p>
            <a:endParaRPr lang="cs-CZ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cs-CZ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cs-CZ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cs-CZ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cs-CZ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cs-CZ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cs-CZ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cs-CZ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cs-CZ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cs-CZ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cs-CZ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https://kuk.muni.cz/vyuka/materialy/Reserse/reserse.pdf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3C4F8AB-9D76-4299-BE5A-ACB3A48384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70" t="12600" r="33582" b="6392"/>
          <a:stretch/>
        </p:blipFill>
        <p:spPr>
          <a:xfrm>
            <a:off x="5382703" y="276512"/>
            <a:ext cx="4053527" cy="55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05AA15-096A-4D11-A8E7-911AAFE5D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58" y="1128408"/>
            <a:ext cx="2947482" cy="4601183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Portál elektronických informačních zdrojů </a:t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1D065190-B515-4C40-8D63-787A4C1A1F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59" t="3072" r="12165" b="3745"/>
          <a:stretch/>
        </p:blipFill>
        <p:spPr>
          <a:xfrm>
            <a:off x="3700022" y="695776"/>
            <a:ext cx="7926253" cy="508044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6210E70-6261-4864-AE2C-BDC0B740C329}"/>
              </a:ext>
            </a:extLst>
          </p:cNvPr>
          <p:cNvSpPr txBox="1"/>
          <p:nvPr/>
        </p:nvSpPr>
        <p:spPr>
          <a:xfrm>
            <a:off x="5986020" y="5769598"/>
            <a:ext cx="650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https://ezdroje.muni.cz/</a:t>
            </a:r>
            <a:endParaRPr lang="cs-CZ" b="1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EFD8BC9F-3E97-4553-8D52-936ED47A9171}"/>
              </a:ext>
            </a:extLst>
          </p:cNvPr>
          <p:cNvSpPr/>
          <p:nvPr/>
        </p:nvSpPr>
        <p:spPr>
          <a:xfrm>
            <a:off x="6960948" y="3553906"/>
            <a:ext cx="950499" cy="4242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462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2DE0B-65AA-4E29-AECE-D3335C284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Vzdálený přístup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7475A83-0473-444A-BB65-809B6782F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26" t="2460" r="8850" b="3554"/>
          <a:stretch/>
        </p:blipFill>
        <p:spPr>
          <a:xfrm>
            <a:off x="3538854" y="1123837"/>
            <a:ext cx="8190186" cy="5027537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D77484EC-3313-4998-9E43-1B2931B585F6}"/>
              </a:ext>
            </a:extLst>
          </p:cNvPr>
          <p:cNvSpPr/>
          <p:nvPr/>
        </p:nvSpPr>
        <p:spPr>
          <a:xfrm>
            <a:off x="4845377" y="3424428"/>
            <a:ext cx="1112363" cy="40285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144DB457-DCF7-4E78-B080-0B3DA55CDB3E}"/>
              </a:ext>
            </a:extLst>
          </p:cNvPr>
          <p:cNvCxnSpPr>
            <a:endCxn id="5" idx="1"/>
          </p:cNvCxnSpPr>
          <p:nvPr/>
        </p:nvCxnSpPr>
        <p:spPr>
          <a:xfrm>
            <a:off x="3836709" y="1838227"/>
            <a:ext cx="1171570" cy="1645198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231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5CAF4A-0DFC-4160-BC2F-EA43CC518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Vzdálený přístup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9269DA8-E20A-4D6A-BFE4-8D5220F35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90" r="16288" b="9844"/>
          <a:stretch/>
        </p:blipFill>
        <p:spPr>
          <a:xfrm>
            <a:off x="3129697" y="734867"/>
            <a:ext cx="8307646" cy="5379122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2C0328CE-11E0-4053-83E9-90FED57A3A66}"/>
              </a:ext>
            </a:extLst>
          </p:cNvPr>
          <p:cNvSpPr/>
          <p:nvPr/>
        </p:nvSpPr>
        <p:spPr>
          <a:xfrm>
            <a:off x="4326903" y="4025246"/>
            <a:ext cx="1904215" cy="82013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AFE573CA-54D2-4E4D-B372-B7328434100F}"/>
              </a:ext>
            </a:extLst>
          </p:cNvPr>
          <p:cNvCxnSpPr/>
          <p:nvPr/>
        </p:nvCxnSpPr>
        <p:spPr>
          <a:xfrm>
            <a:off x="3478491" y="2516957"/>
            <a:ext cx="1263191" cy="1583703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518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18C50F2E-AB8E-4253-91D0-8EFC5CD45D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81" t="7698" r="19510" b="4985"/>
          <a:stretch/>
        </p:blipFill>
        <p:spPr>
          <a:xfrm>
            <a:off x="3572759" y="337149"/>
            <a:ext cx="7657707" cy="598823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C3FAE68-5129-4439-AD5F-7A4B0D3D8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Portál elektronických informačních zdrojů - </a:t>
            </a:r>
            <a:r>
              <a:rPr lang="cs-CZ" dirty="0" err="1">
                <a:solidFill>
                  <a:schemeClr val="tx1"/>
                </a:solidFill>
              </a:rPr>
              <a:t>discovery</a:t>
            </a:r>
            <a:endParaRPr lang="cs-CZ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A52C360C-924D-42C3-A4E3-FA267BE33D1B}"/>
              </a:ext>
            </a:extLst>
          </p:cNvPr>
          <p:cNvSpPr/>
          <p:nvPr/>
        </p:nvSpPr>
        <p:spPr>
          <a:xfrm>
            <a:off x="5830478" y="2130457"/>
            <a:ext cx="1315040" cy="622169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15BB4C1C-9981-41DE-BFF3-93326FF8F40F}"/>
              </a:ext>
            </a:extLst>
          </p:cNvPr>
          <p:cNvCxnSpPr/>
          <p:nvPr/>
        </p:nvCxnSpPr>
        <p:spPr>
          <a:xfrm>
            <a:off x="2648933" y="1470581"/>
            <a:ext cx="2912882" cy="735291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900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921E30-63F5-42AB-B36C-CE8DDBD73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Klíčová slova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D311C-7673-4B99-9BA8-13237414F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Definování klíčových slov</a:t>
            </a:r>
          </a:p>
          <a:p>
            <a:endParaRPr lang="cs-CZ" b="1" dirty="0"/>
          </a:p>
          <a:p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  <a:p>
            <a:r>
              <a:rPr lang="cs-CZ" b="1" dirty="0"/>
              <a:t>z tématu odstraníme předložky, spojky a slovesa;</a:t>
            </a:r>
          </a:p>
          <a:p>
            <a:r>
              <a:rPr lang="cs-CZ" b="1" dirty="0"/>
              <a:t>odstraníme příliš obecná slova (např. nemoc, studie)</a:t>
            </a:r>
          </a:p>
          <a:p>
            <a:r>
              <a:rPr lang="cs-CZ" b="1" dirty="0"/>
              <a:t>z vybraných klíčových slov               synonyma v ČJ a ANJ</a:t>
            </a:r>
          </a:p>
          <a:p>
            <a:endParaRPr lang="cs-CZ" b="1" dirty="0"/>
          </a:p>
          <a:p>
            <a:endParaRPr lang="cs-CZ" b="1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05AF6CCF-B4D1-4A00-AC78-E91D08D1D62F}"/>
              </a:ext>
            </a:extLst>
          </p:cNvPr>
          <p:cNvSpPr/>
          <p:nvPr/>
        </p:nvSpPr>
        <p:spPr>
          <a:xfrm>
            <a:off x="7016651" y="1478500"/>
            <a:ext cx="110293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2C34B268-EAB1-48E3-A7AA-92A3A3BA401F}"/>
              </a:ext>
            </a:extLst>
          </p:cNvPr>
          <p:cNvSpPr/>
          <p:nvPr/>
        </p:nvSpPr>
        <p:spPr>
          <a:xfrm>
            <a:off x="8236986" y="864108"/>
            <a:ext cx="2947482" cy="1575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Vyjadřují obsah stanoveného tématu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C7A1188A-90D3-47C4-BB76-B485221579A6}"/>
              </a:ext>
            </a:extLst>
          </p:cNvPr>
          <p:cNvSpPr/>
          <p:nvPr/>
        </p:nvSpPr>
        <p:spPr>
          <a:xfrm>
            <a:off x="7098384" y="4496586"/>
            <a:ext cx="59388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881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23409F-7B50-47F0-8615-5B36EB3BE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Zástupné, pomocné a znaky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3F8BC0C-AA55-4FFE-B189-0E2F5FC82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sz="1600" b="1" dirty="0"/>
          </a:p>
          <a:p>
            <a:endParaRPr lang="cs-CZ" sz="1600" b="1" dirty="0"/>
          </a:p>
          <a:p>
            <a:r>
              <a:rPr lang="cs-CZ" sz="2400" b="1" u="sng" dirty="0">
                <a:solidFill>
                  <a:schemeClr val="accent6"/>
                </a:solidFill>
              </a:rPr>
              <a:t>* ? % </a:t>
            </a:r>
            <a:r>
              <a:rPr lang="cs-CZ" sz="2400" b="1" u="sng" dirty="0"/>
              <a:t>v klíčovém slově nahrazuje jeden nebo více znaků </a:t>
            </a:r>
            <a:endParaRPr lang="cs-CZ" sz="2400" b="1" u="sng" dirty="0">
              <a:solidFill>
                <a:schemeClr val="accent6"/>
              </a:solidFill>
            </a:endParaRPr>
          </a:p>
          <a:p>
            <a:r>
              <a:rPr lang="cs-CZ" sz="1600" b="1" dirty="0"/>
              <a:t>Zástupný symbol</a:t>
            </a:r>
            <a:r>
              <a:rPr lang="cs-CZ" sz="6000" b="1" dirty="0"/>
              <a:t> </a:t>
            </a:r>
            <a:r>
              <a:rPr lang="cs-CZ" sz="3200" b="1" dirty="0">
                <a:solidFill>
                  <a:schemeClr val="accent6"/>
                </a:solidFill>
              </a:rPr>
              <a:t>* </a:t>
            </a:r>
            <a:r>
              <a:rPr lang="cs-CZ" dirty="0"/>
              <a:t>v databázích</a:t>
            </a:r>
          </a:p>
          <a:p>
            <a:r>
              <a:rPr lang="cs-CZ" sz="1600" b="1" dirty="0"/>
              <a:t>Zástupný symbol </a:t>
            </a:r>
            <a:r>
              <a:rPr lang="cs-CZ" sz="2600" b="1" dirty="0">
                <a:solidFill>
                  <a:schemeClr val="accent6"/>
                </a:solidFill>
              </a:rPr>
              <a:t>?</a:t>
            </a:r>
            <a:r>
              <a:rPr lang="cs-CZ" sz="2600" dirty="0">
                <a:solidFill>
                  <a:schemeClr val="tx1"/>
                </a:solidFill>
              </a:rPr>
              <a:t>  </a:t>
            </a:r>
            <a:r>
              <a:rPr lang="cs-CZ" sz="2100" dirty="0">
                <a:solidFill>
                  <a:schemeClr val="tx1"/>
                </a:solidFill>
              </a:rPr>
              <a:t>v katalogu MU</a:t>
            </a:r>
          </a:p>
          <a:p>
            <a:r>
              <a:rPr lang="cs-CZ" sz="1600" b="1" dirty="0"/>
              <a:t>Zástupný symbol </a:t>
            </a:r>
            <a:r>
              <a:rPr lang="cs-CZ" sz="2200" b="1" dirty="0">
                <a:solidFill>
                  <a:schemeClr val="accent6"/>
                </a:solidFill>
              </a:rPr>
              <a:t>%</a:t>
            </a:r>
            <a:r>
              <a:rPr lang="cs-CZ" sz="1600" b="1" dirty="0"/>
              <a:t> </a:t>
            </a:r>
            <a:r>
              <a:rPr lang="cs-CZ" sz="2100" b="1" dirty="0">
                <a:solidFill>
                  <a:schemeClr val="tx1"/>
                </a:solidFill>
              </a:rPr>
              <a:t> </a:t>
            </a:r>
            <a:r>
              <a:rPr lang="cs-CZ" sz="2100" dirty="0">
                <a:solidFill>
                  <a:schemeClr val="tx1"/>
                </a:solidFill>
              </a:rPr>
              <a:t>v ISU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Klíčové slovo: Prevence/</a:t>
            </a:r>
            <a:r>
              <a:rPr lang="en-US" b="1" dirty="0"/>
              <a:t>Prevention</a:t>
            </a:r>
          </a:p>
          <a:p>
            <a:endParaRPr lang="cs-CZ" b="1" dirty="0"/>
          </a:p>
          <a:p>
            <a:r>
              <a:rPr lang="cs-CZ" b="1" dirty="0"/>
              <a:t>Prevence: </a:t>
            </a:r>
            <a:r>
              <a:rPr lang="cs-CZ" b="1" dirty="0" err="1">
                <a:solidFill>
                  <a:schemeClr val="accent6"/>
                </a:solidFill>
              </a:rPr>
              <a:t>Preven</a:t>
            </a:r>
            <a:r>
              <a:rPr lang="cs-CZ" b="1" dirty="0">
                <a:solidFill>
                  <a:schemeClr val="accent6"/>
                </a:solidFill>
              </a:rPr>
              <a:t>* </a:t>
            </a:r>
            <a:r>
              <a:rPr lang="cs-CZ" b="1" dirty="0"/>
              <a:t>(prevence, preventivní)</a:t>
            </a:r>
          </a:p>
          <a:p>
            <a:r>
              <a:rPr lang="cs-CZ" b="1" dirty="0"/>
              <a:t>Ochrana: </a:t>
            </a:r>
            <a:r>
              <a:rPr lang="cs-CZ" b="1" dirty="0">
                <a:solidFill>
                  <a:schemeClr val="accent6"/>
                </a:solidFill>
              </a:rPr>
              <a:t>Ochran* </a:t>
            </a:r>
            <a:r>
              <a:rPr lang="cs-CZ" b="1" dirty="0"/>
              <a:t>(ochrana, ochranný, ochránit)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 err="1"/>
              <a:t>Prevention</a:t>
            </a:r>
            <a:r>
              <a:rPr lang="cs-CZ" b="1" dirty="0"/>
              <a:t>: </a:t>
            </a:r>
            <a:r>
              <a:rPr lang="cs-CZ" b="1" dirty="0" err="1">
                <a:solidFill>
                  <a:schemeClr val="accent6"/>
                </a:solidFill>
              </a:rPr>
              <a:t>Prevent</a:t>
            </a:r>
            <a:r>
              <a:rPr lang="cs-CZ" b="1" dirty="0">
                <a:solidFill>
                  <a:schemeClr val="accent6"/>
                </a:solidFill>
              </a:rPr>
              <a:t>* </a:t>
            </a:r>
            <a:r>
              <a:rPr lang="cs-CZ" dirty="0"/>
              <a:t>(</a:t>
            </a:r>
            <a:r>
              <a:rPr lang="cs-CZ" dirty="0" err="1"/>
              <a:t>preventive</a:t>
            </a:r>
            <a:r>
              <a:rPr lang="cs-CZ" dirty="0"/>
              <a:t>, </a:t>
            </a:r>
            <a:r>
              <a:rPr lang="cs-CZ" dirty="0" err="1"/>
              <a:t>prevention</a:t>
            </a:r>
            <a:r>
              <a:rPr lang="cs-CZ" dirty="0"/>
              <a:t>, </a:t>
            </a:r>
            <a:r>
              <a:rPr lang="cs-CZ" dirty="0" err="1"/>
              <a:t>preventing</a:t>
            </a:r>
            <a:r>
              <a:rPr lang="cs-CZ" dirty="0"/>
              <a:t>, </a:t>
            </a:r>
            <a:r>
              <a:rPr lang="cs-CZ" dirty="0" err="1"/>
              <a:t>prevent</a:t>
            </a:r>
            <a:r>
              <a:rPr lang="cs-CZ" dirty="0"/>
              <a:t>)</a:t>
            </a:r>
          </a:p>
          <a:p>
            <a:r>
              <a:rPr lang="cs-CZ" b="1" dirty="0" err="1"/>
              <a:t>Protection</a:t>
            </a:r>
            <a:r>
              <a:rPr lang="cs-CZ" b="1" dirty="0"/>
              <a:t>: </a:t>
            </a:r>
            <a:r>
              <a:rPr lang="cs-CZ" b="1" dirty="0" err="1">
                <a:solidFill>
                  <a:schemeClr val="accent6"/>
                </a:solidFill>
              </a:rPr>
              <a:t>Protect</a:t>
            </a:r>
            <a:r>
              <a:rPr lang="cs-CZ" b="1" dirty="0"/>
              <a:t>* </a:t>
            </a:r>
            <a:r>
              <a:rPr lang="cs-CZ" dirty="0"/>
              <a:t>(</a:t>
            </a:r>
            <a:r>
              <a:rPr lang="cs-CZ" dirty="0" err="1"/>
              <a:t>protection</a:t>
            </a:r>
            <a:r>
              <a:rPr lang="cs-CZ" dirty="0"/>
              <a:t>, </a:t>
            </a:r>
            <a:r>
              <a:rPr lang="cs-CZ" dirty="0" err="1"/>
              <a:t>protected</a:t>
            </a:r>
            <a:r>
              <a:rPr lang="cs-CZ" dirty="0"/>
              <a:t>, </a:t>
            </a:r>
            <a:r>
              <a:rPr lang="cs-CZ" dirty="0" err="1"/>
              <a:t>protect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5265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802A40-6278-437F-93F4-7DE48803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Zástupné, pomocné a znaky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13C625-849D-4D0E-9DD9-C9B222FB1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Pomocný znak horní uvozovky " …….. " vymezujeme klíčová slova tvořená dvěma nebo více slovy – slovní spojení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např.: "Preventivní opaření "  nebo "lékařská etika"</a:t>
            </a:r>
          </a:p>
        </p:txBody>
      </p:sp>
    </p:spTree>
    <p:extLst>
      <p:ext uri="{BB962C8B-B14F-4D97-AF65-F5344CB8AC3E}">
        <p14:creationId xmlns:p14="http://schemas.microsoft.com/office/powerpoint/2010/main" val="292991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A4D87-4555-4990-9222-EA80E926F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Bo0leovské operátory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D14B9A-4CC3-4646-A9F7-EBC1908EE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AND</a:t>
            </a:r>
          </a:p>
          <a:p>
            <a:r>
              <a:rPr lang="cs-CZ" b="1" dirty="0"/>
              <a:t>OR</a:t>
            </a:r>
          </a:p>
          <a:p>
            <a:r>
              <a:rPr lang="cs-CZ" b="1" dirty="0"/>
              <a:t>NOT</a:t>
            </a:r>
          </a:p>
        </p:txBody>
      </p:sp>
    </p:spTree>
    <p:extLst>
      <p:ext uri="{BB962C8B-B14F-4D97-AF65-F5344CB8AC3E}">
        <p14:creationId xmlns:p14="http://schemas.microsoft.com/office/powerpoint/2010/main" val="4088554871"/>
      </p:ext>
    </p:extLst>
  </p:cSld>
  <p:clrMapOvr>
    <a:masterClrMapping/>
  </p:clrMapOvr>
</p:sld>
</file>

<file path=ppt/theme/theme1.xml><?xml version="1.0" encoding="utf-8"?>
<a:theme xmlns:a="http://schemas.openxmlformats.org/drawingml/2006/main" name="Rámeček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TM03457475[[fn=Rámeček]]</Template>
  <TotalTime>760</TotalTime>
  <Words>232</Words>
  <Application>Microsoft Office PowerPoint</Application>
  <PresentationFormat>Širokoúhlá obrazovka</PresentationFormat>
  <Paragraphs>57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Corbel</vt:lpstr>
      <vt:lpstr>Wingdings 2</vt:lpstr>
      <vt:lpstr>Rámeček</vt:lpstr>
      <vt:lpstr>Vyhledávání online zdrojů - rešerše</vt:lpstr>
      <vt:lpstr>Portál elektronických informačních zdrojů  </vt:lpstr>
      <vt:lpstr>Vzdálený přístup</vt:lpstr>
      <vt:lpstr>Vzdálený přístup</vt:lpstr>
      <vt:lpstr>Portál elektronických informačních zdrojů - discovery</vt:lpstr>
      <vt:lpstr>Klíčová slova</vt:lpstr>
      <vt:lpstr>Zástupné, pomocné a znaky</vt:lpstr>
      <vt:lpstr>Zástupné, pomocné a znaky</vt:lpstr>
      <vt:lpstr>Bo0leovské operátory</vt:lpstr>
      <vt:lpstr>Zdroje z databází</vt:lpstr>
      <vt:lpstr>Web of Science</vt:lpstr>
      <vt:lpstr>Scopus</vt:lpstr>
      <vt:lpstr>Doporučená literatura</vt:lpstr>
      <vt:lpstr>Doporučená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Vyhledávání online zdrojů - rešerše</dc:title>
  <dc:creator>Simona Saibertová</dc:creator>
  <cp:lastModifiedBy>Simona Saibertová</cp:lastModifiedBy>
  <cp:revision>21</cp:revision>
  <dcterms:created xsi:type="dcterms:W3CDTF">2019-08-13T08:51:39Z</dcterms:created>
  <dcterms:modified xsi:type="dcterms:W3CDTF">2019-09-11T11:01:02Z</dcterms:modified>
</cp:coreProperties>
</file>