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75"/>
  </p:notesMasterIdLst>
  <p:sldIdLst>
    <p:sldId id="256" r:id="rId2"/>
    <p:sldId id="257" r:id="rId3"/>
    <p:sldId id="320" r:id="rId4"/>
    <p:sldId id="321" r:id="rId5"/>
    <p:sldId id="324" r:id="rId6"/>
    <p:sldId id="271" r:id="rId7"/>
    <p:sldId id="323" r:id="rId8"/>
    <p:sldId id="259" r:id="rId9"/>
    <p:sldId id="264" r:id="rId10"/>
    <p:sldId id="262" r:id="rId11"/>
    <p:sldId id="326" r:id="rId12"/>
    <p:sldId id="263" r:id="rId13"/>
    <p:sldId id="266" r:id="rId14"/>
    <p:sldId id="267" r:id="rId15"/>
    <p:sldId id="268" r:id="rId16"/>
    <p:sldId id="284" r:id="rId17"/>
    <p:sldId id="282" r:id="rId18"/>
    <p:sldId id="285" r:id="rId19"/>
    <p:sldId id="286" r:id="rId20"/>
    <p:sldId id="288" r:id="rId21"/>
    <p:sldId id="325" r:id="rId22"/>
    <p:sldId id="376" r:id="rId23"/>
    <p:sldId id="276" r:id="rId24"/>
    <p:sldId id="272" r:id="rId25"/>
    <p:sldId id="273" r:id="rId26"/>
    <p:sldId id="372" r:id="rId27"/>
    <p:sldId id="327" r:id="rId28"/>
    <p:sldId id="275" r:id="rId29"/>
    <p:sldId id="278" r:id="rId30"/>
    <p:sldId id="279" r:id="rId31"/>
    <p:sldId id="280" r:id="rId32"/>
    <p:sldId id="274" r:id="rId33"/>
    <p:sldId id="373" r:id="rId34"/>
    <p:sldId id="269" r:id="rId35"/>
    <p:sldId id="374" r:id="rId36"/>
    <p:sldId id="375" r:id="rId37"/>
    <p:sldId id="290" r:id="rId38"/>
    <p:sldId id="289" r:id="rId39"/>
    <p:sldId id="291" r:id="rId40"/>
    <p:sldId id="292" r:id="rId41"/>
    <p:sldId id="328" r:id="rId42"/>
    <p:sldId id="329" r:id="rId43"/>
    <p:sldId id="330" r:id="rId44"/>
    <p:sldId id="331" r:id="rId45"/>
    <p:sldId id="332" r:id="rId46"/>
    <p:sldId id="333" r:id="rId47"/>
    <p:sldId id="335" r:id="rId48"/>
    <p:sldId id="336" r:id="rId49"/>
    <p:sldId id="337" r:id="rId50"/>
    <p:sldId id="338" r:id="rId51"/>
    <p:sldId id="339" r:id="rId52"/>
    <p:sldId id="340" r:id="rId53"/>
    <p:sldId id="341" r:id="rId54"/>
    <p:sldId id="342" r:id="rId55"/>
    <p:sldId id="343" r:id="rId56"/>
    <p:sldId id="344" r:id="rId57"/>
    <p:sldId id="345" r:id="rId58"/>
    <p:sldId id="346" r:id="rId59"/>
    <p:sldId id="354" r:id="rId60"/>
    <p:sldId id="355" r:id="rId61"/>
    <p:sldId id="356" r:id="rId62"/>
    <p:sldId id="357" r:id="rId63"/>
    <p:sldId id="358" r:id="rId64"/>
    <p:sldId id="359" r:id="rId65"/>
    <p:sldId id="360" r:id="rId66"/>
    <p:sldId id="361" r:id="rId67"/>
    <p:sldId id="362" r:id="rId68"/>
    <p:sldId id="363" r:id="rId69"/>
    <p:sldId id="364" r:id="rId70"/>
    <p:sldId id="366" r:id="rId71"/>
    <p:sldId id="367" r:id="rId72"/>
    <p:sldId id="369" r:id="rId73"/>
    <p:sldId id="370" r:id="rId74"/>
  </p:sldIdLst>
  <p:sldSz cx="12192000" cy="6858000"/>
  <p:notesSz cx="6858000" cy="9144000"/>
  <p:custDataLst>
    <p:tags r:id="rId76"/>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t>
        <a:bodyPr/>
        <a:lstStyle/>
        <a:p>
          <a:endParaRPr lang="cs-CZ"/>
        </a:p>
      </dgm:t>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t>
        <a:bodyPr/>
        <a:lstStyle/>
        <a:p>
          <a:endParaRPr lang="cs-CZ"/>
        </a:p>
      </dgm:t>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t>
        <a:bodyPr/>
        <a:lstStyle/>
        <a:p>
          <a:endParaRPr lang="cs-CZ"/>
        </a:p>
      </dgm:t>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t>
        <a:bodyPr/>
        <a:lstStyle/>
        <a:p>
          <a:endParaRPr lang="cs-CZ"/>
        </a:p>
      </dgm:t>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0CCA2F66-F714-44E5-807C-21A2CB15BF49}" type="presOf" srcId="{7B3F76EF-910E-4CFD-8E2D-E2C167AC125D}" destId="{A04D67F2-1D43-4EFF-9F2D-9D91EC57A9F6}" srcOrd="0" destOrd="0" presId="urn:microsoft.com/office/officeart/2008/layout/VerticalCurvedList"/>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a:t>
          </a:r>
          <a:r>
            <a:rPr lang="cs-CZ" sz="3200" dirty="0" smtClean="0"/>
            <a:t>zákona </a:t>
          </a:r>
          <a:r>
            <a:rPr lang="cs-CZ" sz="3200" dirty="0"/>
            <a:t>a jiných právních předpisů. Zdravotnická </a:t>
          </a:r>
          <a:r>
            <a:rPr lang="cs-CZ" sz="3200" dirty="0" smtClean="0"/>
            <a:t>dokumentace je vedena  </a:t>
          </a:r>
          <a:r>
            <a:rPr lang="cs-CZ" sz="3200" u="sng" dirty="0" smtClean="0"/>
            <a:t>úplně, pravdivě a čitelně</a:t>
          </a:r>
          <a:r>
            <a:rPr lang="cs-CZ" sz="3200" u="none" dirty="0" smtClean="0"/>
            <a:t> </a:t>
          </a:r>
          <a:r>
            <a:rPr lang="cs-CZ" sz="3200" dirty="0" smtClean="0"/>
            <a:t>a je </a:t>
          </a:r>
          <a:r>
            <a:rPr lang="cs-CZ" sz="3200" dirty="0"/>
            <a:t>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smtClean="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smtClean="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smtClean="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smtClean="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t>
        <a:bodyPr/>
        <a:lstStyle/>
        <a:p>
          <a:endParaRPr lang="cs-CZ"/>
        </a:p>
      </dgm:t>
    </dgm:pt>
    <dgm:pt modelId="{B16DB80E-A2A0-4FEC-AB70-716219B9BFA4}" type="pres">
      <dgm:prSet presAssocID="{6AA624B8-D6E9-4D3C-8076-10AAFE565976}" presName="parentText" presStyleLbl="node1" presStyleIdx="0" presStyleCnt="4">
        <dgm:presLayoutVars>
          <dgm:chMax val="0"/>
          <dgm:bulletEnabled val="1"/>
        </dgm:presLayoutVars>
      </dgm:prSet>
      <dgm:spPr/>
      <dgm:t>
        <a:bodyPr/>
        <a:lstStyle/>
        <a:p>
          <a:endParaRPr lang="cs-CZ"/>
        </a:p>
      </dgm:t>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t>
        <a:bodyPr/>
        <a:lstStyle/>
        <a:p>
          <a:endParaRPr lang="cs-CZ"/>
        </a:p>
      </dgm:t>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t>
        <a:bodyPr/>
        <a:lstStyle/>
        <a:p>
          <a:endParaRPr lang="cs-CZ"/>
        </a:p>
      </dgm:t>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t>
        <a:bodyPr/>
        <a:lstStyle/>
        <a:p>
          <a:endParaRPr lang="cs-CZ"/>
        </a:p>
      </dgm:t>
    </dgm:pt>
  </dgm:ptLst>
  <dgm:cxnLst>
    <dgm:cxn modelId="{D7CD15A4-150D-44F1-9C80-26622484BB09}" srcId="{A7BD7F6E-DDA4-4084-A4AA-30C5154CA899}" destId="{C6FD8C25-6D8E-4CBB-A699-740D56DCDCD3}" srcOrd="2" destOrd="0" parTransId="{4BEC58C0-3DCE-4052-AEEC-94FF81613C6A}" sibTransId="{B6424330-9231-4E2E-8945-8F99EC35FF2C}"/>
    <dgm:cxn modelId="{08FA3597-A307-49ED-9DAD-7BA2CB70017E}" srcId="{A7BD7F6E-DDA4-4084-A4AA-30C5154CA899}" destId="{9F84CC1E-52A1-4344-82D1-BCE0EFC721A3}" srcOrd="1" destOrd="0" parTransId="{8948C17E-BBF8-4C98-910D-E97B02D207AD}" sibTransId="{BF0A9253-D0F7-4A66-8DFB-AB9548611791}"/>
    <dgm:cxn modelId="{96D1941F-5AD5-4176-96DD-95C081E179DE}" type="presOf" srcId="{A7BD7F6E-DDA4-4084-A4AA-30C5154CA899}" destId="{45CE43E0-38FA-4B4B-8D45-54E491012C6A}"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68001CA8-53B0-46AB-9500-2CEB14205AF3}" type="presOf" srcId="{6AA624B8-D6E9-4D3C-8076-10AAFE565976}" destId="{B16DB80E-A2A0-4FEC-AB70-716219B9BFA4}"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741D734D-3BED-4ED7-A587-42AD2EB1E63A}" type="presOf" srcId="{9F84CC1E-52A1-4344-82D1-BCE0EFC721A3}" destId="{3986CC67-AB83-4374-A790-D1FFA2795F86}"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smtClean="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smtClean="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smtClean="0"/>
            <a:t>V případě, že je zdravotnická dokumentace vedena pouze v elektronické podobě, má pacient nebo jiná osoba oprávněná podle § 65 </a:t>
          </a:r>
          <a:r>
            <a:rPr lang="cs-CZ" b="0" dirty="0" err="1" smtClean="0"/>
            <a:t>Zozs</a:t>
          </a:r>
          <a:r>
            <a:rPr lang="cs-CZ" b="0" dirty="0" smtClean="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dgm:spPr/>
      <dgm:t>
        <a:bodyPr/>
        <a:lstStyle/>
        <a:p>
          <a:pPr rtl="0"/>
          <a:r>
            <a:rPr lang="cs-CZ" b="0" smtClean="0"/>
            <a:t>O každém pořízení učinit záznam (s výjimkou zdrav. pracovníka) </a:t>
          </a:r>
          <a:endParaRPr lang="cs-CZ"/>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t>
        <a:bodyPr/>
        <a:lstStyle/>
        <a:p>
          <a:endParaRPr lang="cs-CZ"/>
        </a:p>
      </dgm:t>
    </dgm:pt>
    <dgm:pt modelId="{9068D597-6B5C-412D-AD47-3AFBE960A427}" type="pres">
      <dgm:prSet presAssocID="{5D874435-A458-4DF2-AD55-A01F45A4AE42}" presName="parentText" presStyleLbl="node1" presStyleIdx="0" presStyleCnt="2">
        <dgm:presLayoutVars>
          <dgm:chMax val="0"/>
          <dgm:bulletEnabled val="1"/>
        </dgm:presLayoutVars>
      </dgm:prSet>
      <dgm:spPr/>
      <dgm:t>
        <a:bodyPr/>
        <a:lstStyle/>
        <a:p>
          <a:endParaRPr lang="cs-CZ"/>
        </a:p>
      </dgm:t>
    </dgm:pt>
    <dgm:pt modelId="{B2390136-9387-452E-93D8-6EEEC3797462}" type="pres">
      <dgm:prSet presAssocID="{5D874435-A458-4DF2-AD55-A01F45A4AE42}" presName="childText" presStyleLbl="revTx" presStyleIdx="0" presStyleCnt="1">
        <dgm:presLayoutVars>
          <dgm:bulletEnabled val="1"/>
        </dgm:presLayoutVars>
      </dgm:prSet>
      <dgm:spPr/>
      <dgm:t>
        <a:bodyPr/>
        <a:lstStyle/>
        <a:p>
          <a:endParaRPr lang="cs-CZ"/>
        </a:p>
      </dgm:t>
    </dgm:pt>
    <dgm:pt modelId="{670CF24E-8944-4BE4-AD8C-02C90F5E622C}" type="pres">
      <dgm:prSet presAssocID="{FC4566D6-E86C-4DAF-BDD6-5A22D923C0BB}" presName="parentText" presStyleLbl="node1" presStyleIdx="1" presStyleCnt="2">
        <dgm:presLayoutVars>
          <dgm:chMax val="0"/>
          <dgm:bulletEnabled val="1"/>
        </dgm:presLayoutVars>
      </dgm:prSet>
      <dgm:spPr/>
      <dgm:t>
        <a:bodyPr/>
        <a:lstStyle/>
        <a:p>
          <a:endParaRPr lang="cs-CZ"/>
        </a:p>
      </dgm:t>
    </dgm:pt>
  </dgm:ptLst>
  <dgm:cxnLst>
    <dgm:cxn modelId="{F6CE5B11-83AD-4D2D-BDB2-A95FD791FB62}" type="presOf" srcId="{EDA0B262-A56D-40F7-9DA3-03202621AD29}" destId="{B2390136-9387-452E-93D8-6EEEC3797462}" srcOrd="0" destOrd="0" presId="urn:microsoft.com/office/officeart/2005/8/layout/vList2"/>
    <dgm:cxn modelId="{BB11C06A-9B93-4F54-A804-5331D2246878}" srcId="{96157B0A-2B0B-48A1-B8E9-2F754D72FED0}" destId="{FC4566D6-E86C-4DAF-BDD6-5A22D923C0BB}" srcOrd="1" destOrd="0" parTransId="{8BFC5D6C-036B-4A48-9732-22DDEC7E9CDB}" sibTransId="{C4648D90-66A2-4A9F-9E1D-492F7572380E}"/>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D559AF74-C61A-472D-8D10-9072921E254D}" type="presOf" srcId="{96157B0A-2B0B-48A1-B8E9-2F754D72FED0}" destId="{D11D5EBE-9364-4DA9-9733-118DBE1B86B0}"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F59B2977-8BE0-4AD6-8B0B-81117E1168B7}" srcId="{5D874435-A458-4DF2-AD55-A01F45A4AE42}" destId="{9FA9D9DB-B99E-4F7A-9E3B-4C01C04E18ED}" srcOrd="1" destOrd="0" parTransId="{01066AE0-DE71-4CF5-9FFD-A07F327DF5DC}" sibTransId="{5F89AF86-CE29-4126-A15F-D3FFBF73462F}"/>
    <dgm:cxn modelId="{5DF9660D-F31C-4D6A-A06D-4D2DE7B1CFCE}" srcId="{96157B0A-2B0B-48A1-B8E9-2F754D72FED0}" destId="{5D874435-A458-4DF2-AD55-A01F45A4AE42}" srcOrd="0" destOrd="0" parTransId="{DE525448-DB32-4467-8ABE-ECF93EA92944}" sibTransId="{5BAED464-446A-4E9C-BC27-95CF153CF817}"/>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a:t>
          </a:r>
          <a:r>
            <a:rPr lang="cs-CZ" dirty="0" smtClean="0"/>
            <a:t>okamžité zrušení pracovního poměru</a:t>
          </a:r>
          <a:endParaRPr lang="cs-CZ" dirty="0"/>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ochraně osobních </a:t>
          </a:r>
          <a:r>
            <a:rPr lang="cs-CZ" dirty="0" smtClean="0"/>
            <a:t>údajů/GDPR</a:t>
          </a:r>
          <a:endParaRPr lang="cs-CZ" dirty="0"/>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t>
        <a:bodyPr/>
        <a:lstStyle/>
        <a:p>
          <a:endParaRPr lang="cs-CZ"/>
        </a:p>
      </dgm:t>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t>
        <a:bodyPr/>
        <a:lstStyle/>
        <a:p>
          <a:endParaRPr lang="cs-CZ"/>
        </a:p>
      </dgm:t>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t>
        <a:bodyPr/>
        <a:lstStyle/>
        <a:p>
          <a:endParaRPr lang="cs-CZ"/>
        </a:p>
      </dgm:t>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t>
        <a:bodyPr/>
        <a:lstStyle/>
        <a:p>
          <a:endParaRPr lang="cs-CZ"/>
        </a:p>
      </dgm:t>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t>
        <a:bodyPr/>
        <a:lstStyle/>
        <a:p>
          <a:endParaRPr lang="cs-CZ"/>
        </a:p>
      </dgm:t>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t>
        <a:bodyPr/>
        <a:lstStyle/>
        <a:p>
          <a:endParaRPr lang="cs-CZ"/>
        </a:p>
      </dgm:t>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t>
        <a:bodyPr/>
        <a:lstStyle/>
        <a:p>
          <a:endParaRPr lang="cs-CZ"/>
        </a:p>
      </dgm:t>
    </dgm:pt>
  </dgm:ptLst>
  <dgm:cxnLst>
    <dgm:cxn modelId="{5EE19F57-7E54-4099-9601-02C87A0E8F90}" type="presOf" srcId="{919BE50B-80D6-4CE0-AE7A-DF3AB7E57921}" destId="{318655D8-3026-42F3-94F3-281E66C3E8C0}"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512974AD-98AB-4230-B2A4-429AF0FB6A29}" type="presOf" srcId="{3242954A-731D-4ADA-8CF1-E240A24B6769}" destId="{E57546BB-0302-43E6-8F0A-FA6E2B6013CA}" srcOrd="0" destOrd="0" presId="urn:microsoft.com/office/officeart/2005/8/layout/target3"/>
    <dgm:cxn modelId="{8F4F1B27-0CE1-4D81-ACEA-EEC55F7F5A24}" type="presOf" srcId="{919BE50B-80D6-4CE0-AE7A-DF3AB7E57921}" destId="{B78AA164-F1BF-4FFD-BEDA-ABF3AF64B8D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A208068B-AD9A-4EF1-B854-EEAC841E95CA}" type="presOf" srcId="{7E63F3A7-F5FE-4284-B3B9-18317E50D860}" destId="{C8F3D5B2-E8B6-4409-AED2-EFE6D5DF1AD8}"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4A7AF777-1AC4-4F86-A27F-19B0E91665C1}" srcId="{26530B19-11DB-42E3-BD74-2D58A536259D}" destId="{7E63F3A7-F5FE-4284-B3B9-18317E50D860}" srcOrd="0" destOrd="0" parTransId="{D6E8BCD4-8C03-4A44-B4E4-A0D22BA3D28A}" sibTransId="{25BCEF51-ED86-4D9E-8C0A-7614A9853FD1}"/>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263B6CF8-A2AF-4DC4-8D22-23107E5CEECD}" srcId="{C5CE7084-6257-437B-843B-1B8EC5973151}" destId="{178D4117-FAD4-4F60-857A-D06962510C6B}" srcOrd="2" destOrd="0" parTransId="{202AC162-5C2D-4E0E-B53B-76135A31C78F}" sibTransId="{D2AA9953-0638-4AD6-92CB-9B7BF1B00FE4}"/>
    <dgm:cxn modelId="{A7777B26-2DF7-4FF8-9824-F5D9482DD000}" type="presOf" srcId="{2C31B80F-B7E4-45DF-A94F-E11386567553}" destId="{5E164746-7DE7-4ABF-80DF-0C68D10F78F4}" srcOrd="0" destOrd="0" presId="urn:microsoft.com/office/officeart/2005/8/layout/vList2"/>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A8187A17-E041-4E19-B757-AA1505052C2B}" type="presOf" srcId="{C261D800-C940-4FFC-89DF-D54ED21C370C}" destId="{DF610F8B-657A-433D-8C18-7FE0A82CE3EE}" srcOrd="0" destOrd="4" presId="urn:microsoft.com/office/officeart/2005/8/layout/vList2"/>
    <dgm:cxn modelId="{19D8469D-0069-4F51-88DC-CFCCF5477C60}" type="presOf" srcId="{C83913A3-C7D2-43BD-9E3E-2D63B4FBA3B5}" destId="{44E1C1BA-2D3F-4775-BA1E-C1D55BA492B1}" srcOrd="0" destOrd="1"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t>
        <a:bodyPr/>
        <a:lstStyle/>
        <a:p>
          <a:endParaRPr lang="cs-CZ"/>
        </a:p>
      </dgm:t>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t>
        <a:bodyPr/>
        <a:lstStyle/>
        <a:p>
          <a:endParaRPr lang="cs-CZ"/>
        </a:p>
      </dgm:t>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t>
        <a:bodyPr/>
        <a:lstStyle/>
        <a:p>
          <a:endParaRPr lang="cs-CZ"/>
        </a:p>
      </dgm:t>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t>
        <a:bodyPr/>
        <a:lstStyle/>
        <a:p>
          <a:endParaRPr lang="cs-CZ"/>
        </a:p>
      </dgm:t>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513620B2-D054-4CC2-811D-CCB596038E2C}" type="presOf" srcId="{182F77E9-B40A-4385-836E-523E90554BCA}" destId="{B804B244-4B7A-42D6-B009-C42C39C58B6C}" srcOrd="0" destOrd="0" presId="urn:microsoft.com/office/officeart/2008/layout/VerticalCurvedList"/>
    <dgm:cxn modelId="{C75EFF57-00F9-4C00-A79B-714E9F7AE151}" srcId="{F2A1E34B-2FC1-4AD8-BFF3-BDCDE8197910}" destId="{0B10B1C9-6781-4CA6-AF41-4FF8E0C2B804}" srcOrd="0" destOrd="0" parTransId="{E4E379A8-12B9-44D3-B1B7-028D437F8BD4}" sibTransId="{2AF4754A-063C-44E3-A6FA-32A4EDA6593F}"/>
    <dgm:cxn modelId="{3FC44E2E-0682-4607-B556-1F91F78DF37D}" srcId="{F2A1E34B-2FC1-4AD8-BFF3-BDCDE8197910}" destId="{182F77E9-B40A-4385-836E-523E90554BCA}" srcOrd="1" destOrd="0" parTransId="{132A6003-C913-4E02-9BEE-3F418C532B6F}" sibTransId="{0AEDA31C-5AD0-4B41-95B0-3EE1BD6F95EF}"/>
    <dgm:cxn modelId="{021053E1-E0B7-45D7-857C-08EC1109482F}" type="presOf" srcId="{F2A1E34B-2FC1-4AD8-BFF3-BDCDE8197910}" destId="{8F252E43-BDDB-4831-9F52-921F6F38FE03}"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DA9AD119-F3E8-479B-8289-EB024DD702B5}" type="presOf" srcId="{0B10B1C9-6781-4CA6-AF41-4FF8E0C2B804}" destId="{50580B5D-4CEB-4EFF-A191-6A09200A8D88}"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smtClean="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smtClean="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smtClean="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smtClean="0"/>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smtClean="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t>
        <a:bodyPr/>
        <a:lstStyle/>
        <a:p>
          <a:endParaRPr lang="cs-CZ"/>
        </a:p>
      </dgm:t>
    </dgm:pt>
    <dgm:pt modelId="{E8C5CE31-767A-4B14-BC60-E92226CDB1E1}" type="pres">
      <dgm:prSet presAssocID="{482E65B3-9DAE-46AF-85CF-776312202E3B}" presName="parentText" presStyleLbl="node1" presStyleIdx="0" presStyleCnt="3">
        <dgm:presLayoutVars>
          <dgm:chMax val="0"/>
          <dgm:bulletEnabled val="1"/>
        </dgm:presLayoutVars>
      </dgm:prSet>
      <dgm:spPr/>
      <dgm:t>
        <a:bodyPr/>
        <a:lstStyle/>
        <a:p>
          <a:endParaRPr lang="cs-CZ"/>
        </a:p>
      </dgm:t>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t>
        <a:bodyPr/>
        <a:lstStyle/>
        <a:p>
          <a:endParaRPr lang="cs-CZ"/>
        </a:p>
      </dgm:t>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t>
        <a:bodyPr/>
        <a:lstStyle/>
        <a:p>
          <a:endParaRPr lang="cs-CZ"/>
        </a:p>
      </dgm:t>
    </dgm:pt>
    <dgm:pt modelId="{ADDCB1C4-32E8-4791-83BC-C28E336591AD}" type="pres">
      <dgm:prSet presAssocID="{C016396F-A0D9-4029-BA61-33FC2F4A7DCD}" presName="childText" presStyleLbl="revTx" presStyleIdx="0" presStyleCnt="1">
        <dgm:presLayoutVars>
          <dgm:bulletEnabled val="1"/>
        </dgm:presLayoutVars>
      </dgm:prSet>
      <dgm:spPr/>
      <dgm:t>
        <a:bodyPr/>
        <a:lstStyle/>
        <a:p>
          <a:endParaRPr lang="cs-CZ"/>
        </a:p>
      </dgm:t>
    </dgm:pt>
  </dgm:ptLst>
  <dgm:cxnLst>
    <dgm:cxn modelId="{93184916-332A-476A-8925-A38378D07892}" srcId="{C016396F-A0D9-4029-BA61-33FC2F4A7DCD}" destId="{0997ED49-DF35-4543-87E6-F783D7FF0993}" srcOrd="1" destOrd="0" parTransId="{08C41429-D7FF-4A9F-B6CA-2B978D7B9FE1}" sibTransId="{BC45A1B5-B3AD-42D3-8E91-2359B20E59E8}"/>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4D5C4228-4D26-4E29-920D-B1235146D9BF}" type="presOf" srcId="{81E4E9D1-FF4A-4147-B8EA-DC6341AC09B6}" destId="{555CFDB4-82AE-44B8-86D1-B9D50BC8AEA7}" srcOrd="0" destOrd="0" presId="urn:microsoft.com/office/officeart/2005/8/layout/vList2"/>
    <dgm:cxn modelId="{84D3621F-9F21-4866-A17B-FB9DE18958A4}" type="presOf" srcId="{0997ED49-DF35-4543-87E6-F783D7FF0993}" destId="{ADDCB1C4-32E8-4791-83BC-C28E336591AD}" srcOrd="0" destOrd="1" presId="urn:microsoft.com/office/officeart/2005/8/layout/vList2"/>
    <dgm:cxn modelId="{C4B47871-C424-47A4-AF88-A2A48DE9638E}" srcId="{FBAB6FFB-41B3-4B16-AB17-1085F28BEDCE}" destId="{C016396F-A0D9-4029-BA61-33FC2F4A7DCD}" srcOrd="2" destOrd="0" parTransId="{8A48BDB9-BD3C-4716-8587-F8A983B31676}" sibTransId="{6C3C8B0E-8729-45A5-A033-AB7A087AADB4}"/>
    <dgm:cxn modelId="{B9F93FF6-523F-44FE-AF3D-805502191E23}" type="presOf" srcId="{C016396F-A0D9-4029-BA61-33FC2F4A7DCD}" destId="{955F4E12-BD86-438D-A2FC-F94F6C60B5A6}"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ADD2D2B6-185F-4681-AE72-F13454E67175}" type="presOf" srcId="{669298F4-871B-4EA8-BBCD-31E58760D2BD}" destId="{ADDCB1C4-32E8-4791-83BC-C28E336591AD}" srcOrd="0" destOrd="0" presId="urn:microsoft.com/office/officeart/2005/8/layout/vList2"/>
    <dgm:cxn modelId="{EB7F3508-E005-40EC-9B02-A4E4BAB20D04}" type="presOf" srcId="{482E65B3-9DAE-46AF-85CF-776312202E3B}" destId="{E8C5CE31-767A-4B14-BC60-E92226CDB1E1}" srcOrd="0" destOrd="0" presId="urn:microsoft.com/office/officeart/2005/8/layout/vList2"/>
    <dgm:cxn modelId="{B8142805-9004-452D-8250-7E0E091C34AD}" srcId="{C016396F-A0D9-4029-BA61-33FC2F4A7DCD}" destId="{669298F4-871B-4EA8-BBCD-31E58760D2BD}" srcOrd="0" destOrd="0" parTransId="{B96F08E9-8ECA-407D-A3AD-3571ACA3FD17}" sibTransId="{3FD48F6C-9AFE-4D7E-B54D-A3FF1D54153C}"/>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kern="1200" dirty="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a:t>
          </a:r>
          <a:r>
            <a:rPr lang="cs-CZ" sz="3200" kern="1200" dirty="0" smtClean="0"/>
            <a:t>zákona </a:t>
          </a:r>
          <a:r>
            <a:rPr lang="cs-CZ" sz="3200" kern="1200" dirty="0"/>
            <a:t>a jiných právních předpisů. Zdravotnická </a:t>
          </a:r>
          <a:r>
            <a:rPr lang="cs-CZ" sz="3200" kern="1200" dirty="0" smtClean="0"/>
            <a:t>dokumentace je vedena  </a:t>
          </a:r>
          <a:r>
            <a:rPr lang="cs-CZ" sz="3200" u="sng" kern="1200" dirty="0" smtClean="0"/>
            <a:t>úplně, pravdivě a čitelně</a:t>
          </a:r>
          <a:r>
            <a:rPr lang="cs-CZ" sz="3200" u="none" kern="1200" dirty="0" smtClean="0"/>
            <a:t> </a:t>
          </a:r>
          <a:r>
            <a:rPr lang="cs-CZ" sz="3200" kern="1200" dirty="0" smtClean="0"/>
            <a:t>a je </a:t>
          </a:r>
          <a:r>
            <a:rPr lang="cs-CZ" sz="3200" kern="1200" dirty="0"/>
            <a:t>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b="0" kern="1200" dirty="0" smtClean="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b="0" kern="1200" dirty="0" smtClean="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b="0" kern="1200" dirty="0" smtClean="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b="0" kern="1200" dirty="0" smtClean="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31355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0" kern="1200" smtClean="0"/>
            <a:t>Zpravidla poskytovatel</a:t>
          </a:r>
          <a:endParaRPr lang="cs-CZ" sz="2800" kern="1200"/>
        </a:p>
      </dsp:txBody>
      <dsp:txXfrm>
        <a:off x="31984" y="345542"/>
        <a:ext cx="10689232" cy="591232"/>
      </dsp:txXfrm>
    </dsp:sp>
    <dsp:sp modelId="{B2390136-9387-452E-93D8-6EEEC3797462}">
      <dsp:nvSpPr>
        <dsp:cNvPr id="0" name=""/>
        <dsp:cNvSpPr/>
      </dsp:nvSpPr>
      <dsp:spPr>
        <a:xfrm>
          <a:off x="0" y="968758"/>
          <a:ext cx="10753200" cy="2202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kern="1200" smtClean="0"/>
            <a:t>Oprávněn požadovat úhradu ve výši, která nesmí přesáhnout náklady spojené s pořízením výpisu</a:t>
          </a:r>
          <a:endParaRPr lang="cs-CZ" sz="2200" kern="1200"/>
        </a:p>
        <a:p>
          <a:pPr marL="228600" lvl="1" indent="-228600" algn="l" defTabSz="977900" rtl="0">
            <a:lnSpc>
              <a:spcPct val="90000"/>
            </a:lnSpc>
            <a:spcBef>
              <a:spcPct val="0"/>
            </a:spcBef>
            <a:spcAft>
              <a:spcPct val="20000"/>
            </a:spcAft>
            <a:buChar char="••"/>
          </a:pPr>
          <a:r>
            <a:rPr lang="cs-CZ" sz="2200" b="0" kern="1200" dirty="0" smtClean="0"/>
            <a:t>V případě, že je zdravotnická dokumentace vedena pouze v elektronické podobě, má pacient nebo jiná osoba oprávněná podle § 65 </a:t>
          </a:r>
          <a:r>
            <a:rPr lang="cs-CZ" sz="2200" b="0" kern="1200" dirty="0" err="1" smtClean="0"/>
            <a:t>Zozs</a:t>
          </a:r>
          <a:r>
            <a:rPr lang="cs-CZ" sz="2200" b="0" kern="1200" dirty="0" smtClean="0"/>
            <a:t> právo nahlížet dálkovým přístupem nebo na pořízení její kopie na technickém nosiči dat, který si určí, nebrání-li tomu technické možnosti poskytovatele; to neplatí, požaduje-li listinnou podobu.</a:t>
          </a:r>
          <a:endParaRPr lang="cs-CZ" sz="2200" kern="1200" dirty="0"/>
        </a:p>
      </dsp:txBody>
      <dsp:txXfrm>
        <a:off x="0" y="968758"/>
        <a:ext cx="10753200" cy="2202480"/>
      </dsp:txXfrm>
    </dsp:sp>
    <dsp:sp modelId="{670CF24E-8944-4BE4-AD8C-02C90F5E622C}">
      <dsp:nvSpPr>
        <dsp:cNvPr id="0" name=""/>
        <dsp:cNvSpPr/>
      </dsp:nvSpPr>
      <dsp:spPr>
        <a:xfrm>
          <a:off x="0" y="3171239"/>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0" kern="1200" smtClean="0"/>
            <a:t>O každém pořízení učinit záznam (s výjimkou zdrav. pracovníka) </a:t>
          </a:r>
          <a:endParaRPr lang="cs-CZ" sz="2800" kern="1200"/>
        </a:p>
      </dsp:txBody>
      <dsp:txXfrm>
        <a:off x="31984" y="3203223"/>
        <a:ext cx="10689232" cy="5912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a:t>
          </a:r>
          <a:r>
            <a:rPr lang="cs-CZ" sz="3400" kern="1200" dirty="0" smtClean="0"/>
            <a:t>okamžité zrušení pracovního poměru</a:t>
          </a:r>
          <a:endParaRPr lang="cs-CZ" sz="3400" kern="1200" dirty="0"/>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dirty="0"/>
            <a:t>Zákon o ochraně osobních </a:t>
          </a:r>
          <a:r>
            <a:rPr lang="cs-CZ" sz="3400" kern="1200" dirty="0" smtClean="0"/>
            <a:t>údajů/GDPR</a:t>
          </a:r>
          <a:endParaRPr lang="cs-CZ" sz="3400" kern="1200" dirty="0"/>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5021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0" kern="1200" smtClean="0"/>
            <a:t>Soubor informací vztahujících se k pacientovi, o němž je vedena</a:t>
          </a:r>
          <a:endParaRPr lang="cs-CZ" sz="2800" kern="1200"/>
        </a:p>
      </dsp:txBody>
      <dsp:txXfrm>
        <a:off x="31984" y="82202"/>
        <a:ext cx="10689232" cy="591232"/>
      </dsp:txXfrm>
    </dsp:sp>
    <dsp:sp modelId="{555CFDB4-82AE-44B8-86D1-B9D50BC8AEA7}">
      <dsp:nvSpPr>
        <dsp:cNvPr id="0" name=""/>
        <dsp:cNvSpPr/>
      </dsp:nvSpPr>
      <dsp:spPr>
        <a:xfrm>
          <a:off x="0" y="78605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0" kern="1200" smtClean="0"/>
            <a:t>Povinnost vedení zdravotnické dokumentace</a:t>
          </a:r>
          <a:endParaRPr lang="cs-CZ" sz="2800" kern="1200"/>
        </a:p>
      </dsp:txBody>
      <dsp:txXfrm>
        <a:off x="31984" y="818042"/>
        <a:ext cx="10689232" cy="591232"/>
      </dsp:txXfrm>
    </dsp:sp>
    <dsp:sp modelId="{955F4E12-BD86-438D-A2FC-F94F6C60B5A6}">
      <dsp:nvSpPr>
        <dsp:cNvPr id="0" name=""/>
        <dsp:cNvSpPr/>
      </dsp:nvSpPr>
      <dsp:spPr>
        <a:xfrm>
          <a:off x="0" y="152189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0" kern="1200" smtClean="0"/>
            <a:t>Výjimky z vedení ZD</a:t>
          </a:r>
          <a:endParaRPr lang="cs-CZ" sz="2800" kern="1200"/>
        </a:p>
      </dsp:txBody>
      <dsp:txXfrm>
        <a:off x="31984" y="1553882"/>
        <a:ext cx="10689232" cy="591232"/>
      </dsp:txXfrm>
    </dsp:sp>
    <dsp:sp modelId="{ADDCB1C4-32E8-4791-83BC-C28E336591AD}">
      <dsp:nvSpPr>
        <dsp:cNvPr id="0" name=""/>
        <dsp:cNvSpPr/>
      </dsp:nvSpPr>
      <dsp:spPr>
        <a:xfrm>
          <a:off x="0" y="2177098"/>
          <a:ext cx="107532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smtClean="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smtClean="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177098"/>
        <a:ext cx="10753200" cy="191268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14.11.2019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427353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14.11.2019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14.11.2019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14.11.2019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14.11.2019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14.11.2019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14.11.2019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14.11.2019</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14.11.2019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5.jp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157" y="2806106"/>
            <a:ext cx="3015333" cy="3311230"/>
          </a:xfrm>
          <a:prstGeom prst="rect">
            <a:avLst/>
          </a:prstGeom>
        </p:spPr>
      </p:pic>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98829962"/>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6208" y="64008"/>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170" y="804672"/>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64173723"/>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Obrázek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09655" y="4670787"/>
            <a:ext cx="2813137" cy="2187214"/>
          </a:xfrm>
          <a:prstGeom prst="rect">
            <a:avLst/>
          </a:prstGeom>
        </p:spPr>
      </p:pic>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Tree>
    <p:extLst>
      <p:ext uri="{BB962C8B-B14F-4D97-AF65-F5344CB8AC3E}">
        <p14:creationId xmlns:p14="http://schemas.microsoft.com/office/powerpoint/2010/main" val="3328494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2792" y="63855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8024" y="1025938"/>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Tree>
    <p:extLst>
      <p:ext uri="{BB962C8B-B14F-4D97-AF65-F5344CB8AC3E}">
        <p14:creationId xmlns:p14="http://schemas.microsoft.com/office/powerpoint/2010/main" val="2809452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a:t>
            </a:r>
            <a:r>
              <a:rPr lang="cs-CZ" dirty="0" smtClean="0"/>
              <a:t>údajů/GDPR</a:t>
            </a:r>
            <a:endParaRPr lang="cs-CZ" dirty="0"/>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2400" dirty="0"/>
              <a:t>P</a:t>
            </a:r>
            <a:r>
              <a:rPr lang="cs-CZ" sz="2400" dirty="0" smtClean="0"/>
              <a:t>oruší </a:t>
            </a:r>
            <a:r>
              <a:rPr lang="cs-CZ" sz="2400" dirty="0"/>
              <a:t>povinnost vést, uchovávat, nakládat se ZD dle ZZS</a:t>
            </a:r>
          </a:p>
          <a:p>
            <a:r>
              <a:rPr lang="cs-CZ" sz="2400" dirty="0"/>
              <a:t>N</a:t>
            </a:r>
            <a:r>
              <a:rPr lang="cs-CZ" sz="2400" dirty="0" smtClean="0"/>
              <a:t>eumožní </a:t>
            </a:r>
            <a:r>
              <a:rPr lang="cs-CZ" sz="2400" dirty="0"/>
              <a:t>přístup a nahlížení do ZD oprávněným osobám uvedeným v ZZS</a:t>
            </a:r>
          </a:p>
          <a:p>
            <a:r>
              <a:rPr lang="cs-CZ" sz="2400" dirty="0"/>
              <a:t>U</a:t>
            </a:r>
            <a:r>
              <a:rPr lang="cs-CZ" sz="2400" dirty="0" smtClean="0"/>
              <a:t>možní </a:t>
            </a:r>
            <a:r>
              <a:rPr lang="cs-CZ" sz="2400" dirty="0"/>
              <a:t>nahlížet do ZD v rozporu se ZZS</a:t>
            </a:r>
          </a:p>
          <a:p>
            <a:r>
              <a:rPr lang="cs-CZ" sz="2400" dirty="0"/>
              <a:t>N</a:t>
            </a:r>
            <a:r>
              <a:rPr lang="cs-CZ" sz="2400" dirty="0" smtClean="0"/>
              <a:t>epořídí </a:t>
            </a:r>
            <a:r>
              <a:rPr lang="cs-CZ" sz="2400" dirty="0"/>
              <a:t>výpis / kopii ZD dle ZZS</a:t>
            </a:r>
          </a:p>
          <a:p>
            <a:r>
              <a:rPr lang="cs-CZ" sz="2400" dirty="0"/>
              <a:t>N</a:t>
            </a:r>
            <a:r>
              <a:rPr lang="cs-CZ" sz="2400" dirty="0" smtClean="0"/>
              <a:t>eprovede </a:t>
            </a:r>
            <a:r>
              <a:rPr lang="cs-CZ" sz="2400" dirty="0"/>
              <a:t>záznam o nahlédnutí do ZD </a:t>
            </a:r>
          </a:p>
          <a:p>
            <a:pPr lvl="1"/>
            <a:r>
              <a:rPr lang="cs-CZ" sz="1800" dirty="0"/>
              <a:t>ZZS - pokuta až 500 tis. Kč / 100 tis. Kč </a:t>
            </a:r>
          </a:p>
          <a:p>
            <a:pPr lvl="1"/>
            <a:r>
              <a:rPr lang="cs-CZ" sz="18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smtClean="0"/>
              <a:t>Sankce </a:t>
            </a:r>
            <a:r>
              <a:rPr lang="cs-CZ" sz="3600" dirty="0"/>
              <a:t>při porušení povinností nakládání se </a:t>
            </a:r>
            <a:r>
              <a:rPr lang="cs-CZ" sz="3600" dirty="0" smtClean="0"/>
              <a:t>ZD</a:t>
            </a:r>
            <a:endParaRPr lang="cs-CZ" sz="3600"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398983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nSpc>
                <a:spcPct val="100000"/>
              </a:lnSpc>
            </a:pPr>
            <a:r>
              <a:rPr lang="cs-CZ" sz="2400" i="1" dirty="0"/>
              <a:t>Příslušný správní orgán může pozastavit nebo odejmout </a:t>
            </a:r>
            <a:r>
              <a:rPr lang="cs-CZ" sz="2400" i="1" dirty="0" smtClean="0"/>
              <a:t>oprávnění </a:t>
            </a:r>
            <a:r>
              <a:rPr lang="cs-CZ" sz="2400" i="1" dirty="0"/>
              <a:t>k poskytování ZS </a:t>
            </a:r>
            <a:endParaRPr lang="cs-CZ" sz="2400" dirty="0"/>
          </a:p>
          <a:p>
            <a:pPr lvl="1"/>
            <a:r>
              <a:rPr lang="cs-CZ" i="1" dirty="0"/>
              <a:t>P</a:t>
            </a:r>
            <a:r>
              <a:rPr lang="cs-CZ" i="1" dirty="0" smtClean="0"/>
              <a:t>oskytovatel </a:t>
            </a:r>
            <a:r>
              <a:rPr lang="cs-CZ" i="1" dirty="0"/>
              <a:t>nevede ZD</a:t>
            </a:r>
            <a:endParaRPr lang="cs-CZ" dirty="0"/>
          </a:p>
          <a:p>
            <a:pPr lvl="1"/>
            <a:r>
              <a:rPr lang="cs-CZ" i="1" dirty="0"/>
              <a:t>P</a:t>
            </a:r>
            <a:r>
              <a:rPr lang="cs-CZ" i="1" dirty="0" smtClean="0"/>
              <a:t>oskytovatel </a:t>
            </a:r>
            <a:r>
              <a:rPr lang="cs-CZ" i="1" dirty="0"/>
              <a:t>vede ZD v rozporu s právními předpisy </a:t>
            </a:r>
            <a:endParaRPr lang="cs-CZ" dirty="0"/>
          </a:p>
          <a:p>
            <a:r>
              <a:rPr lang="cs-CZ" sz="2400" i="1" dirty="0"/>
              <a:t>Občanský zákoník</a:t>
            </a:r>
            <a:endParaRPr lang="cs-CZ" sz="2400" dirty="0"/>
          </a:p>
          <a:p>
            <a:pPr lvl="1"/>
            <a:r>
              <a:rPr lang="cs-CZ" i="1" dirty="0"/>
              <a:t>N</a:t>
            </a:r>
            <a:r>
              <a:rPr lang="cs-CZ" i="1" dirty="0" smtClean="0"/>
              <a:t>áhrada </a:t>
            </a:r>
            <a:r>
              <a:rPr lang="cs-CZ" i="1" dirty="0"/>
              <a:t>škody a nemajetkové újmy</a:t>
            </a:r>
            <a:endParaRPr lang="cs-CZ" dirty="0"/>
          </a:p>
          <a:p>
            <a:pPr lvl="1"/>
            <a:r>
              <a:rPr lang="cs-CZ" i="1" dirty="0"/>
              <a:t>S</a:t>
            </a:r>
            <a:r>
              <a:rPr lang="cs-CZ" i="1" dirty="0" smtClean="0"/>
              <a:t>oud </a:t>
            </a:r>
            <a:r>
              <a:rPr lang="cs-CZ" i="1" dirty="0"/>
              <a:t>může rozhodnout o obrácení důkazního břemena ohledně prokazování (ne)splnění některého z předpokladů odpovědnosti za újmu (nález IV.ÚS 14/17)</a:t>
            </a:r>
            <a:endParaRPr lang="cs-CZ" dirty="0"/>
          </a:p>
          <a:p>
            <a:r>
              <a:rPr lang="cs-CZ" sz="2400" i="1" dirty="0"/>
              <a:t>Trestní zákoník</a:t>
            </a:r>
            <a:endParaRPr lang="cs-CZ" sz="2400" dirty="0"/>
          </a:p>
          <a:p>
            <a:pPr lvl="1"/>
            <a:r>
              <a:rPr lang="cs-CZ" i="1" dirty="0"/>
              <a:t>Neoprávněné nakládání s osobními údaji</a:t>
            </a:r>
            <a:endParaRPr lang="cs-CZ" dirty="0"/>
          </a:p>
          <a:p>
            <a:pPr lvl="1"/>
            <a:r>
              <a:rPr lang="cs-CZ" i="1" dirty="0"/>
              <a:t>Neoprávněný přístup k počítačovému systému</a:t>
            </a: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14941699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a:lnSpc>
                <a:spcPct val="80000"/>
              </a:lnSpc>
            </a:pPr>
            <a:r>
              <a:rPr lang="cs-CZ" altLang="cs-CZ" sz="2800" dirty="0"/>
              <a:t>Ochrana soukromí je potřeba pro zachování důvěry mezi zdravotníky a pacientem. </a:t>
            </a:r>
          </a:p>
          <a:p>
            <a:pPr marL="0" indent="0">
              <a:lnSpc>
                <a:spcPct val="80000"/>
              </a:lnSpc>
              <a:buNone/>
            </a:pPr>
            <a:r>
              <a:rPr lang="cs-CZ" altLang="cs-CZ" sz="2800" dirty="0" smtClean="0"/>
              <a:t>   </a:t>
            </a:r>
            <a:endParaRPr lang="cs-CZ" altLang="cs-CZ" sz="2800" dirty="0"/>
          </a:p>
          <a:p>
            <a:pPr>
              <a:lnSpc>
                <a:spcPct val="80000"/>
              </a:lnSpc>
            </a:pPr>
            <a:r>
              <a:rPr lang="cs-CZ" altLang="cs-CZ" sz="2800" dirty="0"/>
              <a:t>Současnost </a:t>
            </a:r>
            <a:r>
              <a:rPr lang="cs-CZ" altLang="cs-CZ" sz="2800" dirty="0" smtClean="0"/>
              <a:t>přináší </a:t>
            </a:r>
            <a:r>
              <a:rPr lang="cs-CZ" altLang="cs-CZ" sz="2800" dirty="0"/>
              <a:t>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6617941"/>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ctrTitle"/>
          </p:nvPr>
        </p:nvSpPr>
        <p:spPr/>
        <p:txBody>
          <a:bodyPr/>
          <a:lstStyle/>
          <a:p>
            <a:r>
              <a:rPr lang="cs-CZ" dirty="0"/>
              <a:t>Význam této přednášky pro výuku</a:t>
            </a:r>
          </a:p>
        </p:txBody>
      </p:sp>
      <p:sp>
        <p:nvSpPr>
          <p:cNvPr id="7" name="Podnadpis 6">
            <a:extLst>
              <a:ext uri="{FF2B5EF4-FFF2-40B4-BE49-F238E27FC236}">
                <a16:creationId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8596668" cy="1320800"/>
          </a:xfrm>
        </p:spPr>
        <p:txBody>
          <a:bodyPr/>
          <a:lstStyle/>
          <a:p>
            <a:r>
              <a:rPr lang="cs-CZ" dirty="0"/>
              <a:t>Fotografie a záznamy psaní studentských prací, SVOČ a prezentací</a:t>
            </a:r>
          </a:p>
        </p:txBody>
      </p:sp>
      <p:sp>
        <p:nvSpPr>
          <p:cNvPr id="3" name="Zástupný symbol pro obsah 2">
            <a:extLst>
              <a:ext uri="{FF2B5EF4-FFF2-40B4-BE49-F238E27FC236}">
                <a16:creationId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Příklady – Mlčenlivost/soukromí</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p:txBody>
          <a:bodyPr>
            <a:normAutofit/>
          </a:bodyPr>
          <a:lstStyle/>
          <a:p>
            <a:pPr algn="just"/>
            <a:r>
              <a:rPr lang="pl-PL" sz="2000" dirty="0"/>
              <a:t>Paní Chutná pracuje v restauraci. Jednoho dne onemocněla </a:t>
            </a:r>
            <a:r>
              <a:rPr lang="cs-CZ" sz="2000"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sz="2000" dirty="0"/>
              <a:t>která byla uvedena na neschopence. Zvedla to sestra a ta </a:t>
            </a:r>
            <a:r>
              <a:rPr lang="cs-CZ" sz="2000" dirty="0"/>
              <a:t>paní Zvědavé řekla, jakou nemocí paní Chutná trpí. Paní Chutná se to dozvěděla od svých kolegyň, které jí začaly </a:t>
            </a:r>
            <a:r>
              <a:rPr lang="pl-PL" sz="2000" dirty="0"/>
              <a:t>radit, jak na tuto nemoc vyzrát.</a:t>
            </a:r>
            <a:endParaRPr lang="cs-CZ" sz="2000"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fontScale="92500"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endParaRPr lang="cs-CZ" sz="2400" smtClean="0"/>
          </a:p>
          <a:p>
            <a:pPr algn="just"/>
            <a:r>
              <a:rPr lang="cs-CZ" sz="2400" smtClean="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p:txBody>
          <a:bodyPr>
            <a:normAutofit/>
          </a:bodyPr>
          <a:lstStyle/>
          <a:p>
            <a:pPr algn="just"/>
            <a:r>
              <a:rPr lang="cs-CZ" sz="2000"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sz="2000" dirty="0"/>
              <a:t>Pan doktor Přívětivý ji tuto dokumentaci odmítl vydat.</a:t>
            </a:r>
            <a:endParaRPr lang="cs-CZ" sz="2000"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p:txBody>
          <a:bodyPr>
            <a:normAutofit lnSpcReduction="10000"/>
          </a:bodyPr>
          <a:lstStyle/>
          <a:p>
            <a:pPr algn="just"/>
            <a:r>
              <a:rPr lang="cs-CZ" sz="20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000" dirty="0"/>
              <a:t>moci být informovány, neznamená to a priori i svolení</a:t>
            </a:r>
            <a:r>
              <a:rPr lang="cs-CZ" sz="20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000" dirty="0"/>
              <a:t>nezpřístupnil, neboť zákaz platí i po smrti pacienta,</a:t>
            </a:r>
            <a:r>
              <a:rPr lang="cs-CZ" sz="2000" dirty="0"/>
              <a:t> </a:t>
            </a:r>
            <a:r>
              <a:rPr lang="pl-PL" sz="2000" dirty="0"/>
              <a:t>jak praví § 65 odst. 1 písm. c) ve spojení s § 33 odst. 4 </a:t>
            </a:r>
            <a:r>
              <a:rPr lang="cs-CZ" sz="20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p:txBody>
          <a:bodyPr>
            <a:normAutofit/>
          </a:bodyPr>
          <a:lstStyle/>
          <a:p>
            <a:pPr algn="just"/>
            <a:r>
              <a:rPr lang="cs-CZ" sz="28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764632"/>
            <a:ext cx="8596668" cy="4324857"/>
          </a:xfrm>
        </p:spPr>
        <p:txBody>
          <a:bodyPr>
            <a:normAutofit fontScale="92500"/>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p:txBody>
          <a:bodyPr>
            <a:normAutofit fontScale="85000" lnSpcReduction="100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p:txBody>
          <a:bodyPr>
            <a:normAutofit fontScale="92500" lnSpcReduction="2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p:txBody>
          <a:bodyPr>
            <a:normAutofit fontScale="92500" lnSpcReduction="10000"/>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p:txBody>
          <a:bodyPr>
            <a:normAutofit fontScale="92500" lnSpcReduction="10000"/>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5" name="Zástupný symbol pro text 4">
            <a:extLst>
              <a:ext uri="{FF2B5EF4-FFF2-40B4-BE49-F238E27FC236}">
                <a16:creationId xmlns:a16="http://schemas.microsoft.com/office/drawing/2014/main" id="{B2A65A51-101A-4980-A3F5-5FA402EC1484}"/>
              </a:ext>
            </a:extLst>
          </p:cNvPr>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dirty="0"/>
              <a:t>NE</a:t>
            </a:r>
          </a:p>
          <a:p>
            <a:r>
              <a:rPr lang="cs-CZ" dirty="0"/>
              <a:t>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858</TotalTime>
  <Words>3482</Words>
  <Application>Microsoft Office PowerPoint</Application>
  <PresentationFormat>Širokoúhlá obrazovka</PresentationFormat>
  <Paragraphs>305</Paragraphs>
  <Slides>73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73</vt:i4>
      </vt:variant>
    </vt:vector>
  </HeadingPairs>
  <TitlesOfParts>
    <vt:vector size="79" baseType="lpstr">
      <vt:lpstr>Arial</vt:lpstr>
      <vt:lpstr>Calibri</vt:lpstr>
      <vt:lpstr>Trebuchet MS</vt:lpstr>
      <vt:lpstr>Wingdings</vt:lpstr>
      <vt:lpstr>Wingdings 3</vt:lpstr>
      <vt:lpstr>Faseta</vt:lpstr>
      <vt:lpstr>  Soukromí, Povinná mlčenlivost zdravotnických pracovníků</vt:lpstr>
      <vt:lpstr>Požadavek etiky</vt:lpstr>
      <vt:lpstr>Význam informací a soukromí dnes</vt:lpstr>
      <vt:lpstr>Trvalé otázky a nové výzvy </vt:lpstr>
      <vt:lpstr>Zvláštní citlivost informací o zdraví</vt:lpstr>
      <vt:lpstr>Ochrana soukromí VS mlčenlivost</vt:lpstr>
      <vt:lpstr>SOUKROMÍ JE LIDSKÉ PRÁVO</vt:lpstr>
      <vt:lpstr>Právo pacienta zaručené ústavou</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Prezentace aplikace PowerPoint</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výuku</vt:lpstr>
      <vt:lpstr>Při klinické výuce</vt:lpstr>
      <vt:lpstr>Fotografie a záznamy psaní studentských prací, SVOČ a prezentací</vt:lpstr>
      <vt:lpstr>Sběr údajů o pacientech pro potřeby závěrečných prací</vt:lpstr>
      <vt:lpstr>  Příklady – Mlčenlivost/soukromí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Jaroslav Divoký</cp:lastModifiedBy>
  <cp:revision>83</cp:revision>
  <dcterms:created xsi:type="dcterms:W3CDTF">2017-04-13T05:10:43Z</dcterms:created>
  <dcterms:modified xsi:type="dcterms:W3CDTF">2019-11-14T14:43:01Z</dcterms:modified>
</cp:coreProperties>
</file>