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75"/>
  </p:notesMasterIdLst>
  <p:sldIdLst>
    <p:sldId id="256" r:id="rId2"/>
    <p:sldId id="257" r:id="rId3"/>
    <p:sldId id="320" r:id="rId4"/>
    <p:sldId id="321" r:id="rId5"/>
    <p:sldId id="324" r:id="rId6"/>
    <p:sldId id="271" r:id="rId7"/>
    <p:sldId id="323" r:id="rId8"/>
    <p:sldId id="259" r:id="rId9"/>
    <p:sldId id="264" r:id="rId10"/>
    <p:sldId id="262" r:id="rId11"/>
    <p:sldId id="326" r:id="rId12"/>
    <p:sldId id="263" r:id="rId13"/>
    <p:sldId id="266" r:id="rId14"/>
    <p:sldId id="267" r:id="rId15"/>
    <p:sldId id="268" r:id="rId16"/>
    <p:sldId id="284" r:id="rId17"/>
    <p:sldId id="282" r:id="rId18"/>
    <p:sldId id="285" r:id="rId19"/>
    <p:sldId id="286" r:id="rId20"/>
    <p:sldId id="288" r:id="rId21"/>
    <p:sldId id="325" r:id="rId22"/>
    <p:sldId id="376" r:id="rId23"/>
    <p:sldId id="276" r:id="rId24"/>
    <p:sldId id="272" r:id="rId25"/>
    <p:sldId id="273" r:id="rId26"/>
    <p:sldId id="372" r:id="rId27"/>
    <p:sldId id="327" r:id="rId28"/>
    <p:sldId id="275" r:id="rId29"/>
    <p:sldId id="278" r:id="rId30"/>
    <p:sldId id="279" r:id="rId31"/>
    <p:sldId id="280" r:id="rId32"/>
    <p:sldId id="274" r:id="rId33"/>
    <p:sldId id="373" r:id="rId34"/>
    <p:sldId id="269" r:id="rId35"/>
    <p:sldId id="374" r:id="rId36"/>
    <p:sldId id="375" r:id="rId37"/>
    <p:sldId id="290" r:id="rId38"/>
    <p:sldId id="289" r:id="rId39"/>
    <p:sldId id="291" r:id="rId40"/>
    <p:sldId id="292" r:id="rId41"/>
    <p:sldId id="328" r:id="rId42"/>
    <p:sldId id="329" r:id="rId43"/>
    <p:sldId id="330" r:id="rId44"/>
    <p:sldId id="331" r:id="rId45"/>
    <p:sldId id="332" r:id="rId46"/>
    <p:sldId id="333" r:id="rId47"/>
    <p:sldId id="335" r:id="rId48"/>
    <p:sldId id="336" r:id="rId49"/>
    <p:sldId id="337" r:id="rId50"/>
    <p:sldId id="338" r:id="rId51"/>
    <p:sldId id="339" r:id="rId52"/>
    <p:sldId id="340" r:id="rId53"/>
    <p:sldId id="341" r:id="rId54"/>
    <p:sldId id="342" r:id="rId55"/>
    <p:sldId id="343" r:id="rId56"/>
    <p:sldId id="344" r:id="rId57"/>
    <p:sldId id="345" r:id="rId58"/>
    <p:sldId id="346" r:id="rId59"/>
    <p:sldId id="354" r:id="rId60"/>
    <p:sldId id="355" r:id="rId61"/>
    <p:sldId id="356" r:id="rId62"/>
    <p:sldId id="357" r:id="rId63"/>
    <p:sldId id="358" r:id="rId64"/>
    <p:sldId id="359" r:id="rId65"/>
    <p:sldId id="360" r:id="rId66"/>
    <p:sldId id="361" r:id="rId67"/>
    <p:sldId id="362" r:id="rId68"/>
    <p:sldId id="363" r:id="rId69"/>
    <p:sldId id="364" r:id="rId70"/>
    <p:sldId id="366" r:id="rId71"/>
    <p:sldId id="367" r:id="rId72"/>
    <p:sldId id="369" r:id="rId73"/>
    <p:sldId id="370" r:id="rId74"/>
  </p:sldIdLst>
  <p:sldSz cx="12192000" cy="6858000"/>
  <p:notesSz cx="6858000" cy="9144000"/>
  <p:custDataLst>
    <p:tags r:id="rId76"/>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5" d="100"/>
          <a:sy n="105" d="100"/>
        </p:scale>
        <p:origin x="6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t>
        <a:bodyPr/>
        <a:lstStyle/>
        <a:p>
          <a:endParaRPr lang="cs-CZ"/>
        </a:p>
      </dgm:t>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t>
        <a:bodyPr/>
        <a:lstStyle/>
        <a:p>
          <a:endParaRPr lang="cs-CZ"/>
        </a:p>
      </dgm:t>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t>
        <a:bodyPr/>
        <a:lstStyle/>
        <a:p>
          <a:endParaRPr lang="cs-CZ"/>
        </a:p>
      </dgm:t>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t>
        <a:bodyPr/>
        <a:lstStyle/>
        <a:p>
          <a:endParaRPr lang="cs-CZ"/>
        </a:p>
      </dgm:t>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0CCA2F66-F714-44E5-807C-21A2CB15BF49}" type="presOf" srcId="{7B3F76EF-910E-4CFD-8E2D-E2C167AC125D}" destId="{A04D67F2-1D43-4EFF-9F2D-9D91EC57A9F6}" srcOrd="0" destOrd="0" presId="urn:microsoft.com/office/officeart/2008/layout/VerticalCurvedList"/>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E9DE364-9B23-4A74-BCFE-7BDD2F336F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8267F3B-C20D-4783-B0AA-47DB4426F95F}">
      <dgm:prSet custT="1"/>
      <dgm:spPr/>
      <dgm:t>
        <a:bodyPr/>
        <a:lstStyle/>
        <a:p>
          <a:pPr rtl="0"/>
          <a:r>
            <a:rPr lang="cs-CZ" sz="3200" dirty="0"/>
            <a:t>Poskytovatel je povinen vést a uchovávat zdravotnickou dokumentaci a nakládat s ní podle </a:t>
          </a:r>
          <a:r>
            <a:rPr lang="cs-CZ" sz="3200" dirty="0" smtClean="0"/>
            <a:t>zákona </a:t>
          </a:r>
          <a:r>
            <a:rPr lang="cs-CZ" sz="3200" dirty="0"/>
            <a:t>a jiných právních předpisů. Zdravotnická </a:t>
          </a:r>
          <a:r>
            <a:rPr lang="cs-CZ" sz="3200" dirty="0" smtClean="0"/>
            <a:t>dokumentace je vedena  </a:t>
          </a:r>
          <a:r>
            <a:rPr lang="cs-CZ" sz="3200" u="sng" dirty="0" smtClean="0"/>
            <a:t>úplně, pravdivě a čitelně</a:t>
          </a:r>
          <a:r>
            <a:rPr lang="cs-CZ" sz="3200" u="none" dirty="0" smtClean="0"/>
            <a:t> </a:t>
          </a:r>
          <a:r>
            <a:rPr lang="cs-CZ" sz="3200" dirty="0" smtClean="0"/>
            <a:t>a je </a:t>
          </a:r>
          <a:r>
            <a:rPr lang="cs-CZ" sz="3200" dirty="0"/>
            <a:t>souborem informací:</a:t>
          </a:r>
        </a:p>
      </dgm:t>
    </dgm:pt>
    <dgm:pt modelId="{C5FC1608-EED8-41CC-9C22-96741BD7C33F}" type="parTrans" cxnId="{FABE49F2-77B1-4CAA-A6A1-3101152B53D3}">
      <dgm:prSet/>
      <dgm:spPr/>
      <dgm:t>
        <a:bodyPr/>
        <a:lstStyle/>
        <a:p>
          <a:endParaRPr lang="cs-CZ"/>
        </a:p>
      </dgm:t>
    </dgm:pt>
    <dgm:pt modelId="{CDE080F5-1E8E-4585-8156-B6A0B557FF84}" type="sibTrans" cxnId="{FABE49F2-77B1-4CAA-A6A1-3101152B53D3}">
      <dgm:prSet/>
      <dgm:spPr/>
      <dgm:t>
        <a:bodyPr/>
        <a:lstStyle/>
        <a:p>
          <a:endParaRPr lang="cs-CZ"/>
        </a:p>
      </dgm:t>
    </dgm:pt>
    <dgm:pt modelId="{30CBD9B3-3042-4CF7-8AFC-3451EC0D22AF}">
      <dgm:prSet custT="1"/>
      <dgm:spPr/>
      <dgm:t>
        <a:bodyPr/>
        <a:lstStyle/>
        <a:p>
          <a:pPr rtl="0"/>
          <a:r>
            <a:rPr lang="cs-CZ" sz="2000" dirty="0"/>
            <a:t>identifikační údaje pacienta</a:t>
          </a:r>
        </a:p>
      </dgm:t>
    </dgm:pt>
    <dgm:pt modelId="{4D6DB950-1462-49E3-A450-BCE39AF1A03E}" type="parTrans" cxnId="{607F3844-32F8-41C3-B5D6-8307E23FC725}">
      <dgm:prSet/>
      <dgm:spPr/>
      <dgm:t>
        <a:bodyPr/>
        <a:lstStyle/>
        <a:p>
          <a:endParaRPr lang="cs-CZ"/>
        </a:p>
      </dgm:t>
    </dgm:pt>
    <dgm:pt modelId="{8D5E2E88-C3B6-4D30-A157-107D42EDE7D4}" type="sibTrans" cxnId="{607F3844-32F8-41C3-B5D6-8307E23FC725}">
      <dgm:prSet/>
      <dgm:spPr/>
      <dgm:t>
        <a:bodyPr/>
        <a:lstStyle/>
        <a:p>
          <a:endParaRPr lang="cs-CZ"/>
        </a:p>
      </dgm:t>
    </dgm:pt>
    <dgm:pt modelId="{B79B1A02-D01C-4540-8151-BCA0B8069EC0}">
      <dgm:prSet custT="1"/>
      <dgm:spPr/>
      <dgm:t>
        <a:bodyPr/>
        <a:lstStyle/>
        <a:p>
          <a:pPr rtl="0"/>
          <a:r>
            <a:rPr lang="cs-CZ" sz="2000" dirty="0"/>
            <a:t>pohlaví pacienta</a:t>
          </a:r>
        </a:p>
      </dgm:t>
    </dgm:pt>
    <dgm:pt modelId="{92481006-BF58-4BC0-8410-DE0BB786B880}" type="parTrans" cxnId="{B4949341-03F0-4203-B412-06E0BE6D6FB1}">
      <dgm:prSet/>
      <dgm:spPr/>
      <dgm:t>
        <a:bodyPr/>
        <a:lstStyle/>
        <a:p>
          <a:endParaRPr lang="cs-CZ"/>
        </a:p>
      </dgm:t>
    </dgm:pt>
    <dgm:pt modelId="{4103DCF1-9B4F-43F4-A63C-0E60CE0A3290}" type="sibTrans" cxnId="{B4949341-03F0-4203-B412-06E0BE6D6FB1}">
      <dgm:prSet/>
      <dgm:spPr/>
      <dgm:t>
        <a:bodyPr/>
        <a:lstStyle/>
        <a:p>
          <a:endParaRPr lang="cs-CZ"/>
        </a:p>
      </dgm:t>
    </dgm:pt>
    <dgm:pt modelId="{8FCF0D73-3791-4E6D-ACDC-E13D0F0D1BD0}">
      <dgm:prSet custT="1"/>
      <dgm:spPr/>
      <dgm:t>
        <a:bodyPr/>
        <a:lstStyle/>
        <a:p>
          <a:pPr rtl="0"/>
          <a:r>
            <a:rPr lang="cs-CZ" sz="2000" dirty="0"/>
            <a:t>identifikační údaje poskytovatele zdravotních služeb</a:t>
          </a:r>
        </a:p>
      </dgm:t>
    </dgm:pt>
    <dgm:pt modelId="{E3AE6842-D22E-4CF6-A33F-D3CD095930A1}" type="parTrans" cxnId="{C26619BD-C476-41AF-8EA5-22A84A64AF79}">
      <dgm:prSet/>
      <dgm:spPr/>
      <dgm:t>
        <a:bodyPr/>
        <a:lstStyle/>
        <a:p>
          <a:endParaRPr lang="cs-CZ"/>
        </a:p>
      </dgm:t>
    </dgm:pt>
    <dgm:pt modelId="{478A3D4F-405C-4F12-807C-CF339DE85DF7}" type="sibTrans" cxnId="{C26619BD-C476-41AF-8EA5-22A84A64AF79}">
      <dgm:prSet/>
      <dgm:spPr/>
      <dgm:t>
        <a:bodyPr/>
        <a:lstStyle/>
        <a:p>
          <a:endParaRPr lang="cs-CZ"/>
        </a:p>
      </dgm:t>
    </dgm:pt>
    <dgm:pt modelId="{803B305A-B181-42CC-9DB9-02E985510DDA}">
      <dgm:prSet custT="1"/>
      <dgm:spPr/>
      <dgm:t>
        <a:bodyPr/>
        <a:lstStyle/>
        <a:p>
          <a:pPr rtl="0"/>
          <a:r>
            <a:rPr lang="cs-CZ" sz="2000" dirty="0"/>
            <a:t>informace o zdravotním stavu pacienta</a:t>
          </a:r>
        </a:p>
      </dgm:t>
    </dgm:pt>
    <dgm:pt modelId="{6E46BDBF-DD6E-4658-924E-6E18E943CBF1}" type="parTrans" cxnId="{B1C0A087-FBD9-4D2E-B026-563E011F3BAD}">
      <dgm:prSet/>
      <dgm:spPr/>
      <dgm:t>
        <a:bodyPr/>
        <a:lstStyle/>
        <a:p>
          <a:endParaRPr lang="cs-CZ"/>
        </a:p>
      </dgm:t>
    </dgm:pt>
    <dgm:pt modelId="{0FBA3968-9353-4FEF-B6A1-3A15DCD6866C}" type="sibTrans" cxnId="{B1C0A087-FBD9-4D2E-B026-563E011F3BAD}">
      <dgm:prSet/>
      <dgm:spPr/>
      <dgm:t>
        <a:bodyPr/>
        <a:lstStyle/>
        <a:p>
          <a:endParaRPr lang="cs-CZ"/>
        </a:p>
      </dgm:t>
    </dgm:pt>
    <dgm:pt modelId="{209646CB-2D5B-4CC1-BA11-4F0AB8F36515}">
      <dgm:prSet custT="1"/>
      <dgm:spPr/>
      <dgm:t>
        <a:bodyPr/>
        <a:lstStyle/>
        <a:p>
          <a:pPr rtl="0"/>
          <a:r>
            <a:rPr lang="cs-CZ" sz="2000" dirty="0"/>
            <a:t>údaje zjištěné z rodinné, osobní a pracovní anamnézy pacienta, a je-li to</a:t>
          </a:r>
          <a:br>
            <a:rPr lang="cs-CZ" sz="2000" dirty="0"/>
          </a:br>
          <a:r>
            <a:rPr lang="cs-CZ" sz="2000" dirty="0"/>
            <a:t>důvodné, též údaje ze sociální anamnézy</a:t>
          </a:r>
        </a:p>
      </dgm:t>
    </dgm:pt>
    <dgm:pt modelId="{6EF199C7-1DEE-4FCA-9FF5-65106F163E34}" type="parTrans" cxnId="{4810F6EF-D4C5-4D7A-BC59-596ADE2E1C8C}">
      <dgm:prSet/>
      <dgm:spPr/>
      <dgm:t>
        <a:bodyPr/>
        <a:lstStyle/>
        <a:p>
          <a:endParaRPr lang="cs-CZ"/>
        </a:p>
      </dgm:t>
    </dgm:pt>
    <dgm:pt modelId="{7E7CB175-A9CF-43C0-91C0-A5011F3773DB}" type="sibTrans" cxnId="{4810F6EF-D4C5-4D7A-BC59-596ADE2E1C8C}">
      <dgm:prSet/>
      <dgm:spPr/>
      <dgm:t>
        <a:bodyPr/>
        <a:lstStyle/>
        <a:p>
          <a:endParaRPr lang="cs-CZ"/>
        </a:p>
      </dgm:t>
    </dgm:pt>
    <dgm:pt modelId="{DCF00FE2-2729-4C61-90DF-24F80A789328}">
      <dgm:prSet custT="1"/>
      <dgm:spPr/>
      <dgm:t>
        <a:bodyPr/>
        <a:lstStyle/>
        <a:p>
          <a:pPr rtl="0"/>
          <a:r>
            <a:rPr lang="es-ES" sz="2000" dirty="0"/>
            <a:t>údaje vztahující se k úmrtí pacienta</a:t>
          </a:r>
          <a:endParaRPr lang="cs-CZ" sz="2000" dirty="0"/>
        </a:p>
      </dgm:t>
    </dgm:pt>
    <dgm:pt modelId="{9F005FE8-8735-4CBE-98F1-01C9C77C7A60}" type="parTrans" cxnId="{51A68438-4FA4-4B2B-8850-B0A2E271752F}">
      <dgm:prSet/>
      <dgm:spPr/>
      <dgm:t>
        <a:bodyPr/>
        <a:lstStyle/>
        <a:p>
          <a:endParaRPr lang="cs-CZ"/>
        </a:p>
      </dgm:t>
    </dgm:pt>
    <dgm:pt modelId="{A8ADE0DC-ED12-4B34-9C4B-615407A47B99}" type="sibTrans" cxnId="{51A68438-4FA4-4B2B-8850-B0A2E271752F}">
      <dgm:prSet/>
      <dgm:spPr/>
      <dgm:t>
        <a:bodyPr/>
        <a:lstStyle/>
        <a:p>
          <a:endParaRPr lang="cs-CZ"/>
        </a:p>
      </dgm:t>
    </dgm:pt>
    <dgm:pt modelId="{305E8D71-326D-4925-BAA4-405678D89B73}">
      <dgm:prSet custT="1"/>
      <dgm:spPr/>
      <dgm:t>
        <a:bodyPr/>
        <a:lstStyle/>
        <a:p>
          <a:pPr rtl="0"/>
          <a:r>
            <a:rPr lang="cs-CZ" sz="2000" dirty="0"/>
            <a:t>další údaje</a:t>
          </a:r>
        </a:p>
      </dgm:t>
    </dgm:pt>
    <dgm:pt modelId="{5DE01C0F-18E7-49DF-BABB-5525C57CAFA8}" type="parTrans" cxnId="{3EF89B1E-4CB0-4F13-BE07-A1D19150012F}">
      <dgm:prSet/>
      <dgm:spPr/>
      <dgm:t>
        <a:bodyPr/>
        <a:lstStyle/>
        <a:p>
          <a:endParaRPr lang="cs-CZ"/>
        </a:p>
      </dgm:t>
    </dgm:pt>
    <dgm:pt modelId="{FD3A8B57-559E-4F7C-89DD-57AE700D71CC}" type="sibTrans" cxnId="{3EF89B1E-4CB0-4F13-BE07-A1D19150012F}">
      <dgm:prSet/>
      <dgm:spPr/>
      <dgm:t>
        <a:bodyPr/>
        <a:lstStyle/>
        <a:p>
          <a:endParaRPr lang="cs-CZ"/>
        </a:p>
      </dgm:t>
    </dgm:pt>
    <dgm:pt modelId="{062B3899-D299-4303-9629-BE8DFDC7F1C7}" type="pres">
      <dgm:prSet presAssocID="{7E9DE364-9B23-4A74-BCFE-7BDD2F336FB8}" presName="linear" presStyleCnt="0">
        <dgm:presLayoutVars>
          <dgm:animLvl val="lvl"/>
          <dgm:resizeHandles val="exact"/>
        </dgm:presLayoutVars>
      </dgm:prSet>
      <dgm:spPr/>
      <dgm:t>
        <a:bodyPr/>
        <a:lstStyle/>
        <a:p>
          <a:endParaRPr lang="cs-CZ"/>
        </a:p>
      </dgm:t>
    </dgm:pt>
    <dgm:pt modelId="{5F6E724A-75E4-48AA-818F-949FF37DF4D3}" type="pres">
      <dgm:prSet presAssocID="{58267F3B-C20D-4783-B0AA-47DB4426F95F}" presName="parentText" presStyleLbl="node1" presStyleIdx="0" presStyleCnt="1">
        <dgm:presLayoutVars>
          <dgm:chMax val="0"/>
          <dgm:bulletEnabled val="1"/>
        </dgm:presLayoutVars>
      </dgm:prSet>
      <dgm:spPr/>
      <dgm:t>
        <a:bodyPr/>
        <a:lstStyle/>
        <a:p>
          <a:endParaRPr lang="cs-CZ"/>
        </a:p>
      </dgm:t>
    </dgm:pt>
    <dgm:pt modelId="{7CDCF498-E9BE-4DF9-BC2D-FDBF1849FA7A}" type="pres">
      <dgm:prSet presAssocID="{58267F3B-C20D-4783-B0AA-47DB4426F95F}" presName="childText" presStyleLbl="revTx" presStyleIdx="0" presStyleCnt="1">
        <dgm:presLayoutVars>
          <dgm:bulletEnabled val="1"/>
        </dgm:presLayoutVars>
      </dgm:prSet>
      <dgm:spPr/>
      <dgm:t>
        <a:bodyPr/>
        <a:lstStyle/>
        <a:p>
          <a:endParaRPr lang="cs-CZ"/>
        </a:p>
      </dgm:t>
    </dgm:pt>
  </dgm:ptLst>
  <dgm:cxnLst>
    <dgm:cxn modelId="{3EF89B1E-4CB0-4F13-BE07-A1D19150012F}" srcId="{58267F3B-C20D-4783-B0AA-47DB4426F95F}" destId="{305E8D71-326D-4925-BAA4-405678D89B73}" srcOrd="6" destOrd="0" parTransId="{5DE01C0F-18E7-49DF-BABB-5525C57CAFA8}" sibTransId="{FD3A8B57-559E-4F7C-89DD-57AE700D71CC}"/>
    <dgm:cxn modelId="{0C1F199F-CBE8-4D43-B9E1-73A47559DA75}" type="presOf" srcId="{B79B1A02-D01C-4540-8151-BCA0B8069EC0}" destId="{7CDCF498-E9BE-4DF9-BC2D-FDBF1849FA7A}" srcOrd="0" destOrd="1" presId="urn:microsoft.com/office/officeart/2005/8/layout/vList2"/>
    <dgm:cxn modelId="{4810F6EF-D4C5-4D7A-BC59-596ADE2E1C8C}" srcId="{58267F3B-C20D-4783-B0AA-47DB4426F95F}" destId="{209646CB-2D5B-4CC1-BA11-4F0AB8F36515}" srcOrd="4" destOrd="0" parTransId="{6EF199C7-1DEE-4FCA-9FF5-65106F163E34}" sibTransId="{7E7CB175-A9CF-43C0-91C0-A5011F3773DB}"/>
    <dgm:cxn modelId="{E236ACBA-56C1-4473-B0F7-0BE4BF6A4A59}" type="presOf" srcId="{8FCF0D73-3791-4E6D-ACDC-E13D0F0D1BD0}" destId="{7CDCF498-E9BE-4DF9-BC2D-FDBF1849FA7A}" srcOrd="0" destOrd="2" presId="urn:microsoft.com/office/officeart/2005/8/layout/vList2"/>
    <dgm:cxn modelId="{86F8C815-D9C7-4412-BA61-A06D3733907D}" type="presOf" srcId="{803B305A-B181-42CC-9DB9-02E985510DDA}" destId="{7CDCF498-E9BE-4DF9-BC2D-FDBF1849FA7A}" srcOrd="0" destOrd="3" presId="urn:microsoft.com/office/officeart/2005/8/layout/vList2"/>
    <dgm:cxn modelId="{0C8E1B72-5442-40FE-B14A-9BD04F6705FA}" type="presOf" srcId="{7E9DE364-9B23-4A74-BCFE-7BDD2F336FB8}" destId="{062B3899-D299-4303-9629-BE8DFDC7F1C7}" srcOrd="0" destOrd="0" presId="urn:microsoft.com/office/officeart/2005/8/layout/vList2"/>
    <dgm:cxn modelId="{FABE49F2-77B1-4CAA-A6A1-3101152B53D3}" srcId="{7E9DE364-9B23-4A74-BCFE-7BDD2F336FB8}" destId="{58267F3B-C20D-4783-B0AA-47DB4426F95F}" srcOrd="0" destOrd="0" parTransId="{C5FC1608-EED8-41CC-9C22-96741BD7C33F}" sibTransId="{CDE080F5-1E8E-4585-8156-B6A0B557FF84}"/>
    <dgm:cxn modelId="{5161B4D4-BC20-41AB-99B2-703BD697C962}" type="presOf" srcId="{305E8D71-326D-4925-BAA4-405678D89B73}" destId="{7CDCF498-E9BE-4DF9-BC2D-FDBF1849FA7A}" srcOrd="0" destOrd="6" presId="urn:microsoft.com/office/officeart/2005/8/layout/vList2"/>
    <dgm:cxn modelId="{51A68438-4FA4-4B2B-8850-B0A2E271752F}" srcId="{58267F3B-C20D-4783-B0AA-47DB4426F95F}" destId="{DCF00FE2-2729-4C61-90DF-24F80A789328}" srcOrd="5" destOrd="0" parTransId="{9F005FE8-8735-4CBE-98F1-01C9C77C7A60}" sibTransId="{A8ADE0DC-ED12-4B34-9C4B-615407A47B99}"/>
    <dgm:cxn modelId="{C3583D96-E88F-406B-9510-9EA72DB408B0}" type="presOf" srcId="{DCF00FE2-2729-4C61-90DF-24F80A789328}" destId="{7CDCF498-E9BE-4DF9-BC2D-FDBF1849FA7A}" srcOrd="0" destOrd="5" presId="urn:microsoft.com/office/officeart/2005/8/layout/vList2"/>
    <dgm:cxn modelId="{B1C0A087-FBD9-4D2E-B026-563E011F3BAD}" srcId="{58267F3B-C20D-4783-B0AA-47DB4426F95F}" destId="{803B305A-B181-42CC-9DB9-02E985510DDA}" srcOrd="3" destOrd="0" parTransId="{6E46BDBF-DD6E-4658-924E-6E18E943CBF1}" sibTransId="{0FBA3968-9353-4FEF-B6A1-3A15DCD6866C}"/>
    <dgm:cxn modelId="{C26619BD-C476-41AF-8EA5-22A84A64AF79}" srcId="{58267F3B-C20D-4783-B0AA-47DB4426F95F}" destId="{8FCF0D73-3791-4E6D-ACDC-E13D0F0D1BD0}" srcOrd="2" destOrd="0" parTransId="{E3AE6842-D22E-4CF6-A33F-D3CD095930A1}" sibTransId="{478A3D4F-405C-4F12-807C-CF339DE85DF7}"/>
    <dgm:cxn modelId="{8B0389F5-DEE9-4974-8A9C-79DBCB35CD2D}" type="presOf" srcId="{58267F3B-C20D-4783-B0AA-47DB4426F95F}" destId="{5F6E724A-75E4-48AA-818F-949FF37DF4D3}" srcOrd="0" destOrd="0" presId="urn:microsoft.com/office/officeart/2005/8/layout/vList2"/>
    <dgm:cxn modelId="{CBE57C87-0BEE-4ECA-B615-BAE80A27B542}" type="presOf" srcId="{30CBD9B3-3042-4CF7-8AFC-3451EC0D22AF}" destId="{7CDCF498-E9BE-4DF9-BC2D-FDBF1849FA7A}" srcOrd="0" destOrd="0" presId="urn:microsoft.com/office/officeart/2005/8/layout/vList2"/>
    <dgm:cxn modelId="{607F3844-32F8-41C3-B5D6-8307E23FC725}" srcId="{58267F3B-C20D-4783-B0AA-47DB4426F95F}" destId="{30CBD9B3-3042-4CF7-8AFC-3451EC0D22AF}" srcOrd="0" destOrd="0" parTransId="{4D6DB950-1462-49E3-A450-BCE39AF1A03E}" sibTransId="{8D5E2E88-C3B6-4D30-A157-107D42EDE7D4}"/>
    <dgm:cxn modelId="{B4949341-03F0-4203-B412-06E0BE6D6FB1}" srcId="{58267F3B-C20D-4783-B0AA-47DB4426F95F}" destId="{B79B1A02-D01C-4540-8151-BCA0B8069EC0}" srcOrd="1" destOrd="0" parTransId="{92481006-BF58-4BC0-8410-DE0BB786B880}" sibTransId="{4103DCF1-9B4F-43F4-A63C-0E60CE0A3290}"/>
    <dgm:cxn modelId="{6B339960-474B-4E2E-906F-92A67648F279}" type="presOf" srcId="{209646CB-2D5B-4CC1-BA11-4F0AB8F36515}" destId="{7CDCF498-E9BE-4DF9-BC2D-FDBF1849FA7A}" srcOrd="0" destOrd="4" presId="urn:microsoft.com/office/officeart/2005/8/layout/vList2"/>
    <dgm:cxn modelId="{74B24BD4-73F4-4A8C-9249-13751FF3CD33}" type="presParOf" srcId="{062B3899-D299-4303-9629-BE8DFDC7F1C7}" destId="{5F6E724A-75E4-48AA-818F-949FF37DF4D3}" srcOrd="0" destOrd="0" presId="urn:microsoft.com/office/officeart/2005/8/layout/vList2"/>
    <dgm:cxn modelId="{28AB167A-14EF-4C34-B98D-EBEE44967D31}" type="presParOf" srcId="{062B3899-D299-4303-9629-BE8DFDC7F1C7}" destId="{7CDCF498-E9BE-4DF9-BC2D-FDBF1849FA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9C3D1-807B-465F-8135-3FECAF0A857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2800" dirty="0"/>
            <a:t>V kombinaci listinné a elektronické podoby (souběžná)</a:t>
          </a:r>
          <a:endParaRPr lang="cs-CZ" sz="24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AF0EE982-1CC6-4131-804B-FECC5A508C8F}" type="pres">
      <dgm:prSet presAssocID="{84F9C3D1-807B-465F-8135-3FECAF0A8573}" presName="Name0" presStyleCnt="0">
        <dgm:presLayoutVars>
          <dgm:chMax val="7"/>
          <dgm:chPref val="7"/>
          <dgm:dir/>
        </dgm:presLayoutVars>
      </dgm:prSet>
      <dgm:spPr/>
      <dgm:t>
        <a:bodyPr/>
        <a:lstStyle/>
        <a:p>
          <a:endParaRPr lang="cs-CZ"/>
        </a:p>
      </dgm:t>
    </dgm:pt>
    <dgm:pt modelId="{C9F4B76C-E32F-40BB-8FF7-C8AC814F377F}" type="pres">
      <dgm:prSet presAssocID="{84F9C3D1-807B-465F-8135-3FECAF0A8573}" presName="Name1" presStyleCnt="0"/>
      <dgm:spPr/>
    </dgm:pt>
    <dgm:pt modelId="{59DD35F0-203A-4E83-A6D3-F83302F3D509}" type="pres">
      <dgm:prSet presAssocID="{84F9C3D1-807B-465F-8135-3FECAF0A8573}" presName="cycle" presStyleCnt="0"/>
      <dgm:spPr/>
    </dgm:pt>
    <dgm:pt modelId="{52B3E91D-5967-4B9F-B5BA-6A1F0C6CE618}" type="pres">
      <dgm:prSet presAssocID="{84F9C3D1-807B-465F-8135-3FECAF0A8573}" presName="srcNode" presStyleLbl="node1" presStyleIdx="0" presStyleCnt="3"/>
      <dgm:spPr/>
    </dgm:pt>
    <dgm:pt modelId="{3CAD4C97-A721-4F09-BBE6-0025705B5685}" type="pres">
      <dgm:prSet presAssocID="{84F9C3D1-807B-465F-8135-3FECAF0A8573}" presName="conn" presStyleLbl="parChTrans1D2" presStyleIdx="0" presStyleCnt="1"/>
      <dgm:spPr/>
      <dgm:t>
        <a:bodyPr/>
        <a:lstStyle/>
        <a:p>
          <a:endParaRPr lang="cs-CZ"/>
        </a:p>
      </dgm:t>
    </dgm:pt>
    <dgm:pt modelId="{E309AEB5-046E-4BFC-A536-9D121291C5D0}" type="pres">
      <dgm:prSet presAssocID="{84F9C3D1-807B-465F-8135-3FECAF0A8573}" presName="extraNode" presStyleLbl="node1" presStyleIdx="0" presStyleCnt="3"/>
      <dgm:spPr/>
    </dgm:pt>
    <dgm:pt modelId="{F91FFE3E-19BA-41F6-9091-0D292C1BE55C}" type="pres">
      <dgm:prSet presAssocID="{84F9C3D1-807B-465F-8135-3FECAF0A8573}" presName="dstNode" presStyleLbl="node1" presStyleIdx="0" presStyleCnt="3"/>
      <dgm:spPr/>
    </dgm:pt>
    <dgm:pt modelId="{7FBE9286-4E85-4181-938A-B444D8560C9E}" type="pres">
      <dgm:prSet presAssocID="{F81A7425-7FB2-47D2-8D6B-0FD28A40273B}" presName="text_1" presStyleLbl="node1" presStyleIdx="0" presStyleCnt="3">
        <dgm:presLayoutVars>
          <dgm:bulletEnabled val="1"/>
        </dgm:presLayoutVars>
      </dgm:prSet>
      <dgm:spPr/>
      <dgm:t>
        <a:bodyPr/>
        <a:lstStyle/>
        <a:p>
          <a:endParaRPr lang="cs-CZ"/>
        </a:p>
      </dgm:t>
    </dgm:pt>
    <dgm:pt modelId="{C953EC3C-40C8-4B55-8D0F-287F41298084}" type="pres">
      <dgm:prSet presAssocID="{F81A7425-7FB2-47D2-8D6B-0FD28A40273B}" presName="accent_1" presStyleCnt="0"/>
      <dgm:spPr/>
    </dgm:pt>
    <dgm:pt modelId="{97E263C8-DE35-4344-A492-BA7E588E345D}" type="pres">
      <dgm:prSet presAssocID="{F81A7425-7FB2-47D2-8D6B-0FD28A40273B}" presName="accentRepeatNode" presStyleLbl="solidFgAcc1" presStyleIdx="0" presStyleCnt="3"/>
      <dgm:spPr/>
    </dgm:pt>
    <dgm:pt modelId="{5524F0CC-1BD8-4580-BDD7-C75BE8F24F75}" type="pres">
      <dgm:prSet presAssocID="{593A3FE1-E4A6-433A-897C-DC5241941929}" presName="text_2" presStyleLbl="node1" presStyleIdx="1" presStyleCnt="3">
        <dgm:presLayoutVars>
          <dgm:bulletEnabled val="1"/>
        </dgm:presLayoutVars>
      </dgm:prSet>
      <dgm:spPr/>
      <dgm:t>
        <a:bodyPr/>
        <a:lstStyle/>
        <a:p>
          <a:endParaRPr lang="cs-CZ"/>
        </a:p>
      </dgm:t>
    </dgm:pt>
    <dgm:pt modelId="{F375809B-55F8-486D-8ABA-4EA02E579CC4}" type="pres">
      <dgm:prSet presAssocID="{593A3FE1-E4A6-433A-897C-DC5241941929}" presName="accent_2" presStyleCnt="0"/>
      <dgm:spPr/>
    </dgm:pt>
    <dgm:pt modelId="{35187547-96EE-4AA0-8831-702688EA6295}" type="pres">
      <dgm:prSet presAssocID="{593A3FE1-E4A6-433A-897C-DC5241941929}" presName="accentRepeatNode" presStyleLbl="solidFgAcc1" presStyleIdx="1" presStyleCnt="3"/>
      <dgm:spPr/>
    </dgm:pt>
    <dgm:pt modelId="{CF27CE5F-E96F-4B08-9C57-BDFE13ED95D1}" type="pres">
      <dgm:prSet presAssocID="{A3BB4177-0166-4CFE-92D9-C7036FA342B5}" presName="text_3" presStyleLbl="node1" presStyleIdx="2" presStyleCnt="3">
        <dgm:presLayoutVars>
          <dgm:bulletEnabled val="1"/>
        </dgm:presLayoutVars>
      </dgm:prSet>
      <dgm:spPr/>
      <dgm:t>
        <a:bodyPr/>
        <a:lstStyle/>
        <a:p>
          <a:endParaRPr lang="cs-CZ"/>
        </a:p>
      </dgm:t>
    </dgm:pt>
    <dgm:pt modelId="{54395189-7278-473B-A7FA-7902467FE418}" type="pres">
      <dgm:prSet presAssocID="{A3BB4177-0166-4CFE-92D9-C7036FA342B5}" presName="accent_3" presStyleCnt="0"/>
      <dgm:spPr/>
    </dgm:pt>
    <dgm:pt modelId="{239AEB52-66F1-46E3-997B-533CE202CC41}" type="pres">
      <dgm:prSet presAssocID="{A3BB4177-0166-4CFE-92D9-C7036FA342B5}" presName="accentRepeatNode" presStyleLbl="solidFgAcc1" presStyleIdx="2" presStyleCnt="3"/>
      <dgm:spPr/>
    </dgm:pt>
  </dgm:ptLst>
  <dgm:cxnLst>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5DFC2BB3-1986-4FA9-BAA4-31B07BF3E9CB}" srcId="{84F9C3D1-807B-465F-8135-3FECAF0A8573}" destId="{F81A7425-7FB2-47D2-8D6B-0FD28A40273B}" srcOrd="0" destOrd="0" parTransId="{F5E5E728-1A12-4582-BC9A-3B7C3820A40B}" sibTransId="{AF66A4CA-2760-4358-87BB-CC8E2F29BC23}"/>
    <dgm:cxn modelId="{15C655CD-2BDD-40AD-A945-62353585B486}" type="presOf" srcId="{AF66A4CA-2760-4358-87BB-CC8E2F29BC23}" destId="{3CAD4C97-A721-4F09-BBE6-0025705B5685}" srcOrd="0" destOrd="0" presId="urn:microsoft.com/office/officeart/2008/layout/VerticalCurvedList"/>
    <dgm:cxn modelId="{0763F528-AAF9-44C8-8C59-6B78D5A76FAE}" type="presOf" srcId="{84F9C3D1-807B-465F-8135-3FECAF0A8573}" destId="{AF0EE982-1CC6-4131-804B-FECC5A508C8F}" srcOrd="0" destOrd="0" presId="urn:microsoft.com/office/officeart/2008/layout/VerticalCurvedList"/>
    <dgm:cxn modelId="{8460B220-F51A-432B-AA33-265A8B5306FE}" type="presOf" srcId="{A3BB4177-0166-4CFE-92D9-C7036FA342B5}" destId="{CF27CE5F-E96F-4B08-9C57-BDFE13ED95D1}" srcOrd="0" destOrd="0" presId="urn:microsoft.com/office/officeart/2008/layout/VerticalCurvedList"/>
    <dgm:cxn modelId="{96902D6B-4D39-4A76-9209-4DDBCEA6D6DE}" type="presOf" srcId="{593A3FE1-E4A6-433A-897C-DC5241941929}" destId="{5524F0CC-1BD8-4580-BDD7-C75BE8F24F75}" srcOrd="0" destOrd="0" presId="urn:microsoft.com/office/officeart/2008/layout/VerticalCurvedList"/>
    <dgm:cxn modelId="{008E17D0-8CD3-40C8-AD3D-FAB1544849D4}" type="presOf" srcId="{F81A7425-7FB2-47D2-8D6B-0FD28A40273B}" destId="{7FBE9286-4E85-4181-938A-B444D8560C9E}" srcOrd="0" destOrd="0" presId="urn:microsoft.com/office/officeart/2008/layout/VerticalCurvedList"/>
    <dgm:cxn modelId="{A404394D-7D5E-471C-8763-600B3870E6CF}" type="presParOf" srcId="{AF0EE982-1CC6-4131-804B-FECC5A508C8F}" destId="{C9F4B76C-E32F-40BB-8FF7-C8AC814F377F}" srcOrd="0" destOrd="0" presId="urn:microsoft.com/office/officeart/2008/layout/VerticalCurvedList"/>
    <dgm:cxn modelId="{E5FA4660-6719-44C6-B8DF-E7BD219919B3}" type="presParOf" srcId="{C9F4B76C-E32F-40BB-8FF7-C8AC814F377F}" destId="{59DD35F0-203A-4E83-A6D3-F83302F3D509}" srcOrd="0" destOrd="0" presId="urn:microsoft.com/office/officeart/2008/layout/VerticalCurvedList"/>
    <dgm:cxn modelId="{984545FB-51EF-48F0-B98E-5EDCE6A4FF67}" type="presParOf" srcId="{59DD35F0-203A-4E83-A6D3-F83302F3D509}" destId="{52B3E91D-5967-4B9F-B5BA-6A1F0C6CE618}" srcOrd="0" destOrd="0" presId="urn:microsoft.com/office/officeart/2008/layout/VerticalCurvedList"/>
    <dgm:cxn modelId="{F3C502FE-8957-4869-8D90-15EA323BF1B3}" type="presParOf" srcId="{59DD35F0-203A-4E83-A6D3-F83302F3D509}" destId="{3CAD4C97-A721-4F09-BBE6-0025705B5685}" srcOrd="1" destOrd="0" presId="urn:microsoft.com/office/officeart/2008/layout/VerticalCurvedList"/>
    <dgm:cxn modelId="{5F6199E9-4125-4124-89F9-763EDFCFC51B}" type="presParOf" srcId="{59DD35F0-203A-4E83-A6D3-F83302F3D509}" destId="{E309AEB5-046E-4BFC-A536-9D121291C5D0}" srcOrd="2" destOrd="0" presId="urn:microsoft.com/office/officeart/2008/layout/VerticalCurvedList"/>
    <dgm:cxn modelId="{66DEA7B8-39AC-49E7-A974-C0FF91773610}" type="presParOf" srcId="{59DD35F0-203A-4E83-A6D3-F83302F3D509}" destId="{F91FFE3E-19BA-41F6-9091-0D292C1BE55C}" srcOrd="3" destOrd="0" presId="urn:microsoft.com/office/officeart/2008/layout/VerticalCurvedList"/>
    <dgm:cxn modelId="{8656E81C-B12B-4EF5-87DB-DA95A5262523}" type="presParOf" srcId="{C9F4B76C-E32F-40BB-8FF7-C8AC814F377F}" destId="{7FBE9286-4E85-4181-938A-B444D8560C9E}" srcOrd="1" destOrd="0" presId="urn:microsoft.com/office/officeart/2008/layout/VerticalCurvedList"/>
    <dgm:cxn modelId="{1BF1FFBD-A707-496E-8503-878FE75A73E1}" type="presParOf" srcId="{C9F4B76C-E32F-40BB-8FF7-C8AC814F377F}" destId="{C953EC3C-40C8-4B55-8D0F-287F41298084}" srcOrd="2" destOrd="0" presId="urn:microsoft.com/office/officeart/2008/layout/VerticalCurvedList"/>
    <dgm:cxn modelId="{863476BE-F535-442E-AC50-F921FD90BF3C}" type="presParOf" srcId="{C953EC3C-40C8-4B55-8D0F-287F41298084}" destId="{97E263C8-DE35-4344-A492-BA7E588E345D}" srcOrd="0" destOrd="0" presId="urn:microsoft.com/office/officeart/2008/layout/VerticalCurvedList"/>
    <dgm:cxn modelId="{4F9BFBC5-C4E6-4042-BE20-70F97A422A3D}" type="presParOf" srcId="{C9F4B76C-E32F-40BB-8FF7-C8AC814F377F}" destId="{5524F0CC-1BD8-4580-BDD7-C75BE8F24F75}" srcOrd="3" destOrd="0" presId="urn:microsoft.com/office/officeart/2008/layout/VerticalCurvedList"/>
    <dgm:cxn modelId="{808ABE40-E8D8-4018-8E04-4946F581F659}" type="presParOf" srcId="{C9F4B76C-E32F-40BB-8FF7-C8AC814F377F}" destId="{F375809B-55F8-486D-8ABA-4EA02E579CC4}" srcOrd="4" destOrd="0" presId="urn:microsoft.com/office/officeart/2008/layout/VerticalCurvedList"/>
    <dgm:cxn modelId="{C5D4312F-B4C9-48F1-B722-F654CBA9EE6E}" type="presParOf" srcId="{F375809B-55F8-486D-8ABA-4EA02E579CC4}" destId="{35187547-96EE-4AA0-8831-702688EA6295}" srcOrd="0" destOrd="0" presId="urn:microsoft.com/office/officeart/2008/layout/VerticalCurvedList"/>
    <dgm:cxn modelId="{B9134047-C62B-4D61-B03B-1A302AA2E8C2}" type="presParOf" srcId="{C9F4B76C-E32F-40BB-8FF7-C8AC814F377F}" destId="{CF27CE5F-E96F-4B08-9C57-BDFE13ED95D1}" srcOrd="5" destOrd="0" presId="urn:microsoft.com/office/officeart/2008/layout/VerticalCurvedList"/>
    <dgm:cxn modelId="{81E6266E-2AE8-448C-8525-3B0FB0B58D4A}" type="presParOf" srcId="{C9F4B76C-E32F-40BB-8FF7-C8AC814F377F}" destId="{54395189-7278-473B-A7FA-7902467FE418}" srcOrd="6" destOrd="0" presId="urn:microsoft.com/office/officeart/2008/layout/VerticalCurvedList"/>
    <dgm:cxn modelId="{ECBF76BC-F319-4D66-B36F-DFFB89DF79D6}" type="presParOf" srcId="{54395189-7278-473B-A7FA-7902467FE418}" destId="{239AEB52-66F1-46E3-997B-533CE202CC4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smtClean="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smtClean="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smtClean="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smtClean="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t>
        <a:bodyPr/>
        <a:lstStyle/>
        <a:p>
          <a:endParaRPr lang="cs-CZ"/>
        </a:p>
      </dgm:t>
    </dgm:pt>
    <dgm:pt modelId="{B16DB80E-A2A0-4FEC-AB70-716219B9BFA4}" type="pres">
      <dgm:prSet presAssocID="{6AA624B8-D6E9-4D3C-8076-10AAFE565976}" presName="parentText" presStyleLbl="node1" presStyleIdx="0" presStyleCnt="4">
        <dgm:presLayoutVars>
          <dgm:chMax val="0"/>
          <dgm:bulletEnabled val="1"/>
        </dgm:presLayoutVars>
      </dgm:prSet>
      <dgm:spPr/>
      <dgm:t>
        <a:bodyPr/>
        <a:lstStyle/>
        <a:p>
          <a:endParaRPr lang="cs-CZ"/>
        </a:p>
      </dgm:t>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t>
        <a:bodyPr/>
        <a:lstStyle/>
        <a:p>
          <a:endParaRPr lang="cs-CZ"/>
        </a:p>
      </dgm:t>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t>
        <a:bodyPr/>
        <a:lstStyle/>
        <a:p>
          <a:endParaRPr lang="cs-CZ"/>
        </a:p>
      </dgm:t>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t>
        <a:bodyPr/>
        <a:lstStyle/>
        <a:p>
          <a:endParaRPr lang="cs-CZ"/>
        </a:p>
      </dgm:t>
    </dgm:pt>
  </dgm:ptLst>
  <dgm:cxnLst>
    <dgm:cxn modelId="{D7CD15A4-150D-44F1-9C80-26622484BB09}" srcId="{A7BD7F6E-DDA4-4084-A4AA-30C5154CA899}" destId="{C6FD8C25-6D8E-4CBB-A699-740D56DCDCD3}" srcOrd="2" destOrd="0" parTransId="{4BEC58C0-3DCE-4052-AEEC-94FF81613C6A}" sibTransId="{B6424330-9231-4E2E-8945-8F99EC35FF2C}"/>
    <dgm:cxn modelId="{08FA3597-A307-49ED-9DAD-7BA2CB70017E}" srcId="{A7BD7F6E-DDA4-4084-A4AA-30C5154CA899}" destId="{9F84CC1E-52A1-4344-82D1-BCE0EFC721A3}" srcOrd="1" destOrd="0" parTransId="{8948C17E-BBF8-4C98-910D-E97B02D207AD}" sibTransId="{BF0A9253-D0F7-4A66-8DFB-AB9548611791}"/>
    <dgm:cxn modelId="{96D1941F-5AD5-4176-96DD-95C081E179DE}" type="presOf" srcId="{A7BD7F6E-DDA4-4084-A4AA-30C5154CA899}" destId="{45CE43E0-38FA-4B4B-8D45-54E491012C6A}"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68001CA8-53B0-46AB-9500-2CEB14205AF3}" type="presOf" srcId="{6AA624B8-D6E9-4D3C-8076-10AAFE565976}" destId="{B16DB80E-A2A0-4FEC-AB70-716219B9BFA4}"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741D734D-3BED-4ED7-A587-42AD2EB1E63A}" type="presOf" srcId="{9F84CC1E-52A1-4344-82D1-BCE0EFC721A3}" destId="{3986CC67-AB83-4374-A790-D1FFA2795F86}"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t>
        <a:bodyPr/>
        <a:lstStyle/>
        <a:p>
          <a:endParaRPr lang="cs-CZ"/>
        </a:p>
      </dgm:t>
    </dgm:pt>
    <dgm:pt modelId="{AEB5D640-0A50-4CA5-8C2E-D7BBD2DB97DF}" type="pres">
      <dgm:prSet presAssocID="{F0CECE73-EAA7-4C32-87DF-A18DEB1DF1A4}" presName="parentText" presStyleLbl="node1" presStyleIdx="0" presStyleCnt="3">
        <dgm:presLayoutVars>
          <dgm:chMax val="0"/>
          <dgm:bulletEnabled val="1"/>
        </dgm:presLayoutVars>
      </dgm:prSet>
      <dgm:spPr/>
      <dgm:t>
        <a:bodyPr/>
        <a:lstStyle/>
        <a:p>
          <a:endParaRPr lang="cs-CZ"/>
        </a:p>
      </dgm:t>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t>
        <a:bodyPr/>
        <a:lstStyle/>
        <a:p>
          <a:endParaRPr lang="cs-CZ"/>
        </a:p>
      </dgm:t>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t>
        <a:bodyPr/>
        <a:lstStyle/>
        <a:p>
          <a:endParaRPr lang="cs-CZ"/>
        </a:p>
      </dgm:t>
    </dgm:pt>
    <dgm:pt modelId="{1B4B02F8-55DC-43BB-9DE6-AD6516D80BC8}" type="pres">
      <dgm:prSet presAssocID="{4CA4FF4C-6840-4333-ADB9-318305BFFB4D}" presName="childText" presStyleLbl="revTx" presStyleIdx="0" presStyleCnt="1">
        <dgm:presLayoutVars>
          <dgm:bulletEnabled val="1"/>
        </dgm:presLayoutVars>
      </dgm:prSet>
      <dgm:spPr/>
      <dgm:t>
        <a:bodyPr/>
        <a:lstStyle/>
        <a:p>
          <a:endParaRPr lang="cs-CZ"/>
        </a:p>
      </dgm:t>
    </dgm:pt>
  </dgm:ptLst>
  <dgm:cxnLst>
    <dgm:cxn modelId="{6EAC9DCD-E067-40E3-B4D0-F8ECA1B4B43D}" srcId="{5304A9AC-34D7-43F8-8856-7994357FDC82}" destId="{F0CECE73-EAA7-4C32-87DF-A18DEB1DF1A4}" srcOrd="0" destOrd="0" parTransId="{F12D63F3-370D-4CCE-AB7F-C394D7CC65A2}" sibTransId="{F2588212-4E37-458D-A4E6-64C884F16D8E}"/>
    <dgm:cxn modelId="{81207C74-DCCB-402F-AAF5-D28FA0138F33}" srcId="{5304A9AC-34D7-43F8-8856-7994357FDC82}" destId="{4CA4FF4C-6840-4333-ADB9-318305BFFB4D}" srcOrd="2" destOrd="0" parTransId="{F3F8EAA9-540E-4EBA-979C-2CA59E922E49}" sibTransId="{999495D9-A4BD-4A7E-BA8B-96D4BF0F042C}"/>
    <dgm:cxn modelId="{4BE7D008-95E3-453A-9A80-DEEC468E99F2}" type="presOf" srcId="{47D1A072-66F6-4CE0-B2B7-C3E1F816979C}" destId="{CFE4C64A-3468-47F3-BE5F-095D0168C0DA}" srcOrd="0" destOrd="0" presId="urn:microsoft.com/office/officeart/2005/8/layout/vList2"/>
    <dgm:cxn modelId="{885CA6C5-CAB6-49BA-98E5-FB014C5F6435}" type="presOf" srcId="{001FFA92-CD2D-48AA-A489-C898AF1A76ED}" destId="{1B4B02F8-55DC-43BB-9DE6-AD6516D80BC8}" srcOrd="0" destOrd="1" presId="urn:microsoft.com/office/officeart/2005/8/layout/vList2"/>
    <dgm:cxn modelId="{7CA049F7-3AAB-4CFB-AA9C-368C94C30B5D}" srcId="{4CA4FF4C-6840-4333-ADB9-318305BFFB4D}" destId="{001FFA92-CD2D-48AA-A489-C898AF1A76ED}" srcOrd="1" destOrd="0" parTransId="{056906DB-48D0-479F-AB91-5CC5937AD8EB}" sibTransId="{6B1DD950-55A9-494E-848B-12EB43BE890B}"/>
    <dgm:cxn modelId="{6723C579-E2D1-438A-B2BA-E02C8783FE9D}" type="presOf" srcId="{F0CECE73-EAA7-4C32-87DF-A18DEB1DF1A4}" destId="{AEB5D640-0A50-4CA5-8C2E-D7BBD2DB97DF}"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66EAD5F2-D570-4C02-8780-BFBA1D3696F0}" srcId="{4CA4FF4C-6840-4333-ADB9-318305BFFB4D}" destId="{85BA32CD-8A43-4288-904F-E9DD01BA6912}" srcOrd="0" destOrd="0" parTransId="{3133EBE2-476F-4AF8-891C-875EDA7CB910}" sibTransId="{60BAABD5-7746-4D7E-AD69-561CF771A021}"/>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smtClean="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smtClean="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smtClean="0"/>
            <a:t>V případě, že je zdravotnická dokumentace vedena pouze v elektronické podobě, má pacient nebo jiná osoba oprávněná podle § 65 </a:t>
          </a:r>
          <a:r>
            <a:rPr lang="cs-CZ" b="0" dirty="0" err="1" smtClean="0"/>
            <a:t>Zozs</a:t>
          </a:r>
          <a:r>
            <a:rPr lang="cs-CZ" b="0" dirty="0" smtClean="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dgm:spPr/>
      <dgm:t>
        <a:bodyPr/>
        <a:lstStyle/>
        <a:p>
          <a:pPr rtl="0"/>
          <a:r>
            <a:rPr lang="cs-CZ" b="0" smtClean="0"/>
            <a:t>O každém pořízení učinit záznam (s výjimkou zdrav. pracovníka) </a:t>
          </a:r>
          <a:endParaRPr lang="cs-CZ"/>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t>
        <a:bodyPr/>
        <a:lstStyle/>
        <a:p>
          <a:endParaRPr lang="cs-CZ"/>
        </a:p>
      </dgm:t>
    </dgm:pt>
    <dgm:pt modelId="{9068D597-6B5C-412D-AD47-3AFBE960A427}" type="pres">
      <dgm:prSet presAssocID="{5D874435-A458-4DF2-AD55-A01F45A4AE42}" presName="parentText" presStyleLbl="node1" presStyleIdx="0" presStyleCnt="2">
        <dgm:presLayoutVars>
          <dgm:chMax val="0"/>
          <dgm:bulletEnabled val="1"/>
        </dgm:presLayoutVars>
      </dgm:prSet>
      <dgm:spPr/>
      <dgm:t>
        <a:bodyPr/>
        <a:lstStyle/>
        <a:p>
          <a:endParaRPr lang="cs-CZ"/>
        </a:p>
      </dgm:t>
    </dgm:pt>
    <dgm:pt modelId="{B2390136-9387-452E-93D8-6EEEC3797462}" type="pres">
      <dgm:prSet presAssocID="{5D874435-A458-4DF2-AD55-A01F45A4AE42}" presName="childText" presStyleLbl="revTx" presStyleIdx="0" presStyleCnt="1">
        <dgm:presLayoutVars>
          <dgm:bulletEnabled val="1"/>
        </dgm:presLayoutVars>
      </dgm:prSet>
      <dgm:spPr/>
      <dgm:t>
        <a:bodyPr/>
        <a:lstStyle/>
        <a:p>
          <a:endParaRPr lang="cs-CZ"/>
        </a:p>
      </dgm:t>
    </dgm:pt>
    <dgm:pt modelId="{670CF24E-8944-4BE4-AD8C-02C90F5E622C}" type="pres">
      <dgm:prSet presAssocID="{FC4566D6-E86C-4DAF-BDD6-5A22D923C0BB}" presName="parentText" presStyleLbl="node1" presStyleIdx="1" presStyleCnt="2">
        <dgm:presLayoutVars>
          <dgm:chMax val="0"/>
          <dgm:bulletEnabled val="1"/>
        </dgm:presLayoutVars>
      </dgm:prSet>
      <dgm:spPr/>
      <dgm:t>
        <a:bodyPr/>
        <a:lstStyle/>
        <a:p>
          <a:endParaRPr lang="cs-CZ"/>
        </a:p>
      </dgm:t>
    </dgm:pt>
  </dgm:ptLst>
  <dgm:cxnLst>
    <dgm:cxn modelId="{F6CE5B11-83AD-4D2D-BDB2-A95FD791FB62}" type="presOf" srcId="{EDA0B262-A56D-40F7-9DA3-03202621AD29}" destId="{B2390136-9387-452E-93D8-6EEEC3797462}" srcOrd="0" destOrd="0" presId="urn:microsoft.com/office/officeart/2005/8/layout/vList2"/>
    <dgm:cxn modelId="{BB11C06A-9B93-4F54-A804-5331D2246878}" srcId="{96157B0A-2B0B-48A1-B8E9-2F754D72FED0}" destId="{FC4566D6-E86C-4DAF-BDD6-5A22D923C0BB}" srcOrd="1" destOrd="0" parTransId="{8BFC5D6C-036B-4A48-9732-22DDEC7E9CDB}" sibTransId="{C4648D90-66A2-4A9F-9E1D-492F7572380E}"/>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D559AF74-C61A-472D-8D10-9072921E254D}" type="presOf" srcId="{96157B0A-2B0B-48A1-B8E9-2F754D72FED0}" destId="{D11D5EBE-9364-4DA9-9733-118DBE1B86B0}"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F59B2977-8BE0-4AD6-8B0B-81117E1168B7}" srcId="{5D874435-A458-4DF2-AD55-A01F45A4AE42}" destId="{9FA9D9DB-B99E-4F7A-9E3B-4C01C04E18ED}" srcOrd="1" destOrd="0" parTransId="{01066AE0-DE71-4CF5-9FFD-A07F327DF5DC}" sibTransId="{5F89AF86-CE29-4126-A15F-D3FFBF73462F}"/>
    <dgm:cxn modelId="{5DF9660D-F31C-4D6A-A06D-4D2DE7B1CFCE}" srcId="{96157B0A-2B0B-48A1-B8E9-2F754D72FED0}" destId="{5D874435-A458-4DF2-AD55-A01F45A4AE42}" srcOrd="0" destOrd="0" parTransId="{DE525448-DB32-4467-8ABE-ECF93EA92944}" sibTransId="{5BAED464-446A-4E9C-BC27-95CF153CF817}"/>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7AB53AE-789E-475D-B039-A2345008E5FF}">
      <dgm:prSet/>
      <dgm:spPr/>
      <dgm:t>
        <a:bodyPr/>
        <a:lstStyle/>
        <a:p>
          <a:pPr rtl="0"/>
          <a:r>
            <a:rPr lang="cs-CZ"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t>
        <a:bodyPr/>
        <a:lstStyle/>
        <a:p>
          <a:endParaRPr lang="cs-CZ"/>
        </a:p>
      </dgm:t>
    </dgm:pt>
    <dgm:pt modelId="{86D9EFE1-0398-4CD4-A2CC-EFDE333DD0D1}" type="pres">
      <dgm:prSet presAssocID="{F7AB53AE-789E-475D-B039-A2345008E5FF}" presName="parentText" presStyleLbl="node1" presStyleIdx="0" presStyleCnt="1">
        <dgm:presLayoutVars>
          <dgm:chMax val="0"/>
          <dgm:bulletEnabled val="1"/>
        </dgm:presLayoutVars>
      </dgm:prSet>
      <dgm:spPr/>
      <dgm:t>
        <a:bodyPr/>
        <a:lstStyle/>
        <a:p>
          <a:endParaRPr lang="cs-CZ"/>
        </a:p>
      </dgm:t>
    </dgm:pt>
    <dgm:pt modelId="{52694621-B397-4812-9EF7-BFDB5322D4E2}" type="pres">
      <dgm:prSet presAssocID="{F7AB53AE-789E-475D-B039-A2345008E5FF}" presName="childText" presStyleLbl="revTx" presStyleIdx="0" presStyleCnt="1">
        <dgm:presLayoutVars>
          <dgm:bulletEnabled val="1"/>
        </dgm:presLayoutVars>
      </dgm:prSet>
      <dgm:spPr/>
      <dgm:t>
        <a:bodyPr/>
        <a:lstStyle/>
        <a:p>
          <a:endParaRPr lang="cs-CZ"/>
        </a:p>
      </dgm:t>
    </dgm:pt>
  </dgm:ptLst>
  <dgm:cxnLst>
    <dgm:cxn modelId="{D456A3B0-A590-45A0-98C0-8EED0A67D768}" type="presOf" srcId="{F7AB53AE-789E-475D-B039-A2345008E5FF}" destId="{86D9EFE1-0398-4CD4-A2CC-EFDE333DD0D1}" srcOrd="0" destOrd="0" presId="urn:microsoft.com/office/officeart/2005/8/layout/vList2"/>
    <dgm:cxn modelId="{331CC693-B823-4971-B05A-693E8C097AFD}" type="presOf" srcId="{B1F6CAEB-7735-4D60-8369-43FFF887031F}" destId="{36315353-BFEF-4D59-9A00-813CA07B0497}"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D95482EA-79BD-41E5-8DED-31C6A7454676}" srcId="{F7AB53AE-789E-475D-B039-A2345008E5FF}" destId="{1BA9B5B9-DE6E-4D1A-B4F8-EA3B354B29A1}" srcOrd="0" destOrd="0" parTransId="{7C5ACFF9-BFC2-4D80-97CB-3AA7A44B351B}" sibTransId="{0B7A8AA5-F425-4EB4-9C8E-128775454B1C}"/>
    <dgm:cxn modelId="{750E3BEA-936F-4940-9339-58D98B0F549B}" type="presOf" srcId="{1BA9B5B9-DE6E-4D1A-B4F8-EA3B354B29A1}" destId="{52694621-B397-4812-9EF7-BFDB5322D4E2}" srcOrd="0" destOrd="0" presId="urn:microsoft.com/office/officeart/2005/8/layout/vList2"/>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t>
        <a:bodyPr/>
        <a:lstStyle/>
        <a:p>
          <a:endParaRPr lang="cs-CZ"/>
        </a:p>
      </dgm:t>
    </dgm:pt>
    <dgm:pt modelId="{AEEC0FFD-E9E2-4519-9C52-F6E1AE9D74C7}" type="pres">
      <dgm:prSet presAssocID="{B5D93D6D-260F-4616-B742-EADAD5B613AA}" presName="parentText" presStyleLbl="node1" presStyleIdx="0" presStyleCnt="2">
        <dgm:presLayoutVars>
          <dgm:chMax val="0"/>
          <dgm:bulletEnabled val="1"/>
        </dgm:presLayoutVars>
      </dgm:prSet>
      <dgm:spPr/>
      <dgm:t>
        <a:bodyPr/>
        <a:lstStyle/>
        <a:p>
          <a:endParaRPr lang="cs-CZ"/>
        </a:p>
      </dgm:t>
    </dgm:pt>
    <dgm:pt modelId="{98B34BC2-A2A3-48E8-B13A-F79E480C5107}" type="pres">
      <dgm:prSet presAssocID="{B5D93D6D-260F-4616-B742-EADAD5B613AA}" presName="childText" presStyleLbl="revTx" presStyleIdx="0" presStyleCnt="2">
        <dgm:presLayoutVars>
          <dgm:bulletEnabled val="1"/>
        </dgm:presLayoutVars>
      </dgm:prSet>
      <dgm:spPr/>
      <dgm:t>
        <a:bodyPr/>
        <a:lstStyle/>
        <a:p>
          <a:endParaRPr lang="cs-CZ"/>
        </a:p>
      </dgm:t>
    </dgm:pt>
    <dgm:pt modelId="{C6167A1F-4343-413F-84CF-B0AC72F3645E}" type="pres">
      <dgm:prSet presAssocID="{AC88221B-2618-4B76-B1C1-1D9A60C0DBE0}" presName="parentText" presStyleLbl="node1" presStyleIdx="1" presStyleCnt="2">
        <dgm:presLayoutVars>
          <dgm:chMax val="0"/>
          <dgm:bulletEnabled val="1"/>
        </dgm:presLayoutVars>
      </dgm:prSet>
      <dgm:spPr/>
      <dgm:t>
        <a:bodyPr/>
        <a:lstStyle/>
        <a:p>
          <a:endParaRPr lang="cs-CZ"/>
        </a:p>
      </dgm:t>
    </dgm:pt>
    <dgm:pt modelId="{3A85BED8-7CBB-4BBE-9C31-CAAB11A74624}" type="pres">
      <dgm:prSet presAssocID="{AC88221B-2618-4B76-B1C1-1D9A60C0DBE0}" presName="childText" presStyleLbl="revTx" presStyleIdx="1" presStyleCnt="2">
        <dgm:presLayoutVars>
          <dgm:bulletEnabled val="1"/>
        </dgm:presLayoutVars>
      </dgm:prSet>
      <dgm:spPr/>
      <dgm:t>
        <a:bodyPr/>
        <a:lstStyle/>
        <a:p>
          <a:endParaRPr lang="cs-CZ"/>
        </a:p>
      </dgm:t>
    </dgm:pt>
  </dgm:ptLst>
  <dgm:cxnLst>
    <dgm:cxn modelId="{B388596C-7281-460C-AEDC-DF56C084A563}" srcId="{9B4FC6A9-E6D7-47B1-BC04-BF4102465BE0}" destId="{B5D93D6D-260F-4616-B742-EADAD5B613AA}" srcOrd="0" destOrd="0" parTransId="{5BBF50BC-06A9-4F03-B0E6-E8303006549D}" sibTransId="{2E6579D5-C4CA-4208-AFB2-6F311A0BE0EB}"/>
    <dgm:cxn modelId="{259BDD3C-95F2-4C95-8726-810752D44F2B}" type="presOf" srcId="{AC88221B-2618-4B76-B1C1-1D9A60C0DBE0}" destId="{C6167A1F-4343-413F-84CF-B0AC72F3645E}" srcOrd="0" destOrd="0" presId="urn:microsoft.com/office/officeart/2005/8/layout/vList2"/>
    <dgm:cxn modelId="{1D43CD6C-C50C-4A41-BA7F-C1F315123E86}" type="presOf" srcId="{B5D93D6D-260F-4616-B742-EADAD5B613AA}" destId="{AEEC0FFD-E9E2-4519-9C52-F6E1AE9D74C7}" srcOrd="0" destOrd="0" presId="urn:microsoft.com/office/officeart/2005/8/layout/vList2"/>
    <dgm:cxn modelId="{C1192520-816D-45E3-A374-71EEDC76BF61}" type="presOf" srcId="{46875F99-7846-4AE9-AE7C-FEA6C334C49D}" destId="{98B34BC2-A2A3-48E8-B13A-F79E480C5107}"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3A92CB4F-AC13-4DD2-BC25-4EBDB9FEE751}" type="presOf" srcId="{9B4FC6A9-E6D7-47B1-BC04-BF4102465BE0}" destId="{B3847248-A599-4BF7-98CD-BEB285B8A121}"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29548B07-416C-4342-A67D-6C2CD52072CB}" srcId="{9B4FC6A9-E6D7-47B1-BC04-BF4102465BE0}" destId="{AC88221B-2618-4B76-B1C1-1D9A60C0DBE0}" srcOrd="1" destOrd="0" parTransId="{F1B3394B-9735-4B38-BD5D-9F2C2491A22E}" sibTransId="{EDDE20AB-4DDE-4E86-830D-D2F08661C83F}"/>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a:t>
          </a:r>
          <a:r>
            <a:rPr lang="cs-CZ" dirty="0" smtClean="0"/>
            <a:t>okamžité zrušení pracovního poměru</a:t>
          </a:r>
          <a:endParaRPr lang="cs-CZ" dirty="0"/>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t>
        <a:bodyPr/>
        <a:lstStyle/>
        <a:p>
          <a:endParaRPr lang="cs-CZ"/>
        </a:p>
      </dgm:t>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t>
        <a:bodyPr/>
        <a:lstStyle/>
        <a:p>
          <a:endParaRPr lang="cs-CZ"/>
        </a:p>
      </dgm:t>
    </dgm:pt>
    <dgm:pt modelId="{60917FCD-AD7A-4FA1-BEB0-2E5B62C43D54}" type="pres">
      <dgm:prSet presAssocID="{3DAC6B99-AD19-42EA-ACB1-3C4E53EA418D}" presName="childText" presStyleLbl="revTx" presStyleIdx="0" presStyleCnt="2">
        <dgm:presLayoutVars>
          <dgm:bulletEnabled val="1"/>
        </dgm:presLayoutVars>
      </dgm:prSet>
      <dgm:spPr/>
      <dgm:t>
        <a:bodyPr/>
        <a:lstStyle/>
        <a:p>
          <a:endParaRPr lang="cs-CZ"/>
        </a:p>
      </dgm:t>
    </dgm:pt>
    <dgm:pt modelId="{6C11EE1B-D5E9-4ED9-9665-B3219DD0938A}" type="pres">
      <dgm:prSet presAssocID="{03D0DA06-AA2C-4C4E-B74F-12DAA3831907}" presName="parentText" presStyleLbl="node1" presStyleIdx="1" presStyleCnt="2">
        <dgm:presLayoutVars>
          <dgm:chMax val="0"/>
          <dgm:bulletEnabled val="1"/>
        </dgm:presLayoutVars>
      </dgm:prSet>
      <dgm:spPr/>
      <dgm:t>
        <a:bodyPr/>
        <a:lstStyle/>
        <a:p>
          <a:endParaRPr lang="cs-CZ"/>
        </a:p>
      </dgm:t>
    </dgm:pt>
    <dgm:pt modelId="{88929937-DA56-407B-BB7D-3EE3560D46FF}" type="pres">
      <dgm:prSet presAssocID="{03D0DA06-AA2C-4C4E-B74F-12DAA3831907}" presName="childText" presStyleLbl="revTx" presStyleIdx="1" presStyleCnt="2">
        <dgm:presLayoutVars>
          <dgm:bulletEnabled val="1"/>
        </dgm:presLayoutVars>
      </dgm:prSet>
      <dgm:spPr/>
      <dgm:t>
        <a:bodyPr/>
        <a:lstStyle/>
        <a:p>
          <a:endParaRPr lang="cs-CZ"/>
        </a:p>
      </dgm:t>
    </dgm:pt>
  </dgm:ptLst>
  <dgm:cxnLst>
    <dgm:cxn modelId="{1BD0633F-D30F-4D2A-B95A-BAD3B2184BE0}" srcId="{43DF1654-2F17-4295-8E31-432616B6A59B}" destId="{03D0DA06-AA2C-4C4E-B74F-12DAA3831907}" srcOrd="1" destOrd="0" parTransId="{01F2A5A3-13BF-49F6-B590-6B8502072729}" sibTransId="{F97AD2D9-1084-4F90-839F-B29FCBC2E84E}"/>
    <dgm:cxn modelId="{70AF8881-8FA0-4A1E-B23F-E0083A2E11BD}" type="presOf" srcId="{03D0DA06-AA2C-4C4E-B74F-12DAA3831907}" destId="{6C11EE1B-D5E9-4ED9-9665-B3219DD0938A}" srcOrd="0" destOrd="0" presId="urn:microsoft.com/office/officeart/2005/8/layout/vList2"/>
    <dgm:cxn modelId="{24993305-46CE-4E15-A1F5-902DA4D5EF90}" type="presOf" srcId="{3DAC6B99-AD19-42EA-ACB1-3C4E53EA418D}" destId="{4FF923D9-5B54-4218-A4D2-EF4E90F3D67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6996BA48-D854-4FB9-8D8D-D9D793A68E9E}" type="presOf" srcId="{43DF1654-2F17-4295-8E31-432616B6A59B}" destId="{67A87B5A-FC51-4E76-BDCD-6C8B0EAA9BDF}"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7951F56A-6E6D-4D20-BA85-18F70AB06803}" type="presOf" srcId="{144C2E5F-7BCB-4F89-8D43-43BEE11C0311}" destId="{88929937-DA56-407B-BB7D-3EE3560D46FF}" srcOrd="0" destOrd="0" presId="urn:microsoft.com/office/officeart/2005/8/layout/vList2"/>
    <dgm:cxn modelId="{BC9475A7-2B75-4CC3-B439-337259B1625A}" srcId="{3DAC6B99-AD19-42EA-ACB1-3C4E53EA418D}" destId="{56831175-A8A6-4D79-9779-E0708AB0D8A5}" srcOrd="0" destOrd="0" parTransId="{744625C3-BCA9-48A0-9A33-DAB1A0D11E2B}" sibTransId="{6B2B0D80-65E6-4E38-A89C-01CFABADE743}"/>
    <dgm:cxn modelId="{54F7429D-CC1A-437E-BD55-4BD067C9D9DD}" type="presOf" srcId="{56831175-A8A6-4D79-9779-E0708AB0D8A5}" destId="{60917FCD-AD7A-4FA1-BEB0-2E5B62C43D54}" srcOrd="0" destOrd="0" presId="urn:microsoft.com/office/officeart/2005/8/layout/vList2"/>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t>
        <a:bodyPr/>
        <a:lstStyle/>
        <a:p>
          <a:endParaRPr lang="cs-CZ"/>
        </a:p>
      </dgm:t>
    </dgm:pt>
    <dgm:pt modelId="{35B3D416-B6D1-44FA-9AC6-7FBD7A5B88A2}" type="pres">
      <dgm:prSet presAssocID="{98FB543F-9443-4BA5-8619-1B502F185834}" presName="parentText" presStyleLbl="node1" presStyleIdx="0" presStyleCnt="2">
        <dgm:presLayoutVars>
          <dgm:chMax val="0"/>
          <dgm:bulletEnabled val="1"/>
        </dgm:presLayoutVars>
      </dgm:prSet>
      <dgm:spPr/>
      <dgm:t>
        <a:bodyPr/>
        <a:lstStyle/>
        <a:p>
          <a:endParaRPr lang="cs-CZ"/>
        </a:p>
      </dgm:t>
    </dgm:pt>
    <dgm:pt modelId="{720FE3E8-4FCC-4C00-897C-FAFAF4CF443C}" type="pres">
      <dgm:prSet presAssocID="{98FB543F-9443-4BA5-8619-1B502F185834}" presName="childText" presStyleLbl="revTx" presStyleIdx="0" presStyleCnt="1">
        <dgm:presLayoutVars>
          <dgm:bulletEnabled val="1"/>
        </dgm:presLayoutVars>
      </dgm:prSet>
      <dgm:spPr/>
      <dgm:t>
        <a:bodyPr/>
        <a:lstStyle/>
        <a:p>
          <a:endParaRPr lang="cs-CZ"/>
        </a:p>
      </dgm:t>
    </dgm:pt>
    <dgm:pt modelId="{CC969A04-FDAD-4EF4-903E-E067DDCCB84B}" type="pres">
      <dgm:prSet presAssocID="{6AD30044-131F-4F23-BD78-7735011150F2}" presName="parentText" presStyleLbl="node1" presStyleIdx="1" presStyleCnt="2">
        <dgm:presLayoutVars>
          <dgm:chMax val="0"/>
          <dgm:bulletEnabled val="1"/>
        </dgm:presLayoutVars>
      </dgm:prSet>
      <dgm:spPr/>
      <dgm:t>
        <a:bodyPr/>
        <a:lstStyle/>
        <a:p>
          <a:endParaRPr lang="cs-CZ"/>
        </a:p>
      </dgm:t>
    </dgm:pt>
  </dgm:ptLst>
  <dgm:cxnLst>
    <dgm:cxn modelId="{5CA65954-9A09-4217-9206-DDEF2B0ACDA2}" srcId="{98FB543F-9443-4BA5-8619-1B502F185834}" destId="{0A65C271-164B-43A5-8492-F2057A5085DF}" srcOrd="2" destOrd="0" parTransId="{E7589738-16C8-482A-8113-FE205C033C4D}" sibTransId="{C27B44D5-4B53-4B8F-A058-913D460AC1DE}"/>
    <dgm:cxn modelId="{5EDB0BD7-AF0C-4474-820B-B2BEC5EC50F4}" type="presOf" srcId="{0A65C271-164B-43A5-8492-F2057A5085DF}" destId="{720FE3E8-4FCC-4C00-897C-FAFAF4CF443C}" srcOrd="0" destOrd="2" presId="urn:microsoft.com/office/officeart/2005/8/layout/vList2"/>
    <dgm:cxn modelId="{D0F01424-C84C-464C-94FC-CC5D4DE2D36B}" type="presOf" srcId="{36CF3356-475B-4B59-B871-20DD2D359852}" destId="{720FE3E8-4FCC-4C00-897C-FAFAF4CF443C}" srcOrd="0" destOrd="1"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71554F69-B036-4590-8DAE-A02855386054}" srcId="{98FB543F-9443-4BA5-8619-1B502F185834}" destId="{36CF3356-475B-4B59-B871-20DD2D359852}" srcOrd="1" destOrd="0" parTransId="{ECDB73FD-0DC6-4729-B505-7096E83ED9AE}" sibTransId="{56D83015-0DD7-4CF5-9AC9-2F9EB1EC3159}"/>
    <dgm:cxn modelId="{5349853C-33BA-4C07-B860-54B0D9EC4791}" type="presOf" srcId="{DC86AE81-6BAF-4BFA-83AF-2EDB54AC45F7}" destId="{720FE3E8-4FCC-4C00-897C-FAFAF4CF443C}" srcOrd="0" destOrd="3" presId="urn:microsoft.com/office/officeart/2005/8/layout/vList2"/>
    <dgm:cxn modelId="{2748C991-B917-4221-9612-92F18A263850}" type="presOf" srcId="{98FB543F-9443-4BA5-8619-1B502F185834}" destId="{35B3D416-B6D1-44FA-9AC6-7FBD7A5B88A2}" srcOrd="0" destOrd="0" presId="urn:microsoft.com/office/officeart/2005/8/layout/vList2"/>
    <dgm:cxn modelId="{179F988A-E599-496B-9B38-C4639047F46A}" type="presOf" srcId="{C63541D3-548B-432D-B527-590C7723BF25}" destId="{7091B156-B676-4BBB-B829-53D0696C71E2}" srcOrd="0" destOrd="0" presId="urn:microsoft.com/office/officeart/2005/8/layout/vList2"/>
    <dgm:cxn modelId="{ECD8C11C-FBF8-4992-A89B-6F95AA50DE71}" srcId="{C63541D3-548B-432D-B527-590C7723BF25}" destId="{6AD30044-131F-4F23-BD78-7735011150F2}" srcOrd="1" destOrd="0" parTransId="{9AC5F25B-D790-4C95-BF57-14C0DA76132A}" sibTransId="{F18CF7B1-3080-4B08-B70F-F16790CD9F69}"/>
    <dgm:cxn modelId="{452288EF-910A-49BA-AB6F-ACC2CFC95107}" type="presOf" srcId="{32322A84-60D6-4841-915C-605A9D5C966D}" destId="{720FE3E8-4FCC-4C00-897C-FAFAF4CF443C}"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ochraně osobních </a:t>
          </a:r>
          <a:r>
            <a:rPr lang="cs-CZ" dirty="0" smtClean="0"/>
            <a:t>údajů/GDPR</a:t>
          </a:r>
          <a:endParaRPr lang="cs-CZ" dirty="0"/>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t>
        <a:bodyPr/>
        <a:lstStyle/>
        <a:p>
          <a:endParaRPr lang="cs-CZ"/>
        </a:p>
      </dgm:t>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t>
        <a:bodyPr/>
        <a:lstStyle/>
        <a:p>
          <a:endParaRPr lang="cs-CZ"/>
        </a:p>
      </dgm:t>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t>
        <a:bodyPr/>
        <a:lstStyle/>
        <a:p>
          <a:endParaRPr lang="cs-CZ"/>
        </a:p>
      </dgm:t>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t>
        <a:bodyPr/>
        <a:lstStyle/>
        <a:p>
          <a:endParaRPr lang="cs-CZ"/>
        </a:p>
      </dgm:t>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t>
        <a:bodyPr/>
        <a:lstStyle/>
        <a:p>
          <a:endParaRPr lang="cs-CZ"/>
        </a:p>
      </dgm:t>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t>
        <a:bodyPr/>
        <a:lstStyle/>
        <a:p>
          <a:endParaRPr lang="cs-CZ"/>
        </a:p>
      </dgm:t>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t>
        <a:bodyPr/>
        <a:lstStyle/>
        <a:p>
          <a:endParaRPr lang="cs-CZ"/>
        </a:p>
      </dgm:t>
    </dgm:pt>
  </dgm:ptLst>
  <dgm:cxnLst>
    <dgm:cxn modelId="{5EE19F57-7E54-4099-9601-02C87A0E8F90}" type="presOf" srcId="{919BE50B-80D6-4CE0-AE7A-DF3AB7E57921}" destId="{318655D8-3026-42F3-94F3-281E66C3E8C0}"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512974AD-98AB-4230-B2A4-429AF0FB6A29}" type="presOf" srcId="{3242954A-731D-4ADA-8CF1-E240A24B6769}" destId="{E57546BB-0302-43E6-8F0A-FA6E2B6013CA}" srcOrd="0" destOrd="0" presId="urn:microsoft.com/office/officeart/2005/8/layout/target3"/>
    <dgm:cxn modelId="{8F4F1B27-0CE1-4D81-ACEA-EEC55F7F5A24}" type="presOf" srcId="{919BE50B-80D6-4CE0-AE7A-DF3AB7E57921}" destId="{B78AA164-F1BF-4FFD-BEDA-ABF3AF64B8D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A208068B-AD9A-4EF1-B854-EEAC841E95CA}" type="presOf" srcId="{7E63F3A7-F5FE-4284-B3B9-18317E50D860}" destId="{C8F3D5B2-E8B6-4409-AED2-EFE6D5DF1AD8}"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4A7AF777-1AC4-4F86-A27F-19B0E91665C1}" srcId="{26530B19-11DB-42E3-BD74-2D58A536259D}" destId="{7E63F3A7-F5FE-4284-B3B9-18317E50D860}" srcOrd="0" destOrd="0" parTransId="{D6E8BCD4-8C03-4A44-B4E4-A0D22BA3D28A}" sibTransId="{25BCEF51-ED86-4D9E-8C0A-7614A9853FD1}"/>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t>
        <a:bodyPr/>
        <a:lstStyle/>
        <a:p>
          <a:endParaRPr lang="cs-CZ"/>
        </a:p>
      </dgm:t>
    </dgm:pt>
    <dgm:pt modelId="{F5F1CFA7-B1C8-4450-AADF-E70EA846D058}" type="pres">
      <dgm:prSet presAssocID="{24D63BE0-C511-4067-8604-106D4E975F35}" presName="parentText" presStyleLbl="node1" presStyleIdx="0" presStyleCnt="2">
        <dgm:presLayoutVars>
          <dgm:chMax val="0"/>
          <dgm:bulletEnabled val="1"/>
        </dgm:presLayoutVars>
      </dgm:prSet>
      <dgm:spPr/>
      <dgm:t>
        <a:bodyPr/>
        <a:lstStyle/>
        <a:p>
          <a:endParaRPr lang="cs-CZ"/>
        </a:p>
      </dgm:t>
    </dgm:pt>
    <dgm:pt modelId="{44E1C1BA-2D3F-4775-BA1E-C1D55BA492B1}" type="pres">
      <dgm:prSet presAssocID="{24D63BE0-C511-4067-8604-106D4E975F35}" presName="childText" presStyleLbl="revTx" presStyleIdx="0" presStyleCnt="2">
        <dgm:presLayoutVars>
          <dgm:bulletEnabled val="1"/>
        </dgm:presLayoutVars>
      </dgm:prSet>
      <dgm:spPr/>
      <dgm:t>
        <a:bodyPr/>
        <a:lstStyle/>
        <a:p>
          <a:endParaRPr lang="cs-CZ"/>
        </a:p>
      </dgm:t>
    </dgm:pt>
    <dgm:pt modelId="{D3D9D8F1-9375-4886-94AF-CC0602A5C6CB}" type="pres">
      <dgm:prSet presAssocID="{C5CE7084-6257-437B-843B-1B8EC5973151}" presName="parentText" presStyleLbl="node1" presStyleIdx="1" presStyleCnt="2">
        <dgm:presLayoutVars>
          <dgm:chMax val="0"/>
          <dgm:bulletEnabled val="1"/>
        </dgm:presLayoutVars>
      </dgm:prSet>
      <dgm:spPr/>
      <dgm:t>
        <a:bodyPr/>
        <a:lstStyle/>
        <a:p>
          <a:endParaRPr lang="cs-CZ"/>
        </a:p>
      </dgm:t>
    </dgm:pt>
    <dgm:pt modelId="{DF610F8B-657A-433D-8C18-7FE0A82CE3EE}" type="pres">
      <dgm:prSet presAssocID="{C5CE7084-6257-437B-843B-1B8EC5973151}" presName="childText" presStyleLbl="revTx" presStyleIdx="1" presStyleCnt="2">
        <dgm:presLayoutVars>
          <dgm:bulletEnabled val="1"/>
        </dgm:presLayoutVars>
      </dgm:prSet>
      <dgm:spPr/>
      <dgm:t>
        <a:bodyPr/>
        <a:lstStyle/>
        <a:p>
          <a:endParaRPr lang="cs-CZ"/>
        </a:p>
      </dgm:t>
    </dgm:pt>
  </dgm:ptLst>
  <dgm:cxnLst>
    <dgm:cxn modelId="{8031836A-D5DF-42C9-8641-65819B0C16D4}" srcId="{C5CE7084-6257-437B-843B-1B8EC5973151}" destId="{D14CD6B0-F56D-4526-8F65-28A4D3DF9FD3}" srcOrd="0" destOrd="0" parTransId="{84DBF9C4-153D-4BAF-B61A-20FD6C3926F6}" sibTransId="{F646A895-CD40-4B7B-A2A0-2651739F03D6}"/>
    <dgm:cxn modelId="{263B6CF8-A2AF-4DC4-8D22-23107E5CEECD}" srcId="{C5CE7084-6257-437B-843B-1B8EC5973151}" destId="{178D4117-FAD4-4F60-857A-D06962510C6B}" srcOrd="2" destOrd="0" parTransId="{202AC162-5C2D-4E0E-B53B-76135A31C78F}" sibTransId="{D2AA9953-0638-4AD6-92CB-9B7BF1B00FE4}"/>
    <dgm:cxn modelId="{A7777B26-2DF7-4FF8-9824-F5D9482DD000}" type="presOf" srcId="{2C31B80F-B7E4-45DF-A94F-E11386567553}" destId="{5E164746-7DE7-4ABF-80DF-0C68D10F78F4}" srcOrd="0" destOrd="0" presId="urn:microsoft.com/office/officeart/2005/8/layout/vList2"/>
    <dgm:cxn modelId="{9D6E0312-A47D-4826-852D-74C6F40BA455}" type="presOf" srcId="{2492B435-C73D-4095-937A-BB60D097B8DE}" destId="{44E1C1BA-2D3F-4775-BA1E-C1D55BA492B1}" srcOrd="0" destOrd="0" presId="urn:microsoft.com/office/officeart/2005/8/layout/vList2"/>
    <dgm:cxn modelId="{6D70A654-0310-4018-B086-19AAD1EBC4F7}" srcId="{C5CE7084-6257-437B-843B-1B8EC5973151}" destId="{D782C068-B4F4-428F-AF9A-C2D7E077E33B}" srcOrd="1" destOrd="0" parTransId="{425780A2-62B2-4AA5-B351-645C54B9C8D2}" sibTransId="{E166CD4B-46F0-46AB-9168-1F3B268004AF}"/>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EFCF35B6-AD2B-4F96-8F79-431FD6E7A171}" type="presOf" srcId="{178D4117-FAD4-4F60-857A-D06962510C6B}" destId="{DF610F8B-657A-433D-8C18-7FE0A82CE3EE}" srcOrd="0" destOrd="2" presId="urn:microsoft.com/office/officeart/2005/8/layout/vList2"/>
    <dgm:cxn modelId="{69000F4D-62E0-4EE7-98EF-B6C33F1F1A69}" srcId="{C5CE7084-6257-437B-843B-1B8EC5973151}" destId="{1C7A8F9E-A5D5-4C43-8C34-38F0AF695A62}" srcOrd="3" destOrd="0" parTransId="{4689C5C5-72F2-4056-9C2A-30D86EC79A5D}" sibTransId="{89AF4197-7D3A-45FE-B1A2-D5F7F645E4D1}"/>
    <dgm:cxn modelId="{D1CB18F5-A398-4990-88D0-062696E7C953}" srcId="{C5CE7084-6257-437B-843B-1B8EC5973151}" destId="{C261D800-C940-4FFC-89DF-D54ED21C370C}" srcOrd="4" destOrd="0" parTransId="{24B286E3-781A-4DD8-8023-07B60267B724}" sibTransId="{74F5E4D2-6EB6-4988-B93D-A1CE9531C0DC}"/>
    <dgm:cxn modelId="{7958088D-2E0A-4C89-9BCF-3F3DCA2D9FCD}" srcId="{24D63BE0-C511-4067-8604-106D4E975F35}" destId="{2492B435-C73D-4095-937A-BB60D097B8DE}" srcOrd="0" destOrd="0" parTransId="{ECA914B2-945E-4E74-9131-40E59AF4A006}" sibTransId="{3E9EFA52-9442-4FF9-BE60-4EE915EB2EF5}"/>
    <dgm:cxn modelId="{8F110147-9C49-46B5-92D8-2A6C4A6A9364}" type="presOf" srcId="{D14CD6B0-F56D-4526-8F65-28A4D3DF9FD3}" destId="{DF610F8B-657A-433D-8C18-7FE0A82CE3EE}" srcOrd="0" destOrd="0"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48DEEE3F-4DF1-4D0B-9010-F750ABE0AEA7}" type="presOf" srcId="{D782C068-B4F4-428F-AF9A-C2D7E077E33B}" destId="{DF610F8B-657A-433D-8C18-7FE0A82CE3EE}" srcOrd="0" destOrd="1" presId="urn:microsoft.com/office/officeart/2005/8/layout/vList2"/>
    <dgm:cxn modelId="{F9C7355A-D0BC-4143-9288-AB68E7CE1E23}" type="presOf" srcId="{C5CE7084-6257-437B-843B-1B8EC5973151}" destId="{D3D9D8F1-9375-4886-94AF-CC0602A5C6CB}" srcOrd="0" destOrd="0" presId="urn:microsoft.com/office/officeart/2005/8/layout/vList2"/>
    <dgm:cxn modelId="{36C8AADF-C680-4554-8CFD-7D0B9F4DCF82}" type="presOf" srcId="{1C7A8F9E-A5D5-4C43-8C34-38F0AF695A62}" destId="{DF610F8B-657A-433D-8C18-7FE0A82CE3EE}" srcOrd="0" destOrd="3" presId="urn:microsoft.com/office/officeart/2005/8/layout/vList2"/>
    <dgm:cxn modelId="{A8187A17-E041-4E19-B757-AA1505052C2B}" type="presOf" srcId="{C261D800-C940-4FFC-89DF-D54ED21C370C}" destId="{DF610F8B-657A-433D-8C18-7FE0A82CE3EE}" srcOrd="0" destOrd="4" presId="urn:microsoft.com/office/officeart/2005/8/layout/vList2"/>
    <dgm:cxn modelId="{19D8469D-0069-4F51-88DC-CFCCF5477C60}" type="presOf" srcId="{C83913A3-C7D2-43BD-9E3E-2D63B4FBA3B5}" destId="{44E1C1BA-2D3F-4775-BA1E-C1D55BA492B1}" srcOrd="0" destOrd="1"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t>
        <a:bodyPr/>
        <a:lstStyle/>
        <a:p>
          <a:endParaRPr lang="cs-CZ"/>
        </a:p>
      </dgm:t>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t>
        <a:bodyPr/>
        <a:lstStyle/>
        <a:p>
          <a:endParaRPr lang="cs-CZ"/>
        </a:p>
      </dgm:t>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t>
        <a:bodyPr/>
        <a:lstStyle/>
        <a:p>
          <a:endParaRPr lang="cs-CZ"/>
        </a:p>
      </dgm:t>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t>
        <a:bodyPr/>
        <a:lstStyle/>
        <a:p>
          <a:endParaRPr lang="cs-CZ"/>
        </a:p>
      </dgm:t>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5A3C85E7-5C9F-45C0-956B-C94600F95D75}" type="presOf" srcId="{9475C65F-A080-43DB-99AB-395D2862422D}" destId="{3A0BA390-5215-4D79-9E03-969EA52FA4C1}"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F14CC832-2B00-4B04-BA85-2F282DD54F42}" type="presOf" srcId="{1B1303D3-F301-404B-A09A-E0218687C4FC}" destId="{18DE6DF0-1368-4E9B-9AB4-31161E574F32}" srcOrd="0" destOrd="0" presId="urn:microsoft.com/office/officeart/2008/layout/VerticalCurvedList"/>
    <dgm:cxn modelId="{E2F34EE7-CC44-4BA5-83A8-4656776447C5}" srcId="{1B1303D3-F301-404B-A09A-E0218687C4FC}" destId="{FD39B3FC-659F-4D90-A090-79062EB9DDE8}" srcOrd="1" destOrd="0" parTransId="{F15410E0-BCC0-45C5-9183-CFB7EA5F6EB3}" sibTransId="{E43502AA-FF0C-4AF0-A643-2384FC9B89B8}"/>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t>
        <a:bodyPr/>
        <a:lstStyle/>
        <a:p>
          <a:endParaRPr lang="cs-CZ"/>
        </a:p>
      </dgm:t>
    </dgm:pt>
    <dgm:pt modelId="{8544506B-47BB-4C5F-849D-2EC4D8C9AD03}" type="pres">
      <dgm:prSet presAssocID="{A0126BD4-ACD4-4936-B76E-F75D0B4D0F54}" presName="node" presStyleLbl="node1" presStyleIdx="0" presStyleCnt="6">
        <dgm:presLayoutVars>
          <dgm:bulletEnabled val="1"/>
        </dgm:presLayoutVars>
      </dgm:prSet>
      <dgm:spPr/>
      <dgm:t>
        <a:bodyPr/>
        <a:lstStyle/>
        <a:p>
          <a:endParaRPr lang="cs-CZ"/>
        </a:p>
      </dgm:t>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t>
        <a:bodyPr/>
        <a:lstStyle/>
        <a:p>
          <a:endParaRPr lang="cs-CZ"/>
        </a:p>
      </dgm:t>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t>
        <a:bodyPr/>
        <a:lstStyle/>
        <a:p>
          <a:endParaRPr lang="cs-CZ"/>
        </a:p>
      </dgm:t>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t>
        <a:bodyPr/>
        <a:lstStyle/>
        <a:p>
          <a:endParaRPr lang="cs-CZ"/>
        </a:p>
      </dgm:t>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t>
        <a:bodyPr/>
        <a:lstStyle/>
        <a:p>
          <a:endParaRPr lang="cs-CZ"/>
        </a:p>
      </dgm:t>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t>
        <a:bodyPr/>
        <a:lstStyle/>
        <a:p>
          <a:endParaRPr lang="cs-CZ"/>
        </a:p>
      </dgm:t>
    </dgm:pt>
  </dgm:ptLst>
  <dgm:cxnLst>
    <dgm:cxn modelId="{43902AAD-6340-48C0-A703-65E342D7966E}" type="presOf" srcId="{A0126BD4-ACD4-4936-B76E-F75D0B4D0F54}" destId="{8544506B-47BB-4C5F-849D-2EC4D8C9AD03}" srcOrd="0" destOrd="0" presId="urn:microsoft.com/office/officeart/2005/8/layout/default"/>
    <dgm:cxn modelId="{8C584F4B-37F6-4D7A-833F-1E02A050C22F}" srcId="{A14FFF7E-378A-446C-BC7C-C1B73572A08A}" destId="{253E85C1-4AE2-49A5-A74C-2EFADD093E57}" srcOrd="3" destOrd="0" parTransId="{E4BF2779-BB55-4307-8BF2-7C3D7FEAAF18}" sibTransId="{8BA1BA6E-69F7-4CE0-8FA5-3783939498D5}"/>
    <dgm:cxn modelId="{D95BC792-DD0B-4585-95C5-62720BF55155}" srcId="{A14FFF7E-378A-446C-BC7C-C1B73572A08A}" destId="{DD0563D6-2D02-4E12-8A1F-54336DB88AE0}" srcOrd="5" destOrd="0" parTransId="{3E037B10-F134-4AA2-ADA0-F6A56E9CD0B9}" sibTransId="{72C70B2C-16D8-40A1-955D-D47185140D14}"/>
    <dgm:cxn modelId="{AAF61B8E-0E8A-4EA5-9DD7-F5DF687BAF1F}" type="presOf" srcId="{37F011A4-1DB9-4464-8541-A252B7190484}" destId="{A05A63BC-C3BB-4FF3-9611-06EE189DA896}"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5F0C0B6F-AFA8-4384-B663-D0EE466162F0}" type="presOf" srcId="{DD0563D6-2D02-4E12-8A1F-54336DB88AE0}" destId="{07210A24-D3B7-4BA6-B5AD-C039ED73653A}"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51DC883-A2EE-46DB-9503-7BF7C032E8F7}" type="presOf" srcId="{A14FFF7E-378A-446C-BC7C-C1B73572A08A}" destId="{31E3D3AD-96C3-4C55-906E-B6E9586F34B1}" srcOrd="0" destOrd="0" presId="urn:microsoft.com/office/officeart/2005/8/layout/default"/>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619A58C-0324-4B9E-84E5-3B4D14946987}" type="presOf" srcId="{F5B5F839-52D1-4A10-8ECA-E383FF7718AA}" destId="{6068449D-5269-491E-BD59-46BEAD1A1AE1}" srcOrd="0" destOrd="0" presId="urn:microsoft.com/office/officeart/2005/8/layout/default"/>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t>
        <a:bodyPr/>
        <a:lstStyle/>
        <a:p>
          <a:endParaRPr lang="cs-CZ"/>
        </a:p>
      </dgm:t>
    </dgm:pt>
    <dgm:pt modelId="{B07CE34A-27BC-4D08-B452-8E3718431893}" type="pres">
      <dgm:prSet presAssocID="{BE573803-D924-483B-9E97-C354C359A7B6}" presName="parentText" presStyleLbl="node1" presStyleIdx="0" presStyleCnt="3">
        <dgm:presLayoutVars>
          <dgm:chMax val="0"/>
          <dgm:bulletEnabled val="1"/>
        </dgm:presLayoutVars>
      </dgm:prSet>
      <dgm:spPr/>
      <dgm:t>
        <a:bodyPr/>
        <a:lstStyle/>
        <a:p>
          <a:endParaRPr lang="cs-CZ"/>
        </a:p>
      </dgm:t>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t>
        <a:bodyPr/>
        <a:lstStyle/>
        <a:p>
          <a:endParaRPr lang="cs-CZ"/>
        </a:p>
      </dgm:t>
    </dgm:pt>
    <dgm:pt modelId="{F65CF058-C5E2-445A-8CB6-9F38C8EE71F1}" type="pres">
      <dgm:prSet presAssocID="{97E36847-131E-409B-BB65-9ADA1324D82E}" presName="childText" presStyleLbl="revTx" presStyleIdx="0" presStyleCnt="1">
        <dgm:presLayoutVars>
          <dgm:bulletEnabled val="1"/>
        </dgm:presLayoutVars>
      </dgm:prSet>
      <dgm:spPr/>
      <dgm:t>
        <a:bodyPr/>
        <a:lstStyle/>
        <a:p>
          <a:endParaRPr lang="cs-CZ"/>
        </a:p>
      </dgm:t>
    </dgm:pt>
    <dgm:pt modelId="{519FFDDC-7BA5-4E47-BA13-A614187E8915}" type="pres">
      <dgm:prSet presAssocID="{D20120F4-660E-44F8-8E56-F0752C74C501}" presName="parentText" presStyleLbl="node1" presStyleIdx="2" presStyleCnt="3">
        <dgm:presLayoutVars>
          <dgm:chMax val="0"/>
          <dgm:bulletEnabled val="1"/>
        </dgm:presLayoutVars>
      </dgm:prSet>
      <dgm:spPr/>
      <dgm:t>
        <a:bodyPr/>
        <a:lstStyle/>
        <a:p>
          <a:endParaRPr lang="cs-CZ"/>
        </a:p>
      </dgm:t>
    </dgm:pt>
  </dgm:ptLst>
  <dgm:cxnLst>
    <dgm:cxn modelId="{D6D1C2C3-B960-45DD-9216-645E5664F549}" type="presOf" srcId="{5C0561A4-E758-408F-8DCE-AC2BF0AE8864}" destId="{5396DA6D-1A3C-4CA7-8B6F-46D357C8575C}"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465214E1-EDD3-4336-BCE2-5B9B5BB47DCC}" srcId="{5C0561A4-E758-408F-8DCE-AC2BF0AE8864}" destId="{BE573803-D924-483B-9E97-C354C359A7B6}" srcOrd="0" destOrd="0" parTransId="{C84DC2D3-B824-4D49-AE7C-0042673A12AE}" sibTransId="{EB435A96-42F7-406E-A4C5-AC0AACA03463}"/>
    <dgm:cxn modelId="{4C5D052D-863A-4152-A71D-630918AC3AF9}" type="presOf" srcId="{D20120F4-660E-44F8-8E56-F0752C74C501}" destId="{519FFDDC-7BA5-4E47-BA13-A614187E8915}"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5D54B625-F424-476F-BD0C-A18E1F401F91}" type="presOf" srcId="{97E36847-131E-409B-BB65-9ADA1324D82E}" destId="{589E5E0B-0EC1-4A29-993E-7A647AB67F8A}" srcOrd="0" destOrd="0" presId="urn:microsoft.com/office/officeart/2005/8/layout/vList2"/>
    <dgm:cxn modelId="{DE235DF3-5E1B-4478-BDD0-77F7B17726BF}" srcId="{5C0561A4-E758-408F-8DCE-AC2BF0AE8864}" destId="{D20120F4-660E-44F8-8E56-F0752C74C501}" srcOrd="2" destOrd="0" parTransId="{AF22DE1F-7456-4C4A-8D0F-FACFCD589AE6}" sibTransId="{3F8656FC-FDB0-451F-87F3-06DDF6F7A2A4}"/>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t>
        <a:bodyPr/>
        <a:lstStyle/>
        <a:p>
          <a:endParaRPr lang="cs-CZ"/>
        </a:p>
      </dgm:t>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t>
        <a:bodyPr/>
        <a:lstStyle/>
        <a:p>
          <a:endParaRPr lang="cs-CZ"/>
        </a:p>
      </dgm:t>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t>
        <a:bodyPr/>
        <a:lstStyle/>
        <a:p>
          <a:endParaRPr lang="cs-CZ"/>
        </a:p>
      </dgm:t>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t>
        <a:bodyPr/>
        <a:lstStyle/>
        <a:p>
          <a:endParaRPr lang="cs-CZ"/>
        </a:p>
      </dgm:t>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513620B2-D054-4CC2-811D-CCB596038E2C}" type="presOf" srcId="{182F77E9-B40A-4385-836E-523E90554BCA}" destId="{B804B244-4B7A-42D6-B009-C42C39C58B6C}" srcOrd="0" destOrd="0" presId="urn:microsoft.com/office/officeart/2008/layout/VerticalCurvedList"/>
    <dgm:cxn modelId="{C75EFF57-00F9-4C00-A79B-714E9F7AE151}" srcId="{F2A1E34B-2FC1-4AD8-BFF3-BDCDE8197910}" destId="{0B10B1C9-6781-4CA6-AF41-4FF8E0C2B804}" srcOrd="0" destOrd="0" parTransId="{E4E379A8-12B9-44D3-B1B7-028D437F8BD4}" sibTransId="{2AF4754A-063C-44E3-A6FA-32A4EDA6593F}"/>
    <dgm:cxn modelId="{3FC44E2E-0682-4607-B556-1F91F78DF37D}" srcId="{F2A1E34B-2FC1-4AD8-BFF3-BDCDE8197910}" destId="{182F77E9-B40A-4385-836E-523E90554BCA}" srcOrd="1" destOrd="0" parTransId="{132A6003-C913-4E02-9BEE-3F418C532B6F}" sibTransId="{0AEDA31C-5AD0-4B41-95B0-3EE1BD6F95EF}"/>
    <dgm:cxn modelId="{021053E1-E0B7-45D7-857C-08EC1109482F}" type="presOf" srcId="{F2A1E34B-2FC1-4AD8-BFF3-BDCDE8197910}" destId="{8F252E43-BDDB-4831-9F52-921F6F38FE03}"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DA9AD119-F3E8-479B-8289-EB024DD702B5}" type="presOf" srcId="{0B10B1C9-6781-4CA6-AF41-4FF8E0C2B804}" destId="{50580B5D-4CEB-4EFF-A191-6A09200A8D88}"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smtClean="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smtClean="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smtClean="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smtClean="0"/>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smtClean="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t>
        <a:bodyPr/>
        <a:lstStyle/>
        <a:p>
          <a:endParaRPr lang="cs-CZ"/>
        </a:p>
      </dgm:t>
    </dgm:pt>
    <dgm:pt modelId="{E8C5CE31-767A-4B14-BC60-E92226CDB1E1}" type="pres">
      <dgm:prSet presAssocID="{482E65B3-9DAE-46AF-85CF-776312202E3B}" presName="parentText" presStyleLbl="node1" presStyleIdx="0" presStyleCnt="3">
        <dgm:presLayoutVars>
          <dgm:chMax val="0"/>
          <dgm:bulletEnabled val="1"/>
        </dgm:presLayoutVars>
      </dgm:prSet>
      <dgm:spPr/>
      <dgm:t>
        <a:bodyPr/>
        <a:lstStyle/>
        <a:p>
          <a:endParaRPr lang="cs-CZ"/>
        </a:p>
      </dgm:t>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t>
        <a:bodyPr/>
        <a:lstStyle/>
        <a:p>
          <a:endParaRPr lang="cs-CZ"/>
        </a:p>
      </dgm:t>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t>
        <a:bodyPr/>
        <a:lstStyle/>
        <a:p>
          <a:endParaRPr lang="cs-CZ"/>
        </a:p>
      </dgm:t>
    </dgm:pt>
    <dgm:pt modelId="{ADDCB1C4-32E8-4791-83BC-C28E336591AD}" type="pres">
      <dgm:prSet presAssocID="{C016396F-A0D9-4029-BA61-33FC2F4A7DCD}" presName="childText" presStyleLbl="revTx" presStyleIdx="0" presStyleCnt="1">
        <dgm:presLayoutVars>
          <dgm:bulletEnabled val="1"/>
        </dgm:presLayoutVars>
      </dgm:prSet>
      <dgm:spPr/>
      <dgm:t>
        <a:bodyPr/>
        <a:lstStyle/>
        <a:p>
          <a:endParaRPr lang="cs-CZ"/>
        </a:p>
      </dgm:t>
    </dgm:pt>
  </dgm:ptLst>
  <dgm:cxnLst>
    <dgm:cxn modelId="{93184916-332A-476A-8925-A38378D07892}" srcId="{C016396F-A0D9-4029-BA61-33FC2F4A7DCD}" destId="{0997ED49-DF35-4543-87E6-F783D7FF0993}" srcOrd="1" destOrd="0" parTransId="{08C41429-D7FF-4A9F-B6CA-2B978D7B9FE1}" sibTransId="{BC45A1B5-B3AD-42D3-8E91-2359B20E59E8}"/>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4D5C4228-4D26-4E29-920D-B1235146D9BF}" type="presOf" srcId="{81E4E9D1-FF4A-4147-B8EA-DC6341AC09B6}" destId="{555CFDB4-82AE-44B8-86D1-B9D50BC8AEA7}" srcOrd="0" destOrd="0" presId="urn:microsoft.com/office/officeart/2005/8/layout/vList2"/>
    <dgm:cxn modelId="{84D3621F-9F21-4866-A17B-FB9DE18958A4}" type="presOf" srcId="{0997ED49-DF35-4543-87E6-F783D7FF0993}" destId="{ADDCB1C4-32E8-4791-83BC-C28E336591AD}" srcOrd="0" destOrd="1" presId="urn:microsoft.com/office/officeart/2005/8/layout/vList2"/>
    <dgm:cxn modelId="{C4B47871-C424-47A4-AF88-A2A48DE9638E}" srcId="{FBAB6FFB-41B3-4B16-AB17-1085F28BEDCE}" destId="{C016396F-A0D9-4029-BA61-33FC2F4A7DCD}" srcOrd="2" destOrd="0" parTransId="{8A48BDB9-BD3C-4716-8587-F8A983B31676}" sibTransId="{6C3C8B0E-8729-45A5-A033-AB7A087AADB4}"/>
    <dgm:cxn modelId="{B9F93FF6-523F-44FE-AF3D-805502191E23}" type="presOf" srcId="{C016396F-A0D9-4029-BA61-33FC2F4A7DCD}" destId="{955F4E12-BD86-438D-A2FC-F94F6C60B5A6}"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ADD2D2B6-185F-4681-AE72-F13454E67175}" type="presOf" srcId="{669298F4-871B-4EA8-BBCD-31E58760D2BD}" destId="{ADDCB1C4-32E8-4791-83BC-C28E336591AD}" srcOrd="0" destOrd="0" presId="urn:microsoft.com/office/officeart/2005/8/layout/vList2"/>
    <dgm:cxn modelId="{EB7F3508-E005-40EC-9B02-A4E4BAB20D04}" type="presOf" srcId="{482E65B3-9DAE-46AF-85CF-776312202E3B}" destId="{E8C5CE31-767A-4B14-BC60-E92226CDB1E1}" srcOrd="0" destOrd="0" presId="urn:microsoft.com/office/officeart/2005/8/layout/vList2"/>
    <dgm:cxn modelId="{B8142805-9004-452D-8250-7E0E091C34AD}" srcId="{C016396F-A0D9-4029-BA61-33FC2F4A7DCD}" destId="{669298F4-871B-4EA8-BBCD-31E58760D2BD}" srcOrd="0" destOrd="0" parTransId="{B96F08E9-8ECA-407D-A3AD-3571ACA3FD17}" sibTransId="{3FD48F6C-9AFE-4D7E-B54D-A3FF1D54153C}"/>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355214"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13383" y="554407"/>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kern="1200" dirty="0"/>
            <a:t>Součástí Hippokratovy přísahy</a:t>
          </a:r>
        </a:p>
      </dsp:txBody>
      <dsp:txXfrm>
        <a:off x="713383" y="554407"/>
        <a:ext cx="7862813" cy="1108659"/>
      </dsp:txXfrm>
    </dsp:sp>
    <dsp:sp modelId="{79AFC13F-283C-466D-A919-161C67241B8B}">
      <dsp:nvSpPr>
        <dsp:cNvPr id="0" name=""/>
        <dsp:cNvSpPr/>
      </dsp:nvSpPr>
      <dsp:spPr>
        <a:xfrm>
          <a:off x="20471" y="4158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13383" y="2217706"/>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i="1" kern="1200"/>
            <a:t>Cokoliv, co uvidím nebo uslyším, zahrnující životy lidí, při péči o nemocné nebo jejich soukromém životě, co by mělo být utajeno, pomlčím o tom a zachovám to jako tajemství.</a:t>
          </a:r>
          <a:endParaRPr lang="cs-CZ" sz="2000" kern="1200"/>
        </a:p>
      </dsp:txBody>
      <dsp:txXfrm>
        <a:off x="713383" y="2217706"/>
        <a:ext cx="7862813" cy="1108659"/>
      </dsp:txXfrm>
    </dsp:sp>
    <dsp:sp modelId="{4A006574-DC6D-436F-87C4-F3A36CBFA303}">
      <dsp:nvSpPr>
        <dsp:cNvPr id="0" name=""/>
        <dsp:cNvSpPr/>
      </dsp:nvSpPr>
      <dsp:spPr>
        <a:xfrm>
          <a:off x="20471" y="20791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E724A-75E4-48AA-818F-949FF37DF4D3}">
      <dsp:nvSpPr>
        <dsp:cNvPr id="0" name=""/>
        <dsp:cNvSpPr/>
      </dsp:nvSpPr>
      <dsp:spPr>
        <a:xfrm>
          <a:off x="0" y="520598"/>
          <a:ext cx="10892481" cy="21674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a:t>Poskytovatel je povinen vést a uchovávat zdravotnickou dokumentaci a nakládat s ní podle </a:t>
          </a:r>
          <a:r>
            <a:rPr lang="cs-CZ" sz="3200" kern="1200" dirty="0" smtClean="0"/>
            <a:t>zákona </a:t>
          </a:r>
          <a:r>
            <a:rPr lang="cs-CZ" sz="3200" kern="1200" dirty="0"/>
            <a:t>a jiných právních předpisů. Zdravotnická </a:t>
          </a:r>
          <a:r>
            <a:rPr lang="cs-CZ" sz="3200" kern="1200" dirty="0" smtClean="0"/>
            <a:t>dokumentace je vedena  </a:t>
          </a:r>
          <a:r>
            <a:rPr lang="cs-CZ" sz="3200" u="sng" kern="1200" dirty="0" smtClean="0"/>
            <a:t>úplně, pravdivě a čitelně</a:t>
          </a:r>
          <a:r>
            <a:rPr lang="cs-CZ" sz="3200" u="none" kern="1200" dirty="0" smtClean="0"/>
            <a:t> </a:t>
          </a:r>
          <a:r>
            <a:rPr lang="cs-CZ" sz="3200" kern="1200" dirty="0" smtClean="0"/>
            <a:t>a je </a:t>
          </a:r>
          <a:r>
            <a:rPr lang="cs-CZ" sz="3200" kern="1200" dirty="0"/>
            <a:t>souborem informací:</a:t>
          </a:r>
        </a:p>
      </dsp:txBody>
      <dsp:txXfrm>
        <a:off x="105805" y="626403"/>
        <a:ext cx="10680871" cy="1955815"/>
      </dsp:txXfrm>
    </dsp:sp>
    <dsp:sp modelId="{7CDCF498-E9BE-4DF9-BC2D-FDBF1849FA7A}">
      <dsp:nvSpPr>
        <dsp:cNvPr id="0" name=""/>
        <dsp:cNvSpPr/>
      </dsp:nvSpPr>
      <dsp:spPr>
        <a:xfrm>
          <a:off x="0" y="2688023"/>
          <a:ext cx="10892481" cy="255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836"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cs-CZ" sz="2000" kern="1200" dirty="0"/>
            <a:t>identifikační údaje pacienta</a:t>
          </a:r>
        </a:p>
        <a:p>
          <a:pPr marL="228600" lvl="1" indent="-228600" algn="l" defTabSz="889000" rtl="0">
            <a:lnSpc>
              <a:spcPct val="90000"/>
            </a:lnSpc>
            <a:spcBef>
              <a:spcPct val="0"/>
            </a:spcBef>
            <a:spcAft>
              <a:spcPct val="20000"/>
            </a:spcAft>
            <a:buChar char="••"/>
          </a:pPr>
          <a:r>
            <a:rPr lang="cs-CZ" sz="2000" kern="1200" dirty="0"/>
            <a:t>pohlaví pacienta</a:t>
          </a:r>
        </a:p>
        <a:p>
          <a:pPr marL="228600" lvl="1" indent="-228600" algn="l" defTabSz="889000" rtl="0">
            <a:lnSpc>
              <a:spcPct val="90000"/>
            </a:lnSpc>
            <a:spcBef>
              <a:spcPct val="0"/>
            </a:spcBef>
            <a:spcAft>
              <a:spcPct val="20000"/>
            </a:spcAft>
            <a:buChar char="••"/>
          </a:pPr>
          <a:r>
            <a:rPr lang="cs-CZ" sz="2000" kern="1200" dirty="0"/>
            <a:t>identifikační údaje poskytovatele zdravotních služeb</a:t>
          </a:r>
        </a:p>
        <a:p>
          <a:pPr marL="228600" lvl="1" indent="-228600" algn="l" defTabSz="889000" rtl="0">
            <a:lnSpc>
              <a:spcPct val="90000"/>
            </a:lnSpc>
            <a:spcBef>
              <a:spcPct val="0"/>
            </a:spcBef>
            <a:spcAft>
              <a:spcPct val="20000"/>
            </a:spcAft>
            <a:buChar char="••"/>
          </a:pPr>
          <a:r>
            <a:rPr lang="cs-CZ" sz="2000" kern="1200" dirty="0"/>
            <a:t>informace o zdravotním stavu pacienta</a:t>
          </a:r>
        </a:p>
        <a:p>
          <a:pPr marL="228600" lvl="1" indent="-228600" algn="l" defTabSz="889000" rtl="0">
            <a:lnSpc>
              <a:spcPct val="90000"/>
            </a:lnSpc>
            <a:spcBef>
              <a:spcPct val="0"/>
            </a:spcBef>
            <a:spcAft>
              <a:spcPct val="20000"/>
            </a:spcAft>
            <a:buChar char="••"/>
          </a:pPr>
          <a:r>
            <a:rPr lang="cs-CZ" sz="2000" kern="1200" dirty="0"/>
            <a:t>údaje zjištěné z rodinné, osobní a pracovní anamnézy pacienta, a je-li to</a:t>
          </a:r>
          <a:br>
            <a:rPr lang="cs-CZ" sz="2000" kern="1200" dirty="0"/>
          </a:br>
          <a:r>
            <a:rPr lang="cs-CZ" sz="2000" kern="1200" dirty="0"/>
            <a:t>důvodné, též údaje ze sociální anamnézy</a:t>
          </a:r>
        </a:p>
        <a:p>
          <a:pPr marL="228600" lvl="1" indent="-228600" algn="l" defTabSz="889000" rtl="0">
            <a:lnSpc>
              <a:spcPct val="90000"/>
            </a:lnSpc>
            <a:spcBef>
              <a:spcPct val="0"/>
            </a:spcBef>
            <a:spcAft>
              <a:spcPct val="20000"/>
            </a:spcAft>
            <a:buChar char="••"/>
          </a:pPr>
          <a:r>
            <a:rPr lang="es-ES" sz="2000" kern="1200" dirty="0"/>
            <a:t>údaje vztahující se k úmrtí pacienta</a:t>
          </a:r>
          <a:endParaRPr lang="cs-CZ" sz="2000" kern="1200" dirty="0"/>
        </a:p>
        <a:p>
          <a:pPr marL="228600" lvl="1" indent="-228600" algn="l" defTabSz="889000" rtl="0">
            <a:lnSpc>
              <a:spcPct val="90000"/>
            </a:lnSpc>
            <a:spcBef>
              <a:spcPct val="0"/>
            </a:spcBef>
            <a:spcAft>
              <a:spcPct val="20000"/>
            </a:spcAft>
            <a:buChar char="••"/>
          </a:pPr>
          <a:r>
            <a:rPr lang="cs-CZ" sz="2000" kern="1200" dirty="0"/>
            <a:t>další údaje</a:t>
          </a:r>
        </a:p>
      </dsp:txBody>
      <dsp:txXfrm>
        <a:off x="0" y="2688023"/>
        <a:ext cx="10892481" cy="25564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D4C97-A721-4F09-BBE6-0025705B5685}">
      <dsp:nvSpPr>
        <dsp:cNvPr id="0" name=""/>
        <dsp:cNvSpPr/>
      </dsp:nvSpPr>
      <dsp:spPr>
        <a:xfrm>
          <a:off x="-4387036"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BE9286-4E85-4181-938A-B444D8560C9E}">
      <dsp:nvSpPr>
        <dsp:cNvPr id="0" name=""/>
        <dsp:cNvSpPr/>
      </dsp:nvSpPr>
      <dsp:spPr>
        <a:xfrm>
          <a:off x="539913" y="388077"/>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listinné podobě</a:t>
          </a:r>
        </a:p>
      </dsp:txBody>
      <dsp:txXfrm>
        <a:off x="539913" y="388077"/>
        <a:ext cx="8004462" cy="776154"/>
      </dsp:txXfrm>
    </dsp:sp>
    <dsp:sp modelId="{97E263C8-DE35-4344-A492-BA7E588E345D}">
      <dsp:nvSpPr>
        <dsp:cNvPr id="0" name=""/>
        <dsp:cNvSpPr/>
      </dsp:nvSpPr>
      <dsp:spPr>
        <a:xfrm>
          <a:off x="54816" y="291057"/>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24F0CC-1BD8-4580-BDD7-C75BE8F24F75}">
      <dsp:nvSpPr>
        <dsp:cNvPr id="0" name=""/>
        <dsp:cNvSpPr/>
      </dsp:nvSpPr>
      <dsp:spPr>
        <a:xfrm>
          <a:off x="822045" y="1552309"/>
          <a:ext cx="7722329"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elektronické podobě</a:t>
          </a:r>
        </a:p>
      </dsp:txBody>
      <dsp:txXfrm>
        <a:off x="822045" y="1552309"/>
        <a:ext cx="7722329" cy="776154"/>
      </dsp:txXfrm>
    </dsp:sp>
    <dsp:sp modelId="{35187547-96EE-4AA0-8831-702688EA6295}">
      <dsp:nvSpPr>
        <dsp:cNvPr id="0" name=""/>
        <dsp:cNvSpPr/>
      </dsp:nvSpPr>
      <dsp:spPr>
        <a:xfrm>
          <a:off x="336948" y="1455289"/>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7CE5F-E96F-4B08-9C57-BDFE13ED95D1}">
      <dsp:nvSpPr>
        <dsp:cNvPr id="0" name=""/>
        <dsp:cNvSpPr/>
      </dsp:nvSpPr>
      <dsp:spPr>
        <a:xfrm>
          <a:off x="539913" y="2716541"/>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71120" rIns="71120" bIns="71120" numCol="1" spcCol="1270" anchor="ctr" anchorCtr="0">
          <a:noAutofit/>
        </a:bodyPr>
        <a:lstStyle/>
        <a:p>
          <a:pPr lvl="0" algn="l" defTabSz="1244600" rtl="0">
            <a:lnSpc>
              <a:spcPct val="90000"/>
            </a:lnSpc>
            <a:spcBef>
              <a:spcPct val="0"/>
            </a:spcBef>
            <a:spcAft>
              <a:spcPct val="35000"/>
            </a:spcAft>
          </a:pPr>
          <a:r>
            <a:rPr lang="cs-CZ" sz="2800" kern="1200" dirty="0"/>
            <a:t>V kombinaci listinné a elektronické podoby (souběžná)</a:t>
          </a:r>
          <a:endParaRPr lang="cs-CZ" sz="2400" kern="1200" dirty="0"/>
        </a:p>
      </dsp:txBody>
      <dsp:txXfrm>
        <a:off x="539913" y="2716541"/>
        <a:ext cx="8004462" cy="776154"/>
      </dsp:txXfrm>
    </dsp:sp>
    <dsp:sp modelId="{239AEB52-66F1-46E3-997B-533CE202CC41}">
      <dsp:nvSpPr>
        <dsp:cNvPr id="0" name=""/>
        <dsp:cNvSpPr/>
      </dsp:nvSpPr>
      <dsp:spPr>
        <a:xfrm>
          <a:off x="54816" y="2619521"/>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cs-CZ" sz="4000" b="0" kern="1200" dirty="0" smtClean="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cs-CZ" sz="4000" b="0" kern="1200" dirty="0" smtClean="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cs-CZ" sz="4000" b="0" kern="1200" dirty="0" smtClean="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cs-CZ" sz="4000" b="0" kern="1200" dirty="0" smtClean="0"/>
            <a:t>Opravy novým zápisem</a:t>
          </a:r>
          <a:endParaRPr lang="cs-CZ" sz="4000" kern="1200" dirty="0"/>
        </a:p>
      </dsp:txBody>
      <dsp:txXfrm>
        <a:off x="45692" y="3224491"/>
        <a:ext cx="10661816" cy="8446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15"/>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zákonný zástupce nebo opatrovník pacienta</a:t>
          </a:r>
        </a:p>
      </dsp:txBody>
      <dsp:txXfrm>
        <a:off x="44470" y="48185"/>
        <a:ext cx="8507728" cy="822026"/>
      </dsp:txXfrm>
    </dsp:sp>
    <dsp:sp modelId="{CFE4C64A-3468-47F3-BE5F-095D0168C0DA}">
      <dsp:nvSpPr>
        <dsp:cNvPr id="0" name=""/>
        <dsp:cNvSpPr/>
      </dsp:nvSpPr>
      <dsp:spPr>
        <a:xfrm>
          <a:off x="0" y="927003"/>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určené pacientem, zákonným zástupcem nebo opatrovník pacienta</a:t>
          </a:r>
        </a:p>
      </dsp:txBody>
      <dsp:txXfrm>
        <a:off x="44470" y="971473"/>
        <a:ext cx="8507728" cy="822026"/>
      </dsp:txXfrm>
    </dsp:sp>
    <dsp:sp modelId="{460C82D2-816D-4E01-BA0A-F0C27F6F048D}">
      <dsp:nvSpPr>
        <dsp:cNvPr id="0" name=""/>
        <dsp:cNvSpPr/>
      </dsp:nvSpPr>
      <dsp:spPr>
        <a:xfrm>
          <a:off x="0" y="1850290"/>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blízké zemřelému pacientovi</a:t>
          </a:r>
          <a:r>
            <a:rPr lang="cs-CZ" sz="2400" kern="1200" dirty="0"/>
            <a:t>:</a:t>
          </a:r>
        </a:p>
      </dsp:txBody>
      <dsp:txXfrm>
        <a:off x="44470" y="1894760"/>
        <a:ext cx="8507728" cy="822026"/>
      </dsp:txXfrm>
    </dsp:sp>
    <dsp:sp modelId="{1B4B02F8-55DC-43BB-9DE6-AD6516D80BC8}">
      <dsp:nvSpPr>
        <dsp:cNvPr id="0" name=""/>
        <dsp:cNvSpPr/>
      </dsp:nvSpPr>
      <dsp:spPr>
        <a:xfrm>
          <a:off x="0" y="2761257"/>
          <a:ext cx="8596668" cy="111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61257"/>
        <a:ext cx="8596668" cy="111579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313558"/>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b="0" kern="1200" smtClean="0"/>
            <a:t>Zpravidla poskytovatel</a:t>
          </a:r>
          <a:endParaRPr lang="cs-CZ" sz="2800" kern="1200"/>
        </a:p>
      </dsp:txBody>
      <dsp:txXfrm>
        <a:off x="31984" y="345542"/>
        <a:ext cx="10689232" cy="591232"/>
      </dsp:txXfrm>
    </dsp:sp>
    <dsp:sp modelId="{B2390136-9387-452E-93D8-6EEEC3797462}">
      <dsp:nvSpPr>
        <dsp:cNvPr id="0" name=""/>
        <dsp:cNvSpPr/>
      </dsp:nvSpPr>
      <dsp:spPr>
        <a:xfrm>
          <a:off x="0" y="968758"/>
          <a:ext cx="10753200" cy="2202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kern="1200" smtClean="0"/>
            <a:t>Oprávněn požadovat úhradu ve výši, která nesmí přesáhnout náklady spojené s pořízením výpisu</a:t>
          </a:r>
          <a:endParaRPr lang="cs-CZ" sz="2200" kern="1200"/>
        </a:p>
        <a:p>
          <a:pPr marL="228600" lvl="1" indent="-228600" algn="l" defTabSz="977900" rtl="0">
            <a:lnSpc>
              <a:spcPct val="90000"/>
            </a:lnSpc>
            <a:spcBef>
              <a:spcPct val="0"/>
            </a:spcBef>
            <a:spcAft>
              <a:spcPct val="20000"/>
            </a:spcAft>
            <a:buChar char="••"/>
          </a:pPr>
          <a:r>
            <a:rPr lang="cs-CZ" sz="2200" b="0" kern="1200" dirty="0" smtClean="0"/>
            <a:t>V případě, že je zdravotnická dokumentace vedena pouze v elektronické podobě, má pacient nebo jiná osoba oprávněná podle § 65 </a:t>
          </a:r>
          <a:r>
            <a:rPr lang="cs-CZ" sz="2200" b="0" kern="1200" dirty="0" err="1" smtClean="0"/>
            <a:t>Zozs</a:t>
          </a:r>
          <a:r>
            <a:rPr lang="cs-CZ" sz="2200" b="0" kern="1200" dirty="0" smtClean="0"/>
            <a:t> právo nahlížet dálkovým přístupem nebo na pořízení její kopie na technickém nosiči dat, který si určí, nebrání-li tomu technické možnosti poskytovatele; to neplatí, požaduje-li listinnou podobu.</a:t>
          </a:r>
          <a:endParaRPr lang="cs-CZ" sz="2200" kern="1200" dirty="0"/>
        </a:p>
      </dsp:txBody>
      <dsp:txXfrm>
        <a:off x="0" y="968758"/>
        <a:ext cx="10753200" cy="2202480"/>
      </dsp:txXfrm>
    </dsp:sp>
    <dsp:sp modelId="{670CF24E-8944-4BE4-AD8C-02C90F5E622C}">
      <dsp:nvSpPr>
        <dsp:cNvPr id="0" name=""/>
        <dsp:cNvSpPr/>
      </dsp:nvSpPr>
      <dsp:spPr>
        <a:xfrm>
          <a:off x="0" y="3171239"/>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b="0" kern="1200" smtClean="0"/>
            <a:t>O každém pořízení učinit záznam (s výjimkou zdrav. pracovníka) </a:t>
          </a:r>
          <a:endParaRPr lang="cs-CZ" sz="2800" kern="1200"/>
        </a:p>
      </dsp:txBody>
      <dsp:txXfrm>
        <a:off x="31984" y="3203223"/>
        <a:ext cx="10689232" cy="5912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136066"/>
          <a:ext cx="8596668" cy="3144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53524" y="289590"/>
        <a:ext cx="8289620" cy="2837912"/>
      </dsp:txXfrm>
    </dsp:sp>
    <dsp:sp modelId="{52694621-B397-4812-9EF7-BFDB5322D4E2}">
      <dsp:nvSpPr>
        <dsp:cNvPr id="0" name=""/>
        <dsp:cNvSpPr/>
      </dsp:nvSpPr>
      <dsp:spPr>
        <a:xfrm>
          <a:off x="0" y="3281026"/>
          <a:ext cx="8596668"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1" u="sng" kern="1200" dirty="0"/>
            <a:t>Až tři léta nebo zákaz činnosti</a:t>
          </a:r>
          <a:endParaRPr lang="cs-CZ" sz="2200" kern="1200" dirty="0"/>
        </a:p>
      </dsp:txBody>
      <dsp:txXfrm>
        <a:off x="0" y="3281026"/>
        <a:ext cx="8596668" cy="46368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33"/>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a:t>
          </a:r>
          <a:r>
            <a:rPr lang="cs-CZ" sz="3300" kern="1200" dirty="0" err="1"/>
            <a:t>Zozs</a:t>
          </a:r>
          <a:endParaRPr lang="cs-CZ" sz="3300" kern="1200" dirty="0"/>
        </a:p>
      </dsp:txBody>
      <dsp:txXfrm>
        <a:off x="62198" y="62431"/>
        <a:ext cx="8472272" cy="1149734"/>
      </dsp:txXfrm>
    </dsp:sp>
    <dsp:sp modelId="{98B34BC2-A2A3-48E8-B13A-F79E480C5107}">
      <dsp:nvSpPr>
        <dsp:cNvPr id="0" name=""/>
        <dsp:cNvSpPr/>
      </dsp:nvSpPr>
      <dsp:spPr>
        <a:xfrm>
          <a:off x="0" y="1274364"/>
          <a:ext cx="8596668"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74364"/>
        <a:ext cx="8596668" cy="546480"/>
      </dsp:txXfrm>
    </dsp:sp>
    <dsp:sp modelId="{C6167A1F-4343-413F-84CF-B0AC72F3645E}">
      <dsp:nvSpPr>
        <dsp:cNvPr id="0" name=""/>
        <dsp:cNvSpPr/>
      </dsp:nvSpPr>
      <dsp:spPr>
        <a:xfrm>
          <a:off x="0" y="1820844"/>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zákona na ochranu osobních údajů</a:t>
          </a:r>
        </a:p>
      </dsp:txBody>
      <dsp:txXfrm>
        <a:off x="62198" y="1883042"/>
        <a:ext cx="8472272" cy="1149734"/>
      </dsp:txXfrm>
    </dsp:sp>
    <dsp:sp modelId="{3A85BED8-7CBB-4BBE-9C31-CAAB11A74624}">
      <dsp:nvSpPr>
        <dsp:cNvPr id="0" name=""/>
        <dsp:cNvSpPr/>
      </dsp:nvSpPr>
      <dsp:spPr>
        <a:xfrm>
          <a:off x="0" y="3094973"/>
          <a:ext cx="8596668" cy="785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94973"/>
        <a:ext cx="8596668" cy="78556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254192"/>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Pracovněprávní postihy</a:t>
          </a:r>
        </a:p>
      </dsp:txBody>
      <dsp:txXfrm>
        <a:off x="49119" y="303311"/>
        <a:ext cx="8498430" cy="907962"/>
      </dsp:txXfrm>
    </dsp:sp>
    <dsp:sp modelId="{60917FCD-AD7A-4FA1-BEB0-2E5B62C43D54}">
      <dsp:nvSpPr>
        <dsp:cNvPr id="0" name=""/>
        <dsp:cNvSpPr/>
      </dsp:nvSpPr>
      <dsp:spPr>
        <a:xfrm>
          <a:off x="0" y="122830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I </a:t>
          </a:r>
          <a:r>
            <a:rPr lang="cs-CZ" sz="3400" kern="1200" dirty="0" smtClean="0"/>
            <a:t>okamžité zrušení pracovního poměru</a:t>
          </a:r>
          <a:endParaRPr lang="cs-CZ" sz="3400" kern="1200" dirty="0"/>
        </a:p>
      </dsp:txBody>
      <dsp:txXfrm>
        <a:off x="0" y="1228306"/>
        <a:ext cx="8596668" cy="712080"/>
      </dsp:txXfrm>
    </dsp:sp>
    <dsp:sp modelId="{6C11EE1B-D5E9-4ED9-9665-B3219DD0938A}">
      <dsp:nvSpPr>
        <dsp:cNvPr id="0" name=""/>
        <dsp:cNvSpPr/>
      </dsp:nvSpPr>
      <dsp:spPr>
        <a:xfrm>
          <a:off x="0" y="194038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Vystavení se riziku podání žaloby</a:t>
          </a:r>
        </a:p>
      </dsp:txBody>
      <dsp:txXfrm>
        <a:off x="49119" y="1989505"/>
        <a:ext cx="8498430" cy="907962"/>
      </dsp:txXfrm>
    </dsp:sp>
    <dsp:sp modelId="{88929937-DA56-407B-BB7D-3EE3560D46FF}">
      <dsp:nvSpPr>
        <dsp:cNvPr id="0" name=""/>
        <dsp:cNvSpPr/>
      </dsp:nvSpPr>
      <dsp:spPr>
        <a:xfrm>
          <a:off x="0" y="294658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Náhrada nemajetkové újmy</a:t>
          </a:r>
        </a:p>
      </dsp:txBody>
      <dsp:txXfrm>
        <a:off x="0" y="2946586"/>
        <a:ext cx="8596668" cy="71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62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Právo nebýt součástí veřejnosti</a:t>
          </a:r>
        </a:p>
      </dsp:txBody>
      <dsp:txXfrm>
        <a:off x="51974" y="58260"/>
        <a:ext cx="8492720" cy="960752"/>
      </dsp:txXfrm>
    </dsp:sp>
    <dsp:sp modelId="{720FE3E8-4FCC-4C00-897C-FAFAF4CF443C}">
      <dsp:nvSpPr>
        <dsp:cNvPr id="0" name=""/>
        <dsp:cNvSpPr/>
      </dsp:nvSpPr>
      <dsp:spPr>
        <a:xfrm>
          <a:off x="0" y="1070986"/>
          <a:ext cx="8596668"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a:t>Právo na „osobní oblast“</a:t>
          </a:r>
        </a:p>
        <a:p>
          <a:pPr marL="228600" lvl="1" indent="-228600" algn="l" defTabSz="977900" rtl="0">
            <a:lnSpc>
              <a:spcPct val="90000"/>
            </a:lnSpc>
            <a:spcBef>
              <a:spcPct val="0"/>
            </a:spcBef>
            <a:spcAft>
              <a:spcPct val="20000"/>
            </a:spcAft>
            <a:buChar char="••"/>
          </a:pPr>
          <a:r>
            <a:rPr lang="cs-CZ" sz="2200" kern="1200" dirty="0"/>
            <a:t>Právo zadržovat informace o sobě </a:t>
          </a:r>
        </a:p>
        <a:p>
          <a:pPr marL="228600" lvl="1" indent="-228600" algn="l" defTabSz="977900" rtl="0">
            <a:lnSpc>
              <a:spcPct val="90000"/>
            </a:lnSpc>
            <a:spcBef>
              <a:spcPct val="0"/>
            </a:spcBef>
            <a:spcAft>
              <a:spcPct val="20000"/>
            </a:spcAft>
            <a:buChar char="••"/>
          </a:pPr>
          <a:r>
            <a:rPr lang="cs-CZ" sz="2200" kern="1200"/>
            <a:t>Právo rozhodnout zda a jakým způsobem mají být skutečnosti jeho osobního soukromí zpřístupněny jiným (Pavlík), </a:t>
          </a:r>
        </a:p>
        <a:p>
          <a:pPr marL="228600" lvl="1" indent="-228600" algn="l" defTabSz="977900" rtl="0">
            <a:lnSpc>
              <a:spcPct val="90000"/>
            </a:lnSpc>
            <a:spcBef>
              <a:spcPct val="0"/>
            </a:spcBef>
            <a:spcAft>
              <a:spcPct val="20000"/>
            </a:spcAft>
            <a:buChar char="••"/>
          </a:pPr>
          <a:r>
            <a:rPr lang="cs-CZ" sz="2200" kern="1200" dirty="0"/>
            <a:t>Spojené státy: </a:t>
          </a:r>
          <a:r>
            <a:rPr lang="cs-CZ" sz="2200" kern="1200" dirty="0" err="1"/>
            <a:t>Right</a:t>
          </a:r>
          <a:r>
            <a:rPr lang="cs-CZ" sz="2200" kern="1200" dirty="0"/>
            <a:t> to </a:t>
          </a:r>
          <a:r>
            <a:rPr lang="cs-CZ" sz="2200" kern="1200" dirty="0" err="1"/>
            <a:t>be</a:t>
          </a:r>
          <a:r>
            <a:rPr lang="cs-CZ" sz="2200" kern="1200" dirty="0"/>
            <a:t> let </a:t>
          </a:r>
          <a:r>
            <a:rPr lang="cs-CZ" sz="2200" kern="1200" dirty="0" err="1"/>
            <a:t>alone</a:t>
          </a:r>
          <a:endParaRPr lang="cs-CZ" sz="2200" kern="1200" dirty="0"/>
        </a:p>
      </dsp:txBody>
      <dsp:txXfrm>
        <a:off x="0" y="1070986"/>
        <a:ext cx="8596668" cy="1738800"/>
      </dsp:txXfrm>
    </dsp:sp>
    <dsp:sp modelId="{CC969A04-FDAD-4EF4-903E-E067DDCCB84B}">
      <dsp:nvSpPr>
        <dsp:cNvPr id="0" name=""/>
        <dsp:cNvSpPr/>
      </dsp:nvSpPr>
      <dsp:spPr>
        <a:xfrm>
          <a:off x="0" y="28097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a:t>Právo na soukromí se vztahuje na každou fyzickou osobu, bez ohledu na věk či svéprávnost </a:t>
          </a:r>
        </a:p>
      </dsp:txBody>
      <dsp:txXfrm>
        <a:off x="51974" y="2861760"/>
        <a:ext cx="8492720" cy="960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dirty="0"/>
            <a:t>Zákon o ochraně osobních </a:t>
          </a:r>
          <a:r>
            <a:rPr lang="cs-CZ" sz="3400" kern="1200" dirty="0" smtClean="0"/>
            <a:t>údajů/GDPR</a:t>
          </a:r>
          <a:endParaRPr lang="cs-CZ" sz="3400" kern="1200" dirty="0"/>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14299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a:t>Nikdo nesmí zasáhnout do soukromí jiného, nemá-li k tomu</a:t>
          </a:r>
        </a:p>
      </dsp:txBody>
      <dsp:txXfrm>
        <a:off x="27415" y="170411"/>
        <a:ext cx="8541838" cy="506769"/>
      </dsp:txXfrm>
    </dsp:sp>
    <dsp:sp modelId="{44E1C1BA-2D3F-4775-BA1E-C1D55BA492B1}">
      <dsp:nvSpPr>
        <dsp:cNvPr id="0" name=""/>
        <dsp:cNvSpPr/>
      </dsp:nvSpPr>
      <dsp:spPr>
        <a:xfrm>
          <a:off x="0" y="704596"/>
          <a:ext cx="8596668" cy="633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kern="1200" dirty="0"/>
            <a:t>zákonný důvod </a:t>
          </a:r>
        </a:p>
        <a:p>
          <a:pPr marL="171450" lvl="1" indent="-171450" algn="l" defTabSz="844550" rtl="0">
            <a:lnSpc>
              <a:spcPct val="90000"/>
            </a:lnSpc>
            <a:spcBef>
              <a:spcPct val="0"/>
            </a:spcBef>
            <a:spcAft>
              <a:spcPct val="20000"/>
            </a:spcAft>
            <a:buChar char="••"/>
          </a:pPr>
          <a:r>
            <a:rPr lang="cs-CZ" sz="1900" kern="1200" dirty="0"/>
            <a:t>svolení	</a:t>
          </a:r>
        </a:p>
      </dsp:txBody>
      <dsp:txXfrm>
        <a:off x="0" y="704596"/>
        <a:ext cx="8596668" cy="633420"/>
      </dsp:txXfrm>
    </dsp:sp>
    <dsp:sp modelId="{D3D9D8F1-9375-4886-94AF-CC0602A5C6CB}">
      <dsp:nvSpPr>
        <dsp:cNvPr id="0" name=""/>
        <dsp:cNvSpPr/>
      </dsp:nvSpPr>
      <dsp:spPr>
        <a:xfrm>
          <a:off x="0" y="133801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a:t>Bez svolení nelze:</a:t>
          </a:r>
        </a:p>
      </dsp:txBody>
      <dsp:txXfrm>
        <a:off x="27415" y="1365431"/>
        <a:ext cx="8541838" cy="506769"/>
      </dsp:txXfrm>
    </dsp:sp>
    <dsp:sp modelId="{DF610F8B-657A-433D-8C18-7FE0A82CE3EE}">
      <dsp:nvSpPr>
        <dsp:cNvPr id="0" name=""/>
        <dsp:cNvSpPr/>
      </dsp:nvSpPr>
      <dsp:spPr>
        <a:xfrm>
          <a:off x="0" y="1899616"/>
          <a:ext cx="8596668"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dirty="0"/>
            <a:t>narušit soukromé prostory člověka</a:t>
          </a:r>
        </a:p>
        <a:p>
          <a:pPr marL="171450" lvl="1" indent="-171450" algn="l" defTabSz="844550" rtl="0">
            <a:lnSpc>
              <a:spcPct val="90000"/>
            </a:lnSpc>
            <a:spcBef>
              <a:spcPct val="0"/>
            </a:spcBef>
            <a:spcAft>
              <a:spcPct val="20000"/>
            </a:spcAft>
            <a:buChar char="••"/>
          </a:pPr>
          <a:r>
            <a:rPr lang="cs-CZ" sz="1900" kern="1200" dirty="0"/>
            <a:t>sledovat jeho soukromý život</a:t>
          </a:r>
        </a:p>
        <a:p>
          <a:pPr marL="171450" lvl="1" indent="-171450" algn="l" defTabSz="844550" rtl="0">
            <a:lnSpc>
              <a:spcPct val="90000"/>
            </a:lnSpc>
            <a:spcBef>
              <a:spcPct val="0"/>
            </a:spcBef>
            <a:spcAft>
              <a:spcPct val="20000"/>
            </a:spcAft>
            <a:buChar char="••"/>
          </a:pPr>
          <a:r>
            <a:rPr lang="cs-CZ" sz="1900" kern="1200" dirty="0"/>
            <a:t>pořizovat zvukový nebo obrazový záznam</a:t>
          </a:r>
        </a:p>
        <a:p>
          <a:pPr marL="171450" lvl="1" indent="-171450" algn="l" defTabSz="844550" rtl="0">
            <a:lnSpc>
              <a:spcPct val="90000"/>
            </a:lnSpc>
            <a:spcBef>
              <a:spcPct val="0"/>
            </a:spcBef>
            <a:spcAft>
              <a:spcPct val="20000"/>
            </a:spcAft>
            <a:buChar char="••"/>
          </a:pPr>
          <a:r>
            <a:rPr lang="cs-CZ" sz="1900" kern="1200" dirty="0"/>
            <a:t>využívat takové či jiné záznamy pořízené o soukromém životě člověka třetí osobou</a:t>
          </a:r>
        </a:p>
        <a:p>
          <a:pPr marL="171450" lvl="1" indent="-171450" algn="l" defTabSz="844550" rtl="0">
            <a:lnSpc>
              <a:spcPct val="90000"/>
            </a:lnSpc>
            <a:spcBef>
              <a:spcPct val="0"/>
            </a:spcBef>
            <a:spcAft>
              <a:spcPct val="20000"/>
            </a:spcAft>
            <a:buChar char="••"/>
          </a:pPr>
          <a:r>
            <a:rPr lang="cs-CZ" sz="1900" kern="1200" dirty="0"/>
            <a:t>takové záznamy o jeho soukromém životě šířit</a:t>
          </a:r>
        </a:p>
      </dsp:txBody>
      <dsp:txXfrm>
        <a:off x="0" y="1899616"/>
        <a:ext cx="8596668" cy="1838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Zachytit jakýmkoli způsobem podobu člověka tak, aby podle zobrazení bylo možné určit jeho totožnost, je možné jen s jeho svolením</a:t>
          </a:r>
        </a:p>
      </dsp:txBody>
      <dsp:txXfrm>
        <a:off x="755697" y="587292"/>
        <a:ext cx="7656360"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Rozšiřovat podobu člověka je možné jen s jeho svolením.</a:t>
          </a:r>
        </a:p>
      </dsp:txBody>
      <dsp:txXfrm>
        <a:off x="755697" y="2349250"/>
        <a:ext cx="7656360"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0" y="194592"/>
          <a:ext cx="2686347" cy="1611808"/>
        </a:xfrm>
        <a:prstGeom prst="rect">
          <a:avLst/>
        </a:prstGeom>
        <a:solidFill>
          <a:schemeClr val="accent2"/>
        </a:solidFill>
        <a:ln w="25400" cap="rnd"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Se souhlasem pacienta</a:t>
          </a:r>
        </a:p>
      </dsp:txBody>
      <dsp:txXfrm>
        <a:off x="0" y="194592"/>
        <a:ext cx="2686347" cy="1611808"/>
      </dsp:txXfrm>
    </dsp:sp>
    <dsp:sp modelId="{6068449D-5269-491E-BD59-46BEAD1A1AE1}">
      <dsp:nvSpPr>
        <dsp:cNvPr id="0" name=""/>
        <dsp:cNvSpPr/>
      </dsp:nvSpPr>
      <dsp:spPr>
        <a:xfrm>
          <a:off x="2954982"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Poskytování návazných služeb</a:t>
          </a:r>
        </a:p>
      </dsp:txBody>
      <dsp:txXfrm>
        <a:off x="2954982" y="194592"/>
        <a:ext cx="2686347" cy="1611808"/>
      </dsp:txXfrm>
    </dsp:sp>
    <dsp:sp modelId="{A05A63BC-C3BB-4FF3-9611-06EE189DA896}">
      <dsp:nvSpPr>
        <dsp:cNvPr id="0" name=""/>
        <dsp:cNvSpPr/>
      </dsp:nvSpPr>
      <dsp:spPr>
        <a:xfrm>
          <a:off x="5909964"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Ochrana vlastních práv</a:t>
          </a:r>
        </a:p>
      </dsp:txBody>
      <dsp:txXfrm>
        <a:off x="5909964" y="194592"/>
        <a:ext cx="2686347" cy="1611808"/>
      </dsp:txXfrm>
    </dsp:sp>
    <dsp:sp modelId="{453F4112-FF5F-4039-9202-BE1010EED650}">
      <dsp:nvSpPr>
        <dsp:cNvPr id="0" name=""/>
        <dsp:cNvSpPr/>
      </dsp:nvSpPr>
      <dsp:spPr>
        <a:xfrm>
          <a:off x="0"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S</a:t>
          </a:r>
          <a:r>
            <a:rPr lang="en-GB" sz="2100" kern="1200"/>
            <a:t>dělování údajů pro potřeby trestního řízení </a:t>
          </a:r>
          <a:endParaRPr lang="cs-CZ" sz="2100" kern="1200"/>
        </a:p>
      </dsp:txBody>
      <dsp:txXfrm>
        <a:off x="0" y="2075035"/>
        <a:ext cx="2686347" cy="1611808"/>
      </dsp:txXfrm>
    </dsp:sp>
    <dsp:sp modelId="{CC80C1DD-4E84-4E32-B269-19F2B3E1E0B6}">
      <dsp:nvSpPr>
        <dsp:cNvPr id="0" name=""/>
        <dsp:cNvSpPr/>
      </dsp:nvSpPr>
      <dsp:spPr>
        <a:xfrm>
          <a:off x="2954982"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a:t>
          </a:r>
          <a:r>
            <a:rPr lang="en-GB" sz="2100" kern="1200" dirty="0" err="1"/>
            <a:t>lnění</a:t>
          </a:r>
          <a:r>
            <a:rPr lang="en-GB" sz="2100" kern="1200" dirty="0"/>
            <a:t> </a:t>
          </a:r>
          <a:r>
            <a:rPr lang="en-GB" sz="2100" kern="1200" dirty="0" err="1"/>
            <a:t>povinnosti</a:t>
          </a:r>
          <a:r>
            <a:rPr lang="en-GB" sz="2100" kern="1200" dirty="0"/>
            <a:t> </a:t>
          </a:r>
          <a:r>
            <a:rPr lang="en-GB" sz="2100" kern="1200" dirty="0" err="1"/>
            <a:t>překazit</a:t>
          </a:r>
          <a:r>
            <a:rPr lang="en-GB" sz="2100" kern="1200" dirty="0"/>
            <a:t> </a:t>
          </a:r>
          <a:r>
            <a:rPr lang="en-GB" sz="2100" kern="1200" dirty="0" err="1"/>
            <a:t>nebo</a:t>
          </a:r>
          <a:r>
            <a:rPr lang="en-GB" sz="2100" kern="1200" dirty="0"/>
            <a:t> </a:t>
          </a:r>
          <a:r>
            <a:rPr lang="en-GB" sz="2100" kern="1200" dirty="0" err="1"/>
            <a:t>oznámit</a:t>
          </a:r>
          <a:r>
            <a:rPr lang="en-GB" sz="2100" kern="1200" dirty="0"/>
            <a:t> </a:t>
          </a:r>
          <a:r>
            <a:rPr lang="en-GB" sz="2100" kern="1200" dirty="0" err="1"/>
            <a:t>spáchání</a:t>
          </a:r>
          <a:r>
            <a:rPr lang="en-GB" sz="2100" kern="1200" dirty="0"/>
            <a:t> </a:t>
          </a:r>
          <a:r>
            <a:rPr lang="en-GB" sz="2100" kern="1200" dirty="0" err="1"/>
            <a:t>trestného</a:t>
          </a:r>
          <a:r>
            <a:rPr lang="en-GB" sz="2100" kern="1200" dirty="0"/>
            <a:t> </a:t>
          </a:r>
          <a:r>
            <a:rPr lang="en-GB" sz="2100" kern="1200" dirty="0" err="1"/>
            <a:t>činu</a:t>
          </a:r>
          <a:endParaRPr lang="cs-CZ" sz="2100" kern="1200" dirty="0"/>
        </a:p>
      </dsp:txBody>
      <dsp:txXfrm>
        <a:off x="2954982" y="2075035"/>
        <a:ext cx="2686347" cy="1611808"/>
      </dsp:txXfrm>
    </dsp:sp>
    <dsp:sp modelId="{07210A24-D3B7-4BA6-B5AD-C039ED73653A}">
      <dsp:nvSpPr>
        <dsp:cNvPr id="0" name=""/>
        <dsp:cNvSpPr/>
      </dsp:nvSpPr>
      <dsp:spPr>
        <a:xfrm>
          <a:off x="5909964"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Další zákonné důvody např. Ochrana veřejného zdraví, Revizní lékař</a:t>
          </a:r>
        </a:p>
      </dsp:txBody>
      <dsp:txXfrm>
        <a:off x="5909964" y="2075035"/>
        <a:ext cx="2686347" cy="16118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681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Plně svéprávný pacient zásadně rozhoduje o sdělování informací o svém zdravotním stavu sám! To platí i vůči rodinným příslušníkům pacienta (osobám blízkým).</a:t>
          </a:r>
        </a:p>
      </dsp:txBody>
      <dsp:txXfrm>
        <a:off x="51403" y="119564"/>
        <a:ext cx="8493862" cy="950194"/>
      </dsp:txXfrm>
    </dsp:sp>
    <dsp:sp modelId="{589E5E0B-0EC1-4A29-993E-7A647AB67F8A}">
      <dsp:nvSpPr>
        <dsp:cNvPr id="0" name=""/>
        <dsp:cNvSpPr/>
      </dsp:nvSpPr>
      <dsp:spPr>
        <a:xfrm>
          <a:off x="0" y="11787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u="sng" kern="1200"/>
            <a:t>Výslovný</a:t>
          </a:r>
          <a:endParaRPr lang="cs-CZ" sz="2000" kern="1200"/>
        </a:p>
      </dsp:txBody>
      <dsp:txXfrm>
        <a:off x="51403" y="1230164"/>
        <a:ext cx="8493862" cy="950194"/>
      </dsp:txXfrm>
    </dsp:sp>
    <dsp:sp modelId="{F65CF058-C5E2-445A-8CB6-9F38C8EE71F1}">
      <dsp:nvSpPr>
        <dsp:cNvPr id="0" name=""/>
        <dsp:cNvSpPr/>
      </dsp:nvSpPr>
      <dsp:spPr>
        <a:xfrm>
          <a:off x="0" y="2231761"/>
          <a:ext cx="8596668" cy="527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5400" rIns="142240" bIns="25400" numCol="1" spcCol="1270" anchor="t" anchorCtr="0">
          <a:noAutofit/>
        </a:bodyPr>
        <a:lstStyle/>
        <a:p>
          <a:pPr marL="171450" lvl="1" indent="-171450" algn="l" defTabSz="711200" rtl="0">
            <a:lnSpc>
              <a:spcPct val="90000"/>
            </a:lnSpc>
            <a:spcBef>
              <a:spcPct val="0"/>
            </a:spcBef>
            <a:spcAft>
              <a:spcPct val="20000"/>
            </a:spcAft>
            <a:buChar char="••"/>
          </a:pPr>
          <a:r>
            <a:rPr lang="cs-CZ" sz="1600" kern="1200"/>
            <a:t>Ústní</a:t>
          </a:r>
        </a:p>
        <a:p>
          <a:pPr marL="171450" lvl="1" indent="-171450" algn="l" defTabSz="711200" rtl="0">
            <a:lnSpc>
              <a:spcPct val="90000"/>
            </a:lnSpc>
            <a:spcBef>
              <a:spcPct val="0"/>
            </a:spcBef>
            <a:spcAft>
              <a:spcPct val="20000"/>
            </a:spcAft>
            <a:buChar char="••"/>
          </a:pPr>
          <a:r>
            <a:rPr lang="cs-CZ" sz="1600" kern="1200"/>
            <a:t>Písemný</a:t>
          </a:r>
        </a:p>
      </dsp:txBody>
      <dsp:txXfrm>
        <a:off x="0" y="2231761"/>
        <a:ext cx="8596668" cy="527850"/>
      </dsp:txXfrm>
    </dsp:sp>
    <dsp:sp modelId="{519FFDDC-7BA5-4E47-BA13-A614187E8915}">
      <dsp:nvSpPr>
        <dsp:cNvPr id="0" name=""/>
        <dsp:cNvSpPr/>
      </dsp:nvSpPr>
      <dsp:spPr>
        <a:xfrm>
          <a:off x="0" y="275961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Konkludentní</a:t>
          </a:r>
        </a:p>
      </dsp:txBody>
      <dsp:txXfrm>
        <a:off x="51403" y="2811014"/>
        <a:ext cx="8493862" cy="9501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4355958" y="-673007"/>
          <a:ext cx="5227451" cy="5227451"/>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713505" y="554502"/>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Zdaleka ne každý, kdo se zajímá o zdravotní stav pacienta, má na tyto informace nárok!</a:t>
          </a:r>
        </a:p>
      </dsp:txBody>
      <dsp:txXfrm>
        <a:off x="713505" y="554502"/>
        <a:ext cx="7862332" cy="1108848"/>
      </dsp:txXfrm>
    </dsp:sp>
    <dsp:sp modelId="{21EE8A20-24D7-4535-8D96-91D44174E6DB}">
      <dsp:nvSpPr>
        <dsp:cNvPr id="0" name=""/>
        <dsp:cNvSpPr/>
      </dsp:nvSpPr>
      <dsp:spPr>
        <a:xfrm>
          <a:off x="20474" y="415895"/>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713505" y="2218085"/>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To platí jak pro rodinné příslušníky pacienta, tak i orgány veřejné moci. </a:t>
          </a:r>
        </a:p>
      </dsp:txBody>
      <dsp:txXfrm>
        <a:off x="713505" y="2218085"/>
        <a:ext cx="7862332" cy="1108848"/>
      </dsp:txXfrm>
    </dsp:sp>
    <dsp:sp modelId="{CDC202DB-00B0-499D-B7AD-DF2F9997F9CC}">
      <dsp:nvSpPr>
        <dsp:cNvPr id="0" name=""/>
        <dsp:cNvSpPr/>
      </dsp:nvSpPr>
      <dsp:spPr>
        <a:xfrm>
          <a:off x="20474" y="2079479"/>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50218"/>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b="0" kern="1200" smtClean="0"/>
            <a:t>Soubor informací vztahujících se k pacientovi, o němž je vedena</a:t>
          </a:r>
          <a:endParaRPr lang="cs-CZ" sz="2800" kern="1200"/>
        </a:p>
      </dsp:txBody>
      <dsp:txXfrm>
        <a:off x="31984" y="82202"/>
        <a:ext cx="10689232" cy="591232"/>
      </dsp:txXfrm>
    </dsp:sp>
    <dsp:sp modelId="{555CFDB4-82AE-44B8-86D1-B9D50BC8AEA7}">
      <dsp:nvSpPr>
        <dsp:cNvPr id="0" name=""/>
        <dsp:cNvSpPr/>
      </dsp:nvSpPr>
      <dsp:spPr>
        <a:xfrm>
          <a:off x="0" y="786058"/>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b="0" kern="1200" smtClean="0"/>
            <a:t>Povinnost vedení zdravotnické dokumentace</a:t>
          </a:r>
          <a:endParaRPr lang="cs-CZ" sz="2800" kern="1200"/>
        </a:p>
      </dsp:txBody>
      <dsp:txXfrm>
        <a:off x="31984" y="818042"/>
        <a:ext cx="10689232" cy="591232"/>
      </dsp:txXfrm>
    </dsp:sp>
    <dsp:sp modelId="{955F4E12-BD86-438D-A2FC-F94F6C60B5A6}">
      <dsp:nvSpPr>
        <dsp:cNvPr id="0" name=""/>
        <dsp:cNvSpPr/>
      </dsp:nvSpPr>
      <dsp:spPr>
        <a:xfrm>
          <a:off x="0" y="1521898"/>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b="0" kern="1200" smtClean="0"/>
            <a:t>Výjimky z vedení ZD</a:t>
          </a:r>
          <a:endParaRPr lang="cs-CZ" sz="2800" kern="1200"/>
        </a:p>
      </dsp:txBody>
      <dsp:txXfrm>
        <a:off x="31984" y="1553882"/>
        <a:ext cx="10689232" cy="591232"/>
      </dsp:txXfrm>
    </dsp:sp>
    <dsp:sp modelId="{ADDCB1C4-32E8-4791-83BC-C28E336591AD}">
      <dsp:nvSpPr>
        <dsp:cNvPr id="0" name=""/>
        <dsp:cNvSpPr/>
      </dsp:nvSpPr>
      <dsp:spPr>
        <a:xfrm>
          <a:off x="0" y="2177098"/>
          <a:ext cx="10753200" cy="1912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smtClean="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smtClean="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177098"/>
        <a:ext cx="10753200" cy="191268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B54DB-BB3F-4366-9F18-91DDCDDF9B06}" type="datetimeFigureOut">
              <a:rPr lang="cs-CZ" smtClean="0"/>
              <a:t>14.11.2019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DD6D7-97D4-41A6-827D-BDC390496DE1}" type="slidenum">
              <a:rPr lang="cs-CZ" smtClean="0"/>
              <a:t>‹#›</a:t>
            </a:fld>
            <a:endParaRPr lang="cs-CZ"/>
          </a:p>
        </p:txBody>
      </p:sp>
    </p:spTree>
    <p:extLst>
      <p:ext uri="{BB962C8B-B14F-4D97-AF65-F5344CB8AC3E}">
        <p14:creationId xmlns:p14="http://schemas.microsoft.com/office/powerpoint/2010/main" val="420834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01781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0717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433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99359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714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64736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35793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09367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427353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1536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9581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14.11.2019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7971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14.11.2019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4038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DC531DB-8AA6-4114-9192-EBD53805B2A1}" type="datetimeFigureOut">
              <a:rPr lang="cs-CZ" smtClean="0"/>
              <a:t>14.11.2019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78976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531DB-8AA6-4114-9192-EBD53805B2A1}" type="datetimeFigureOut">
              <a:rPr lang="cs-CZ" smtClean="0"/>
              <a:t>14.11.2019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4803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5DC531DB-8AA6-4114-9192-EBD53805B2A1}" type="datetimeFigureOut">
              <a:rPr lang="cs-CZ" smtClean="0"/>
              <a:t>14.11.2019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8122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
        <p:nvSpPr>
          <p:cNvPr id="5" name="Date Placeholder 4"/>
          <p:cNvSpPr>
            <a:spLocks noGrp="1"/>
          </p:cNvSpPr>
          <p:nvPr>
            <p:ph type="dt" sz="half" idx="10"/>
          </p:nvPr>
        </p:nvSpPr>
        <p:spPr/>
        <p:txBody>
          <a:bodyPr/>
          <a:lstStyle/>
          <a:p>
            <a:fld id="{5DC531DB-8AA6-4114-9192-EBD53805B2A1}" type="datetimeFigureOut">
              <a:rPr lang="cs-CZ" smtClean="0"/>
              <a:t>14.11.2019</a:t>
            </a:fld>
            <a:endParaRPr lang="cs-CZ"/>
          </a:p>
        </p:txBody>
      </p:sp>
    </p:spTree>
    <p:extLst>
      <p:ext uri="{BB962C8B-B14F-4D97-AF65-F5344CB8AC3E}">
        <p14:creationId xmlns:p14="http://schemas.microsoft.com/office/powerpoint/2010/main" val="35958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C531DB-8AA6-4114-9192-EBD53805B2A1}" type="datetimeFigureOut">
              <a:rPr lang="cs-CZ" smtClean="0"/>
              <a:t>14.11.2019</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CD69F2-7C0B-411E-92AE-B71B5EB7DD3A}" type="slidenum">
              <a:rPr lang="cs-CZ" smtClean="0"/>
              <a:t>‹#›</a:t>
            </a:fld>
            <a:endParaRPr lang="cs-CZ"/>
          </a:p>
        </p:txBody>
      </p:sp>
    </p:spTree>
    <p:extLst>
      <p:ext uri="{BB962C8B-B14F-4D97-AF65-F5344CB8AC3E}">
        <p14:creationId xmlns:p14="http://schemas.microsoft.com/office/powerpoint/2010/main" val="34657589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5.jp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14082"/>
            <a:ext cx="7766936" cy="1646302"/>
          </a:xfrm>
        </p:spPr>
        <p:txBody>
          <a:bodyPr/>
          <a:lstStyle/>
          <a:p>
            <a:r>
              <a:rPr lang="cs-CZ" b="1" dirty="0"/>
              <a:t/>
            </a:r>
            <a:br>
              <a:rPr lang="cs-CZ" b="1" dirty="0"/>
            </a:br>
            <a:r>
              <a:rPr lang="cs-CZ" b="1" dirty="0"/>
              <a:t/>
            </a:r>
            <a:br>
              <a:rPr lang="cs-CZ" b="1" dirty="0"/>
            </a:br>
            <a:r>
              <a:rPr lang="cs-CZ" b="1" dirty="0"/>
              <a:t>Soukromí,</a:t>
            </a:r>
            <a:br>
              <a:rPr lang="cs-CZ" b="1" dirty="0"/>
            </a:br>
            <a:r>
              <a:rPr lang="cs-CZ" b="1" dirty="0"/>
              <a:t>Povinná mlčenlivost zdravotnických pracovníků</a:t>
            </a:r>
          </a:p>
        </p:txBody>
      </p:sp>
      <p:sp>
        <p:nvSpPr>
          <p:cNvPr id="3" name="Podnadpis 2"/>
          <p:cNvSpPr>
            <a:spLocks noGrp="1"/>
          </p:cNvSpPr>
          <p:nvPr>
            <p:ph type="subTitle" idx="1"/>
          </p:nvPr>
        </p:nvSpPr>
        <p:spPr/>
        <p:txBody>
          <a:bodyPr/>
          <a:lstStyle/>
          <a:p>
            <a:endParaRPr lang="cs-CZ" dirty="0"/>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157" y="2806106"/>
            <a:ext cx="3015333" cy="3311230"/>
          </a:xfrm>
          <a:prstGeom prst="rect">
            <a:avLst/>
          </a:prstGeom>
        </p:spPr>
      </p:pic>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98829962"/>
              </p:ext>
            </p:extLst>
          </p:nvPr>
        </p:nvGraphicFramePr>
        <p:xfrm>
          <a:off x="92448" y="205349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r>
              <a:rPr lang="cs-CZ" sz="2000" dirty="0"/>
              <a:t>Člověk, jehož osobnost byla dotčena, má právo domáhat se toho, aby bylo od neoprávněného zásahu upuštěno nebo aby byl odstraněn jeho následek.</a:t>
            </a:r>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83912612"/>
              </p:ext>
            </p:extLst>
          </p:nvPr>
        </p:nvGraphicFramePr>
        <p:xfrm>
          <a:off x="677334" y="1619414"/>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6208" y="64008"/>
            <a:ext cx="2862179" cy="3333707"/>
          </a:xfrm>
          <a:prstGeom prst="rect">
            <a:avLst/>
          </a:prstGeom>
        </p:spPr>
      </p:pic>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7641123"/>
              </p:ext>
            </p:extLst>
          </p:nvPr>
        </p:nvGraphicFramePr>
        <p:xfrm>
          <a:off x="840258" y="1930400"/>
          <a:ext cx="8433743" cy="4110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8596668" cy="3880773"/>
          </a:xfrm>
        </p:spPr>
        <p:txBody>
          <a:bodyPr/>
          <a:lstStyle/>
          <a:p>
            <a:endParaRPr lang="cs-CZ" dirty="0"/>
          </a:p>
          <a:p>
            <a:pPr algn="just"/>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algn="just"/>
            <a:endParaRPr lang="cs-CZ" sz="2800" dirty="0"/>
          </a:p>
          <a:p>
            <a:pPr algn="just"/>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fontScale="92500" lnSpcReduction="10000"/>
          </a:bodyPr>
          <a:lstStyle/>
          <a:p>
            <a:pPr algn="just"/>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algn="just"/>
            <a:endParaRPr lang="cs-CZ" sz="2800" dirty="0"/>
          </a:p>
          <a:p>
            <a:pPr algn="just"/>
            <a:r>
              <a:rPr lang="cs-CZ" sz="2800" dirty="0"/>
              <a:t>Pro osoby získávající způsobilost k výkonu povolání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7" y="553617"/>
            <a:ext cx="8596668"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24781449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3686242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74137663"/>
              </p:ext>
            </p:extLst>
          </p:nvPr>
        </p:nvGraphicFramePr>
        <p:xfrm>
          <a:off x="677334" y="1806362"/>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1162223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Zdravotnická dokumentace</a:t>
            </a:r>
          </a:p>
        </p:txBody>
      </p:sp>
      <p:sp>
        <p:nvSpPr>
          <p:cNvPr id="5" name="Podnadpis 4"/>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170" y="804672"/>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357178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extLst>
              <p:ext uri="{D42A27DB-BD31-4B8C-83A1-F6EECF244321}">
                <p14:modId xmlns:p14="http://schemas.microsoft.com/office/powerpoint/2010/main" val="1464173723"/>
              </p:ext>
            </p:extLst>
          </p:nvPr>
        </p:nvGraphicFramePr>
        <p:xfrm>
          <a:off x="461319" y="411892"/>
          <a:ext cx="10892481" cy="5765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Obrázek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09655" y="4670787"/>
            <a:ext cx="2813137" cy="2187214"/>
          </a:xfrm>
          <a:prstGeom prst="rect">
            <a:avLst/>
          </a:prstGeom>
        </p:spPr>
      </p:pic>
    </p:spTree>
    <p:extLst>
      <p:ext uri="{BB962C8B-B14F-4D97-AF65-F5344CB8AC3E}">
        <p14:creationId xmlns:p14="http://schemas.microsoft.com/office/powerpoint/2010/main" val="765277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3275488"/>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26</a:t>
            </a:fld>
            <a:endParaRPr lang="cs-CZ" altLang="cs-CZ" dirty="0"/>
          </a:p>
        </p:txBody>
      </p:sp>
    </p:spTree>
    <p:extLst>
      <p:ext uri="{BB962C8B-B14F-4D97-AF65-F5344CB8AC3E}">
        <p14:creationId xmlns:p14="http://schemas.microsoft.com/office/powerpoint/2010/main" val="3328494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2792" y="63855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p:txBody>
          <a:bodyPr>
            <a:normAutofit fontScale="92500" lnSpcReduction="10000"/>
          </a:bodyPr>
          <a:lstStyle/>
          <a:p>
            <a:r>
              <a:rPr lang="cs-CZ" sz="3200" dirty="0"/>
              <a:t>Zdravotničtí pracovníci</a:t>
            </a:r>
          </a:p>
          <a:p>
            <a:endParaRPr lang="cs-CZ" sz="3200" dirty="0"/>
          </a:p>
          <a:p>
            <a:r>
              <a:rPr lang="cs-CZ" sz="3200" dirty="0"/>
              <a:t>Pacient</a:t>
            </a:r>
          </a:p>
          <a:p>
            <a:endParaRPr lang="cs-CZ" sz="3200" dirty="0"/>
          </a:p>
          <a:p>
            <a:r>
              <a:rPr lang="cs-CZ" sz="3200" dirty="0"/>
              <a:t>Rodina, příbuzní, pozůstalí</a:t>
            </a:r>
          </a:p>
          <a:p>
            <a:endParaRPr lang="cs-CZ" sz="3200" dirty="0"/>
          </a:p>
          <a:p>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8024" y="1025938"/>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r>
              <a:rPr lang="cs-CZ" sz="2000" dirty="0"/>
              <a:t>osoby se způsobilostí k výkonu zdravotnického povolání</a:t>
            </a:r>
          </a:p>
          <a:p>
            <a:endParaRPr lang="cs-CZ" sz="2000" dirty="0"/>
          </a:p>
          <a:p>
            <a:r>
              <a:rPr lang="cs-CZ" sz="2000" dirty="0"/>
              <a:t>v přímé souvislosti s poskytováním zdravotních služeb</a:t>
            </a:r>
          </a:p>
          <a:p>
            <a:endParaRPr lang="cs-CZ" sz="2000" dirty="0"/>
          </a:p>
          <a:p>
            <a:r>
              <a:rPr lang="cs-CZ" sz="2000" dirty="0"/>
              <a:t>v rozsahu nezbytně nutném pro výkon povolání</a:t>
            </a:r>
          </a:p>
          <a:p>
            <a:pPr algn="just"/>
            <a:endParaRPr lang="cs-CZ" sz="2000" dirty="0"/>
          </a:p>
          <a:p>
            <a:pPr algn="just"/>
            <a:r>
              <a:rPr lang="cs-CZ" sz="2000" dirty="0"/>
              <a:t>z důvodu splnění úkolů podle </a:t>
            </a:r>
            <a:r>
              <a:rPr lang="cs-CZ" sz="2000" dirty="0" err="1"/>
              <a:t>Zozs</a:t>
            </a:r>
            <a:r>
              <a:rPr lang="cs-CZ" sz="2000" dirty="0"/>
              <a:t> nebo jiných právních předpisů </a:t>
            </a:r>
          </a:p>
          <a:p>
            <a:endParaRPr lang="cs-CZ" sz="2000" dirty="0"/>
          </a:p>
          <a:p>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r>
              <a:rPr lang="cs-CZ" sz="3200" dirty="0"/>
              <a:t>V přítomnosti zaměstnance pověřeného poskytovatelem</a:t>
            </a:r>
          </a:p>
          <a:p>
            <a:endParaRPr lang="cs-CZ" sz="3200" dirty="0"/>
          </a:p>
          <a:p>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58554070"/>
              </p:ext>
            </p:extLst>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33</a:t>
            </a:fld>
            <a:endParaRPr lang="cs-CZ" altLang="cs-CZ" dirty="0"/>
          </a:p>
        </p:txBody>
      </p:sp>
    </p:spTree>
    <p:extLst>
      <p:ext uri="{BB962C8B-B14F-4D97-AF65-F5344CB8AC3E}">
        <p14:creationId xmlns:p14="http://schemas.microsoft.com/office/powerpoint/2010/main" val="28094523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a:t>
            </a:r>
            <a:r>
              <a:rPr lang="cs-CZ" dirty="0" smtClean="0"/>
              <a:t>údajů/GDPR</a:t>
            </a:r>
            <a:endParaRPr lang="cs-CZ" dirty="0"/>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sz="2400" dirty="0"/>
              <a:t>P</a:t>
            </a:r>
            <a:r>
              <a:rPr lang="cs-CZ" sz="2400" dirty="0" smtClean="0"/>
              <a:t>oruší </a:t>
            </a:r>
            <a:r>
              <a:rPr lang="cs-CZ" sz="2400" dirty="0"/>
              <a:t>povinnost vést, uchovávat, nakládat se ZD dle ZZS</a:t>
            </a:r>
          </a:p>
          <a:p>
            <a:r>
              <a:rPr lang="cs-CZ" sz="2400" dirty="0"/>
              <a:t>N</a:t>
            </a:r>
            <a:r>
              <a:rPr lang="cs-CZ" sz="2400" dirty="0" smtClean="0"/>
              <a:t>eumožní </a:t>
            </a:r>
            <a:r>
              <a:rPr lang="cs-CZ" sz="2400" dirty="0"/>
              <a:t>přístup a nahlížení do ZD oprávněným osobám uvedeným v ZZS</a:t>
            </a:r>
          </a:p>
          <a:p>
            <a:r>
              <a:rPr lang="cs-CZ" sz="2400" dirty="0"/>
              <a:t>U</a:t>
            </a:r>
            <a:r>
              <a:rPr lang="cs-CZ" sz="2400" dirty="0" smtClean="0"/>
              <a:t>možní </a:t>
            </a:r>
            <a:r>
              <a:rPr lang="cs-CZ" sz="2400" dirty="0"/>
              <a:t>nahlížet do ZD v rozporu se ZZS</a:t>
            </a:r>
          </a:p>
          <a:p>
            <a:r>
              <a:rPr lang="cs-CZ" sz="2400" dirty="0"/>
              <a:t>N</a:t>
            </a:r>
            <a:r>
              <a:rPr lang="cs-CZ" sz="2400" dirty="0" smtClean="0"/>
              <a:t>epořídí </a:t>
            </a:r>
            <a:r>
              <a:rPr lang="cs-CZ" sz="2400" dirty="0"/>
              <a:t>výpis / kopii ZD dle ZZS</a:t>
            </a:r>
          </a:p>
          <a:p>
            <a:r>
              <a:rPr lang="cs-CZ" sz="2400" dirty="0"/>
              <a:t>N</a:t>
            </a:r>
            <a:r>
              <a:rPr lang="cs-CZ" sz="2400" dirty="0" smtClean="0"/>
              <a:t>eprovede </a:t>
            </a:r>
            <a:r>
              <a:rPr lang="cs-CZ" sz="2400" dirty="0"/>
              <a:t>záznam o nahlédnutí do ZD </a:t>
            </a:r>
          </a:p>
          <a:p>
            <a:pPr lvl="1"/>
            <a:r>
              <a:rPr lang="cs-CZ" sz="1800" dirty="0"/>
              <a:t>ZZS - pokuta až 500 tis. Kč / 100 tis. Kč </a:t>
            </a:r>
          </a:p>
          <a:p>
            <a:pPr lvl="1"/>
            <a:r>
              <a:rPr lang="cs-CZ" sz="18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smtClean="0"/>
              <a:t>Sankce </a:t>
            </a:r>
            <a:r>
              <a:rPr lang="cs-CZ" sz="3600" dirty="0"/>
              <a:t>při porušení povinností nakládání se </a:t>
            </a:r>
            <a:r>
              <a:rPr lang="cs-CZ" sz="3600" dirty="0" smtClean="0"/>
              <a:t>ZD</a:t>
            </a:r>
            <a:endParaRPr lang="cs-CZ" sz="3600"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Tree>
    <p:extLst>
      <p:ext uri="{BB962C8B-B14F-4D97-AF65-F5344CB8AC3E}">
        <p14:creationId xmlns:p14="http://schemas.microsoft.com/office/powerpoint/2010/main" val="398983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lnSpc>
                <a:spcPct val="100000"/>
              </a:lnSpc>
            </a:pPr>
            <a:r>
              <a:rPr lang="cs-CZ" sz="2400" i="1" dirty="0"/>
              <a:t>Příslušný správní orgán může pozastavit nebo odejmout </a:t>
            </a:r>
            <a:r>
              <a:rPr lang="cs-CZ" sz="2400" i="1" dirty="0" smtClean="0"/>
              <a:t>oprávnění </a:t>
            </a:r>
            <a:r>
              <a:rPr lang="cs-CZ" sz="2400" i="1" dirty="0"/>
              <a:t>k poskytování ZS </a:t>
            </a:r>
            <a:endParaRPr lang="cs-CZ" sz="2400" dirty="0"/>
          </a:p>
          <a:p>
            <a:pPr lvl="1"/>
            <a:r>
              <a:rPr lang="cs-CZ" i="1" dirty="0"/>
              <a:t>P</a:t>
            </a:r>
            <a:r>
              <a:rPr lang="cs-CZ" i="1" dirty="0" smtClean="0"/>
              <a:t>oskytovatel </a:t>
            </a:r>
            <a:r>
              <a:rPr lang="cs-CZ" i="1" dirty="0"/>
              <a:t>nevede ZD</a:t>
            </a:r>
            <a:endParaRPr lang="cs-CZ" dirty="0"/>
          </a:p>
          <a:p>
            <a:pPr lvl="1"/>
            <a:r>
              <a:rPr lang="cs-CZ" i="1" dirty="0"/>
              <a:t>P</a:t>
            </a:r>
            <a:r>
              <a:rPr lang="cs-CZ" i="1" dirty="0" smtClean="0"/>
              <a:t>oskytovatel </a:t>
            </a:r>
            <a:r>
              <a:rPr lang="cs-CZ" i="1" dirty="0"/>
              <a:t>vede ZD v rozporu s právními předpisy </a:t>
            </a:r>
            <a:endParaRPr lang="cs-CZ" dirty="0"/>
          </a:p>
          <a:p>
            <a:r>
              <a:rPr lang="cs-CZ" sz="2400" i="1" dirty="0"/>
              <a:t>Občanský zákoník</a:t>
            </a:r>
            <a:endParaRPr lang="cs-CZ" sz="2400" dirty="0"/>
          </a:p>
          <a:p>
            <a:pPr lvl="1"/>
            <a:r>
              <a:rPr lang="cs-CZ" i="1" dirty="0"/>
              <a:t>N</a:t>
            </a:r>
            <a:r>
              <a:rPr lang="cs-CZ" i="1" dirty="0" smtClean="0"/>
              <a:t>áhrada </a:t>
            </a:r>
            <a:r>
              <a:rPr lang="cs-CZ" i="1" dirty="0"/>
              <a:t>škody a nemajetkové újmy</a:t>
            </a:r>
            <a:endParaRPr lang="cs-CZ" dirty="0"/>
          </a:p>
          <a:p>
            <a:pPr lvl="1"/>
            <a:r>
              <a:rPr lang="cs-CZ" i="1" dirty="0"/>
              <a:t>S</a:t>
            </a:r>
            <a:r>
              <a:rPr lang="cs-CZ" i="1" dirty="0" smtClean="0"/>
              <a:t>oud </a:t>
            </a:r>
            <a:r>
              <a:rPr lang="cs-CZ" i="1" dirty="0"/>
              <a:t>může rozhodnout o obrácení důkazního břemena ohledně prokazování (ne)splnění některého z předpokladů odpovědnosti za újmu (nález IV.ÚS 14/17)</a:t>
            </a:r>
            <a:endParaRPr lang="cs-CZ" dirty="0"/>
          </a:p>
          <a:p>
            <a:r>
              <a:rPr lang="cs-CZ" sz="2400" i="1" dirty="0"/>
              <a:t>Trestní zákoník</a:t>
            </a:r>
            <a:endParaRPr lang="cs-CZ" sz="2400" dirty="0"/>
          </a:p>
          <a:p>
            <a:pPr lvl="1"/>
            <a:r>
              <a:rPr lang="cs-CZ" i="1" dirty="0"/>
              <a:t>Neoprávněné nakládání s osobními údaji</a:t>
            </a:r>
            <a:endParaRPr lang="cs-CZ" dirty="0"/>
          </a:p>
          <a:p>
            <a:pPr lvl="1"/>
            <a:r>
              <a:rPr lang="cs-CZ" i="1" dirty="0"/>
              <a:t>Neoprávněný přístup k počítačovému systému</a:t>
            </a:r>
            <a:endParaRPr lang="cs-CZ" dirty="0"/>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Tree>
    <p:extLst>
      <p:ext uri="{BB962C8B-B14F-4D97-AF65-F5344CB8AC3E}">
        <p14:creationId xmlns:p14="http://schemas.microsoft.com/office/powerpoint/2010/main" val="14941699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444843" y="1944130"/>
            <a:ext cx="8995718" cy="2323070"/>
          </a:xfrm>
        </p:spPr>
        <p:txBody>
          <a:bodyPr/>
          <a:lstStyle/>
          <a:p>
            <a:r>
              <a:rPr lang="cs-CZ" dirty="0"/>
              <a:t>Sankce za neoprávněné porušení mlčenlivosti</a:t>
            </a:r>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66093331"/>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16946307"/>
              </p:ext>
            </p:extLst>
          </p:nvPr>
        </p:nvGraphicFramePr>
        <p:xfrm>
          <a:off x="677334" y="182283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a:lnSpc>
                <a:spcPct val="80000"/>
              </a:lnSpc>
            </a:pPr>
            <a:r>
              <a:rPr lang="cs-CZ" altLang="cs-CZ" sz="2800" dirty="0"/>
              <a:t>Ochrana soukromí je potřeba pro zachování důvěry mezi zdravotníky a pacientem. </a:t>
            </a:r>
          </a:p>
          <a:p>
            <a:pPr marL="0" indent="0">
              <a:lnSpc>
                <a:spcPct val="80000"/>
              </a:lnSpc>
              <a:buNone/>
            </a:pPr>
            <a:r>
              <a:rPr lang="cs-CZ" altLang="cs-CZ" sz="2800" dirty="0" smtClean="0"/>
              <a:t>   </a:t>
            </a:r>
            <a:endParaRPr lang="cs-CZ" altLang="cs-CZ" sz="2800" dirty="0"/>
          </a:p>
          <a:p>
            <a:pPr>
              <a:lnSpc>
                <a:spcPct val="80000"/>
              </a:lnSpc>
            </a:pPr>
            <a:r>
              <a:rPr lang="cs-CZ" altLang="cs-CZ" sz="2800" dirty="0"/>
              <a:t>Současnost </a:t>
            </a:r>
            <a:r>
              <a:rPr lang="cs-CZ" altLang="cs-CZ" sz="2800" dirty="0" smtClean="0"/>
              <a:t>přináší </a:t>
            </a:r>
            <a:r>
              <a:rPr lang="cs-CZ" altLang="cs-CZ" sz="2800" dirty="0"/>
              <a:t>nové problémy: </a:t>
            </a:r>
          </a:p>
          <a:p>
            <a:pPr>
              <a:lnSpc>
                <a:spcPct val="80000"/>
              </a:lnSpc>
              <a:buFont typeface="Wingdings" panose="05000000000000000000" pitchFamily="2" charset="2"/>
              <a:buNone/>
            </a:pPr>
            <a:r>
              <a:rPr lang="cs-CZ" altLang="cs-CZ" sz="2800" dirty="0"/>
              <a:t>	(1) usnadnění – ve srovnání s minulostí - šíření a zpracování informací prostřednictvím elektronických nástrojů, </a:t>
            </a:r>
          </a:p>
          <a:p>
            <a:pPr>
              <a:lnSpc>
                <a:spcPct val="80000"/>
              </a:lnSpc>
              <a:buFont typeface="Wingdings" panose="05000000000000000000" pitchFamily="2" charset="2"/>
              <a:buNone/>
            </a:pPr>
            <a:r>
              <a:rPr lang="cs-CZ" altLang="cs-CZ" sz="2800" dirty="0"/>
              <a:t>	(2) snazší sběr dat v podobě nových diagnostických metod.  </a:t>
            </a:r>
          </a:p>
          <a:p>
            <a:endParaRPr lang="cs-CZ" dirty="0"/>
          </a:p>
        </p:txBody>
      </p:sp>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56617941"/>
              </p:ext>
            </p:extLst>
          </p:nvPr>
        </p:nvGraphicFramePr>
        <p:xfrm>
          <a:off x="677334" y="1839313"/>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Disciplinární postih</a:t>
            </a:r>
          </a:p>
        </p:txBody>
      </p:sp>
      <p:sp>
        <p:nvSpPr>
          <p:cNvPr id="3" name="Zástupný symbol pro obsah 2"/>
          <p:cNvSpPr>
            <a:spLocks noGrp="1"/>
          </p:cNvSpPr>
          <p:nvPr>
            <p:ph idx="1"/>
          </p:nvPr>
        </p:nvSpPr>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ctrTitle"/>
          </p:nvPr>
        </p:nvSpPr>
        <p:spPr/>
        <p:txBody>
          <a:bodyPr/>
          <a:lstStyle/>
          <a:p>
            <a:r>
              <a:rPr lang="cs-CZ" dirty="0"/>
              <a:t>Význam této přednášky pro výuku</a:t>
            </a:r>
          </a:p>
        </p:txBody>
      </p:sp>
      <p:sp>
        <p:nvSpPr>
          <p:cNvPr id="7" name="Podnadpis 6">
            <a:extLst>
              <a:ext uri="{FF2B5EF4-FFF2-40B4-BE49-F238E27FC236}">
                <a16:creationId xmlns:a16="http://schemas.microsoft.com/office/drawing/2014/main" id="{25C26BAE-633B-41A7-9DA9-BAEE72AAA488}"/>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6927247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sp>
        <p:nvSpPr>
          <p:cNvPr id="3" name="Zástupný symbol pro obsah 2">
            <a:extLst>
              <a:ext uri="{FF2B5EF4-FFF2-40B4-BE49-F238E27FC236}">
                <a16:creationId xmlns:a16="http://schemas.microsoft.com/office/drawing/2014/main" id="{5697E55B-51F5-4488-99FD-FAABCE54E047}"/>
              </a:ext>
            </a:extLst>
          </p:cNvPr>
          <p:cNvSpPr>
            <a:spLocks noGrp="1"/>
          </p:cNvSpPr>
          <p:nvPr>
            <p:ph idx="1"/>
          </p:nvPr>
        </p:nvSpPr>
        <p:spPr/>
        <p:txBody>
          <a:bodyPr/>
          <a:lstStyle/>
          <a:p>
            <a:pPr fontAlgn="base"/>
            <a:r>
              <a:rPr lang="cs-CZ" sz="2000" dirty="0"/>
              <a:t>Respektujte právo pacienta na soukromí a jeho osobní zónu</a:t>
            </a:r>
            <a:r>
              <a:rPr lang="en-US" sz="2000" dirty="0"/>
              <a:t>​</a:t>
            </a:r>
          </a:p>
          <a:p>
            <a:pPr lvl="1" fontAlgn="base"/>
            <a:r>
              <a:rPr lang="cs-CZ" sz="1800" dirty="0"/>
              <a:t>Včetně prostor k odkládání osobních věcí</a:t>
            </a:r>
            <a:r>
              <a:rPr lang="en-US" sz="1800" dirty="0"/>
              <a:t>​</a:t>
            </a:r>
          </a:p>
          <a:p>
            <a:pPr fontAlgn="base"/>
            <a:r>
              <a:rPr lang="cs-CZ" sz="2000" dirty="0"/>
              <a:t>Pokud si pacient nepřeje Vaši přítomnost, odejděte</a:t>
            </a:r>
            <a:r>
              <a:rPr lang="en-US" sz="2000" dirty="0"/>
              <a:t>​</a:t>
            </a:r>
          </a:p>
          <a:p>
            <a:pPr fontAlgn="base"/>
            <a:r>
              <a:rPr lang="cs-CZ" sz="2000" dirty="0"/>
              <a:t>V žádném případě nepořizujte skryté nahrávky ani fotografie pacienta </a:t>
            </a:r>
            <a:r>
              <a:rPr lang="en-US" sz="2000" dirty="0"/>
              <a:t>​</a:t>
            </a:r>
          </a:p>
          <a:p>
            <a:pPr lvl="1" fontAlgn="base"/>
            <a:r>
              <a:rPr lang="cs-CZ" sz="1800" dirty="0"/>
              <a:t>Ani pro osobní potřebu, ani pokud pacient nebude přímo poznatelný</a:t>
            </a:r>
            <a:r>
              <a:rPr lang="en-US" sz="1800" dirty="0"/>
              <a:t>​</a:t>
            </a:r>
          </a:p>
          <a:p>
            <a:pPr fontAlgn="base"/>
            <a:r>
              <a:rPr lang="cs-CZ" sz="2000" dirty="0"/>
              <a:t>Nedělejte kopie jeho zdravotnické dokumentace (bez výslovného souhlasu)</a:t>
            </a:r>
            <a:r>
              <a:rPr lang="en-US" sz="2000" dirty="0"/>
              <a:t>​</a:t>
            </a:r>
          </a:p>
          <a:p>
            <a:pPr fontAlgn="base"/>
            <a:r>
              <a:rPr lang="cs-CZ" sz="2000" dirty="0"/>
              <a:t>Při neformálních rozhovorech se spolužáky nesmí být ani z kontextu </a:t>
            </a:r>
            <a:r>
              <a:rPr lang="cs-CZ" sz="2000" dirty="0" err="1"/>
              <a:t>dovoditelná</a:t>
            </a:r>
            <a:r>
              <a:rPr lang="cs-CZ" sz="2000" dirty="0"/>
              <a:t> osoba pacienta</a:t>
            </a:r>
            <a:endParaRPr lang="en-GB" sz="2000" dirty="0"/>
          </a:p>
          <a:p>
            <a:endParaRPr lang="cs-CZ" dirty="0"/>
          </a:p>
        </p:txBody>
      </p:sp>
    </p:spTree>
    <p:extLst>
      <p:ext uri="{BB962C8B-B14F-4D97-AF65-F5344CB8AC3E}">
        <p14:creationId xmlns:p14="http://schemas.microsoft.com/office/powerpoint/2010/main" val="34267830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8596668" cy="1320800"/>
          </a:xfrm>
        </p:spPr>
        <p:txBody>
          <a:bodyPr/>
          <a:lstStyle/>
          <a:p>
            <a:r>
              <a:rPr lang="cs-CZ" dirty="0"/>
              <a:t>Fotografie a záznamy psaní studentských prací, SVOČ a prezentací</a:t>
            </a:r>
          </a:p>
        </p:txBody>
      </p:sp>
      <p:sp>
        <p:nvSpPr>
          <p:cNvPr id="3" name="Zástupný symbol pro obsah 2">
            <a:extLst>
              <a:ext uri="{FF2B5EF4-FFF2-40B4-BE49-F238E27FC236}">
                <a16:creationId xmlns:a16="http://schemas.microsoft.com/office/drawing/2014/main" id="{CA3B49BB-41BF-4CD5-B860-6007CD44807F}"/>
              </a:ext>
            </a:extLst>
          </p:cNvPr>
          <p:cNvSpPr>
            <a:spLocks noGrp="1"/>
          </p:cNvSpPr>
          <p:nvPr>
            <p:ph idx="1"/>
          </p:nvPr>
        </p:nvSpPr>
        <p:spPr/>
        <p:txBody>
          <a:bodyPr>
            <a:normAutofit/>
          </a:bodyPr>
          <a:lstStyle/>
          <a:p>
            <a:pPr fontAlgn="base"/>
            <a:r>
              <a:rPr lang="cs-CZ" sz="2400" dirty="0"/>
              <a:t>Jakékoliv výpisky a shromažďování informací</a:t>
            </a:r>
            <a:r>
              <a:rPr lang="en-US" sz="2400" dirty="0"/>
              <a:t>​</a:t>
            </a:r>
          </a:p>
          <a:p>
            <a:pPr fontAlgn="base"/>
            <a:r>
              <a:rPr lang="cs-CZ" sz="2400" dirty="0"/>
              <a:t>Fotografie pacienta nebo částí těla</a:t>
            </a:r>
            <a:r>
              <a:rPr lang="en-US" sz="2400" dirty="0"/>
              <a:t>​</a:t>
            </a:r>
          </a:p>
          <a:p>
            <a:pPr lvl="1" fontAlgn="base"/>
            <a:r>
              <a:rPr lang="cs-CZ" sz="2000" dirty="0"/>
              <a:t>Vždy s vědomím a souhlasem pacienta</a:t>
            </a:r>
            <a:r>
              <a:rPr lang="en-US" sz="2000" dirty="0"/>
              <a:t>​</a:t>
            </a:r>
          </a:p>
          <a:p>
            <a:pPr lvl="1" fontAlgn="base"/>
            <a:r>
              <a:rPr lang="cs-CZ" sz="2000" dirty="0"/>
              <a:t>Nikdy ne pacienty v bezvědomí </a:t>
            </a:r>
            <a:r>
              <a:rPr lang="en-US" sz="2000" dirty="0"/>
              <a:t>​</a:t>
            </a:r>
          </a:p>
          <a:p>
            <a:pPr lvl="1" fontAlgn="base"/>
            <a:r>
              <a:rPr lang="cs-CZ" sz="2000" dirty="0"/>
              <a:t>Minimalizovat zásahy do soukromí (pozor, skutečná anonymizace je skoro nemožná)</a:t>
            </a:r>
            <a:r>
              <a:rPr lang="en-US" sz="2000" dirty="0"/>
              <a:t>​</a:t>
            </a:r>
          </a:p>
          <a:p>
            <a:pPr lvl="2" fontAlgn="base"/>
            <a:r>
              <a:rPr lang="cs-CZ" sz="1800" dirty="0"/>
              <a:t>Pozor souhlas s pořízením záznamu a jeho dalším šíření jsou dva samostatné souhlasy, souhlas s jedním neznamená souhlas s druhým</a:t>
            </a:r>
            <a:r>
              <a:rPr lang="en-US" sz="1800" dirty="0"/>
              <a:t>​</a:t>
            </a:r>
          </a:p>
          <a:p>
            <a:pPr fontAlgn="base"/>
            <a:r>
              <a:rPr lang="cs-CZ" sz="2400" dirty="0"/>
              <a:t>Každá sesbíraná informace musí mít svůj účel!</a:t>
            </a:r>
            <a:r>
              <a:rPr lang="en-US" sz="2400" dirty="0"/>
              <a:t>​</a:t>
            </a:r>
            <a:endParaRPr lang="en-GB" sz="2400" dirty="0"/>
          </a:p>
          <a:p>
            <a:endParaRPr lang="cs-CZ" dirty="0"/>
          </a:p>
        </p:txBody>
      </p:sp>
    </p:spTree>
    <p:extLst>
      <p:ext uri="{BB962C8B-B14F-4D97-AF65-F5344CB8AC3E}">
        <p14:creationId xmlns:p14="http://schemas.microsoft.com/office/powerpoint/2010/main" val="26740648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sp>
        <p:nvSpPr>
          <p:cNvPr id="3" name="Zástupný symbol pro obsah 2">
            <a:extLst>
              <a:ext uri="{FF2B5EF4-FFF2-40B4-BE49-F238E27FC236}">
                <a16:creationId xmlns:a16="http://schemas.microsoft.com/office/drawing/2014/main" id="{086CDFB8-9CF8-44C1-A008-10E048DF8E6E}"/>
              </a:ext>
            </a:extLst>
          </p:cNvPr>
          <p:cNvSpPr>
            <a:spLocks noGrp="1"/>
          </p:cNvSpPr>
          <p:nvPr>
            <p:ph idx="1"/>
          </p:nvPr>
        </p:nvSpPr>
        <p:spPr/>
        <p:txBody>
          <a:bodyPr/>
          <a:lstStyle/>
          <a:p>
            <a:pPr fontAlgn="base"/>
            <a:endParaRPr lang="cs-CZ" sz="3200" dirty="0"/>
          </a:p>
          <a:p>
            <a:pPr fontAlgn="base"/>
            <a:r>
              <a:rPr lang="cs-CZ" sz="3200" dirty="0"/>
              <a:t>Vždy s vědomím poskytovatele </a:t>
            </a:r>
            <a:r>
              <a:rPr lang="en-US" sz="3200" dirty="0"/>
              <a:t>​</a:t>
            </a:r>
          </a:p>
          <a:p>
            <a:pPr fontAlgn="base"/>
            <a:endParaRPr lang="cs-CZ" sz="3200" dirty="0"/>
          </a:p>
          <a:p>
            <a:pPr fontAlgn="base"/>
            <a:r>
              <a:rPr lang="cs-CZ" sz="3200" dirty="0"/>
              <a:t>Poskytovatel od pacienta obstará souhlas</a:t>
            </a:r>
            <a:r>
              <a:rPr lang="en-US" sz="3200" dirty="0"/>
              <a:t>​</a:t>
            </a:r>
          </a:p>
          <a:p>
            <a:endParaRPr lang="cs-CZ" dirty="0"/>
          </a:p>
        </p:txBody>
      </p:sp>
    </p:spTree>
    <p:extLst>
      <p:ext uri="{BB962C8B-B14F-4D97-AF65-F5344CB8AC3E}">
        <p14:creationId xmlns:p14="http://schemas.microsoft.com/office/powerpoint/2010/main" val="23367745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14082"/>
            <a:ext cx="7766936" cy="1646302"/>
          </a:xfrm>
        </p:spPr>
        <p:txBody>
          <a:bodyPr/>
          <a:lstStyle/>
          <a:p>
            <a:r>
              <a:rPr lang="cs-CZ" b="1" dirty="0"/>
              <a:t/>
            </a:r>
            <a:br>
              <a:rPr lang="cs-CZ" b="1" dirty="0"/>
            </a:br>
            <a:r>
              <a:rPr lang="cs-CZ" b="1" dirty="0"/>
              <a:t/>
            </a:r>
            <a:br>
              <a:rPr lang="cs-CZ" b="1" dirty="0"/>
            </a:br>
            <a:r>
              <a:rPr lang="cs-CZ" b="1" dirty="0"/>
              <a:t>Příklady – Mlčenlivost/soukromí</a:t>
            </a:r>
          </a:p>
        </p:txBody>
      </p:sp>
      <p:sp>
        <p:nvSpPr>
          <p:cNvPr id="3" name="Podnadpis 2"/>
          <p:cNvSpPr>
            <a:spLocks noGrp="1"/>
          </p:cNvSpPr>
          <p:nvPr>
            <p:ph type="subTitle" idx="1"/>
          </p:nvPr>
        </p:nvSpPr>
        <p:spPr/>
        <p:txBody>
          <a:bodyPr/>
          <a:lstStyle/>
          <a:p>
            <a:endParaRPr lang="cs-CZ" dirty="0"/>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BFA59-B53A-4431-B6B4-852447A6A991}"/>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587C4C83-442E-4937-BECB-358ED44E2259}"/>
              </a:ext>
            </a:extLst>
          </p:cNvPr>
          <p:cNvSpPr>
            <a:spLocks noGrp="1"/>
          </p:cNvSpPr>
          <p:nvPr>
            <p:ph idx="1"/>
          </p:nvPr>
        </p:nvSpPr>
        <p:spPr/>
        <p:txBody>
          <a:bodyPr>
            <a:normAutofit/>
          </a:bodyPr>
          <a:lstStyle/>
          <a:p>
            <a:pPr algn="just"/>
            <a:r>
              <a:rPr lang="pl-PL" sz="2000" dirty="0"/>
              <a:t>Paní Chutná pracuje v restauraci. Jednoho dne onemocněla </a:t>
            </a:r>
            <a:r>
              <a:rPr lang="cs-CZ" sz="2000" dirty="0"/>
              <a:t>nepříjemnou gynekologickou nemocí a musela zůstat na nemocenské. Její zaměstnavatelka, paní Zvědavá, se kterou má občas spory kvůli přístupu k zákazníkům (tvrdí, že by paní Chutná měla nosit kratší sukni), jí nevěřila, že je opravdu nemocná, a proto si zavolala k lékařce, </a:t>
            </a:r>
            <a:r>
              <a:rPr lang="pl-PL" sz="2000" dirty="0"/>
              <a:t>která byla uvedena na neschopence. Zvedla to sestra a ta </a:t>
            </a:r>
            <a:r>
              <a:rPr lang="cs-CZ" sz="2000" dirty="0"/>
              <a:t>paní Zvědavé řekla, jakou nemocí paní Chutná trpí. Paní Chutná se to dozvěděla od svých kolegyň, které jí začaly </a:t>
            </a:r>
            <a:r>
              <a:rPr lang="pl-PL" sz="2000" dirty="0"/>
              <a:t>radit, jak na tuto nemoc vyzrát.</a:t>
            </a:r>
            <a:endParaRPr lang="cs-CZ" sz="2000" dirty="0"/>
          </a:p>
        </p:txBody>
      </p:sp>
    </p:spTree>
    <p:extLst>
      <p:ext uri="{BB962C8B-B14F-4D97-AF65-F5344CB8AC3E}">
        <p14:creationId xmlns:p14="http://schemas.microsoft.com/office/powerpoint/2010/main" val="1018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3B5C9-9504-40E1-AEB1-A94549AE8658}"/>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F7AD13B9-6327-4BDD-A088-5275E2747B1F}"/>
              </a:ext>
            </a:extLst>
          </p:cNvPr>
          <p:cNvSpPr>
            <a:spLocks noGrp="1"/>
          </p:cNvSpPr>
          <p:nvPr>
            <p:ph idx="1"/>
          </p:nvPr>
        </p:nvSpPr>
        <p:spPr/>
        <p:txBody>
          <a:bodyPr/>
          <a:lstStyle/>
          <a:p>
            <a:r>
              <a:rPr lang="cs-CZ" sz="2800" dirty="0"/>
              <a:t>Porušila sestra lékařské tajemství?</a:t>
            </a:r>
          </a:p>
          <a:p>
            <a:endParaRPr lang="cs-CZ" sz="2800" dirty="0"/>
          </a:p>
          <a:p>
            <a:r>
              <a:rPr lang="cs-CZ" sz="2800" dirty="0"/>
              <a:t>Za jakých okolností by ho bývala byla neporušila?</a:t>
            </a:r>
          </a:p>
        </p:txBody>
      </p:sp>
    </p:spTree>
    <p:extLst>
      <p:ext uri="{BB962C8B-B14F-4D97-AF65-F5344CB8AC3E}">
        <p14:creationId xmlns:p14="http://schemas.microsoft.com/office/powerpoint/2010/main" val="1296541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D3E20-7215-4369-BD87-1AD249FC08AD}"/>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C8FCA2A3-D2E6-46FE-817E-506B4DCC1D51}"/>
              </a:ext>
            </a:extLst>
          </p:cNvPr>
          <p:cNvSpPr>
            <a:spLocks noGrp="1"/>
          </p:cNvSpPr>
          <p:nvPr>
            <p:ph idx="1"/>
          </p:nvPr>
        </p:nvSpPr>
        <p:spPr/>
        <p:txBody>
          <a:bodyPr>
            <a:normAutofit fontScale="92500" lnSpcReduction="10000"/>
          </a:bodyPr>
          <a:lstStyle/>
          <a:p>
            <a:pPr algn="just"/>
            <a:r>
              <a:rPr lang="cs-CZ" sz="2400" dirty="0"/>
              <a:t>Sestra lékařské tajemství porušila, neboť jednou z povinností poskytovatele zdravotních služeb, jímž se, v souladu s § 2 zákona č. 372/2011 Sb., o zdravotních službách, myslí rovněž zdravotní sestra, je dle § 51 odst. 1 zákona č. 372/2011 Sb., o zdravotních službách, povinnost zachovat mlčenlivost o všech skutečnostech, o kterých se dozvěděl v souvislosti s poskytováním zdravotních služeb</a:t>
            </a:r>
            <a:r>
              <a:rPr lang="cs-CZ" sz="2400"/>
              <a:t>. </a:t>
            </a:r>
            <a:endParaRPr lang="cs-CZ" sz="2400" smtClean="0"/>
          </a:p>
          <a:p>
            <a:pPr algn="just"/>
            <a:r>
              <a:rPr lang="cs-CZ" sz="2400" smtClean="0"/>
              <a:t>Takovéto </a:t>
            </a:r>
            <a:r>
              <a:rPr lang="cs-CZ" sz="2400" dirty="0"/>
              <a:t>informace by sestra mohla paní Zvědavé poskytnout pouze za předpokladu, že by paní Zvědavá </a:t>
            </a:r>
            <a:r>
              <a:rPr lang="pl-PL" sz="2400" dirty="0"/>
              <a:t>byla paní Chutnou určena jako osoba, jíž informace o jejím </a:t>
            </a:r>
            <a:r>
              <a:rPr lang="cs-CZ" sz="2400" dirty="0"/>
              <a:t>zdravotním stavu mohou být sdělovány (§ 33 odst. 1 zákona č. 372/2011 Sb., o zdravotních službách).</a:t>
            </a:r>
          </a:p>
        </p:txBody>
      </p:sp>
    </p:spTree>
    <p:extLst>
      <p:ext uri="{BB962C8B-B14F-4D97-AF65-F5344CB8AC3E}">
        <p14:creationId xmlns:p14="http://schemas.microsoft.com/office/powerpoint/2010/main" val="3098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lnSpcReduction="10000"/>
          </a:bodyPr>
          <a:lstStyle/>
          <a:p>
            <a:r>
              <a:rPr lang="cs-CZ" altLang="cs-CZ" sz="2800" dirty="0"/>
              <a:t>Mnohé informace o zdravotním stavu jsou citlivé (pohlavní život, duševní stav, závislosti na alkoholu a drogách, profesní a kariérní perspektivy). </a:t>
            </a:r>
          </a:p>
          <a:p>
            <a:r>
              <a:rPr lang="cs-CZ" altLang="cs-CZ" sz="2800" dirty="0"/>
              <a:t>Některé jiné jsou obecně citlivé méně, zvláště nelze-li je snadno utajit. </a:t>
            </a:r>
          </a:p>
          <a:p>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B161-B35E-4798-B391-26BFF16AF50E}"/>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A8EDFE03-0609-4897-B8EE-FFDBF6E2228C}"/>
              </a:ext>
            </a:extLst>
          </p:cNvPr>
          <p:cNvSpPr>
            <a:spLocks noGrp="1"/>
          </p:cNvSpPr>
          <p:nvPr>
            <p:ph idx="1"/>
          </p:nvPr>
        </p:nvSpPr>
        <p:spPr/>
        <p:txBody>
          <a:bodyPr>
            <a:normAutofit/>
          </a:bodyPr>
          <a:lstStyle/>
          <a:p>
            <a:r>
              <a:rPr lang="cs-CZ" sz="3200" dirty="0"/>
              <a:t>Porušila paní Zvědavá povinnou mlčenlivost?</a:t>
            </a:r>
          </a:p>
        </p:txBody>
      </p:sp>
    </p:spTree>
    <p:extLst>
      <p:ext uri="{BB962C8B-B14F-4D97-AF65-F5344CB8AC3E}">
        <p14:creationId xmlns:p14="http://schemas.microsoft.com/office/powerpoint/2010/main" val="335708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19FC7-51E3-43DA-8A33-D163A4B05AB0}"/>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D67A3379-2438-4B5E-B79E-5D82746BAE15}"/>
              </a:ext>
            </a:extLst>
          </p:cNvPr>
          <p:cNvSpPr>
            <a:spLocks noGrp="1"/>
          </p:cNvSpPr>
          <p:nvPr>
            <p:ph idx="1"/>
          </p:nvPr>
        </p:nvSpPr>
        <p:spPr/>
        <p:txBody>
          <a:bodyPr>
            <a:normAutofit/>
          </a:bodyPr>
          <a:lstStyle/>
          <a:p>
            <a:pPr algn="just"/>
            <a:r>
              <a:rPr lang="cs-CZ" sz="2800" dirty="0"/>
              <a:t>Paní Zvědavá lékařské tajemství neporušila. Povinnost zachovávat lékařské tajemství přísluší dle § 51 odst. 1 zákona č. 372/2011 Sb. Pouze poskytovatelům zdravotních služeb, mezi něž ona nepatří. Chybu vedoucí k porušení lékařského tajemství udělala pouze zdravotní sestra a žádnou roli zde v odpovědnosti paní Zvědavé nehraje fakt, že ona položila otázku.</a:t>
            </a:r>
            <a:endParaRPr lang="cs-CZ" sz="2000" dirty="0"/>
          </a:p>
        </p:txBody>
      </p:sp>
    </p:spTree>
    <p:extLst>
      <p:ext uri="{BB962C8B-B14F-4D97-AF65-F5344CB8AC3E}">
        <p14:creationId xmlns:p14="http://schemas.microsoft.com/office/powerpoint/2010/main" val="73034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p:txBody>
          <a:bodyPr>
            <a:normAutofit/>
          </a:bodyPr>
          <a:lstStyle/>
          <a:p>
            <a:pPr algn="just"/>
            <a:r>
              <a:rPr lang="cs-CZ" sz="2000"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sz="2000" dirty="0"/>
              <a:t>Pan doktor Přívětivý ji tuto dokumentaci odmítl vydat.</a:t>
            </a:r>
            <a:endParaRPr lang="cs-CZ" sz="2000" dirty="0"/>
          </a:p>
        </p:txBody>
      </p:sp>
    </p:spTree>
    <p:extLst>
      <p:ext uri="{BB962C8B-B14F-4D97-AF65-F5344CB8AC3E}">
        <p14:creationId xmlns:p14="http://schemas.microsoft.com/office/powerpoint/2010/main" val="299612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1043476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494989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771379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p:txBody>
          <a:bodyPr>
            <a:normAutofit lnSpcReduction="10000"/>
          </a:bodyPr>
          <a:lstStyle/>
          <a:p>
            <a:pPr algn="just"/>
            <a:r>
              <a:rPr lang="cs-CZ" sz="20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000" dirty="0"/>
              <a:t>moci být informovány, neznamená to a priori i svolení</a:t>
            </a:r>
            <a:r>
              <a:rPr lang="cs-CZ" sz="20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000" dirty="0"/>
              <a:t>nezpřístupnil, neboť zákaz platí i po smrti pacienta,</a:t>
            </a:r>
            <a:r>
              <a:rPr lang="cs-CZ" sz="2000" dirty="0"/>
              <a:t> </a:t>
            </a:r>
            <a:r>
              <a:rPr lang="pl-PL" sz="2000" dirty="0"/>
              <a:t>jak praví § 65 odst. 1 písm. c) ve spojení s § 33 odst. 4 </a:t>
            </a:r>
            <a:r>
              <a:rPr lang="cs-CZ" sz="2000" dirty="0"/>
              <a:t>zákona č. 372/2011 Sb., o zdravotních službách.</a:t>
            </a:r>
          </a:p>
        </p:txBody>
      </p:sp>
    </p:spTree>
    <p:extLst>
      <p:ext uri="{BB962C8B-B14F-4D97-AF65-F5344CB8AC3E}">
        <p14:creationId xmlns:p14="http://schemas.microsoft.com/office/powerpoint/2010/main" val="386918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2048699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p:txBody>
          <a:bodyPr>
            <a:normAutofit/>
          </a:bodyPr>
          <a:lstStyle/>
          <a:p>
            <a:pPr algn="just"/>
            <a:r>
              <a:rPr lang="cs-CZ" sz="28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2227813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689AE-B4AD-4E1E-AA7C-EE515037C51B}"/>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6A4E380-745F-4F78-8FF3-C5DB299C69E4}"/>
              </a:ext>
            </a:extLst>
          </p:cNvPr>
          <p:cNvSpPr>
            <a:spLocks noGrp="1"/>
          </p:cNvSpPr>
          <p:nvPr>
            <p:ph idx="1"/>
          </p:nvPr>
        </p:nvSpPr>
        <p:spPr>
          <a:xfrm>
            <a:off x="677334" y="1764632"/>
            <a:ext cx="8596668" cy="4324857"/>
          </a:xfrm>
        </p:spPr>
        <p:txBody>
          <a:bodyPr>
            <a:normAutofit fontScale="92500"/>
          </a:bodyPr>
          <a:lstStyle/>
          <a:p>
            <a:pPr algn="just"/>
            <a:r>
              <a:rPr lang="cs-CZ" sz="2400" dirty="0"/>
              <a:t>Paní Sklenářová v mládí prožila těžké životní období spojené se závislostí na návykových látkách. Před lety se svou situaci rozhodla řešit a úspěšně absolvovala protidrogové léčení. Tuto informaci posléze sdělila svému praktickému lékaři, který </a:t>
            </a:r>
            <a:r>
              <a:rPr lang="pl-PL" sz="2400" dirty="0"/>
              <a:t>ji zaznamenal do zdravotnické dokumentace. Původně </a:t>
            </a:r>
            <a:r>
              <a:rPr lang="cs-CZ" sz="2400" dirty="0"/>
              <a:t>se nedělo nic zvláštního, nicméně později ji tato informace, objevující se ve výpisech ze zdravotnické dokumentace, začala činit komplikace. Především má paní Sklenářová za to, že několikrát stála informace o její závislosti a léčení objevující </a:t>
            </a:r>
            <a:r>
              <a:rPr lang="pl-PL" sz="2400" dirty="0"/>
              <a:t>se ve výpisu z dokumentace za neúspěchem </a:t>
            </a:r>
            <a:r>
              <a:rPr lang="cs-CZ" sz="2400" dirty="0"/>
              <a:t>při hledání zaměstnání. Z těchto důvodů by Paní </a:t>
            </a:r>
            <a:r>
              <a:rPr lang="pl-PL" sz="2400" dirty="0"/>
              <a:t>Sklenářová chtěla, aby byla tato informace z její </a:t>
            </a:r>
            <a:r>
              <a:rPr lang="cs-CZ" sz="2400" dirty="0"/>
              <a:t>zdravotnické dokumentace vymazána.</a:t>
            </a:r>
          </a:p>
        </p:txBody>
      </p:sp>
    </p:spTree>
    <p:extLst>
      <p:ext uri="{BB962C8B-B14F-4D97-AF65-F5344CB8AC3E}">
        <p14:creationId xmlns:p14="http://schemas.microsoft.com/office/powerpoint/2010/main" val="139161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p:txBody>
          <a:bodyPr/>
          <a:lstStyle/>
          <a:p>
            <a:pPr lvl="1"/>
            <a:endParaRPr lang="cs-CZ" dirty="0"/>
          </a:p>
          <a:p>
            <a:pPr lvl="1"/>
            <a:r>
              <a:rPr lang="cs-CZ" dirty="0"/>
              <a:t>Ochrana před zjišťováním a shromažďováním osobních údajů</a:t>
            </a:r>
          </a:p>
          <a:p>
            <a:pPr lvl="1"/>
            <a:r>
              <a:rPr lang="cs-CZ" dirty="0"/>
              <a:t>Ochrana před neoprávněným přístupem k informacím</a:t>
            </a:r>
          </a:p>
          <a:p>
            <a:pPr lvl="1"/>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p:txBody>
          <a:bodyPr/>
          <a:lstStyle/>
          <a:p>
            <a:pPr lvl="1"/>
            <a:endParaRPr lang="cs-CZ" dirty="0"/>
          </a:p>
          <a:p>
            <a:pPr lvl="1"/>
            <a:r>
              <a:rPr lang="cs-CZ" dirty="0"/>
              <a:t>Ochrana před šířením informací, k nimiž zdravotník získal přístup</a:t>
            </a:r>
          </a:p>
          <a:p>
            <a:pPr lvl="1"/>
            <a:r>
              <a:rPr lang="cs-CZ" dirty="0"/>
              <a:t>to 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051393-7169-450D-9E3C-41651334EDB5}"/>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898E724-97D7-4D43-A7FE-2A6FEA7B47AB}"/>
              </a:ext>
            </a:extLst>
          </p:cNvPr>
          <p:cNvSpPr>
            <a:spLocks noGrp="1"/>
          </p:cNvSpPr>
          <p:nvPr>
            <p:ph idx="1"/>
          </p:nvPr>
        </p:nvSpPr>
        <p:spPr/>
        <p:txBody>
          <a:bodyPr>
            <a:normAutofit/>
          </a:bodyPr>
          <a:lstStyle/>
          <a:p>
            <a:r>
              <a:rPr lang="cs-CZ" sz="2800" dirty="0"/>
              <a:t>Je možné informaci o její drogové závislosti ze zdravotnické dokumentace vymazat?</a:t>
            </a:r>
          </a:p>
        </p:txBody>
      </p:sp>
    </p:spTree>
    <p:extLst>
      <p:ext uri="{BB962C8B-B14F-4D97-AF65-F5344CB8AC3E}">
        <p14:creationId xmlns:p14="http://schemas.microsoft.com/office/powerpoint/2010/main" val="179915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1C58A-6C12-4303-B577-EFBFF27B228F}"/>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EFA0EF9B-74F4-468B-AB82-F92C78CF2C6A}"/>
              </a:ext>
            </a:extLst>
          </p:cNvPr>
          <p:cNvSpPr>
            <a:spLocks noGrp="1"/>
          </p:cNvSpPr>
          <p:nvPr>
            <p:ph idx="1"/>
          </p:nvPr>
        </p:nvSpPr>
        <p:spPr/>
        <p:txBody>
          <a:bodyPr>
            <a:normAutofit fontScale="85000" lnSpcReduction="10000"/>
          </a:bodyPr>
          <a:lstStyle/>
          <a:p>
            <a:pPr algn="just"/>
            <a:r>
              <a:rPr lang="cs-CZ" sz="2400" dirty="0"/>
              <a:t>Zdravotnická dokumentace musí být dle § 54 odst. 2 zákona č. 372/2011 Sb., o zdravotních službách, </a:t>
            </a:r>
            <a:r>
              <a:rPr lang="cs-CZ" sz="2400" u="sng" dirty="0"/>
              <a:t>vedena úplně, pravdivě</a:t>
            </a:r>
            <a:r>
              <a:rPr lang="cs-CZ" sz="2400" dirty="0"/>
              <a:t> a čitelně. Pokud Váš zdravotní stav uvedený v dokumentaci souhlasí se skutečností, neexistuje nárok na odstranění takového záznamu.</a:t>
            </a:r>
          </a:p>
          <a:p>
            <a:pPr algn="just"/>
            <a:r>
              <a:rPr lang="cs-CZ" sz="2400" dirty="0"/>
              <a:t>Účelem existence možnosti odstranění informací z dokumentace nebo jejich oprav je zamezení výskytu nepravdivých či technicky špatně zaznamenaných skutečností.</a:t>
            </a:r>
          </a:p>
          <a:p>
            <a:pPr algn="just"/>
            <a:r>
              <a:rPr lang="cs-CZ" sz="2400" dirty="0"/>
              <a:t>Z pouhého důvodu, že uchovávání této informace ve zdravotnické dokumentaci může negativně působit ve společnosti, tak není možné danou informaci odstranit. Ad absurdum by takto pacienti mohli požadovat odstranění informací o léčbě rakoviny a jiných nemocech, čímž by samotná </a:t>
            </a:r>
            <a:r>
              <a:rPr lang="pl-PL" sz="2400" dirty="0"/>
              <a:t>podstata zdravotnické dokumentace pozbyla smyslu.</a:t>
            </a:r>
            <a:endParaRPr lang="cs-CZ" sz="2400" dirty="0"/>
          </a:p>
        </p:txBody>
      </p:sp>
    </p:spTree>
    <p:extLst>
      <p:ext uri="{BB962C8B-B14F-4D97-AF65-F5344CB8AC3E}">
        <p14:creationId xmlns:p14="http://schemas.microsoft.com/office/powerpoint/2010/main" val="112365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F0DC-3AB3-4AC0-9ACD-690773C1836A}"/>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2CF5A70-C46C-457C-B2CC-ABE85085B89F}"/>
              </a:ext>
            </a:extLst>
          </p:cNvPr>
          <p:cNvSpPr>
            <a:spLocks noGrp="1"/>
          </p:cNvSpPr>
          <p:nvPr>
            <p:ph idx="1"/>
          </p:nvPr>
        </p:nvSpPr>
        <p:spPr/>
        <p:txBody>
          <a:bodyPr>
            <a:normAutofit/>
          </a:bodyPr>
          <a:lstStyle/>
          <a:p>
            <a:r>
              <a:rPr lang="cs-CZ" sz="2800" dirty="0"/>
              <a:t>Existuje jiný způsob, jak tuto část minulosti pro účely zaměstnání „utajit“?</a:t>
            </a:r>
          </a:p>
        </p:txBody>
      </p:sp>
    </p:spTree>
    <p:extLst>
      <p:ext uri="{BB962C8B-B14F-4D97-AF65-F5344CB8AC3E}">
        <p14:creationId xmlns:p14="http://schemas.microsoft.com/office/powerpoint/2010/main" val="1297176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81C6E-C784-4BDF-9ED6-64B42C8DCBA3}"/>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4FD2E69-A9F6-45B6-A67A-980820D8153A}"/>
              </a:ext>
            </a:extLst>
          </p:cNvPr>
          <p:cNvSpPr>
            <a:spLocks noGrp="1"/>
          </p:cNvSpPr>
          <p:nvPr>
            <p:ph idx="1"/>
          </p:nvPr>
        </p:nvSpPr>
        <p:spPr/>
        <p:txBody>
          <a:bodyPr>
            <a:normAutofit fontScale="92500" lnSpcReduction="20000"/>
          </a:bodyPr>
          <a:lstStyle/>
          <a:p>
            <a:pPr algn="just"/>
            <a:r>
              <a:rPr lang="cs-CZ" sz="2400" dirty="0"/>
              <a:t>Posouzení zdravotního stavu za účelem zjištění zdravotní způsobilosti uchazeče o zaměstnání provádí zaměstnavatelem určený lékař, který je, s pomocí zjištění všech relevantních skutečností, povinen posoudit zdravotní stav uchazeče a sepsat o něm posudek. K zaměstnavateli se následně dostane nikoliv samotný výpis či kopie zdravotnické dokumentace, ale posudek lékaře, v němž je obsaženo hodnocení, zda je dotyčný uchazeč o zaměstnání schopen konkrétní práci vykonávat nebo ne (eventuálně jestli je schopna ji vykonávat s nějakou podmínkou). Na jednu stranu se sice, jak bylo uvedeno v první odpovědi, daný údaj ze zdravotnické dokumentace vypustit nedá, na stranu druhou by se však ve výsledném posudku, který obdrží zaměstnavatel, neměl objevit.</a:t>
            </a:r>
          </a:p>
        </p:txBody>
      </p:sp>
    </p:spTree>
    <p:extLst>
      <p:ext uri="{BB962C8B-B14F-4D97-AF65-F5344CB8AC3E}">
        <p14:creationId xmlns:p14="http://schemas.microsoft.com/office/powerpoint/2010/main" val="345861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6C51B-8A40-4402-8F65-FBA4FC5E4064}"/>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8DED2C1F-0B3E-42E1-B824-3F11CA6702C3}"/>
              </a:ext>
            </a:extLst>
          </p:cNvPr>
          <p:cNvSpPr>
            <a:spLocks noGrp="1"/>
          </p:cNvSpPr>
          <p:nvPr>
            <p:ph idx="1"/>
          </p:nvPr>
        </p:nvSpPr>
        <p:spPr/>
        <p:txBody>
          <a:bodyPr>
            <a:normAutofit fontScale="92500" lnSpcReduction="10000"/>
          </a:bodyPr>
          <a:lstStyle/>
          <a:p>
            <a:pPr algn="just"/>
            <a:r>
              <a:rPr lang="pt-BR" sz="2400" dirty="0"/>
              <a:t>Paní Opletalová a její muž chodili se svou dcerou do</a:t>
            </a:r>
            <a:r>
              <a:rPr lang="cs-CZ" sz="2400" dirty="0"/>
              <a:t> poradny k dětskému lékaři MUDr. Smělému. MUDr. Smělý nevyhověl žádosti manželů Opletalových, aby bylo posunuto započetí očkování tzv. </a:t>
            </a:r>
            <a:r>
              <a:rPr lang="cs-CZ" sz="2400" dirty="0" err="1"/>
              <a:t>hexavakcínou</a:t>
            </a:r>
            <a:r>
              <a:rPr lang="cs-CZ" sz="2400" dirty="0"/>
              <a:t> </a:t>
            </a:r>
            <a:r>
              <a:rPr lang="pl-PL" sz="2400" dirty="0"/>
              <a:t>do pozdějšího věku dcery a přesvědčil je, aby byla </a:t>
            </a:r>
            <a:r>
              <a:rPr lang="cs-CZ" sz="2400" dirty="0"/>
              <a:t>vakcína podána ve věku 3 měsíců dcery. U dcery došlo následně k výskytu nežádoucí reakce a rodiče se rozhodli změnit pediatra. Na základě doporučení si našli nového pediatra a požádali ho o přijetí dcery do péče. Současně požádali MUDr. Smělého, aby jim předal originál zdravotnické dokumentace dcery. MUDr. Smělý odmítl vydat originál a předal jim pouze tzv. výpis z dokumentace, který obsahoval nejdůležitější skutečnosti týkající se péče o dceru.</a:t>
            </a:r>
          </a:p>
        </p:txBody>
      </p:sp>
    </p:spTree>
    <p:extLst>
      <p:ext uri="{BB962C8B-B14F-4D97-AF65-F5344CB8AC3E}">
        <p14:creationId xmlns:p14="http://schemas.microsoft.com/office/powerpoint/2010/main" val="176987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9EFB3-2E13-410D-957C-7E0223A75E8D}"/>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0886968-8E51-43DE-9D71-63A3A86553D3}"/>
              </a:ext>
            </a:extLst>
          </p:cNvPr>
          <p:cNvSpPr>
            <a:spLocks noGrp="1"/>
          </p:cNvSpPr>
          <p:nvPr>
            <p:ph idx="1"/>
          </p:nvPr>
        </p:nvSpPr>
        <p:spPr/>
        <p:txBody>
          <a:bodyPr>
            <a:normAutofit/>
          </a:bodyPr>
          <a:lstStyle/>
          <a:p>
            <a:r>
              <a:rPr lang="cs-CZ" sz="2800" dirty="0"/>
              <a:t>Byl postup doktora Smělého v pořádku?</a:t>
            </a:r>
          </a:p>
        </p:txBody>
      </p:sp>
    </p:spTree>
    <p:extLst>
      <p:ext uri="{BB962C8B-B14F-4D97-AF65-F5344CB8AC3E}">
        <p14:creationId xmlns:p14="http://schemas.microsoft.com/office/powerpoint/2010/main" val="20883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C3133-940F-4871-BC4A-8E99224D6CD0}"/>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37DC066-1ACD-43D7-9ED5-24DC2EE83360}"/>
              </a:ext>
            </a:extLst>
          </p:cNvPr>
          <p:cNvSpPr>
            <a:spLocks noGrp="1"/>
          </p:cNvSpPr>
          <p:nvPr>
            <p:ph idx="1"/>
          </p:nvPr>
        </p:nvSpPr>
        <p:spPr/>
        <p:txBody>
          <a:bodyPr>
            <a:normAutofit fontScale="92500" lnSpcReduction="10000"/>
          </a:bodyPr>
          <a:lstStyle/>
          <a:p>
            <a:pPr algn="just"/>
            <a:r>
              <a:rPr lang="cs-CZ" sz="2000" dirty="0"/>
              <a:t>Tento postup byl v pořádku, neboť zákon lékaři nepřikazuje, aby pacientovi či jeho zákonným zástupcům předal originál dokumentace. Jak praví § 45 odst. 2 písm. g) zákona č. 372/2011 Sb., o zdravotních službách, poskytovatel zdravotních služeb je povinen předat jiným poskytovatelům informace o zdravotním stavu pacienta, které jsou nezbytné k zajištění návaznosti dalších zdravotních služeb. Tyto podmínky splňuje buď kopie dokumentace, nebo i pouhý výpis z ní, pokud obsahuje všechny nutné informace. Bližší specifikaci výpisu ze zdravotnické dokumentace přináší vyhláška č. 98/2011 Sb., o zdravotnické dokumentaci. Naopak originál zdravotnické dokumentace by s pacientem neměl k novému ošetřujícímu lékaři putovat vůbec a měl by setrvat u minulého ošetřujícího lékaře, kterému příloha č. 3 vyhlášky č. 98/2012 Sb., o zdravotnické dokumentaci, přikazuje uchovávat originální lékařské záznamy ještě 10 let po ukončení péče a poté je skartovat.</a:t>
            </a:r>
          </a:p>
        </p:txBody>
      </p:sp>
    </p:spTree>
    <p:extLst>
      <p:ext uri="{BB962C8B-B14F-4D97-AF65-F5344CB8AC3E}">
        <p14:creationId xmlns:p14="http://schemas.microsoft.com/office/powerpoint/2010/main" val="2222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B5B96-B870-44D6-9572-D0178B48C615}"/>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39E5EA48-793B-4611-B57F-E486D514B3FE}"/>
              </a:ext>
            </a:extLst>
          </p:cNvPr>
          <p:cNvSpPr>
            <a:spLocks noGrp="1"/>
          </p:cNvSpPr>
          <p:nvPr>
            <p:ph idx="1"/>
          </p:nvPr>
        </p:nvSpPr>
        <p:spPr/>
        <p:txBody>
          <a:bodyPr>
            <a:normAutofit/>
          </a:bodyPr>
          <a:lstStyle/>
          <a:p>
            <a:r>
              <a:rPr lang="pl-PL" sz="2400" dirty="0"/>
              <a:t>Jak se mohou rodiče dostat k informacím ze zdravotnické dokumentace?</a:t>
            </a:r>
            <a:endParaRPr lang="cs-CZ" sz="2400" dirty="0"/>
          </a:p>
        </p:txBody>
      </p:sp>
    </p:spTree>
    <p:extLst>
      <p:ext uri="{BB962C8B-B14F-4D97-AF65-F5344CB8AC3E}">
        <p14:creationId xmlns:p14="http://schemas.microsoft.com/office/powerpoint/2010/main" val="203285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9FB37-D303-4484-B070-026A09A4A546}"/>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A2D282B0-D289-49F7-8D7B-DEEFD09A7943}"/>
              </a:ext>
            </a:extLst>
          </p:cNvPr>
          <p:cNvSpPr>
            <a:spLocks noGrp="1"/>
          </p:cNvSpPr>
          <p:nvPr>
            <p:ph idx="1"/>
          </p:nvPr>
        </p:nvSpPr>
        <p:spPr/>
        <p:txBody>
          <a:bodyPr>
            <a:normAutofit/>
          </a:bodyPr>
          <a:lstStyle/>
          <a:p>
            <a:pPr algn="just"/>
            <a:r>
              <a:rPr lang="cs-CZ" sz="2400" dirty="0"/>
              <a:t>Rodiče se k informacím obsaženým ve zdravotnické dokumentaci dostanou stejným způsobem jako samotný pacient – jejich dítě. Dle § 65 odst. 1 písm. a) mohou do zdravotnické dokumentace nahlížet nejen pacienti, ale také jejich zákonní zástupci. Totéž platí o právu pořizovat z ní výpisy a kopie.</a:t>
            </a:r>
          </a:p>
        </p:txBody>
      </p:sp>
    </p:spTree>
    <p:extLst>
      <p:ext uri="{BB962C8B-B14F-4D97-AF65-F5344CB8AC3E}">
        <p14:creationId xmlns:p14="http://schemas.microsoft.com/office/powerpoint/2010/main" val="54073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0465860-C9AD-46C1-A1C0-92A5A74DEDA4}"/>
              </a:ext>
            </a:extLst>
          </p:cNvPr>
          <p:cNvSpPr>
            <a:spLocks noGrp="1"/>
          </p:cNvSpPr>
          <p:nvPr>
            <p:ph type="title"/>
          </p:nvPr>
        </p:nvSpPr>
        <p:spPr/>
        <p:txBody>
          <a:bodyPr/>
          <a:lstStyle/>
          <a:p>
            <a:r>
              <a:rPr lang="cs-CZ" dirty="0"/>
              <a:t>Určete a </a:t>
            </a:r>
            <a:r>
              <a:rPr lang="cs-CZ"/>
              <a:t>odůvodněte ne/pravdivost </a:t>
            </a:r>
            <a:r>
              <a:rPr lang="cs-CZ" dirty="0"/>
              <a:t>následujících výroků</a:t>
            </a:r>
          </a:p>
        </p:txBody>
      </p:sp>
      <p:sp>
        <p:nvSpPr>
          <p:cNvPr id="5" name="Zástupný symbol pro text 4">
            <a:extLst>
              <a:ext uri="{FF2B5EF4-FFF2-40B4-BE49-F238E27FC236}">
                <a16:creationId xmlns:a16="http://schemas.microsoft.com/office/drawing/2014/main" id="{B2A65A51-101A-4980-A3F5-5FA402EC1484}"/>
              </a:ext>
            </a:extLst>
          </p:cNvPr>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858590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autonomie pacienta 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a:bodyPr>
          <a:lstStyle/>
          <a:p>
            <a:r>
              <a:rPr lang="cs-CZ" sz="2800" dirty="0"/>
              <a:t>Povinná mlčenlivost je v oblasti zdravotnictví stanovena nejen lékařům, </a:t>
            </a:r>
            <a:r>
              <a:rPr lang="pl-PL" sz="2800" dirty="0"/>
              <a:t>ale i zdravotním sestrám.</a:t>
            </a:r>
            <a:endParaRPr lang="cs-CZ" sz="36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a:bodyPr>
          <a:lstStyle/>
          <a:p>
            <a:r>
              <a:rPr lang="cs-CZ" sz="2400" dirty="0"/>
              <a:t>ANO</a:t>
            </a:r>
          </a:p>
          <a:p>
            <a:r>
              <a:rPr lang="cs-CZ" sz="2400" dirty="0"/>
              <a:t>§ 51 odst. 1 a 5 zákona č. 372/2011 Sb., o zdravotních službách, se povinná mlčenlivost nevztahuje toliko na lékaře, ale i na zdravotnické pracovníky a jiné odborné pracovníky, a to v souvislosti s výkonem jejich povolání.</a:t>
            </a:r>
          </a:p>
        </p:txBody>
      </p:sp>
    </p:spTree>
    <p:extLst>
      <p:ext uri="{BB962C8B-B14F-4D97-AF65-F5344CB8AC3E}">
        <p14:creationId xmlns:p14="http://schemas.microsoft.com/office/powerpoint/2010/main" val="1765970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lnSpcReduction="10000"/>
          </a:bodyPr>
          <a:lstStyle/>
          <a:p>
            <a:r>
              <a:rPr lang="cs-CZ" sz="2800" dirty="0"/>
              <a:t>Povinná mlčenlivost se vztahuje na všechny skutečnosti, které vyplynuly najevo v souvislosti s poskytováním zdravotních služeb.</a:t>
            </a:r>
            <a:endParaRPr lang="cs-CZ" sz="48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lnSpcReduction="10000"/>
          </a:bodyPr>
          <a:lstStyle/>
          <a:p>
            <a:r>
              <a:rPr lang="cs-CZ" sz="2400" dirty="0"/>
              <a:t>ANO</a:t>
            </a:r>
          </a:p>
          <a:p>
            <a:r>
              <a:rPr lang="cs-CZ" sz="2400" dirty="0"/>
              <a:t>§ 51 odst. 1 zákona č. 372/2011 Sb., o zdravotních službách. V praxi jsou tím myšleny veškeré informace, se kterými je pracováno v rámci poskytování zdravotních služeb, tedy i informace, které přímo nesouvisejí se zdravotním stavem pacienta, ale byly jím sděleny za účelem vytvoření anamnézy apod. (např. údaje o osobním životě, rodině, atd.).</a:t>
            </a:r>
            <a:endParaRPr lang="cs-CZ" sz="3200" dirty="0"/>
          </a:p>
        </p:txBody>
      </p:sp>
    </p:spTree>
    <p:extLst>
      <p:ext uri="{BB962C8B-B14F-4D97-AF65-F5344CB8AC3E}">
        <p14:creationId xmlns:p14="http://schemas.microsoft.com/office/powerpoint/2010/main" val="3640897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a:bodyPr>
          <a:lstStyle/>
          <a:p>
            <a:r>
              <a:rPr lang="cs-CZ" sz="2400" dirty="0"/>
              <a:t>Pokud zdravotnický pracovník poruší povinnou mlčenlivost, může po něm pacient požadovat maximálně omluvu .</a:t>
            </a:r>
            <a:endParaRPr lang="cs-CZ" sz="44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a:bodyPr>
          <a:lstStyle/>
          <a:p>
            <a:r>
              <a:rPr lang="cs-CZ" dirty="0"/>
              <a:t>NE</a:t>
            </a:r>
          </a:p>
          <a:p>
            <a:r>
              <a:rPr lang="cs-CZ" dirty="0"/>
              <a:t>Pokud se pacient rozhodne podat žalobu na ochranu osobnosti v souladu s § 82 zákona č. 89/2012 Sb., občanského zákoníku, může požadovat jak omluvu, tak také odškodnění v penězích, pokud je újma způsobená porušením povinné mlčenlivosti příliš velká na to, aby ji kompenzovala „pouhá“ omluva. Výše případného odškodnění v penězích se řídí §§ 2956 a 2957 zákona č. 89/2012 Sb., občanského zákoníku.</a:t>
            </a:r>
          </a:p>
        </p:txBody>
      </p:sp>
    </p:spTree>
    <p:extLst>
      <p:ext uri="{BB962C8B-B14F-4D97-AF65-F5344CB8AC3E}">
        <p14:creationId xmlns:p14="http://schemas.microsoft.com/office/powerpoint/2010/main" val="2489746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a:bodyPr>
          <a:lstStyle/>
          <a:p>
            <a:r>
              <a:rPr lang="cs-CZ" sz="2800" dirty="0"/>
              <a:t>Do zdravotnické dokumentace smí pacient nahlížet pouze se souhlasem lékaře.</a:t>
            </a:r>
            <a:endParaRPr lang="cs-CZ" sz="60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a:bodyPr>
          <a:lstStyle/>
          <a:p>
            <a:r>
              <a:rPr lang="cs-CZ" dirty="0"/>
              <a:t>NE</a:t>
            </a:r>
          </a:p>
          <a:p>
            <a:r>
              <a:rPr lang="cs-CZ" dirty="0"/>
              <a:t>65 odst. 1 písm. b) zákona č. 372/2011 Sb., o zdravotních službách. O nesprávný výrok se jedná proto, že nezáleží na názoru poskytovatele, zda přístup do dokumentace pacientovi umožní či ne, neboť je jeho povinností tak učinit (čímž nejsou dotčeny závažné objektivní překážky).</a:t>
            </a:r>
          </a:p>
        </p:txBody>
      </p:sp>
    </p:spTree>
    <p:extLst>
      <p:ext uri="{BB962C8B-B14F-4D97-AF65-F5344CB8AC3E}">
        <p14:creationId xmlns:p14="http://schemas.microsoft.com/office/powerpoint/2010/main" val="1285637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ústavou</a:t>
            </a:r>
          </a:p>
        </p:txBody>
      </p:sp>
      <p:sp>
        <p:nvSpPr>
          <p:cNvPr id="3" name="Zástupný symbol pro obsah 2"/>
          <p:cNvSpPr>
            <a:spLocks noGrp="1"/>
          </p:cNvSpPr>
          <p:nvPr>
            <p:ph idx="1"/>
          </p:nvPr>
        </p:nvSpPr>
        <p:spPr>
          <a:xfrm>
            <a:off x="677334" y="1608653"/>
            <a:ext cx="8596668" cy="3880773"/>
          </a:xfrm>
        </p:spPr>
        <p:txBody>
          <a:bodyPr>
            <a:normAutofit fontScale="92500" lnSpcReduction="20000"/>
          </a:bodyPr>
          <a:lstStyle/>
          <a:p>
            <a:endParaRPr lang="cs-CZ" sz="2400" dirty="0"/>
          </a:p>
          <a:p>
            <a:r>
              <a:rPr lang="cs-CZ" sz="3000" dirty="0"/>
              <a:t>Listina základních práv a svobod</a:t>
            </a:r>
          </a:p>
          <a:p>
            <a:pPr lvl="1"/>
            <a:endParaRPr lang="cs-CZ" sz="2600" dirty="0"/>
          </a:p>
          <a:p>
            <a:pPr lvl="1"/>
            <a:r>
              <a:rPr lang="cs-CZ" sz="2600" dirty="0"/>
              <a:t>Článek 10</a:t>
            </a:r>
          </a:p>
          <a:p>
            <a:pPr lvl="2"/>
            <a:r>
              <a:rPr lang="cs-CZ" sz="2200" dirty="0"/>
              <a:t>(1) Každý má právo, aby byla zachována jeho lidská důstojnost, osobní čest, dobrá pověst a chráněno jeho jméno.</a:t>
            </a:r>
          </a:p>
          <a:p>
            <a:pPr lvl="2"/>
            <a:r>
              <a:rPr lang="cs-CZ" sz="2200" dirty="0"/>
              <a:t>(2) Každý má právo na ochranu před neoprávněným zasahováním do soukromého a rodinného života.</a:t>
            </a:r>
          </a:p>
          <a:p>
            <a:pPr lvl="2"/>
            <a:r>
              <a:rPr lang="cs-CZ" sz="2200" dirty="0"/>
              <a:t>(3) 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55821154"/>
              </p:ext>
            </p:extLst>
          </p:nvPr>
        </p:nvGraphicFramePr>
        <p:xfrm>
          <a:off x="677334" y="1600416"/>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841bdbfb-e2fb-403c-b922-f759807e6abc.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Fase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858</TotalTime>
  <Words>3482</Words>
  <Application>Microsoft Office PowerPoint</Application>
  <PresentationFormat>Širokoúhlá obrazovka</PresentationFormat>
  <Paragraphs>305</Paragraphs>
  <Slides>73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73</vt:i4>
      </vt:variant>
    </vt:vector>
  </HeadingPairs>
  <TitlesOfParts>
    <vt:vector size="79" baseType="lpstr">
      <vt:lpstr>Arial</vt:lpstr>
      <vt:lpstr>Calibri</vt:lpstr>
      <vt:lpstr>Trebuchet MS</vt:lpstr>
      <vt:lpstr>Wingdings</vt:lpstr>
      <vt:lpstr>Wingdings 3</vt:lpstr>
      <vt:lpstr>Faseta</vt:lpstr>
      <vt:lpstr>  Soukromí, Povinná mlčenlivost zdravotnických pracovníků</vt:lpstr>
      <vt:lpstr>Požadavek etiky</vt:lpstr>
      <vt:lpstr>Význam informací a soukromí dnes</vt:lpstr>
      <vt:lpstr>Trvalé otázky a nové výzvy </vt:lpstr>
      <vt:lpstr>Zvláštní citlivost informací o zdraví</vt:lpstr>
      <vt:lpstr>Ochrana soukromí VS mlčenlivost</vt:lpstr>
      <vt:lpstr>SOUKROMÍ JE LIDSKÉ PRÁVO</vt:lpstr>
      <vt:lpstr>Právo pacienta zaručené ústavou</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Zdravotnická dokumentace</vt:lpstr>
      <vt:lpstr>Vedení zdravotnické dokumentace</vt:lpstr>
      <vt:lpstr>Prezentace aplikace PowerPoint</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Zákon o ochraně osobních údajů/GDPR</vt:lpstr>
      <vt:lpstr>Sankce při porušení povinností nakládání se ZD</vt:lpstr>
      <vt:lpstr>Sankce při porušení povinností nakládání se ZD</vt:lpstr>
      <vt:lpstr>Sankce za neoprávněné porušení mlčenlivosti</vt:lpstr>
      <vt:lpstr>Trestně právní sankce</vt:lpstr>
      <vt:lpstr>Správní sankce</vt:lpstr>
      <vt:lpstr>Soukromoprávní postihy</vt:lpstr>
      <vt:lpstr>Disciplinární postih</vt:lpstr>
      <vt:lpstr>Význam této přednášky pro výuku</vt:lpstr>
      <vt:lpstr>Při klinické výuce</vt:lpstr>
      <vt:lpstr>Fotografie a záznamy psaní studentských prací, SVOČ a prezentací</vt:lpstr>
      <vt:lpstr>Sběr údajů o pacientech pro potřeby závěrečných prací</vt:lpstr>
      <vt:lpstr>  Příklady – Mlčenlivost/soukromí</vt:lpstr>
      <vt:lpstr>Paní Chutná</vt:lpstr>
      <vt:lpstr>Paní Chutná</vt:lpstr>
      <vt:lpstr>Paní Chutná</vt:lpstr>
      <vt:lpstr>Paní Chutná</vt:lpstr>
      <vt:lpstr>Paní Chutná</vt:lpstr>
      <vt:lpstr>MUDr. Přívětivý</vt:lpstr>
      <vt:lpstr>MUDr. Přívětivý</vt:lpstr>
      <vt:lpstr>MUDr. Přívětivý</vt:lpstr>
      <vt:lpstr>MUDr. Přívětivý</vt:lpstr>
      <vt:lpstr>MUDr. Přívětivý</vt:lpstr>
      <vt:lpstr>MUDr. Přívětivý</vt:lpstr>
      <vt:lpstr>MUDr. Přívětivý</vt:lpstr>
      <vt:lpstr>Paní Sklenářová</vt:lpstr>
      <vt:lpstr>Paní Sklenářová</vt:lpstr>
      <vt:lpstr>Paní Sklenářová</vt:lpstr>
      <vt:lpstr>Paní Sklenářová</vt:lpstr>
      <vt:lpstr>Paní Sklenářová</vt:lpstr>
      <vt:lpstr>Opletalovi</vt:lpstr>
      <vt:lpstr>Opletalovi</vt:lpstr>
      <vt:lpstr>Opletalovi</vt:lpstr>
      <vt:lpstr>Opletalovi</vt:lpstr>
      <vt:lpstr>Opletalovi</vt:lpstr>
      <vt:lpstr>Určete a odůvodněte ne/pravdivost následujících výroků</vt:lpstr>
      <vt:lpstr>Prezentace aplikace PowerPoint</vt:lpstr>
      <vt:lpstr>Prezentace aplikace PowerPoint</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Mlčenlivost zdravotnických pracovníků</dc:title>
  <dc:creator>Jaroslav Divoký</dc:creator>
  <cp:lastModifiedBy>Jaroslav Divoký</cp:lastModifiedBy>
  <cp:revision>83</cp:revision>
  <dcterms:created xsi:type="dcterms:W3CDTF">2017-04-13T05:10:43Z</dcterms:created>
  <dcterms:modified xsi:type="dcterms:W3CDTF">2019-11-14T14:43:01Z</dcterms:modified>
</cp:coreProperties>
</file>