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33.xml" ContentType="application/vnd.openxmlformats-officedocument.presentationml.tags+xml"/>
  <Override PartName="/ppt/tags/tag34.xml" ContentType="application/vnd.openxmlformats-officedocument.presentationml.tags+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ags/tag35.xml" ContentType="application/vnd.openxmlformats-officedocument.presentationml.tags+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99" r:id="rId3"/>
    <p:sldId id="300" r:id="rId4"/>
    <p:sldId id="298" r:id="rId5"/>
    <p:sldId id="257" r:id="rId6"/>
    <p:sldId id="258" r:id="rId7"/>
    <p:sldId id="259" r:id="rId8"/>
    <p:sldId id="261" r:id="rId9"/>
    <p:sldId id="260" r:id="rId10"/>
    <p:sldId id="262" r:id="rId11"/>
    <p:sldId id="301" r:id="rId12"/>
    <p:sldId id="263" r:id="rId13"/>
    <p:sldId id="264" r:id="rId14"/>
    <p:sldId id="275" r:id="rId15"/>
    <p:sldId id="265" r:id="rId16"/>
    <p:sldId id="266" r:id="rId17"/>
    <p:sldId id="296" r:id="rId18"/>
    <p:sldId id="316" r:id="rId19"/>
    <p:sldId id="314" r:id="rId20"/>
    <p:sldId id="315" r:id="rId21"/>
    <p:sldId id="317" r:id="rId22"/>
    <p:sldId id="318" r:id="rId23"/>
    <p:sldId id="319" r:id="rId24"/>
    <p:sldId id="320" r:id="rId25"/>
    <p:sldId id="327" r:id="rId26"/>
    <p:sldId id="328" r:id="rId27"/>
    <p:sldId id="329" r:id="rId28"/>
    <p:sldId id="330" r:id="rId29"/>
    <p:sldId id="283" r:id="rId30"/>
    <p:sldId id="284" r:id="rId31"/>
    <p:sldId id="285" r:id="rId32"/>
    <p:sldId id="323" r:id="rId33"/>
    <p:sldId id="324" r:id="rId34"/>
    <p:sldId id="325" r:id="rId35"/>
    <p:sldId id="326" r:id="rId36"/>
    <p:sldId id="331" r:id="rId37"/>
    <p:sldId id="332" r:id="rId38"/>
    <p:sldId id="334" r:id="rId39"/>
    <p:sldId id="335" r:id="rId40"/>
    <p:sldId id="336" r:id="rId41"/>
    <p:sldId id="337" r:id="rId42"/>
    <p:sldId id="338" r:id="rId43"/>
    <p:sldId id="339" r:id="rId44"/>
    <p:sldId id="340" r:id="rId45"/>
    <p:sldId id="341" r:id="rId46"/>
    <p:sldId id="342" r:id="rId47"/>
    <p:sldId id="343" r:id="rId48"/>
    <p:sldId id="344" r:id="rId49"/>
    <p:sldId id="345" r:id="rId50"/>
    <p:sldId id="346" r:id="rId51"/>
    <p:sldId id="347" r:id="rId52"/>
    <p:sldId id="348" r:id="rId53"/>
    <p:sldId id="349" r:id="rId54"/>
    <p:sldId id="350" r:id="rId55"/>
    <p:sldId id="351" r:id="rId56"/>
    <p:sldId id="352" r:id="rId57"/>
    <p:sldId id="353" r:id="rId58"/>
    <p:sldId id="354" r:id="rId59"/>
    <p:sldId id="355" r:id="rId60"/>
    <p:sldId id="356" r:id="rId61"/>
    <p:sldId id="357" r:id="rId62"/>
    <p:sldId id="358" r:id="rId63"/>
    <p:sldId id="359" r:id="rId64"/>
    <p:sldId id="360" r:id="rId65"/>
    <p:sldId id="361" r:id="rId66"/>
    <p:sldId id="362" r:id="rId67"/>
    <p:sldId id="363" r:id="rId68"/>
  </p:sldIdLst>
  <p:sldSz cx="9144000" cy="6858000" type="screen4x3"/>
  <p:notesSz cx="6858000" cy="9144000"/>
  <p:custDataLst>
    <p:tags r:id="rId6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4" autoAdjust="0"/>
    <p:restoredTop sz="94687" autoAdjust="0"/>
  </p:normalViewPr>
  <p:slideViewPr>
    <p:cSldViewPr>
      <p:cViewPr varScale="1">
        <p:scale>
          <a:sx n="124" d="100"/>
          <a:sy n="124" d="100"/>
        </p:scale>
        <p:origin x="1224" y="108"/>
      </p:cViewPr>
      <p:guideLst>
        <p:guide orient="horz" pos="2160"/>
        <p:guide pos="2880"/>
      </p:guideLst>
    </p:cSldViewPr>
  </p:slideViewPr>
  <p:outlineViewPr>
    <p:cViewPr>
      <p:scale>
        <a:sx n="33" d="100"/>
        <a:sy n="33" d="100"/>
      </p:scale>
      <p:origin x="0" y="-1763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731F63-CE97-4C45-A7F5-8B22ED811DA1}"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cs-CZ"/>
        </a:p>
      </dgm:t>
    </dgm:pt>
    <dgm:pt modelId="{BAC98519-7CB3-45A3-8A71-A5310AC6A021}">
      <dgm:prSet/>
      <dgm:spPr/>
      <dgm:t>
        <a:bodyPr/>
        <a:lstStyle/>
        <a:p>
          <a:pPr rtl="0"/>
          <a:r>
            <a:rPr lang="cs-CZ" b="1" smtClean="0"/>
            <a:t>262/2006 Sb. , zákoník práce</a:t>
          </a:r>
          <a:endParaRPr lang="cs-CZ"/>
        </a:p>
      </dgm:t>
    </dgm:pt>
    <dgm:pt modelId="{28C8BF0B-B468-4550-8498-91F4C7BB9D84}" type="parTrans" cxnId="{C201A988-311F-451D-B583-E2C06A9303B2}">
      <dgm:prSet/>
      <dgm:spPr/>
      <dgm:t>
        <a:bodyPr/>
        <a:lstStyle/>
        <a:p>
          <a:endParaRPr lang="cs-CZ"/>
        </a:p>
      </dgm:t>
    </dgm:pt>
    <dgm:pt modelId="{C47EB8BE-E249-485B-83D1-ADD2BC1C9EE7}" type="sibTrans" cxnId="{C201A988-311F-451D-B583-E2C06A9303B2}">
      <dgm:prSet/>
      <dgm:spPr/>
      <dgm:t>
        <a:bodyPr/>
        <a:lstStyle/>
        <a:p>
          <a:endParaRPr lang="cs-CZ"/>
        </a:p>
      </dgm:t>
    </dgm:pt>
    <dgm:pt modelId="{7F26EB0E-D223-47F5-AAC3-7EE9BE38A702}">
      <dgm:prSet/>
      <dgm:spPr/>
      <dgm:t>
        <a:bodyPr/>
        <a:lstStyle/>
        <a:p>
          <a:pPr rtl="0"/>
          <a:r>
            <a:rPr lang="cs-CZ" b="1" smtClean="0"/>
            <a:t>89/2012, občanský zákoník</a:t>
          </a:r>
          <a:endParaRPr lang="cs-CZ"/>
        </a:p>
      </dgm:t>
    </dgm:pt>
    <dgm:pt modelId="{EAA16AC4-30E7-4173-B702-F6478F4E865A}" type="parTrans" cxnId="{C7163892-C7A1-4325-84C3-C49FE52D1352}">
      <dgm:prSet/>
      <dgm:spPr/>
      <dgm:t>
        <a:bodyPr/>
        <a:lstStyle/>
        <a:p>
          <a:endParaRPr lang="cs-CZ"/>
        </a:p>
      </dgm:t>
    </dgm:pt>
    <dgm:pt modelId="{062FDEBF-5BA5-4EDF-90A2-08D7E8001F45}" type="sibTrans" cxnId="{C7163892-C7A1-4325-84C3-C49FE52D1352}">
      <dgm:prSet/>
      <dgm:spPr/>
      <dgm:t>
        <a:bodyPr/>
        <a:lstStyle/>
        <a:p>
          <a:endParaRPr lang="cs-CZ"/>
        </a:p>
      </dgm:t>
    </dgm:pt>
    <dgm:pt modelId="{7D61A802-FDB5-4BD2-BA7C-27CB4A3F37AB}" type="pres">
      <dgm:prSet presAssocID="{A5731F63-CE97-4C45-A7F5-8B22ED811DA1}" presName="diagram" presStyleCnt="0">
        <dgm:presLayoutVars>
          <dgm:dir/>
          <dgm:resizeHandles val="exact"/>
        </dgm:presLayoutVars>
      </dgm:prSet>
      <dgm:spPr/>
      <dgm:t>
        <a:bodyPr/>
        <a:lstStyle/>
        <a:p>
          <a:endParaRPr lang="cs-CZ"/>
        </a:p>
      </dgm:t>
    </dgm:pt>
    <dgm:pt modelId="{D4EFC59F-3538-4E30-A707-17D4A3E892ED}" type="pres">
      <dgm:prSet presAssocID="{BAC98519-7CB3-45A3-8A71-A5310AC6A021}" presName="node" presStyleLbl="node1" presStyleIdx="0" presStyleCnt="2">
        <dgm:presLayoutVars>
          <dgm:bulletEnabled val="1"/>
        </dgm:presLayoutVars>
      </dgm:prSet>
      <dgm:spPr/>
      <dgm:t>
        <a:bodyPr/>
        <a:lstStyle/>
        <a:p>
          <a:endParaRPr lang="cs-CZ"/>
        </a:p>
      </dgm:t>
    </dgm:pt>
    <dgm:pt modelId="{E41059A8-0C99-48CF-B1EB-90E6206914DB}" type="pres">
      <dgm:prSet presAssocID="{C47EB8BE-E249-485B-83D1-ADD2BC1C9EE7}" presName="sibTrans" presStyleCnt="0"/>
      <dgm:spPr/>
    </dgm:pt>
    <dgm:pt modelId="{BE992374-3BFF-412D-90C0-4605A7778DFC}" type="pres">
      <dgm:prSet presAssocID="{7F26EB0E-D223-47F5-AAC3-7EE9BE38A702}" presName="node" presStyleLbl="node1" presStyleIdx="1" presStyleCnt="2">
        <dgm:presLayoutVars>
          <dgm:bulletEnabled val="1"/>
        </dgm:presLayoutVars>
      </dgm:prSet>
      <dgm:spPr/>
      <dgm:t>
        <a:bodyPr/>
        <a:lstStyle/>
        <a:p>
          <a:endParaRPr lang="cs-CZ"/>
        </a:p>
      </dgm:t>
    </dgm:pt>
  </dgm:ptLst>
  <dgm:cxnLst>
    <dgm:cxn modelId="{C201A988-311F-451D-B583-E2C06A9303B2}" srcId="{A5731F63-CE97-4C45-A7F5-8B22ED811DA1}" destId="{BAC98519-7CB3-45A3-8A71-A5310AC6A021}" srcOrd="0" destOrd="0" parTransId="{28C8BF0B-B468-4550-8498-91F4C7BB9D84}" sibTransId="{C47EB8BE-E249-485B-83D1-ADD2BC1C9EE7}"/>
    <dgm:cxn modelId="{C7163892-C7A1-4325-84C3-C49FE52D1352}" srcId="{A5731F63-CE97-4C45-A7F5-8B22ED811DA1}" destId="{7F26EB0E-D223-47F5-AAC3-7EE9BE38A702}" srcOrd="1" destOrd="0" parTransId="{EAA16AC4-30E7-4173-B702-F6478F4E865A}" sibTransId="{062FDEBF-5BA5-4EDF-90A2-08D7E8001F45}"/>
    <dgm:cxn modelId="{D29F8F34-9E14-4D85-AB29-691D8108FCE2}" type="presOf" srcId="{BAC98519-7CB3-45A3-8A71-A5310AC6A021}" destId="{D4EFC59F-3538-4E30-A707-17D4A3E892ED}" srcOrd="0" destOrd="0" presId="urn:microsoft.com/office/officeart/2005/8/layout/default"/>
    <dgm:cxn modelId="{A3B51B4E-616C-41D3-BF90-F8D5C7576FE9}" type="presOf" srcId="{A5731F63-CE97-4C45-A7F5-8B22ED811DA1}" destId="{7D61A802-FDB5-4BD2-BA7C-27CB4A3F37AB}" srcOrd="0" destOrd="0" presId="urn:microsoft.com/office/officeart/2005/8/layout/default"/>
    <dgm:cxn modelId="{6902DC66-CDF4-4825-BC34-46DA616EB24B}" type="presOf" srcId="{7F26EB0E-D223-47F5-AAC3-7EE9BE38A702}" destId="{BE992374-3BFF-412D-90C0-4605A7778DFC}" srcOrd="0" destOrd="0" presId="urn:microsoft.com/office/officeart/2005/8/layout/default"/>
    <dgm:cxn modelId="{23A588F8-B4F3-465C-88E5-5434DEA2E15C}" type="presParOf" srcId="{7D61A802-FDB5-4BD2-BA7C-27CB4A3F37AB}" destId="{D4EFC59F-3538-4E30-A707-17D4A3E892ED}" srcOrd="0" destOrd="0" presId="urn:microsoft.com/office/officeart/2005/8/layout/default"/>
    <dgm:cxn modelId="{87C73F51-54A3-48C6-BA8E-50D08A5A28DE}" type="presParOf" srcId="{7D61A802-FDB5-4BD2-BA7C-27CB4A3F37AB}" destId="{E41059A8-0C99-48CF-B1EB-90E6206914DB}" srcOrd="1" destOrd="0" presId="urn:microsoft.com/office/officeart/2005/8/layout/default"/>
    <dgm:cxn modelId="{102BDE0D-C0A1-4C5B-A1A9-D0326642EFB1}" type="presParOf" srcId="{7D61A802-FDB5-4BD2-BA7C-27CB4A3F37AB}" destId="{BE992374-3BFF-412D-90C0-4605A7778DFC}"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04ED24B-A503-4FE8-BB8E-8C89AAB71A6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56C8AAF0-4B62-4324-A9D0-205F8A2010F1}">
      <dgm:prSet/>
      <dgm:spPr/>
      <dgm:t>
        <a:bodyPr/>
        <a:lstStyle/>
        <a:p>
          <a:pPr rtl="0"/>
          <a:r>
            <a:rPr lang="cs-CZ" b="1" smtClean="0"/>
            <a:t>(a)</a:t>
          </a:r>
          <a:r>
            <a:rPr lang="cs-CZ" smtClean="0"/>
            <a:t> druh práce, který má zaměstnanec pro 	zaměstnavatele vykonávat,</a:t>
          </a:r>
          <a:endParaRPr lang="cs-CZ"/>
        </a:p>
      </dgm:t>
    </dgm:pt>
    <dgm:pt modelId="{7B89A1D4-69ED-49BF-9927-A83D77233CC2}" type="parTrans" cxnId="{E5E7B648-D521-4743-838E-DE14397D519B}">
      <dgm:prSet/>
      <dgm:spPr/>
      <dgm:t>
        <a:bodyPr/>
        <a:lstStyle/>
        <a:p>
          <a:endParaRPr lang="cs-CZ"/>
        </a:p>
      </dgm:t>
    </dgm:pt>
    <dgm:pt modelId="{E05435F4-99FC-40A6-ABBE-2FB4A591D8B3}" type="sibTrans" cxnId="{E5E7B648-D521-4743-838E-DE14397D519B}">
      <dgm:prSet/>
      <dgm:spPr/>
      <dgm:t>
        <a:bodyPr/>
        <a:lstStyle/>
        <a:p>
          <a:endParaRPr lang="cs-CZ"/>
        </a:p>
      </dgm:t>
    </dgm:pt>
    <dgm:pt modelId="{AF803F8B-CD4F-4F26-87B0-84D272B99AB3}">
      <dgm:prSet/>
      <dgm:spPr/>
      <dgm:t>
        <a:bodyPr/>
        <a:lstStyle/>
        <a:p>
          <a:pPr rtl="0"/>
          <a:r>
            <a:rPr lang="cs-CZ" b="1" dirty="0" smtClean="0"/>
            <a:t>b)</a:t>
          </a:r>
          <a:r>
            <a:rPr lang="cs-CZ" dirty="0" smtClean="0"/>
            <a:t> místo nebo místa výkonu práce, ve kterých má být práce vykonávána,</a:t>
          </a:r>
          <a:endParaRPr lang="cs-CZ" dirty="0"/>
        </a:p>
      </dgm:t>
    </dgm:pt>
    <dgm:pt modelId="{6FEFC881-5DB6-46D1-AFC7-E3DEDF7642F5}" type="parTrans" cxnId="{223C954E-71A6-4A47-852B-AC7A4C6D014F}">
      <dgm:prSet/>
      <dgm:spPr/>
      <dgm:t>
        <a:bodyPr/>
        <a:lstStyle/>
        <a:p>
          <a:endParaRPr lang="cs-CZ"/>
        </a:p>
      </dgm:t>
    </dgm:pt>
    <dgm:pt modelId="{9909B14E-D0B4-4D37-A104-485C1F8B85C9}" type="sibTrans" cxnId="{223C954E-71A6-4A47-852B-AC7A4C6D014F}">
      <dgm:prSet/>
      <dgm:spPr/>
      <dgm:t>
        <a:bodyPr/>
        <a:lstStyle/>
        <a:p>
          <a:endParaRPr lang="cs-CZ"/>
        </a:p>
      </dgm:t>
    </dgm:pt>
    <dgm:pt modelId="{D7841143-6B34-4F61-8903-E20FDBB9C540}">
      <dgm:prSet/>
      <dgm:spPr/>
      <dgm:t>
        <a:bodyPr/>
        <a:lstStyle/>
        <a:p>
          <a:pPr rtl="0"/>
          <a:r>
            <a:rPr lang="cs-CZ" b="1" dirty="0" smtClean="0"/>
            <a:t>c)</a:t>
          </a:r>
          <a:r>
            <a:rPr lang="cs-CZ" dirty="0" smtClean="0"/>
            <a:t> den nástupu do práce.</a:t>
          </a:r>
          <a:endParaRPr lang="cs-CZ" dirty="0"/>
        </a:p>
      </dgm:t>
    </dgm:pt>
    <dgm:pt modelId="{408BF8D7-EDC2-4A70-BC8B-93E2617337F2}" type="parTrans" cxnId="{D8EB81B7-02C8-4B54-9110-742DFE1BC891}">
      <dgm:prSet/>
      <dgm:spPr/>
      <dgm:t>
        <a:bodyPr/>
        <a:lstStyle/>
        <a:p>
          <a:endParaRPr lang="cs-CZ"/>
        </a:p>
      </dgm:t>
    </dgm:pt>
    <dgm:pt modelId="{B72B61BF-71E8-4C72-9F9C-71B4ECB00D1C}" type="sibTrans" cxnId="{D8EB81B7-02C8-4B54-9110-742DFE1BC891}">
      <dgm:prSet/>
      <dgm:spPr/>
      <dgm:t>
        <a:bodyPr/>
        <a:lstStyle/>
        <a:p>
          <a:endParaRPr lang="cs-CZ"/>
        </a:p>
      </dgm:t>
    </dgm:pt>
    <dgm:pt modelId="{17D17E95-CB28-4185-B70D-5E93BC9F9C52}" type="pres">
      <dgm:prSet presAssocID="{604ED24B-A503-4FE8-BB8E-8C89AAB71A6A}" presName="linear" presStyleCnt="0">
        <dgm:presLayoutVars>
          <dgm:animLvl val="lvl"/>
          <dgm:resizeHandles val="exact"/>
        </dgm:presLayoutVars>
      </dgm:prSet>
      <dgm:spPr/>
      <dgm:t>
        <a:bodyPr/>
        <a:lstStyle/>
        <a:p>
          <a:endParaRPr lang="cs-CZ"/>
        </a:p>
      </dgm:t>
    </dgm:pt>
    <dgm:pt modelId="{67CF65FB-7022-4E7C-B911-BB468DFF7F06}" type="pres">
      <dgm:prSet presAssocID="{56C8AAF0-4B62-4324-A9D0-205F8A2010F1}" presName="parentText" presStyleLbl="node1" presStyleIdx="0" presStyleCnt="3">
        <dgm:presLayoutVars>
          <dgm:chMax val="0"/>
          <dgm:bulletEnabled val="1"/>
        </dgm:presLayoutVars>
      </dgm:prSet>
      <dgm:spPr/>
      <dgm:t>
        <a:bodyPr/>
        <a:lstStyle/>
        <a:p>
          <a:endParaRPr lang="cs-CZ"/>
        </a:p>
      </dgm:t>
    </dgm:pt>
    <dgm:pt modelId="{4AE650DC-A542-4FDA-949C-D7D0FF0444CF}" type="pres">
      <dgm:prSet presAssocID="{E05435F4-99FC-40A6-ABBE-2FB4A591D8B3}" presName="spacer" presStyleCnt="0"/>
      <dgm:spPr/>
    </dgm:pt>
    <dgm:pt modelId="{E6AD54E2-CA7C-4AB5-9010-4C5391B8E017}" type="pres">
      <dgm:prSet presAssocID="{AF803F8B-CD4F-4F26-87B0-84D272B99AB3}" presName="parentText" presStyleLbl="node1" presStyleIdx="1" presStyleCnt="3">
        <dgm:presLayoutVars>
          <dgm:chMax val="0"/>
          <dgm:bulletEnabled val="1"/>
        </dgm:presLayoutVars>
      </dgm:prSet>
      <dgm:spPr/>
      <dgm:t>
        <a:bodyPr/>
        <a:lstStyle/>
        <a:p>
          <a:endParaRPr lang="cs-CZ"/>
        </a:p>
      </dgm:t>
    </dgm:pt>
    <dgm:pt modelId="{A4B73705-1E9C-4B22-B50E-3671171DFB45}" type="pres">
      <dgm:prSet presAssocID="{9909B14E-D0B4-4D37-A104-485C1F8B85C9}" presName="spacer" presStyleCnt="0"/>
      <dgm:spPr/>
    </dgm:pt>
    <dgm:pt modelId="{ACD32703-5096-441C-AA2A-8D8D54FF0F5D}" type="pres">
      <dgm:prSet presAssocID="{D7841143-6B34-4F61-8903-E20FDBB9C540}" presName="parentText" presStyleLbl="node1" presStyleIdx="2" presStyleCnt="3">
        <dgm:presLayoutVars>
          <dgm:chMax val="0"/>
          <dgm:bulletEnabled val="1"/>
        </dgm:presLayoutVars>
      </dgm:prSet>
      <dgm:spPr/>
      <dgm:t>
        <a:bodyPr/>
        <a:lstStyle/>
        <a:p>
          <a:endParaRPr lang="cs-CZ"/>
        </a:p>
      </dgm:t>
    </dgm:pt>
  </dgm:ptLst>
  <dgm:cxnLst>
    <dgm:cxn modelId="{E5E7B648-D521-4743-838E-DE14397D519B}" srcId="{604ED24B-A503-4FE8-BB8E-8C89AAB71A6A}" destId="{56C8AAF0-4B62-4324-A9D0-205F8A2010F1}" srcOrd="0" destOrd="0" parTransId="{7B89A1D4-69ED-49BF-9927-A83D77233CC2}" sibTransId="{E05435F4-99FC-40A6-ABBE-2FB4A591D8B3}"/>
    <dgm:cxn modelId="{223C954E-71A6-4A47-852B-AC7A4C6D014F}" srcId="{604ED24B-A503-4FE8-BB8E-8C89AAB71A6A}" destId="{AF803F8B-CD4F-4F26-87B0-84D272B99AB3}" srcOrd="1" destOrd="0" parTransId="{6FEFC881-5DB6-46D1-AFC7-E3DEDF7642F5}" sibTransId="{9909B14E-D0B4-4D37-A104-485C1F8B85C9}"/>
    <dgm:cxn modelId="{9A793603-67AB-4B2F-86DF-D1AD372895F5}" type="presOf" srcId="{D7841143-6B34-4F61-8903-E20FDBB9C540}" destId="{ACD32703-5096-441C-AA2A-8D8D54FF0F5D}" srcOrd="0" destOrd="0" presId="urn:microsoft.com/office/officeart/2005/8/layout/vList2"/>
    <dgm:cxn modelId="{839287F9-25A9-4E91-875A-8F573174BBC0}" type="presOf" srcId="{604ED24B-A503-4FE8-BB8E-8C89AAB71A6A}" destId="{17D17E95-CB28-4185-B70D-5E93BC9F9C52}" srcOrd="0" destOrd="0" presId="urn:microsoft.com/office/officeart/2005/8/layout/vList2"/>
    <dgm:cxn modelId="{07CE1534-643F-4FB0-BA1F-B73AFADD6209}" type="presOf" srcId="{56C8AAF0-4B62-4324-A9D0-205F8A2010F1}" destId="{67CF65FB-7022-4E7C-B911-BB468DFF7F06}" srcOrd="0" destOrd="0" presId="urn:microsoft.com/office/officeart/2005/8/layout/vList2"/>
    <dgm:cxn modelId="{D8EB81B7-02C8-4B54-9110-742DFE1BC891}" srcId="{604ED24B-A503-4FE8-BB8E-8C89AAB71A6A}" destId="{D7841143-6B34-4F61-8903-E20FDBB9C540}" srcOrd="2" destOrd="0" parTransId="{408BF8D7-EDC2-4A70-BC8B-93E2617337F2}" sibTransId="{B72B61BF-71E8-4C72-9F9C-71B4ECB00D1C}"/>
    <dgm:cxn modelId="{57E075AC-F80B-47B5-8BF2-1C4BF98C7E3B}" type="presOf" srcId="{AF803F8B-CD4F-4F26-87B0-84D272B99AB3}" destId="{E6AD54E2-CA7C-4AB5-9010-4C5391B8E017}" srcOrd="0" destOrd="0" presId="urn:microsoft.com/office/officeart/2005/8/layout/vList2"/>
    <dgm:cxn modelId="{E76E2C08-349E-4547-B430-089A344E7FC3}" type="presParOf" srcId="{17D17E95-CB28-4185-B70D-5E93BC9F9C52}" destId="{67CF65FB-7022-4E7C-B911-BB468DFF7F06}" srcOrd="0" destOrd="0" presId="urn:microsoft.com/office/officeart/2005/8/layout/vList2"/>
    <dgm:cxn modelId="{FC95E9ED-5094-4566-859F-FF5866A78579}" type="presParOf" srcId="{17D17E95-CB28-4185-B70D-5E93BC9F9C52}" destId="{4AE650DC-A542-4FDA-949C-D7D0FF0444CF}" srcOrd="1" destOrd="0" presId="urn:microsoft.com/office/officeart/2005/8/layout/vList2"/>
    <dgm:cxn modelId="{9A3747A7-AB9F-41D5-AC5F-2D9C7D61BC51}" type="presParOf" srcId="{17D17E95-CB28-4185-B70D-5E93BC9F9C52}" destId="{E6AD54E2-CA7C-4AB5-9010-4C5391B8E017}" srcOrd="2" destOrd="0" presId="urn:microsoft.com/office/officeart/2005/8/layout/vList2"/>
    <dgm:cxn modelId="{CAAC5B5C-E93E-49E3-B79F-1F2545561E4D}" type="presParOf" srcId="{17D17E95-CB28-4185-B70D-5E93BC9F9C52}" destId="{A4B73705-1E9C-4B22-B50E-3671171DFB45}" srcOrd="3" destOrd="0" presId="urn:microsoft.com/office/officeart/2005/8/layout/vList2"/>
    <dgm:cxn modelId="{46074B16-2B96-4E5D-B8FF-43EE0B044E09}" type="presParOf" srcId="{17D17E95-CB28-4185-B70D-5E93BC9F9C52}" destId="{ACD32703-5096-441C-AA2A-8D8D54FF0F5D}"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938DF6C-32D2-4FF3-BE76-2AE8C848D0C8}" type="doc">
      <dgm:prSet loTypeId="urn:microsoft.com/office/officeart/2005/8/layout/default" loCatId="list" qsTypeId="urn:microsoft.com/office/officeart/2005/8/quickstyle/simple1" qsCatId="simple" csTypeId="urn:microsoft.com/office/officeart/2005/8/colors/accent3_1" csCatId="accent3" phldr="1"/>
      <dgm:spPr/>
      <dgm:t>
        <a:bodyPr/>
        <a:lstStyle/>
        <a:p>
          <a:endParaRPr lang="cs-CZ"/>
        </a:p>
      </dgm:t>
    </dgm:pt>
    <dgm:pt modelId="{E48F2A35-FD19-49EC-A9D3-09AD7C304E28}">
      <dgm:prSet custT="1"/>
      <dgm:spPr/>
      <dgm:t>
        <a:bodyPr/>
        <a:lstStyle/>
        <a:p>
          <a:pPr rtl="0"/>
          <a:r>
            <a:rPr lang="cs-CZ" sz="4400" dirty="0" smtClean="0"/>
            <a:t>Znaky závislé práce:</a:t>
          </a:r>
          <a:endParaRPr lang="cs-CZ" sz="4400" dirty="0"/>
        </a:p>
      </dgm:t>
    </dgm:pt>
    <dgm:pt modelId="{725795EE-68C7-4DD9-B947-C6A3BE5708AC}" type="parTrans" cxnId="{3AF968C1-59A2-4F47-91C8-85F7AC52DA7F}">
      <dgm:prSet/>
      <dgm:spPr/>
      <dgm:t>
        <a:bodyPr/>
        <a:lstStyle/>
        <a:p>
          <a:endParaRPr lang="cs-CZ"/>
        </a:p>
      </dgm:t>
    </dgm:pt>
    <dgm:pt modelId="{A0395605-58BD-44D7-B24A-A33824E4A1FC}" type="sibTrans" cxnId="{3AF968C1-59A2-4F47-91C8-85F7AC52DA7F}">
      <dgm:prSet/>
      <dgm:spPr/>
      <dgm:t>
        <a:bodyPr/>
        <a:lstStyle/>
        <a:p>
          <a:endParaRPr lang="cs-CZ"/>
        </a:p>
      </dgm:t>
    </dgm:pt>
    <dgm:pt modelId="{18229A5C-D003-46DA-B517-2C3F846FC9A3}">
      <dgm:prSet custT="1"/>
      <dgm:spPr/>
      <dgm:t>
        <a:bodyPr/>
        <a:lstStyle/>
        <a:p>
          <a:pPr rtl="0"/>
          <a:r>
            <a:rPr lang="cs-CZ" sz="3600" smtClean="0"/>
            <a:t>nadřízenost zaměstnavatele </a:t>
          </a:r>
          <a:endParaRPr lang="cs-CZ" sz="3600"/>
        </a:p>
      </dgm:t>
    </dgm:pt>
    <dgm:pt modelId="{39707B7D-6BE5-4402-BC71-32D578C97C63}" type="parTrans" cxnId="{487ABE95-0D29-4D26-8E91-4A0A06C4763B}">
      <dgm:prSet/>
      <dgm:spPr/>
      <dgm:t>
        <a:bodyPr/>
        <a:lstStyle/>
        <a:p>
          <a:endParaRPr lang="cs-CZ"/>
        </a:p>
      </dgm:t>
    </dgm:pt>
    <dgm:pt modelId="{485F97A9-CF97-4811-98C8-6EF45C40D22B}" type="sibTrans" cxnId="{487ABE95-0D29-4D26-8E91-4A0A06C4763B}">
      <dgm:prSet/>
      <dgm:spPr/>
      <dgm:t>
        <a:bodyPr/>
        <a:lstStyle/>
        <a:p>
          <a:endParaRPr lang="cs-CZ"/>
        </a:p>
      </dgm:t>
    </dgm:pt>
    <dgm:pt modelId="{D030F30B-69A5-41C5-A4B0-6BA78A864D71}">
      <dgm:prSet custT="1"/>
      <dgm:spPr/>
      <dgm:t>
        <a:bodyPr/>
        <a:lstStyle/>
        <a:p>
          <a:pPr rtl="0"/>
          <a:r>
            <a:rPr lang="cs-CZ" sz="3600" dirty="0" smtClean="0"/>
            <a:t>podřízenost zaměstnance, </a:t>
          </a:r>
          <a:endParaRPr lang="cs-CZ" sz="3600" dirty="0"/>
        </a:p>
      </dgm:t>
    </dgm:pt>
    <dgm:pt modelId="{F5AE5C72-4A93-4E64-9BF9-8892FCF3CF71}" type="parTrans" cxnId="{9E8439D6-07CF-4AE7-A2D1-76BB9EF1D817}">
      <dgm:prSet/>
      <dgm:spPr/>
      <dgm:t>
        <a:bodyPr/>
        <a:lstStyle/>
        <a:p>
          <a:endParaRPr lang="cs-CZ"/>
        </a:p>
      </dgm:t>
    </dgm:pt>
    <dgm:pt modelId="{BAC9494C-1722-4A89-B1B0-944490E6D015}" type="sibTrans" cxnId="{9E8439D6-07CF-4AE7-A2D1-76BB9EF1D817}">
      <dgm:prSet/>
      <dgm:spPr/>
      <dgm:t>
        <a:bodyPr/>
        <a:lstStyle/>
        <a:p>
          <a:endParaRPr lang="cs-CZ"/>
        </a:p>
      </dgm:t>
    </dgm:pt>
    <dgm:pt modelId="{8EDD212E-765F-437B-BE46-C0BD0DB7BA38}">
      <dgm:prSet custT="1"/>
      <dgm:spPr/>
      <dgm:t>
        <a:bodyPr/>
        <a:lstStyle/>
        <a:p>
          <a:pPr rtl="0"/>
          <a:r>
            <a:rPr lang="cs-CZ" sz="3600" dirty="0" smtClean="0"/>
            <a:t>jménem zaměstnavatele, </a:t>
          </a:r>
          <a:endParaRPr lang="cs-CZ" sz="3600" dirty="0"/>
        </a:p>
      </dgm:t>
    </dgm:pt>
    <dgm:pt modelId="{F281E9AC-7685-4622-A5C6-E5E401D3D5AE}" type="parTrans" cxnId="{E56D1351-3FA0-4285-91FD-F525B238B0EC}">
      <dgm:prSet/>
      <dgm:spPr/>
      <dgm:t>
        <a:bodyPr/>
        <a:lstStyle/>
        <a:p>
          <a:endParaRPr lang="cs-CZ"/>
        </a:p>
      </dgm:t>
    </dgm:pt>
    <dgm:pt modelId="{95E323AE-4D24-4364-BCA1-4F932D6EE09B}" type="sibTrans" cxnId="{E56D1351-3FA0-4285-91FD-F525B238B0EC}">
      <dgm:prSet/>
      <dgm:spPr/>
      <dgm:t>
        <a:bodyPr/>
        <a:lstStyle/>
        <a:p>
          <a:endParaRPr lang="cs-CZ"/>
        </a:p>
      </dgm:t>
    </dgm:pt>
    <dgm:pt modelId="{FAA033B3-B7F9-4ABB-876E-A92A893527FE}">
      <dgm:prSet custT="1"/>
      <dgm:spPr/>
      <dgm:t>
        <a:bodyPr/>
        <a:lstStyle/>
        <a:p>
          <a:pPr rtl="0"/>
          <a:r>
            <a:rPr lang="cs-CZ" sz="3600" smtClean="0"/>
            <a:t>podle pokynů zaměstnavatele </a:t>
          </a:r>
          <a:endParaRPr lang="cs-CZ" sz="3600"/>
        </a:p>
      </dgm:t>
    </dgm:pt>
    <dgm:pt modelId="{514CB48F-B08D-4AAD-8EA7-54CF616FE155}" type="parTrans" cxnId="{CC4E5B0D-3B11-4889-90EE-EC8C37E5FB80}">
      <dgm:prSet/>
      <dgm:spPr/>
      <dgm:t>
        <a:bodyPr/>
        <a:lstStyle/>
        <a:p>
          <a:endParaRPr lang="cs-CZ"/>
        </a:p>
      </dgm:t>
    </dgm:pt>
    <dgm:pt modelId="{0A7CBDB9-B9B8-4C10-98F5-4318226DE9CA}" type="sibTrans" cxnId="{CC4E5B0D-3B11-4889-90EE-EC8C37E5FB80}">
      <dgm:prSet/>
      <dgm:spPr/>
      <dgm:t>
        <a:bodyPr/>
        <a:lstStyle/>
        <a:p>
          <a:endParaRPr lang="cs-CZ"/>
        </a:p>
      </dgm:t>
    </dgm:pt>
    <dgm:pt modelId="{7D1366A0-1C52-40CD-B863-63161A21AF1F}">
      <dgm:prSet custT="1"/>
      <dgm:spPr/>
      <dgm:t>
        <a:bodyPr/>
        <a:lstStyle/>
        <a:p>
          <a:pPr rtl="0"/>
          <a:r>
            <a:rPr lang="cs-CZ" sz="3600" dirty="0" smtClean="0"/>
            <a:t>zaměstnanec vykonává osobně.</a:t>
          </a:r>
          <a:endParaRPr lang="cs-CZ" sz="3600" dirty="0"/>
        </a:p>
      </dgm:t>
    </dgm:pt>
    <dgm:pt modelId="{870FF67C-AAA0-4D01-901C-FE7DA96E3B81}" type="parTrans" cxnId="{1098B150-5F86-4490-9B06-D93DA67AEF77}">
      <dgm:prSet/>
      <dgm:spPr/>
      <dgm:t>
        <a:bodyPr/>
        <a:lstStyle/>
        <a:p>
          <a:endParaRPr lang="cs-CZ"/>
        </a:p>
      </dgm:t>
    </dgm:pt>
    <dgm:pt modelId="{59728F31-6AEB-4A7C-A2A3-9E62FEF9BFDF}" type="sibTrans" cxnId="{1098B150-5F86-4490-9B06-D93DA67AEF77}">
      <dgm:prSet/>
      <dgm:spPr/>
      <dgm:t>
        <a:bodyPr/>
        <a:lstStyle/>
        <a:p>
          <a:endParaRPr lang="cs-CZ"/>
        </a:p>
      </dgm:t>
    </dgm:pt>
    <dgm:pt modelId="{0F27CBF1-4688-41B8-B5E8-DE164EB0C0BD}" type="pres">
      <dgm:prSet presAssocID="{1938DF6C-32D2-4FF3-BE76-2AE8C848D0C8}" presName="diagram" presStyleCnt="0">
        <dgm:presLayoutVars>
          <dgm:dir/>
          <dgm:resizeHandles val="exact"/>
        </dgm:presLayoutVars>
      </dgm:prSet>
      <dgm:spPr/>
      <dgm:t>
        <a:bodyPr/>
        <a:lstStyle/>
        <a:p>
          <a:endParaRPr lang="cs-CZ"/>
        </a:p>
      </dgm:t>
    </dgm:pt>
    <dgm:pt modelId="{26A515F0-8842-4EB7-BA5E-EFC0ACDE5599}" type="pres">
      <dgm:prSet presAssocID="{E48F2A35-FD19-49EC-A9D3-09AD7C304E28}" presName="node" presStyleLbl="node1" presStyleIdx="0" presStyleCnt="1" custLinFactNeighborY="-301">
        <dgm:presLayoutVars>
          <dgm:bulletEnabled val="1"/>
        </dgm:presLayoutVars>
      </dgm:prSet>
      <dgm:spPr/>
      <dgm:t>
        <a:bodyPr/>
        <a:lstStyle/>
        <a:p>
          <a:endParaRPr lang="cs-CZ"/>
        </a:p>
      </dgm:t>
    </dgm:pt>
  </dgm:ptLst>
  <dgm:cxnLst>
    <dgm:cxn modelId="{350C06D0-DDA1-4552-BA79-403E0CB827CA}" type="presOf" srcId="{D030F30B-69A5-41C5-A4B0-6BA78A864D71}" destId="{26A515F0-8842-4EB7-BA5E-EFC0ACDE5599}" srcOrd="0" destOrd="2" presId="urn:microsoft.com/office/officeart/2005/8/layout/default"/>
    <dgm:cxn modelId="{7664311D-667E-4F63-96E4-89A9D0A705B2}" type="presOf" srcId="{18229A5C-D003-46DA-B517-2C3F846FC9A3}" destId="{26A515F0-8842-4EB7-BA5E-EFC0ACDE5599}" srcOrd="0" destOrd="1" presId="urn:microsoft.com/office/officeart/2005/8/layout/default"/>
    <dgm:cxn modelId="{8777D9AB-1E89-44B9-B401-844306F7A59C}" type="presOf" srcId="{FAA033B3-B7F9-4ABB-876E-A92A893527FE}" destId="{26A515F0-8842-4EB7-BA5E-EFC0ACDE5599}" srcOrd="0" destOrd="4" presId="urn:microsoft.com/office/officeart/2005/8/layout/default"/>
    <dgm:cxn modelId="{487ABE95-0D29-4D26-8E91-4A0A06C4763B}" srcId="{E48F2A35-FD19-49EC-A9D3-09AD7C304E28}" destId="{18229A5C-D003-46DA-B517-2C3F846FC9A3}" srcOrd="0" destOrd="0" parTransId="{39707B7D-6BE5-4402-BC71-32D578C97C63}" sibTransId="{485F97A9-CF97-4811-98C8-6EF45C40D22B}"/>
    <dgm:cxn modelId="{1098B150-5F86-4490-9B06-D93DA67AEF77}" srcId="{E48F2A35-FD19-49EC-A9D3-09AD7C304E28}" destId="{7D1366A0-1C52-40CD-B863-63161A21AF1F}" srcOrd="4" destOrd="0" parTransId="{870FF67C-AAA0-4D01-901C-FE7DA96E3B81}" sibTransId="{59728F31-6AEB-4A7C-A2A3-9E62FEF9BFDF}"/>
    <dgm:cxn modelId="{9E8439D6-07CF-4AE7-A2D1-76BB9EF1D817}" srcId="{E48F2A35-FD19-49EC-A9D3-09AD7C304E28}" destId="{D030F30B-69A5-41C5-A4B0-6BA78A864D71}" srcOrd="1" destOrd="0" parTransId="{F5AE5C72-4A93-4E64-9BF9-8892FCF3CF71}" sibTransId="{BAC9494C-1722-4A89-B1B0-944490E6D015}"/>
    <dgm:cxn modelId="{3AF968C1-59A2-4F47-91C8-85F7AC52DA7F}" srcId="{1938DF6C-32D2-4FF3-BE76-2AE8C848D0C8}" destId="{E48F2A35-FD19-49EC-A9D3-09AD7C304E28}" srcOrd="0" destOrd="0" parTransId="{725795EE-68C7-4DD9-B947-C6A3BE5708AC}" sibTransId="{A0395605-58BD-44D7-B24A-A33824E4A1FC}"/>
    <dgm:cxn modelId="{E56D1351-3FA0-4285-91FD-F525B238B0EC}" srcId="{E48F2A35-FD19-49EC-A9D3-09AD7C304E28}" destId="{8EDD212E-765F-437B-BE46-C0BD0DB7BA38}" srcOrd="2" destOrd="0" parTransId="{F281E9AC-7685-4622-A5C6-E5E401D3D5AE}" sibTransId="{95E323AE-4D24-4364-BCA1-4F932D6EE09B}"/>
    <dgm:cxn modelId="{9FFD746A-660A-4830-9266-508AD8EEFDA0}" type="presOf" srcId="{7D1366A0-1C52-40CD-B863-63161A21AF1F}" destId="{26A515F0-8842-4EB7-BA5E-EFC0ACDE5599}" srcOrd="0" destOrd="5" presId="urn:microsoft.com/office/officeart/2005/8/layout/default"/>
    <dgm:cxn modelId="{8744ED89-DBFC-4B5B-A4A8-FB31A9D653DC}" type="presOf" srcId="{E48F2A35-FD19-49EC-A9D3-09AD7C304E28}" destId="{26A515F0-8842-4EB7-BA5E-EFC0ACDE5599}" srcOrd="0" destOrd="0" presId="urn:microsoft.com/office/officeart/2005/8/layout/default"/>
    <dgm:cxn modelId="{CC4E5B0D-3B11-4889-90EE-EC8C37E5FB80}" srcId="{E48F2A35-FD19-49EC-A9D3-09AD7C304E28}" destId="{FAA033B3-B7F9-4ABB-876E-A92A893527FE}" srcOrd="3" destOrd="0" parTransId="{514CB48F-B08D-4AAD-8EA7-54CF616FE155}" sibTransId="{0A7CBDB9-B9B8-4C10-98F5-4318226DE9CA}"/>
    <dgm:cxn modelId="{076E9036-2682-494B-AB4A-EF97B18467E1}" type="presOf" srcId="{1938DF6C-32D2-4FF3-BE76-2AE8C848D0C8}" destId="{0F27CBF1-4688-41B8-B5E8-DE164EB0C0BD}" srcOrd="0" destOrd="0" presId="urn:microsoft.com/office/officeart/2005/8/layout/default"/>
    <dgm:cxn modelId="{848361FB-FD4B-4A04-83B4-95BE1957DB4D}" type="presOf" srcId="{8EDD212E-765F-437B-BE46-C0BD0DB7BA38}" destId="{26A515F0-8842-4EB7-BA5E-EFC0ACDE5599}" srcOrd="0" destOrd="3" presId="urn:microsoft.com/office/officeart/2005/8/layout/default"/>
    <dgm:cxn modelId="{9DC05C4D-70EF-4C3B-B02A-24AC74F99888}" type="presParOf" srcId="{0F27CBF1-4688-41B8-B5E8-DE164EB0C0BD}" destId="{26A515F0-8842-4EB7-BA5E-EFC0ACDE5599}" srcOrd="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953441A-8E43-40E2-84A5-F6DB7B5F182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78E57ACA-FC5B-4412-BF02-98CBF7D2262A}">
      <dgm:prSet/>
      <dgm:spPr/>
      <dgm:t>
        <a:bodyPr/>
        <a:lstStyle/>
        <a:p>
          <a:pPr rtl="0"/>
          <a:r>
            <a:rPr lang="cs-CZ" smtClean="0"/>
            <a:t>ruší-li se zaměstnavatel přemísťuje-li se zaměstnavatel nebo jeho část,</a:t>
          </a:r>
          <a:endParaRPr lang="cs-CZ"/>
        </a:p>
      </dgm:t>
    </dgm:pt>
    <dgm:pt modelId="{AD720A5A-780D-4A5F-AEF1-84A76D60D1E8}" type="parTrans" cxnId="{C53AA217-7BBC-421C-88F9-7859DE957CD0}">
      <dgm:prSet/>
      <dgm:spPr/>
      <dgm:t>
        <a:bodyPr/>
        <a:lstStyle/>
        <a:p>
          <a:endParaRPr lang="cs-CZ"/>
        </a:p>
      </dgm:t>
    </dgm:pt>
    <dgm:pt modelId="{8A03DE34-8F29-40EB-8BE2-2B81A88BAB86}" type="sibTrans" cxnId="{C53AA217-7BBC-421C-88F9-7859DE957CD0}">
      <dgm:prSet/>
      <dgm:spPr/>
      <dgm:t>
        <a:bodyPr/>
        <a:lstStyle/>
        <a:p>
          <a:endParaRPr lang="cs-CZ"/>
        </a:p>
      </dgm:t>
    </dgm:pt>
    <dgm:pt modelId="{55B2C7C3-1F95-45C0-AF4B-BBEE3EFA71DE}">
      <dgm:prSet/>
      <dgm:spPr/>
      <dgm:t>
        <a:bodyPr/>
        <a:lstStyle/>
        <a:p>
          <a:pPr rtl="0"/>
          <a:r>
            <a:rPr lang="cs-CZ" smtClean="0"/>
            <a:t>stane-li se zaměstnanec nadbytečným </a:t>
          </a:r>
          <a:endParaRPr lang="cs-CZ"/>
        </a:p>
      </dgm:t>
    </dgm:pt>
    <dgm:pt modelId="{9648C63C-0964-4DAD-9B47-7F0247EC6658}" type="parTrans" cxnId="{600E8CF7-F259-47D6-86E5-BBCF92F13153}">
      <dgm:prSet/>
      <dgm:spPr/>
      <dgm:t>
        <a:bodyPr/>
        <a:lstStyle/>
        <a:p>
          <a:endParaRPr lang="cs-CZ"/>
        </a:p>
      </dgm:t>
    </dgm:pt>
    <dgm:pt modelId="{23A21970-C105-42C2-A9D8-1248F846CC87}" type="sibTrans" cxnId="{600E8CF7-F259-47D6-86E5-BBCF92F13153}">
      <dgm:prSet/>
      <dgm:spPr/>
      <dgm:t>
        <a:bodyPr/>
        <a:lstStyle/>
        <a:p>
          <a:endParaRPr lang="cs-CZ"/>
        </a:p>
      </dgm:t>
    </dgm:pt>
    <dgm:pt modelId="{232BFF86-B7AB-45FC-9FDD-4A05BE0748F6}">
      <dgm:prSet/>
      <dgm:spPr/>
      <dgm:t>
        <a:bodyPr/>
        <a:lstStyle/>
        <a:p>
          <a:pPr rtl="0"/>
          <a:r>
            <a:rPr lang="cs-CZ" smtClean="0"/>
            <a:t>nesmí-li zaměstnanec podle lékařského posudku dále konat dosavadní </a:t>
          </a:r>
          <a:endParaRPr lang="cs-CZ"/>
        </a:p>
      </dgm:t>
    </dgm:pt>
    <dgm:pt modelId="{88A8BCA4-4AEC-4A59-8672-41FB687DDD28}" type="parTrans" cxnId="{84A07D11-ABD0-4DDE-B734-E5116BAF2ADE}">
      <dgm:prSet/>
      <dgm:spPr/>
      <dgm:t>
        <a:bodyPr/>
        <a:lstStyle/>
        <a:p>
          <a:endParaRPr lang="cs-CZ"/>
        </a:p>
      </dgm:t>
    </dgm:pt>
    <dgm:pt modelId="{78E293F0-0A54-451E-AF34-8208327BCB35}" type="sibTrans" cxnId="{84A07D11-ABD0-4DDE-B734-E5116BAF2ADE}">
      <dgm:prSet/>
      <dgm:spPr/>
      <dgm:t>
        <a:bodyPr/>
        <a:lstStyle/>
        <a:p>
          <a:endParaRPr lang="cs-CZ"/>
        </a:p>
      </dgm:t>
    </dgm:pt>
    <dgm:pt modelId="{9AB1F239-C3CA-4DE6-8F0F-EC725E1439F1}">
      <dgm:prSet/>
      <dgm:spPr/>
      <dgm:t>
        <a:bodyPr/>
        <a:lstStyle/>
        <a:p>
          <a:pPr rtl="0"/>
          <a:r>
            <a:rPr lang="cs-CZ" smtClean="0"/>
            <a:t>nesplňuje-li zaměstnanec předpoklady stanovené právními předpisy </a:t>
          </a:r>
          <a:endParaRPr lang="cs-CZ"/>
        </a:p>
      </dgm:t>
    </dgm:pt>
    <dgm:pt modelId="{E519DA31-652E-40D3-8EED-C45806B16EDE}" type="parTrans" cxnId="{4BCB31B9-C674-4B0A-A27A-E4AD41787BA2}">
      <dgm:prSet/>
      <dgm:spPr/>
      <dgm:t>
        <a:bodyPr/>
        <a:lstStyle/>
        <a:p>
          <a:endParaRPr lang="cs-CZ"/>
        </a:p>
      </dgm:t>
    </dgm:pt>
    <dgm:pt modelId="{51E3262D-7D1E-4CD9-A2F4-AFEA80264870}" type="sibTrans" cxnId="{4BCB31B9-C674-4B0A-A27A-E4AD41787BA2}">
      <dgm:prSet/>
      <dgm:spPr/>
      <dgm:t>
        <a:bodyPr/>
        <a:lstStyle/>
        <a:p>
          <a:endParaRPr lang="cs-CZ"/>
        </a:p>
      </dgm:t>
    </dgm:pt>
    <dgm:pt modelId="{EF45287D-2822-462F-96B0-CD59537C57E1}">
      <dgm:prSet/>
      <dgm:spPr/>
      <dgm:t>
        <a:bodyPr/>
        <a:lstStyle/>
        <a:p>
          <a:pPr rtl="0"/>
          <a:r>
            <a:rPr lang="cs-CZ" smtClean="0"/>
            <a:t>nesplňuje-li bez zavinění zaměstnavatele požadavky pro řádný výkon této práce;</a:t>
          </a:r>
          <a:endParaRPr lang="cs-CZ"/>
        </a:p>
      </dgm:t>
    </dgm:pt>
    <dgm:pt modelId="{F99F5EDB-5497-43F3-8B04-00DF05EF54EE}" type="parTrans" cxnId="{9C656771-66EA-4CB3-8BC5-82C5B64D8FA5}">
      <dgm:prSet/>
      <dgm:spPr/>
      <dgm:t>
        <a:bodyPr/>
        <a:lstStyle/>
        <a:p>
          <a:endParaRPr lang="cs-CZ"/>
        </a:p>
      </dgm:t>
    </dgm:pt>
    <dgm:pt modelId="{9734B6A7-31B9-4E70-A266-60858C9E302A}" type="sibTrans" cxnId="{9C656771-66EA-4CB3-8BC5-82C5B64D8FA5}">
      <dgm:prSet/>
      <dgm:spPr/>
      <dgm:t>
        <a:bodyPr/>
        <a:lstStyle/>
        <a:p>
          <a:endParaRPr lang="cs-CZ"/>
        </a:p>
      </dgm:t>
    </dgm:pt>
    <dgm:pt modelId="{C8B7AB2D-7104-4E08-AD53-59D2C97FFE06}">
      <dgm:prSet/>
      <dgm:spPr/>
      <dgm:t>
        <a:bodyPr/>
        <a:lstStyle/>
        <a:p>
          <a:pPr rtl="0"/>
          <a:r>
            <a:rPr lang="cs-CZ" smtClean="0"/>
            <a:t>poruší-li zaměstnanec zvlášť hrubým způsobem jinou povinnost zaměstnance stanovenou v § 301a.</a:t>
          </a:r>
          <a:endParaRPr lang="cs-CZ"/>
        </a:p>
      </dgm:t>
    </dgm:pt>
    <dgm:pt modelId="{36E51C14-F17E-456A-87E6-0B3A29EDBB9C}" type="parTrans" cxnId="{8FC32394-48D3-4211-949E-603C6E18B87B}">
      <dgm:prSet/>
      <dgm:spPr/>
      <dgm:t>
        <a:bodyPr/>
        <a:lstStyle/>
        <a:p>
          <a:endParaRPr lang="cs-CZ"/>
        </a:p>
      </dgm:t>
    </dgm:pt>
    <dgm:pt modelId="{05C91100-3C0A-4AF1-870E-626980373C5A}" type="sibTrans" cxnId="{8FC32394-48D3-4211-949E-603C6E18B87B}">
      <dgm:prSet/>
      <dgm:spPr/>
      <dgm:t>
        <a:bodyPr/>
        <a:lstStyle/>
        <a:p>
          <a:endParaRPr lang="cs-CZ"/>
        </a:p>
      </dgm:t>
    </dgm:pt>
    <dgm:pt modelId="{BABC392E-4D89-49CE-BB39-066DA8D08E6A}" type="pres">
      <dgm:prSet presAssocID="{E953441A-8E43-40E2-84A5-F6DB7B5F182A}" presName="linear" presStyleCnt="0">
        <dgm:presLayoutVars>
          <dgm:animLvl val="lvl"/>
          <dgm:resizeHandles val="exact"/>
        </dgm:presLayoutVars>
      </dgm:prSet>
      <dgm:spPr/>
      <dgm:t>
        <a:bodyPr/>
        <a:lstStyle/>
        <a:p>
          <a:endParaRPr lang="cs-CZ"/>
        </a:p>
      </dgm:t>
    </dgm:pt>
    <dgm:pt modelId="{46D491AF-C824-4DFD-A49C-AC4EFC93DE81}" type="pres">
      <dgm:prSet presAssocID="{78E57ACA-FC5B-4412-BF02-98CBF7D2262A}" presName="parentText" presStyleLbl="node1" presStyleIdx="0" presStyleCnt="6">
        <dgm:presLayoutVars>
          <dgm:chMax val="0"/>
          <dgm:bulletEnabled val="1"/>
        </dgm:presLayoutVars>
      </dgm:prSet>
      <dgm:spPr/>
      <dgm:t>
        <a:bodyPr/>
        <a:lstStyle/>
        <a:p>
          <a:endParaRPr lang="cs-CZ"/>
        </a:p>
      </dgm:t>
    </dgm:pt>
    <dgm:pt modelId="{B4BE8FAD-E792-453D-9AAC-8CF440650E20}" type="pres">
      <dgm:prSet presAssocID="{8A03DE34-8F29-40EB-8BE2-2B81A88BAB86}" presName="spacer" presStyleCnt="0"/>
      <dgm:spPr/>
    </dgm:pt>
    <dgm:pt modelId="{430AE543-7CB8-42B3-9AA9-94CB6934C551}" type="pres">
      <dgm:prSet presAssocID="{55B2C7C3-1F95-45C0-AF4B-BBEE3EFA71DE}" presName="parentText" presStyleLbl="node1" presStyleIdx="1" presStyleCnt="6">
        <dgm:presLayoutVars>
          <dgm:chMax val="0"/>
          <dgm:bulletEnabled val="1"/>
        </dgm:presLayoutVars>
      </dgm:prSet>
      <dgm:spPr/>
      <dgm:t>
        <a:bodyPr/>
        <a:lstStyle/>
        <a:p>
          <a:endParaRPr lang="cs-CZ"/>
        </a:p>
      </dgm:t>
    </dgm:pt>
    <dgm:pt modelId="{64FC94B0-FD26-460F-BDD7-EF4C9A4611D4}" type="pres">
      <dgm:prSet presAssocID="{23A21970-C105-42C2-A9D8-1248F846CC87}" presName="spacer" presStyleCnt="0"/>
      <dgm:spPr/>
    </dgm:pt>
    <dgm:pt modelId="{EE2AE896-087C-4D47-9EF5-A050F5CA1AE3}" type="pres">
      <dgm:prSet presAssocID="{232BFF86-B7AB-45FC-9FDD-4A05BE0748F6}" presName="parentText" presStyleLbl="node1" presStyleIdx="2" presStyleCnt="6">
        <dgm:presLayoutVars>
          <dgm:chMax val="0"/>
          <dgm:bulletEnabled val="1"/>
        </dgm:presLayoutVars>
      </dgm:prSet>
      <dgm:spPr/>
      <dgm:t>
        <a:bodyPr/>
        <a:lstStyle/>
        <a:p>
          <a:endParaRPr lang="cs-CZ"/>
        </a:p>
      </dgm:t>
    </dgm:pt>
    <dgm:pt modelId="{BE55612C-6FF0-44B0-8EB1-ED7A1F9268FB}" type="pres">
      <dgm:prSet presAssocID="{78E293F0-0A54-451E-AF34-8208327BCB35}" presName="spacer" presStyleCnt="0"/>
      <dgm:spPr/>
    </dgm:pt>
    <dgm:pt modelId="{C8D053F2-D51C-471D-891E-04D349D4EECC}" type="pres">
      <dgm:prSet presAssocID="{9AB1F239-C3CA-4DE6-8F0F-EC725E1439F1}" presName="parentText" presStyleLbl="node1" presStyleIdx="3" presStyleCnt="6">
        <dgm:presLayoutVars>
          <dgm:chMax val="0"/>
          <dgm:bulletEnabled val="1"/>
        </dgm:presLayoutVars>
      </dgm:prSet>
      <dgm:spPr/>
      <dgm:t>
        <a:bodyPr/>
        <a:lstStyle/>
        <a:p>
          <a:endParaRPr lang="cs-CZ"/>
        </a:p>
      </dgm:t>
    </dgm:pt>
    <dgm:pt modelId="{EE813FBA-62A5-476A-B2B3-C5C8F1852AA8}" type="pres">
      <dgm:prSet presAssocID="{51E3262D-7D1E-4CD9-A2F4-AFEA80264870}" presName="spacer" presStyleCnt="0"/>
      <dgm:spPr/>
    </dgm:pt>
    <dgm:pt modelId="{BD9DED40-FD7D-49A7-9E90-321A75E672F1}" type="pres">
      <dgm:prSet presAssocID="{EF45287D-2822-462F-96B0-CD59537C57E1}" presName="parentText" presStyleLbl="node1" presStyleIdx="4" presStyleCnt="6">
        <dgm:presLayoutVars>
          <dgm:chMax val="0"/>
          <dgm:bulletEnabled val="1"/>
        </dgm:presLayoutVars>
      </dgm:prSet>
      <dgm:spPr/>
      <dgm:t>
        <a:bodyPr/>
        <a:lstStyle/>
        <a:p>
          <a:endParaRPr lang="cs-CZ"/>
        </a:p>
      </dgm:t>
    </dgm:pt>
    <dgm:pt modelId="{FE755AF7-8EFD-42CB-8751-407430EFCEEA}" type="pres">
      <dgm:prSet presAssocID="{9734B6A7-31B9-4E70-A266-60858C9E302A}" presName="spacer" presStyleCnt="0"/>
      <dgm:spPr/>
    </dgm:pt>
    <dgm:pt modelId="{2158A713-A10B-4B38-8790-1A0C883E936F}" type="pres">
      <dgm:prSet presAssocID="{C8B7AB2D-7104-4E08-AD53-59D2C97FFE06}" presName="parentText" presStyleLbl="node1" presStyleIdx="5" presStyleCnt="6">
        <dgm:presLayoutVars>
          <dgm:chMax val="0"/>
          <dgm:bulletEnabled val="1"/>
        </dgm:presLayoutVars>
      </dgm:prSet>
      <dgm:spPr/>
      <dgm:t>
        <a:bodyPr/>
        <a:lstStyle/>
        <a:p>
          <a:endParaRPr lang="cs-CZ"/>
        </a:p>
      </dgm:t>
    </dgm:pt>
  </dgm:ptLst>
  <dgm:cxnLst>
    <dgm:cxn modelId="{84A07D11-ABD0-4DDE-B734-E5116BAF2ADE}" srcId="{E953441A-8E43-40E2-84A5-F6DB7B5F182A}" destId="{232BFF86-B7AB-45FC-9FDD-4A05BE0748F6}" srcOrd="2" destOrd="0" parTransId="{88A8BCA4-4AEC-4A59-8672-41FB687DDD28}" sibTransId="{78E293F0-0A54-451E-AF34-8208327BCB35}"/>
    <dgm:cxn modelId="{C0DE0CD5-A7B4-4590-AAE6-2B5660941456}" type="presOf" srcId="{78E57ACA-FC5B-4412-BF02-98CBF7D2262A}" destId="{46D491AF-C824-4DFD-A49C-AC4EFC93DE81}" srcOrd="0" destOrd="0" presId="urn:microsoft.com/office/officeart/2005/8/layout/vList2"/>
    <dgm:cxn modelId="{1EA43E15-DD69-48F4-BC6E-8436FC53AEC7}" type="presOf" srcId="{EF45287D-2822-462F-96B0-CD59537C57E1}" destId="{BD9DED40-FD7D-49A7-9E90-321A75E672F1}" srcOrd="0" destOrd="0" presId="urn:microsoft.com/office/officeart/2005/8/layout/vList2"/>
    <dgm:cxn modelId="{B3A3982B-FF5C-4DD8-99AC-CF1288AF429C}" type="presOf" srcId="{9AB1F239-C3CA-4DE6-8F0F-EC725E1439F1}" destId="{C8D053F2-D51C-471D-891E-04D349D4EECC}" srcOrd="0" destOrd="0" presId="urn:microsoft.com/office/officeart/2005/8/layout/vList2"/>
    <dgm:cxn modelId="{9F7CF4E5-9CB6-4309-BBE5-ED493215C733}" type="presOf" srcId="{55B2C7C3-1F95-45C0-AF4B-BBEE3EFA71DE}" destId="{430AE543-7CB8-42B3-9AA9-94CB6934C551}" srcOrd="0" destOrd="0" presId="urn:microsoft.com/office/officeart/2005/8/layout/vList2"/>
    <dgm:cxn modelId="{1B6A04B0-CBD2-43FC-8884-0B72149F11C7}" type="presOf" srcId="{E953441A-8E43-40E2-84A5-F6DB7B5F182A}" destId="{BABC392E-4D89-49CE-BB39-066DA8D08E6A}" srcOrd="0" destOrd="0" presId="urn:microsoft.com/office/officeart/2005/8/layout/vList2"/>
    <dgm:cxn modelId="{3B171256-D7B3-43B9-A03A-8F9D87787FB5}" type="presOf" srcId="{232BFF86-B7AB-45FC-9FDD-4A05BE0748F6}" destId="{EE2AE896-087C-4D47-9EF5-A050F5CA1AE3}" srcOrd="0" destOrd="0" presId="urn:microsoft.com/office/officeart/2005/8/layout/vList2"/>
    <dgm:cxn modelId="{600E8CF7-F259-47D6-86E5-BBCF92F13153}" srcId="{E953441A-8E43-40E2-84A5-F6DB7B5F182A}" destId="{55B2C7C3-1F95-45C0-AF4B-BBEE3EFA71DE}" srcOrd="1" destOrd="0" parTransId="{9648C63C-0964-4DAD-9B47-7F0247EC6658}" sibTransId="{23A21970-C105-42C2-A9D8-1248F846CC87}"/>
    <dgm:cxn modelId="{7EACCBD9-6C55-4D60-9841-411479936D07}" type="presOf" srcId="{C8B7AB2D-7104-4E08-AD53-59D2C97FFE06}" destId="{2158A713-A10B-4B38-8790-1A0C883E936F}" srcOrd="0" destOrd="0" presId="urn:microsoft.com/office/officeart/2005/8/layout/vList2"/>
    <dgm:cxn modelId="{4BCB31B9-C674-4B0A-A27A-E4AD41787BA2}" srcId="{E953441A-8E43-40E2-84A5-F6DB7B5F182A}" destId="{9AB1F239-C3CA-4DE6-8F0F-EC725E1439F1}" srcOrd="3" destOrd="0" parTransId="{E519DA31-652E-40D3-8EED-C45806B16EDE}" sibTransId="{51E3262D-7D1E-4CD9-A2F4-AFEA80264870}"/>
    <dgm:cxn modelId="{C53AA217-7BBC-421C-88F9-7859DE957CD0}" srcId="{E953441A-8E43-40E2-84A5-F6DB7B5F182A}" destId="{78E57ACA-FC5B-4412-BF02-98CBF7D2262A}" srcOrd="0" destOrd="0" parTransId="{AD720A5A-780D-4A5F-AEF1-84A76D60D1E8}" sibTransId="{8A03DE34-8F29-40EB-8BE2-2B81A88BAB86}"/>
    <dgm:cxn modelId="{9C656771-66EA-4CB3-8BC5-82C5B64D8FA5}" srcId="{E953441A-8E43-40E2-84A5-F6DB7B5F182A}" destId="{EF45287D-2822-462F-96B0-CD59537C57E1}" srcOrd="4" destOrd="0" parTransId="{F99F5EDB-5497-43F3-8B04-00DF05EF54EE}" sibTransId="{9734B6A7-31B9-4E70-A266-60858C9E302A}"/>
    <dgm:cxn modelId="{8FC32394-48D3-4211-949E-603C6E18B87B}" srcId="{E953441A-8E43-40E2-84A5-F6DB7B5F182A}" destId="{C8B7AB2D-7104-4E08-AD53-59D2C97FFE06}" srcOrd="5" destOrd="0" parTransId="{36E51C14-F17E-456A-87E6-0B3A29EDBB9C}" sibTransId="{05C91100-3C0A-4AF1-870E-626980373C5A}"/>
    <dgm:cxn modelId="{21A2D27E-5C8D-4606-BC42-50E4E3A18C19}" type="presParOf" srcId="{BABC392E-4D89-49CE-BB39-066DA8D08E6A}" destId="{46D491AF-C824-4DFD-A49C-AC4EFC93DE81}" srcOrd="0" destOrd="0" presId="urn:microsoft.com/office/officeart/2005/8/layout/vList2"/>
    <dgm:cxn modelId="{EE687821-81A6-48FF-B663-5C0FFFC5C7F7}" type="presParOf" srcId="{BABC392E-4D89-49CE-BB39-066DA8D08E6A}" destId="{B4BE8FAD-E792-453D-9AAC-8CF440650E20}" srcOrd="1" destOrd="0" presId="urn:microsoft.com/office/officeart/2005/8/layout/vList2"/>
    <dgm:cxn modelId="{CC690562-1A45-4B4B-BCE8-58403BB101C5}" type="presParOf" srcId="{BABC392E-4D89-49CE-BB39-066DA8D08E6A}" destId="{430AE543-7CB8-42B3-9AA9-94CB6934C551}" srcOrd="2" destOrd="0" presId="urn:microsoft.com/office/officeart/2005/8/layout/vList2"/>
    <dgm:cxn modelId="{87E1C9A7-A02B-4A7B-B1EC-2BE1BD53B62E}" type="presParOf" srcId="{BABC392E-4D89-49CE-BB39-066DA8D08E6A}" destId="{64FC94B0-FD26-460F-BDD7-EF4C9A4611D4}" srcOrd="3" destOrd="0" presId="urn:microsoft.com/office/officeart/2005/8/layout/vList2"/>
    <dgm:cxn modelId="{C96F0284-0341-4636-9621-64D202CE403C}" type="presParOf" srcId="{BABC392E-4D89-49CE-BB39-066DA8D08E6A}" destId="{EE2AE896-087C-4D47-9EF5-A050F5CA1AE3}" srcOrd="4" destOrd="0" presId="urn:microsoft.com/office/officeart/2005/8/layout/vList2"/>
    <dgm:cxn modelId="{2B958271-F740-4DA9-B572-F918C2EEA652}" type="presParOf" srcId="{BABC392E-4D89-49CE-BB39-066DA8D08E6A}" destId="{BE55612C-6FF0-44B0-8EB1-ED7A1F9268FB}" srcOrd="5" destOrd="0" presId="urn:microsoft.com/office/officeart/2005/8/layout/vList2"/>
    <dgm:cxn modelId="{FDCB1AC0-DEF1-4707-91E4-A313D9A43E2E}" type="presParOf" srcId="{BABC392E-4D89-49CE-BB39-066DA8D08E6A}" destId="{C8D053F2-D51C-471D-891E-04D349D4EECC}" srcOrd="6" destOrd="0" presId="urn:microsoft.com/office/officeart/2005/8/layout/vList2"/>
    <dgm:cxn modelId="{E08CB8AB-3D05-4B8A-9BF4-600177564D8A}" type="presParOf" srcId="{BABC392E-4D89-49CE-BB39-066DA8D08E6A}" destId="{EE813FBA-62A5-476A-B2B3-C5C8F1852AA8}" srcOrd="7" destOrd="0" presId="urn:microsoft.com/office/officeart/2005/8/layout/vList2"/>
    <dgm:cxn modelId="{F370D20F-2302-4810-BBFC-4F4769BBE036}" type="presParOf" srcId="{BABC392E-4D89-49CE-BB39-066DA8D08E6A}" destId="{BD9DED40-FD7D-49A7-9E90-321A75E672F1}" srcOrd="8" destOrd="0" presId="urn:microsoft.com/office/officeart/2005/8/layout/vList2"/>
    <dgm:cxn modelId="{A19206CD-1123-4EA3-8C26-A3DC8FB19962}" type="presParOf" srcId="{BABC392E-4D89-49CE-BB39-066DA8D08E6A}" destId="{FE755AF7-8EFD-42CB-8751-407430EFCEEA}" srcOrd="9" destOrd="0" presId="urn:microsoft.com/office/officeart/2005/8/layout/vList2"/>
    <dgm:cxn modelId="{81B918DB-3E92-4020-A8D8-2D562E96198C}" type="presParOf" srcId="{BABC392E-4D89-49CE-BB39-066DA8D08E6A}" destId="{2158A713-A10B-4B38-8790-1A0C883E936F}"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9E881E1-8764-4ECB-BBC7-89EF8CC7D91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9F180CCF-A64A-4834-A0C3-A69AFD0ABEE2}">
      <dgm:prSet/>
      <dgm:spPr/>
      <dgm:t>
        <a:bodyPr/>
        <a:lstStyle/>
        <a:p>
          <a:pPr rtl="0"/>
          <a:r>
            <a:rPr lang="cs-CZ" smtClean="0"/>
            <a:t>Zaměstnavatel</a:t>
          </a:r>
          <a:endParaRPr lang="cs-CZ"/>
        </a:p>
      </dgm:t>
    </dgm:pt>
    <dgm:pt modelId="{F5B4A40B-D298-47F1-84A2-DF9280428672}" type="parTrans" cxnId="{4BF765B5-D33B-4051-B988-6380D306FEAC}">
      <dgm:prSet/>
      <dgm:spPr/>
      <dgm:t>
        <a:bodyPr/>
        <a:lstStyle/>
        <a:p>
          <a:endParaRPr lang="cs-CZ"/>
        </a:p>
      </dgm:t>
    </dgm:pt>
    <dgm:pt modelId="{CB0A067F-0895-43B0-9CCC-4709BE8B8198}" type="sibTrans" cxnId="{4BF765B5-D33B-4051-B988-6380D306FEAC}">
      <dgm:prSet/>
      <dgm:spPr/>
      <dgm:t>
        <a:bodyPr/>
        <a:lstStyle/>
        <a:p>
          <a:endParaRPr lang="cs-CZ"/>
        </a:p>
      </dgm:t>
    </dgm:pt>
    <dgm:pt modelId="{411AEBD9-D2A5-4CF9-AB67-F1458BACDA7B}">
      <dgm:prSet/>
      <dgm:spPr/>
      <dgm:t>
        <a:bodyPr/>
        <a:lstStyle/>
        <a:p>
          <a:pPr rtl="0"/>
          <a:r>
            <a:rPr lang="cs-CZ" smtClean="0"/>
            <a:t>Zec odsouzen pro úmyslný trestný čin  na víc než 1 rok, nebo 6 měsíců pokud v práci</a:t>
          </a:r>
          <a:endParaRPr lang="cs-CZ"/>
        </a:p>
      </dgm:t>
    </dgm:pt>
    <dgm:pt modelId="{89574984-291C-403F-9769-F91AFEA55A33}" type="parTrans" cxnId="{B6D18848-07E0-4D05-9A95-7FEDF2C24F47}">
      <dgm:prSet/>
      <dgm:spPr/>
      <dgm:t>
        <a:bodyPr/>
        <a:lstStyle/>
        <a:p>
          <a:endParaRPr lang="cs-CZ"/>
        </a:p>
      </dgm:t>
    </dgm:pt>
    <dgm:pt modelId="{3F298C24-577F-488B-8349-A66BD4C91208}" type="sibTrans" cxnId="{B6D18848-07E0-4D05-9A95-7FEDF2C24F47}">
      <dgm:prSet/>
      <dgm:spPr/>
      <dgm:t>
        <a:bodyPr/>
        <a:lstStyle/>
        <a:p>
          <a:endParaRPr lang="cs-CZ"/>
        </a:p>
      </dgm:t>
    </dgm:pt>
    <dgm:pt modelId="{4116ADC6-2DCB-4B40-A3AC-F20953CA7AFE}">
      <dgm:prSet/>
      <dgm:spPr/>
      <dgm:t>
        <a:bodyPr/>
        <a:lstStyle/>
        <a:p>
          <a:pPr rtl="0"/>
          <a:r>
            <a:rPr lang="cs-CZ" smtClean="0"/>
            <a:t>povinnost vyplývající z právních předpisů vztahujících se k jím vykonávané práci zvlášť hrubým způsobem.</a:t>
          </a:r>
          <a:endParaRPr lang="cs-CZ"/>
        </a:p>
      </dgm:t>
    </dgm:pt>
    <dgm:pt modelId="{C4905177-6C72-4835-B924-831FD84BBD67}" type="parTrans" cxnId="{EBDBFBDA-BF9D-4FF8-8D67-0D18D64FD1A2}">
      <dgm:prSet/>
      <dgm:spPr/>
      <dgm:t>
        <a:bodyPr/>
        <a:lstStyle/>
        <a:p>
          <a:endParaRPr lang="cs-CZ"/>
        </a:p>
      </dgm:t>
    </dgm:pt>
    <dgm:pt modelId="{4C4D3BA5-5970-4EAD-8368-87B0C6D285EA}" type="sibTrans" cxnId="{EBDBFBDA-BF9D-4FF8-8D67-0D18D64FD1A2}">
      <dgm:prSet/>
      <dgm:spPr/>
      <dgm:t>
        <a:bodyPr/>
        <a:lstStyle/>
        <a:p>
          <a:endParaRPr lang="cs-CZ"/>
        </a:p>
      </dgm:t>
    </dgm:pt>
    <dgm:pt modelId="{2C955358-7CB1-4364-9BE1-5D3685847A05}">
      <dgm:prSet/>
      <dgm:spPr/>
      <dgm:t>
        <a:bodyPr/>
        <a:lstStyle/>
        <a:p>
          <a:pPr rtl="0"/>
          <a:r>
            <a:rPr lang="cs-CZ" smtClean="0"/>
            <a:t>Zaměstnanec</a:t>
          </a:r>
          <a:endParaRPr lang="cs-CZ"/>
        </a:p>
      </dgm:t>
    </dgm:pt>
    <dgm:pt modelId="{1A1D22E7-0FA9-4C0B-ACD8-53CEE295FCE9}" type="parTrans" cxnId="{4AD64978-F1C9-479D-B45E-4335D894C300}">
      <dgm:prSet/>
      <dgm:spPr/>
      <dgm:t>
        <a:bodyPr/>
        <a:lstStyle/>
        <a:p>
          <a:endParaRPr lang="cs-CZ"/>
        </a:p>
      </dgm:t>
    </dgm:pt>
    <dgm:pt modelId="{16C89F23-721F-46D6-9DE6-A35AD3D7A981}" type="sibTrans" cxnId="{4AD64978-F1C9-479D-B45E-4335D894C300}">
      <dgm:prSet/>
      <dgm:spPr/>
      <dgm:t>
        <a:bodyPr/>
        <a:lstStyle/>
        <a:p>
          <a:endParaRPr lang="cs-CZ"/>
        </a:p>
      </dgm:t>
    </dgm:pt>
    <dgm:pt modelId="{C95C9F86-09F0-4D89-BE46-3E5B232B187B}">
      <dgm:prSet/>
      <dgm:spPr/>
      <dgm:t>
        <a:bodyPr/>
        <a:lstStyle/>
        <a:p>
          <a:pPr rtl="0"/>
          <a:r>
            <a:rPr lang="cs-CZ" smtClean="0"/>
            <a:t>Lékařský posudek</a:t>
          </a:r>
          <a:endParaRPr lang="cs-CZ"/>
        </a:p>
      </dgm:t>
    </dgm:pt>
    <dgm:pt modelId="{BAC0F706-0FA7-473E-93CE-5EE592A41CE8}" type="parTrans" cxnId="{0648ECE9-682C-4971-BEBF-B764DB0EB4E2}">
      <dgm:prSet/>
      <dgm:spPr/>
      <dgm:t>
        <a:bodyPr/>
        <a:lstStyle/>
        <a:p>
          <a:endParaRPr lang="cs-CZ"/>
        </a:p>
      </dgm:t>
    </dgm:pt>
    <dgm:pt modelId="{35FF47F3-B8CF-4281-88EE-EFB5BCFAC447}" type="sibTrans" cxnId="{0648ECE9-682C-4971-BEBF-B764DB0EB4E2}">
      <dgm:prSet/>
      <dgm:spPr/>
      <dgm:t>
        <a:bodyPr/>
        <a:lstStyle/>
        <a:p>
          <a:endParaRPr lang="cs-CZ"/>
        </a:p>
      </dgm:t>
    </dgm:pt>
    <dgm:pt modelId="{B6DCD784-A437-478C-8985-7FD8BF85258E}">
      <dgm:prSet/>
      <dgm:spPr/>
      <dgm:t>
        <a:bodyPr/>
        <a:lstStyle/>
        <a:p>
          <a:pPr rtl="0"/>
          <a:r>
            <a:rPr lang="cs-CZ" smtClean="0"/>
            <a:t>Prodlení s výplatou mzdy – 15 dnů po splatnosti</a:t>
          </a:r>
          <a:endParaRPr lang="cs-CZ"/>
        </a:p>
      </dgm:t>
    </dgm:pt>
    <dgm:pt modelId="{9169B6DE-7C74-44E3-A605-677A6CE28BF8}" type="parTrans" cxnId="{24338FCE-18A5-4EAB-8A17-5D85B29DBB4A}">
      <dgm:prSet/>
      <dgm:spPr/>
      <dgm:t>
        <a:bodyPr/>
        <a:lstStyle/>
        <a:p>
          <a:endParaRPr lang="cs-CZ"/>
        </a:p>
      </dgm:t>
    </dgm:pt>
    <dgm:pt modelId="{B9DFD6BE-4588-4174-9B6E-ADF6AA3757A4}" type="sibTrans" cxnId="{24338FCE-18A5-4EAB-8A17-5D85B29DBB4A}">
      <dgm:prSet/>
      <dgm:spPr/>
      <dgm:t>
        <a:bodyPr/>
        <a:lstStyle/>
        <a:p>
          <a:endParaRPr lang="cs-CZ"/>
        </a:p>
      </dgm:t>
    </dgm:pt>
    <dgm:pt modelId="{BB14C5D9-573D-454A-8803-3557F7488401}" type="pres">
      <dgm:prSet presAssocID="{89E881E1-8764-4ECB-BBC7-89EF8CC7D91E}" presName="linear" presStyleCnt="0">
        <dgm:presLayoutVars>
          <dgm:animLvl val="lvl"/>
          <dgm:resizeHandles val="exact"/>
        </dgm:presLayoutVars>
      </dgm:prSet>
      <dgm:spPr/>
      <dgm:t>
        <a:bodyPr/>
        <a:lstStyle/>
        <a:p>
          <a:endParaRPr lang="cs-CZ"/>
        </a:p>
      </dgm:t>
    </dgm:pt>
    <dgm:pt modelId="{610659F4-35FB-4C27-AB15-D8E8555EB9D3}" type="pres">
      <dgm:prSet presAssocID="{9F180CCF-A64A-4834-A0C3-A69AFD0ABEE2}" presName="parentText" presStyleLbl="node1" presStyleIdx="0" presStyleCnt="2">
        <dgm:presLayoutVars>
          <dgm:chMax val="0"/>
          <dgm:bulletEnabled val="1"/>
        </dgm:presLayoutVars>
      </dgm:prSet>
      <dgm:spPr/>
      <dgm:t>
        <a:bodyPr/>
        <a:lstStyle/>
        <a:p>
          <a:endParaRPr lang="cs-CZ"/>
        </a:p>
      </dgm:t>
    </dgm:pt>
    <dgm:pt modelId="{88914A19-D955-4035-8999-1811241B731B}" type="pres">
      <dgm:prSet presAssocID="{9F180CCF-A64A-4834-A0C3-A69AFD0ABEE2}" presName="childText" presStyleLbl="revTx" presStyleIdx="0" presStyleCnt="2">
        <dgm:presLayoutVars>
          <dgm:bulletEnabled val="1"/>
        </dgm:presLayoutVars>
      </dgm:prSet>
      <dgm:spPr/>
      <dgm:t>
        <a:bodyPr/>
        <a:lstStyle/>
        <a:p>
          <a:endParaRPr lang="cs-CZ"/>
        </a:p>
      </dgm:t>
    </dgm:pt>
    <dgm:pt modelId="{AEEB40DB-39A9-4BE5-89BB-DEFA7523E9B0}" type="pres">
      <dgm:prSet presAssocID="{2C955358-7CB1-4364-9BE1-5D3685847A05}" presName="parentText" presStyleLbl="node1" presStyleIdx="1" presStyleCnt="2">
        <dgm:presLayoutVars>
          <dgm:chMax val="0"/>
          <dgm:bulletEnabled val="1"/>
        </dgm:presLayoutVars>
      </dgm:prSet>
      <dgm:spPr/>
      <dgm:t>
        <a:bodyPr/>
        <a:lstStyle/>
        <a:p>
          <a:endParaRPr lang="cs-CZ"/>
        </a:p>
      </dgm:t>
    </dgm:pt>
    <dgm:pt modelId="{0E975C6B-F181-44C1-9625-BF7D1492B605}" type="pres">
      <dgm:prSet presAssocID="{2C955358-7CB1-4364-9BE1-5D3685847A05}" presName="childText" presStyleLbl="revTx" presStyleIdx="1" presStyleCnt="2">
        <dgm:presLayoutVars>
          <dgm:bulletEnabled val="1"/>
        </dgm:presLayoutVars>
      </dgm:prSet>
      <dgm:spPr/>
      <dgm:t>
        <a:bodyPr/>
        <a:lstStyle/>
        <a:p>
          <a:endParaRPr lang="cs-CZ"/>
        </a:p>
      </dgm:t>
    </dgm:pt>
  </dgm:ptLst>
  <dgm:cxnLst>
    <dgm:cxn modelId="{F831B79A-477B-4E36-AF76-269D0B8BFDC6}" type="presOf" srcId="{2C955358-7CB1-4364-9BE1-5D3685847A05}" destId="{AEEB40DB-39A9-4BE5-89BB-DEFA7523E9B0}" srcOrd="0" destOrd="0" presId="urn:microsoft.com/office/officeart/2005/8/layout/vList2"/>
    <dgm:cxn modelId="{4AD64978-F1C9-479D-B45E-4335D894C300}" srcId="{89E881E1-8764-4ECB-BBC7-89EF8CC7D91E}" destId="{2C955358-7CB1-4364-9BE1-5D3685847A05}" srcOrd="1" destOrd="0" parTransId="{1A1D22E7-0FA9-4C0B-ACD8-53CEE295FCE9}" sibTransId="{16C89F23-721F-46D6-9DE6-A35AD3D7A981}"/>
    <dgm:cxn modelId="{EBDBFBDA-BF9D-4FF8-8D67-0D18D64FD1A2}" srcId="{9F180CCF-A64A-4834-A0C3-A69AFD0ABEE2}" destId="{4116ADC6-2DCB-4B40-A3AC-F20953CA7AFE}" srcOrd="1" destOrd="0" parTransId="{C4905177-6C72-4835-B924-831FD84BBD67}" sibTransId="{4C4D3BA5-5970-4EAD-8368-87B0C6D285EA}"/>
    <dgm:cxn modelId="{4A18F879-B15D-4C88-8908-B032E62A8100}" type="presOf" srcId="{C95C9F86-09F0-4D89-BE46-3E5B232B187B}" destId="{0E975C6B-F181-44C1-9625-BF7D1492B605}" srcOrd="0" destOrd="0" presId="urn:microsoft.com/office/officeart/2005/8/layout/vList2"/>
    <dgm:cxn modelId="{81B3688D-3D55-46E6-A1CD-373FC63BE880}" type="presOf" srcId="{9F180CCF-A64A-4834-A0C3-A69AFD0ABEE2}" destId="{610659F4-35FB-4C27-AB15-D8E8555EB9D3}" srcOrd="0" destOrd="0" presId="urn:microsoft.com/office/officeart/2005/8/layout/vList2"/>
    <dgm:cxn modelId="{24338FCE-18A5-4EAB-8A17-5D85B29DBB4A}" srcId="{2C955358-7CB1-4364-9BE1-5D3685847A05}" destId="{B6DCD784-A437-478C-8985-7FD8BF85258E}" srcOrd="1" destOrd="0" parTransId="{9169B6DE-7C74-44E3-A605-677A6CE28BF8}" sibTransId="{B9DFD6BE-4588-4174-9B6E-ADF6AA3757A4}"/>
    <dgm:cxn modelId="{FAE67430-A896-4A9A-ACF6-6C3C2AE45B5A}" type="presOf" srcId="{89E881E1-8764-4ECB-BBC7-89EF8CC7D91E}" destId="{BB14C5D9-573D-454A-8803-3557F7488401}" srcOrd="0" destOrd="0" presId="urn:microsoft.com/office/officeart/2005/8/layout/vList2"/>
    <dgm:cxn modelId="{4BF765B5-D33B-4051-B988-6380D306FEAC}" srcId="{89E881E1-8764-4ECB-BBC7-89EF8CC7D91E}" destId="{9F180CCF-A64A-4834-A0C3-A69AFD0ABEE2}" srcOrd="0" destOrd="0" parTransId="{F5B4A40B-D298-47F1-84A2-DF9280428672}" sibTransId="{CB0A067F-0895-43B0-9CCC-4709BE8B8198}"/>
    <dgm:cxn modelId="{0648ECE9-682C-4971-BEBF-B764DB0EB4E2}" srcId="{2C955358-7CB1-4364-9BE1-5D3685847A05}" destId="{C95C9F86-09F0-4D89-BE46-3E5B232B187B}" srcOrd="0" destOrd="0" parTransId="{BAC0F706-0FA7-473E-93CE-5EE592A41CE8}" sibTransId="{35FF47F3-B8CF-4281-88EE-EFB5BCFAC447}"/>
    <dgm:cxn modelId="{B6D18848-07E0-4D05-9A95-7FEDF2C24F47}" srcId="{9F180CCF-A64A-4834-A0C3-A69AFD0ABEE2}" destId="{411AEBD9-D2A5-4CF9-AB67-F1458BACDA7B}" srcOrd="0" destOrd="0" parTransId="{89574984-291C-403F-9769-F91AFEA55A33}" sibTransId="{3F298C24-577F-488B-8349-A66BD4C91208}"/>
    <dgm:cxn modelId="{5FFC9E25-4A14-411A-BFC1-589A33F440E8}" type="presOf" srcId="{B6DCD784-A437-478C-8985-7FD8BF85258E}" destId="{0E975C6B-F181-44C1-9625-BF7D1492B605}" srcOrd="0" destOrd="1" presId="urn:microsoft.com/office/officeart/2005/8/layout/vList2"/>
    <dgm:cxn modelId="{B49BD826-2F50-4F82-995B-20188222C0ED}" type="presOf" srcId="{4116ADC6-2DCB-4B40-A3AC-F20953CA7AFE}" destId="{88914A19-D955-4035-8999-1811241B731B}" srcOrd="0" destOrd="1" presId="urn:microsoft.com/office/officeart/2005/8/layout/vList2"/>
    <dgm:cxn modelId="{2D9B09E1-B135-4BD6-876B-A779E5CF19C4}" type="presOf" srcId="{411AEBD9-D2A5-4CF9-AB67-F1458BACDA7B}" destId="{88914A19-D955-4035-8999-1811241B731B}" srcOrd="0" destOrd="0" presId="urn:microsoft.com/office/officeart/2005/8/layout/vList2"/>
    <dgm:cxn modelId="{E90F359A-E0F8-42FE-85E8-9DE57D93B7BB}" type="presParOf" srcId="{BB14C5D9-573D-454A-8803-3557F7488401}" destId="{610659F4-35FB-4C27-AB15-D8E8555EB9D3}" srcOrd="0" destOrd="0" presId="urn:microsoft.com/office/officeart/2005/8/layout/vList2"/>
    <dgm:cxn modelId="{C4BF2BFE-5ED6-4227-ACA4-22550695C7D4}" type="presParOf" srcId="{BB14C5D9-573D-454A-8803-3557F7488401}" destId="{88914A19-D955-4035-8999-1811241B731B}" srcOrd="1" destOrd="0" presId="urn:microsoft.com/office/officeart/2005/8/layout/vList2"/>
    <dgm:cxn modelId="{8FC12905-D492-4F57-BA35-9B95A892DAAD}" type="presParOf" srcId="{BB14C5D9-573D-454A-8803-3557F7488401}" destId="{AEEB40DB-39A9-4BE5-89BB-DEFA7523E9B0}" srcOrd="2" destOrd="0" presId="urn:microsoft.com/office/officeart/2005/8/layout/vList2"/>
    <dgm:cxn modelId="{C777FAEA-3497-4057-98C8-A7AAA48BAFB9}" type="presParOf" srcId="{BB14C5D9-573D-454A-8803-3557F7488401}" destId="{0E975C6B-F181-44C1-9625-BF7D1492B605}"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9FC7F6B-FC82-454A-B7CC-C0E97073FD99}"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cs-CZ"/>
        </a:p>
      </dgm:t>
    </dgm:pt>
    <dgm:pt modelId="{E0F883CF-37E7-420F-8441-E8BA8CB23BA3}">
      <dgm:prSet/>
      <dgm:spPr/>
      <dgm:t>
        <a:bodyPr/>
        <a:lstStyle/>
        <a:p>
          <a:pPr rtl="0"/>
          <a:r>
            <a:rPr lang="cs-CZ" smtClean="0"/>
            <a:t>dočasně práce neschopným, </a:t>
          </a:r>
          <a:endParaRPr lang="cs-CZ"/>
        </a:p>
      </dgm:t>
    </dgm:pt>
    <dgm:pt modelId="{D381AE7E-E6CF-4B2A-97A2-541CF900903C}" type="parTrans" cxnId="{1C9A4365-746B-4CA4-9BEF-D7426DDE9CE6}">
      <dgm:prSet/>
      <dgm:spPr/>
      <dgm:t>
        <a:bodyPr/>
        <a:lstStyle/>
        <a:p>
          <a:endParaRPr lang="cs-CZ"/>
        </a:p>
      </dgm:t>
    </dgm:pt>
    <dgm:pt modelId="{27B1E938-77C1-4B5A-99A9-25C6247335B8}" type="sibTrans" cxnId="{1C9A4365-746B-4CA4-9BEF-D7426DDE9CE6}">
      <dgm:prSet/>
      <dgm:spPr/>
      <dgm:t>
        <a:bodyPr/>
        <a:lstStyle/>
        <a:p>
          <a:endParaRPr lang="cs-CZ"/>
        </a:p>
      </dgm:t>
    </dgm:pt>
    <dgm:pt modelId="{DE48D07B-10F1-4094-807D-56529D71BEA0}">
      <dgm:prSet/>
      <dgm:spPr/>
      <dgm:t>
        <a:bodyPr/>
        <a:lstStyle/>
        <a:p>
          <a:pPr rtl="0"/>
          <a:r>
            <a:rPr lang="cs-CZ" smtClean="0"/>
            <a:t>při výkonu vojenského cvičení </a:t>
          </a:r>
          <a:endParaRPr lang="cs-CZ"/>
        </a:p>
      </dgm:t>
    </dgm:pt>
    <dgm:pt modelId="{FECF88B8-1B84-44AB-9EC4-32C09B99AAC0}" type="parTrans" cxnId="{CA1E5803-4599-482F-9D38-455AD8089C8F}">
      <dgm:prSet/>
      <dgm:spPr/>
      <dgm:t>
        <a:bodyPr/>
        <a:lstStyle/>
        <a:p>
          <a:endParaRPr lang="cs-CZ"/>
        </a:p>
      </dgm:t>
    </dgm:pt>
    <dgm:pt modelId="{B8935336-B168-41B9-9845-3FC92540B4BC}" type="sibTrans" cxnId="{CA1E5803-4599-482F-9D38-455AD8089C8F}">
      <dgm:prSet/>
      <dgm:spPr/>
      <dgm:t>
        <a:bodyPr/>
        <a:lstStyle/>
        <a:p>
          <a:endParaRPr lang="cs-CZ"/>
        </a:p>
      </dgm:t>
    </dgm:pt>
    <dgm:pt modelId="{09095666-5C73-4434-86A2-FA5C5CABCD60}">
      <dgm:prSet/>
      <dgm:spPr/>
      <dgm:t>
        <a:bodyPr/>
        <a:lstStyle/>
        <a:p>
          <a:pPr rtl="0"/>
          <a:r>
            <a:rPr lang="cs-CZ" smtClean="0"/>
            <a:t>zaměstnanec dlouhodobě plně uvolněn pro výkon veřejné funkce,</a:t>
          </a:r>
          <a:endParaRPr lang="cs-CZ"/>
        </a:p>
      </dgm:t>
    </dgm:pt>
    <dgm:pt modelId="{FE33D010-F936-44EC-9EE9-91A049D74056}" type="parTrans" cxnId="{7AAE379E-0CBF-4152-94A3-DEC31A0A2FDF}">
      <dgm:prSet/>
      <dgm:spPr/>
      <dgm:t>
        <a:bodyPr/>
        <a:lstStyle/>
        <a:p>
          <a:endParaRPr lang="cs-CZ"/>
        </a:p>
      </dgm:t>
    </dgm:pt>
    <dgm:pt modelId="{D98A271D-DE7C-42BC-82FE-096F44A1323D}" type="sibTrans" cxnId="{7AAE379E-0CBF-4152-94A3-DEC31A0A2FDF}">
      <dgm:prSet/>
      <dgm:spPr/>
      <dgm:t>
        <a:bodyPr/>
        <a:lstStyle/>
        <a:p>
          <a:endParaRPr lang="cs-CZ"/>
        </a:p>
      </dgm:t>
    </dgm:pt>
    <dgm:pt modelId="{1097D7D3-51BA-4BA7-9497-32103E4002A3}">
      <dgm:prSet/>
      <dgm:spPr/>
      <dgm:t>
        <a:bodyPr/>
        <a:lstStyle/>
        <a:p>
          <a:pPr rtl="0"/>
          <a:r>
            <a:rPr lang="cs-CZ" smtClean="0"/>
            <a:t>zaměstnankyně těhotná </a:t>
          </a:r>
          <a:endParaRPr lang="cs-CZ"/>
        </a:p>
      </dgm:t>
    </dgm:pt>
    <dgm:pt modelId="{D886EE20-1C55-4A3D-A567-2EEE6B4A6797}" type="parTrans" cxnId="{060A74E5-8A81-450B-839B-15584BAD1A4E}">
      <dgm:prSet/>
      <dgm:spPr/>
      <dgm:t>
        <a:bodyPr/>
        <a:lstStyle/>
        <a:p>
          <a:endParaRPr lang="cs-CZ"/>
        </a:p>
      </dgm:t>
    </dgm:pt>
    <dgm:pt modelId="{28DE960C-46BA-4C90-B83F-224F53A3758A}" type="sibTrans" cxnId="{060A74E5-8A81-450B-839B-15584BAD1A4E}">
      <dgm:prSet/>
      <dgm:spPr/>
      <dgm:t>
        <a:bodyPr/>
        <a:lstStyle/>
        <a:p>
          <a:endParaRPr lang="cs-CZ"/>
        </a:p>
      </dgm:t>
    </dgm:pt>
    <dgm:pt modelId="{731F0A94-0AC8-4C8C-8DB4-9539D7FE3CB7}">
      <dgm:prSet/>
      <dgm:spPr/>
      <dgm:t>
        <a:bodyPr/>
        <a:lstStyle/>
        <a:p>
          <a:pPr rtl="0"/>
          <a:r>
            <a:rPr lang="cs-CZ" smtClean="0"/>
            <a:t>čerpá mateřskou dovolenou </a:t>
          </a:r>
          <a:endParaRPr lang="cs-CZ"/>
        </a:p>
      </dgm:t>
    </dgm:pt>
    <dgm:pt modelId="{7194D3A8-ED21-40D4-8523-2F11667B3F39}" type="parTrans" cxnId="{226E072A-A5BF-4904-A1D6-DE2206ACBF42}">
      <dgm:prSet/>
      <dgm:spPr/>
      <dgm:t>
        <a:bodyPr/>
        <a:lstStyle/>
        <a:p>
          <a:endParaRPr lang="cs-CZ"/>
        </a:p>
      </dgm:t>
    </dgm:pt>
    <dgm:pt modelId="{327B1A1F-94F9-4709-8112-421D3AB8EB10}" type="sibTrans" cxnId="{226E072A-A5BF-4904-A1D6-DE2206ACBF42}">
      <dgm:prSet/>
      <dgm:spPr/>
      <dgm:t>
        <a:bodyPr/>
        <a:lstStyle/>
        <a:p>
          <a:endParaRPr lang="cs-CZ"/>
        </a:p>
      </dgm:t>
    </dgm:pt>
    <dgm:pt modelId="{C7273776-067B-458B-9410-E24DF0AB3A11}">
      <dgm:prSet/>
      <dgm:spPr/>
      <dgm:t>
        <a:bodyPr/>
        <a:lstStyle/>
        <a:p>
          <a:pPr rtl="0"/>
          <a:r>
            <a:rPr lang="cs-CZ" smtClean="0"/>
            <a:t>čerpají rodičovskou dovolenou,</a:t>
          </a:r>
          <a:endParaRPr lang="cs-CZ"/>
        </a:p>
      </dgm:t>
    </dgm:pt>
    <dgm:pt modelId="{18D34C61-DBAF-457F-A469-C9258958F6CC}" type="parTrans" cxnId="{FF73F3CA-4792-43A9-8C3A-64A2F5A2951D}">
      <dgm:prSet/>
      <dgm:spPr/>
      <dgm:t>
        <a:bodyPr/>
        <a:lstStyle/>
        <a:p>
          <a:endParaRPr lang="cs-CZ"/>
        </a:p>
      </dgm:t>
    </dgm:pt>
    <dgm:pt modelId="{A537958E-4FF1-48E0-B3E8-D08715DD3173}" type="sibTrans" cxnId="{FF73F3CA-4792-43A9-8C3A-64A2F5A2951D}">
      <dgm:prSet/>
      <dgm:spPr/>
      <dgm:t>
        <a:bodyPr/>
        <a:lstStyle/>
        <a:p>
          <a:endParaRPr lang="cs-CZ"/>
        </a:p>
      </dgm:t>
    </dgm:pt>
    <dgm:pt modelId="{CBF01BC7-66B0-47EE-859B-F39DCCCE9683}" type="pres">
      <dgm:prSet presAssocID="{19FC7F6B-FC82-454A-B7CC-C0E97073FD99}" presName="vert0" presStyleCnt="0">
        <dgm:presLayoutVars>
          <dgm:dir/>
          <dgm:animOne val="branch"/>
          <dgm:animLvl val="lvl"/>
        </dgm:presLayoutVars>
      </dgm:prSet>
      <dgm:spPr/>
      <dgm:t>
        <a:bodyPr/>
        <a:lstStyle/>
        <a:p>
          <a:endParaRPr lang="cs-CZ"/>
        </a:p>
      </dgm:t>
    </dgm:pt>
    <dgm:pt modelId="{662C91B8-FDFE-4B96-9593-C793B4D9D5D3}" type="pres">
      <dgm:prSet presAssocID="{E0F883CF-37E7-420F-8441-E8BA8CB23BA3}" presName="thickLine" presStyleLbl="alignNode1" presStyleIdx="0" presStyleCnt="6"/>
      <dgm:spPr/>
    </dgm:pt>
    <dgm:pt modelId="{99CF4887-7395-4ED2-B8E7-9B2C65758901}" type="pres">
      <dgm:prSet presAssocID="{E0F883CF-37E7-420F-8441-E8BA8CB23BA3}" presName="horz1" presStyleCnt="0"/>
      <dgm:spPr/>
    </dgm:pt>
    <dgm:pt modelId="{3939BCE9-834C-4B1F-B6AA-891ADA87010E}" type="pres">
      <dgm:prSet presAssocID="{E0F883CF-37E7-420F-8441-E8BA8CB23BA3}" presName="tx1" presStyleLbl="revTx" presStyleIdx="0" presStyleCnt="6"/>
      <dgm:spPr/>
      <dgm:t>
        <a:bodyPr/>
        <a:lstStyle/>
        <a:p>
          <a:endParaRPr lang="cs-CZ"/>
        </a:p>
      </dgm:t>
    </dgm:pt>
    <dgm:pt modelId="{1DC8B573-2BAA-4CF0-8F67-8131A6CD550D}" type="pres">
      <dgm:prSet presAssocID="{E0F883CF-37E7-420F-8441-E8BA8CB23BA3}" presName="vert1" presStyleCnt="0"/>
      <dgm:spPr/>
    </dgm:pt>
    <dgm:pt modelId="{8ADED2BF-958D-4790-B5C5-6FF3DEDC5AE3}" type="pres">
      <dgm:prSet presAssocID="{DE48D07B-10F1-4094-807D-56529D71BEA0}" presName="thickLine" presStyleLbl="alignNode1" presStyleIdx="1" presStyleCnt="6"/>
      <dgm:spPr/>
    </dgm:pt>
    <dgm:pt modelId="{31665BA9-60EC-4855-8462-64ADA5103080}" type="pres">
      <dgm:prSet presAssocID="{DE48D07B-10F1-4094-807D-56529D71BEA0}" presName="horz1" presStyleCnt="0"/>
      <dgm:spPr/>
    </dgm:pt>
    <dgm:pt modelId="{8B007E0E-3376-46EB-989B-6E0FFA1CBA3B}" type="pres">
      <dgm:prSet presAssocID="{DE48D07B-10F1-4094-807D-56529D71BEA0}" presName="tx1" presStyleLbl="revTx" presStyleIdx="1" presStyleCnt="6"/>
      <dgm:spPr/>
      <dgm:t>
        <a:bodyPr/>
        <a:lstStyle/>
        <a:p>
          <a:endParaRPr lang="cs-CZ"/>
        </a:p>
      </dgm:t>
    </dgm:pt>
    <dgm:pt modelId="{DE6F0D1A-7F32-4960-A90E-6975D646C4D2}" type="pres">
      <dgm:prSet presAssocID="{DE48D07B-10F1-4094-807D-56529D71BEA0}" presName="vert1" presStyleCnt="0"/>
      <dgm:spPr/>
    </dgm:pt>
    <dgm:pt modelId="{39D38475-4969-4C42-8DF5-05C2AC2E6C55}" type="pres">
      <dgm:prSet presAssocID="{09095666-5C73-4434-86A2-FA5C5CABCD60}" presName="thickLine" presStyleLbl="alignNode1" presStyleIdx="2" presStyleCnt="6"/>
      <dgm:spPr/>
    </dgm:pt>
    <dgm:pt modelId="{EE68CB58-DF24-439F-A90A-AE6287E77FCA}" type="pres">
      <dgm:prSet presAssocID="{09095666-5C73-4434-86A2-FA5C5CABCD60}" presName="horz1" presStyleCnt="0"/>
      <dgm:spPr/>
    </dgm:pt>
    <dgm:pt modelId="{E82F0349-C40A-49AF-A569-150B29F1D3BA}" type="pres">
      <dgm:prSet presAssocID="{09095666-5C73-4434-86A2-FA5C5CABCD60}" presName="tx1" presStyleLbl="revTx" presStyleIdx="2" presStyleCnt="6"/>
      <dgm:spPr/>
      <dgm:t>
        <a:bodyPr/>
        <a:lstStyle/>
        <a:p>
          <a:endParaRPr lang="cs-CZ"/>
        </a:p>
      </dgm:t>
    </dgm:pt>
    <dgm:pt modelId="{73D07083-7A9A-4DDF-8BE6-81F2E30852B2}" type="pres">
      <dgm:prSet presAssocID="{09095666-5C73-4434-86A2-FA5C5CABCD60}" presName="vert1" presStyleCnt="0"/>
      <dgm:spPr/>
    </dgm:pt>
    <dgm:pt modelId="{5B86F7F1-B3A9-4714-B236-8F76C553AA82}" type="pres">
      <dgm:prSet presAssocID="{1097D7D3-51BA-4BA7-9497-32103E4002A3}" presName="thickLine" presStyleLbl="alignNode1" presStyleIdx="3" presStyleCnt="6"/>
      <dgm:spPr/>
    </dgm:pt>
    <dgm:pt modelId="{8763778B-6E74-43AA-90C3-406CD09B6A8E}" type="pres">
      <dgm:prSet presAssocID="{1097D7D3-51BA-4BA7-9497-32103E4002A3}" presName="horz1" presStyleCnt="0"/>
      <dgm:spPr/>
    </dgm:pt>
    <dgm:pt modelId="{A907285D-3792-4A84-A3A8-CBE96616A5C9}" type="pres">
      <dgm:prSet presAssocID="{1097D7D3-51BA-4BA7-9497-32103E4002A3}" presName="tx1" presStyleLbl="revTx" presStyleIdx="3" presStyleCnt="6"/>
      <dgm:spPr/>
      <dgm:t>
        <a:bodyPr/>
        <a:lstStyle/>
        <a:p>
          <a:endParaRPr lang="cs-CZ"/>
        </a:p>
      </dgm:t>
    </dgm:pt>
    <dgm:pt modelId="{48C2B1F4-6188-4FF1-9F60-DC0BA01C0D81}" type="pres">
      <dgm:prSet presAssocID="{1097D7D3-51BA-4BA7-9497-32103E4002A3}" presName="vert1" presStyleCnt="0"/>
      <dgm:spPr/>
    </dgm:pt>
    <dgm:pt modelId="{B63480EF-83D3-4A72-94A2-772AA6D493B5}" type="pres">
      <dgm:prSet presAssocID="{731F0A94-0AC8-4C8C-8DB4-9539D7FE3CB7}" presName="thickLine" presStyleLbl="alignNode1" presStyleIdx="4" presStyleCnt="6"/>
      <dgm:spPr/>
    </dgm:pt>
    <dgm:pt modelId="{D4623339-86DF-419C-9947-CA38C675C222}" type="pres">
      <dgm:prSet presAssocID="{731F0A94-0AC8-4C8C-8DB4-9539D7FE3CB7}" presName="horz1" presStyleCnt="0"/>
      <dgm:spPr/>
    </dgm:pt>
    <dgm:pt modelId="{A5ADBB94-1C55-4F43-8951-5BAD7938DC2B}" type="pres">
      <dgm:prSet presAssocID="{731F0A94-0AC8-4C8C-8DB4-9539D7FE3CB7}" presName="tx1" presStyleLbl="revTx" presStyleIdx="4" presStyleCnt="6"/>
      <dgm:spPr/>
      <dgm:t>
        <a:bodyPr/>
        <a:lstStyle/>
        <a:p>
          <a:endParaRPr lang="cs-CZ"/>
        </a:p>
      </dgm:t>
    </dgm:pt>
    <dgm:pt modelId="{71F616A8-5493-47FD-9B92-3D4B67CCB4A3}" type="pres">
      <dgm:prSet presAssocID="{731F0A94-0AC8-4C8C-8DB4-9539D7FE3CB7}" presName="vert1" presStyleCnt="0"/>
      <dgm:spPr/>
    </dgm:pt>
    <dgm:pt modelId="{F3CE50CC-7960-42F9-A1BF-974BE38CCC8E}" type="pres">
      <dgm:prSet presAssocID="{C7273776-067B-458B-9410-E24DF0AB3A11}" presName="thickLine" presStyleLbl="alignNode1" presStyleIdx="5" presStyleCnt="6"/>
      <dgm:spPr/>
    </dgm:pt>
    <dgm:pt modelId="{3D905E81-EF5B-4C24-BE41-B35192C6AC14}" type="pres">
      <dgm:prSet presAssocID="{C7273776-067B-458B-9410-E24DF0AB3A11}" presName="horz1" presStyleCnt="0"/>
      <dgm:spPr/>
    </dgm:pt>
    <dgm:pt modelId="{261493F9-1193-4571-B4AB-4EBC43F8AC9E}" type="pres">
      <dgm:prSet presAssocID="{C7273776-067B-458B-9410-E24DF0AB3A11}" presName="tx1" presStyleLbl="revTx" presStyleIdx="5" presStyleCnt="6"/>
      <dgm:spPr/>
      <dgm:t>
        <a:bodyPr/>
        <a:lstStyle/>
        <a:p>
          <a:endParaRPr lang="cs-CZ"/>
        </a:p>
      </dgm:t>
    </dgm:pt>
    <dgm:pt modelId="{7E2E3298-D65E-4534-9139-86A0E853FAAF}" type="pres">
      <dgm:prSet presAssocID="{C7273776-067B-458B-9410-E24DF0AB3A11}" presName="vert1" presStyleCnt="0"/>
      <dgm:spPr/>
    </dgm:pt>
  </dgm:ptLst>
  <dgm:cxnLst>
    <dgm:cxn modelId="{226E072A-A5BF-4904-A1D6-DE2206ACBF42}" srcId="{19FC7F6B-FC82-454A-B7CC-C0E97073FD99}" destId="{731F0A94-0AC8-4C8C-8DB4-9539D7FE3CB7}" srcOrd="4" destOrd="0" parTransId="{7194D3A8-ED21-40D4-8523-2F11667B3F39}" sibTransId="{327B1A1F-94F9-4709-8112-421D3AB8EB10}"/>
    <dgm:cxn modelId="{53EB221B-BB1B-41CB-A3DC-0D324198712B}" type="presOf" srcId="{E0F883CF-37E7-420F-8441-E8BA8CB23BA3}" destId="{3939BCE9-834C-4B1F-B6AA-891ADA87010E}" srcOrd="0" destOrd="0" presId="urn:microsoft.com/office/officeart/2008/layout/LinedList"/>
    <dgm:cxn modelId="{36D0A71B-96D1-42B9-909A-F3C3C0DB86B9}" type="presOf" srcId="{09095666-5C73-4434-86A2-FA5C5CABCD60}" destId="{E82F0349-C40A-49AF-A569-150B29F1D3BA}" srcOrd="0" destOrd="0" presId="urn:microsoft.com/office/officeart/2008/layout/LinedList"/>
    <dgm:cxn modelId="{060A74E5-8A81-450B-839B-15584BAD1A4E}" srcId="{19FC7F6B-FC82-454A-B7CC-C0E97073FD99}" destId="{1097D7D3-51BA-4BA7-9497-32103E4002A3}" srcOrd="3" destOrd="0" parTransId="{D886EE20-1C55-4A3D-A567-2EEE6B4A6797}" sibTransId="{28DE960C-46BA-4C90-B83F-224F53A3758A}"/>
    <dgm:cxn modelId="{7AAE379E-0CBF-4152-94A3-DEC31A0A2FDF}" srcId="{19FC7F6B-FC82-454A-B7CC-C0E97073FD99}" destId="{09095666-5C73-4434-86A2-FA5C5CABCD60}" srcOrd="2" destOrd="0" parTransId="{FE33D010-F936-44EC-9EE9-91A049D74056}" sibTransId="{D98A271D-DE7C-42BC-82FE-096F44A1323D}"/>
    <dgm:cxn modelId="{CA1E5803-4599-482F-9D38-455AD8089C8F}" srcId="{19FC7F6B-FC82-454A-B7CC-C0E97073FD99}" destId="{DE48D07B-10F1-4094-807D-56529D71BEA0}" srcOrd="1" destOrd="0" parTransId="{FECF88B8-1B84-44AB-9EC4-32C09B99AAC0}" sibTransId="{B8935336-B168-41B9-9845-3FC92540B4BC}"/>
    <dgm:cxn modelId="{6419E701-E3BC-428B-ADBB-96D1F1BCC901}" type="presOf" srcId="{1097D7D3-51BA-4BA7-9497-32103E4002A3}" destId="{A907285D-3792-4A84-A3A8-CBE96616A5C9}" srcOrd="0" destOrd="0" presId="urn:microsoft.com/office/officeart/2008/layout/LinedList"/>
    <dgm:cxn modelId="{5A62E204-D853-4CC2-B0A6-2C176EBDB1E5}" type="presOf" srcId="{C7273776-067B-458B-9410-E24DF0AB3A11}" destId="{261493F9-1193-4571-B4AB-4EBC43F8AC9E}" srcOrd="0" destOrd="0" presId="urn:microsoft.com/office/officeart/2008/layout/LinedList"/>
    <dgm:cxn modelId="{F68CCAC0-48CB-4B23-BB71-7BD4624F1F67}" type="presOf" srcId="{19FC7F6B-FC82-454A-B7CC-C0E97073FD99}" destId="{CBF01BC7-66B0-47EE-859B-F39DCCCE9683}" srcOrd="0" destOrd="0" presId="urn:microsoft.com/office/officeart/2008/layout/LinedList"/>
    <dgm:cxn modelId="{6663753F-AA98-4E64-BC13-C930C036F7E0}" type="presOf" srcId="{731F0A94-0AC8-4C8C-8DB4-9539D7FE3CB7}" destId="{A5ADBB94-1C55-4F43-8951-5BAD7938DC2B}" srcOrd="0" destOrd="0" presId="urn:microsoft.com/office/officeart/2008/layout/LinedList"/>
    <dgm:cxn modelId="{523C24D4-F02F-42E4-BA65-13432935E230}" type="presOf" srcId="{DE48D07B-10F1-4094-807D-56529D71BEA0}" destId="{8B007E0E-3376-46EB-989B-6E0FFA1CBA3B}" srcOrd="0" destOrd="0" presId="urn:microsoft.com/office/officeart/2008/layout/LinedList"/>
    <dgm:cxn modelId="{1C9A4365-746B-4CA4-9BEF-D7426DDE9CE6}" srcId="{19FC7F6B-FC82-454A-B7CC-C0E97073FD99}" destId="{E0F883CF-37E7-420F-8441-E8BA8CB23BA3}" srcOrd="0" destOrd="0" parTransId="{D381AE7E-E6CF-4B2A-97A2-541CF900903C}" sibTransId="{27B1E938-77C1-4B5A-99A9-25C6247335B8}"/>
    <dgm:cxn modelId="{FF73F3CA-4792-43A9-8C3A-64A2F5A2951D}" srcId="{19FC7F6B-FC82-454A-B7CC-C0E97073FD99}" destId="{C7273776-067B-458B-9410-E24DF0AB3A11}" srcOrd="5" destOrd="0" parTransId="{18D34C61-DBAF-457F-A469-C9258958F6CC}" sibTransId="{A537958E-4FF1-48E0-B3E8-D08715DD3173}"/>
    <dgm:cxn modelId="{81BED01F-E778-4386-B401-2ED4AF85663C}" type="presParOf" srcId="{CBF01BC7-66B0-47EE-859B-F39DCCCE9683}" destId="{662C91B8-FDFE-4B96-9593-C793B4D9D5D3}" srcOrd="0" destOrd="0" presId="urn:microsoft.com/office/officeart/2008/layout/LinedList"/>
    <dgm:cxn modelId="{00208CE6-EBC1-4A04-9565-3D70E711B678}" type="presParOf" srcId="{CBF01BC7-66B0-47EE-859B-F39DCCCE9683}" destId="{99CF4887-7395-4ED2-B8E7-9B2C65758901}" srcOrd="1" destOrd="0" presId="urn:microsoft.com/office/officeart/2008/layout/LinedList"/>
    <dgm:cxn modelId="{5732F871-4095-41B3-A783-32634A98C767}" type="presParOf" srcId="{99CF4887-7395-4ED2-B8E7-9B2C65758901}" destId="{3939BCE9-834C-4B1F-B6AA-891ADA87010E}" srcOrd="0" destOrd="0" presId="urn:microsoft.com/office/officeart/2008/layout/LinedList"/>
    <dgm:cxn modelId="{7AB02413-F431-42D9-B047-6770FCE5183D}" type="presParOf" srcId="{99CF4887-7395-4ED2-B8E7-9B2C65758901}" destId="{1DC8B573-2BAA-4CF0-8F67-8131A6CD550D}" srcOrd="1" destOrd="0" presId="urn:microsoft.com/office/officeart/2008/layout/LinedList"/>
    <dgm:cxn modelId="{A7BCCD25-88FF-4A09-B3C7-7A19700EBD95}" type="presParOf" srcId="{CBF01BC7-66B0-47EE-859B-F39DCCCE9683}" destId="{8ADED2BF-958D-4790-B5C5-6FF3DEDC5AE3}" srcOrd="2" destOrd="0" presId="urn:microsoft.com/office/officeart/2008/layout/LinedList"/>
    <dgm:cxn modelId="{3C272B54-B721-49BC-AE75-9A59DB825E6C}" type="presParOf" srcId="{CBF01BC7-66B0-47EE-859B-F39DCCCE9683}" destId="{31665BA9-60EC-4855-8462-64ADA5103080}" srcOrd="3" destOrd="0" presId="urn:microsoft.com/office/officeart/2008/layout/LinedList"/>
    <dgm:cxn modelId="{100EE8E6-9666-4350-B60E-3E59EE8542B1}" type="presParOf" srcId="{31665BA9-60EC-4855-8462-64ADA5103080}" destId="{8B007E0E-3376-46EB-989B-6E0FFA1CBA3B}" srcOrd="0" destOrd="0" presId="urn:microsoft.com/office/officeart/2008/layout/LinedList"/>
    <dgm:cxn modelId="{FE715F3C-8A46-419D-9533-FE9C43AB7A67}" type="presParOf" srcId="{31665BA9-60EC-4855-8462-64ADA5103080}" destId="{DE6F0D1A-7F32-4960-A90E-6975D646C4D2}" srcOrd="1" destOrd="0" presId="urn:microsoft.com/office/officeart/2008/layout/LinedList"/>
    <dgm:cxn modelId="{72AAE6FE-7C27-4F44-A9E2-1C0159C8B178}" type="presParOf" srcId="{CBF01BC7-66B0-47EE-859B-F39DCCCE9683}" destId="{39D38475-4969-4C42-8DF5-05C2AC2E6C55}" srcOrd="4" destOrd="0" presId="urn:microsoft.com/office/officeart/2008/layout/LinedList"/>
    <dgm:cxn modelId="{89F032B4-2EBB-46D6-AE92-F8059DC7075A}" type="presParOf" srcId="{CBF01BC7-66B0-47EE-859B-F39DCCCE9683}" destId="{EE68CB58-DF24-439F-A90A-AE6287E77FCA}" srcOrd="5" destOrd="0" presId="urn:microsoft.com/office/officeart/2008/layout/LinedList"/>
    <dgm:cxn modelId="{60F237E3-2809-41F5-A7EB-86B94BBEC841}" type="presParOf" srcId="{EE68CB58-DF24-439F-A90A-AE6287E77FCA}" destId="{E82F0349-C40A-49AF-A569-150B29F1D3BA}" srcOrd="0" destOrd="0" presId="urn:microsoft.com/office/officeart/2008/layout/LinedList"/>
    <dgm:cxn modelId="{8F942148-D078-41EA-AC65-7FE830308897}" type="presParOf" srcId="{EE68CB58-DF24-439F-A90A-AE6287E77FCA}" destId="{73D07083-7A9A-4DDF-8BE6-81F2E30852B2}" srcOrd="1" destOrd="0" presId="urn:microsoft.com/office/officeart/2008/layout/LinedList"/>
    <dgm:cxn modelId="{C4850AEE-20CC-40F6-91A4-4F01E326903C}" type="presParOf" srcId="{CBF01BC7-66B0-47EE-859B-F39DCCCE9683}" destId="{5B86F7F1-B3A9-4714-B236-8F76C553AA82}" srcOrd="6" destOrd="0" presId="urn:microsoft.com/office/officeart/2008/layout/LinedList"/>
    <dgm:cxn modelId="{CAD284CD-F664-43D1-8388-34C5B9AE3A72}" type="presParOf" srcId="{CBF01BC7-66B0-47EE-859B-F39DCCCE9683}" destId="{8763778B-6E74-43AA-90C3-406CD09B6A8E}" srcOrd="7" destOrd="0" presId="urn:microsoft.com/office/officeart/2008/layout/LinedList"/>
    <dgm:cxn modelId="{B28C56EB-7209-48AA-B76B-177D3A68E6CF}" type="presParOf" srcId="{8763778B-6E74-43AA-90C3-406CD09B6A8E}" destId="{A907285D-3792-4A84-A3A8-CBE96616A5C9}" srcOrd="0" destOrd="0" presId="urn:microsoft.com/office/officeart/2008/layout/LinedList"/>
    <dgm:cxn modelId="{FD3F75B3-F3E2-45EA-878B-9AC5E881EF14}" type="presParOf" srcId="{8763778B-6E74-43AA-90C3-406CD09B6A8E}" destId="{48C2B1F4-6188-4FF1-9F60-DC0BA01C0D81}" srcOrd="1" destOrd="0" presId="urn:microsoft.com/office/officeart/2008/layout/LinedList"/>
    <dgm:cxn modelId="{91785A81-EED1-46E4-9402-193C0E517220}" type="presParOf" srcId="{CBF01BC7-66B0-47EE-859B-F39DCCCE9683}" destId="{B63480EF-83D3-4A72-94A2-772AA6D493B5}" srcOrd="8" destOrd="0" presId="urn:microsoft.com/office/officeart/2008/layout/LinedList"/>
    <dgm:cxn modelId="{4FCEEA12-8D97-4CB8-B629-774307C36F39}" type="presParOf" srcId="{CBF01BC7-66B0-47EE-859B-F39DCCCE9683}" destId="{D4623339-86DF-419C-9947-CA38C675C222}" srcOrd="9" destOrd="0" presId="urn:microsoft.com/office/officeart/2008/layout/LinedList"/>
    <dgm:cxn modelId="{FD5F1226-E58B-4D5A-BFDD-10A2A11770DC}" type="presParOf" srcId="{D4623339-86DF-419C-9947-CA38C675C222}" destId="{A5ADBB94-1C55-4F43-8951-5BAD7938DC2B}" srcOrd="0" destOrd="0" presId="urn:microsoft.com/office/officeart/2008/layout/LinedList"/>
    <dgm:cxn modelId="{C80D5C60-D2BB-42F7-8F0C-EB47C85A95F0}" type="presParOf" srcId="{D4623339-86DF-419C-9947-CA38C675C222}" destId="{71F616A8-5493-47FD-9B92-3D4B67CCB4A3}" srcOrd="1" destOrd="0" presId="urn:microsoft.com/office/officeart/2008/layout/LinedList"/>
    <dgm:cxn modelId="{D4B0AFBD-4259-4DFF-8589-CE52DE89A526}" type="presParOf" srcId="{CBF01BC7-66B0-47EE-859B-F39DCCCE9683}" destId="{F3CE50CC-7960-42F9-A1BF-974BE38CCC8E}" srcOrd="10" destOrd="0" presId="urn:microsoft.com/office/officeart/2008/layout/LinedList"/>
    <dgm:cxn modelId="{22F75DA4-F41C-49EB-85D0-4F2222388FD8}" type="presParOf" srcId="{CBF01BC7-66B0-47EE-859B-F39DCCCE9683}" destId="{3D905E81-EF5B-4C24-BE41-B35192C6AC14}" srcOrd="11" destOrd="0" presId="urn:microsoft.com/office/officeart/2008/layout/LinedList"/>
    <dgm:cxn modelId="{E6ED9355-C82C-43B2-81B8-69440C1BA5E0}" type="presParOf" srcId="{3D905E81-EF5B-4C24-BE41-B35192C6AC14}" destId="{261493F9-1193-4571-B4AB-4EBC43F8AC9E}" srcOrd="0" destOrd="0" presId="urn:microsoft.com/office/officeart/2008/layout/LinedList"/>
    <dgm:cxn modelId="{660443BD-3AE1-4DD5-BF7A-55EF0E2C33B8}" type="presParOf" srcId="{3D905E81-EF5B-4C24-BE41-B35192C6AC14}" destId="{7E2E3298-D65E-4534-9139-86A0E853FAA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EFC59F-3538-4E30-A707-17D4A3E892ED}">
      <dsp:nvSpPr>
        <dsp:cNvPr id="0" name=""/>
        <dsp:cNvSpPr/>
      </dsp:nvSpPr>
      <dsp:spPr>
        <a:xfrm>
          <a:off x="889" y="970216"/>
          <a:ext cx="3470485" cy="208229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lvl="0" algn="ctr" defTabSz="2044700" rtl="0">
            <a:lnSpc>
              <a:spcPct val="90000"/>
            </a:lnSpc>
            <a:spcBef>
              <a:spcPct val="0"/>
            </a:spcBef>
            <a:spcAft>
              <a:spcPct val="35000"/>
            </a:spcAft>
          </a:pPr>
          <a:r>
            <a:rPr lang="cs-CZ" sz="4600" b="1" kern="1200" smtClean="0"/>
            <a:t>262/2006 Sb. , zákoník práce</a:t>
          </a:r>
          <a:endParaRPr lang="cs-CZ" sz="4600" kern="1200"/>
        </a:p>
      </dsp:txBody>
      <dsp:txXfrm>
        <a:off x="889" y="970216"/>
        <a:ext cx="3470485" cy="2082291"/>
      </dsp:txXfrm>
    </dsp:sp>
    <dsp:sp modelId="{BE992374-3BFF-412D-90C0-4605A7778DFC}">
      <dsp:nvSpPr>
        <dsp:cNvPr id="0" name=""/>
        <dsp:cNvSpPr/>
      </dsp:nvSpPr>
      <dsp:spPr>
        <a:xfrm>
          <a:off x="3818424" y="970216"/>
          <a:ext cx="3470485" cy="2082291"/>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lvl="0" algn="ctr" defTabSz="2044700" rtl="0">
            <a:lnSpc>
              <a:spcPct val="90000"/>
            </a:lnSpc>
            <a:spcBef>
              <a:spcPct val="0"/>
            </a:spcBef>
            <a:spcAft>
              <a:spcPct val="35000"/>
            </a:spcAft>
          </a:pPr>
          <a:r>
            <a:rPr lang="cs-CZ" sz="4600" b="1" kern="1200" smtClean="0"/>
            <a:t>89/2012, občanský zákoník</a:t>
          </a:r>
          <a:endParaRPr lang="cs-CZ" sz="4600" kern="1200"/>
        </a:p>
      </dsp:txBody>
      <dsp:txXfrm>
        <a:off x="3818424" y="970216"/>
        <a:ext cx="3470485" cy="20822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CF65FB-7022-4E7C-B911-BB468DFF7F06}">
      <dsp:nvSpPr>
        <dsp:cNvPr id="0" name=""/>
        <dsp:cNvSpPr/>
      </dsp:nvSpPr>
      <dsp:spPr>
        <a:xfrm>
          <a:off x="0" y="6387"/>
          <a:ext cx="7289800" cy="126945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rtl="0">
            <a:lnSpc>
              <a:spcPct val="90000"/>
            </a:lnSpc>
            <a:spcBef>
              <a:spcPct val="0"/>
            </a:spcBef>
            <a:spcAft>
              <a:spcPct val="35000"/>
            </a:spcAft>
          </a:pPr>
          <a:r>
            <a:rPr lang="cs-CZ" sz="3500" b="1" kern="1200" smtClean="0"/>
            <a:t>(a)</a:t>
          </a:r>
          <a:r>
            <a:rPr lang="cs-CZ" sz="3500" kern="1200" smtClean="0"/>
            <a:t> druh práce, který má zaměstnanec pro 	zaměstnavatele vykonávat,</a:t>
          </a:r>
          <a:endParaRPr lang="cs-CZ" sz="3500" kern="1200"/>
        </a:p>
      </dsp:txBody>
      <dsp:txXfrm>
        <a:off x="61969" y="68356"/>
        <a:ext cx="7165862" cy="1145512"/>
      </dsp:txXfrm>
    </dsp:sp>
    <dsp:sp modelId="{E6AD54E2-CA7C-4AB5-9010-4C5391B8E017}">
      <dsp:nvSpPr>
        <dsp:cNvPr id="0" name=""/>
        <dsp:cNvSpPr/>
      </dsp:nvSpPr>
      <dsp:spPr>
        <a:xfrm>
          <a:off x="0" y="1376637"/>
          <a:ext cx="7289800" cy="126945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rtl="0">
            <a:lnSpc>
              <a:spcPct val="90000"/>
            </a:lnSpc>
            <a:spcBef>
              <a:spcPct val="0"/>
            </a:spcBef>
            <a:spcAft>
              <a:spcPct val="35000"/>
            </a:spcAft>
          </a:pPr>
          <a:r>
            <a:rPr lang="cs-CZ" sz="3500" b="1" kern="1200" dirty="0" smtClean="0"/>
            <a:t>b)</a:t>
          </a:r>
          <a:r>
            <a:rPr lang="cs-CZ" sz="3500" kern="1200" dirty="0" smtClean="0"/>
            <a:t> místo nebo místa výkonu práce, ve kterých má být práce vykonávána,</a:t>
          </a:r>
          <a:endParaRPr lang="cs-CZ" sz="3500" kern="1200" dirty="0"/>
        </a:p>
      </dsp:txBody>
      <dsp:txXfrm>
        <a:off x="61969" y="1438606"/>
        <a:ext cx="7165862" cy="1145512"/>
      </dsp:txXfrm>
    </dsp:sp>
    <dsp:sp modelId="{ACD32703-5096-441C-AA2A-8D8D54FF0F5D}">
      <dsp:nvSpPr>
        <dsp:cNvPr id="0" name=""/>
        <dsp:cNvSpPr/>
      </dsp:nvSpPr>
      <dsp:spPr>
        <a:xfrm>
          <a:off x="0" y="2746887"/>
          <a:ext cx="7289800" cy="126945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rtl="0">
            <a:lnSpc>
              <a:spcPct val="90000"/>
            </a:lnSpc>
            <a:spcBef>
              <a:spcPct val="0"/>
            </a:spcBef>
            <a:spcAft>
              <a:spcPct val="35000"/>
            </a:spcAft>
          </a:pPr>
          <a:r>
            <a:rPr lang="cs-CZ" sz="3500" b="1" kern="1200" dirty="0" smtClean="0"/>
            <a:t>c)</a:t>
          </a:r>
          <a:r>
            <a:rPr lang="cs-CZ" sz="3500" kern="1200" dirty="0" smtClean="0"/>
            <a:t> den nástupu do práce.</a:t>
          </a:r>
          <a:endParaRPr lang="cs-CZ" sz="3500" kern="1200" dirty="0"/>
        </a:p>
      </dsp:txBody>
      <dsp:txXfrm>
        <a:off x="61969" y="2808856"/>
        <a:ext cx="7165862" cy="11455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A515F0-8842-4EB7-BA5E-EFC0ACDE5599}">
      <dsp:nvSpPr>
        <dsp:cNvPr id="0" name=""/>
        <dsp:cNvSpPr/>
      </dsp:nvSpPr>
      <dsp:spPr>
        <a:xfrm>
          <a:off x="335086" y="0"/>
          <a:ext cx="8016626" cy="4809976"/>
        </a:xfrm>
        <a:prstGeom prst="rect">
          <a:avLst/>
        </a:prstGeom>
        <a:solidFill>
          <a:schemeClr val="lt1">
            <a:hueOff val="0"/>
            <a:satOff val="0"/>
            <a:lumOff val="0"/>
            <a:alphaOff val="0"/>
          </a:schemeClr>
        </a:solidFill>
        <a:ln w="1587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t" anchorCtr="0">
          <a:noAutofit/>
        </a:bodyPr>
        <a:lstStyle/>
        <a:p>
          <a:pPr lvl="0" algn="l" defTabSz="1955800" rtl="0">
            <a:lnSpc>
              <a:spcPct val="90000"/>
            </a:lnSpc>
            <a:spcBef>
              <a:spcPct val="0"/>
            </a:spcBef>
            <a:spcAft>
              <a:spcPct val="35000"/>
            </a:spcAft>
          </a:pPr>
          <a:r>
            <a:rPr lang="cs-CZ" sz="4400" kern="1200" dirty="0" smtClean="0"/>
            <a:t>Znaky závislé práce:</a:t>
          </a:r>
          <a:endParaRPr lang="cs-CZ" sz="4400" kern="1200" dirty="0"/>
        </a:p>
        <a:p>
          <a:pPr marL="285750" lvl="1" indent="-285750" algn="l" defTabSz="1600200" rtl="0">
            <a:lnSpc>
              <a:spcPct val="90000"/>
            </a:lnSpc>
            <a:spcBef>
              <a:spcPct val="0"/>
            </a:spcBef>
            <a:spcAft>
              <a:spcPct val="15000"/>
            </a:spcAft>
            <a:buChar char="••"/>
          </a:pPr>
          <a:r>
            <a:rPr lang="cs-CZ" sz="3600" kern="1200" smtClean="0"/>
            <a:t>nadřízenost zaměstnavatele </a:t>
          </a:r>
          <a:endParaRPr lang="cs-CZ" sz="3600" kern="1200"/>
        </a:p>
        <a:p>
          <a:pPr marL="285750" lvl="1" indent="-285750" algn="l" defTabSz="1600200" rtl="0">
            <a:lnSpc>
              <a:spcPct val="90000"/>
            </a:lnSpc>
            <a:spcBef>
              <a:spcPct val="0"/>
            </a:spcBef>
            <a:spcAft>
              <a:spcPct val="15000"/>
            </a:spcAft>
            <a:buChar char="••"/>
          </a:pPr>
          <a:r>
            <a:rPr lang="cs-CZ" sz="3600" kern="1200" dirty="0" smtClean="0"/>
            <a:t>podřízenost zaměstnance, </a:t>
          </a:r>
          <a:endParaRPr lang="cs-CZ" sz="3600" kern="1200" dirty="0"/>
        </a:p>
        <a:p>
          <a:pPr marL="285750" lvl="1" indent="-285750" algn="l" defTabSz="1600200" rtl="0">
            <a:lnSpc>
              <a:spcPct val="90000"/>
            </a:lnSpc>
            <a:spcBef>
              <a:spcPct val="0"/>
            </a:spcBef>
            <a:spcAft>
              <a:spcPct val="15000"/>
            </a:spcAft>
            <a:buChar char="••"/>
          </a:pPr>
          <a:r>
            <a:rPr lang="cs-CZ" sz="3600" kern="1200" dirty="0" smtClean="0"/>
            <a:t>jménem zaměstnavatele, </a:t>
          </a:r>
          <a:endParaRPr lang="cs-CZ" sz="3600" kern="1200" dirty="0"/>
        </a:p>
        <a:p>
          <a:pPr marL="285750" lvl="1" indent="-285750" algn="l" defTabSz="1600200" rtl="0">
            <a:lnSpc>
              <a:spcPct val="90000"/>
            </a:lnSpc>
            <a:spcBef>
              <a:spcPct val="0"/>
            </a:spcBef>
            <a:spcAft>
              <a:spcPct val="15000"/>
            </a:spcAft>
            <a:buChar char="••"/>
          </a:pPr>
          <a:r>
            <a:rPr lang="cs-CZ" sz="3600" kern="1200" smtClean="0"/>
            <a:t>podle pokynů zaměstnavatele </a:t>
          </a:r>
          <a:endParaRPr lang="cs-CZ" sz="3600" kern="1200"/>
        </a:p>
        <a:p>
          <a:pPr marL="285750" lvl="1" indent="-285750" algn="l" defTabSz="1600200" rtl="0">
            <a:lnSpc>
              <a:spcPct val="90000"/>
            </a:lnSpc>
            <a:spcBef>
              <a:spcPct val="0"/>
            </a:spcBef>
            <a:spcAft>
              <a:spcPct val="15000"/>
            </a:spcAft>
            <a:buChar char="••"/>
          </a:pPr>
          <a:r>
            <a:rPr lang="cs-CZ" sz="3600" kern="1200" dirty="0" smtClean="0"/>
            <a:t>zaměstnanec vykonává osobně.</a:t>
          </a:r>
          <a:endParaRPr lang="cs-CZ" sz="3600" kern="1200" dirty="0"/>
        </a:p>
      </dsp:txBody>
      <dsp:txXfrm>
        <a:off x="335086" y="0"/>
        <a:ext cx="8016626" cy="480997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D491AF-C824-4DFD-A49C-AC4EFC93DE81}">
      <dsp:nvSpPr>
        <dsp:cNvPr id="0" name=""/>
        <dsp:cNvSpPr/>
      </dsp:nvSpPr>
      <dsp:spPr>
        <a:xfrm>
          <a:off x="0" y="34530"/>
          <a:ext cx="7289800" cy="618143"/>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cs-CZ" sz="1700" kern="1200" smtClean="0"/>
            <a:t>ruší-li se zaměstnavatel přemísťuje-li se zaměstnavatel nebo jeho část,</a:t>
          </a:r>
          <a:endParaRPr lang="cs-CZ" sz="1700" kern="1200"/>
        </a:p>
      </dsp:txBody>
      <dsp:txXfrm>
        <a:off x="30175" y="64705"/>
        <a:ext cx="7229450" cy="557793"/>
      </dsp:txXfrm>
    </dsp:sp>
    <dsp:sp modelId="{430AE543-7CB8-42B3-9AA9-94CB6934C551}">
      <dsp:nvSpPr>
        <dsp:cNvPr id="0" name=""/>
        <dsp:cNvSpPr/>
      </dsp:nvSpPr>
      <dsp:spPr>
        <a:xfrm>
          <a:off x="0" y="701634"/>
          <a:ext cx="7289800" cy="618143"/>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cs-CZ" sz="1700" kern="1200" smtClean="0"/>
            <a:t>stane-li se zaměstnanec nadbytečným </a:t>
          </a:r>
          <a:endParaRPr lang="cs-CZ" sz="1700" kern="1200"/>
        </a:p>
      </dsp:txBody>
      <dsp:txXfrm>
        <a:off x="30175" y="731809"/>
        <a:ext cx="7229450" cy="557793"/>
      </dsp:txXfrm>
    </dsp:sp>
    <dsp:sp modelId="{EE2AE896-087C-4D47-9EF5-A050F5CA1AE3}">
      <dsp:nvSpPr>
        <dsp:cNvPr id="0" name=""/>
        <dsp:cNvSpPr/>
      </dsp:nvSpPr>
      <dsp:spPr>
        <a:xfrm>
          <a:off x="0" y="1368738"/>
          <a:ext cx="7289800" cy="618143"/>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cs-CZ" sz="1700" kern="1200" smtClean="0"/>
            <a:t>nesmí-li zaměstnanec podle lékařského posudku dále konat dosavadní </a:t>
          </a:r>
          <a:endParaRPr lang="cs-CZ" sz="1700" kern="1200"/>
        </a:p>
      </dsp:txBody>
      <dsp:txXfrm>
        <a:off x="30175" y="1398913"/>
        <a:ext cx="7229450" cy="557793"/>
      </dsp:txXfrm>
    </dsp:sp>
    <dsp:sp modelId="{C8D053F2-D51C-471D-891E-04D349D4EECC}">
      <dsp:nvSpPr>
        <dsp:cNvPr id="0" name=""/>
        <dsp:cNvSpPr/>
      </dsp:nvSpPr>
      <dsp:spPr>
        <a:xfrm>
          <a:off x="0" y="2035842"/>
          <a:ext cx="7289800" cy="618143"/>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cs-CZ" sz="1700" kern="1200" smtClean="0"/>
            <a:t>nesplňuje-li zaměstnanec předpoklady stanovené právními předpisy </a:t>
          </a:r>
          <a:endParaRPr lang="cs-CZ" sz="1700" kern="1200"/>
        </a:p>
      </dsp:txBody>
      <dsp:txXfrm>
        <a:off x="30175" y="2066017"/>
        <a:ext cx="7229450" cy="557793"/>
      </dsp:txXfrm>
    </dsp:sp>
    <dsp:sp modelId="{BD9DED40-FD7D-49A7-9E90-321A75E672F1}">
      <dsp:nvSpPr>
        <dsp:cNvPr id="0" name=""/>
        <dsp:cNvSpPr/>
      </dsp:nvSpPr>
      <dsp:spPr>
        <a:xfrm>
          <a:off x="0" y="2702946"/>
          <a:ext cx="7289800" cy="618143"/>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cs-CZ" sz="1700" kern="1200" smtClean="0"/>
            <a:t>nesplňuje-li bez zavinění zaměstnavatele požadavky pro řádný výkon této práce;</a:t>
          </a:r>
          <a:endParaRPr lang="cs-CZ" sz="1700" kern="1200"/>
        </a:p>
      </dsp:txBody>
      <dsp:txXfrm>
        <a:off x="30175" y="2733121"/>
        <a:ext cx="7229450" cy="557793"/>
      </dsp:txXfrm>
    </dsp:sp>
    <dsp:sp modelId="{2158A713-A10B-4B38-8790-1A0C883E936F}">
      <dsp:nvSpPr>
        <dsp:cNvPr id="0" name=""/>
        <dsp:cNvSpPr/>
      </dsp:nvSpPr>
      <dsp:spPr>
        <a:xfrm>
          <a:off x="0" y="3370050"/>
          <a:ext cx="7289800" cy="618143"/>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cs-CZ" sz="1700" kern="1200" smtClean="0"/>
            <a:t>poruší-li zaměstnanec zvlášť hrubým způsobem jinou povinnost zaměstnance stanovenou v § 301a.</a:t>
          </a:r>
          <a:endParaRPr lang="cs-CZ" sz="1700" kern="1200"/>
        </a:p>
      </dsp:txBody>
      <dsp:txXfrm>
        <a:off x="30175" y="3400225"/>
        <a:ext cx="7229450" cy="55779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0659F4-35FB-4C27-AB15-D8E8555EB9D3}">
      <dsp:nvSpPr>
        <dsp:cNvPr id="0" name=""/>
        <dsp:cNvSpPr/>
      </dsp:nvSpPr>
      <dsp:spPr>
        <a:xfrm>
          <a:off x="0" y="31002"/>
          <a:ext cx="7289800" cy="73007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cs-CZ" sz="3200" kern="1200" smtClean="0"/>
            <a:t>Zaměstnavatel</a:t>
          </a:r>
          <a:endParaRPr lang="cs-CZ" sz="3200" kern="1200"/>
        </a:p>
      </dsp:txBody>
      <dsp:txXfrm>
        <a:off x="35640" y="66642"/>
        <a:ext cx="7218520" cy="658799"/>
      </dsp:txXfrm>
    </dsp:sp>
    <dsp:sp modelId="{88914A19-D955-4035-8999-1811241B731B}">
      <dsp:nvSpPr>
        <dsp:cNvPr id="0" name=""/>
        <dsp:cNvSpPr/>
      </dsp:nvSpPr>
      <dsp:spPr>
        <a:xfrm>
          <a:off x="0" y="761082"/>
          <a:ext cx="7289800" cy="1722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1451" tIns="40640" rIns="227584" bIns="40640" numCol="1" spcCol="1270" anchor="t" anchorCtr="0">
          <a:noAutofit/>
        </a:bodyPr>
        <a:lstStyle/>
        <a:p>
          <a:pPr marL="228600" lvl="1" indent="-228600" algn="l" defTabSz="1111250" rtl="0">
            <a:lnSpc>
              <a:spcPct val="90000"/>
            </a:lnSpc>
            <a:spcBef>
              <a:spcPct val="0"/>
            </a:spcBef>
            <a:spcAft>
              <a:spcPct val="20000"/>
            </a:spcAft>
            <a:buChar char="••"/>
          </a:pPr>
          <a:r>
            <a:rPr lang="cs-CZ" sz="2500" kern="1200" smtClean="0"/>
            <a:t>Zec odsouzen pro úmyslný trestný čin  na víc než 1 rok, nebo 6 měsíců pokud v práci</a:t>
          </a:r>
          <a:endParaRPr lang="cs-CZ" sz="2500" kern="1200"/>
        </a:p>
        <a:p>
          <a:pPr marL="228600" lvl="1" indent="-228600" algn="l" defTabSz="1111250" rtl="0">
            <a:lnSpc>
              <a:spcPct val="90000"/>
            </a:lnSpc>
            <a:spcBef>
              <a:spcPct val="0"/>
            </a:spcBef>
            <a:spcAft>
              <a:spcPct val="20000"/>
            </a:spcAft>
            <a:buChar char="••"/>
          </a:pPr>
          <a:r>
            <a:rPr lang="cs-CZ" sz="2500" kern="1200" smtClean="0"/>
            <a:t>povinnost vyplývající z právních předpisů vztahujících se k jím vykonávané práci zvlášť hrubým způsobem.</a:t>
          </a:r>
          <a:endParaRPr lang="cs-CZ" sz="2500" kern="1200"/>
        </a:p>
      </dsp:txBody>
      <dsp:txXfrm>
        <a:off x="0" y="761082"/>
        <a:ext cx="7289800" cy="1722240"/>
      </dsp:txXfrm>
    </dsp:sp>
    <dsp:sp modelId="{AEEB40DB-39A9-4BE5-89BB-DEFA7523E9B0}">
      <dsp:nvSpPr>
        <dsp:cNvPr id="0" name=""/>
        <dsp:cNvSpPr/>
      </dsp:nvSpPr>
      <dsp:spPr>
        <a:xfrm>
          <a:off x="0" y="2483322"/>
          <a:ext cx="7289800" cy="73007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cs-CZ" sz="3200" kern="1200" smtClean="0"/>
            <a:t>Zaměstnanec</a:t>
          </a:r>
          <a:endParaRPr lang="cs-CZ" sz="3200" kern="1200"/>
        </a:p>
      </dsp:txBody>
      <dsp:txXfrm>
        <a:off x="35640" y="2518962"/>
        <a:ext cx="7218520" cy="658799"/>
      </dsp:txXfrm>
    </dsp:sp>
    <dsp:sp modelId="{0E975C6B-F181-44C1-9625-BF7D1492B605}">
      <dsp:nvSpPr>
        <dsp:cNvPr id="0" name=""/>
        <dsp:cNvSpPr/>
      </dsp:nvSpPr>
      <dsp:spPr>
        <a:xfrm>
          <a:off x="0" y="3213402"/>
          <a:ext cx="7289800" cy="77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1451" tIns="40640" rIns="227584" bIns="40640" numCol="1" spcCol="1270" anchor="t" anchorCtr="0">
          <a:noAutofit/>
        </a:bodyPr>
        <a:lstStyle/>
        <a:p>
          <a:pPr marL="228600" lvl="1" indent="-228600" algn="l" defTabSz="1111250" rtl="0">
            <a:lnSpc>
              <a:spcPct val="90000"/>
            </a:lnSpc>
            <a:spcBef>
              <a:spcPct val="0"/>
            </a:spcBef>
            <a:spcAft>
              <a:spcPct val="20000"/>
            </a:spcAft>
            <a:buChar char="••"/>
          </a:pPr>
          <a:r>
            <a:rPr lang="cs-CZ" sz="2500" kern="1200" smtClean="0"/>
            <a:t>Lékařský posudek</a:t>
          </a:r>
          <a:endParaRPr lang="cs-CZ" sz="2500" kern="1200"/>
        </a:p>
        <a:p>
          <a:pPr marL="228600" lvl="1" indent="-228600" algn="l" defTabSz="1111250" rtl="0">
            <a:lnSpc>
              <a:spcPct val="90000"/>
            </a:lnSpc>
            <a:spcBef>
              <a:spcPct val="0"/>
            </a:spcBef>
            <a:spcAft>
              <a:spcPct val="20000"/>
            </a:spcAft>
            <a:buChar char="••"/>
          </a:pPr>
          <a:r>
            <a:rPr lang="cs-CZ" sz="2500" kern="1200" smtClean="0"/>
            <a:t>Prodlení s výplatou mzdy – 15 dnů po splatnosti</a:t>
          </a:r>
          <a:endParaRPr lang="cs-CZ" sz="2500" kern="1200"/>
        </a:p>
      </dsp:txBody>
      <dsp:txXfrm>
        <a:off x="0" y="3213402"/>
        <a:ext cx="7289800" cy="77832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2C91B8-FDFE-4B96-9593-C793B4D9D5D3}">
      <dsp:nvSpPr>
        <dsp:cNvPr id="0" name=""/>
        <dsp:cNvSpPr/>
      </dsp:nvSpPr>
      <dsp:spPr>
        <a:xfrm>
          <a:off x="0" y="1964"/>
          <a:ext cx="72898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939BCE9-834C-4B1F-B6AA-891ADA87010E}">
      <dsp:nvSpPr>
        <dsp:cNvPr id="0" name=""/>
        <dsp:cNvSpPr/>
      </dsp:nvSpPr>
      <dsp:spPr>
        <a:xfrm>
          <a:off x="0" y="1964"/>
          <a:ext cx="7289800" cy="669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cs-CZ" sz="2100" kern="1200" smtClean="0"/>
            <a:t>dočasně práce neschopným, </a:t>
          </a:r>
          <a:endParaRPr lang="cs-CZ" sz="2100" kern="1200"/>
        </a:p>
      </dsp:txBody>
      <dsp:txXfrm>
        <a:off x="0" y="1964"/>
        <a:ext cx="7289800" cy="669799"/>
      </dsp:txXfrm>
    </dsp:sp>
    <dsp:sp modelId="{8ADED2BF-958D-4790-B5C5-6FF3DEDC5AE3}">
      <dsp:nvSpPr>
        <dsp:cNvPr id="0" name=""/>
        <dsp:cNvSpPr/>
      </dsp:nvSpPr>
      <dsp:spPr>
        <a:xfrm>
          <a:off x="0" y="671763"/>
          <a:ext cx="72898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007E0E-3376-46EB-989B-6E0FFA1CBA3B}">
      <dsp:nvSpPr>
        <dsp:cNvPr id="0" name=""/>
        <dsp:cNvSpPr/>
      </dsp:nvSpPr>
      <dsp:spPr>
        <a:xfrm>
          <a:off x="0" y="671763"/>
          <a:ext cx="7289800" cy="669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cs-CZ" sz="2100" kern="1200" smtClean="0"/>
            <a:t>při výkonu vojenského cvičení </a:t>
          </a:r>
          <a:endParaRPr lang="cs-CZ" sz="2100" kern="1200"/>
        </a:p>
      </dsp:txBody>
      <dsp:txXfrm>
        <a:off x="0" y="671763"/>
        <a:ext cx="7289800" cy="669799"/>
      </dsp:txXfrm>
    </dsp:sp>
    <dsp:sp modelId="{39D38475-4969-4C42-8DF5-05C2AC2E6C55}">
      <dsp:nvSpPr>
        <dsp:cNvPr id="0" name=""/>
        <dsp:cNvSpPr/>
      </dsp:nvSpPr>
      <dsp:spPr>
        <a:xfrm>
          <a:off x="0" y="1341563"/>
          <a:ext cx="72898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2F0349-C40A-49AF-A569-150B29F1D3BA}">
      <dsp:nvSpPr>
        <dsp:cNvPr id="0" name=""/>
        <dsp:cNvSpPr/>
      </dsp:nvSpPr>
      <dsp:spPr>
        <a:xfrm>
          <a:off x="0" y="1341563"/>
          <a:ext cx="7289800" cy="669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cs-CZ" sz="2100" kern="1200" smtClean="0"/>
            <a:t>zaměstnanec dlouhodobě plně uvolněn pro výkon veřejné funkce,</a:t>
          </a:r>
          <a:endParaRPr lang="cs-CZ" sz="2100" kern="1200"/>
        </a:p>
      </dsp:txBody>
      <dsp:txXfrm>
        <a:off x="0" y="1341563"/>
        <a:ext cx="7289800" cy="669799"/>
      </dsp:txXfrm>
    </dsp:sp>
    <dsp:sp modelId="{5B86F7F1-B3A9-4714-B236-8F76C553AA82}">
      <dsp:nvSpPr>
        <dsp:cNvPr id="0" name=""/>
        <dsp:cNvSpPr/>
      </dsp:nvSpPr>
      <dsp:spPr>
        <a:xfrm>
          <a:off x="0" y="2011362"/>
          <a:ext cx="72898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07285D-3792-4A84-A3A8-CBE96616A5C9}">
      <dsp:nvSpPr>
        <dsp:cNvPr id="0" name=""/>
        <dsp:cNvSpPr/>
      </dsp:nvSpPr>
      <dsp:spPr>
        <a:xfrm>
          <a:off x="0" y="2011362"/>
          <a:ext cx="7289800" cy="669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cs-CZ" sz="2100" kern="1200" smtClean="0"/>
            <a:t>zaměstnankyně těhotná </a:t>
          </a:r>
          <a:endParaRPr lang="cs-CZ" sz="2100" kern="1200"/>
        </a:p>
      </dsp:txBody>
      <dsp:txXfrm>
        <a:off x="0" y="2011362"/>
        <a:ext cx="7289800" cy="669799"/>
      </dsp:txXfrm>
    </dsp:sp>
    <dsp:sp modelId="{B63480EF-83D3-4A72-94A2-772AA6D493B5}">
      <dsp:nvSpPr>
        <dsp:cNvPr id="0" name=""/>
        <dsp:cNvSpPr/>
      </dsp:nvSpPr>
      <dsp:spPr>
        <a:xfrm>
          <a:off x="0" y="2681161"/>
          <a:ext cx="72898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ADBB94-1C55-4F43-8951-5BAD7938DC2B}">
      <dsp:nvSpPr>
        <dsp:cNvPr id="0" name=""/>
        <dsp:cNvSpPr/>
      </dsp:nvSpPr>
      <dsp:spPr>
        <a:xfrm>
          <a:off x="0" y="2681161"/>
          <a:ext cx="7289800" cy="669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cs-CZ" sz="2100" kern="1200" smtClean="0"/>
            <a:t>čerpá mateřskou dovolenou </a:t>
          </a:r>
          <a:endParaRPr lang="cs-CZ" sz="2100" kern="1200"/>
        </a:p>
      </dsp:txBody>
      <dsp:txXfrm>
        <a:off x="0" y="2681161"/>
        <a:ext cx="7289800" cy="669799"/>
      </dsp:txXfrm>
    </dsp:sp>
    <dsp:sp modelId="{F3CE50CC-7960-42F9-A1BF-974BE38CCC8E}">
      <dsp:nvSpPr>
        <dsp:cNvPr id="0" name=""/>
        <dsp:cNvSpPr/>
      </dsp:nvSpPr>
      <dsp:spPr>
        <a:xfrm>
          <a:off x="0" y="3350961"/>
          <a:ext cx="728980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1493F9-1193-4571-B4AB-4EBC43F8AC9E}">
      <dsp:nvSpPr>
        <dsp:cNvPr id="0" name=""/>
        <dsp:cNvSpPr/>
      </dsp:nvSpPr>
      <dsp:spPr>
        <a:xfrm>
          <a:off x="0" y="3350961"/>
          <a:ext cx="7289800" cy="669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lvl="0" algn="l" defTabSz="933450" rtl="0">
            <a:lnSpc>
              <a:spcPct val="90000"/>
            </a:lnSpc>
            <a:spcBef>
              <a:spcPct val="0"/>
            </a:spcBef>
            <a:spcAft>
              <a:spcPct val="35000"/>
            </a:spcAft>
          </a:pPr>
          <a:r>
            <a:rPr lang="cs-CZ" sz="2100" kern="1200" smtClean="0"/>
            <a:t>čerpají rodičovskou dovolenou,</a:t>
          </a:r>
          <a:endParaRPr lang="cs-CZ" sz="2100" kern="1200"/>
        </a:p>
      </dsp:txBody>
      <dsp:txXfrm>
        <a:off x="0" y="3350961"/>
        <a:ext cx="7289800" cy="66979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cs-CZ" smtClean="0"/>
              <a:t>Kliknutím lze upravit styl.</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lvl1pPr algn="l">
              <a:defRPr/>
            </a:lvl1pPr>
          </a:lstStyle>
          <a:p>
            <a:fld id="{DCC3FF2D-DA3C-4DD0-B6B4-BAE0F7EF2B6E}" type="datetimeFigureOut">
              <a:rPr lang="cs-CZ" smtClean="0"/>
              <a:t>07.11.2019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364D2CD-B326-41CA-9D6C-E3C9601A17B4}" type="slidenum">
              <a:rPr lang="cs-CZ" smtClean="0"/>
              <a:t>‹#›</a:t>
            </a:fld>
            <a:endParaRPr lang="cs-CZ"/>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6415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DCC3FF2D-DA3C-4DD0-B6B4-BAE0F7EF2B6E}" type="datetimeFigureOut">
              <a:rPr lang="cs-CZ" smtClean="0"/>
              <a:t>07.11.2019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364D2CD-B326-41CA-9D6C-E3C9601A17B4}" type="slidenum">
              <a:rPr lang="cs-CZ" smtClean="0"/>
              <a:t>‹#›</a:t>
            </a:fld>
            <a:endParaRPr lang="cs-CZ"/>
          </a:p>
        </p:txBody>
      </p:sp>
    </p:spTree>
    <p:extLst>
      <p:ext uri="{BB962C8B-B14F-4D97-AF65-F5344CB8AC3E}">
        <p14:creationId xmlns:p14="http://schemas.microsoft.com/office/powerpoint/2010/main" val="3595832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cs-CZ" smtClean="0"/>
              <a:t>Kliknutím lze upravit styl.</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DCC3FF2D-DA3C-4DD0-B6B4-BAE0F7EF2B6E}" type="datetimeFigureOut">
              <a:rPr lang="cs-CZ" smtClean="0"/>
              <a:t>07.11.2019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364D2CD-B326-41CA-9D6C-E3C9601A17B4}" type="slidenum">
              <a:rPr lang="cs-CZ" smtClean="0"/>
              <a:t>‹#›</a:t>
            </a:fld>
            <a:endParaRPr lang="cs-CZ"/>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4994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DCC3FF2D-DA3C-4DD0-B6B4-BAE0F7EF2B6E}" type="datetimeFigureOut">
              <a:rPr lang="cs-CZ" smtClean="0"/>
              <a:t>07.11.2019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364D2CD-B326-41CA-9D6C-E3C9601A17B4}" type="slidenum">
              <a:rPr lang="cs-CZ" smtClean="0"/>
              <a:t>‹#›</a:t>
            </a:fld>
            <a:endParaRPr lang="cs-CZ"/>
          </a:p>
        </p:txBody>
      </p:sp>
    </p:spTree>
    <p:extLst>
      <p:ext uri="{BB962C8B-B14F-4D97-AF65-F5344CB8AC3E}">
        <p14:creationId xmlns:p14="http://schemas.microsoft.com/office/powerpoint/2010/main" val="3296687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cs-CZ" smtClean="0"/>
              <a:t>Kliknutím lze upravit styl.</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DCC3FF2D-DA3C-4DD0-B6B4-BAE0F7EF2B6E}" type="datetimeFigureOut">
              <a:rPr lang="cs-CZ" smtClean="0"/>
              <a:t>07.11.2019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F364D2CD-B326-41CA-9D6C-E3C9601A17B4}" type="slidenum">
              <a:rPr lang="cs-CZ" smtClean="0"/>
              <a:t>‹#›</a:t>
            </a:fld>
            <a:endParaRPr lang="cs-CZ"/>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695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DCC3FF2D-DA3C-4DD0-B6B4-BAE0F7EF2B6E}" type="datetimeFigureOut">
              <a:rPr lang="cs-CZ" smtClean="0"/>
              <a:t>07.11.2019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F364D2CD-B326-41CA-9D6C-E3C9601A17B4}" type="slidenum">
              <a:rPr lang="cs-CZ" smtClean="0"/>
              <a:t>‹#›</a:t>
            </a:fld>
            <a:endParaRPr lang="cs-CZ"/>
          </a:p>
        </p:txBody>
      </p:sp>
    </p:spTree>
    <p:extLst>
      <p:ext uri="{BB962C8B-B14F-4D97-AF65-F5344CB8AC3E}">
        <p14:creationId xmlns:p14="http://schemas.microsoft.com/office/powerpoint/2010/main" val="1318659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768096" y="2967788"/>
            <a:ext cx="3566160" cy="334157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cs-CZ" smtClean="0"/>
              <a:t>Upravte styly předlohy textu.</a:t>
            </a:r>
          </a:p>
        </p:txBody>
      </p:sp>
      <p:sp>
        <p:nvSpPr>
          <p:cNvPr id="6" name="Content Placeholder 5"/>
          <p:cNvSpPr>
            <a:spLocks noGrp="1"/>
          </p:cNvSpPr>
          <p:nvPr>
            <p:ph sz="quarter" idx="4"/>
          </p:nvPr>
        </p:nvSpPr>
        <p:spPr>
          <a:xfrm>
            <a:off x="4491990" y="2967788"/>
            <a:ext cx="3566160" cy="334157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DCC3FF2D-DA3C-4DD0-B6B4-BAE0F7EF2B6E}" type="datetimeFigureOut">
              <a:rPr lang="cs-CZ" smtClean="0"/>
              <a:t>07.11.2019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F364D2CD-B326-41CA-9D6C-E3C9601A17B4}" type="slidenum">
              <a:rPr lang="cs-CZ" smtClean="0"/>
              <a:t>‹#›</a:t>
            </a:fld>
            <a:endParaRPr lang="cs-CZ"/>
          </a:p>
        </p:txBody>
      </p:sp>
    </p:spTree>
    <p:extLst>
      <p:ext uri="{BB962C8B-B14F-4D97-AF65-F5344CB8AC3E}">
        <p14:creationId xmlns:p14="http://schemas.microsoft.com/office/powerpoint/2010/main" val="2383235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DCC3FF2D-DA3C-4DD0-B6B4-BAE0F7EF2B6E}" type="datetimeFigureOut">
              <a:rPr lang="cs-CZ" smtClean="0"/>
              <a:t>07.11.2019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F364D2CD-B326-41CA-9D6C-E3C9601A17B4}" type="slidenum">
              <a:rPr lang="cs-CZ" smtClean="0"/>
              <a:t>‹#›</a:t>
            </a:fld>
            <a:endParaRPr lang="cs-CZ"/>
          </a:p>
        </p:txBody>
      </p:sp>
    </p:spTree>
    <p:extLst>
      <p:ext uri="{BB962C8B-B14F-4D97-AF65-F5344CB8AC3E}">
        <p14:creationId xmlns:p14="http://schemas.microsoft.com/office/powerpoint/2010/main" val="1222140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C3FF2D-DA3C-4DD0-B6B4-BAE0F7EF2B6E}" type="datetimeFigureOut">
              <a:rPr lang="cs-CZ" smtClean="0"/>
              <a:t>07.11.2019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F364D2CD-B326-41CA-9D6C-E3C9601A17B4}" type="slidenum">
              <a:rPr lang="cs-CZ" smtClean="0"/>
              <a:t>‹#›</a:t>
            </a:fld>
            <a:endParaRPr lang="cs-CZ"/>
          </a:p>
        </p:txBody>
      </p:sp>
    </p:spTree>
    <p:extLst>
      <p:ext uri="{BB962C8B-B14F-4D97-AF65-F5344CB8AC3E}">
        <p14:creationId xmlns:p14="http://schemas.microsoft.com/office/powerpoint/2010/main" val="311012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cs-CZ" smtClean="0"/>
              <a:t>Kliknutím lze upravit styl.</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DCC3FF2D-DA3C-4DD0-B6B4-BAE0F7EF2B6E}" type="datetimeFigureOut">
              <a:rPr lang="cs-CZ" smtClean="0"/>
              <a:t>07.11.2019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F364D2CD-B326-41CA-9D6C-E3C9601A17B4}" type="slidenum">
              <a:rPr lang="cs-CZ" smtClean="0"/>
              <a:t>‹#›</a:t>
            </a:fld>
            <a:endParaRPr lang="cs-CZ"/>
          </a:p>
        </p:txBody>
      </p:sp>
    </p:spTree>
    <p:extLst>
      <p:ext uri="{BB962C8B-B14F-4D97-AF65-F5344CB8AC3E}">
        <p14:creationId xmlns:p14="http://schemas.microsoft.com/office/powerpoint/2010/main" val="1544195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smtClean="0"/>
              <a:t>Upravte styly předlohy textu.</a:t>
            </a:r>
          </a:p>
        </p:txBody>
      </p:sp>
      <p:sp>
        <p:nvSpPr>
          <p:cNvPr id="5" name="Date Placeholder 4"/>
          <p:cNvSpPr>
            <a:spLocks noGrp="1"/>
          </p:cNvSpPr>
          <p:nvPr>
            <p:ph type="dt" sz="half" idx="10"/>
          </p:nvPr>
        </p:nvSpPr>
        <p:spPr/>
        <p:txBody>
          <a:bodyPr/>
          <a:lstStyle/>
          <a:p>
            <a:fld id="{DCC3FF2D-DA3C-4DD0-B6B4-BAE0F7EF2B6E}" type="datetimeFigureOut">
              <a:rPr lang="cs-CZ" smtClean="0"/>
              <a:t>07.11.2019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F364D2CD-B326-41CA-9D6C-E3C9601A17B4}" type="slidenum">
              <a:rPr lang="cs-CZ" smtClean="0"/>
              <a:t>‹#›</a:t>
            </a:fld>
            <a:endParaRPr lang="cs-CZ"/>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6491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CC3FF2D-DA3C-4DD0-B6B4-BAE0F7EF2B6E}" type="datetimeFigureOut">
              <a:rPr lang="cs-CZ" smtClean="0"/>
              <a:t>07.11.2019</a:t>
            </a:fld>
            <a:endParaRPr lang="cs-CZ"/>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cs-CZ"/>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F364D2CD-B326-41CA-9D6C-E3C9601A17B4}" type="slidenum">
              <a:rPr lang="cs-CZ" smtClean="0"/>
              <a:t>‹#›</a:t>
            </a:fld>
            <a:endParaRPr lang="cs-CZ"/>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657522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slideLayout" Target="../slideLayouts/slideLayout2.xml"/><Relationship Id="rId1" Type="http://schemas.openxmlformats.org/officeDocument/2006/relationships/tags" Target="../tags/tag1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slideLayout" Target="../slideLayouts/slideLayout2.xml"/><Relationship Id="rId1" Type="http://schemas.openxmlformats.org/officeDocument/2006/relationships/tags" Target="../tags/tag1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0.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slideLayout" Target="../slideLayouts/slideLayout2.xml"/><Relationship Id="rId1" Type="http://schemas.openxmlformats.org/officeDocument/2006/relationships/tags" Target="../tags/tag3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slideLayout" Target="../slideLayouts/slideLayout2.xml"/><Relationship Id="rId1" Type="http://schemas.openxmlformats.org/officeDocument/2006/relationships/tags" Target="../tags/tag34.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6.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1.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44.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7.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1.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3.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4.xml"/></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5.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6.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57.xml"/></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8.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7.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9.xml"/></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60.xml"/></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61.xml"/></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smtClean="0"/>
              <a:t>Personální politika a pracovní právo ve zdravotnictví</a:t>
            </a:r>
            <a:endParaRPr lang="cs-CZ" dirty="0"/>
          </a:p>
        </p:txBody>
      </p:sp>
      <p:sp>
        <p:nvSpPr>
          <p:cNvPr id="3" name="Podnadpis 2"/>
          <p:cNvSpPr>
            <a:spLocks noGrp="1"/>
          </p:cNvSpPr>
          <p:nvPr>
            <p:ph type="subTitle" idx="1"/>
          </p:nvPr>
        </p:nvSpPr>
        <p:spPr/>
        <p:txBody>
          <a:bodyPr/>
          <a:lstStyle/>
          <a:p>
            <a:endParaRPr lang="cs-CZ"/>
          </a:p>
        </p:txBody>
      </p:sp>
    </p:spTree>
    <p:custDataLst>
      <p:tags r:id="rId1"/>
    </p:custDataLst>
    <p:extLst>
      <p:ext uri="{BB962C8B-B14F-4D97-AF65-F5344CB8AC3E}">
        <p14:creationId xmlns:p14="http://schemas.microsoft.com/office/powerpoint/2010/main" val="40521150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Smlouva musí obsahovat</a:t>
            </a:r>
            <a:br>
              <a:rPr lang="cs-CZ" dirty="0"/>
            </a:b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618434104"/>
              </p:ext>
            </p:extLst>
          </p:nvPr>
        </p:nvGraphicFramePr>
        <p:xfrm>
          <a:off x="768350" y="2286000"/>
          <a:ext cx="7289800" cy="4022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39396087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a:t>2) Pracovní smlouva </a:t>
            </a:r>
            <a:r>
              <a:rPr lang="cs-CZ" sz="6600" dirty="0"/>
              <a:t>musí</a:t>
            </a:r>
            <a:r>
              <a:rPr lang="cs-CZ" dirty="0"/>
              <a:t> být uzavřena </a:t>
            </a:r>
            <a:r>
              <a:rPr lang="cs-CZ" sz="6600" dirty="0"/>
              <a:t>písemně</a:t>
            </a:r>
            <a:endParaRPr lang="cs-CZ" dirty="0"/>
          </a:p>
        </p:txBody>
      </p:sp>
      <p:sp>
        <p:nvSpPr>
          <p:cNvPr id="5" name="Obdélník 4"/>
          <p:cNvSpPr/>
          <p:nvPr/>
        </p:nvSpPr>
        <p:spPr>
          <a:xfrm>
            <a:off x="683568" y="2132857"/>
            <a:ext cx="6174432" cy="369332"/>
          </a:xfrm>
          <a:prstGeom prst="rect">
            <a:avLst/>
          </a:prstGeom>
        </p:spPr>
        <p:txBody>
          <a:bodyPr wrap="square">
            <a:spAutoFit/>
          </a:bodyPr>
          <a:lstStyle/>
          <a:p>
            <a:pPr algn="ctr"/>
            <a:r>
              <a:rPr lang="cs-CZ" dirty="0" smtClean="0"/>
              <a:t>(.</a:t>
            </a:r>
            <a:endParaRPr lang="cs-CZ" dirty="0"/>
          </a:p>
        </p:txBody>
      </p:sp>
    </p:spTree>
    <p:custDataLst>
      <p:tags r:id="rId1"/>
    </p:custDataLst>
    <p:extLst>
      <p:ext uri="{BB962C8B-B14F-4D97-AF65-F5344CB8AC3E}">
        <p14:creationId xmlns:p14="http://schemas.microsoft.com/office/powerpoint/2010/main" val="36882083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Zkušební doba</a:t>
            </a:r>
            <a:endParaRPr lang="cs-CZ" dirty="0"/>
          </a:p>
        </p:txBody>
      </p:sp>
      <p:sp>
        <p:nvSpPr>
          <p:cNvPr id="3" name="Zástupný symbol pro obsah 2"/>
          <p:cNvSpPr>
            <a:spLocks noGrp="1"/>
          </p:cNvSpPr>
          <p:nvPr>
            <p:ph idx="1"/>
          </p:nvPr>
        </p:nvSpPr>
        <p:spPr/>
        <p:txBody>
          <a:bodyPr/>
          <a:lstStyle/>
          <a:p>
            <a:pPr marL="0" indent="0">
              <a:buNone/>
            </a:pPr>
            <a:r>
              <a:rPr lang="cs-CZ" dirty="0" smtClean="0"/>
              <a:t>Může a nemusí být sjednána</a:t>
            </a:r>
            <a:endParaRPr lang="cs-CZ" dirty="0"/>
          </a:p>
          <a:p>
            <a:r>
              <a:rPr lang="cs-CZ" dirty="0"/>
              <a:t> 3 měsíce </a:t>
            </a:r>
          </a:p>
          <a:p>
            <a:r>
              <a:rPr lang="cs-CZ" dirty="0" smtClean="0"/>
              <a:t>6 </a:t>
            </a:r>
            <a:r>
              <a:rPr lang="cs-CZ" dirty="0"/>
              <a:t>měsíců </a:t>
            </a:r>
            <a:r>
              <a:rPr lang="cs-CZ" dirty="0" smtClean="0"/>
              <a:t>u </a:t>
            </a:r>
            <a:r>
              <a:rPr lang="cs-CZ" dirty="0"/>
              <a:t>vedoucího zaměstnance.</a:t>
            </a:r>
          </a:p>
          <a:p>
            <a:endParaRPr lang="cs-CZ" dirty="0"/>
          </a:p>
        </p:txBody>
      </p:sp>
    </p:spTree>
    <p:custDataLst>
      <p:tags r:id="rId1"/>
    </p:custDataLst>
    <p:extLst>
      <p:ext uri="{BB962C8B-B14F-4D97-AF65-F5344CB8AC3E}">
        <p14:creationId xmlns:p14="http://schemas.microsoft.com/office/powerpoint/2010/main" val="3596222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Doba pracovního poměru</a:t>
            </a:r>
            <a:endParaRPr lang="cs-CZ" dirty="0"/>
          </a:p>
        </p:txBody>
      </p:sp>
      <p:sp>
        <p:nvSpPr>
          <p:cNvPr id="3" name="Zástupný symbol pro obsah 2"/>
          <p:cNvSpPr>
            <a:spLocks noGrp="1"/>
          </p:cNvSpPr>
          <p:nvPr>
            <p:ph idx="1"/>
          </p:nvPr>
        </p:nvSpPr>
        <p:spPr/>
        <p:txBody>
          <a:bodyPr/>
          <a:lstStyle/>
          <a:p>
            <a:r>
              <a:rPr lang="cs-CZ" dirty="0" smtClean="0"/>
              <a:t>Určitá</a:t>
            </a:r>
          </a:p>
          <a:p>
            <a:pPr lvl="1"/>
            <a:r>
              <a:rPr lang="cs-CZ" dirty="0" smtClean="0"/>
              <a:t>Max 3 roky</a:t>
            </a:r>
          </a:p>
          <a:p>
            <a:pPr lvl="1"/>
            <a:r>
              <a:rPr lang="cs-CZ" dirty="0" smtClean="0"/>
              <a:t>Max 3x prodloužit</a:t>
            </a:r>
          </a:p>
          <a:p>
            <a:r>
              <a:rPr lang="cs-CZ" dirty="0" smtClean="0"/>
              <a:t>Neurčitá</a:t>
            </a:r>
          </a:p>
          <a:p>
            <a:pPr lvl="1"/>
            <a:r>
              <a:rPr lang="cs-CZ" dirty="0" smtClean="0"/>
              <a:t>Lze zrušit pouze výpovědí</a:t>
            </a:r>
            <a:endParaRPr lang="cs-CZ" dirty="0"/>
          </a:p>
        </p:txBody>
      </p:sp>
    </p:spTree>
    <p:custDataLst>
      <p:tags r:id="rId1"/>
    </p:custDataLst>
    <p:extLst>
      <p:ext uri="{BB962C8B-B14F-4D97-AF65-F5344CB8AC3E}">
        <p14:creationId xmlns:p14="http://schemas.microsoft.com/office/powerpoint/2010/main" val="14005698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Alternativy</a:t>
            </a:r>
            <a:endParaRPr lang="cs-CZ" dirty="0"/>
          </a:p>
        </p:txBody>
      </p:sp>
      <p:sp>
        <p:nvSpPr>
          <p:cNvPr id="3" name="Zástupný symbol pro obsah 2"/>
          <p:cNvSpPr>
            <a:spLocks noGrp="1"/>
          </p:cNvSpPr>
          <p:nvPr>
            <p:ph idx="1"/>
          </p:nvPr>
        </p:nvSpPr>
        <p:spPr/>
        <p:txBody>
          <a:bodyPr/>
          <a:lstStyle/>
          <a:p>
            <a:r>
              <a:rPr lang="cs-CZ" dirty="0" smtClean="0"/>
              <a:t>Dohoda o pracovní činnosti</a:t>
            </a:r>
          </a:p>
          <a:p>
            <a:r>
              <a:rPr lang="cs-CZ" dirty="0" smtClean="0"/>
              <a:t>Dohoda o provedení práce</a:t>
            </a:r>
          </a:p>
          <a:p>
            <a:r>
              <a:rPr lang="cs-CZ" dirty="0" smtClean="0"/>
              <a:t>Agenturní zaměstnávání</a:t>
            </a:r>
            <a:endParaRPr lang="cs-CZ" dirty="0"/>
          </a:p>
        </p:txBody>
      </p:sp>
    </p:spTree>
    <p:custDataLst>
      <p:tags r:id="rId1"/>
    </p:custDataLst>
    <p:extLst>
      <p:ext uri="{BB962C8B-B14F-4D97-AF65-F5344CB8AC3E}">
        <p14:creationId xmlns:p14="http://schemas.microsoft.com/office/powerpoint/2010/main" val="24283873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 pracovního poměru</a:t>
            </a:r>
            <a:endParaRPr lang="cs-CZ" dirty="0"/>
          </a:p>
        </p:txBody>
      </p:sp>
      <p:sp>
        <p:nvSpPr>
          <p:cNvPr id="4" name="Zástupný symbol pro text 3"/>
          <p:cNvSpPr>
            <a:spLocks noGrp="1"/>
          </p:cNvSpPr>
          <p:nvPr>
            <p:ph type="body" idx="1"/>
          </p:nvPr>
        </p:nvSpPr>
        <p:spPr/>
        <p:txBody>
          <a:bodyPr/>
          <a:lstStyle/>
          <a:p>
            <a:r>
              <a:rPr lang="cs-CZ" dirty="0" smtClean="0"/>
              <a:t>Zaměstnanec</a:t>
            </a:r>
            <a:endParaRPr lang="cs-CZ" dirty="0"/>
          </a:p>
        </p:txBody>
      </p:sp>
      <p:sp>
        <p:nvSpPr>
          <p:cNvPr id="5" name="Zástupný symbol pro obsah 4"/>
          <p:cNvSpPr>
            <a:spLocks noGrp="1"/>
          </p:cNvSpPr>
          <p:nvPr>
            <p:ph sz="half" idx="2"/>
          </p:nvPr>
        </p:nvSpPr>
        <p:spPr/>
        <p:txBody>
          <a:bodyPr/>
          <a:lstStyle/>
          <a:p>
            <a:r>
              <a:rPr lang="cs-CZ" dirty="0"/>
              <a:t>zaměstnanec povinen podle pokynů zaměstnavatele konat osobně práce podle pracovní smlouvy </a:t>
            </a:r>
            <a:endParaRPr lang="cs-CZ" dirty="0" smtClean="0"/>
          </a:p>
          <a:p>
            <a:r>
              <a:rPr lang="cs-CZ" dirty="0" smtClean="0"/>
              <a:t>v </a:t>
            </a:r>
            <a:r>
              <a:rPr lang="cs-CZ" dirty="0"/>
              <a:t>rozvržené týdenní pracovní době a dodržovat povinnosti, které mu vyplývají z pracovního poměru</a:t>
            </a:r>
          </a:p>
        </p:txBody>
      </p:sp>
      <p:sp>
        <p:nvSpPr>
          <p:cNvPr id="6" name="Zástupný symbol pro text 5"/>
          <p:cNvSpPr>
            <a:spLocks noGrp="1"/>
          </p:cNvSpPr>
          <p:nvPr>
            <p:ph type="body" sz="quarter" idx="3"/>
          </p:nvPr>
        </p:nvSpPr>
        <p:spPr/>
        <p:txBody>
          <a:bodyPr/>
          <a:lstStyle/>
          <a:p>
            <a:r>
              <a:rPr lang="cs-CZ" dirty="0" smtClean="0"/>
              <a:t>Zaměstnavatel</a:t>
            </a:r>
            <a:endParaRPr lang="cs-CZ" dirty="0"/>
          </a:p>
        </p:txBody>
      </p:sp>
      <p:sp>
        <p:nvSpPr>
          <p:cNvPr id="7" name="Zástupný symbol pro obsah 6"/>
          <p:cNvSpPr>
            <a:spLocks noGrp="1"/>
          </p:cNvSpPr>
          <p:nvPr>
            <p:ph sz="quarter" idx="4"/>
          </p:nvPr>
        </p:nvSpPr>
        <p:spPr/>
        <p:txBody>
          <a:bodyPr>
            <a:normAutofit/>
          </a:bodyPr>
          <a:lstStyle/>
          <a:p>
            <a:pPr marL="0" indent="0">
              <a:buNone/>
            </a:pPr>
            <a:r>
              <a:rPr lang="cs-CZ" dirty="0"/>
              <a:t>přidělovat zaměstnanci práci podle pracovní smlouvy, </a:t>
            </a:r>
            <a:endParaRPr lang="cs-CZ" dirty="0" smtClean="0"/>
          </a:p>
          <a:p>
            <a:pPr marL="0" indent="0">
              <a:buNone/>
            </a:pPr>
            <a:r>
              <a:rPr lang="cs-CZ" dirty="0" smtClean="0"/>
              <a:t>platit </a:t>
            </a:r>
            <a:r>
              <a:rPr lang="cs-CZ" dirty="0"/>
              <a:t>mu za vykonanou práci mzdu nebo plat, </a:t>
            </a:r>
            <a:endParaRPr lang="cs-CZ" dirty="0" smtClean="0"/>
          </a:p>
          <a:p>
            <a:pPr marL="0" indent="0">
              <a:buNone/>
            </a:pPr>
            <a:r>
              <a:rPr lang="cs-CZ" dirty="0" smtClean="0"/>
              <a:t>vytvářet </a:t>
            </a:r>
            <a:r>
              <a:rPr lang="cs-CZ" dirty="0"/>
              <a:t>podmínky pro plnění jeho pracovních úkolů a dodržovat ostatní pracovní podmínky stanovené právními předpisy, smlouvou nebo stanovené vnitřním předpisem,</a:t>
            </a:r>
          </a:p>
        </p:txBody>
      </p:sp>
    </p:spTree>
    <p:custDataLst>
      <p:tags r:id="rId1"/>
    </p:custDataLst>
    <p:extLst>
      <p:ext uri="{BB962C8B-B14F-4D97-AF65-F5344CB8AC3E}">
        <p14:creationId xmlns:p14="http://schemas.microsoft.com/office/powerpoint/2010/main" val="41309729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err="1" smtClean="0"/>
              <a:t>Švarcsystém</a:t>
            </a:r>
            <a:r>
              <a:rPr lang="cs-CZ" dirty="0" smtClean="0"/>
              <a:t> (?)</a:t>
            </a:r>
            <a:endParaRPr lang="cs-CZ" dirty="0"/>
          </a:p>
        </p:txBody>
      </p:sp>
      <p:graphicFrame>
        <p:nvGraphicFramePr>
          <p:cNvPr id="2" name="Zástupný symbol pro obsah 1"/>
          <p:cNvGraphicFramePr>
            <a:graphicFrameLocks noGrp="1"/>
          </p:cNvGraphicFramePr>
          <p:nvPr>
            <p:ph idx="1"/>
            <p:extLst>
              <p:ext uri="{D42A27DB-BD31-4B8C-83A1-F6EECF244321}">
                <p14:modId xmlns:p14="http://schemas.microsoft.com/office/powerpoint/2010/main" val="2559784781"/>
              </p:ext>
            </p:extLst>
          </p:nvPr>
        </p:nvGraphicFramePr>
        <p:xfrm>
          <a:off x="304800" y="1628800"/>
          <a:ext cx="8686800" cy="48113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1332205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ŠVARCSYSTÉM</a:t>
            </a:r>
            <a:endParaRPr lang="cs-CZ" dirty="0"/>
          </a:p>
        </p:txBody>
      </p:sp>
      <p:sp>
        <p:nvSpPr>
          <p:cNvPr id="3" name="Zástupný symbol pro obsah 2"/>
          <p:cNvSpPr>
            <a:spLocks noGrp="1"/>
          </p:cNvSpPr>
          <p:nvPr>
            <p:ph idx="1"/>
          </p:nvPr>
        </p:nvSpPr>
        <p:spPr/>
        <p:txBody>
          <a:bodyPr/>
          <a:lstStyle/>
          <a:p>
            <a:r>
              <a:rPr lang="cs-CZ" dirty="0"/>
              <a:t> Závislá práce musí být vykonávána za mzdu, plat nebo odměnu za práci, na náklady a odpovědnost zaměstnavatele, v pracovní době na pracovišti zaměstnavatele, popřípadě na jiném dohodnutém místě.</a:t>
            </a:r>
          </a:p>
          <a:p>
            <a:endParaRPr lang="cs-CZ" dirty="0"/>
          </a:p>
        </p:txBody>
      </p:sp>
    </p:spTree>
    <p:custDataLst>
      <p:tags r:id="rId1"/>
    </p:custDataLst>
    <p:extLst>
      <p:ext uri="{BB962C8B-B14F-4D97-AF65-F5344CB8AC3E}">
        <p14:creationId xmlns:p14="http://schemas.microsoft.com/office/powerpoint/2010/main" val="17776555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Dohody mimo pracovní poměr</a:t>
            </a:r>
            <a:endParaRPr lang="cs-CZ" dirty="0"/>
          </a:p>
        </p:txBody>
      </p:sp>
      <p:sp>
        <p:nvSpPr>
          <p:cNvPr id="2" name="Zástupný symbol pro text 1"/>
          <p:cNvSpPr>
            <a:spLocks noGrp="1"/>
          </p:cNvSpPr>
          <p:nvPr>
            <p:ph type="body" idx="1"/>
          </p:nvPr>
        </p:nvSpPr>
        <p:spPr/>
        <p:txBody>
          <a:bodyPr/>
          <a:lstStyle/>
          <a:p>
            <a:endParaRPr lang="cs-CZ"/>
          </a:p>
        </p:txBody>
      </p:sp>
    </p:spTree>
    <p:custDataLst>
      <p:tags r:id="rId1"/>
    </p:custDataLst>
    <p:extLst>
      <p:ext uri="{BB962C8B-B14F-4D97-AF65-F5344CB8AC3E}">
        <p14:creationId xmlns:p14="http://schemas.microsoft.com/office/powerpoint/2010/main" val="30960014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Dohody o pracích mimo pracovní poměr</a:t>
            </a:r>
            <a:endParaRPr lang="cs-CZ" dirty="0"/>
          </a:p>
        </p:txBody>
      </p:sp>
      <p:sp>
        <p:nvSpPr>
          <p:cNvPr id="4" name="Zástupný symbol pro obsah 3"/>
          <p:cNvSpPr>
            <a:spLocks noGrp="1"/>
          </p:cNvSpPr>
          <p:nvPr>
            <p:ph sz="half" idx="1"/>
          </p:nvPr>
        </p:nvSpPr>
        <p:spPr/>
        <p:txBody>
          <a:bodyPr>
            <a:normAutofit/>
          </a:bodyPr>
          <a:lstStyle/>
          <a:p>
            <a:r>
              <a:rPr lang="cs-CZ" dirty="0" smtClean="0"/>
              <a:t>Dohoda o provedení práce</a:t>
            </a:r>
          </a:p>
          <a:p>
            <a:endParaRPr lang="cs-CZ" dirty="0"/>
          </a:p>
          <a:p>
            <a:pPr marL="0" indent="0">
              <a:buNone/>
            </a:pPr>
            <a:r>
              <a:rPr lang="cs-CZ" dirty="0" smtClean="0"/>
              <a:t>300 hodin ročně</a:t>
            </a:r>
            <a:endParaRPr lang="cs-CZ" dirty="0"/>
          </a:p>
        </p:txBody>
      </p:sp>
      <p:sp>
        <p:nvSpPr>
          <p:cNvPr id="5" name="Zástupný symbol pro obsah 4"/>
          <p:cNvSpPr>
            <a:spLocks noGrp="1"/>
          </p:cNvSpPr>
          <p:nvPr>
            <p:ph sz="half" idx="2"/>
          </p:nvPr>
        </p:nvSpPr>
        <p:spPr/>
        <p:txBody>
          <a:bodyPr>
            <a:normAutofit/>
          </a:bodyPr>
          <a:lstStyle/>
          <a:p>
            <a:r>
              <a:rPr lang="cs-CZ" dirty="0" smtClean="0"/>
              <a:t>Dohoda o pracovní činnosti</a:t>
            </a:r>
          </a:p>
          <a:p>
            <a:endParaRPr lang="cs-CZ" dirty="0"/>
          </a:p>
          <a:p>
            <a:pPr marL="0" indent="0">
              <a:buNone/>
            </a:pPr>
            <a:r>
              <a:rPr lang="cs-CZ" dirty="0" smtClean="0"/>
              <a:t>20 hodin týdně</a:t>
            </a:r>
          </a:p>
          <a:p>
            <a:pPr marL="0" indent="0">
              <a:buNone/>
            </a:pPr>
            <a:r>
              <a:rPr lang="cs-CZ" dirty="0" smtClean="0"/>
              <a:t>jednostranně zrušena </a:t>
            </a:r>
            <a:r>
              <a:rPr lang="cs-CZ" dirty="0"/>
              <a:t>z jakéhokoliv důvodu nebo bez uvedení důvodu s 15denní výpovědní dobou</a:t>
            </a:r>
          </a:p>
        </p:txBody>
      </p:sp>
    </p:spTree>
    <p:custDataLst>
      <p:tags r:id="rId1"/>
    </p:custDataLst>
    <p:extLst>
      <p:ext uri="{BB962C8B-B14F-4D97-AF65-F5344CB8AC3E}">
        <p14:creationId xmlns:p14="http://schemas.microsoft.com/office/powerpoint/2010/main" val="12218234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1"/>
          <p:cNvSpPr>
            <a:spLocks noGrp="1"/>
          </p:cNvSpPr>
          <p:nvPr>
            <p:ph type="title"/>
          </p:nvPr>
        </p:nvSpPr>
        <p:spPr/>
        <p:txBody>
          <a:bodyPr/>
          <a:lstStyle/>
          <a:p>
            <a:pPr algn="l" eaLnBrk="1" hangingPunct="1"/>
            <a:r>
              <a:rPr lang="cs-CZ" altLang="cs-CZ" sz="3080" b="1" dirty="0"/>
              <a:t>Prameny pracovního práva</a:t>
            </a:r>
            <a:endParaRPr lang="cs-CZ" altLang="cs-CZ" sz="3080" dirty="0"/>
          </a:p>
        </p:txBody>
      </p:sp>
      <p:graphicFrame>
        <p:nvGraphicFramePr>
          <p:cNvPr id="2" name="Zástupný symbol pro obsah 1"/>
          <p:cNvGraphicFramePr>
            <a:graphicFrameLocks noGrp="1"/>
          </p:cNvGraphicFramePr>
          <p:nvPr>
            <p:ph idx="1"/>
            <p:extLst>
              <p:ext uri="{D42A27DB-BD31-4B8C-83A1-F6EECF244321}">
                <p14:modId xmlns:p14="http://schemas.microsoft.com/office/powerpoint/2010/main" val="1066342405"/>
              </p:ext>
            </p:extLst>
          </p:nvPr>
        </p:nvGraphicFramePr>
        <p:xfrm>
          <a:off x="768350" y="2286000"/>
          <a:ext cx="7289800" cy="4022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Zástupný symbol pro číslo snímku 5"/>
          <p:cNvSpPr>
            <a:spLocks noGrp="1"/>
          </p:cNvSpPr>
          <p:nvPr>
            <p:ph type="sldNum" sz="quarter" idx="12"/>
          </p:nvPr>
        </p:nvSpPr>
        <p:spPr/>
        <p:txBody>
          <a:bodyPr/>
          <a:lstStyle/>
          <a:p>
            <a:fld id="{76F8AF46-4519-4FA4-873C-E2118F9ADCFA}" type="slidenum">
              <a:rPr lang="en-US" altLang="cs-CZ"/>
              <a:pPr/>
              <a:t>2</a:t>
            </a:fld>
            <a:endParaRPr lang="en-US" altLang="cs-CZ"/>
          </a:p>
        </p:txBody>
      </p:sp>
    </p:spTree>
    <p:custDataLst>
      <p:tags r:id="rId1"/>
    </p:custDataLst>
    <p:extLst>
      <p:ext uri="{BB962C8B-B14F-4D97-AF65-F5344CB8AC3E}">
        <p14:creationId xmlns:p14="http://schemas.microsoft.com/office/powerpoint/2010/main" val="12460196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smtClean="0"/>
              <a:t>Dohody mimo pracovní poměr </a:t>
            </a:r>
            <a:endParaRPr lang="cs-CZ" dirty="0"/>
          </a:p>
        </p:txBody>
      </p:sp>
      <p:sp>
        <p:nvSpPr>
          <p:cNvPr id="6" name="Zástupný symbol pro obsah 5"/>
          <p:cNvSpPr>
            <a:spLocks noGrp="1"/>
          </p:cNvSpPr>
          <p:nvPr>
            <p:ph idx="1"/>
          </p:nvPr>
        </p:nvSpPr>
        <p:spPr/>
        <p:txBody>
          <a:bodyPr>
            <a:normAutofit fontScale="85000" lnSpcReduction="10000"/>
          </a:bodyPr>
          <a:lstStyle/>
          <a:p>
            <a:r>
              <a:rPr lang="cs-CZ" dirty="0" smtClean="0"/>
              <a:t>Zvláštní pravidla pro</a:t>
            </a:r>
          </a:p>
          <a:p>
            <a:r>
              <a:rPr lang="cs-CZ" dirty="0"/>
              <a:t>a) převedení na jinou práci a přeložení,</a:t>
            </a:r>
          </a:p>
          <a:p>
            <a:r>
              <a:rPr lang="cs-CZ" dirty="0" smtClean="0"/>
              <a:t>b</a:t>
            </a:r>
            <a:r>
              <a:rPr lang="cs-CZ" dirty="0"/>
              <a:t>) dočasné přidělení,</a:t>
            </a:r>
          </a:p>
          <a:p>
            <a:r>
              <a:rPr lang="cs-CZ" dirty="0" smtClean="0"/>
              <a:t>c</a:t>
            </a:r>
            <a:r>
              <a:rPr lang="cs-CZ" dirty="0"/>
              <a:t>) odstupné,</a:t>
            </a:r>
          </a:p>
          <a:p>
            <a:r>
              <a:rPr lang="cs-CZ" dirty="0" smtClean="0"/>
              <a:t>d) </a:t>
            </a:r>
            <a:r>
              <a:rPr lang="cs-CZ" dirty="0"/>
              <a:t>pracovní dobu a dobu odpočinku; výkon práce však nesmí přesáhnout 12 hodin během 24 hodin po sobě jdoucích,</a:t>
            </a:r>
          </a:p>
          <a:p>
            <a:r>
              <a:rPr lang="cs-CZ" dirty="0" smtClean="0"/>
              <a:t>e</a:t>
            </a:r>
            <a:r>
              <a:rPr lang="cs-CZ" dirty="0"/>
              <a:t>) překážky v práci na straně zaměstnance,</a:t>
            </a:r>
          </a:p>
          <a:p>
            <a:r>
              <a:rPr lang="cs-CZ" dirty="0" smtClean="0"/>
              <a:t>f</a:t>
            </a:r>
            <a:r>
              <a:rPr lang="cs-CZ" dirty="0"/>
              <a:t>) dovolenou,</a:t>
            </a:r>
          </a:p>
          <a:p>
            <a:r>
              <a:rPr lang="cs-CZ" dirty="0" smtClean="0"/>
              <a:t>g</a:t>
            </a:r>
            <a:r>
              <a:rPr lang="cs-CZ" dirty="0"/>
              <a:t>) skončení pracovního poměru,</a:t>
            </a:r>
          </a:p>
          <a:p>
            <a:r>
              <a:rPr lang="cs-CZ" dirty="0" smtClean="0"/>
              <a:t>h</a:t>
            </a:r>
            <a:r>
              <a:rPr lang="cs-CZ" dirty="0"/>
              <a:t>) odměňování (dále jen „odměna z dohody“), s výjimkou minimální mzdy, a</a:t>
            </a:r>
          </a:p>
          <a:p>
            <a:r>
              <a:rPr lang="cs-CZ" dirty="0" smtClean="0"/>
              <a:t>i</a:t>
            </a:r>
            <a:r>
              <a:rPr lang="cs-CZ" dirty="0"/>
              <a:t>) cestovní náhrady.</a:t>
            </a:r>
          </a:p>
        </p:txBody>
      </p:sp>
    </p:spTree>
    <p:custDataLst>
      <p:tags r:id="rId1"/>
    </p:custDataLst>
    <p:extLst>
      <p:ext uri="{BB962C8B-B14F-4D97-AF65-F5344CB8AC3E}">
        <p14:creationId xmlns:p14="http://schemas.microsoft.com/office/powerpoint/2010/main" val="32381017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Jmenování</a:t>
            </a:r>
            <a:endParaRPr lang="cs-CZ" dirty="0"/>
          </a:p>
        </p:txBody>
      </p:sp>
      <p:sp>
        <p:nvSpPr>
          <p:cNvPr id="5" name="Zástupný symbol pro text 4"/>
          <p:cNvSpPr>
            <a:spLocks noGrp="1"/>
          </p:cNvSpPr>
          <p:nvPr>
            <p:ph type="body" idx="1"/>
          </p:nvPr>
        </p:nvSpPr>
        <p:spPr/>
        <p:txBody>
          <a:bodyPr/>
          <a:lstStyle/>
          <a:p>
            <a:endParaRPr lang="cs-CZ"/>
          </a:p>
        </p:txBody>
      </p:sp>
    </p:spTree>
    <p:custDataLst>
      <p:tags r:id="rId1"/>
    </p:custDataLst>
    <p:extLst>
      <p:ext uri="{BB962C8B-B14F-4D97-AF65-F5344CB8AC3E}">
        <p14:creationId xmlns:p14="http://schemas.microsoft.com/office/powerpoint/2010/main" val="14812945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Jmenování</a:t>
            </a:r>
            <a:endParaRPr lang="cs-CZ" dirty="0"/>
          </a:p>
        </p:txBody>
      </p:sp>
      <p:sp>
        <p:nvSpPr>
          <p:cNvPr id="5" name="Zástupný symbol pro obsah 4"/>
          <p:cNvSpPr>
            <a:spLocks noGrp="1"/>
          </p:cNvSpPr>
          <p:nvPr>
            <p:ph idx="1"/>
          </p:nvPr>
        </p:nvSpPr>
        <p:spPr/>
        <p:txBody>
          <a:bodyPr>
            <a:normAutofit/>
          </a:bodyPr>
          <a:lstStyle/>
          <a:p>
            <a:r>
              <a:rPr lang="cs-CZ" dirty="0" smtClean="0"/>
              <a:t>Speciální forma vzniku pracovního poměru</a:t>
            </a:r>
          </a:p>
          <a:p>
            <a:r>
              <a:rPr lang="cs-CZ" dirty="0"/>
              <a:t>zakládá se pracovní poměr </a:t>
            </a:r>
            <a:r>
              <a:rPr lang="cs-CZ" dirty="0" smtClean="0"/>
              <a:t>u vedoucího</a:t>
            </a:r>
          </a:p>
          <a:p>
            <a:pPr lvl="1"/>
            <a:r>
              <a:rPr lang="cs-CZ" dirty="0" smtClean="0"/>
              <a:t>organizační </a:t>
            </a:r>
            <a:r>
              <a:rPr lang="cs-CZ" dirty="0"/>
              <a:t>složky </a:t>
            </a:r>
            <a:r>
              <a:rPr lang="cs-CZ" dirty="0" smtClean="0"/>
              <a:t>státu,</a:t>
            </a:r>
            <a:endParaRPr lang="cs-CZ" dirty="0"/>
          </a:p>
          <a:p>
            <a:pPr lvl="1"/>
            <a:r>
              <a:rPr lang="cs-CZ" dirty="0" smtClean="0"/>
              <a:t>organizačního </a:t>
            </a:r>
            <a:r>
              <a:rPr lang="cs-CZ" dirty="0"/>
              <a:t>útvaru organizační složky státu,</a:t>
            </a:r>
          </a:p>
          <a:p>
            <a:pPr lvl="1"/>
            <a:r>
              <a:rPr lang="cs-CZ" dirty="0" smtClean="0"/>
              <a:t>organizačního </a:t>
            </a:r>
            <a:r>
              <a:rPr lang="cs-CZ" dirty="0"/>
              <a:t>útvaru státního </a:t>
            </a:r>
            <a:r>
              <a:rPr lang="cs-CZ" dirty="0" smtClean="0"/>
              <a:t>podniku,</a:t>
            </a:r>
            <a:endParaRPr lang="cs-CZ" dirty="0"/>
          </a:p>
          <a:p>
            <a:pPr lvl="1"/>
            <a:r>
              <a:rPr lang="cs-CZ" dirty="0" smtClean="0"/>
              <a:t>organizačního </a:t>
            </a:r>
            <a:r>
              <a:rPr lang="cs-CZ" dirty="0"/>
              <a:t>útvaru státního </a:t>
            </a:r>
            <a:r>
              <a:rPr lang="cs-CZ" dirty="0" smtClean="0"/>
              <a:t>fondu,</a:t>
            </a:r>
            <a:endParaRPr lang="cs-CZ" dirty="0"/>
          </a:p>
          <a:p>
            <a:pPr lvl="1"/>
            <a:r>
              <a:rPr lang="cs-CZ" dirty="0" smtClean="0"/>
              <a:t>příspěvkové organizace ….</a:t>
            </a:r>
            <a:endParaRPr lang="cs-CZ" dirty="0"/>
          </a:p>
          <a:p>
            <a:pPr lvl="1"/>
            <a:r>
              <a:rPr lang="cs-CZ" dirty="0" smtClean="0"/>
              <a:t>organizačního </a:t>
            </a:r>
            <a:r>
              <a:rPr lang="cs-CZ" dirty="0"/>
              <a:t>útvaru příspěvkové organizace,</a:t>
            </a:r>
          </a:p>
        </p:txBody>
      </p:sp>
    </p:spTree>
    <p:custDataLst>
      <p:tags r:id="rId1"/>
    </p:custDataLst>
    <p:extLst>
      <p:ext uri="{BB962C8B-B14F-4D97-AF65-F5344CB8AC3E}">
        <p14:creationId xmlns:p14="http://schemas.microsoft.com/office/powerpoint/2010/main" val="5466019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Obsah pracovního poměru</a:t>
            </a:r>
            <a:endParaRPr lang="cs-CZ" dirty="0"/>
          </a:p>
        </p:txBody>
      </p:sp>
      <p:sp>
        <p:nvSpPr>
          <p:cNvPr id="5" name="Zástupný symbol pro text 4"/>
          <p:cNvSpPr>
            <a:spLocks noGrp="1"/>
          </p:cNvSpPr>
          <p:nvPr>
            <p:ph type="body" idx="1"/>
          </p:nvPr>
        </p:nvSpPr>
        <p:spPr/>
        <p:txBody>
          <a:bodyPr/>
          <a:lstStyle/>
          <a:p>
            <a:endParaRPr lang="cs-CZ" dirty="0"/>
          </a:p>
        </p:txBody>
      </p:sp>
    </p:spTree>
    <p:custDataLst>
      <p:tags r:id="rId1"/>
    </p:custDataLst>
    <p:extLst>
      <p:ext uri="{BB962C8B-B14F-4D97-AF65-F5344CB8AC3E}">
        <p14:creationId xmlns:p14="http://schemas.microsoft.com/office/powerpoint/2010/main" val="21258629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err="1" smtClean="0"/>
              <a:t>POvinnosti</a:t>
            </a:r>
            <a:endParaRPr lang="cs-CZ" dirty="0"/>
          </a:p>
        </p:txBody>
      </p:sp>
      <p:sp>
        <p:nvSpPr>
          <p:cNvPr id="6" name="Zástupný symbol pro text 5"/>
          <p:cNvSpPr>
            <a:spLocks noGrp="1"/>
          </p:cNvSpPr>
          <p:nvPr>
            <p:ph type="body" idx="1"/>
          </p:nvPr>
        </p:nvSpPr>
        <p:spPr/>
        <p:txBody>
          <a:bodyPr/>
          <a:lstStyle/>
          <a:p>
            <a:r>
              <a:rPr lang="cs-CZ" dirty="0" smtClean="0"/>
              <a:t>Zaměstnavatel</a:t>
            </a:r>
            <a:endParaRPr lang="cs-CZ" dirty="0"/>
          </a:p>
        </p:txBody>
      </p:sp>
      <p:sp>
        <p:nvSpPr>
          <p:cNvPr id="7" name="Zástupný symbol pro obsah 6"/>
          <p:cNvSpPr>
            <a:spLocks noGrp="1"/>
          </p:cNvSpPr>
          <p:nvPr>
            <p:ph sz="half" idx="2"/>
          </p:nvPr>
        </p:nvSpPr>
        <p:spPr/>
        <p:txBody>
          <a:bodyPr/>
          <a:lstStyle/>
          <a:p>
            <a:r>
              <a:rPr lang="cs-CZ" dirty="0" smtClean="0"/>
              <a:t>přidělovat </a:t>
            </a:r>
            <a:r>
              <a:rPr lang="cs-CZ" dirty="0"/>
              <a:t>zaměstnanci práci podle pracovní smlouvy, </a:t>
            </a:r>
            <a:endParaRPr lang="cs-CZ" dirty="0" smtClean="0"/>
          </a:p>
          <a:p>
            <a:r>
              <a:rPr lang="cs-CZ" dirty="0" smtClean="0"/>
              <a:t>platit </a:t>
            </a:r>
            <a:r>
              <a:rPr lang="cs-CZ" dirty="0"/>
              <a:t>mu za vykonanou práci mzdu nebo plat, </a:t>
            </a:r>
            <a:endParaRPr lang="cs-CZ" dirty="0" smtClean="0"/>
          </a:p>
          <a:p>
            <a:r>
              <a:rPr lang="cs-CZ" dirty="0" smtClean="0"/>
              <a:t>vytvářet </a:t>
            </a:r>
            <a:r>
              <a:rPr lang="cs-CZ" dirty="0"/>
              <a:t>podmínky pro plnění jeho pracovních úkolů a dodržovat ostatní pracovní podmínky</a:t>
            </a:r>
          </a:p>
        </p:txBody>
      </p:sp>
      <p:sp>
        <p:nvSpPr>
          <p:cNvPr id="8" name="Zástupný symbol pro text 7"/>
          <p:cNvSpPr>
            <a:spLocks noGrp="1"/>
          </p:cNvSpPr>
          <p:nvPr>
            <p:ph type="body" sz="quarter" idx="3"/>
          </p:nvPr>
        </p:nvSpPr>
        <p:spPr/>
        <p:txBody>
          <a:bodyPr/>
          <a:lstStyle/>
          <a:p>
            <a:r>
              <a:rPr lang="cs-CZ" dirty="0" smtClean="0"/>
              <a:t>Zaměstnanec</a:t>
            </a:r>
            <a:endParaRPr lang="cs-CZ" dirty="0"/>
          </a:p>
        </p:txBody>
      </p:sp>
      <p:sp>
        <p:nvSpPr>
          <p:cNvPr id="9" name="Zástupný symbol pro obsah 8"/>
          <p:cNvSpPr>
            <a:spLocks noGrp="1"/>
          </p:cNvSpPr>
          <p:nvPr>
            <p:ph sz="quarter" idx="4"/>
          </p:nvPr>
        </p:nvSpPr>
        <p:spPr/>
        <p:txBody>
          <a:bodyPr/>
          <a:lstStyle/>
          <a:p>
            <a:r>
              <a:rPr lang="cs-CZ" dirty="0"/>
              <a:t> zaměstnanec povinen podle pokynů zaměstnavatele konat osobně práce podle pracovní smlouvy v rozvržené týdenní pracovní době a dodržovat povinnosti, které mu vyplývají z pracovního poměru</a:t>
            </a:r>
          </a:p>
        </p:txBody>
      </p:sp>
    </p:spTree>
    <p:custDataLst>
      <p:tags r:id="rId1"/>
    </p:custDataLst>
    <p:extLst>
      <p:ext uri="{BB962C8B-B14F-4D97-AF65-F5344CB8AC3E}">
        <p14:creationId xmlns:p14="http://schemas.microsoft.com/office/powerpoint/2010/main" val="22735059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Odpovědnost</a:t>
            </a:r>
            <a:endParaRPr lang="cs-CZ" dirty="0"/>
          </a:p>
        </p:txBody>
      </p:sp>
      <p:sp>
        <p:nvSpPr>
          <p:cNvPr id="5" name="Zástupný symbol pro text 4"/>
          <p:cNvSpPr>
            <a:spLocks noGrp="1"/>
          </p:cNvSpPr>
          <p:nvPr>
            <p:ph type="body" idx="1"/>
          </p:nvPr>
        </p:nvSpPr>
        <p:spPr/>
        <p:txBody>
          <a:bodyPr/>
          <a:lstStyle/>
          <a:p>
            <a:endParaRPr lang="cs-CZ"/>
          </a:p>
        </p:txBody>
      </p:sp>
    </p:spTree>
    <p:custDataLst>
      <p:tags r:id="rId1"/>
    </p:custDataLst>
    <p:extLst>
      <p:ext uri="{BB962C8B-B14F-4D97-AF65-F5344CB8AC3E}">
        <p14:creationId xmlns:p14="http://schemas.microsoft.com/office/powerpoint/2010/main" val="42348649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a:bodyPr>
          <a:lstStyle/>
          <a:p>
            <a:r>
              <a:rPr lang="cs-CZ" dirty="0" smtClean="0"/>
              <a:t>Odpovědnost v pracovním právu</a:t>
            </a:r>
            <a:endParaRPr lang="cs-CZ" dirty="0"/>
          </a:p>
        </p:txBody>
      </p:sp>
      <p:sp>
        <p:nvSpPr>
          <p:cNvPr id="2" name="Zástupný symbol pro obsah 1"/>
          <p:cNvSpPr>
            <a:spLocks noGrp="1"/>
          </p:cNvSpPr>
          <p:nvPr>
            <p:ph idx="1"/>
          </p:nvPr>
        </p:nvSpPr>
        <p:spPr/>
        <p:txBody>
          <a:bodyPr/>
          <a:lstStyle/>
          <a:p>
            <a:r>
              <a:rPr lang="cs-CZ" dirty="0" smtClean="0"/>
              <a:t>Ze zásady subjektivní</a:t>
            </a:r>
          </a:p>
          <a:p>
            <a:r>
              <a:rPr lang="cs-CZ" dirty="0" smtClean="0"/>
              <a:t>Ze zásady omezená co do výše (4,5 platu)</a:t>
            </a:r>
          </a:p>
          <a:p>
            <a:pPr lvl="1"/>
            <a:r>
              <a:rPr lang="cs-CZ" dirty="0" smtClean="0"/>
              <a:t>Ne pokud úmysl, alkohol, návykové látky </a:t>
            </a:r>
          </a:p>
          <a:p>
            <a:r>
              <a:rPr lang="cs-CZ" dirty="0" smtClean="0"/>
              <a:t>Formy:</a:t>
            </a:r>
          </a:p>
          <a:p>
            <a:pPr lvl="1"/>
            <a:r>
              <a:rPr lang="cs-CZ" dirty="0" smtClean="0"/>
              <a:t>Porušení povinnosti</a:t>
            </a:r>
          </a:p>
          <a:p>
            <a:pPr lvl="1"/>
            <a:r>
              <a:rPr lang="cs-CZ" dirty="0"/>
              <a:t>N</a:t>
            </a:r>
            <a:r>
              <a:rPr lang="cs-CZ" dirty="0" smtClean="0"/>
              <a:t>esplnění </a:t>
            </a:r>
            <a:r>
              <a:rPr lang="cs-CZ" dirty="0"/>
              <a:t>povinnosti k odvrácení </a:t>
            </a:r>
            <a:r>
              <a:rPr lang="cs-CZ" dirty="0" smtClean="0"/>
              <a:t>škody</a:t>
            </a:r>
          </a:p>
          <a:p>
            <a:pPr lvl="1"/>
            <a:r>
              <a:rPr lang="pl-PL" dirty="0" smtClean="0"/>
              <a:t>Za </a:t>
            </a:r>
            <a:r>
              <a:rPr lang="pl-PL" dirty="0"/>
              <a:t>schodek na svěřených </a:t>
            </a:r>
            <a:r>
              <a:rPr lang="pl-PL" dirty="0" smtClean="0"/>
              <a:t>hodnotách</a:t>
            </a:r>
          </a:p>
          <a:p>
            <a:pPr lvl="1"/>
            <a:r>
              <a:rPr lang="cs-CZ" dirty="0" smtClean="0"/>
              <a:t>Za </a:t>
            </a:r>
            <a:r>
              <a:rPr lang="cs-CZ" dirty="0"/>
              <a:t>ztrátu svěřených věcí</a:t>
            </a:r>
          </a:p>
        </p:txBody>
      </p:sp>
    </p:spTree>
    <p:custDataLst>
      <p:tags r:id="rId1"/>
    </p:custDataLst>
    <p:extLst>
      <p:ext uri="{BB962C8B-B14F-4D97-AF65-F5344CB8AC3E}">
        <p14:creationId xmlns:p14="http://schemas.microsoft.com/office/powerpoint/2010/main" val="17506570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Odpovědnost zaměstnavatele</a:t>
            </a:r>
            <a:endParaRPr lang="cs-CZ" dirty="0"/>
          </a:p>
        </p:txBody>
      </p:sp>
      <p:sp>
        <p:nvSpPr>
          <p:cNvPr id="3" name="Zástupný symbol pro obsah 2"/>
          <p:cNvSpPr>
            <a:spLocks noGrp="1"/>
          </p:cNvSpPr>
          <p:nvPr>
            <p:ph idx="1"/>
          </p:nvPr>
        </p:nvSpPr>
        <p:spPr/>
        <p:txBody>
          <a:bodyPr/>
          <a:lstStyle/>
          <a:p>
            <a:r>
              <a:rPr lang="cs-CZ" dirty="0" smtClean="0"/>
              <a:t>Za škodu</a:t>
            </a:r>
          </a:p>
          <a:p>
            <a:r>
              <a:rPr lang="cs-CZ" dirty="0" smtClean="0"/>
              <a:t>Za vnesené věci</a:t>
            </a:r>
          </a:p>
          <a:p>
            <a:r>
              <a:rPr lang="cs-CZ" dirty="0" smtClean="0"/>
              <a:t>za BOZP</a:t>
            </a:r>
          </a:p>
          <a:p>
            <a:r>
              <a:rPr lang="cs-CZ" dirty="0" smtClean="0"/>
              <a:t>Nemoci z povolání, pracovní úrazy</a:t>
            </a:r>
          </a:p>
          <a:p>
            <a:endParaRPr lang="cs-CZ" dirty="0"/>
          </a:p>
        </p:txBody>
      </p:sp>
    </p:spTree>
    <p:custDataLst>
      <p:tags r:id="rId1"/>
    </p:custDataLst>
    <p:extLst>
      <p:ext uri="{BB962C8B-B14F-4D97-AF65-F5344CB8AC3E}">
        <p14:creationId xmlns:p14="http://schemas.microsoft.com/office/powerpoint/2010/main" val="1236692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Odpovědnost za nesplnění povinnosti k odvrácení </a:t>
            </a:r>
            <a:r>
              <a:rPr lang="cs-CZ" b="1" dirty="0" smtClean="0"/>
              <a:t>škody</a:t>
            </a:r>
            <a:endParaRPr lang="cs-CZ" dirty="0"/>
          </a:p>
        </p:txBody>
      </p:sp>
      <p:sp>
        <p:nvSpPr>
          <p:cNvPr id="3" name="Zástupný symbol pro obsah 2"/>
          <p:cNvSpPr>
            <a:spLocks noGrp="1"/>
          </p:cNvSpPr>
          <p:nvPr>
            <p:ph idx="1"/>
          </p:nvPr>
        </p:nvSpPr>
        <p:spPr/>
        <p:txBody>
          <a:bodyPr>
            <a:normAutofit/>
          </a:bodyPr>
          <a:lstStyle/>
          <a:p>
            <a:r>
              <a:rPr lang="cs-CZ" dirty="0"/>
              <a:t>a zaměstnanci, který vědomě neupozornil nadřízeného vedoucího zaměstnance na škodu hrozící zaměstnavateli nebo nezakročil proti hrozící </a:t>
            </a:r>
            <a:r>
              <a:rPr lang="cs-CZ" dirty="0" smtClean="0"/>
              <a:t>škodě, </a:t>
            </a:r>
            <a:r>
              <a:rPr lang="cs-CZ" dirty="0"/>
              <a:t>může zaměstnavatel požadovat, aby se podílel na náhradě škody, </a:t>
            </a:r>
          </a:p>
        </p:txBody>
      </p:sp>
    </p:spTree>
    <p:custDataLst>
      <p:tags r:id="rId1"/>
    </p:custDataLst>
    <p:extLst>
      <p:ext uri="{BB962C8B-B14F-4D97-AF65-F5344CB8AC3E}">
        <p14:creationId xmlns:p14="http://schemas.microsoft.com/office/powerpoint/2010/main" val="2658272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Ukončování pracovních poměrů</a:t>
            </a:r>
            <a:endParaRPr lang="cs-CZ" dirty="0"/>
          </a:p>
        </p:txBody>
      </p:sp>
      <p:sp>
        <p:nvSpPr>
          <p:cNvPr id="5" name="Zástupný symbol pro text 4"/>
          <p:cNvSpPr>
            <a:spLocks noGrp="1"/>
          </p:cNvSpPr>
          <p:nvPr>
            <p:ph type="body" idx="1"/>
          </p:nvPr>
        </p:nvSpPr>
        <p:spPr/>
        <p:txBody>
          <a:bodyPr/>
          <a:lstStyle/>
          <a:p>
            <a:endParaRPr lang="cs-CZ"/>
          </a:p>
        </p:txBody>
      </p:sp>
    </p:spTree>
    <p:custDataLst>
      <p:tags r:id="rId1"/>
    </p:custDataLst>
    <p:extLst>
      <p:ext uri="{BB962C8B-B14F-4D97-AF65-F5344CB8AC3E}">
        <p14:creationId xmlns:p14="http://schemas.microsoft.com/office/powerpoint/2010/main" val="2618408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a:bodyPr>
          <a:lstStyle/>
          <a:p>
            <a:pPr defTabSz="891737">
              <a:defRPr/>
            </a:pPr>
            <a:r>
              <a:rPr lang="cs-CZ" altLang="cs-CZ" sz="3080" b="1" dirty="0">
                <a:solidFill>
                  <a:srgbClr val="336619"/>
                </a:solidFill>
              </a:rPr>
              <a:t/>
            </a:r>
            <a:br>
              <a:rPr lang="cs-CZ" altLang="cs-CZ" sz="3080" b="1" dirty="0">
                <a:solidFill>
                  <a:srgbClr val="336619"/>
                </a:solidFill>
              </a:rPr>
            </a:br>
            <a:r>
              <a:rPr lang="cs-CZ" altLang="cs-CZ" sz="3422" b="1" dirty="0"/>
              <a:t>Prameny pracovního práva </a:t>
            </a:r>
            <a:r>
              <a:rPr lang="cs-CZ" altLang="cs-CZ" sz="2738" b="1" dirty="0">
                <a:solidFill>
                  <a:srgbClr val="336619"/>
                </a:solidFill>
              </a:rPr>
              <a:t/>
            </a:r>
            <a:br>
              <a:rPr lang="cs-CZ" altLang="cs-CZ" sz="2738" b="1" dirty="0">
                <a:solidFill>
                  <a:srgbClr val="336619"/>
                </a:solidFill>
              </a:rPr>
            </a:br>
            <a:endParaRPr lang="cs-CZ" sz="2738" dirty="0"/>
          </a:p>
        </p:txBody>
      </p:sp>
      <p:sp>
        <p:nvSpPr>
          <p:cNvPr id="3" name="Zástupný symbol pro obsah 2"/>
          <p:cNvSpPr>
            <a:spLocks noGrp="1"/>
          </p:cNvSpPr>
          <p:nvPr>
            <p:ph idx="1"/>
          </p:nvPr>
        </p:nvSpPr>
        <p:spPr/>
        <p:txBody>
          <a:bodyPr numCol="2" rtlCol="0">
            <a:normAutofit fontScale="62500" lnSpcReduction="20000"/>
          </a:bodyPr>
          <a:lstStyle/>
          <a:p>
            <a:pPr marL="334399" indent="-334399" defTabSz="891737">
              <a:spcAft>
                <a:spcPts val="513"/>
              </a:spcAft>
              <a:defRPr/>
            </a:pPr>
            <a:r>
              <a:rPr lang="cs-CZ" altLang="cs-CZ" sz="2800" dirty="0"/>
              <a:t>zák. č. 2/1991 Sb., o kolektivním vyjednávání</a:t>
            </a:r>
          </a:p>
          <a:p>
            <a:pPr marL="334399" indent="-334399" defTabSz="891737">
              <a:spcAft>
                <a:spcPts val="513"/>
              </a:spcAft>
              <a:defRPr/>
            </a:pPr>
            <a:r>
              <a:rPr lang="cs-CZ" altLang="cs-CZ" sz="2800" dirty="0"/>
              <a:t>zák. č.  101/2000 Sb., o ochraně osobních údajů a o změně</a:t>
            </a:r>
          </a:p>
          <a:p>
            <a:pPr marL="334399" indent="-334399" defTabSz="891737">
              <a:spcAft>
                <a:spcPts val="513"/>
              </a:spcAft>
              <a:defRPr/>
            </a:pPr>
            <a:r>
              <a:rPr lang="cs-CZ" altLang="cs-CZ" sz="2800" dirty="0"/>
              <a:t>zák. č. 95/2004 Sb., o podmínkách získávání a uznávání odborné způsobilosti a specializované způsobilosti k výkonu zdravotnického povolání lékaře, zubního lékaře a farmaceuta</a:t>
            </a:r>
          </a:p>
          <a:p>
            <a:pPr marL="334399" indent="-334399" defTabSz="891737">
              <a:spcAft>
                <a:spcPts val="513"/>
              </a:spcAft>
              <a:defRPr/>
            </a:pPr>
            <a:r>
              <a:rPr lang="cs-CZ" altLang="cs-CZ" sz="2800" dirty="0"/>
              <a:t>zák. č. 96/2004 Sb., zákon o nelékařských zdravotnických povoláních</a:t>
            </a:r>
          </a:p>
          <a:p>
            <a:pPr marL="334399" indent="-334399" defTabSz="891737">
              <a:spcAft>
                <a:spcPts val="513"/>
              </a:spcAft>
              <a:defRPr/>
            </a:pPr>
            <a:r>
              <a:rPr lang="cs-CZ" altLang="cs-CZ" sz="2567" dirty="0" smtClean="0"/>
              <a:t>zák</a:t>
            </a:r>
            <a:r>
              <a:rPr lang="cs-CZ" altLang="cs-CZ" sz="2567" dirty="0"/>
              <a:t>. č. 435/2004 Sb., o zaměstnanosti</a:t>
            </a:r>
          </a:p>
          <a:p>
            <a:pPr marL="334399" indent="-334399" defTabSz="891737">
              <a:spcAft>
                <a:spcPts val="513"/>
              </a:spcAft>
              <a:defRPr/>
            </a:pPr>
            <a:r>
              <a:rPr lang="cs-CZ" altLang="cs-CZ" sz="2567" dirty="0"/>
              <a:t>zák. č. 251/2005 Sb., o inspekci práce </a:t>
            </a:r>
          </a:p>
          <a:p>
            <a:pPr marL="334399" indent="-334399" defTabSz="891737">
              <a:spcAft>
                <a:spcPts val="513"/>
              </a:spcAft>
              <a:defRPr/>
            </a:pPr>
            <a:r>
              <a:rPr lang="cs-CZ" altLang="cs-CZ" sz="2567" dirty="0"/>
              <a:t>zák. č. 179/2006 Sb., o ověřování a uznávání výsledků dalšího vzdělávání </a:t>
            </a:r>
          </a:p>
          <a:p>
            <a:pPr marL="334399" indent="-334399" defTabSz="891737">
              <a:spcAft>
                <a:spcPts val="513"/>
              </a:spcAft>
              <a:defRPr/>
            </a:pPr>
            <a:r>
              <a:rPr lang="cs-CZ" altLang="cs-CZ" sz="2567" dirty="0"/>
              <a:t>zák. č. 187/2006 Sb., o nemocenském pojištění</a:t>
            </a:r>
          </a:p>
          <a:p>
            <a:pPr marL="334399" indent="-334399" defTabSz="891737">
              <a:spcAft>
                <a:spcPts val="513"/>
              </a:spcAft>
              <a:defRPr/>
            </a:pPr>
            <a:r>
              <a:rPr lang="cs-CZ" altLang="cs-CZ" sz="2567" dirty="0"/>
              <a:t>zák. č. 309/2006 Sb., o zajištění dalších podmínek bezpečnosti a ochrany zdraví při práci </a:t>
            </a:r>
          </a:p>
          <a:p>
            <a:pPr marL="334399" indent="-334399" defTabSz="891737">
              <a:spcAft>
                <a:spcPts val="513"/>
              </a:spcAft>
              <a:defRPr/>
            </a:pPr>
            <a:r>
              <a:rPr lang="cs-CZ" altLang="cs-CZ" sz="2567" dirty="0"/>
              <a:t>zák. č. 198/2009 Sb., o rovném zacházení a o právních prostředcích ochrany před diskriminací a o změně některých zákonů (antidiskriminační zákon)</a:t>
            </a:r>
          </a:p>
          <a:p>
            <a:pPr marL="334399" indent="-334399" defTabSz="891737">
              <a:spcAft>
                <a:spcPts val="513"/>
              </a:spcAft>
              <a:defRPr/>
            </a:pPr>
            <a:r>
              <a:rPr lang="cs-CZ" altLang="cs-CZ" sz="2567" dirty="0"/>
              <a:t>….a další zákony a prováděcí předpisy</a:t>
            </a:r>
          </a:p>
          <a:p>
            <a:pPr marL="0" indent="0" defTabSz="891737">
              <a:buNone/>
              <a:defRPr/>
            </a:pPr>
            <a:endParaRPr lang="cs-CZ" dirty="0" smtClean="0"/>
          </a:p>
        </p:txBody>
      </p:sp>
      <p:sp>
        <p:nvSpPr>
          <p:cNvPr id="6" name="Zástupný symbol pro číslo snímku 5"/>
          <p:cNvSpPr>
            <a:spLocks noGrp="1"/>
          </p:cNvSpPr>
          <p:nvPr>
            <p:ph type="sldNum" sz="quarter" idx="12"/>
          </p:nvPr>
        </p:nvSpPr>
        <p:spPr/>
        <p:txBody>
          <a:bodyPr/>
          <a:lstStyle/>
          <a:p>
            <a:fld id="{17423149-CF90-4B72-A393-3812F8A716CF}" type="slidenum">
              <a:rPr lang="en-US" altLang="cs-CZ"/>
              <a:pPr/>
              <a:t>3</a:t>
            </a:fld>
            <a:endParaRPr lang="en-US" altLang="cs-CZ"/>
          </a:p>
        </p:txBody>
      </p:sp>
    </p:spTree>
    <p:custDataLst>
      <p:tags r:id="rId1"/>
    </p:custDataLst>
    <p:extLst>
      <p:ext uri="{BB962C8B-B14F-4D97-AF65-F5344CB8AC3E}">
        <p14:creationId xmlns:p14="http://schemas.microsoft.com/office/powerpoint/2010/main" val="37611993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Druhy ukončení</a:t>
            </a:r>
            <a:endParaRPr lang="cs-CZ" dirty="0"/>
          </a:p>
        </p:txBody>
      </p:sp>
      <p:sp>
        <p:nvSpPr>
          <p:cNvPr id="5" name="Zástupný symbol pro obsah 4"/>
          <p:cNvSpPr>
            <a:spLocks noGrp="1"/>
          </p:cNvSpPr>
          <p:nvPr>
            <p:ph idx="1"/>
          </p:nvPr>
        </p:nvSpPr>
        <p:spPr/>
        <p:txBody>
          <a:bodyPr/>
          <a:lstStyle/>
          <a:p>
            <a:r>
              <a:rPr lang="cs-CZ" dirty="0" smtClean="0"/>
              <a:t>Dohoda</a:t>
            </a:r>
          </a:p>
          <a:p>
            <a:r>
              <a:rPr lang="cs-CZ" dirty="0" smtClean="0"/>
              <a:t>Zrušení ve zkušební době</a:t>
            </a:r>
          </a:p>
          <a:p>
            <a:r>
              <a:rPr lang="cs-CZ" dirty="0" smtClean="0"/>
              <a:t>Okamžité zrušení</a:t>
            </a:r>
          </a:p>
          <a:p>
            <a:r>
              <a:rPr lang="cs-CZ" dirty="0" smtClean="0"/>
              <a:t>Výpověď</a:t>
            </a:r>
          </a:p>
          <a:p>
            <a:r>
              <a:rPr lang="cs-CZ" dirty="0" smtClean="0"/>
              <a:t>Odstoupení</a:t>
            </a:r>
          </a:p>
          <a:p>
            <a:r>
              <a:rPr lang="cs-CZ" dirty="0" smtClean="0"/>
              <a:t>Uplynutí sjednané doby</a:t>
            </a:r>
            <a:endParaRPr lang="cs-CZ" dirty="0"/>
          </a:p>
        </p:txBody>
      </p:sp>
    </p:spTree>
    <p:custDataLst>
      <p:tags r:id="rId1"/>
    </p:custDataLst>
    <p:extLst>
      <p:ext uri="{BB962C8B-B14F-4D97-AF65-F5344CB8AC3E}">
        <p14:creationId xmlns:p14="http://schemas.microsoft.com/office/powerpoint/2010/main" val="20138471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Zaměstnavatel </a:t>
            </a:r>
            <a:r>
              <a:rPr lang="cs-CZ" dirty="0"/>
              <a:t>může dát zaměstnanci výpověď jen z těchto důvodů:</a:t>
            </a:r>
            <a:br>
              <a:rPr lang="cs-CZ" dirty="0"/>
            </a:b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601484872"/>
              </p:ext>
            </p:extLst>
          </p:nvPr>
        </p:nvGraphicFramePr>
        <p:xfrm>
          <a:off x="768350" y="2286000"/>
          <a:ext cx="7289800" cy="4022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2270564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46D491AF-C824-4DFD-A49C-AC4EFC93DE81}"/>
                                            </p:graphicEl>
                                          </p:spTgt>
                                        </p:tgtEl>
                                        <p:attrNameLst>
                                          <p:attrName>style.visibility</p:attrName>
                                        </p:attrNameLst>
                                      </p:cBhvr>
                                      <p:to>
                                        <p:strVal val="visible"/>
                                      </p:to>
                                    </p:set>
                                    <p:animEffect transition="in" filter="fade">
                                      <p:cBhvr>
                                        <p:cTn id="7" dur="500"/>
                                        <p:tgtEl>
                                          <p:spTgt spid="4">
                                            <p:graphicEl>
                                              <a:dgm id="{46D491AF-C824-4DFD-A49C-AC4EFC93DE81}"/>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430AE543-7CB8-42B3-9AA9-94CB6934C551}"/>
                                            </p:graphicEl>
                                          </p:spTgt>
                                        </p:tgtEl>
                                        <p:attrNameLst>
                                          <p:attrName>style.visibility</p:attrName>
                                        </p:attrNameLst>
                                      </p:cBhvr>
                                      <p:to>
                                        <p:strVal val="visible"/>
                                      </p:to>
                                    </p:set>
                                    <p:animEffect transition="in" filter="fade">
                                      <p:cBhvr>
                                        <p:cTn id="12" dur="500"/>
                                        <p:tgtEl>
                                          <p:spTgt spid="4">
                                            <p:graphicEl>
                                              <a:dgm id="{430AE543-7CB8-42B3-9AA9-94CB6934C551}"/>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graphicEl>
                                              <a:dgm id="{EE2AE896-087C-4D47-9EF5-A050F5CA1AE3}"/>
                                            </p:graphicEl>
                                          </p:spTgt>
                                        </p:tgtEl>
                                        <p:attrNameLst>
                                          <p:attrName>style.visibility</p:attrName>
                                        </p:attrNameLst>
                                      </p:cBhvr>
                                      <p:to>
                                        <p:strVal val="visible"/>
                                      </p:to>
                                    </p:set>
                                    <p:animEffect transition="in" filter="fade">
                                      <p:cBhvr>
                                        <p:cTn id="17" dur="500"/>
                                        <p:tgtEl>
                                          <p:spTgt spid="4">
                                            <p:graphicEl>
                                              <a:dgm id="{EE2AE896-087C-4D47-9EF5-A050F5CA1AE3}"/>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graphicEl>
                                              <a:dgm id="{C8D053F2-D51C-471D-891E-04D349D4EECC}"/>
                                            </p:graphicEl>
                                          </p:spTgt>
                                        </p:tgtEl>
                                        <p:attrNameLst>
                                          <p:attrName>style.visibility</p:attrName>
                                        </p:attrNameLst>
                                      </p:cBhvr>
                                      <p:to>
                                        <p:strVal val="visible"/>
                                      </p:to>
                                    </p:set>
                                    <p:animEffect transition="in" filter="fade">
                                      <p:cBhvr>
                                        <p:cTn id="22" dur="500"/>
                                        <p:tgtEl>
                                          <p:spTgt spid="4">
                                            <p:graphicEl>
                                              <a:dgm id="{C8D053F2-D51C-471D-891E-04D349D4EECC}"/>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graphicEl>
                                              <a:dgm id="{BD9DED40-FD7D-49A7-9E90-321A75E672F1}"/>
                                            </p:graphicEl>
                                          </p:spTgt>
                                        </p:tgtEl>
                                        <p:attrNameLst>
                                          <p:attrName>style.visibility</p:attrName>
                                        </p:attrNameLst>
                                      </p:cBhvr>
                                      <p:to>
                                        <p:strVal val="visible"/>
                                      </p:to>
                                    </p:set>
                                    <p:animEffect transition="in" filter="fade">
                                      <p:cBhvr>
                                        <p:cTn id="27" dur="500"/>
                                        <p:tgtEl>
                                          <p:spTgt spid="4">
                                            <p:graphicEl>
                                              <a:dgm id="{BD9DED40-FD7D-49A7-9E90-321A75E672F1}"/>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graphicEl>
                                              <a:dgm id="{2158A713-A10B-4B38-8790-1A0C883E936F}"/>
                                            </p:graphicEl>
                                          </p:spTgt>
                                        </p:tgtEl>
                                        <p:attrNameLst>
                                          <p:attrName>style.visibility</p:attrName>
                                        </p:attrNameLst>
                                      </p:cBhvr>
                                      <p:to>
                                        <p:strVal val="visible"/>
                                      </p:to>
                                    </p:set>
                                    <p:animEffect transition="in" filter="fade">
                                      <p:cBhvr>
                                        <p:cTn id="32" dur="500"/>
                                        <p:tgtEl>
                                          <p:spTgt spid="4">
                                            <p:graphicEl>
                                              <a:dgm id="{2158A713-A10B-4B38-8790-1A0C883E936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Zaměstnanec může podat výpověď</a:t>
            </a:r>
            <a:endParaRPr lang="cs-CZ" dirty="0"/>
          </a:p>
        </p:txBody>
      </p:sp>
      <p:sp>
        <p:nvSpPr>
          <p:cNvPr id="3" name="Zástupný symbol pro obsah 2"/>
          <p:cNvSpPr>
            <a:spLocks noGrp="1"/>
          </p:cNvSpPr>
          <p:nvPr>
            <p:ph idx="1"/>
          </p:nvPr>
        </p:nvSpPr>
        <p:spPr/>
        <p:txBody>
          <a:bodyPr/>
          <a:lstStyle/>
          <a:p>
            <a:r>
              <a:rPr lang="cs-CZ" dirty="0" smtClean="0"/>
              <a:t>Vždy</a:t>
            </a:r>
          </a:p>
          <a:p>
            <a:r>
              <a:rPr lang="cs-CZ" dirty="0" smtClean="0"/>
              <a:t>Bez udání důvodu</a:t>
            </a:r>
          </a:p>
          <a:p>
            <a:endParaRPr lang="cs-CZ" dirty="0"/>
          </a:p>
        </p:txBody>
      </p:sp>
    </p:spTree>
    <p:custDataLst>
      <p:tags r:id="rId1"/>
    </p:custDataLst>
    <p:extLst>
      <p:ext uri="{BB962C8B-B14F-4D97-AF65-F5344CB8AC3E}">
        <p14:creationId xmlns:p14="http://schemas.microsoft.com/office/powerpoint/2010/main" val="874258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Okamžité zrušení</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213925888"/>
              </p:ext>
            </p:extLst>
          </p:nvPr>
        </p:nvGraphicFramePr>
        <p:xfrm>
          <a:off x="768350" y="2286000"/>
          <a:ext cx="7289800" cy="4022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346953998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Odstupné</a:t>
            </a:r>
            <a:endParaRPr lang="cs-CZ" dirty="0"/>
          </a:p>
        </p:txBody>
      </p:sp>
      <p:sp>
        <p:nvSpPr>
          <p:cNvPr id="3" name="Zástupný symbol pro obsah 2"/>
          <p:cNvSpPr>
            <a:spLocks noGrp="1"/>
          </p:cNvSpPr>
          <p:nvPr>
            <p:ph idx="1"/>
          </p:nvPr>
        </p:nvSpPr>
        <p:spPr/>
        <p:txBody>
          <a:bodyPr>
            <a:normAutofit/>
          </a:bodyPr>
          <a:lstStyle/>
          <a:p>
            <a:r>
              <a:rPr lang="cs-CZ" sz="2800" dirty="0" smtClean="0"/>
              <a:t>Pouze u výpovědi (dohody) dané zaměstnavatelem </a:t>
            </a:r>
          </a:p>
          <a:p>
            <a:pPr lvl="1"/>
            <a:r>
              <a:rPr lang="cs-CZ" dirty="0" smtClean="0"/>
              <a:t>1 plat méně </a:t>
            </a:r>
            <a:r>
              <a:rPr lang="cs-CZ" dirty="0"/>
              <a:t>než 1 rok,</a:t>
            </a:r>
          </a:p>
          <a:p>
            <a:pPr lvl="1"/>
            <a:r>
              <a:rPr lang="cs-CZ" dirty="0" smtClean="0"/>
              <a:t>2 platy méně </a:t>
            </a:r>
            <a:r>
              <a:rPr lang="cs-CZ" dirty="0"/>
              <a:t>než 2 roky,</a:t>
            </a:r>
          </a:p>
          <a:p>
            <a:pPr lvl="1"/>
            <a:r>
              <a:rPr lang="cs-CZ" dirty="0" smtClean="0"/>
              <a:t>3 platy alespoň </a:t>
            </a:r>
            <a:r>
              <a:rPr lang="cs-CZ" dirty="0"/>
              <a:t>2 roky</a:t>
            </a:r>
            <a:r>
              <a:rPr lang="cs-CZ" dirty="0" smtClean="0"/>
              <a:t>,</a:t>
            </a:r>
          </a:p>
          <a:p>
            <a:r>
              <a:rPr lang="cs-CZ" sz="2800" dirty="0" smtClean="0"/>
              <a:t>Dvanáct platů – zdravotně nezpůsobilý pro pracovní úraz</a:t>
            </a:r>
            <a:endParaRPr lang="cs-CZ" sz="2800" dirty="0"/>
          </a:p>
        </p:txBody>
      </p:sp>
    </p:spTree>
    <p:custDataLst>
      <p:tags r:id="rId1"/>
    </p:custDataLst>
    <p:extLst>
      <p:ext uri="{BB962C8B-B14F-4D97-AF65-F5344CB8AC3E}">
        <p14:creationId xmlns:p14="http://schemas.microsoft.com/office/powerpoint/2010/main" val="38906651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Neplatné rozvázání</a:t>
            </a:r>
            <a:endParaRPr lang="cs-CZ" dirty="0"/>
          </a:p>
        </p:txBody>
      </p:sp>
      <p:sp>
        <p:nvSpPr>
          <p:cNvPr id="3" name="Zástupný symbol pro obsah 2"/>
          <p:cNvSpPr>
            <a:spLocks noGrp="1"/>
          </p:cNvSpPr>
          <p:nvPr>
            <p:ph idx="1"/>
          </p:nvPr>
        </p:nvSpPr>
        <p:spPr/>
        <p:txBody>
          <a:bodyPr/>
          <a:lstStyle/>
          <a:p>
            <a:r>
              <a:rPr lang="cs-CZ" dirty="0" smtClean="0"/>
              <a:t>Pracovní poměr trvá !!!!!</a:t>
            </a:r>
            <a:endParaRPr lang="cs-CZ" dirty="0"/>
          </a:p>
        </p:txBody>
      </p:sp>
    </p:spTree>
    <p:extLst>
      <p:ext uri="{BB962C8B-B14F-4D97-AF65-F5344CB8AC3E}">
        <p14:creationId xmlns:p14="http://schemas.microsoft.com/office/powerpoint/2010/main" val="40503702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Ochranná doba</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235276481"/>
              </p:ext>
            </p:extLst>
          </p:nvPr>
        </p:nvGraphicFramePr>
        <p:xfrm>
          <a:off x="768350" y="2286000"/>
          <a:ext cx="72898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52954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Řízení zaměstnanců</a:t>
            </a:r>
            <a:endParaRPr lang="cs-CZ" dirty="0"/>
          </a:p>
        </p:txBody>
      </p:sp>
      <p:sp>
        <p:nvSpPr>
          <p:cNvPr id="5" name="Zástupný symbol pro text 4"/>
          <p:cNvSpPr>
            <a:spLocks noGrp="1"/>
          </p:cNvSpPr>
          <p:nvPr>
            <p:ph type="body" idx="1"/>
          </p:nvPr>
        </p:nvSpPr>
        <p:spPr/>
        <p:txBody>
          <a:bodyPr/>
          <a:lstStyle/>
          <a:p>
            <a:endParaRPr lang="cs-CZ"/>
          </a:p>
        </p:txBody>
      </p:sp>
    </p:spTree>
    <p:custDataLst>
      <p:tags r:id="rId1"/>
    </p:custDataLst>
    <p:extLst>
      <p:ext uri="{BB962C8B-B14F-4D97-AF65-F5344CB8AC3E}">
        <p14:creationId xmlns:p14="http://schemas.microsoft.com/office/powerpoint/2010/main" val="210198296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Vnitřní normy</a:t>
            </a:r>
            <a:endParaRPr lang="cs-CZ" dirty="0"/>
          </a:p>
        </p:txBody>
      </p:sp>
      <p:sp>
        <p:nvSpPr>
          <p:cNvPr id="3" name="Zástupný symbol pro obsah 2"/>
          <p:cNvSpPr>
            <a:spLocks noGrp="1"/>
          </p:cNvSpPr>
          <p:nvPr>
            <p:ph idx="1"/>
          </p:nvPr>
        </p:nvSpPr>
        <p:spPr/>
        <p:txBody>
          <a:bodyPr/>
          <a:lstStyle/>
          <a:p>
            <a:r>
              <a:rPr lang="cs-CZ" dirty="0" smtClean="0"/>
              <a:t>Normy předpokládané zákonem u veřejných zaměstnavatelů</a:t>
            </a:r>
          </a:p>
          <a:p>
            <a:r>
              <a:rPr lang="cs-CZ" dirty="0" smtClean="0"/>
              <a:t>Soukromý zaměstnavatel</a:t>
            </a:r>
          </a:p>
          <a:p>
            <a:pPr lvl="1"/>
            <a:r>
              <a:rPr lang="cs-CZ" dirty="0" smtClean="0"/>
              <a:t>Sjednaný ve smlouvě</a:t>
            </a:r>
          </a:p>
          <a:p>
            <a:pPr lvl="1"/>
            <a:r>
              <a:rPr lang="cs-CZ" dirty="0" smtClean="0"/>
              <a:t>Nebo forma písemného pokynu</a:t>
            </a:r>
          </a:p>
          <a:p>
            <a:pPr lvl="1"/>
            <a:endParaRPr lang="cs-CZ" dirty="0"/>
          </a:p>
        </p:txBody>
      </p:sp>
    </p:spTree>
    <p:custDataLst>
      <p:tags r:id="rId1"/>
    </p:custDataLst>
    <p:extLst>
      <p:ext uri="{BB962C8B-B14F-4D97-AF65-F5344CB8AC3E}">
        <p14:creationId xmlns:p14="http://schemas.microsoft.com/office/powerpoint/2010/main" val="400285351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Vnitřní předpis</a:t>
            </a:r>
            <a:endParaRPr lang="cs-CZ" dirty="0"/>
          </a:p>
        </p:txBody>
      </p:sp>
      <p:sp>
        <p:nvSpPr>
          <p:cNvPr id="3" name="Zástupný symbol pro obsah 2"/>
          <p:cNvSpPr>
            <a:spLocks noGrp="1"/>
          </p:cNvSpPr>
          <p:nvPr>
            <p:ph idx="1"/>
          </p:nvPr>
        </p:nvSpPr>
        <p:spPr/>
        <p:txBody>
          <a:bodyPr>
            <a:normAutofit/>
          </a:bodyPr>
          <a:lstStyle/>
          <a:p>
            <a:r>
              <a:rPr lang="cs-CZ" dirty="0" smtClean="0"/>
              <a:t>Zakazuje </a:t>
            </a:r>
            <a:r>
              <a:rPr lang="cs-CZ" dirty="0"/>
              <a:t>se, aby vnitřní předpis ukládal zaměstnanci povinnosti nebo zkracoval jeho práva stanovená tímto zákonem. </a:t>
            </a:r>
          </a:p>
          <a:p>
            <a:r>
              <a:rPr lang="cs-CZ" dirty="0" smtClean="0"/>
              <a:t>Musí </a:t>
            </a:r>
            <a:r>
              <a:rPr lang="cs-CZ" dirty="0"/>
              <a:t>být vydán písemně, nesmí být v rozporu s právními předpisy ani být vydán se zpětnou účinností, jinak je zcela nebo v dotčené části neplatný. </a:t>
            </a:r>
            <a:r>
              <a:rPr lang="cs-CZ" dirty="0" smtClean="0"/>
              <a:t>Zpravidla </a:t>
            </a:r>
            <a:r>
              <a:rPr lang="cs-CZ" dirty="0"/>
              <a:t>na dobu určitou, nejméně však na dobu 1 roku; </a:t>
            </a:r>
            <a:endParaRPr lang="cs-CZ" dirty="0" smtClean="0"/>
          </a:p>
          <a:p>
            <a:r>
              <a:rPr lang="cs-CZ" dirty="0" smtClean="0"/>
              <a:t>Vnitřní </a:t>
            </a:r>
            <a:r>
              <a:rPr lang="cs-CZ" dirty="0"/>
              <a:t>předpis je závazný pro zaměstnavatele a pro všechny jeho zaměstnance. </a:t>
            </a:r>
            <a:endParaRPr lang="cs-CZ" dirty="0" smtClean="0"/>
          </a:p>
          <a:p>
            <a:r>
              <a:rPr lang="cs-CZ" dirty="0" smtClean="0"/>
              <a:t>Povinen </a:t>
            </a:r>
            <a:r>
              <a:rPr lang="cs-CZ" dirty="0"/>
              <a:t>zaměstnance seznámit s vydáním, změnou nebo zrušením vnitřního předpisu nejpozději do 15 dnů. Vnitřní předpis musí být všem zaměstnancům zaměstnavatele přístupný. Zaměstnavatel je povinen uschovat vnitřní předpis po dobu 10 let ode dne ukončení doby jeho platnosti</a:t>
            </a:r>
            <a:r>
              <a:rPr lang="cs-CZ" dirty="0" smtClean="0"/>
              <a:t>.</a:t>
            </a:r>
            <a:endParaRPr lang="cs-CZ" dirty="0"/>
          </a:p>
        </p:txBody>
      </p:sp>
    </p:spTree>
    <p:custDataLst>
      <p:tags r:id="rId1"/>
    </p:custDataLst>
    <p:extLst>
      <p:ext uri="{BB962C8B-B14F-4D97-AF65-F5344CB8AC3E}">
        <p14:creationId xmlns:p14="http://schemas.microsoft.com/office/powerpoint/2010/main" val="9412004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a:bodyPr>
          <a:lstStyle/>
          <a:p>
            <a:pPr marL="334399" indent="-334399" defTabSz="891737">
              <a:spcBef>
                <a:spcPts val="0"/>
              </a:spcBef>
              <a:defRPr/>
            </a:pPr>
            <a:r>
              <a:rPr lang="cs-CZ" altLang="cs-CZ" sz="2800" b="1" dirty="0"/>
              <a:t>Listina základních práv a svobod  </a:t>
            </a:r>
          </a:p>
        </p:txBody>
      </p:sp>
      <p:sp>
        <p:nvSpPr>
          <p:cNvPr id="3" name="Zástupný symbol pro obsah 2"/>
          <p:cNvSpPr>
            <a:spLocks noGrp="1"/>
          </p:cNvSpPr>
          <p:nvPr>
            <p:ph idx="1"/>
          </p:nvPr>
        </p:nvSpPr>
        <p:spPr>
          <a:xfrm>
            <a:off x="457676" y="1454341"/>
            <a:ext cx="8228649" cy="4519714"/>
          </a:xfrm>
        </p:spPr>
        <p:txBody>
          <a:bodyPr rtlCol="0">
            <a:noAutofit/>
          </a:bodyPr>
          <a:lstStyle/>
          <a:p>
            <a:pPr marL="0" indent="0" defTabSz="891737">
              <a:spcBef>
                <a:spcPts val="0"/>
              </a:spcBef>
              <a:buNone/>
              <a:defRPr/>
            </a:pPr>
            <a:r>
              <a:rPr lang="cs-CZ" altLang="cs-CZ" sz="2395" dirty="0" smtClean="0"/>
              <a:t>Čl.28 - Zaměstnanci </a:t>
            </a:r>
            <a:r>
              <a:rPr lang="cs-CZ" altLang="cs-CZ" sz="2395" dirty="0"/>
              <a:t>mají právo na spravedlivou odměnu za práci a na uspokojivé pracovní podmínky. Podrobnosti stanoví zákon.</a:t>
            </a:r>
          </a:p>
          <a:p>
            <a:pPr marL="0" indent="0" defTabSz="891737">
              <a:spcBef>
                <a:spcPts val="0"/>
              </a:spcBef>
              <a:buNone/>
              <a:defRPr/>
            </a:pPr>
            <a:r>
              <a:rPr lang="cs-CZ" altLang="cs-CZ" sz="2395" dirty="0" smtClean="0"/>
              <a:t>Čl.29 - (</a:t>
            </a:r>
            <a:r>
              <a:rPr lang="cs-CZ" altLang="cs-CZ" sz="2395" dirty="0"/>
              <a:t>1) Ženy, mladiství a osoby zdravotně postižené mají právo na zvýšenou ochranu zdraví při práci a na zvláštní pracovní podmínky</a:t>
            </a:r>
            <a:r>
              <a:rPr lang="cs-CZ" altLang="cs-CZ" sz="2395" dirty="0" smtClean="0"/>
              <a:t>.  </a:t>
            </a:r>
            <a:r>
              <a:rPr lang="cs-CZ" altLang="cs-CZ" sz="2395" dirty="0"/>
              <a:t>(2) Mladiství a osoby zdravotně postižené mají právo na zvláštní ochranu v pracovních vztazích a na pomoc při přípravě k povolání</a:t>
            </a:r>
            <a:r>
              <a:rPr lang="cs-CZ" altLang="cs-CZ" sz="2395" dirty="0" smtClean="0"/>
              <a:t>. </a:t>
            </a:r>
            <a:endParaRPr lang="cs-CZ" dirty="0" smtClean="0"/>
          </a:p>
        </p:txBody>
      </p:sp>
      <p:sp>
        <p:nvSpPr>
          <p:cNvPr id="6" name="Zástupný symbol pro číslo snímku 5"/>
          <p:cNvSpPr>
            <a:spLocks noGrp="1"/>
          </p:cNvSpPr>
          <p:nvPr>
            <p:ph type="sldNum" sz="quarter" idx="12"/>
          </p:nvPr>
        </p:nvSpPr>
        <p:spPr/>
        <p:txBody>
          <a:bodyPr/>
          <a:lstStyle/>
          <a:p>
            <a:fld id="{F82FEDD3-1DB0-450B-A42A-9D1848803B68}" type="slidenum">
              <a:rPr lang="en-US" altLang="cs-CZ"/>
              <a:pPr/>
              <a:t>4</a:t>
            </a:fld>
            <a:endParaRPr lang="en-US" altLang="cs-CZ"/>
          </a:p>
        </p:txBody>
      </p:sp>
    </p:spTree>
    <p:custDataLst>
      <p:tags r:id="rId1"/>
    </p:custDataLst>
    <p:extLst>
      <p:ext uri="{BB962C8B-B14F-4D97-AF65-F5344CB8AC3E}">
        <p14:creationId xmlns:p14="http://schemas.microsoft.com/office/powerpoint/2010/main" val="16114150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Pracovní řád</a:t>
            </a:r>
            <a:endParaRPr lang="cs-CZ" dirty="0"/>
          </a:p>
        </p:txBody>
      </p:sp>
      <p:sp>
        <p:nvSpPr>
          <p:cNvPr id="3" name="Zástupný symbol pro obsah 2"/>
          <p:cNvSpPr>
            <a:spLocks noGrp="1"/>
          </p:cNvSpPr>
          <p:nvPr>
            <p:ph idx="1"/>
          </p:nvPr>
        </p:nvSpPr>
        <p:spPr/>
        <p:txBody>
          <a:bodyPr/>
          <a:lstStyle/>
          <a:p>
            <a:r>
              <a:rPr lang="cs-CZ" dirty="0" smtClean="0"/>
              <a:t>zvláštním </a:t>
            </a:r>
            <a:r>
              <a:rPr lang="cs-CZ" dirty="0"/>
              <a:t>druhem vnitřního předpisu; </a:t>
            </a:r>
            <a:endParaRPr lang="cs-CZ" dirty="0" smtClean="0"/>
          </a:p>
          <a:p>
            <a:r>
              <a:rPr lang="cs-CZ" dirty="0" smtClean="0"/>
              <a:t>rozvádí povinnosti </a:t>
            </a:r>
            <a:r>
              <a:rPr lang="cs-CZ" dirty="0"/>
              <a:t>zaměstnavatele a zaměstnance vyplývající z pracovněprávních vztahů.</a:t>
            </a:r>
          </a:p>
        </p:txBody>
      </p:sp>
    </p:spTree>
    <p:custDataLst>
      <p:tags r:id="rId1"/>
    </p:custDataLst>
    <p:extLst>
      <p:ext uri="{BB962C8B-B14F-4D97-AF65-F5344CB8AC3E}">
        <p14:creationId xmlns:p14="http://schemas.microsoft.com/office/powerpoint/2010/main" val="144306820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Osobní spis</a:t>
            </a:r>
            <a:endParaRPr lang="cs-CZ" dirty="0"/>
          </a:p>
        </p:txBody>
      </p:sp>
      <p:sp>
        <p:nvSpPr>
          <p:cNvPr id="3" name="Zástupný symbol pro obsah 2"/>
          <p:cNvSpPr>
            <a:spLocks noGrp="1"/>
          </p:cNvSpPr>
          <p:nvPr>
            <p:ph idx="1"/>
          </p:nvPr>
        </p:nvSpPr>
        <p:spPr/>
        <p:txBody>
          <a:bodyPr/>
          <a:lstStyle/>
          <a:p>
            <a:r>
              <a:rPr lang="cs-CZ" dirty="0"/>
              <a:t>Zaměstnavatel je oprávněn vést osobní spis zaměstnance</a:t>
            </a:r>
            <a:r>
              <a:rPr lang="cs-CZ" dirty="0" smtClean="0"/>
              <a:t>.</a:t>
            </a:r>
          </a:p>
          <a:p>
            <a:r>
              <a:rPr lang="cs-CZ" dirty="0"/>
              <a:t> Zaměstnanec má právo nahlížet do svého osobního spisu, činit si z něho výpisky a pořizovat si stejnopisy dokladů v něm obsažených, a to na náklady zaměstnavatele.</a:t>
            </a:r>
          </a:p>
        </p:txBody>
      </p:sp>
    </p:spTree>
    <p:custDataLst>
      <p:tags r:id="rId1"/>
    </p:custDataLst>
    <p:extLst>
      <p:ext uri="{BB962C8B-B14F-4D97-AF65-F5344CB8AC3E}">
        <p14:creationId xmlns:p14="http://schemas.microsoft.com/office/powerpoint/2010/main" val="333861307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err="1" smtClean="0"/>
              <a:t>Time</a:t>
            </a:r>
            <a:r>
              <a:rPr lang="cs-CZ" dirty="0" smtClean="0"/>
              <a:t> management</a:t>
            </a:r>
            <a:endParaRPr lang="cs-CZ" dirty="0"/>
          </a:p>
        </p:txBody>
      </p:sp>
      <p:sp>
        <p:nvSpPr>
          <p:cNvPr id="6" name="Zástupný symbol pro text 5"/>
          <p:cNvSpPr>
            <a:spLocks noGrp="1"/>
          </p:cNvSpPr>
          <p:nvPr>
            <p:ph type="body" idx="1"/>
          </p:nvPr>
        </p:nvSpPr>
        <p:spPr/>
        <p:txBody>
          <a:bodyPr/>
          <a:lstStyle/>
          <a:p>
            <a:endParaRPr lang="cs-CZ"/>
          </a:p>
        </p:txBody>
      </p:sp>
    </p:spTree>
    <p:custDataLst>
      <p:tags r:id="rId1"/>
    </p:custDataLst>
    <p:extLst>
      <p:ext uri="{BB962C8B-B14F-4D97-AF65-F5344CB8AC3E}">
        <p14:creationId xmlns:p14="http://schemas.microsoft.com/office/powerpoint/2010/main" val="92099360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Pojmy</a:t>
            </a:r>
            <a:endParaRPr lang="cs-CZ" dirty="0"/>
          </a:p>
        </p:txBody>
      </p:sp>
      <p:sp>
        <p:nvSpPr>
          <p:cNvPr id="3" name="Zástupný symbol pro obsah 2"/>
          <p:cNvSpPr>
            <a:spLocks noGrp="1"/>
          </p:cNvSpPr>
          <p:nvPr>
            <p:ph idx="1"/>
          </p:nvPr>
        </p:nvSpPr>
        <p:spPr/>
        <p:txBody>
          <a:bodyPr/>
          <a:lstStyle/>
          <a:p>
            <a:r>
              <a:rPr lang="cs-CZ" dirty="0" smtClean="0"/>
              <a:t>Pracovní doba</a:t>
            </a:r>
          </a:p>
          <a:p>
            <a:r>
              <a:rPr lang="cs-CZ" dirty="0" smtClean="0"/>
              <a:t>Doba odpočinku</a:t>
            </a:r>
          </a:p>
          <a:p>
            <a:r>
              <a:rPr lang="cs-CZ" dirty="0" smtClean="0"/>
              <a:t>Práce přesčas</a:t>
            </a:r>
          </a:p>
          <a:p>
            <a:r>
              <a:rPr lang="cs-CZ" dirty="0" smtClean="0"/>
              <a:t>Směna </a:t>
            </a:r>
          </a:p>
          <a:p>
            <a:r>
              <a:rPr lang="cs-CZ" dirty="0" smtClean="0"/>
              <a:t>Pracovní </a:t>
            </a:r>
            <a:r>
              <a:rPr lang="cs-CZ" dirty="0"/>
              <a:t>pohotovostí </a:t>
            </a:r>
            <a:r>
              <a:rPr lang="cs-CZ" dirty="0" smtClean="0"/>
              <a:t>doba</a:t>
            </a:r>
          </a:p>
          <a:p>
            <a:r>
              <a:rPr lang="cs-CZ" dirty="0" smtClean="0"/>
              <a:t>Noční práce</a:t>
            </a:r>
            <a:endParaRPr lang="cs-CZ" dirty="0"/>
          </a:p>
        </p:txBody>
      </p:sp>
    </p:spTree>
    <p:custDataLst>
      <p:tags r:id="rId1"/>
    </p:custDataLst>
    <p:extLst>
      <p:ext uri="{BB962C8B-B14F-4D97-AF65-F5344CB8AC3E}">
        <p14:creationId xmlns:p14="http://schemas.microsoft.com/office/powerpoint/2010/main" val="356931154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Pracovní doba</a:t>
            </a:r>
            <a:endParaRPr lang="cs-CZ" dirty="0"/>
          </a:p>
        </p:txBody>
      </p:sp>
      <p:sp>
        <p:nvSpPr>
          <p:cNvPr id="3" name="Zástupný symbol pro obsah 2"/>
          <p:cNvSpPr>
            <a:spLocks noGrp="1"/>
          </p:cNvSpPr>
          <p:nvPr>
            <p:ph idx="1"/>
          </p:nvPr>
        </p:nvSpPr>
        <p:spPr/>
        <p:txBody>
          <a:bodyPr/>
          <a:lstStyle/>
          <a:p>
            <a:r>
              <a:rPr lang="cs-CZ" dirty="0" smtClean="0"/>
              <a:t>Kolik hodin týdně</a:t>
            </a:r>
          </a:p>
          <a:p>
            <a:r>
              <a:rPr lang="cs-CZ" dirty="0" smtClean="0"/>
              <a:t>Běžně 40 hodin</a:t>
            </a:r>
          </a:p>
          <a:p>
            <a:r>
              <a:rPr lang="cs-CZ" dirty="0" smtClean="0"/>
              <a:t>třísměnným </a:t>
            </a:r>
            <a:r>
              <a:rPr lang="cs-CZ" dirty="0"/>
              <a:t>a nepřetržitým pracovním režimem 37,5 hodiny týdně,</a:t>
            </a:r>
          </a:p>
          <a:p>
            <a:r>
              <a:rPr lang="cs-CZ" dirty="0" smtClean="0"/>
              <a:t>s </a:t>
            </a:r>
            <a:r>
              <a:rPr lang="cs-CZ" dirty="0"/>
              <a:t>dvousměnným pracovním režimem 38,75 hodiny týdně</a:t>
            </a:r>
            <a:r>
              <a:rPr lang="cs-CZ" dirty="0" smtClean="0"/>
              <a:t>.</a:t>
            </a:r>
          </a:p>
          <a:p>
            <a:r>
              <a:rPr lang="cs-CZ" dirty="0" smtClean="0"/>
              <a:t>Kratší musí být sjednána</a:t>
            </a:r>
          </a:p>
          <a:p>
            <a:r>
              <a:rPr lang="cs-CZ" dirty="0" smtClean="0"/>
              <a:t>Pružné rozvržení</a:t>
            </a:r>
            <a:endParaRPr lang="cs-CZ" dirty="0"/>
          </a:p>
          <a:p>
            <a:endParaRPr lang="cs-CZ" dirty="0"/>
          </a:p>
        </p:txBody>
      </p:sp>
    </p:spTree>
    <p:custDataLst>
      <p:tags r:id="rId1"/>
    </p:custDataLst>
    <p:extLst>
      <p:ext uri="{BB962C8B-B14F-4D97-AF65-F5344CB8AC3E}">
        <p14:creationId xmlns:p14="http://schemas.microsoft.com/office/powerpoint/2010/main" val="302075240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Přestávka a doba odpočinku</a:t>
            </a:r>
            <a:endParaRPr lang="cs-CZ" dirty="0"/>
          </a:p>
        </p:txBody>
      </p:sp>
      <p:sp>
        <p:nvSpPr>
          <p:cNvPr id="3" name="Zástupný symbol pro obsah 2"/>
          <p:cNvSpPr>
            <a:spLocks noGrp="1"/>
          </p:cNvSpPr>
          <p:nvPr>
            <p:ph sz="half" idx="1"/>
          </p:nvPr>
        </p:nvSpPr>
        <p:spPr/>
        <p:txBody>
          <a:bodyPr/>
          <a:lstStyle/>
          <a:p>
            <a:r>
              <a:rPr lang="cs-CZ" dirty="0" smtClean="0"/>
              <a:t>Přestávka</a:t>
            </a:r>
          </a:p>
          <a:p>
            <a:r>
              <a:rPr lang="cs-CZ" dirty="0" smtClean="0"/>
              <a:t>v rámci směny </a:t>
            </a:r>
          </a:p>
          <a:p>
            <a:r>
              <a:rPr lang="cs-CZ" dirty="0"/>
              <a:t>nejdéle po 6 hodinách nepřetržité práce </a:t>
            </a:r>
            <a:r>
              <a:rPr lang="cs-CZ" dirty="0" smtClean="0"/>
              <a:t> </a:t>
            </a:r>
          </a:p>
          <a:p>
            <a:pPr marL="0" indent="0">
              <a:buNone/>
            </a:pPr>
            <a:r>
              <a:rPr lang="cs-CZ" dirty="0" smtClean="0"/>
              <a:t> </a:t>
            </a:r>
            <a:endParaRPr lang="cs-CZ" dirty="0"/>
          </a:p>
        </p:txBody>
      </p:sp>
      <p:sp>
        <p:nvSpPr>
          <p:cNvPr id="4" name="Zástupný symbol pro obsah 3"/>
          <p:cNvSpPr>
            <a:spLocks noGrp="1"/>
          </p:cNvSpPr>
          <p:nvPr>
            <p:ph sz="half" idx="2"/>
          </p:nvPr>
        </p:nvSpPr>
        <p:spPr/>
        <p:txBody>
          <a:bodyPr/>
          <a:lstStyle/>
          <a:p>
            <a:r>
              <a:rPr lang="cs-CZ" dirty="0" smtClean="0"/>
              <a:t>Doba odpočinku</a:t>
            </a:r>
          </a:p>
          <a:p>
            <a:r>
              <a:rPr lang="cs-CZ" dirty="0" smtClean="0"/>
              <a:t>Mezi 2 směnami</a:t>
            </a:r>
          </a:p>
          <a:p>
            <a:r>
              <a:rPr lang="cs-CZ" dirty="0" smtClean="0"/>
              <a:t>alespoň </a:t>
            </a:r>
            <a:r>
              <a:rPr lang="cs-CZ" dirty="0"/>
              <a:t>11 </a:t>
            </a:r>
            <a:r>
              <a:rPr lang="cs-CZ" dirty="0" smtClean="0"/>
              <a:t>hodin</a:t>
            </a:r>
          </a:p>
          <a:p>
            <a:r>
              <a:rPr lang="cs-CZ" dirty="0"/>
              <a:t>může být zkrácen až na 8 hodin během 24 hodin </a:t>
            </a:r>
            <a:endParaRPr lang="cs-CZ" dirty="0" smtClean="0"/>
          </a:p>
          <a:p>
            <a:r>
              <a:rPr lang="cs-CZ" dirty="0"/>
              <a:t>nepřetržitý odpočinek v týdnu v trvání alespoň 35 hodin.</a:t>
            </a:r>
          </a:p>
        </p:txBody>
      </p:sp>
    </p:spTree>
    <p:custDataLst>
      <p:tags r:id="rId1"/>
    </p:custDataLst>
    <p:extLst>
      <p:ext uri="{BB962C8B-B14F-4D97-AF65-F5344CB8AC3E}">
        <p14:creationId xmlns:p14="http://schemas.microsoft.com/office/powerpoint/2010/main" val="179676080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Dny pracovního klidu</a:t>
            </a:r>
            <a:endParaRPr lang="cs-CZ" dirty="0"/>
          </a:p>
        </p:txBody>
      </p:sp>
      <p:sp>
        <p:nvSpPr>
          <p:cNvPr id="5" name="Zástupný symbol pro obsah 4"/>
          <p:cNvSpPr>
            <a:spLocks noGrp="1"/>
          </p:cNvSpPr>
          <p:nvPr>
            <p:ph idx="1"/>
          </p:nvPr>
        </p:nvSpPr>
        <p:spPr/>
        <p:txBody>
          <a:bodyPr/>
          <a:lstStyle/>
          <a:p>
            <a:r>
              <a:rPr lang="cs-CZ" dirty="0"/>
              <a:t>Práci ve dnech pracovního klidu může zaměstnavatel nařídit jen výjimečně</a:t>
            </a:r>
            <a:r>
              <a:rPr lang="cs-CZ" dirty="0" smtClean="0"/>
              <a:t>.</a:t>
            </a:r>
          </a:p>
          <a:p>
            <a:r>
              <a:rPr lang="cs-CZ" dirty="0" smtClean="0"/>
              <a:t>Neplatí u práce </a:t>
            </a:r>
            <a:r>
              <a:rPr lang="cs-CZ" dirty="0"/>
              <a:t>nutné se zřetelem na uspokojování životních, zdravotních, vzdělávacích, kulturních, tělovýchovných a sportovních potřeb obyvatelstva,</a:t>
            </a:r>
          </a:p>
        </p:txBody>
      </p:sp>
    </p:spTree>
    <p:custDataLst>
      <p:tags r:id="rId1"/>
    </p:custDataLst>
    <p:extLst>
      <p:ext uri="{BB962C8B-B14F-4D97-AF65-F5344CB8AC3E}">
        <p14:creationId xmlns:p14="http://schemas.microsoft.com/office/powerpoint/2010/main" val="412992854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Práce přesčas</a:t>
            </a:r>
            <a:endParaRPr lang="cs-CZ" dirty="0"/>
          </a:p>
        </p:txBody>
      </p:sp>
      <p:sp>
        <p:nvSpPr>
          <p:cNvPr id="3" name="Zástupný symbol pro obsah 2"/>
          <p:cNvSpPr>
            <a:spLocks noGrp="1"/>
          </p:cNvSpPr>
          <p:nvPr>
            <p:ph idx="1"/>
          </p:nvPr>
        </p:nvSpPr>
        <p:spPr/>
        <p:txBody>
          <a:bodyPr/>
          <a:lstStyle/>
          <a:p>
            <a:r>
              <a:rPr lang="cs-CZ" dirty="0"/>
              <a:t>Práci přesčas je možné konat jen výjimečně.</a:t>
            </a:r>
          </a:p>
          <a:p>
            <a:r>
              <a:rPr lang="cs-CZ" dirty="0" smtClean="0"/>
              <a:t>Práci </a:t>
            </a:r>
            <a:r>
              <a:rPr lang="cs-CZ" dirty="0"/>
              <a:t>přesčas může zaměstnavatel zaměstnanci nařídit jen z vážných provozních důvodů, a to i na dobu nepřetržitého odpočinku mezi dvěma směnami</a:t>
            </a:r>
            <a:r>
              <a:rPr lang="cs-CZ" dirty="0" smtClean="0"/>
              <a:t>,</a:t>
            </a:r>
          </a:p>
          <a:p>
            <a:r>
              <a:rPr lang="cs-CZ" dirty="0"/>
              <a:t>Nařízená práce přesčas nesmí u zaměstnance činit více než 8 hodin v jednotlivých týdnech a 150 hodin v kalendářním roce.</a:t>
            </a:r>
          </a:p>
          <a:p>
            <a:endParaRPr lang="cs-CZ" dirty="0"/>
          </a:p>
        </p:txBody>
      </p:sp>
    </p:spTree>
    <p:custDataLst>
      <p:tags r:id="rId1"/>
    </p:custDataLst>
    <p:extLst>
      <p:ext uri="{BB962C8B-B14F-4D97-AF65-F5344CB8AC3E}">
        <p14:creationId xmlns:p14="http://schemas.microsoft.com/office/powerpoint/2010/main" val="272256181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PřesČasy</a:t>
            </a:r>
            <a:r>
              <a:rPr lang="cs-CZ" dirty="0" smtClean="0"/>
              <a:t> ve zdravotnictví</a:t>
            </a:r>
            <a:endParaRPr lang="cs-CZ" dirty="0"/>
          </a:p>
        </p:txBody>
      </p:sp>
      <p:sp>
        <p:nvSpPr>
          <p:cNvPr id="3" name="Zástupný symbol pro obsah 2"/>
          <p:cNvSpPr>
            <a:spLocks noGrp="1"/>
          </p:cNvSpPr>
          <p:nvPr>
            <p:ph idx="1"/>
          </p:nvPr>
        </p:nvSpPr>
        <p:spPr/>
        <p:txBody>
          <a:bodyPr/>
          <a:lstStyle/>
          <a:p>
            <a:r>
              <a:rPr lang="cs-CZ" dirty="0"/>
              <a:t>Další dohodnutá práce přesčas zaměstnanců ve zdravotnictví nesmí přesáhnout v průměru 8 hodin týdně, a v případě zaměstnanců poskytovatele zdravotnické záchranné služby v průměru 12 hodin týdně, v období, které může činit nejvýše 26 týdnů po sobě jdoucích; jen kolektivní smlouva může toto období vymezit na nejvýše 52 týdnů po sobě jdoucích.</a:t>
            </a:r>
          </a:p>
        </p:txBody>
      </p:sp>
    </p:spTree>
    <p:custDataLst>
      <p:tags r:id="rId1"/>
    </p:custDataLst>
    <p:extLst>
      <p:ext uri="{BB962C8B-B14F-4D97-AF65-F5344CB8AC3E}">
        <p14:creationId xmlns:p14="http://schemas.microsoft.com/office/powerpoint/2010/main" val="76218174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effectLst/>
              </a:rPr>
              <a:t>Dohoda o další dohodnuté práci přesčas</a:t>
            </a:r>
            <a:endParaRPr lang="cs-CZ" dirty="0"/>
          </a:p>
        </p:txBody>
      </p:sp>
      <p:sp>
        <p:nvSpPr>
          <p:cNvPr id="3" name="Zástupný symbol pro obsah 2"/>
          <p:cNvSpPr>
            <a:spLocks noGrp="1"/>
          </p:cNvSpPr>
          <p:nvPr>
            <p:ph idx="1"/>
          </p:nvPr>
        </p:nvSpPr>
        <p:spPr/>
        <p:txBody>
          <a:bodyPr>
            <a:normAutofit/>
          </a:bodyPr>
          <a:lstStyle/>
          <a:p>
            <a:pPr marL="0" indent="0">
              <a:buNone/>
            </a:pPr>
            <a:r>
              <a:rPr lang="cs-CZ" dirty="0"/>
              <a:t>a) musí být sjednána písemně,</a:t>
            </a:r>
          </a:p>
          <a:p>
            <a:pPr marL="0" indent="0">
              <a:buNone/>
            </a:pPr>
            <a:r>
              <a:rPr lang="cs-CZ" dirty="0"/>
              <a:t>b) nesmí být sjednána v prvních 12 týdnech ode dne vzniku pracovního poměru,</a:t>
            </a:r>
          </a:p>
          <a:p>
            <a:pPr marL="0" indent="0">
              <a:buNone/>
            </a:pPr>
            <a:r>
              <a:rPr lang="cs-CZ" dirty="0"/>
              <a:t>c) nesmí být sjednána na dobu delší než 52 </a:t>
            </a:r>
            <a:r>
              <a:rPr lang="cs-CZ" dirty="0" smtClean="0"/>
              <a:t>týdnů</a:t>
            </a:r>
            <a:endParaRPr lang="cs-CZ" dirty="0"/>
          </a:p>
          <a:p>
            <a:pPr marL="0" indent="0">
              <a:buNone/>
            </a:pPr>
            <a:r>
              <a:rPr lang="cs-CZ" dirty="0"/>
              <a:t>d) může být okamžitě zrušena, a to i bez udání důvodu v období 12 týdnů od sjednání; </a:t>
            </a:r>
          </a:p>
          <a:p>
            <a:pPr marL="0" indent="0">
              <a:buNone/>
            </a:pPr>
            <a:r>
              <a:rPr lang="cs-CZ" dirty="0"/>
              <a:t>e) může být vypovězena z jakéhokoliv důvodu nebo bez uvedení důvodu</a:t>
            </a:r>
            <a:r>
              <a:rPr lang="cs-CZ" dirty="0" smtClean="0"/>
              <a:t>;</a:t>
            </a:r>
            <a:endParaRPr lang="cs-CZ" dirty="0"/>
          </a:p>
        </p:txBody>
      </p:sp>
    </p:spTree>
    <p:custDataLst>
      <p:tags r:id="rId1"/>
    </p:custDataLst>
    <p:extLst>
      <p:ext uri="{BB962C8B-B14F-4D97-AF65-F5344CB8AC3E}">
        <p14:creationId xmlns:p14="http://schemas.microsoft.com/office/powerpoint/2010/main" val="17253273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Personální politika</a:t>
            </a:r>
            <a:endParaRPr lang="cs-CZ" dirty="0"/>
          </a:p>
        </p:txBody>
      </p:sp>
      <p:sp>
        <p:nvSpPr>
          <p:cNvPr id="3" name="Zástupný symbol pro obsah 2"/>
          <p:cNvSpPr>
            <a:spLocks noGrp="1"/>
          </p:cNvSpPr>
          <p:nvPr>
            <p:ph idx="1"/>
          </p:nvPr>
        </p:nvSpPr>
        <p:spPr/>
        <p:txBody>
          <a:bodyPr>
            <a:normAutofit/>
          </a:bodyPr>
          <a:lstStyle/>
          <a:p>
            <a:r>
              <a:rPr lang="cs-CZ" dirty="0" smtClean="0"/>
              <a:t>Výběr zaměstnanců</a:t>
            </a:r>
          </a:p>
          <a:p>
            <a:r>
              <a:rPr lang="cs-CZ" dirty="0" smtClean="0"/>
              <a:t>Uzavírání pracovních poměrů</a:t>
            </a:r>
          </a:p>
          <a:p>
            <a:r>
              <a:rPr lang="cs-CZ" dirty="0" smtClean="0"/>
              <a:t>Práva a povinnosti </a:t>
            </a:r>
            <a:r>
              <a:rPr lang="cs-CZ" dirty="0" err="1" smtClean="0"/>
              <a:t>Ztele</a:t>
            </a:r>
            <a:r>
              <a:rPr lang="cs-CZ" dirty="0" smtClean="0"/>
              <a:t> </a:t>
            </a:r>
            <a:r>
              <a:rPr lang="cs-CZ" dirty="0" err="1" smtClean="0"/>
              <a:t>Zce</a:t>
            </a:r>
            <a:endParaRPr lang="cs-CZ" dirty="0" smtClean="0"/>
          </a:p>
          <a:p>
            <a:r>
              <a:rPr lang="cs-CZ" dirty="0" smtClean="0"/>
              <a:t>Přidělování práce, časový management</a:t>
            </a:r>
          </a:p>
          <a:p>
            <a:r>
              <a:rPr lang="cs-CZ" dirty="0" smtClean="0"/>
              <a:t>Systém vnitřních norem</a:t>
            </a:r>
          </a:p>
          <a:p>
            <a:r>
              <a:rPr lang="cs-CZ" dirty="0" smtClean="0"/>
              <a:t>Vzdělávání zdravotnických pracovníků</a:t>
            </a:r>
          </a:p>
          <a:p>
            <a:r>
              <a:rPr lang="cs-CZ" dirty="0" smtClean="0"/>
              <a:t>BOZP</a:t>
            </a:r>
          </a:p>
          <a:p>
            <a:r>
              <a:rPr lang="cs-CZ" dirty="0" smtClean="0"/>
              <a:t>Ukončování </a:t>
            </a:r>
          </a:p>
          <a:p>
            <a:endParaRPr lang="cs-CZ" dirty="0"/>
          </a:p>
        </p:txBody>
      </p:sp>
    </p:spTree>
    <p:custDataLst>
      <p:tags r:id="rId1"/>
    </p:custDataLst>
    <p:extLst>
      <p:ext uri="{BB962C8B-B14F-4D97-AF65-F5344CB8AC3E}">
        <p14:creationId xmlns:p14="http://schemas.microsoft.com/office/powerpoint/2010/main" val="5668662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Noční práce</a:t>
            </a:r>
            <a:endParaRPr lang="cs-CZ" dirty="0"/>
          </a:p>
        </p:txBody>
      </p:sp>
      <p:sp>
        <p:nvSpPr>
          <p:cNvPr id="3" name="Zástupný symbol pro obsah 2"/>
          <p:cNvSpPr>
            <a:spLocks noGrp="1"/>
          </p:cNvSpPr>
          <p:nvPr>
            <p:ph idx="1"/>
          </p:nvPr>
        </p:nvSpPr>
        <p:spPr/>
        <p:txBody>
          <a:bodyPr>
            <a:normAutofit/>
          </a:bodyPr>
          <a:lstStyle/>
          <a:p>
            <a:r>
              <a:rPr lang="cs-CZ" b="1" dirty="0"/>
              <a:t>(1)</a:t>
            </a:r>
            <a:r>
              <a:rPr lang="cs-CZ" dirty="0"/>
              <a:t> Délka směny zaměstnance pracujícího v noci nesmí překročit 8 hodin v rámci 24 hodin po sobě jdoucích; není-li to z provozních důvodů možné, je zaměstnavatel povinen rozvrhnout stanovenou týdenní pracovní dobu tak, aby průměrná délka směny nepřekročila 8 hodin v období nejdéle 26 týdnů po sobě jdoucích, přičemž při výpočtu průměrné délky směny zaměstnance pracujícího v noci se vychází z pětidenního pracovního týdne.</a:t>
            </a:r>
          </a:p>
        </p:txBody>
      </p:sp>
    </p:spTree>
    <p:custDataLst>
      <p:tags r:id="rId1"/>
    </p:custDataLst>
    <p:extLst>
      <p:ext uri="{BB962C8B-B14F-4D97-AF65-F5344CB8AC3E}">
        <p14:creationId xmlns:p14="http://schemas.microsoft.com/office/powerpoint/2010/main" val="139519141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Noční práce</a:t>
            </a:r>
            <a:endParaRPr lang="cs-CZ" dirty="0"/>
          </a:p>
        </p:txBody>
      </p:sp>
      <p:sp>
        <p:nvSpPr>
          <p:cNvPr id="3" name="Zástupný symbol pro obsah 2"/>
          <p:cNvSpPr>
            <a:spLocks noGrp="1"/>
          </p:cNvSpPr>
          <p:nvPr>
            <p:ph idx="1"/>
          </p:nvPr>
        </p:nvSpPr>
        <p:spPr/>
        <p:txBody>
          <a:bodyPr>
            <a:normAutofit/>
          </a:bodyPr>
          <a:lstStyle/>
          <a:p>
            <a:pPr marL="0" indent="0">
              <a:buNone/>
            </a:pPr>
            <a:r>
              <a:rPr lang="cs-CZ" dirty="0" err="1" smtClean="0"/>
              <a:t>Změstnavatel</a:t>
            </a:r>
            <a:r>
              <a:rPr lang="cs-CZ" dirty="0" smtClean="0"/>
              <a:t> </a:t>
            </a:r>
            <a:r>
              <a:rPr lang="cs-CZ" dirty="0"/>
              <a:t>je povinen zajistit, aby zaměstnanec pracující v noci byl vyšetřen poskytovatelem </a:t>
            </a:r>
            <a:r>
              <a:rPr lang="cs-CZ" dirty="0" err="1"/>
              <a:t>pracovnělékařských</a:t>
            </a:r>
            <a:r>
              <a:rPr lang="cs-CZ" dirty="0"/>
              <a:t> služeb</a:t>
            </a:r>
          </a:p>
          <a:p>
            <a:pPr marL="0" indent="0">
              <a:buNone/>
            </a:pPr>
            <a:r>
              <a:rPr lang="cs-CZ" b="1" dirty="0"/>
              <a:t>a)</a:t>
            </a:r>
            <a:r>
              <a:rPr lang="cs-CZ" dirty="0"/>
              <a:t> před zařazením na noční práci,</a:t>
            </a:r>
          </a:p>
          <a:p>
            <a:pPr marL="0" indent="0">
              <a:buNone/>
            </a:pPr>
            <a:r>
              <a:rPr lang="cs-CZ" b="1" dirty="0"/>
              <a:t>b)</a:t>
            </a:r>
            <a:r>
              <a:rPr lang="cs-CZ" dirty="0"/>
              <a:t> pravidelně podle potřeby, nejméně však jednou ročně,</a:t>
            </a:r>
          </a:p>
          <a:p>
            <a:pPr marL="0" indent="0">
              <a:buNone/>
            </a:pPr>
            <a:r>
              <a:rPr lang="cs-CZ" b="1" dirty="0"/>
              <a:t>c)</a:t>
            </a:r>
            <a:r>
              <a:rPr lang="cs-CZ" dirty="0"/>
              <a:t> kdykoliv během zařazení na noční práci, pokud o to zaměstnanec požádá.</a:t>
            </a:r>
          </a:p>
          <a:p>
            <a:endParaRPr lang="cs-CZ" dirty="0"/>
          </a:p>
        </p:txBody>
      </p:sp>
    </p:spTree>
    <p:custDataLst>
      <p:tags r:id="rId1"/>
    </p:custDataLst>
    <p:extLst>
      <p:ext uri="{BB962C8B-B14F-4D97-AF65-F5344CB8AC3E}">
        <p14:creationId xmlns:p14="http://schemas.microsoft.com/office/powerpoint/2010/main" val="207662199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Pracovní cesta</a:t>
            </a:r>
            <a:endParaRPr lang="cs-CZ" dirty="0"/>
          </a:p>
        </p:txBody>
      </p:sp>
      <p:sp>
        <p:nvSpPr>
          <p:cNvPr id="5" name="Zástupný symbol pro text 4"/>
          <p:cNvSpPr>
            <a:spLocks noGrp="1"/>
          </p:cNvSpPr>
          <p:nvPr>
            <p:ph type="body" idx="1"/>
          </p:nvPr>
        </p:nvSpPr>
        <p:spPr/>
        <p:txBody>
          <a:bodyPr/>
          <a:lstStyle/>
          <a:p>
            <a:endParaRPr lang="cs-CZ"/>
          </a:p>
        </p:txBody>
      </p:sp>
    </p:spTree>
    <p:custDataLst>
      <p:tags r:id="rId1"/>
    </p:custDataLst>
    <p:extLst>
      <p:ext uri="{BB962C8B-B14F-4D97-AF65-F5344CB8AC3E}">
        <p14:creationId xmlns:p14="http://schemas.microsoft.com/office/powerpoint/2010/main" val="65581919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endParaRPr lang="cs-CZ"/>
          </a:p>
        </p:txBody>
      </p:sp>
      <p:sp>
        <p:nvSpPr>
          <p:cNvPr id="5" name="Zástupný symbol pro obsah 4"/>
          <p:cNvSpPr>
            <a:spLocks noGrp="1"/>
          </p:cNvSpPr>
          <p:nvPr>
            <p:ph idx="1"/>
          </p:nvPr>
        </p:nvSpPr>
        <p:spPr/>
        <p:txBody>
          <a:bodyPr/>
          <a:lstStyle/>
          <a:p>
            <a:r>
              <a:rPr lang="cs-CZ" dirty="0" smtClean="0"/>
              <a:t>časově </a:t>
            </a:r>
            <a:r>
              <a:rPr lang="cs-CZ" dirty="0"/>
              <a:t>omezené vyslání zaměstnance </a:t>
            </a:r>
            <a:r>
              <a:rPr lang="cs-CZ" dirty="0" smtClean="0"/>
              <a:t>k </a:t>
            </a:r>
            <a:r>
              <a:rPr lang="cs-CZ" dirty="0"/>
              <a:t>výkonu práce mimo sjednané místo výkonu práce</a:t>
            </a:r>
            <a:endParaRPr lang="cs-CZ" dirty="0" smtClean="0"/>
          </a:p>
          <a:p>
            <a:r>
              <a:rPr lang="cs-CZ" dirty="0" smtClean="0"/>
              <a:t>Zaměstnavatel </a:t>
            </a:r>
            <a:r>
              <a:rPr lang="cs-CZ" dirty="0"/>
              <a:t>může vyslat zaměstnance na dobu nezbytné potřeby na pracovní cestu jen na základě dohody s ním. </a:t>
            </a:r>
            <a:endParaRPr lang="cs-CZ" dirty="0" smtClean="0"/>
          </a:p>
          <a:p>
            <a:endParaRPr lang="cs-CZ" dirty="0"/>
          </a:p>
        </p:txBody>
      </p:sp>
    </p:spTree>
    <p:custDataLst>
      <p:tags r:id="rId1"/>
    </p:custDataLst>
    <p:extLst>
      <p:ext uri="{BB962C8B-B14F-4D97-AF65-F5344CB8AC3E}">
        <p14:creationId xmlns:p14="http://schemas.microsoft.com/office/powerpoint/2010/main" val="346301056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Náhrady</a:t>
            </a:r>
            <a:endParaRPr lang="cs-CZ" dirty="0"/>
          </a:p>
        </p:txBody>
      </p:sp>
      <p:sp>
        <p:nvSpPr>
          <p:cNvPr id="3" name="Zástupný symbol pro obsah 2"/>
          <p:cNvSpPr>
            <a:spLocks noGrp="1"/>
          </p:cNvSpPr>
          <p:nvPr>
            <p:ph idx="1"/>
          </p:nvPr>
        </p:nvSpPr>
        <p:spPr/>
        <p:txBody>
          <a:bodyPr/>
          <a:lstStyle/>
          <a:p>
            <a:r>
              <a:rPr lang="cs-CZ" dirty="0" smtClean="0"/>
              <a:t>Jízdní výdaje</a:t>
            </a:r>
          </a:p>
          <a:p>
            <a:r>
              <a:rPr lang="cs-CZ" dirty="0" smtClean="0"/>
              <a:t>Stravné (vyhláškou 67-160)</a:t>
            </a:r>
          </a:p>
          <a:p>
            <a:r>
              <a:rPr lang="cs-CZ" dirty="0" smtClean="0"/>
              <a:t>Výdaje za ubytování</a:t>
            </a:r>
          </a:p>
          <a:p>
            <a:r>
              <a:rPr lang="cs-CZ" dirty="0" smtClean="0"/>
              <a:t>Nutné vedlejší výdaje</a:t>
            </a:r>
            <a:endParaRPr lang="cs-CZ" dirty="0"/>
          </a:p>
        </p:txBody>
      </p:sp>
    </p:spTree>
    <p:custDataLst>
      <p:tags r:id="rId1"/>
    </p:custDataLst>
    <p:extLst>
      <p:ext uri="{BB962C8B-B14F-4D97-AF65-F5344CB8AC3E}">
        <p14:creationId xmlns:p14="http://schemas.microsoft.com/office/powerpoint/2010/main" val="409133986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Alternativní formy pracovní doby</a:t>
            </a:r>
            <a:endParaRPr lang="cs-CZ" dirty="0"/>
          </a:p>
        </p:txBody>
      </p:sp>
      <p:sp>
        <p:nvSpPr>
          <p:cNvPr id="4" name="Zástupný symbol pro text 3"/>
          <p:cNvSpPr>
            <a:spLocks noGrp="1"/>
          </p:cNvSpPr>
          <p:nvPr>
            <p:ph type="body" idx="1"/>
          </p:nvPr>
        </p:nvSpPr>
        <p:spPr/>
        <p:txBody>
          <a:bodyPr/>
          <a:lstStyle/>
          <a:p>
            <a:endParaRPr lang="cs-CZ"/>
          </a:p>
        </p:txBody>
      </p:sp>
    </p:spTree>
    <p:custDataLst>
      <p:tags r:id="rId1"/>
    </p:custDataLst>
    <p:extLst>
      <p:ext uri="{BB962C8B-B14F-4D97-AF65-F5344CB8AC3E}">
        <p14:creationId xmlns:p14="http://schemas.microsoft.com/office/powerpoint/2010/main" val="21859883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effectLst/>
              </a:rPr>
              <a:t>Pružné rozvržení pracovní </a:t>
            </a:r>
            <a:r>
              <a:rPr lang="cs-CZ" b="1" dirty="0" smtClean="0">
                <a:effectLst/>
              </a:rPr>
              <a:t>doby</a:t>
            </a:r>
            <a:endParaRPr lang="cs-CZ" dirty="0"/>
          </a:p>
        </p:txBody>
      </p:sp>
      <p:sp>
        <p:nvSpPr>
          <p:cNvPr id="3" name="Zástupný symbol pro obsah 2"/>
          <p:cNvSpPr>
            <a:spLocks noGrp="1"/>
          </p:cNvSpPr>
          <p:nvPr>
            <p:ph idx="1"/>
          </p:nvPr>
        </p:nvSpPr>
        <p:spPr/>
        <p:txBody>
          <a:bodyPr/>
          <a:lstStyle/>
          <a:p>
            <a:r>
              <a:rPr lang="cs-CZ" dirty="0" smtClean="0"/>
              <a:t>Základní pracovní doba </a:t>
            </a:r>
          </a:p>
          <a:p>
            <a:r>
              <a:rPr lang="cs-CZ" dirty="0" smtClean="0"/>
              <a:t>Volitelná pracovní doba</a:t>
            </a:r>
          </a:p>
          <a:p>
            <a:endParaRPr lang="cs-CZ" dirty="0" smtClean="0"/>
          </a:p>
          <a:p>
            <a:endParaRPr lang="cs-CZ" dirty="0"/>
          </a:p>
        </p:txBody>
      </p:sp>
    </p:spTree>
    <p:custDataLst>
      <p:tags r:id="rId1"/>
    </p:custDataLst>
    <p:extLst>
      <p:ext uri="{BB962C8B-B14F-4D97-AF65-F5344CB8AC3E}">
        <p14:creationId xmlns:p14="http://schemas.microsoft.com/office/powerpoint/2010/main" val="68380354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Konto pracovní doby</a:t>
            </a:r>
            <a:endParaRPr lang="cs-CZ" dirty="0"/>
          </a:p>
        </p:txBody>
      </p:sp>
      <p:sp>
        <p:nvSpPr>
          <p:cNvPr id="3" name="Zástupný symbol pro obsah 2"/>
          <p:cNvSpPr>
            <a:spLocks noGrp="1"/>
          </p:cNvSpPr>
          <p:nvPr>
            <p:ph idx="1"/>
          </p:nvPr>
        </p:nvSpPr>
        <p:spPr/>
        <p:txBody>
          <a:bodyPr/>
          <a:lstStyle/>
          <a:p>
            <a:r>
              <a:rPr lang="cs-CZ" dirty="0"/>
              <a:t>smí zavést jen kolektivní </a:t>
            </a:r>
            <a:r>
              <a:rPr lang="cs-CZ" dirty="0" smtClean="0"/>
              <a:t>smlouva</a:t>
            </a:r>
          </a:p>
          <a:p>
            <a:r>
              <a:rPr lang="cs-CZ" dirty="0" smtClean="0"/>
              <a:t>Účet pracovní doby</a:t>
            </a:r>
          </a:p>
          <a:p>
            <a:r>
              <a:rPr lang="cs-CZ" dirty="0" smtClean="0"/>
              <a:t>Účet mezd zaměstnance</a:t>
            </a:r>
            <a:endParaRPr lang="cs-CZ" dirty="0"/>
          </a:p>
        </p:txBody>
      </p:sp>
    </p:spTree>
    <p:custDataLst>
      <p:tags r:id="rId1"/>
    </p:custDataLst>
    <p:extLst>
      <p:ext uri="{BB962C8B-B14F-4D97-AF65-F5344CB8AC3E}">
        <p14:creationId xmlns:p14="http://schemas.microsoft.com/office/powerpoint/2010/main" val="399404946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Příplatky</a:t>
            </a:r>
            <a:endParaRPr lang="cs-CZ" dirty="0"/>
          </a:p>
        </p:txBody>
      </p:sp>
      <p:sp>
        <p:nvSpPr>
          <p:cNvPr id="3" name="Zástupný symbol pro obsah 2"/>
          <p:cNvSpPr>
            <a:spLocks noGrp="1"/>
          </p:cNvSpPr>
          <p:nvPr>
            <p:ph sz="half" idx="1"/>
          </p:nvPr>
        </p:nvSpPr>
        <p:spPr/>
        <p:txBody>
          <a:bodyPr>
            <a:normAutofit fontScale="92500" lnSpcReduction="20000"/>
          </a:bodyPr>
          <a:lstStyle/>
          <a:p>
            <a:r>
              <a:rPr lang="cs-CZ" dirty="0" smtClean="0"/>
              <a:t>Přesčas </a:t>
            </a:r>
          </a:p>
          <a:p>
            <a:pPr lvl="1"/>
            <a:r>
              <a:rPr lang="cs-CZ" dirty="0" smtClean="0"/>
              <a:t>mzda plus 25 procent</a:t>
            </a:r>
          </a:p>
          <a:p>
            <a:pPr lvl="1"/>
            <a:r>
              <a:rPr lang="cs-CZ" dirty="0"/>
              <a:t>a</a:t>
            </a:r>
            <a:r>
              <a:rPr lang="cs-CZ" dirty="0" smtClean="0"/>
              <a:t>lternativně náhradní volno</a:t>
            </a:r>
          </a:p>
          <a:p>
            <a:pPr lvl="1"/>
            <a:r>
              <a:rPr lang="cs-CZ" dirty="0"/>
              <a:t>l</a:t>
            </a:r>
            <a:r>
              <a:rPr lang="cs-CZ" dirty="0" smtClean="0"/>
              <a:t>ze mzdu sjednat s přihlédnutím k práci </a:t>
            </a:r>
            <a:r>
              <a:rPr lang="cs-CZ" dirty="0" err="1" smtClean="0"/>
              <a:t>přesč</a:t>
            </a:r>
            <a:r>
              <a:rPr lang="cs-CZ" dirty="0" smtClean="0"/>
              <a:t>.</a:t>
            </a:r>
          </a:p>
          <a:p>
            <a:r>
              <a:rPr lang="cs-CZ" dirty="0" smtClean="0"/>
              <a:t>Svátek</a:t>
            </a:r>
          </a:p>
          <a:p>
            <a:pPr lvl="1"/>
            <a:r>
              <a:rPr lang="cs-CZ" dirty="0"/>
              <a:t>n</a:t>
            </a:r>
            <a:r>
              <a:rPr lang="cs-CZ" dirty="0" smtClean="0"/>
              <a:t>áhradní volno nebo obvyklá mzda navíc</a:t>
            </a:r>
          </a:p>
          <a:p>
            <a:r>
              <a:rPr lang="cs-CZ" dirty="0" smtClean="0"/>
              <a:t>Noční práce</a:t>
            </a:r>
          </a:p>
          <a:p>
            <a:pPr lvl="1"/>
            <a:r>
              <a:rPr lang="cs-CZ" dirty="0"/>
              <a:t>příplatek nejméně ve výši 10 % průměrného </a:t>
            </a:r>
            <a:r>
              <a:rPr lang="cs-CZ" dirty="0" smtClean="0"/>
              <a:t>výdělku</a:t>
            </a:r>
          </a:p>
          <a:p>
            <a:r>
              <a:rPr lang="cs-CZ" dirty="0" smtClean="0"/>
              <a:t>Pracovní pohotovost</a:t>
            </a:r>
          </a:p>
          <a:p>
            <a:pPr lvl="1"/>
            <a:r>
              <a:rPr lang="cs-CZ" dirty="0"/>
              <a:t>n</a:t>
            </a:r>
            <a:r>
              <a:rPr lang="cs-CZ" dirty="0" smtClean="0"/>
              <a:t>ejméně 10 procent výdělku</a:t>
            </a:r>
          </a:p>
          <a:p>
            <a:r>
              <a:rPr lang="cs-CZ" b="1" dirty="0"/>
              <a:t/>
            </a:r>
            <a:br>
              <a:rPr lang="cs-CZ" b="1" dirty="0"/>
            </a:br>
            <a:endParaRPr lang="cs-CZ" dirty="0" smtClean="0"/>
          </a:p>
          <a:p>
            <a:endParaRPr lang="cs-CZ" dirty="0"/>
          </a:p>
        </p:txBody>
      </p:sp>
      <p:sp>
        <p:nvSpPr>
          <p:cNvPr id="4" name="Zástupný symbol pro obsah 3"/>
          <p:cNvSpPr>
            <a:spLocks noGrp="1"/>
          </p:cNvSpPr>
          <p:nvPr>
            <p:ph sz="half" idx="2"/>
          </p:nvPr>
        </p:nvSpPr>
        <p:spPr/>
        <p:txBody>
          <a:bodyPr>
            <a:normAutofit fontScale="92500" lnSpcReduction="20000"/>
          </a:bodyPr>
          <a:lstStyle/>
          <a:p>
            <a:r>
              <a:rPr lang="cs-CZ" dirty="0"/>
              <a:t>Ztížené pracovní prostředí</a:t>
            </a:r>
          </a:p>
          <a:p>
            <a:r>
              <a:rPr lang="cs-CZ" dirty="0" smtClean="0"/>
              <a:t>Zvláštní </a:t>
            </a:r>
            <a:r>
              <a:rPr lang="cs-CZ" dirty="0"/>
              <a:t>příplatek (ohrožení života)</a:t>
            </a:r>
          </a:p>
          <a:p>
            <a:r>
              <a:rPr lang="cs-CZ" dirty="0" smtClean="0"/>
              <a:t>Osobní příplatek</a:t>
            </a:r>
            <a:endParaRPr lang="cs-CZ" dirty="0"/>
          </a:p>
        </p:txBody>
      </p:sp>
    </p:spTree>
    <p:custDataLst>
      <p:tags r:id="rId1"/>
    </p:custDataLst>
    <p:extLst>
      <p:ext uri="{BB962C8B-B14F-4D97-AF65-F5344CB8AC3E}">
        <p14:creationId xmlns:p14="http://schemas.microsoft.com/office/powerpoint/2010/main" val="388639729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Příplatky</a:t>
            </a:r>
            <a:endParaRPr lang="cs-CZ" dirty="0"/>
          </a:p>
        </p:txBody>
      </p:sp>
      <p:sp>
        <p:nvSpPr>
          <p:cNvPr id="3" name="Zástupný symbol pro obsah 2"/>
          <p:cNvSpPr>
            <a:spLocks noGrp="1"/>
          </p:cNvSpPr>
          <p:nvPr>
            <p:ph idx="1"/>
          </p:nvPr>
        </p:nvSpPr>
        <p:spPr/>
        <p:txBody>
          <a:bodyPr/>
          <a:lstStyle/>
          <a:p>
            <a:r>
              <a:rPr lang="pt-BR" b="1" dirty="0" smtClean="0"/>
              <a:t>prác</a:t>
            </a:r>
            <a:r>
              <a:rPr lang="cs-CZ" b="1" dirty="0" smtClean="0"/>
              <a:t>e</a:t>
            </a:r>
            <a:r>
              <a:rPr lang="pt-BR" b="1" dirty="0" smtClean="0"/>
              <a:t> </a:t>
            </a:r>
            <a:r>
              <a:rPr lang="pt-BR" b="1" dirty="0"/>
              <a:t>ve ztíženém pracovním prostředí</a:t>
            </a:r>
          </a:p>
          <a:p>
            <a:pPr lvl="1"/>
            <a:r>
              <a:rPr lang="cs-CZ" dirty="0" smtClean="0"/>
              <a:t>Příplatek nejméně 10 procent min. mzdy</a:t>
            </a:r>
          </a:p>
          <a:p>
            <a:r>
              <a:rPr lang="pl-PL" b="1" dirty="0" smtClean="0"/>
              <a:t>práce </a:t>
            </a:r>
            <a:r>
              <a:rPr lang="pl-PL" b="1" dirty="0"/>
              <a:t>v sobotu a v neděli</a:t>
            </a:r>
          </a:p>
          <a:p>
            <a:pPr lvl="1"/>
            <a:r>
              <a:rPr lang="cs-CZ" dirty="0"/>
              <a:t>dosažená mzda a příplatek nejméně ve výši 10 % průměrného výdělku</a:t>
            </a:r>
          </a:p>
        </p:txBody>
      </p:sp>
    </p:spTree>
    <p:custDataLst>
      <p:tags r:id="rId1"/>
    </p:custDataLst>
    <p:extLst>
      <p:ext uri="{BB962C8B-B14F-4D97-AF65-F5344CB8AC3E}">
        <p14:creationId xmlns:p14="http://schemas.microsoft.com/office/powerpoint/2010/main" val="5616015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Výběr zaměstnanců </a:t>
            </a:r>
            <a:endParaRPr lang="cs-CZ" dirty="0"/>
          </a:p>
        </p:txBody>
      </p:sp>
      <p:sp>
        <p:nvSpPr>
          <p:cNvPr id="5" name="Zástupný symbol pro text 4"/>
          <p:cNvSpPr>
            <a:spLocks noGrp="1"/>
          </p:cNvSpPr>
          <p:nvPr>
            <p:ph type="body" idx="1"/>
          </p:nvPr>
        </p:nvSpPr>
        <p:spPr/>
        <p:txBody>
          <a:bodyPr/>
          <a:lstStyle/>
          <a:p>
            <a:endParaRPr lang="cs-CZ"/>
          </a:p>
        </p:txBody>
      </p:sp>
    </p:spTree>
    <p:custDataLst>
      <p:tags r:id="rId1"/>
    </p:custDataLst>
    <p:extLst>
      <p:ext uri="{BB962C8B-B14F-4D97-AF65-F5344CB8AC3E}">
        <p14:creationId xmlns:p14="http://schemas.microsoft.com/office/powerpoint/2010/main" val="70906092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DOvolená</a:t>
            </a:r>
            <a:endParaRPr lang="cs-CZ" dirty="0"/>
          </a:p>
        </p:txBody>
      </p:sp>
      <p:sp>
        <p:nvSpPr>
          <p:cNvPr id="3" name="Zástupný symbol pro obsah 2"/>
          <p:cNvSpPr>
            <a:spLocks noGrp="1"/>
          </p:cNvSpPr>
          <p:nvPr>
            <p:ph idx="1"/>
          </p:nvPr>
        </p:nvSpPr>
        <p:spPr/>
        <p:txBody>
          <a:bodyPr/>
          <a:lstStyle/>
          <a:p>
            <a:r>
              <a:rPr lang="cs-CZ" dirty="0" smtClean="0"/>
              <a:t>Určuje zaměstnavatel</a:t>
            </a:r>
          </a:p>
          <a:p>
            <a:r>
              <a:rPr lang="cs-CZ" dirty="0" smtClean="0"/>
              <a:t>Podle předem stanoveného rozvrhu</a:t>
            </a:r>
          </a:p>
          <a:p>
            <a:r>
              <a:rPr lang="cs-CZ" dirty="0" smtClean="0"/>
              <a:t>14 dnů předem</a:t>
            </a:r>
          </a:p>
          <a:p>
            <a:r>
              <a:rPr lang="cs-CZ" dirty="0" smtClean="0"/>
              <a:t>za </a:t>
            </a:r>
            <a:r>
              <a:rPr lang="cs-CZ" dirty="0"/>
              <a:t>dobu čerpání dovolené </a:t>
            </a:r>
            <a:r>
              <a:rPr lang="cs-CZ" dirty="0" smtClean="0"/>
              <a:t>přísluší náhrada </a:t>
            </a:r>
            <a:r>
              <a:rPr lang="cs-CZ" dirty="0"/>
              <a:t>mzdy nebo platu ve výši průměrného </a:t>
            </a:r>
            <a:r>
              <a:rPr lang="cs-CZ" dirty="0" smtClean="0"/>
              <a:t>výdělku</a:t>
            </a:r>
          </a:p>
          <a:p>
            <a:endParaRPr lang="cs-CZ" dirty="0"/>
          </a:p>
        </p:txBody>
      </p:sp>
    </p:spTree>
    <p:custDataLst>
      <p:tags r:id="rId1"/>
    </p:custDataLst>
    <p:extLst>
      <p:ext uri="{BB962C8B-B14F-4D97-AF65-F5344CB8AC3E}">
        <p14:creationId xmlns:p14="http://schemas.microsoft.com/office/powerpoint/2010/main" val="243688874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Překážky v práci</a:t>
            </a:r>
            <a:endParaRPr lang="cs-CZ" dirty="0"/>
          </a:p>
        </p:txBody>
      </p:sp>
      <p:sp>
        <p:nvSpPr>
          <p:cNvPr id="2" name="Zástupný symbol pro text 1"/>
          <p:cNvSpPr>
            <a:spLocks noGrp="1"/>
          </p:cNvSpPr>
          <p:nvPr>
            <p:ph type="body" idx="1"/>
          </p:nvPr>
        </p:nvSpPr>
        <p:spPr/>
        <p:txBody>
          <a:bodyPr/>
          <a:lstStyle/>
          <a:p>
            <a:endParaRPr lang="cs-CZ"/>
          </a:p>
        </p:txBody>
      </p:sp>
    </p:spTree>
    <p:custDataLst>
      <p:tags r:id="rId1"/>
    </p:custDataLst>
    <p:extLst>
      <p:ext uri="{BB962C8B-B14F-4D97-AF65-F5344CB8AC3E}">
        <p14:creationId xmlns:p14="http://schemas.microsoft.com/office/powerpoint/2010/main" val="358343544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err="1" smtClean="0"/>
              <a:t>PřeKážky</a:t>
            </a:r>
            <a:endParaRPr lang="cs-CZ" dirty="0"/>
          </a:p>
        </p:txBody>
      </p:sp>
      <p:sp>
        <p:nvSpPr>
          <p:cNvPr id="7" name="Zástupný symbol pro text 6"/>
          <p:cNvSpPr>
            <a:spLocks noGrp="1"/>
          </p:cNvSpPr>
          <p:nvPr>
            <p:ph type="body" idx="1"/>
          </p:nvPr>
        </p:nvSpPr>
        <p:spPr/>
        <p:txBody>
          <a:bodyPr/>
          <a:lstStyle/>
          <a:p>
            <a:r>
              <a:rPr lang="cs-CZ" dirty="0" smtClean="0"/>
              <a:t>Na straně zaměstnance</a:t>
            </a:r>
            <a:endParaRPr lang="cs-CZ" dirty="0"/>
          </a:p>
        </p:txBody>
      </p:sp>
      <p:sp>
        <p:nvSpPr>
          <p:cNvPr id="8" name="Zástupný symbol pro obsah 7"/>
          <p:cNvSpPr>
            <a:spLocks noGrp="1"/>
          </p:cNvSpPr>
          <p:nvPr>
            <p:ph sz="half" idx="2"/>
          </p:nvPr>
        </p:nvSpPr>
        <p:spPr/>
        <p:txBody>
          <a:bodyPr/>
          <a:lstStyle/>
          <a:p>
            <a:r>
              <a:rPr lang="cs-CZ" dirty="0" smtClean="0"/>
              <a:t>Pracovní neschopnost</a:t>
            </a:r>
          </a:p>
          <a:p>
            <a:r>
              <a:rPr lang="cs-CZ" dirty="0" smtClean="0"/>
              <a:t>Mateřská, rodičovská</a:t>
            </a:r>
          </a:p>
          <a:p>
            <a:r>
              <a:rPr lang="cs-CZ" dirty="0" smtClean="0"/>
              <a:t>Ošetřování člena domácnosti</a:t>
            </a:r>
          </a:p>
          <a:p>
            <a:r>
              <a:rPr lang="cs-CZ" dirty="0" smtClean="0"/>
              <a:t>Jiné důležité překážky v práci</a:t>
            </a:r>
          </a:p>
          <a:p>
            <a:r>
              <a:rPr lang="cs-CZ" dirty="0" smtClean="0"/>
              <a:t>Výkon veřejné funkce</a:t>
            </a:r>
          </a:p>
          <a:p>
            <a:r>
              <a:rPr lang="cs-CZ" dirty="0" smtClean="0"/>
              <a:t>Výkon občanské povinnosti</a:t>
            </a:r>
          </a:p>
          <a:p>
            <a:r>
              <a:rPr lang="cs-CZ" dirty="0" smtClean="0"/>
              <a:t>Branná povinnost</a:t>
            </a:r>
            <a:endParaRPr lang="cs-CZ" dirty="0"/>
          </a:p>
        </p:txBody>
      </p:sp>
      <p:sp>
        <p:nvSpPr>
          <p:cNvPr id="9" name="Zástupný symbol pro text 8"/>
          <p:cNvSpPr>
            <a:spLocks noGrp="1"/>
          </p:cNvSpPr>
          <p:nvPr>
            <p:ph type="body" sz="quarter" idx="3"/>
          </p:nvPr>
        </p:nvSpPr>
        <p:spPr/>
        <p:txBody>
          <a:bodyPr/>
          <a:lstStyle/>
          <a:p>
            <a:r>
              <a:rPr lang="cs-CZ" dirty="0" smtClean="0"/>
              <a:t>Na straně zaměstnavatele</a:t>
            </a:r>
            <a:endParaRPr lang="cs-CZ" dirty="0"/>
          </a:p>
        </p:txBody>
      </p:sp>
      <p:sp>
        <p:nvSpPr>
          <p:cNvPr id="10" name="Zástupný symbol pro obsah 9"/>
          <p:cNvSpPr>
            <a:spLocks noGrp="1"/>
          </p:cNvSpPr>
          <p:nvPr>
            <p:ph sz="quarter" idx="4"/>
          </p:nvPr>
        </p:nvSpPr>
        <p:spPr/>
        <p:txBody>
          <a:bodyPr/>
          <a:lstStyle/>
          <a:p>
            <a:r>
              <a:rPr lang="cs-CZ" dirty="0" smtClean="0"/>
              <a:t>Prostoj (náhrada 80 procent)</a:t>
            </a:r>
          </a:p>
          <a:p>
            <a:r>
              <a:rPr lang="cs-CZ" dirty="0" err="1" smtClean="0"/>
              <a:t>Povětrnostné</a:t>
            </a:r>
            <a:r>
              <a:rPr lang="cs-CZ" dirty="0" smtClean="0"/>
              <a:t> vlivy (náhrada 60 procent)</a:t>
            </a:r>
            <a:endParaRPr lang="cs-CZ" dirty="0"/>
          </a:p>
        </p:txBody>
      </p:sp>
    </p:spTree>
    <p:custDataLst>
      <p:tags r:id="rId1"/>
    </p:custDataLst>
    <p:extLst>
      <p:ext uri="{BB962C8B-B14F-4D97-AF65-F5344CB8AC3E}">
        <p14:creationId xmlns:p14="http://schemas.microsoft.com/office/powerpoint/2010/main" val="350006861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smtClean="0"/>
              <a:t>Jiné důležité překážky v práci</a:t>
            </a:r>
            <a:endParaRPr lang="cs-CZ" dirty="0"/>
          </a:p>
        </p:txBody>
      </p:sp>
      <p:sp>
        <p:nvSpPr>
          <p:cNvPr id="8" name="Zástupný symbol pro obsah 7"/>
          <p:cNvSpPr>
            <a:spLocks noGrp="1"/>
          </p:cNvSpPr>
          <p:nvPr>
            <p:ph idx="1"/>
          </p:nvPr>
        </p:nvSpPr>
        <p:spPr/>
        <p:txBody>
          <a:bodyPr>
            <a:normAutofit fontScale="77500" lnSpcReduction="20000"/>
          </a:bodyPr>
          <a:lstStyle/>
          <a:p>
            <a:r>
              <a:rPr lang="cs-CZ" b="1" dirty="0"/>
              <a:t>Vyšetření nebo </a:t>
            </a:r>
            <a:r>
              <a:rPr lang="cs-CZ" b="1" dirty="0" smtClean="0"/>
              <a:t>ošetření</a:t>
            </a:r>
          </a:p>
          <a:p>
            <a:r>
              <a:rPr lang="cs-CZ" b="1" dirty="0" err="1"/>
              <a:t>Pracovnělékařská</a:t>
            </a:r>
            <a:r>
              <a:rPr lang="cs-CZ" b="1" dirty="0"/>
              <a:t> prohlídka, vyšetření nebo očkování související s výkonem </a:t>
            </a:r>
            <a:r>
              <a:rPr lang="cs-CZ" b="1" dirty="0" smtClean="0"/>
              <a:t>práce</a:t>
            </a:r>
          </a:p>
          <a:p>
            <a:r>
              <a:rPr lang="cs-CZ" sz="2400" i="1" dirty="0"/>
              <a:t>Přerušení dopravního provozu nebo zpoždění hromadných dopravních </a:t>
            </a:r>
            <a:r>
              <a:rPr lang="cs-CZ" sz="2400" i="1" dirty="0" smtClean="0"/>
              <a:t>prostředků</a:t>
            </a:r>
          </a:p>
          <a:p>
            <a:r>
              <a:rPr lang="cs-CZ" b="1" dirty="0" smtClean="0"/>
              <a:t>Svatba</a:t>
            </a:r>
          </a:p>
          <a:p>
            <a:r>
              <a:rPr lang="cs-CZ" b="1" dirty="0" smtClean="0"/>
              <a:t>Převoz manželky při narození dítěte, </a:t>
            </a:r>
            <a:r>
              <a:rPr lang="cs-CZ" sz="2100" i="1" dirty="0" smtClean="0"/>
              <a:t>účast při porodu</a:t>
            </a:r>
          </a:p>
          <a:p>
            <a:r>
              <a:rPr lang="cs-CZ" b="1" dirty="0" smtClean="0"/>
              <a:t>Úmrtí manžela, dítěte,</a:t>
            </a:r>
          </a:p>
          <a:p>
            <a:r>
              <a:rPr lang="cs-CZ" b="1" dirty="0" smtClean="0"/>
              <a:t>Pohřeb kolegy</a:t>
            </a:r>
          </a:p>
          <a:p>
            <a:r>
              <a:rPr lang="cs-CZ" b="1" dirty="0" smtClean="0"/>
              <a:t>Doprovod rodinného příslušníka do zdrav. zařízení (někdy s náhradou, někdy bez náhrady)</a:t>
            </a:r>
          </a:p>
          <a:p>
            <a:r>
              <a:rPr lang="cs-CZ" b="1" dirty="0" smtClean="0"/>
              <a:t>Přestěhování</a:t>
            </a:r>
          </a:p>
          <a:p>
            <a:r>
              <a:rPr lang="cs-CZ" b="1" dirty="0" smtClean="0"/>
              <a:t>Vyhledání nového zaměstnání</a:t>
            </a:r>
            <a:endParaRPr lang="cs-CZ" dirty="0"/>
          </a:p>
        </p:txBody>
      </p:sp>
    </p:spTree>
    <p:custDataLst>
      <p:tags r:id="rId1"/>
    </p:custDataLst>
    <p:extLst>
      <p:ext uri="{BB962C8B-B14F-4D97-AF65-F5344CB8AC3E}">
        <p14:creationId xmlns:p14="http://schemas.microsoft.com/office/powerpoint/2010/main" val="255444023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Kvalifikační dohoda</a:t>
            </a:r>
            <a:endParaRPr lang="cs-CZ" dirty="0"/>
          </a:p>
        </p:txBody>
      </p:sp>
      <p:sp>
        <p:nvSpPr>
          <p:cNvPr id="4" name="Zástupný symbol pro text 3"/>
          <p:cNvSpPr>
            <a:spLocks noGrp="1"/>
          </p:cNvSpPr>
          <p:nvPr>
            <p:ph type="body" idx="1"/>
          </p:nvPr>
        </p:nvSpPr>
        <p:spPr/>
        <p:txBody>
          <a:bodyPr/>
          <a:lstStyle/>
          <a:p>
            <a:endParaRPr lang="cs-CZ"/>
          </a:p>
        </p:txBody>
      </p:sp>
    </p:spTree>
    <p:extLst>
      <p:ext uri="{BB962C8B-B14F-4D97-AF65-F5344CB8AC3E}">
        <p14:creationId xmlns:p14="http://schemas.microsoft.com/office/powerpoint/2010/main" val="127700058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endParaRPr lang="cs-CZ"/>
          </a:p>
        </p:txBody>
      </p:sp>
      <p:sp>
        <p:nvSpPr>
          <p:cNvPr id="5" name="Zástupný symbol pro obsah 4"/>
          <p:cNvSpPr>
            <a:spLocks noGrp="1"/>
          </p:cNvSpPr>
          <p:nvPr>
            <p:ph idx="1"/>
          </p:nvPr>
        </p:nvSpPr>
        <p:spPr/>
        <p:txBody>
          <a:bodyPr/>
          <a:lstStyle/>
          <a:p>
            <a:r>
              <a:rPr lang="cs-CZ" b="1" dirty="0"/>
              <a:t>(2)</a:t>
            </a:r>
            <a:r>
              <a:rPr lang="cs-CZ" dirty="0"/>
              <a:t> Zvyšováním kvalifikace je studium, vzdělávání, školení, nebo jiná forma přípravy k dosažení vyššího stupně vzdělání, jestliže jsou v souladu s potřebou zaměstnavatele.</a:t>
            </a:r>
            <a:endParaRPr lang="cs-CZ" dirty="0"/>
          </a:p>
        </p:txBody>
      </p:sp>
    </p:spTree>
    <p:extLst>
      <p:ext uri="{BB962C8B-B14F-4D97-AF65-F5344CB8AC3E}">
        <p14:creationId xmlns:p14="http://schemas.microsoft.com/office/powerpoint/2010/main" val="39680065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Uložení (Re) kvalifikace</a:t>
            </a:r>
            <a:endParaRPr lang="cs-CZ" dirty="0"/>
          </a:p>
        </p:txBody>
      </p:sp>
      <p:sp>
        <p:nvSpPr>
          <p:cNvPr id="3" name="Zástupný symbol pro obsah 2"/>
          <p:cNvSpPr>
            <a:spLocks noGrp="1"/>
          </p:cNvSpPr>
          <p:nvPr>
            <p:ph idx="1"/>
          </p:nvPr>
        </p:nvSpPr>
        <p:spPr/>
        <p:txBody>
          <a:bodyPr>
            <a:normAutofit/>
          </a:bodyPr>
          <a:lstStyle/>
          <a:p>
            <a:r>
              <a:rPr lang="cs-CZ" b="1" dirty="0"/>
              <a:t>(1)</a:t>
            </a:r>
            <a:r>
              <a:rPr lang="cs-CZ" dirty="0"/>
              <a:t> Nejsou-li dohodnuta nebo stanovena vyšší nebo další práva, přísluší zaměstnanci od zaměstnavatele při zvyšování kvalifikace pracovní volno s náhradou mzdy nebo platu ve výši průměrného výdělku</a:t>
            </a:r>
          </a:p>
          <a:p>
            <a:pPr lvl="1"/>
            <a:r>
              <a:rPr lang="cs-CZ" b="1" dirty="0"/>
              <a:t>a)</a:t>
            </a:r>
            <a:r>
              <a:rPr lang="cs-CZ" dirty="0"/>
              <a:t> v nezbytně nutném rozsahu k účasti na vyučování, výuce nebo školení,</a:t>
            </a:r>
          </a:p>
          <a:p>
            <a:pPr lvl="1"/>
            <a:r>
              <a:rPr lang="cs-CZ" b="1" dirty="0"/>
              <a:t>b)</a:t>
            </a:r>
            <a:r>
              <a:rPr lang="cs-CZ" dirty="0"/>
              <a:t> 2 pracovní dny na přípravu a vykonání každé zkoušky v rámci studia v programu uskutečňovaném vysokou školou nebo vyšší odbornou školou,</a:t>
            </a:r>
          </a:p>
          <a:p>
            <a:pPr lvl="1"/>
            <a:r>
              <a:rPr lang="cs-CZ" b="1" dirty="0"/>
              <a:t>c)</a:t>
            </a:r>
            <a:r>
              <a:rPr lang="cs-CZ" dirty="0"/>
              <a:t> 5 pracovních dnů na přípravu a vykonání závěrečné zkoušky, maturitní zkoušky nebo absolutoria,</a:t>
            </a:r>
          </a:p>
          <a:p>
            <a:pPr lvl="1"/>
            <a:r>
              <a:rPr lang="cs-CZ" b="1" dirty="0"/>
              <a:t>d)</a:t>
            </a:r>
            <a:r>
              <a:rPr lang="cs-CZ" dirty="0"/>
              <a:t> 10 pracovních dnů na vypracování a obhajobu absolventské práce, bakalářské práce, diplomové práce, disertační práce nebo písemné práce, kterou je zakončováno studium v programu celoživotního vzdělávání uskutečňovaném vysokou školou,</a:t>
            </a:r>
          </a:p>
          <a:p>
            <a:pPr lvl="1"/>
            <a:r>
              <a:rPr lang="cs-CZ" b="1" dirty="0"/>
              <a:t>e)</a:t>
            </a:r>
            <a:r>
              <a:rPr lang="cs-CZ" dirty="0"/>
              <a:t> 40 pracovních dnů na přípravu a vykonání státní závěrečné zkoušky, státní rigorózní zkoušky v oblasti lékařství, veterinárního lékařství a hygieny a státní doktorské zkoušky.</a:t>
            </a:r>
          </a:p>
          <a:p>
            <a:endParaRPr lang="cs-CZ" dirty="0"/>
          </a:p>
        </p:txBody>
      </p:sp>
    </p:spTree>
    <p:extLst>
      <p:ext uri="{BB962C8B-B14F-4D97-AF65-F5344CB8AC3E}">
        <p14:creationId xmlns:p14="http://schemas.microsoft.com/office/powerpoint/2010/main" val="400374340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kvalifikační dohoda,</a:t>
            </a:r>
            <a:endParaRPr lang="cs-CZ" dirty="0"/>
          </a:p>
        </p:txBody>
      </p:sp>
      <p:sp>
        <p:nvSpPr>
          <p:cNvPr id="3" name="Zástupný symbol pro obsah 2"/>
          <p:cNvSpPr>
            <a:spLocks noGrp="1"/>
          </p:cNvSpPr>
          <p:nvPr>
            <p:ph idx="1"/>
          </p:nvPr>
        </p:nvSpPr>
        <p:spPr/>
        <p:txBody>
          <a:bodyPr>
            <a:normAutofit/>
          </a:bodyPr>
          <a:lstStyle/>
          <a:p>
            <a:r>
              <a:rPr lang="cs-CZ" dirty="0" smtClean="0"/>
              <a:t>- závazek </a:t>
            </a:r>
            <a:r>
              <a:rPr lang="cs-CZ" dirty="0"/>
              <a:t>zaměstnavatele umožnit zaměstnanci zvýšení kvalifikace </a:t>
            </a:r>
            <a:endParaRPr lang="cs-CZ" dirty="0" smtClean="0"/>
          </a:p>
          <a:p>
            <a:r>
              <a:rPr lang="cs-CZ" dirty="0" smtClean="0"/>
              <a:t>-  </a:t>
            </a:r>
            <a:r>
              <a:rPr lang="cs-CZ" dirty="0"/>
              <a:t>závazek zaměstnance setrvat u zaměstnavatele v zaměstnání po sjednanou dobu, nejdéle však po dobu 5 let, nebo uhradit zaměstnavateli náklady spojené se zvýšením kvalifikace, které zaměstnavatel na zvýšení kvalifikace zaměstnance vynaložil, a to i tehdy, když zaměstnanec skončí pracovní poměr před zvýšením kvalifikace. Závazek zaměstnance k setrvání v zaměstnání začíná od zvýšení kvalifikace.</a:t>
            </a:r>
          </a:p>
          <a:p>
            <a:endParaRPr lang="cs-CZ" dirty="0"/>
          </a:p>
        </p:txBody>
      </p:sp>
    </p:spTree>
    <p:extLst>
      <p:ext uri="{BB962C8B-B14F-4D97-AF65-F5344CB8AC3E}">
        <p14:creationId xmlns:p14="http://schemas.microsoft.com/office/powerpoint/2010/main" val="1107487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Volné místo</a:t>
            </a:r>
            <a:endParaRPr lang="cs-CZ" dirty="0"/>
          </a:p>
        </p:txBody>
      </p:sp>
      <p:sp>
        <p:nvSpPr>
          <p:cNvPr id="5" name="Zástupný symbol pro obsah 4"/>
          <p:cNvSpPr>
            <a:spLocks noGrp="1"/>
          </p:cNvSpPr>
          <p:nvPr>
            <p:ph idx="1"/>
          </p:nvPr>
        </p:nvSpPr>
        <p:spPr/>
        <p:txBody>
          <a:bodyPr/>
          <a:lstStyle/>
          <a:p>
            <a:r>
              <a:rPr lang="cs-CZ" dirty="0" smtClean="0"/>
              <a:t>Není potřeba hlásit </a:t>
            </a:r>
            <a:r>
              <a:rPr lang="cs-CZ" smtClean="0"/>
              <a:t>na </a:t>
            </a:r>
            <a:r>
              <a:rPr lang="cs-CZ"/>
              <a:t>Ú</a:t>
            </a:r>
            <a:r>
              <a:rPr lang="cs-CZ" smtClean="0"/>
              <a:t>P</a:t>
            </a:r>
            <a:endParaRPr lang="cs-CZ" dirty="0" smtClean="0"/>
          </a:p>
          <a:p>
            <a:r>
              <a:rPr lang="cs-CZ" dirty="0" smtClean="0"/>
              <a:t>Obsazování volného místa </a:t>
            </a:r>
          </a:p>
          <a:p>
            <a:pPr lvl="1"/>
            <a:r>
              <a:rPr lang="cs-CZ" dirty="0" smtClean="0"/>
              <a:t>Soukromé společnosti</a:t>
            </a:r>
          </a:p>
          <a:p>
            <a:pPr lvl="1"/>
            <a:r>
              <a:rPr lang="cs-CZ" dirty="0" smtClean="0"/>
              <a:t>Veřejné instituce</a:t>
            </a:r>
            <a:endParaRPr lang="cs-CZ" dirty="0"/>
          </a:p>
        </p:txBody>
      </p:sp>
    </p:spTree>
    <p:custDataLst>
      <p:tags r:id="rId1"/>
    </p:custDataLst>
    <p:extLst>
      <p:ext uri="{BB962C8B-B14F-4D97-AF65-F5344CB8AC3E}">
        <p14:creationId xmlns:p14="http://schemas.microsoft.com/office/powerpoint/2010/main" val="1735602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Před uzavřením smlouvy</a:t>
            </a:r>
            <a:endParaRPr lang="cs-CZ" dirty="0"/>
          </a:p>
        </p:txBody>
      </p:sp>
      <p:sp>
        <p:nvSpPr>
          <p:cNvPr id="3" name="Zástupný symbol pro obsah 2"/>
          <p:cNvSpPr>
            <a:spLocks noGrp="1"/>
          </p:cNvSpPr>
          <p:nvPr>
            <p:ph idx="1"/>
          </p:nvPr>
        </p:nvSpPr>
        <p:spPr/>
        <p:txBody>
          <a:bodyPr>
            <a:normAutofit/>
          </a:bodyPr>
          <a:lstStyle/>
          <a:p>
            <a:r>
              <a:rPr lang="cs-CZ" dirty="0" smtClean="0"/>
              <a:t>zaměstnavatel </a:t>
            </a:r>
            <a:r>
              <a:rPr lang="cs-CZ" dirty="0"/>
              <a:t>povinen seznámit fyzickou osobu s právy a povinnostmi, které by pro ni z pracovní </a:t>
            </a:r>
            <a:r>
              <a:rPr lang="cs-CZ" dirty="0" smtClean="0"/>
              <a:t>smlouvy vyplynuly</a:t>
            </a:r>
            <a:r>
              <a:rPr lang="cs-CZ" dirty="0"/>
              <a:t>, </a:t>
            </a:r>
            <a:endParaRPr lang="cs-CZ" dirty="0" smtClean="0"/>
          </a:p>
          <a:p>
            <a:r>
              <a:rPr lang="cs-CZ" dirty="0" smtClean="0"/>
              <a:t>s </a:t>
            </a:r>
            <a:r>
              <a:rPr lang="cs-CZ" dirty="0"/>
              <a:t>pracovními podmínkami a podmínkami odměňování</a:t>
            </a:r>
            <a:r>
              <a:rPr lang="cs-CZ" dirty="0" smtClean="0"/>
              <a:t>, </a:t>
            </a:r>
            <a:r>
              <a:rPr lang="cs-CZ" dirty="0"/>
              <a:t>a povinnostmi, které vyplývají ze zvláštních </a:t>
            </a:r>
            <a:r>
              <a:rPr lang="cs-CZ" dirty="0" smtClean="0"/>
              <a:t>právních předpisů</a:t>
            </a:r>
          </a:p>
          <a:p>
            <a:r>
              <a:rPr lang="cs-CZ" dirty="0" smtClean="0"/>
              <a:t>Prohlídka – koncipovaná jako povinnost </a:t>
            </a:r>
            <a:r>
              <a:rPr lang="cs-CZ" dirty="0" err="1" smtClean="0"/>
              <a:t>Ztele</a:t>
            </a:r>
            <a:endParaRPr lang="cs-CZ" dirty="0"/>
          </a:p>
        </p:txBody>
      </p:sp>
    </p:spTree>
    <p:custDataLst>
      <p:tags r:id="rId1"/>
    </p:custDataLst>
    <p:extLst>
      <p:ext uri="{BB962C8B-B14F-4D97-AF65-F5344CB8AC3E}">
        <p14:creationId xmlns:p14="http://schemas.microsoft.com/office/powerpoint/2010/main" val="37436283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Proces výběru</a:t>
            </a:r>
            <a:endParaRPr lang="cs-CZ" dirty="0"/>
          </a:p>
        </p:txBody>
      </p:sp>
      <p:sp>
        <p:nvSpPr>
          <p:cNvPr id="3" name="Zástupný symbol pro obsah 2"/>
          <p:cNvSpPr>
            <a:spLocks noGrp="1"/>
          </p:cNvSpPr>
          <p:nvPr>
            <p:ph idx="1"/>
          </p:nvPr>
        </p:nvSpPr>
        <p:spPr/>
        <p:txBody>
          <a:bodyPr>
            <a:normAutofit/>
          </a:bodyPr>
          <a:lstStyle/>
          <a:p>
            <a:r>
              <a:rPr lang="cs-CZ" dirty="0"/>
              <a:t>Zaměstnavatelé jsou povinni zajišťovat rovné zacházení se všemi zaměstnanci, pokud jde o jejich pracovní podmínky, odměňování za práci a o poskytování jiných peněžitých plnění a plnění peněžité hodnoty, o odbornou přípravu a o příležitost dosáhnout funkčního nebo jiného postupu v zaměstnání</a:t>
            </a:r>
            <a:r>
              <a:rPr lang="cs-CZ" dirty="0" smtClean="0"/>
              <a:t>.</a:t>
            </a:r>
            <a:endParaRPr lang="cs-CZ" dirty="0"/>
          </a:p>
        </p:txBody>
      </p:sp>
    </p:spTree>
    <p:custDataLst>
      <p:tags r:id="rId1"/>
    </p:custDataLst>
    <p:extLst>
      <p:ext uri="{BB962C8B-B14F-4D97-AF65-F5344CB8AC3E}">
        <p14:creationId xmlns:p14="http://schemas.microsoft.com/office/powerpoint/2010/main" val="339406382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S_PPT_DBNAME" val="b306f570-0e09-48d3-a99f-fd517d7540c6.mdb"/>
</p:tagLst>
</file>

<file path=ppt/tags/tag10.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1.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2.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3.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4.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5.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SLIDE_DUENO" val="30"/>
  <p:tag name="ARS_SLIDE_PARTICIPANTNUM" val="30"/>
  <p:tag name="ARS_SLIDE_SUBMITNUM" val="0"/>
  <p:tag name="ARS_SLIDE_CORRECTNUM" val="0"/>
  <p:tag name="ARS_SLIDE_VOTEMEAN"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Lst>
</file>

<file path=ppt/tags/tag16.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SLIDE_DUENO" val="30"/>
  <p:tag name="ARS_SLIDE_PARTICIPANTNUM" val="30"/>
  <p:tag name="ARS_SLIDE_SUBMITNUM" val="0"/>
  <p:tag name="ARS_SLIDE_CORRECTNUM" val="0"/>
  <p:tag name="ARS_SLIDE_VOTEMEAN"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Lst>
</file>

<file path=ppt/tags/tag17.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 name="ARS_SLIDE_DUENO" val="30"/>
  <p:tag name="ARS_SLIDE_PARTICIPANTNUM" val="30"/>
  <p:tag name="ARS_SLIDE_SUBMITNUM" val="0"/>
  <p:tag name="ARS_SLIDE_CORRECTNUM" val="0"/>
  <p:tag name="ARS_SLIDE_VOTEMEAN" val="0"/>
</p:tagLst>
</file>

<file path=ppt/tags/tag18.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9.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SLIDE_DUENO" val="30"/>
  <p:tag name="ARS_SLIDE_PARTICIPANTNUM" val="30"/>
  <p:tag name="ARS_SLIDE_SUBMITNUM" val="0"/>
  <p:tag name="ARS_SLIDE_CORRECTNUM" val="0"/>
  <p:tag name="ARS_SLIDE_VOTEMEAN"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SLIDE_DUENO" val="30"/>
  <p:tag name="ARS_SLIDE_PARTICIPANTNUM" val="30"/>
  <p:tag name="ARS_SLIDE_SUBMITNUM" val="0"/>
  <p:tag name="ARS_SLIDE_CORRECTNUM" val="0"/>
  <p:tag name="ARS_SLIDE_VOTEMEAN" val="0"/>
  <p:tag name="ARS_CHARTPARA_TYPE" val="ctColumn"/>
  <p:tag name="ARS_CHARTPARA_SHOWWINDOW" val="0"/>
</p:tagLst>
</file>

<file path=ppt/tags/tag20.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SLIDE_DUENO" val="30"/>
  <p:tag name="ARS_SLIDE_PARTICIPANTNUM" val="30"/>
  <p:tag name="ARS_SLIDE_SUBMITNUM" val="0"/>
  <p:tag name="ARS_SLIDE_CORRECTNUM" val="0"/>
  <p:tag name="ARS_SLIDE_VOTEMEAN"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Lst>
</file>

<file path=ppt/tags/tag21.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SLIDE_DUENO" val="30"/>
  <p:tag name="ARS_SLIDE_PARTICIPANTNUM" val="30"/>
  <p:tag name="ARS_SLIDE_SUBMITNUM" val="0"/>
  <p:tag name="ARS_SLIDE_CORRECTNUM" val="0"/>
  <p:tag name="ARS_SLIDE_VOTEMEAN"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Lst>
</file>

<file path=ppt/tags/tag22.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23.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SLIDE_DUENO" val="30"/>
  <p:tag name="ARS_SLIDE_PARTICIPANTNUM" val="30"/>
  <p:tag name="ARS_SLIDE_SUBMITNUM" val="0"/>
  <p:tag name="ARS_SLIDE_CORRECTNUM" val="0"/>
  <p:tag name="ARS_SLIDE_VOTEMEAN"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Lst>
</file>

<file path=ppt/tags/tag24.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SLIDE_DUENO" val="30"/>
  <p:tag name="ARS_SLIDE_PARTICIPANTNUM" val="30"/>
  <p:tag name="ARS_SLIDE_SUBMITNUM" val="0"/>
  <p:tag name="ARS_SLIDE_CORRECTNUM" val="0"/>
  <p:tag name="ARS_SLIDE_VOTEMEAN"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Lst>
</file>

<file path=ppt/tags/tag25.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SLIDE_DUENO" val="30"/>
  <p:tag name="ARS_SLIDE_PARTICIPANTNUM" val="30"/>
  <p:tag name="ARS_SLIDE_SUBMITNUM" val="0"/>
  <p:tag name="ARS_SLIDE_CORRECTNUM" val="0"/>
  <p:tag name="ARS_SLIDE_VOTEMEAN"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Lst>
</file>

<file path=ppt/tags/tag26.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SLIDE_DUENO" val="30"/>
  <p:tag name="ARS_SLIDE_PARTICIPANTNUM" val="30"/>
  <p:tag name="ARS_SLIDE_SUBMITNUM" val="0"/>
  <p:tag name="ARS_SLIDE_CORRECTNUM" val="0"/>
  <p:tag name="ARS_SLIDE_VOTEMEAN"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Lst>
</file>

<file path=ppt/tags/tag27.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28.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29.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SLIDE_DUENO" val="30"/>
  <p:tag name="ARS_SLIDE_PARTICIPANTNUM" val="30"/>
  <p:tag name="ARS_SLIDE_SUBMITNUM" val="0"/>
  <p:tag name="ARS_SLIDE_CORRECTNUM" val="0"/>
  <p:tag name="ARS_SLIDE_VOTEMEAN"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Lst>
</file>

<file path=ppt/tags/tag3.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30.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SLIDE_DUENO" val="30"/>
  <p:tag name="ARS_SLIDE_PARTICIPANTNUM" val="30"/>
  <p:tag name="ARS_SLIDE_SUBMITNUM" val="0"/>
  <p:tag name="ARS_SLIDE_CORRECTNUM" val="0"/>
  <p:tag name="ARS_SLIDE_VOTEMEAN"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Lst>
</file>

<file path=ppt/tags/tag31.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32.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33.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34.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35.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36.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 name="ARS_SLIDE_DUENO" val="30"/>
  <p:tag name="ARS_SLIDE_PARTICIPANTNUM" val="30"/>
  <p:tag name="ARS_SLIDE_SUBMITNUM" val="0"/>
  <p:tag name="ARS_SLIDE_CORRECTNUM" val="0"/>
  <p:tag name="ARS_SLIDE_VOTEMEAN" val="0"/>
  <p:tag name="ARS_CHARTPARA_SHOWWINDOW" val="0"/>
</p:tagLst>
</file>

<file path=ppt/tags/tag37.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38.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39.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4.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40.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41.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42.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43.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44.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45.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46.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47.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48.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49.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5.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50.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51.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52.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53.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54.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55.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56.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57.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58.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59.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6.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60.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61.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62.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Lst>
</file>

<file path=ppt/tags/tag7.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8.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9.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ál">
  <a:themeElements>
    <a:clrScheme name="Integrá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á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á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365</TotalTime>
  <Words>1793</Words>
  <Application>Microsoft Office PowerPoint</Application>
  <PresentationFormat>Předvádění na obrazovce (4:3)</PresentationFormat>
  <Paragraphs>316</Paragraphs>
  <Slides>67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67</vt:i4>
      </vt:variant>
    </vt:vector>
  </HeadingPairs>
  <TitlesOfParts>
    <vt:vector size="71" baseType="lpstr">
      <vt:lpstr>Tw Cen MT</vt:lpstr>
      <vt:lpstr>Tw Cen MT Condensed</vt:lpstr>
      <vt:lpstr>Wingdings 3</vt:lpstr>
      <vt:lpstr>Integrál</vt:lpstr>
      <vt:lpstr>Personální politika a pracovní právo ve zdravotnictví</vt:lpstr>
      <vt:lpstr>Prameny pracovního práva</vt:lpstr>
      <vt:lpstr> Prameny pracovního práva  </vt:lpstr>
      <vt:lpstr>Listina základních práv a svobod  </vt:lpstr>
      <vt:lpstr>Personální politika</vt:lpstr>
      <vt:lpstr>Výběr zaměstnanců </vt:lpstr>
      <vt:lpstr>Volné místo</vt:lpstr>
      <vt:lpstr>Před uzavřením smlouvy</vt:lpstr>
      <vt:lpstr>Proces výběru</vt:lpstr>
      <vt:lpstr>Smlouva musí obsahovat </vt:lpstr>
      <vt:lpstr>Prezentace aplikace PowerPoint</vt:lpstr>
      <vt:lpstr>Zkušební doba</vt:lpstr>
      <vt:lpstr>Doba pracovního poměru</vt:lpstr>
      <vt:lpstr>Alternativy</vt:lpstr>
      <vt:lpstr>Obsah pracovního poměru</vt:lpstr>
      <vt:lpstr>Švarcsystém (?)</vt:lpstr>
      <vt:lpstr>ŠVARCSYSTÉM</vt:lpstr>
      <vt:lpstr>Dohody mimo pracovní poměr</vt:lpstr>
      <vt:lpstr>Dohody o pracích mimo pracovní poměr</vt:lpstr>
      <vt:lpstr>Dohody mimo pracovní poměr </vt:lpstr>
      <vt:lpstr>Jmenování</vt:lpstr>
      <vt:lpstr>Jmenování</vt:lpstr>
      <vt:lpstr>Obsah pracovního poměru</vt:lpstr>
      <vt:lpstr>POvinnosti</vt:lpstr>
      <vt:lpstr>Odpovědnost</vt:lpstr>
      <vt:lpstr>Odpovědnost v pracovním právu</vt:lpstr>
      <vt:lpstr>Odpovědnost zaměstnavatele</vt:lpstr>
      <vt:lpstr>Odpovědnost za nesplnění povinnosti k odvrácení škody</vt:lpstr>
      <vt:lpstr>Ukončování pracovních poměrů</vt:lpstr>
      <vt:lpstr>Druhy ukončení</vt:lpstr>
      <vt:lpstr>Zaměstnavatel může dát zaměstnanci výpověď jen z těchto důvodů: </vt:lpstr>
      <vt:lpstr>Zaměstnanec může podat výpověď</vt:lpstr>
      <vt:lpstr>Okamžité zrušení</vt:lpstr>
      <vt:lpstr>Odstupné</vt:lpstr>
      <vt:lpstr>Neplatné rozvázání</vt:lpstr>
      <vt:lpstr>Ochranná doba</vt:lpstr>
      <vt:lpstr>Řízení zaměstnanců</vt:lpstr>
      <vt:lpstr>Vnitřní normy</vt:lpstr>
      <vt:lpstr>Vnitřní předpis</vt:lpstr>
      <vt:lpstr>Pracovní řád</vt:lpstr>
      <vt:lpstr>Osobní spis</vt:lpstr>
      <vt:lpstr>Time management</vt:lpstr>
      <vt:lpstr>Pojmy</vt:lpstr>
      <vt:lpstr>Pracovní doba</vt:lpstr>
      <vt:lpstr>Přestávka a doba odpočinku</vt:lpstr>
      <vt:lpstr>Dny pracovního klidu</vt:lpstr>
      <vt:lpstr>Práce přesčas</vt:lpstr>
      <vt:lpstr>PřesČasy ve zdravotnictví</vt:lpstr>
      <vt:lpstr>Dohoda o další dohodnuté práci přesčas</vt:lpstr>
      <vt:lpstr>Noční práce</vt:lpstr>
      <vt:lpstr>Noční práce</vt:lpstr>
      <vt:lpstr>Pracovní cesta</vt:lpstr>
      <vt:lpstr>Prezentace aplikace PowerPoint</vt:lpstr>
      <vt:lpstr>Náhrady</vt:lpstr>
      <vt:lpstr>Alternativní formy pracovní doby</vt:lpstr>
      <vt:lpstr>Pružné rozvržení pracovní doby</vt:lpstr>
      <vt:lpstr>Konto pracovní doby</vt:lpstr>
      <vt:lpstr>Příplatky</vt:lpstr>
      <vt:lpstr>Příplatky</vt:lpstr>
      <vt:lpstr>DOvolená</vt:lpstr>
      <vt:lpstr>Překážky v práci</vt:lpstr>
      <vt:lpstr>PřeKážky</vt:lpstr>
      <vt:lpstr>Jiné důležité překážky v práci</vt:lpstr>
      <vt:lpstr>Kvalifikační dohoda</vt:lpstr>
      <vt:lpstr>Prezentace aplikace PowerPoint</vt:lpstr>
      <vt:lpstr>Uložení (Re) kvalifikace</vt:lpstr>
      <vt:lpstr>kvalifikační dohoda,</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Personální politika a profesní vzdělávání</dc:title>
  <dc:creator>76882</dc:creator>
  <cp:lastModifiedBy>Michal Koščík</cp:lastModifiedBy>
  <cp:revision>33</cp:revision>
  <dcterms:created xsi:type="dcterms:W3CDTF">2014-09-08T21:07:55Z</dcterms:created>
  <dcterms:modified xsi:type="dcterms:W3CDTF">2019-11-07T17:20:04Z</dcterms:modified>
</cp:coreProperties>
</file>