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68" r:id="rId4"/>
    <p:sldId id="269" r:id="rId5"/>
    <p:sldId id="257" r:id="rId6"/>
    <p:sldId id="258" r:id="rId7"/>
    <p:sldId id="266" r:id="rId8"/>
    <p:sldId id="270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7" autoAdjust="0"/>
    <p:restoredTop sz="74033" autoAdjust="0"/>
  </p:normalViewPr>
  <p:slideViewPr>
    <p:cSldViewPr snapToGrid="0">
      <p:cViewPr varScale="1">
        <p:scale>
          <a:sx n="75" d="100"/>
          <a:sy n="75" d="100"/>
        </p:scale>
        <p:origin x="1182" y="54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822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2624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6 typov osobnosti, 6 typov prostredia</a:t>
            </a:r>
          </a:p>
          <a:p>
            <a:r>
              <a:rPr lang="sk-SK" dirty="0"/>
              <a:t>Určitý typ osobnosti zapadá do určitého typu pracovného prostredia,</a:t>
            </a:r>
          </a:p>
          <a:p>
            <a:r>
              <a:rPr lang="sk-SK" dirty="0"/>
              <a:t>Ľudia hľadajú prostredie v ktorom </a:t>
            </a:r>
            <a:r>
              <a:rPr lang="sk-SK" dirty="0" err="1"/>
              <a:t>mozu</a:t>
            </a:r>
            <a:r>
              <a:rPr lang="sk-SK" dirty="0"/>
              <a:t> </a:t>
            </a:r>
            <a:r>
              <a:rPr lang="sk-SK" dirty="0" err="1"/>
              <a:t>uplatnit</a:t>
            </a:r>
            <a:r>
              <a:rPr lang="sk-SK" dirty="0"/>
              <a:t> svoje schopnosti a hodnoty </a:t>
            </a:r>
          </a:p>
          <a:p>
            <a:r>
              <a:rPr lang="sk-SK" dirty="0" err="1"/>
              <a:t>Doležitá</a:t>
            </a:r>
            <a:r>
              <a:rPr lang="sk-SK" dirty="0"/>
              <a:t> je interakcia medzi osobnosťou a </a:t>
            </a:r>
            <a:r>
              <a:rPr lang="sk-SK" dirty="0" err="1"/>
              <a:t>prostrredím</a:t>
            </a:r>
            <a:r>
              <a:rPr lang="sk-SK" dirty="0"/>
              <a:t> – ak zdieľam hodnoty a činnosti s ľuďmi okolo seba, cítim sa dobre</a:t>
            </a:r>
          </a:p>
          <a:p>
            <a:r>
              <a:rPr lang="sk-SK" dirty="0" err="1"/>
              <a:t>Hexagon</a:t>
            </a:r>
            <a:r>
              <a:rPr lang="sk-SK" dirty="0"/>
              <a:t> – vzťahy medzi osobnosťami a prostrediami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4096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601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5579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0777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460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202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5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6.jpe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0.jpe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26256" y="1253216"/>
            <a:ext cx="8091487" cy="1021556"/>
          </a:xfrm>
        </p:spPr>
        <p:txBody>
          <a:bodyPr/>
          <a:lstStyle/>
          <a:p>
            <a:r>
              <a:rPr lang="cs-CZ" altLang="cs-CZ" dirty="0"/>
              <a:t>2. Karierní poradenství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4EEE4B9-22CD-4BCF-B862-3E52EBEA8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1985660"/>
            <a:ext cx="8091487" cy="578223"/>
          </a:xfrm>
        </p:spPr>
        <p:txBody>
          <a:bodyPr/>
          <a:lstStyle/>
          <a:p>
            <a:r>
              <a:rPr lang="sk-SK" dirty="0" err="1"/>
              <a:t>Hollandová</a:t>
            </a:r>
            <a:r>
              <a:rPr lang="sk-SK" dirty="0"/>
              <a:t> teória voľby povolania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8982F-36C2-4FF1-8BA2-3A47786C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206" y="370659"/>
            <a:ext cx="8086635" cy="485775"/>
          </a:xfrm>
        </p:spPr>
        <p:txBody>
          <a:bodyPr/>
          <a:lstStyle/>
          <a:p>
            <a:r>
              <a:rPr lang="sk-SK" dirty="0" err="1"/>
              <a:t>Remeselnicky</a:t>
            </a:r>
            <a:r>
              <a:rPr lang="sk-SK" dirty="0"/>
              <a:t> – technická osobnosť a pracovné prostredie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AE37CC-F169-4319-84BE-75AA9511E9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86A0847-091B-4554-AAA9-EA67224E1C2D}"/>
              </a:ext>
            </a:extLst>
          </p:cNvPr>
          <p:cNvSpPr txBox="1"/>
          <p:nvPr/>
        </p:nvSpPr>
        <p:spPr>
          <a:xfrm>
            <a:off x="6728604" y="3491075"/>
            <a:ext cx="3867678" cy="95410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sz="1400" dirty="0"/>
              <a:t>Hasič, konstruktér, mechanik, elektrikář, řemeslník, výrobce nábytku, farmář…</a:t>
            </a:r>
            <a:endParaRPr lang="en-US" sz="1400" dirty="0"/>
          </a:p>
        </p:txBody>
      </p:sp>
      <p:pic>
        <p:nvPicPr>
          <p:cNvPr id="4098" name="Picture 2" descr="VÃ½sledek obrÃ¡zku pro workers clipart">
            <a:extLst>
              <a:ext uri="{FF2B5EF4-FFF2-40B4-BE49-F238E27FC236}">
                <a16:creationId xmlns:a16="http://schemas.microsoft.com/office/drawing/2014/main" id="{50872E7D-845C-4C77-9EB1-DC385B71B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604" y="761534"/>
            <a:ext cx="1406867" cy="257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Grafický objekt 13" descr="Srdce">
            <a:extLst>
              <a:ext uri="{FF2B5EF4-FFF2-40B4-BE49-F238E27FC236}">
                <a16:creationId xmlns:a16="http://schemas.microsoft.com/office/drawing/2014/main" id="{2FF654D0-15F8-4293-9D09-5026AA9C23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1484" y="1135435"/>
            <a:ext cx="474155" cy="474155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33223497-855E-452D-8D9C-FCDC9D506947}"/>
              </a:ext>
            </a:extLst>
          </p:cNvPr>
          <p:cNvSpPr txBox="1"/>
          <p:nvPr/>
        </p:nvSpPr>
        <p:spPr>
          <a:xfrm>
            <a:off x="1223682" y="1016191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150000"/>
              </a:lnSpc>
            </a:pPr>
            <a:r>
              <a:rPr lang="sk-SK" sz="2000" dirty="0"/>
              <a:t>- zvieratká, mašiny a nástroje</a:t>
            </a:r>
          </a:p>
          <a:p>
            <a:pPr fontAlgn="t">
              <a:lnSpc>
                <a:spcPct val="150000"/>
              </a:lnSpc>
            </a:pPr>
            <a:r>
              <a:rPr lang="sk-SK" sz="2000" dirty="0"/>
              <a:t>- Sociálne aktivity – učenie, radenie, informovanie </a:t>
            </a:r>
          </a:p>
          <a:p>
            <a:pPr fontAlgn="t">
              <a:lnSpc>
                <a:spcPct val="150000"/>
              </a:lnSpc>
            </a:pPr>
            <a:r>
              <a:rPr lang="sk-SK" sz="2000" dirty="0"/>
              <a:t>- veci, ktorých sa môžete dotknúť – produkty, rastliny, budovy</a:t>
            </a:r>
          </a:p>
          <a:p>
            <a:pPr fontAlgn="t">
              <a:lnSpc>
                <a:spcPct val="150000"/>
              </a:lnSpc>
            </a:pPr>
            <a:r>
              <a:rPr lang="sk-SK" sz="2000" dirty="0"/>
              <a:t>- praktický, </a:t>
            </a:r>
            <a:r>
              <a:rPr lang="sk-SK" sz="2000" dirty="0" err="1"/>
              <a:t>mechanistický</a:t>
            </a:r>
            <a:r>
              <a:rPr lang="sk-SK" sz="2000" dirty="0"/>
              <a:t> a realistický </a:t>
            </a:r>
          </a:p>
        </p:txBody>
      </p:sp>
      <p:pic>
        <p:nvPicPr>
          <p:cNvPr id="17" name="Grafický objekt 16" descr="Zákazová značka">
            <a:extLst>
              <a:ext uri="{FF2B5EF4-FFF2-40B4-BE49-F238E27FC236}">
                <a16:creationId xmlns:a16="http://schemas.microsoft.com/office/drawing/2014/main" id="{4B1F56CB-AC3C-4517-9B0B-C5E8B14B5E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1296" y="1691827"/>
            <a:ext cx="522386" cy="522386"/>
          </a:xfrm>
          <a:prstGeom prst="rect">
            <a:avLst/>
          </a:prstGeom>
        </p:spPr>
      </p:pic>
      <p:pic>
        <p:nvPicPr>
          <p:cNvPr id="19" name="Grafický objekt 18" descr="Váhy spravedlnosti">
            <a:extLst>
              <a:ext uri="{FF2B5EF4-FFF2-40B4-BE49-F238E27FC236}">
                <a16:creationId xmlns:a16="http://schemas.microsoft.com/office/drawing/2014/main" id="{8242E465-324C-4DF2-AF0A-FA177FEF13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6915" y="2494788"/>
            <a:ext cx="522386" cy="522386"/>
          </a:xfrm>
          <a:prstGeom prst="rect">
            <a:avLst/>
          </a:prstGeom>
        </p:spPr>
      </p:pic>
      <p:pic>
        <p:nvPicPr>
          <p:cNvPr id="21" name="Grafický objekt 20" descr="Hlava s ozubenými koly">
            <a:extLst>
              <a:ext uri="{FF2B5EF4-FFF2-40B4-BE49-F238E27FC236}">
                <a16:creationId xmlns:a16="http://schemas.microsoft.com/office/drawing/2014/main" id="{B3B9EE95-F3B9-45AF-B287-7CE2A610B0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1484" y="3302656"/>
            <a:ext cx="522386" cy="522386"/>
          </a:xfrm>
          <a:prstGeom prst="rect">
            <a:avLst/>
          </a:prstGeom>
        </p:spPr>
      </p:pic>
      <p:pic>
        <p:nvPicPr>
          <p:cNvPr id="24" name="Grafický objekt 23" descr="Hlava s ozubenými koly">
            <a:extLst>
              <a:ext uri="{FF2B5EF4-FFF2-40B4-BE49-F238E27FC236}">
                <a16:creationId xmlns:a16="http://schemas.microsoft.com/office/drawing/2014/main" id="{81DD0A74-5841-4798-A62B-CFDED9C9764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1484" y="3320454"/>
            <a:ext cx="522386" cy="52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701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F7B9B-0CEA-4694-B0C4-F9AF01C98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082" y="179320"/>
            <a:ext cx="8086635" cy="485775"/>
          </a:xfrm>
        </p:spPr>
        <p:txBody>
          <a:bodyPr/>
          <a:lstStyle/>
          <a:p>
            <a:r>
              <a:rPr lang="sk-SK" dirty="0"/>
              <a:t>Vedecko-výskumná osobnosť a pracovné prostredie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EEC93E-7578-41E0-BB7C-93C765869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ED425D-E812-4D11-9E80-6EDC40F6F781}"/>
              </a:ext>
            </a:extLst>
          </p:cNvPr>
          <p:cNvSpPr txBox="1"/>
          <p:nvPr/>
        </p:nvSpPr>
        <p:spPr>
          <a:xfrm>
            <a:off x="6334561" y="3320454"/>
            <a:ext cx="4181039" cy="738664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sk-SK" sz="1400" dirty="0"/>
              <a:t>Biológ, vedec, programátor, zubár, matematik, inžinier</a:t>
            </a:r>
          </a:p>
        </p:txBody>
      </p:sp>
      <p:pic>
        <p:nvPicPr>
          <p:cNvPr id="5122" name="Picture 2" descr="VÃ½sledek obrÃ¡zku pro scientist clipart">
            <a:extLst>
              <a:ext uri="{FF2B5EF4-FFF2-40B4-BE49-F238E27FC236}">
                <a16:creationId xmlns:a16="http://schemas.microsoft.com/office/drawing/2014/main" id="{0DCAA6B9-18EC-416D-91D6-08F5109AA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621" y="674354"/>
            <a:ext cx="1691061" cy="2562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cký objekt 10" descr="Srdce">
            <a:extLst>
              <a:ext uri="{FF2B5EF4-FFF2-40B4-BE49-F238E27FC236}">
                <a16:creationId xmlns:a16="http://schemas.microsoft.com/office/drawing/2014/main" id="{768DE4C4-1EE8-4BCB-BCEC-9EF942D1D2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1484" y="1135435"/>
            <a:ext cx="474155" cy="474155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970762AB-9500-413A-BF87-E736F9A8C645}"/>
              </a:ext>
            </a:extLst>
          </p:cNvPr>
          <p:cNvSpPr txBox="1"/>
          <p:nvPr/>
        </p:nvSpPr>
        <p:spPr>
          <a:xfrm>
            <a:off x="1305361" y="1054537"/>
            <a:ext cx="5029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Tx/>
              <a:buChar char="-"/>
            </a:pPr>
            <a:r>
              <a:rPr lang="sk-SK" sz="2000" dirty="0"/>
              <a:t>Štúdium, riešenie problémov</a:t>
            </a:r>
          </a:p>
          <a:p>
            <a:pPr marL="342900" indent="-342900" fontAlgn="t">
              <a:buFontTx/>
              <a:buChar char="-"/>
            </a:pPr>
            <a:endParaRPr lang="sk-SK" sz="2000" dirty="0"/>
          </a:p>
          <a:p>
            <a:pPr marL="342900" indent="-342900" fontAlgn="t">
              <a:buFontTx/>
              <a:buChar char="-"/>
            </a:pPr>
            <a:r>
              <a:rPr lang="sk-SK" sz="2000" dirty="0"/>
              <a:t>Predávanie, presvedčovanie ľudí, vedenie ľudí</a:t>
            </a:r>
          </a:p>
          <a:p>
            <a:pPr marL="342900" indent="-342900" fontAlgn="t">
              <a:buFontTx/>
              <a:buChar char="-"/>
            </a:pPr>
            <a:endParaRPr lang="sk-SK" sz="2000" dirty="0"/>
          </a:p>
          <a:p>
            <a:pPr marL="342900" indent="-342900" fontAlgn="t">
              <a:buFontTx/>
              <a:buChar char="-"/>
            </a:pPr>
            <a:r>
              <a:rPr lang="sk-SK" sz="2000" dirty="0"/>
              <a:t>Výskum a veda</a:t>
            </a:r>
          </a:p>
          <a:p>
            <a:pPr fontAlgn="t"/>
            <a:endParaRPr lang="sk-SK" sz="2000" dirty="0"/>
          </a:p>
          <a:p>
            <a:pPr marL="342900" indent="-342900" fontAlgn="t">
              <a:buFontTx/>
              <a:buChar char="-"/>
            </a:pPr>
            <a:endParaRPr lang="sk-SK" sz="2000" dirty="0"/>
          </a:p>
          <a:p>
            <a:pPr marL="342900" indent="-342900" fontAlgn="t">
              <a:buFontTx/>
              <a:buChar char="-"/>
            </a:pPr>
            <a:r>
              <a:rPr lang="sk-SK" sz="2000" dirty="0"/>
              <a:t>Precízny, vedecký, intelektuálny</a:t>
            </a:r>
          </a:p>
          <a:p>
            <a:pPr fontAlgn="t">
              <a:lnSpc>
                <a:spcPct val="150000"/>
              </a:lnSpc>
            </a:pPr>
            <a:endParaRPr lang="sk-SK" sz="2000" dirty="0"/>
          </a:p>
        </p:txBody>
      </p:sp>
      <p:pic>
        <p:nvPicPr>
          <p:cNvPr id="13" name="Grafický objekt 12" descr="Zákazová značka">
            <a:extLst>
              <a:ext uri="{FF2B5EF4-FFF2-40B4-BE49-F238E27FC236}">
                <a16:creationId xmlns:a16="http://schemas.microsoft.com/office/drawing/2014/main" id="{70046FDD-7151-44A2-9575-72E8B34148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1296" y="1691827"/>
            <a:ext cx="522386" cy="522386"/>
          </a:xfrm>
          <a:prstGeom prst="rect">
            <a:avLst/>
          </a:prstGeom>
        </p:spPr>
      </p:pic>
      <p:pic>
        <p:nvPicPr>
          <p:cNvPr id="14" name="Grafický objekt 13" descr="Váhy spravedlnosti">
            <a:extLst>
              <a:ext uri="{FF2B5EF4-FFF2-40B4-BE49-F238E27FC236}">
                <a16:creationId xmlns:a16="http://schemas.microsoft.com/office/drawing/2014/main" id="{57C5B58C-66CF-4B32-9694-348F4F3657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6915" y="2494788"/>
            <a:ext cx="522386" cy="522386"/>
          </a:xfrm>
          <a:prstGeom prst="rect">
            <a:avLst/>
          </a:prstGeom>
        </p:spPr>
      </p:pic>
      <p:pic>
        <p:nvPicPr>
          <p:cNvPr id="15" name="Grafický objekt 14" descr="Hlava s ozubenými koly">
            <a:extLst>
              <a:ext uri="{FF2B5EF4-FFF2-40B4-BE49-F238E27FC236}">
                <a16:creationId xmlns:a16="http://schemas.microsoft.com/office/drawing/2014/main" id="{4C640013-03E5-4AE8-85CD-B08C2DBFE8C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1484" y="3302656"/>
            <a:ext cx="522386" cy="522386"/>
          </a:xfrm>
          <a:prstGeom prst="rect">
            <a:avLst/>
          </a:prstGeom>
        </p:spPr>
      </p:pic>
      <p:pic>
        <p:nvPicPr>
          <p:cNvPr id="16" name="Grafický objekt 15" descr="Hlava s ozubenými koly">
            <a:extLst>
              <a:ext uri="{FF2B5EF4-FFF2-40B4-BE49-F238E27FC236}">
                <a16:creationId xmlns:a16="http://schemas.microsoft.com/office/drawing/2014/main" id="{0D509B02-0761-48A4-99E3-5153F542A2D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1484" y="3320454"/>
            <a:ext cx="522386" cy="52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17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8A020-D22E-4A8F-8F41-DD9172DE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636" y="423751"/>
            <a:ext cx="4062412" cy="485775"/>
          </a:xfrm>
        </p:spPr>
        <p:txBody>
          <a:bodyPr/>
          <a:lstStyle/>
          <a:p>
            <a:r>
              <a:rPr lang="sk-SK" dirty="0"/>
              <a:t>Umelecká osobnosť a pracovné prostredie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913334-3D86-4673-B2F5-74BA1FAE2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9C1044E-048A-4BE2-A5A4-EB2E8A2BF35A}"/>
              </a:ext>
            </a:extLst>
          </p:cNvPr>
          <p:cNvSpPr txBox="1"/>
          <p:nvPr/>
        </p:nvSpPr>
        <p:spPr>
          <a:xfrm>
            <a:off x="6308940" y="3108923"/>
            <a:ext cx="5670119" cy="738664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cs-CZ" sz="1400" dirty="0"/>
              <a:t>Herec, </a:t>
            </a:r>
            <a:r>
              <a:rPr lang="cs-CZ" sz="1400" dirty="0" err="1"/>
              <a:t>učiteľ</a:t>
            </a:r>
            <a:r>
              <a:rPr lang="cs-CZ" sz="1400" dirty="0"/>
              <a:t> hudby, </a:t>
            </a:r>
            <a:r>
              <a:rPr lang="cs-CZ" sz="1400" dirty="0" err="1"/>
              <a:t>knižný</a:t>
            </a:r>
            <a:r>
              <a:rPr lang="cs-CZ" sz="1400" dirty="0"/>
              <a:t> editor, </a:t>
            </a:r>
            <a:r>
              <a:rPr lang="cs-CZ" sz="1400" dirty="0" err="1"/>
              <a:t>zabávač</a:t>
            </a:r>
            <a:r>
              <a:rPr lang="cs-CZ" sz="1400" dirty="0"/>
              <a:t>, tanečník, </a:t>
            </a:r>
            <a:r>
              <a:rPr lang="cs-CZ" sz="1400" dirty="0" err="1"/>
              <a:t>návrhár</a:t>
            </a:r>
            <a:r>
              <a:rPr lang="cs-CZ" sz="1400" dirty="0"/>
              <a:t>, </a:t>
            </a:r>
            <a:r>
              <a:rPr lang="cs-CZ" sz="1400" dirty="0" err="1"/>
              <a:t>scénarista</a:t>
            </a:r>
            <a:endParaRPr lang="cs-CZ" sz="1400" dirty="0"/>
          </a:p>
        </p:txBody>
      </p:sp>
      <p:pic>
        <p:nvPicPr>
          <p:cNvPr id="6146" name="Picture 2" descr="VÃ½sledek obrÃ¡zku pro artist clipart">
            <a:extLst>
              <a:ext uri="{FF2B5EF4-FFF2-40B4-BE49-F238E27FC236}">
                <a16:creationId xmlns:a16="http://schemas.microsoft.com/office/drawing/2014/main" id="{0A84BD83-FECA-46A5-8FB5-F22370352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12" y="269632"/>
            <a:ext cx="2616200" cy="279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cký objekt 9" descr="Srdce">
            <a:extLst>
              <a:ext uri="{FF2B5EF4-FFF2-40B4-BE49-F238E27FC236}">
                <a16:creationId xmlns:a16="http://schemas.microsoft.com/office/drawing/2014/main" id="{B8011221-051A-4F57-89F1-40F0951AC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5426" y="1063645"/>
            <a:ext cx="474155" cy="47415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B458C36E-08C0-4144-8750-38B40056B1BE}"/>
              </a:ext>
            </a:extLst>
          </p:cNvPr>
          <p:cNvSpPr txBox="1"/>
          <p:nvPr/>
        </p:nvSpPr>
        <p:spPr>
          <a:xfrm>
            <a:off x="1277472" y="1063645"/>
            <a:ext cx="50292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Umenie, dráma, zručnosti, tancovanie, hudba, písanie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Kontrolované a opakované činnosti</a:t>
            </a:r>
          </a:p>
          <a:p>
            <a:pPr fontAlgn="t"/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 err="1"/>
              <a:t>Drama</a:t>
            </a:r>
            <a:r>
              <a:rPr lang="sk-SK" sz="2000" dirty="0"/>
              <a:t>, hudba, umenie</a:t>
            </a:r>
          </a:p>
          <a:p>
            <a:pPr fontAlgn="t"/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Originálni, nezávislí, expresívni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sz="2000" dirty="0"/>
          </a:p>
        </p:txBody>
      </p:sp>
      <p:pic>
        <p:nvPicPr>
          <p:cNvPr id="12" name="Grafický objekt 11" descr="Zákazová značka">
            <a:extLst>
              <a:ext uri="{FF2B5EF4-FFF2-40B4-BE49-F238E27FC236}">
                <a16:creationId xmlns:a16="http://schemas.microsoft.com/office/drawing/2014/main" id="{ACF8DE6A-8623-41CF-A8FE-2F64894D80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5238" y="1620037"/>
            <a:ext cx="522386" cy="522386"/>
          </a:xfrm>
          <a:prstGeom prst="rect">
            <a:avLst/>
          </a:prstGeom>
        </p:spPr>
      </p:pic>
      <p:pic>
        <p:nvPicPr>
          <p:cNvPr id="13" name="Grafický objekt 12" descr="Váhy spravedlnosti">
            <a:extLst>
              <a:ext uri="{FF2B5EF4-FFF2-40B4-BE49-F238E27FC236}">
                <a16:creationId xmlns:a16="http://schemas.microsoft.com/office/drawing/2014/main" id="{86774954-8901-4FB3-BEE4-7B43B593EE4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0857" y="2422998"/>
            <a:ext cx="522386" cy="522386"/>
          </a:xfrm>
          <a:prstGeom prst="rect">
            <a:avLst/>
          </a:prstGeom>
        </p:spPr>
      </p:pic>
      <p:pic>
        <p:nvPicPr>
          <p:cNvPr id="14" name="Grafický objekt 13" descr="Hlava s ozubenými koly">
            <a:extLst>
              <a:ext uri="{FF2B5EF4-FFF2-40B4-BE49-F238E27FC236}">
                <a16:creationId xmlns:a16="http://schemas.microsoft.com/office/drawing/2014/main" id="{92C8A030-0DD8-4E82-815E-CFC7E9CD6B1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5426" y="3230866"/>
            <a:ext cx="522386" cy="522386"/>
          </a:xfrm>
          <a:prstGeom prst="rect">
            <a:avLst/>
          </a:prstGeom>
        </p:spPr>
      </p:pic>
      <p:pic>
        <p:nvPicPr>
          <p:cNvPr id="15" name="Grafický objekt 14" descr="Hlava s ozubenými koly">
            <a:extLst>
              <a:ext uri="{FF2B5EF4-FFF2-40B4-BE49-F238E27FC236}">
                <a16:creationId xmlns:a16="http://schemas.microsoft.com/office/drawing/2014/main" id="{175A6D9F-8932-4345-BCD4-B0090C2720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5426" y="3248664"/>
            <a:ext cx="522386" cy="52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196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8F4D6-7BD4-4448-A475-2500B68C4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3771" y="452497"/>
            <a:ext cx="4062412" cy="485775"/>
          </a:xfrm>
        </p:spPr>
        <p:txBody>
          <a:bodyPr/>
          <a:lstStyle/>
          <a:p>
            <a:r>
              <a:rPr lang="sk-SK" dirty="0"/>
              <a:t>Sociálna osobnosť a pracovné prostredie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4DC9CE-7914-403A-AEF3-C0D6AB91E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4245150-6817-4D5A-B808-85887836F9FC}"/>
              </a:ext>
            </a:extLst>
          </p:cNvPr>
          <p:cNvSpPr txBox="1"/>
          <p:nvPr/>
        </p:nvSpPr>
        <p:spPr>
          <a:xfrm>
            <a:off x="6360460" y="2537469"/>
            <a:ext cx="5472952" cy="954107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cs-CZ" sz="1400" dirty="0" err="1"/>
              <a:t>Trenéri</a:t>
            </a:r>
            <a:r>
              <a:rPr lang="cs-CZ" sz="1400" dirty="0"/>
              <a:t>, poradci, knihovník, sestřička, sociálny pracovník, </a:t>
            </a:r>
            <a:r>
              <a:rPr lang="cs-CZ" sz="1400" dirty="0" err="1"/>
              <a:t>učiteľ</a:t>
            </a:r>
            <a:r>
              <a:rPr lang="cs-CZ" sz="1400" dirty="0"/>
              <a:t> </a:t>
            </a:r>
          </a:p>
        </p:txBody>
      </p:sp>
      <p:pic>
        <p:nvPicPr>
          <p:cNvPr id="7170" name="Picture 2" descr="VÃ½sledek obrÃ¡zku pro counselor clipart">
            <a:extLst>
              <a:ext uri="{FF2B5EF4-FFF2-40B4-BE49-F238E27FC236}">
                <a16:creationId xmlns:a16="http://schemas.microsoft.com/office/drawing/2014/main" id="{45DCD7E7-2387-4085-B86D-5A956EE67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744" y="452497"/>
            <a:ext cx="2276962" cy="171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cký objekt 10" descr="Srdce">
            <a:extLst>
              <a:ext uri="{FF2B5EF4-FFF2-40B4-BE49-F238E27FC236}">
                <a16:creationId xmlns:a16="http://schemas.microsoft.com/office/drawing/2014/main" id="{31D23B8A-9DA0-4622-96D8-13B148A35B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5426" y="1063645"/>
            <a:ext cx="474155" cy="474155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204C9019-9A80-4A2E-B599-72D97B81EAFD}"/>
              </a:ext>
            </a:extLst>
          </p:cNvPr>
          <p:cNvSpPr txBox="1"/>
          <p:nvPr/>
        </p:nvSpPr>
        <p:spPr>
          <a:xfrm>
            <a:off x="1277472" y="1063645"/>
            <a:ext cx="502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Pomoc ľuďom – učenie, poradenstvo, starostlivosť, podávanie informácií 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Používanie ťažkých strojov a náradia, práca so zvieratami</a:t>
            </a:r>
          </a:p>
          <a:p>
            <a:pPr fontAlgn="t"/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Pomoc ľuďom a riešenie sociálnych problémov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Nápomocní, priateľskí, dôveryhodní </a:t>
            </a:r>
          </a:p>
        </p:txBody>
      </p:sp>
      <p:pic>
        <p:nvPicPr>
          <p:cNvPr id="13" name="Grafický objekt 12" descr="Zákazová značka">
            <a:extLst>
              <a:ext uri="{FF2B5EF4-FFF2-40B4-BE49-F238E27FC236}">
                <a16:creationId xmlns:a16="http://schemas.microsoft.com/office/drawing/2014/main" id="{AFC28489-634B-48A8-9EA9-C843605638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5238" y="1620037"/>
            <a:ext cx="522386" cy="522386"/>
          </a:xfrm>
          <a:prstGeom prst="rect">
            <a:avLst/>
          </a:prstGeom>
        </p:spPr>
      </p:pic>
      <p:pic>
        <p:nvPicPr>
          <p:cNvPr id="14" name="Grafický objekt 13" descr="Váhy spravedlnosti">
            <a:extLst>
              <a:ext uri="{FF2B5EF4-FFF2-40B4-BE49-F238E27FC236}">
                <a16:creationId xmlns:a16="http://schemas.microsoft.com/office/drawing/2014/main" id="{E4B8C213-A3F0-49E0-97CC-A85F159189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0857" y="2422998"/>
            <a:ext cx="522386" cy="522386"/>
          </a:xfrm>
          <a:prstGeom prst="rect">
            <a:avLst/>
          </a:prstGeom>
        </p:spPr>
      </p:pic>
      <p:pic>
        <p:nvPicPr>
          <p:cNvPr id="15" name="Grafický objekt 14" descr="Hlava s ozubenými koly">
            <a:extLst>
              <a:ext uri="{FF2B5EF4-FFF2-40B4-BE49-F238E27FC236}">
                <a16:creationId xmlns:a16="http://schemas.microsoft.com/office/drawing/2014/main" id="{9CAEEE98-6B07-4874-9E75-502E431D9D4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5426" y="3230866"/>
            <a:ext cx="522386" cy="522386"/>
          </a:xfrm>
          <a:prstGeom prst="rect">
            <a:avLst/>
          </a:prstGeom>
        </p:spPr>
      </p:pic>
      <p:pic>
        <p:nvPicPr>
          <p:cNvPr id="16" name="Grafický objekt 15" descr="Hlava s ozubenými koly">
            <a:extLst>
              <a:ext uri="{FF2B5EF4-FFF2-40B4-BE49-F238E27FC236}">
                <a16:creationId xmlns:a16="http://schemas.microsoft.com/office/drawing/2014/main" id="{FED2210B-C938-479E-8A03-26EE5D627BB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5426" y="3248664"/>
            <a:ext cx="522386" cy="52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8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01839-BF1F-49C2-89B4-8C653241F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373" y="199786"/>
            <a:ext cx="4465824" cy="485775"/>
          </a:xfrm>
        </p:spPr>
        <p:txBody>
          <a:bodyPr/>
          <a:lstStyle/>
          <a:p>
            <a:r>
              <a:rPr lang="sk-SK" dirty="0"/>
              <a:t>Vedúci a predávajúci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21103A-CEA7-4700-BFB5-121D6F39D6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3718BE7-8F52-44C8-B13F-7DA1A9706C95}"/>
              </a:ext>
            </a:extLst>
          </p:cNvPr>
          <p:cNvSpPr txBox="1"/>
          <p:nvPr/>
        </p:nvSpPr>
        <p:spPr>
          <a:xfrm>
            <a:off x="6544849" y="3472755"/>
            <a:ext cx="5198301" cy="738664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cs-CZ" sz="1400" dirty="0"/>
              <a:t>Hotelový manažér, </a:t>
            </a:r>
            <a:r>
              <a:rPr lang="cs-CZ" sz="1400" dirty="0" err="1"/>
              <a:t>riaditeľ</a:t>
            </a:r>
            <a:r>
              <a:rPr lang="cs-CZ" sz="1400" dirty="0"/>
              <a:t>, </a:t>
            </a:r>
            <a:r>
              <a:rPr lang="cs-CZ" sz="1400" dirty="0" err="1"/>
              <a:t>cestovný</a:t>
            </a:r>
            <a:r>
              <a:rPr lang="cs-CZ" sz="1400" dirty="0"/>
              <a:t> agent, </a:t>
            </a:r>
            <a:r>
              <a:rPr lang="cs-CZ" sz="1400" dirty="0" err="1"/>
              <a:t>hlásateľ</a:t>
            </a:r>
            <a:r>
              <a:rPr lang="cs-CZ" sz="1400" dirty="0"/>
              <a:t> </a:t>
            </a:r>
          </a:p>
        </p:txBody>
      </p:sp>
      <p:pic>
        <p:nvPicPr>
          <p:cNvPr id="8194" name="Picture 2" descr="VÃ½sledek obrÃ¡zku pro businessman clipart">
            <a:extLst>
              <a:ext uri="{FF2B5EF4-FFF2-40B4-BE49-F238E27FC236}">
                <a16:creationId xmlns:a16="http://schemas.microsoft.com/office/drawing/2014/main" id="{97272607-20C1-439A-8986-EF23D06F5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197" y="333376"/>
            <a:ext cx="1698509" cy="305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cký objekt 14" descr="Srdce">
            <a:extLst>
              <a:ext uri="{FF2B5EF4-FFF2-40B4-BE49-F238E27FC236}">
                <a16:creationId xmlns:a16="http://schemas.microsoft.com/office/drawing/2014/main" id="{BB347825-C076-46FA-A286-BC8D70F76D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5426" y="1063645"/>
            <a:ext cx="474155" cy="474155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A0DC3AA7-A2ED-4D3C-8D07-522BFD28C206}"/>
              </a:ext>
            </a:extLst>
          </p:cNvPr>
          <p:cNvSpPr txBox="1"/>
          <p:nvPr/>
        </p:nvSpPr>
        <p:spPr>
          <a:xfrm>
            <a:off x="1277472" y="1063645"/>
            <a:ext cx="5029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Presvedčovanie ľudí, predávanie vecí a myšlienok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Aktivity, ktoré vyžadujú podrobné sledovanie a analytické myslenie</a:t>
            </a:r>
          </a:p>
          <a:p>
            <a:pPr fontAlgn="t"/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Úspech v politike v </a:t>
            </a:r>
            <a:r>
              <a:rPr lang="sk-SK" sz="2000" dirty="0" err="1"/>
              <a:t>leadershipe</a:t>
            </a:r>
            <a:r>
              <a:rPr lang="sk-SK" sz="2000" dirty="0"/>
              <a:t> alebo v biznise</a:t>
            </a:r>
          </a:p>
          <a:p>
            <a:pPr fontAlgn="t"/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Energetický, ambiciózny a sociálny 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sk-SK" sz="2000" dirty="0"/>
          </a:p>
        </p:txBody>
      </p:sp>
      <p:pic>
        <p:nvPicPr>
          <p:cNvPr id="17" name="Grafický objekt 16" descr="Zákazová značka">
            <a:extLst>
              <a:ext uri="{FF2B5EF4-FFF2-40B4-BE49-F238E27FC236}">
                <a16:creationId xmlns:a16="http://schemas.microsoft.com/office/drawing/2014/main" id="{D9CD81EE-2298-49DA-9502-D74E8271F6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5238" y="1620037"/>
            <a:ext cx="522386" cy="522386"/>
          </a:xfrm>
          <a:prstGeom prst="rect">
            <a:avLst/>
          </a:prstGeom>
        </p:spPr>
      </p:pic>
      <p:pic>
        <p:nvPicPr>
          <p:cNvPr id="18" name="Grafický objekt 17" descr="Váhy spravedlnosti">
            <a:extLst>
              <a:ext uri="{FF2B5EF4-FFF2-40B4-BE49-F238E27FC236}">
                <a16:creationId xmlns:a16="http://schemas.microsoft.com/office/drawing/2014/main" id="{452ACB5E-F9E2-4B5F-932C-C17CE33739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0857" y="2422998"/>
            <a:ext cx="522386" cy="522386"/>
          </a:xfrm>
          <a:prstGeom prst="rect">
            <a:avLst/>
          </a:prstGeom>
        </p:spPr>
      </p:pic>
      <p:pic>
        <p:nvPicPr>
          <p:cNvPr id="19" name="Grafický objekt 18" descr="Hlava s ozubenými koly">
            <a:extLst>
              <a:ext uri="{FF2B5EF4-FFF2-40B4-BE49-F238E27FC236}">
                <a16:creationId xmlns:a16="http://schemas.microsoft.com/office/drawing/2014/main" id="{BF24EC84-F112-4D74-B663-395D80CE39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5426" y="3230866"/>
            <a:ext cx="522386" cy="522386"/>
          </a:xfrm>
          <a:prstGeom prst="rect">
            <a:avLst/>
          </a:prstGeom>
        </p:spPr>
      </p:pic>
      <p:pic>
        <p:nvPicPr>
          <p:cNvPr id="20" name="Grafický objekt 19" descr="Hlava s ozubenými koly">
            <a:extLst>
              <a:ext uri="{FF2B5EF4-FFF2-40B4-BE49-F238E27FC236}">
                <a16:creationId xmlns:a16="http://schemas.microsoft.com/office/drawing/2014/main" id="{8A5B79DB-E1A6-49E1-9BAC-42EC8FAF781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5426" y="3248664"/>
            <a:ext cx="522386" cy="52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3396F-04E4-4BDA-A1A4-9921F13BB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717" y="114300"/>
            <a:ext cx="8086635" cy="485775"/>
          </a:xfrm>
        </p:spPr>
        <p:txBody>
          <a:bodyPr/>
          <a:lstStyle/>
          <a:p>
            <a:r>
              <a:rPr lang="sk-SK" dirty="0" err="1"/>
              <a:t>Usporiadavajúci</a:t>
            </a:r>
            <a:r>
              <a:rPr lang="sk-SK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C8A17-6D7E-4C5B-BCEC-FF83FB6968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94051F6-E775-4319-8E36-0E53430A0348}"/>
              </a:ext>
            </a:extLst>
          </p:cNvPr>
          <p:cNvSpPr txBox="1"/>
          <p:nvPr/>
        </p:nvSpPr>
        <p:spPr>
          <a:xfrm>
            <a:off x="6292134" y="2961205"/>
            <a:ext cx="2750266" cy="52322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cs-CZ" sz="1400" dirty="0" err="1"/>
              <a:t>Sekretárka</a:t>
            </a:r>
            <a:r>
              <a:rPr lang="cs-CZ" sz="1400" dirty="0"/>
              <a:t>, </a:t>
            </a:r>
            <a:r>
              <a:rPr lang="cs-CZ" sz="1400" dirty="0" err="1"/>
              <a:t>poštárka</a:t>
            </a:r>
            <a:r>
              <a:rPr lang="cs-CZ" sz="1400" dirty="0"/>
              <a:t>,</a:t>
            </a:r>
          </a:p>
          <a:p>
            <a:r>
              <a:rPr lang="cs-CZ" sz="1400" dirty="0"/>
              <a:t>, </a:t>
            </a:r>
            <a:r>
              <a:rPr lang="cs-CZ" sz="1400" dirty="0" err="1"/>
              <a:t>Úradnica</a:t>
            </a:r>
            <a:r>
              <a:rPr lang="cs-CZ" sz="1400" dirty="0"/>
              <a:t>, </a:t>
            </a:r>
            <a:r>
              <a:rPr lang="cs-CZ" sz="1400" dirty="0" err="1"/>
              <a:t>účtovnička</a:t>
            </a:r>
            <a:r>
              <a:rPr lang="cs-CZ" sz="1400" dirty="0"/>
              <a:t>  </a:t>
            </a:r>
            <a:endParaRPr lang="en-US" sz="1400" dirty="0"/>
          </a:p>
        </p:txBody>
      </p:sp>
      <p:pic>
        <p:nvPicPr>
          <p:cNvPr id="9218" name="Picture 2" descr="VÃ½sledek obrÃ¡zku pro secretary clipart">
            <a:extLst>
              <a:ext uri="{FF2B5EF4-FFF2-40B4-BE49-F238E27FC236}">
                <a16:creationId xmlns:a16="http://schemas.microsoft.com/office/drawing/2014/main" id="{493377CE-E765-4FCF-AB32-398EC92F18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66"/>
          <a:stretch/>
        </p:blipFill>
        <p:spPr bwMode="auto">
          <a:xfrm>
            <a:off x="6228479" y="600075"/>
            <a:ext cx="2337608" cy="233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cký objekt 9" descr="Srdce">
            <a:extLst>
              <a:ext uri="{FF2B5EF4-FFF2-40B4-BE49-F238E27FC236}">
                <a16:creationId xmlns:a16="http://schemas.microsoft.com/office/drawing/2014/main" id="{5BF41936-CC6D-4C9F-8886-DD45EE2B46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5426" y="1063645"/>
            <a:ext cx="474155" cy="47415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B2FB8794-E3BC-4B9F-8BD2-B6A70D6DEE19}"/>
              </a:ext>
            </a:extLst>
          </p:cNvPr>
          <p:cNvSpPr txBox="1"/>
          <p:nvPr/>
        </p:nvSpPr>
        <p:spPr>
          <a:xfrm>
            <a:off x="1277472" y="1063645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Práca s číslami, záznamy a mašinami </a:t>
            </a:r>
          </a:p>
          <a:p>
            <a:pPr fontAlgn="t"/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Nejasné a neštruktúrované úlohy </a:t>
            </a:r>
          </a:p>
          <a:p>
            <a:pPr fontAlgn="t"/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Úspech v práci</a:t>
            </a:r>
          </a:p>
          <a:p>
            <a:pPr fontAlgn="t"/>
            <a:endParaRPr lang="sk-SK" sz="2000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sk-SK" sz="2000" dirty="0"/>
              <a:t>Organizovaní, dochvíľni, pracovne- zodpovední 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sk-SK" sz="2000" dirty="0"/>
          </a:p>
        </p:txBody>
      </p:sp>
      <p:pic>
        <p:nvPicPr>
          <p:cNvPr id="12" name="Grafický objekt 11" descr="Zákazová značka">
            <a:extLst>
              <a:ext uri="{FF2B5EF4-FFF2-40B4-BE49-F238E27FC236}">
                <a16:creationId xmlns:a16="http://schemas.microsoft.com/office/drawing/2014/main" id="{105FAFB5-7697-4482-AC4A-93A0D555EC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5238" y="1620037"/>
            <a:ext cx="522386" cy="522386"/>
          </a:xfrm>
          <a:prstGeom prst="rect">
            <a:avLst/>
          </a:prstGeom>
        </p:spPr>
      </p:pic>
      <p:pic>
        <p:nvPicPr>
          <p:cNvPr id="13" name="Grafický objekt 12" descr="Váhy spravedlnosti">
            <a:extLst>
              <a:ext uri="{FF2B5EF4-FFF2-40B4-BE49-F238E27FC236}">
                <a16:creationId xmlns:a16="http://schemas.microsoft.com/office/drawing/2014/main" id="{D6A8B9EE-99AF-43CB-842E-19B8D08412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0857" y="2422998"/>
            <a:ext cx="522386" cy="522386"/>
          </a:xfrm>
          <a:prstGeom prst="rect">
            <a:avLst/>
          </a:prstGeom>
        </p:spPr>
      </p:pic>
      <p:pic>
        <p:nvPicPr>
          <p:cNvPr id="14" name="Grafický objekt 13" descr="Hlava s ozubenými koly">
            <a:extLst>
              <a:ext uri="{FF2B5EF4-FFF2-40B4-BE49-F238E27FC236}">
                <a16:creationId xmlns:a16="http://schemas.microsoft.com/office/drawing/2014/main" id="{8BC9BA90-3F9E-416C-89EC-FB1CD618B6E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5426" y="3230866"/>
            <a:ext cx="522386" cy="522386"/>
          </a:xfrm>
          <a:prstGeom prst="rect">
            <a:avLst/>
          </a:prstGeom>
        </p:spPr>
      </p:pic>
      <p:pic>
        <p:nvPicPr>
          <p:cNvPr id="15" name="Grafický objekt 14" descr="Hlava s ozubenými koly">
            <a:extLst>
              <a:ext uri="{FF2B5EF4-FFF2-40B4-BE49-F238E27FC236}">
                <a16:creationId xmlns:a16="http://schemas.microsoft.com/office/drawing/2014/main" id="{8DA5B89F-6818-4435-AC1E-9A367C810D6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5426" y="3248664"/>
            <a:ext cx="522386" cy="52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0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02556-EB73-4219-A65A-AD1B2E113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je kariérne poradenstvo?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CC0D84-E20C-4110-B86B-138BBBEA3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„Spektrum činností,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umožňují</a:t>
            </a:r>
            <a:r>
              <a:rPr lang="sk-SK" dirty="0"/>
              <a:t> </a:t>
            </a:r>
            <a:r>
              <a:rPr lang="sk-SK" b="1" dirty="0" err="1"/>
              <a:t>občanům</a:t>
            </a:r>
            <a:r>
              <a:rPr lang="sk-SK" b="1" dirty="0"/>
              <a:t> </a:t>
            </a:r>
            <a:r>
              <a:rPr lang="sk-SK" b="1" dirty="0" err="1"/>
              <a:t>všech</a:t>
            </a:r>
            <a:r>
              <a:rPr lang="sk-SK" b="1" dirty="0"/>
              <a:t> </a:t>
            </a:r>
            <a:r>
              <a:rPr lang="sk-SK" b="1" dirty="0" err="1"/>
              <a:t>věkových</a:t>
            </a:r>
            <a:r>
              <a:rPr lang="sk-SK" b="1" dirty="0"/>
              <a:t> </a:t>
            </a:r>
            <a:r>
              <a:rPr lang="sk-SK" b="1" dirty="0" err="1"/>
              <a:t>kategori</a:t>
            </a:r>
            <a:r>
              <a:rPr lang="sk-SK" dirty="0" err="1"/>
              <a:t>í</a:t>
            </a:r>
            <a:r>
              <a:rPr lang="sk-SK" dirty="0"/>
              <a:t> a v </a:t>
            </a:r>
            <a:r>
              <a:rPr lang="sk-SK" dirty="0" err="1"/>
              <a:t>každém</a:t>
            </a:r>
            <a:r>
              <a:rPr lang="sk-SK" dirty="0"/>
              <a:t> okamžiku </a:t>
            </a:r>
            <a:r>
              <a:rPr lang="sk-SK" dirty="0" err="1"/>
              <a:t>svého</a:t>
            </a:r>
            <a:r>
              <a:rPr lang="sk-SK" dirty="0"/>
              <a:t> života </a:t>
            </a:r>
            <a:r>
              <a:rPr lang="sk-SK" b="1" dirty="0" err="1"/>
              <a:t>identifikovat</a:t>
            </a:r>
            <a:r>
              <a:rPr lang="sk-SK" b="1" dirty="0"/>
              <a:t> </a:t>
            </a:r>
            <a:r>
              <a:rPr lang="sk-SK" b="1" dirty="0" err="1"/>
              <a:t>své</a:t>
            </a:r>
            <a:r>
              <a:rPr lang="sk-SK" b="1" dirty="0"/>
              <a:t> možnosti, </a:t>
            </a:r>
            <a:r>
              <a:rPr lang="sk-SK" b="1" dirty="0" err="1"/>
              <a:t>dovednosti</a:t>
            </a:r>
            <a:r>
              <a:rPr lang="sk-SK" b="1" dirty="0"/>
              <a:t> a </a:t>
            </a:r>
            <a:r>
              <a:rPr lang="sk-SK" b="1" dirty="0" err="1"/>
              <a:t>zájmy</a:t>
            </a:r>
            <a:r>
              <a:rPr lang="sk-SK" dirty="0"/>
              <a:t>, </a:t>
            </a:r>
            <a:r>
              <a:rPr lang="sk-SK" dirty="0" err="1"/>
              <a:t>dělat</a:t>
            </a:r>
            <a:r>
              <a:rPr lang="sk-SK" dirty="0"/>
              <a:t> </a:t>
            </a:r>
            <a:r>
              <a:rPr lang="sk-SK" dirty="0" err="1"/>
              <a:t>smysluplná</a:t>
            </a:r>
            <a:r>
              <a:rPr lang="sk-SK" dirty="0"/>
              <a:t> </a:t>
            </a:r>
            <a:r>
              <a:rPr lang="sk-SK" dirty="0" err="1"/>
              <a:t>vzdělávací</a:t>
            </a:r>
            <a:r>
              <a:rPr lang="sk-SK" dirty="0"/>
              <a:t> a </a:t>
            </a:r>
            <a:r>
              <a:rPr lang="sk-SK" dirty="0" err="1"/>
              <a:t>profesní</a:t>
            </a:r>
            <a:r>
              <a:rPr lang="sk-SK" dirty="0"/>
              <a:t> rozhodnutí a </a:t>
            </a:r>
            <a:r>
              <a:rPr lang="sk-SK" dirty="0" err="1"/>
              <a:t>řídit</a:t>
            </a:r>
            <a:r>
              <a:rPr lang="sk-SK" dirty="0"/>
              <a:t> </a:t>
            </a:r>
            <a:r>
              <a:rPr lang="sk-SK" dirty="0" err="1"/>
              <a:t>svou</a:t>
            </a:r>
            <a:r>
              <a:rPr lang="sk-SK" dirty="0"/>
              <a:t> </a:t>
            </a:r>
            <a:r>
              <a:rPr lang="sk-SK" dirty="0" err="1"/>
              <a:t>individuální</a:t>
            </a:r>
            <a:r>
              <a:rPr lang="sk-SK" dirty="0"/>
              <a:t> dráhu v oblasti </a:t>
            </a:r>
            <a:r>
              <a:rPr lang="sk-SK" dirty="0" err="1"/>
              <a:t>vzdělávání</a:t>
            </a:r>
            <a:r>
              <a:rPr lang="sk-SK" dirty="0"/>
              <a:t>, práce a v </a:t>
            </a:r>
            <a:r>
              <a:rPr lang="sk-SK" dirty="0" err="1"/>
              <a:t>dalších</a:t>
            </a:r>
            <a:r>
              <a:rPr lang="sk-SK" dirty="0"/>
              <a:t> </a:t>
            </a:r>
            <a:r>
              <a:rPr lang="sk-SK" dirty="0" err="1"/>
              <a:t>situacích</a:t>
            </a:r>
            <a:r>
              <a:rPr lang="sk-SK" dirty="0"/>
              <a:t>, v </a:t>
            </a:r>
            <a:r>
              <a:rPr lang="sk-SK" dirty="0" err="1"/>
              <a:t>nichž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tyto</a:t>
            </a:r>
            <a:r>
              <a:rPr lang="sk-SK" dirty="0"/>
              <a:t> možnosti a </a:t>
            </a:r>
            <a:r>
              <a:rPr lang="sk-SK" dirty="0" err="1"/>
              <a:t>dovednosti</a:t>
            </a:r>
            <a:r>
              <a:rPr lang="sk-SK" dirty="0"/>
              <a:t> </a:t>
            </a:r>
            <a:r>
              <a:rPr lang="sk-SK" dirty="0" err="1"/>
              <a:t>získávány</a:t>
            </a:r>
            <a:r>
              <a:rPr lang="sk-SK" dirty="0"/>
              <a:t> a/nebo </a:t>
            </a:r>
            <a:r>
              <a:rPr lang="sk-SK" dirty="0" err="1"/>
              <a:t>používány</a:t>
            </a:r>
            <a:r>
              <a:rPr lang="sk-SK" dirty="0"/>
              <a:t>.“ (ELGPN, 2015)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F0A7F4-1C8B-4247-A8A4-0ACD82AC92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92E765-9896-4483-8049-F674A66460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63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3A646-9525-4421-BE8B-B10F0A6FE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je potrebné zvážiť?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675037-6750-4179-885B-CB3E51FE0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Intelektové predpoklady</a:t>
            </a:r>
          </a:p>
          <a:p>
            <a:r>
              <a:rPr lang="sk-SK" dirty="0"/>
              <a:t>Schopnosti a </a:t>
            </a:r>
            <a:r>
              <a:rPr lang="sk-SK" dirty="0" err="1"/>
              <a:t>dovednosti</a:t>
            </a:r>
            <a:endParaRPr lang="sk-SK" dirty="0"/>
          </a:p>
          <a:p>
            <a:r>
              <a:rPr lang="sk-SK" dirty="0"/>
              <a:t>Osobnostné a voľné vlastnosti </a:t>
            </a:r>
          </a:p>
          <a:p>
            <a:r>
              <a:rPr lang="sk-SK" dirty="0"/>
              <a:t>Záujmy a hodnoty</a:t>
            </a:r>
          </a:p>
          <a:p>
            <a:r>
              <a:rPr lang="sk-SK" dirty="0"/>
              <a:t>Komunikačné a sociálne </a:t>
            </a:r>
            <a:r>
              <a:rPr lang="sk-SK" dirty="0" err="1"/>
              <a:t>dovednosti</a:t>
            </a:r>
            <a:endParaRPr lang="sk-SK" dirty="0"/>
          </a:p>
          <a:p>
            <a:r>
              <a:rPr lang="sk-SK" dirty="0"/>
              <a:t>*Prospech</a:t>
            </a:r>
          </a:p>
          <a:p>
            <a:r>
              <a:rPr lang="sk-SK" dirty="0"/>
              <a:t>Možnosti na trhu práce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B0FDEC-05D2-48D7-A396-DF9A401936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374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663BB-01AA-4326-AB29-123F79EBC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Kariérne poradenstvo u psychológa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8D6C4B-7C99-44F0-9175-F064E572F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Rozhovory</a:t>
            </a:r>
          </a:p>
          <a:p>
            <a:r>
              <a:rPr lang="sk-SK" dirty="0"/>
              <a:t>Diagnostika</a:t>
            </a:r>
          </a:p>
          <a:p>
            <a:pPr lvl="1"/>
            <a:r>
              <a:rPr lang="sk-SK" dirty="0"/>
              <a:t>Intelektové schopnosti</a:t>
            </a:r>
          </a:p>
          <a:p>
            <a:pPr lvl="1"/>
            <a:r>
              <a:rPr lang="sk-SK" dirty="0"/>
              <a:t>Osobnostné predpoklady</a:t>
            </a:r>
          </a:p>
          <a:p>
            <a:pPr lvl="1"/>
            <a:r>
              <a:rPr lang="sk-SK" dirty="0"/>
              <a:t>Záujmové dotazníky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5496E2-45A1-40B2-AA0C-942AF306B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716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Hollandová </a:t>
            </a:r>
            <a:r>
              <a:rPr lang="cs-CZ" altLang="cs-CZ" dirty="0" err="1"/>
              <a:t>teória</a:t>
            </a:r>
            <a:r>
              <a:rPr lang="cs-CZ" altLang="cs-CZ" dirty="0"/>
              <a:t> </a:t>
            </a:r>
            <a:r>
              <a:rPr lang="cs-CZ" altLang="cs-CZ" dirty="0" err="1"/>
              <a:t>voľby</a:t>
            </a:r>
            <a:r>
              <a:rPr lang="cs-CZ" altLang="cs-CZ" dirty="0"/>
              <a:t> </a:t>
            </a:r>
            <a:r>
              <a:rPr lang="cs-CZ" altLang="cs-CZ" dirty="0" err="1"/>
              <a:t>povolania</a:t>
            </a:r>
            <a:endParaRPr lang="cs-CZ" altLang="cs-CZ" dirty="0"/>
          </a:p>
        </p:txBody>
      </p:sp>
      <p:pic>
        <p:nvPicPr>
          <p:cNvPr id="1026" name="Picture 2" descr="VÃ½sledek obrÃ¡zku pro holland's theory">
            <a:extLst>
              <a:ext uri="{FF2B5EF4-FFF2-40B4-BE49-F238E27FC236}">
                <a16:creationId xmlns:a16="http://schemas.microsoft.com/office/drawing/2014/main" id="{31036242-9C65-4971-B42B-01D7550E5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80" y="1466850"/>
            <a:ext cx="459105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8626E-9560-4C50-914F-3798AA465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72FE13-4CB7-451F-B389-057679328D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E679CF-6EF7-4EF8-9D25-8DAE2AF5D4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pic>
        <p:nvPicPr>
          <p:cNvPr id="2050" name="Picture 2" descr="VÃ½sledek obrÃ¡zku pro holland's theory environments">
            <a:extLst>
              <a:ext uri="{FF2B5EF4-FFF2-40B4-BE49-F238E27FC236}">
                <a16:creationId xmlns:a16="http://schemas.microsoft.com/office/drawing/2014/main" id="{6FE31C16-60A9-43D8-969E-8E0F4F4821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27" y="1329929"/>
            <a:ext cx="8153474" cy="306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880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5C7F2A-5C18-4D73-BCF2-8B243591C9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01623D-4A84-4E68-ABC2-FA4E57E6E5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pic>
        <p:nvPicPr>
          <p:cNvPr id="3076" name="Picture 4" descr="VÃ½sledek obrÃ¡zku pro holland environment">
            <a:extLst>
              <a:ext uri="{FF2B5EF4-FFF2-40B4-BE49-F238E27FC236}">
                <a16:creationId xmlns:a16="http://schemas.microsoft.com/office/drawing/2014/main" id="{A416F5BA-F1A2-4821-A35A-45B45E00E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765" y="640888"/>
            <a:ext cx="4639235" cy="404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726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34E4F-D32D-4F24-A478-1A23EFCAB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793" y="1009650"/>
            <a:ext cx="7518400" cy="1997869"/>
          </a:xfrm>
        </p:spPr>
        <p:txBody>
          <a:bodyPr/>
          <a:lstStyle/>
          <a:p>
            <a:r>
              <a:rPr lang="sk-SK" dirty="0"/>
              <a:t>Dotazník voľby povolania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269B9B-E3FF-40B1-B85A-2472B7A6E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3797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7173EDE0-3C32-40E5-92F9-D5933ABDA8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080072"/>
              </p:ext>
            </p:extLst>
          </p:nvPr>
        </p:nvGraphicFramePr>
        <p:xfrm>
          <a:off x="305050" y="839118"/>
          <a:ext cx="8648449" cy="3820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997">
                  <a:extLst>
                    <a:ext uri="{9D8B030D-6E8A-4147-A177-3AD203B41FA5}">
                      <a16:colId xmlns:a16="http://schemas.microsoft.com/office/drawing/2014/main" val="2361812890"/>
                    </a:ext>
                  </a:extLst>
                </a:gridCol>
                <a:gridCol w="1481422">
                  <a:extLst>
                    <a:ext uri="{9D8B030D-6E8A-4147-A177-3AD203B41FA5}">
                      <a16:colId xmlns:a16="http://schemas.microsoft.com/office/drawing/2014/main" val="3174650089"/>
                    </a:ext>
                  </a:extLst>
                </a:gridCol>
                <a:gridCol w="1154206">
                  <a:extLst>
                    <a:ext uri="{9D8B030D-6E8A-4147-A177-3AD203B41FA5}">
                      <a16:colId xmlns:a16="http://schemas.microsoft.com/office/drawing/2014/main" val="1169915229"/>
                    </a:ext>
                  </a:extLst>
                </a:gridCol>
                <a:gridCol w="1154206">
                  <a:extLst>
                    <a:ext uri="{9D8B030D-6E8A-4147-A177-3AD203B41FA5}">
                      <a16:colId xmlns:a16="http://schemas.microsoft.com/office/drawing/2014/main" val="2469053637"/>
                    </a:ext>
                  </a:extLst>
                </a:gridCol>
                <a:gridCol w="1154206">
                  <a:extLst>
                    <a:ext uri="{9D8B030D-6E8A-4147-A177-3AD203B41FA5}">
                      <a16:colId xmlns:a16="http://schemas.microsoft.com/office/drawing/2014/main" val="4285006229"/>
                    </a:ext>
                  </a:extLst>
                </a:gridCol>
                <a:gridCol w="1154206">
                  <a:extLst>
                    <a:ext uri="{9D8B030D-6E8A-4147-A177-3AD203B41FA5}">
                      <a16:colId xmlns:a16="http://schemas.microsoft.com/office/drawing/2014/main" val="564852352"/>
                    </a:ext>
                  </a:extLst>
                </a:gridCol>
                <a:gridCol w="1154206">
                  <a:extLst>
                    <a:ext uri="{9D8B030D-6E8A-4147-A177-3AD203B41FA5}">
                      <a16:colId xmlns:a16="http://schemas.microsoft.com/office/drawing/2014/main" val="1422648132"/>
                    </a:ext>
                  </a:extLst>
                </a:gridCol>
              </a:tblGrid>
              <a:tr h="635301">
                <a:tc>
                  <a:txBody>
                    <a:bodyPr/>
                    <a:lstStyle/>
                    <a:p>
                      <a:endParaRPr lang="sk-SK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/>
                        <a:t>Schopnosti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262207"/>
                  </a:ext>
                </a:extLst>
              </a:tr>
              <a:tr h="635301">
                <a:tc>
                  <a:txBody>
                    <a:bodyPr/>
                    <a:lstStyle/>
                    <a:p>
                      <a:r>
                        <a:rPr lang="sk-SK" sz="1200" dirty="0"/>
                        <a:t>R - </a:t>
                      </a:r>
                      <a:r>
                        <a:rPr lang="sk-SK" sz="1200" dirty="0" err="1"/>
                        <a:t>realistic</a:t>
                      </a:r>
                      <a:endParaRPr lang="sk-SK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/>
                        <a:t>Remeselne - technické</a:t>
                      </a:r>
                    </a:p>
                    <a:p>
                      <a:endParaRPr lang="sk-SK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332403"/>
                  </a:ext>
                </a:extLst>
              </a:tr>
              <a:tr h="509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dirty="0"/>
                        <a:t>A - </a:t>
                      </a:r>
                      <a:r>
                        <a:rPr lang="sk-SK" sz="1200" dirty="0" err="1"/>
                        <a:t>Artistic</a:t>
                      </a:r>
                      <a:endParaRPr lang="sk-SK" sz="1200" dirty="0"/>
                    </a:p>
                    <a:p>
                      <a:endParaRPr lang="sk-SK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/>
                        <a:t>Umelecky - tvorivé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60653"/>
                  </a:ext>
                </a:extLst>
              </a:tr>
              <a:tr h="509089">
                <a:tc>
                  <a:txBody>
                    <a:bodyPr/>
                    <a:lstStyle/>
                    <a:p>
                      <a:r>
                        <a:rPr lang="sk-SK" sz="1200" dirty="0"/>
                        <a:t>I – </a:t>
                      </a:r>
                      <a:r>
                        <a:rPr lang="sk-SK" sz="1200" dirty="0" err="1"/>
                        <a:t>Investigative</a:t>
                      </a:r>
                      <a:endParaRPr lang="sk-SK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/>
                        <a:t>Vedecko-výskumné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453362"/>
                  </a:ext>
                </a:extLst>
              </a:tr>
              <a:tr h="509089">
                <a:tc>
                  <a:txBody>
                    <a:bodyPr/>
                    <a:lstStyle/>
                    <a:p>
                      <a:r>
                        <a:rPr lang="sk-SK" sz="1200" dirty="0"/>
                        <a:t>S - </a:t>
                      </a:r>
                      <a:r>
                        <a:rPr lang="sk-SK" sz="1200" dirty="0" err="1"/>
                        <a:t>Social</a:t>
                      </a:r>
                      <a:endParaRPr lang="sk-SK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/>
                        <a:t>Sociálny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026581"/>
                  </a:ext>
                </a:extLst>
              </a:tr>
              <a:tr h="509089">
                <a:tc>
                  <a:txBody>
                    <a:bodyPr/>
                    <a:lstStyle/>
                    <a:p>
                      <a:r>
                        <a:rPr lang="sk-SK" sz="1200" dirty="0"/>
                        <a:t>E - </a:t>
                      </a:r>
                      <a:r>
                        <a:rPr lang="sk-SK" sz="1200" dirty="0" err="1"/>
                        <a:t>Enterprising</a:t>
                      </a:r>
                      <a:endParaRPr lang="sk-SK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/>
                        <a:t>predávajúci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09885"/>
                  </a:ext>
                </a:extLst>
              </a:tr>
              <a:tr h="509089">
                <a:tc>
                  <a:txBody>
                    <a:bodyPr/>
                    <a:lstStyle/>
                    <a:p>
                      <a:r>
                        <a:rPr lang="sk-SK" sz="1200" dirty="0"/>
                        <a:t>C - </a:t>
                      </a:r>
                      <a:r>
                        <a:rPr lang="sk-SK" sz="1200" dirty="0" err="1"/>
                        <a:t>Conventional</a:t>
                      </a:r>
                      <a:endParaRPr lang="sk-SK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200" dirty="0"/>
                        <a:t>Usporadúvajúci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112041"/>
                  </a:ext>
                </a:extLst>
              </a:tr>
            </a:tbl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3BADFE-D846-4DA1-AE73-BA3BF07DF0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pic>
        <p:nvPicPr>
          <p:cNvPr id="6" name="Grafický objekt 5" descr="Srdce">
            <a:extLst>
              <a:ext uri="{FF2B5EF4-FFF2-40B4-BE49-F238E27FC236}">
                <a16:creationId xmlns:a16="http://schemas.microsoft.com/office/drawing/2014/main" id="{17FABE13-A7A0-4ACE-8EEA-F7FFC88609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03309" y="911464"/>
            <a:ext cx="474155" cy="474155"/>
          </a:xfrm>
          <a:prstGeom prst="rect">
            <a:avLst/>
          </a:prstGeom>
        </p:spPr>
      </p:pic>
      <p:pic>
        <p:nvPicPr>
          <p:cNvPr id="8" name="Grafický objekt 7" descr="Zákazová značka">
            <a:extLst>
              <a:ext uri="{FF2B5EF4-FFF2-40B4-BE49-F238E27FC236}">
                <a16:creationId xmlns:a16="http://schemas.microsoft.com/office/drawing/2014/main" id="{62CF1D12-C153-45F8-8946-37B9AB1767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75669" y="863233"/>
            <a:ext cx="522386" cy="522386"/>
          </a:xfrm>
          <a:prstGeom prst="rect">
            <a:avLst/>
          </a:prstGeom>
        </p:spPr>
      </p:pic>
      <p:pic>
        <p:nvPicPr>
          <p:cNvPr id="9" name="Grafický objekt 8" descr="Váhy spravedlnosti">
            <a:extLst>
              <a:ext uri="{FF2B5EF4-FFF2-40B4-BE49-F238E27FC236}">
                <a16:creationId xmlns:a16="http://schemas.microsoft.com/office/drawing/2014/main" id="{D9DF4AB3-B3FF-4DEA-920D-296C416341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73414" y="845944"/>
            <a:ext cx="522386" cy="522386"/>
          </a:xfrm>
          <a:prstGeom prst="rect">
            <a:avLst/>
          </a:prstGeom>
        </p:spPr>
      </p:pic>
      <p:pic>
        <p:nvPicPr>
          <p:cNvPr id="10" name="Grafický objekt 9" descr="Hlava s ozubenými koly">
            <a:extLst>
              <a:ext uri="{FF2B5EF4-FFF2-40B4-BE49-F238E27FC236}">
                <a16:creationId xmlns:a16="http://schemas.microsoft.com/office/drawing/2014/main" id="{ED2AAE83-73EC-415B-948C-35E7DAF7881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164404" y="911464"/>
            <a:ext cx="522386" cy="52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857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</Template>
  <TotalTime>2159</TotalTime>
  <Words>505</Words>
  <Application>Microsoft Office PowerPoint</Application>
  <PresentationFormat>Předvádění na obrazovce (16:9)</PresentationFormat>
  <Paragraphs>114</Paragraphs>
  <Slides>15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2. Karierní poradenství </vt:lpstr>
      <vt:lpstr>Čo je kariérne poradenstvo?</vt:lpstr>
      <vt:lpstr>Čo je potrebné zvážiť? </vt:lpstr>
      <vt:lpstr>Kariérne poradenstvo u psychológa</vt:lpstr>
      <vt:lpstr>Hollandová teória voľby povolania</vt:lpstr>
      <vt:lpstr>Prezentace aplikace PowerPoint</vt:lpstr>
      <vt:lpstr>Prezentace aplikace PowerPoint</vt:lpstr>
      <vt:lpstr>Dotazník voľby povolania</vt:lpstr>
      <vt:lpstr>Prezentace aplikace PowerPoint</vt:lpstr>
      <vt:lpstr>Remeselnicky – technická osobnosť a pracovné prostredie</vt:lpstr>
      <vt:lpstr>Vedecko-výskumná osobnosť a pracovné prostredie</vt:lpstr>
      <vt:lpstr>Umelecká osobnosť a pracovné prostredie</vt:lpstr>
      <vt:lpstr>Sociálna osobnosť a pracovné prostredie</vt:lpstr>
      <vt:lpstr>Vedúci a predávajúci</vt:lpstr>
      <vt:lpstr>Usporiadavajúci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 práce</dc:title>
  <dc:creator>davidko</dc:creator>
  <cp:lastModifiedBy>Hubačová Pirová Viola</cp:lastModifiedBy>
  <cp:revision>49</cp:revision>
  <cp:lastPrinted>1601-01-01T00:00:00Z</cp:lastPrinted>
  <dcterms:created xsi:type="dcterms:W3CDTF">2018-09-25T17:51:01Z</dcterms:created>
  <dcterms:modified xsi:type="dcterms:W3CDTF">2019-10-07T09:16:35Z</dcterms:modified>
</cp:coreProperties>
</file>