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7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18C4D-9CCE-4161-AD18-CE7180C814BE}" v="9" dt="2019-09-19T16:06:12.091"/>
    <p1510:client id="{C90463C4-8030-433D-AE8E-20B6B30AE045}" v="80" dt="2019-10-07T09:39:49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77532" autoAdjust="0"/>
  </p:normalViewPr>
  <p:slideViewPr>
    <p:cSldViewPr snapToGrid="0">
      <p:cViewPr varScale="1">
        <p:scale>
          <a:sx n="88" d="100"/>
          <a:sy n="88" d="100"/>
        </p:scale>
        <p:origin x="725" y="6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a Pirová" userId="8b266cccfa2b5eda" providerId="LiveId" clId="{5BD18C4D-9CCE-4161-AD18-CE7180C814BE}"/>
    <pc:docChg chg="custSel delSld modSld sldOrd">
      <pc:chgData name="Viola Pirová" userId="8b266cccfa2b5eda" providerId="LiveId" clId="{5BD18C4D-9CCE-4161-AD18-CE7180C814BE}" dt="2019-09-19T16:06:15.609" v="107" actId="20577"/>
      <pc:docMkLst>
        <pc:docMk/>
      </pc:docMkLst>
      <pc:sldChg chg="modSp">
        <pc:chgData name="Viola Pirová" userId="8b266cccfa2b5eda" providerId="LiveId" clId="{5BD18C4D-9CCE-4161-AD18-CE7180C814BE}" dt="2019-09-18T16:41:51.263" v="0" actId="313"/>
        <pc:sldMkLst>
          <pc:docMk/>
          <pc:sldMk cId="1096826928" sldId="260"/>
        </pc:sldMkLst>
        <pc:spChg chg="mod">
          <ac:chgData name="Viola Pirová" userId="8b266cccfa2b5eda" providerId="LiveId" clId="{5BD18C4D-9CCE-4161-AD18-CE7180C814BE}" dt="2019-09-18T16:41:51.263" v="0" actId="313"/>
          <ac:spMkLst>
            <pc:docMk/>
            <pc:sldMk cId="1096826928" sldId="260"/>
            <ac:spMk id="3" creationId="{17661713-EF76-4120-BCAF-F78D67E38F47}"/>
          </ac:spMkLst>
        </pc:spChg>
      </pc:sldChg>
      <pc:sldChg chg="del">
        <pc:chgData name="Viola Pirová" userId="8b266cccfa2b5eda" providerId="LiveId" clId="{5BD18C4D-9CCE-4161-AD18-CE7180C814BE}" dt="2019-09-18T16:42:04.396" v="1" actId="2696"/>
        <pc:sldMkLst>
          <pc:docMk/>
          <pc:sldMk cId="1008200278" sldId="262"/>
        </pc:sldMkLst>
      </pc:sldChg>
      <pc:sldChg chg="modSp">
        <pc:chgData name="Viola Pirová" userId="8b266cccfa2b5eda" providerId="LiveId" clId="{5BD18C4D-9CCE-4161-AD18-CE7180C814BE}" dt="2019-09-19T16:00:27.931" v="59" actId="6549"/>
        <pc:sldMkLst>
          <pc:docMk/>
          <pc:sldMk cId="1284255199" sldId="264"/>
        </pc:sldMkLst>
        <pc:spChg chg="mod">
          <ac:chgData name="Viola Pirová" userId="8b266cccfa2b5eda" providerId="LiveId" clId="{5BD18C4D-9CCE-4161-AD18-CE7180C814BE}" dt="2019-09-19T16:00:27.931" v="59" actId="6549"/>
          <ac:spMkLst>
            <pc:docMk/>
            <pc:sldMk cId="1284255199" sldId="264"/>
            <ac:spMk id="3" creationId="{BD890ED0-C64C-4777-8C36-1820F8E11285}"/>
          </ac:spMkLst>
        </pc:spChg>
      </pc:sldChg>
      <pc:sldChg chg="delSp modSp ord">
        <pc:chgData name="Viola Pirová" userId="8b266cccfa2b5eda" providerId="LiveId" clId="{5BD18C4D-9CCE-4161-AD18-CE7180C814BE}" dt="2019-09-18T16:43:30.709" v="11"/>
        <pc:sldMkLst>
          <pc:docMk/>
          <pc:sldMk cId="274467878" sldId="265"/>
        </pc:sldMkLst>
        <pc:spChg chg="mod">
          <ac:chgData name="Viola Pirová" userId="8b266cccfa2b5eda" providerId="LiveId" clId="{5BD18C4D-9CCE-4161-AD18-CE7180C814BE}" dt="2019-09-18T16:43:06.526" v="6" actId="14100"/>
          <ac:spMkLst>
            <pc:docMk/>
            <pc:sldMk cId="274467878" sldId="265"/>
            <ac:spMk id="2" creationId="{67CEFB77-F864-40F6-9E15-6C20EBC7815A}"/>
          </ac:spMkLst>
        </pc:spChg>
        <pc:spChg chg="mod">
          <ac:chgData name="Viola Pirová" userId="8b266cccfa2b5eda" providerId="LiveId" clId="{5BD18C4D-9CCE-4161-AD18-CE7180C814BE}" dt="2019-09-18T16:43:11.476" v="7" actId="1076"/>
          <ac:spMkLst>
            <pc:docMk/>
            <pc:sldMk cId="274467878" sldId="265"/>
            <ac:spMk id="3" creationId="{79AF210E-2104-4E83-A3E2-2DBBF71D23BD}"/>
          </ac:spMkLst>
        </pc:spChg>
        <pc:spChg chg="del">
          <ac:chgData name="Viola Pirová" userId="8b266cccfa2b5eda" providerId="LiveId" clId="{5BD18C4D-9CCE-4161-AD18-CE7180C814BE}" dt="2019-09-18T16:43:14.357" v="8" actId="478"/>
          <ac:spMkLst>
            <pc:docMk/>
            <pc:sldMk cId="274467878" sldId="265"/>
            <ac:spMk id="4" creationId="{EDAA18F8-D605-4605-B58A-E8EEE94F2C9D}"/>
          </ac:spMkLst>
        </pc:spChg>
      </pc:sldChg>
      <pc:sldChg chg="modSp del">
        <pc:chgData name="Viola Pirová" userId="8b266cccfa2b5eda" providerId="LiveId" clId="{5BD18C4D-9CCE-4161-AD18-CE7180C814BE}" dt="2019-09-18T16:43:17.509" v="9" actId="2696"/>
        <pc:sldMkLst>
          <pc:docMk/>
          <pc:sldMk cId="3599740311" sldId="266"/>
        </pc:sldMkLst>
        <pc:spChg chg="mod">
          <ac:chgData name="Viola Pirová" userId="8b266cccfa2b5eda" providerId="LiveId" clId="{5BD18C4D-9CCE-4161-AD18-CE7180C814BE}" dt="2019-09-18T16:42:52.933" v="2" actId="20577"/>
          <ac:spMkLst>
            <pc:docMk/>
            <pc:sldMk cId="3599740311" sldId="266"/>
            <ac:spMk id="3" creationId="{1385F86D-BCF1-44BB-B6A2-5FDD150518DC}"/>
          </ac:spMkLst>
        </pc:spChg>
      </pc:sldChg>
      <pc:sldChg chg="ord">
        <pc:chgData name="Viola Pirová" userId="8b266cccfa2b5eda" providerId="LiveId" clId="{5BD18C4D-9CCE-4161-AD18-CE7180C814BE}" dt="2019-09-18T16:43:22.944" v="10"/>
        <pc:sldMkLst>
          <pc:docMk/>
          <pc:sldMk cId="550184173" sldId="267"/>
        </pc:sldMkLst>
      </pc:sldChg>
      <pc:sldChg chg="modSp">
        <pc:chgData name="Viola Pirová" userId="8b266cccfa2b5eda" providerId="LiveId" clId="{5BD18C4D-9CCE-4161-AD18-CE7180C814BE}" dt="2019-09-19T16:06:15.609" v="107" actId="20577"/>
        <pc:sldMkLst>
          <pc:docMk/>
          <pc:sldMk cId="3608129156" sldId="268"/>
        </pc:sldMkLst>
        <pc:spChg chg="mod">
          <ac:chgData name="Viola Pirová" userId="8b266cccfa2b5eda" providerId="LiveId" clId="{5BD18C4D-9CCE-4161-AD18-CE7180C814BE}" dt="2019-09-19T16:06:15.609" v="107" actId="20577"/>
          <ac:spMkLst>
            <pc:docMk/>
            <pc:sldMk cId="3608129156" sldId="268"/>
            <ac:spMk id="3" creationId="{72C0B3FD-82DD-4F5D-BE32-484C2D57C66A}"/>
          </ac:spMkLst>
        </pc:spChg>
      </pc:sldChg>
      <pc:sldChg chg="delSp">
        <pc:chgData name="Viola Pirová" userId="8b266cccfa2b5eda" providerId="LiveId" clId="{5BD18C4D-9CCE-4161-AD18-CE7180C814BE}" dt="2019-09-18T16:43:49.715" v="12" actId="478"/>
        <pc:sldMkLst>
          <pc:docMk/>
          <pc:sldMk cId="1107108350" sldId="269"/>
        </pc:sldMkLst>
        <pc:spChg chg="del">
          <ac:chgData name="Viola Pirová" userId="8b266cccfa2b5eda" providerId="LiveId" clId="{5BD18C4D-9CCE-4161-AD18-CE7180C814BE}" dt="2019-09-18T16:43:49.715" v="12" actId="478"/>
          <ac:spMkLst>
            <pc:docMk/>
            <pc:sldMk cId="1107108350" sldId="269"/>
            <ac:spMk id="4" creationId="{22FD09F3-29CD-4A0A-B609-EEE6AD2EB4D7}"/>
          </ac:spMkLst>
        </pc:spChg>
      </pc:sldChg>
    </pc:docChg>
  </pc:docChgLst>
  <pc:docChgLst>
    <pc:chgData name="Viola Pirová" userId="8b266cccfa2b5eda" providerId="Windows Live" clId="Web-{C90463C4-8030-433D-AE8E-20B6B30AE045}"/>
    <pc:docChg chg="modSld">
      <pc:chgData name="Viola Pirová" userId="8b266cccfa2b5eda" providerId="Windows Live" clId="Web-{C90463C4-8030-433D-AE8E-20B6B30AE045}" dt="2019-10-07T09:39:49.443" v="78" actId="20577"/>
      <pc:docMkLst>
        <pc:docMk/>
      </pc:docMkLst>
      <pc:sldChg chg="modSp">
        <pc:chgData name="Viola Pirová" userId="8b266cccfa2b5eda" providerId="Windows Live" clId="Web-{C90463C4-8030-433D-AE8E-20B6B30AE045}" dt="2019-10-07T09:39:49.443" v="78" actId="20577"/>
        <pc:sldMkLst>
          <pc:docMk/>
          <pc:sldMk cId="3608129156" sldId="268"/>
        </pc:sldMkLst>
        <pc:spChg chg="mod">
          <ac:chgData name="Viola Pirová" userId="8b266cccfa2b5eda" providerId="Windows Live" clId="Web-{C90463C4-8030-433D-AE8E-20B6B30AE045}" dt="2019-10-07T09:39:49.443" v="78" actId="20577"/>
          <ac:spMkLst>
            <pc:docMk/>
            <pc:sldMk cId="3608129156" sldId="268"/>
            <ac:spMk id="3" creationId="{72C0B3FD-82DD-4F5D-BE32-484C2D57C66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sk-SK" dirty="0"/>
              <a:t>Identifikácia – plány organizácie a momentálna situácia v predstihu</a:t>
            </a:r>
          </a:p>
          <a:p>
            <a:pPr marL="228600" indent="-228600">
              <a:buAutoNum type="arabicPeriod"/>
            </a:pPr>
            <a:r>
              <a:rPr lang="sk-SK" dirty="0"/>
              <a:t> informácie o pracovnom mieste</a:t>
            </a:r>
          </a:p>
          <a:p>
            <a:pPr marL="228600" indent="-228600">
              <a:buAutoNum type="arabicPeriod"/>
            </a:pPr>
            <a:r>
              <a:rPr lang="sk-SK" dirty="0"/>
              <a:t> zrušenie pracovného miesta, rozdelenie práce medzi ostatných zamestnancov, </a:t>
            </a:r>
            <a:r>
              <a:rPr lang="sk-SK" dirty="0" err="1"/>
              <a:t>presčasy</a:t>
            </a:r>
            <a:r>
              <a:rPr lang="sk-SK" dirty="0"/>
              <a:t>, DPP, externisti</a:t>
            </a:r>
          </a:p>
          <a:p>
            <a:pPr marL="228600" indent="-228600">
              <a:buAutoNum type="arabicPeriod"/>
            </a:pPr>
            <a:r>
              <a:rPr lang="sk-SK" dirty="0"/>
              <a:t>Ktoré charakteristiky sú </a:t>
            </a:r>
            <a:r>
              <a:rPr lang="sk-SK" dirty="0" err="1"/>
              <a:t>doležité</a:t>
            </a:r>
            <a:r>
              <a:rPr lang="sk-SK" dirty="0"/>
              <a:t> pre človeka, aby dostal prehľad o pozícii – názov, </a:t>
            </a:r>
            <a:r>
              <a:rPr lang="sk-SK" dirty="0" err="1"/>
              <a:t>zodpovednost</a:t>
            </a:r>
            <a:r>
              <a:rPr lang="sk-SK" dirty="0"/>
              <a:t>, miesto, vzdelávanie, pracovné podmienky – požiadavky na pracovníka</a:t>
            </a:r>
          </a:p>
          <a:p>
            <a:pPr marL="228600" indent="-228600">
              <a:buAutoNum type="arabicPeriod"/>
            </a:pPr>
            <a:r>
              <a:rPr lang="sk-SK" dirty="0"/>
              <a:t>Vnútorné a vonkajšie zdroje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030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6. </a:t>
            </a:r>
          </a:p>
          <a:p>
            <a:r>
              <a:rPr lang="sk-SK" dirty="0"/>
              <a:t>7. Životopis – </a:t>
            </a:r>
            <a:r>
              <a:rPr lang="sk-SK" dirty="0" err="1"/>
              <a:t>strukturovaný</a:t>
            </a:r>
            <a:r>
              <a:rPr lang="sk-SK" dirty="0"/>
              <a:t> / </a:t>
            </a:r>
            <a:r>
              <a:rPr lang="sk-SK" dirty="0" err="1"/>
              <a:t>ne</a:t>
            </a:r>
            <a:endParaRPr lang="sk-SK" dirty="0"/>
          </a:p>
          <a:p>
            <a:pPr marL="228600" indent="-228600">
              <a:buAutoNum type="arabicPeriod" startAt="8"/>
            </a:pPr>
            <a:r>
              <a:rPr lang="sk-SK" dirty="0" err="1"/>
              <a:t>co</a:t>
            </a:r>
            <a:r>
              <a:rPr lang="sk-SK" dirty="0"/>
              <a:t>, kde a ako uverejníme, na základe predchádzajúcich informácií</a:t>
            </a:r>
          </a:p>
          <a:p>
            <a:pPr marL="228600" indent="-228600">
              <a:buAutoNum type="arabicPeriod" startAt="8"/>
            </a:pPr>
            <a:r>
              <a:rPr lang="sk-SK" dirty="0"/>
              <a:t> </a:t>
            </a:r>
          </a:p>
          <a:p>
            <a:pPr marL="228600" indent="-228600">
              <a:buAutoNum type="arabicPeriod" startAt="8"/>
            </a:pPr>
            <a:r>
              <a:rPr lang="sk-SK" dirty="0"/>
              <a:t> </a:t>
            </a:r>
          </a:p>
          <a:p>
            <a:pPr marL="228600" indent="-228600">
              <a:buAutoNum type="arabicPeriod" startAt="8"/>
            </a:pPr>
            <a:endParaRPr lang="sk-SK" dirty="0"/>
          </a:p>
          <a:p>
            <a:pPr marL="228600" indent="-228600">
              <a:buAutoNum type="arabicPeriod" startAt="8"/>
            </a:pP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320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Pohovor – 1 na 1, panelový, postupný, skupinový, nátlakový, behaviorálny, </a:t>
            </a:r>
            <a:r>
              <a:rPr lang="sk-SK" dirty="0" err="1"/>
              <a:t>sebeprezentácia</a:t>
            </a:r>
            <a:r>
              <a:rPr lang="sk-SK" dirty="0"/>
              <a:t>, telefonický, prípadové štúdie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59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414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ompetence.nsp.cz/mekkeKompetence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6256" y="1005186"/>
            <a:ext cx="8091487" cy="1021556"/>
          </a:xfrm>
        </p:spPr>
        <p:txBody>
          <a:bodyPr/>
          <a:lstStyle/>
          <a:p>
            <a:r>
              <a:rPr lang="cs-CZ" altLang="cs-CZ" dirty="0"/>
              <a:t>3. </a:t>
            </a:r>
            <a:r>
              <a:rPr lang="cs-CZ" altLang="cs-CZ" dirty="0" err="1"/>
              <a:t>Personálne</a:t>
            </a:r>
            <a:r>
              <a:rPr lang="cs-CZ" altLang="cs-CZ" dirty="0"/>
              <a:t> </a:t>
            </a:r>
            <a:r>
              <a:rPr lang="cs-CZ" altLang="cs-CZ" dirty="0" err="1"/>
              <a:t>plánovanie</a:t>
            </a:r>
            <a:r>
              <a:rPr lang="cs-CZ" altLang="cs-CZ" dirty="0"/>
              <a:t> a analýza </a:t>
            </a:r>
            <a:r>
              <a:rPr lang="cs-CZ" altLang="cs-CZ" dirty="0" err="1"/>
              <a:t>pracovnej</a:t>
            </a:r>
            <a:r>
              <a:rPr lang="cs-CZ" altLang="cs-CZ" dirty="0"/>
              <a:t> </a:t>
            </a:r>
            <a:r>
              <a:rPr lang="cs-CZ" altLang="cs-CZ" dirty="0" err="1"/>
              <a:t>pozície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7C8D99B-655C-48DB-B191-E6CBC2809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25" y="2026742"/>
            <a:ext cx="8091487" cy="1125140"/>
          </a:xfrm>
        </p:spPr>
        <p:txBody>
          <a:bodyPr/>
          <a:lstStyle/>
          <a:p>
            <a:r>
              <a:rPr lang="cs-CZ" altLang="cs-CZ" dirty="0" err="1"/>
              <a:t>Psychológia</a:t>
            </a:r>
            <a:r>
              <a:rPr lang="cs-CZ" altLang="cs-CZ" dirty="0"/>
              <a:t> práce a </a:t>
            </a:r>
            <a:r>
              <a:rPr lang="cs-CZ" altLang="cs-CZ" dirty="0" err="1"/>
              <a:t>organizácie</a:t>
            </a:r>
            <a:br>
              <a:rPr lang="cs-CZ" altLang="cs-CZ" dirty="0"/>
            </a:br>
            <a:endParaRPr lang="sk-SK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err="1"/>
              <a:t>Psychológia</a:t>
            </a:r>
            <a:r>
              <a:rPr lang="cs-CZ" altLang="cs-CZ" dirty="0"/>
              <a:t> práce a </a:t>
            </a:r>
            <a:r>
              <a:rPr lang="cs-CZ" altLang="cs-CZ" dirty="0" err="1"/>
              <a:t>organizácie</a:t>
            </a:r>
            <a:r>
              <a:rPr lang="cs-CZ" altLang="cs-CZ" dirty="0"/>
              <a:t> - Úvod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ADF13-672C-40A6-839A-6FA5DE15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Kompetenčný model mäkkých </a:t>
            </a:r>
            <a:r>
              <a:rPr lang="sk-SK" dirty="0" err="1"/>
              <a:t>dovedností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C0B3FD-82DD-4F5D-BE32-484C2D57C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Aké </a:t>
            </a:r>
            <a:r>
              <a:rPr lang="sk-SK" dirty="0" err="1"/>
              <a:t>makké</a:t>
            </a:r>
            <a:r>
              <a:rPr lang="sk-SK" dirty="0"/>
              <a:t> kompetencie by mal mať Váš zamestnanec?</a:t>
            </a:r>
            <a:endParaRPr lang="sk-SK">
              <a:cs typeface="Arial"/>
            </a:endParaRPr>
          </a:p>
          <a:p>
            <a:r>
              <a:rPr lang="sk-SK" dirty="0">
                <a:cs typeface="Arial"/>
              </a:rPr>
              <a:t>Čo táto kompetencia pre Vás vlastne znamená? </a:t>
            </a:r>
            <a:endParaRPr lang="sk-SK" dirty="0"/>
          </a:p>
          <a:p>
            <a:r>
              <a:rPr lang="sk-SK" dirty="0">
                <a:cs typeface="Arial"/>
              </a:rPr>
              <a:t>Cca 4 kompetencie </a:t>
            </a:r>
            <a:endParaRPr lang="sk-SK" dirty="0"/>
          </a:p>
          <a:p>
            <a:r>
              <a:rPr lang="cs-CZ" dirty="0">
                <a:hlinkClick r:id="rId3"/>
              </a:rPr>
              <a:t>http://kompetence.nsp.cz/mekkeKompetence.aspx</a:t>
            </a:r>
            <a:endParaRPr lang="cs-CZ" dirty="0"/>
          </a:p>
          <a:p>
            <a:r>
              <a:rPr lang="cs-CZ" dirty="0" err="1"/>
              <a:t>Príprava</a:t>
            </a:r>
            <a:r>
              <a:rPr lang="cs-CZ" dirty="0"/>
              <a:t> na AC</a:t>
            </a:r>
            <a:endParaRPr lang="sk-SK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7D7C4F-6E27-48E6-AF5D-ECC9B74F9F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335572-50FA-4DA8-BAF6-254826FE7D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812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AF446-AF83-4785-A193-FAE16FF6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SWOT analýza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FC7572-B275-404E-9C2A-856367663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pic>
        <p:nvPicPr>
          <p:cNvPr id="1026" name="Picture 2" descr="VÃ½sledek obrÃ¡zku pro SWOT analza">
            <a:extLst>
              <a:ext uri="{FF2B5EF4-FFF2-40B4-BE49-F238E27FC236}">
                <a16:creationId xmlns:a16="http://schemas.microsoft.com/office/drawing/2014/main" id="{AB361F68-87A6-4765-9A9B-765EB9013F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078" y="226176"/>
            <a:ext cx="4487154" cy="446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10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5E9CE-7D40-4006-A94D-1A3046248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Skupinová úloha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38EB76-7055-4DCC-B001-467CF35ED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Aký je proces obsadenia pracovnej pozície?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Nové pracovné miesto</a:t>
            </a:r>
          </a:p>
          <a:p>
            <a:pPr lvl="1"/>
            <a:r>
              <a:rPr lang="sk-SK" dirty="0"/>
              <a:t>...</a:t>
            </a:r>
          </a:p>
          <a:p>
            <a:pPr lvl="1"/>
            <a:r>
              <a:rPr lang="sk-SK" dirty="0"/>
              <a:t>Obsadenie pracovnej pozície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3EAE84-D58D-46BE-943F-EA5EF55461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16D37D-E80B-40EF-B145-566FF8FBED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353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1190A-2A1D-42E7-9192-73F6A0732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Kroky pri obsadzovaní pracovného miesta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D92F11-38B0-48CA-BA98-B4F4AF91B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Identifikácia potreby obsadiť pracovné miesto</a:t>
            </a:r>
          </a:p>
          <a:p>
            <a:r>
              <a:rPr lang="sk-SK" dirty="0"/>
              <a:t>Popis a špecifikácia pracovného miesta</a:t>
            </a:r>
          </a:p>
          <a:p>
            <a:r>
              <a:rPr lang="sk-SK" dirty="0"/>
              <a:t>Zváženie alternatív</a:t>
            </a:r>
          </a:p>
          <a:p>
            <a:r>
              <a:rPr lang="sk-SK" dirty="0"/>
              <a:t>Výber charakteristík pracovného miesta pri výbere zamestnanca + rozpočet</a:t>
            </a:r>
          </a:p>
          <a:p>
            <a:r>
              <a:rPr lang="sk-SK" dirty="0"/>
              <a:t>Identifikácia potenciálnych zdrojov uchádzačov</a:t>
            </a:r>
          </a:p>
          <a:p>
            <a:endParaRPr lang="sk-SK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8201D4-61F0-40E4-9929-2AB2FC2113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16AF47-0DD0-4982-B2A9-3F335A7F5D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702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47A7B9-4404-44E4-9F40-A7FDFDB94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829340"/>
            <a:ext cx="8082321" cy="3770045"/>
          </a:xfrm>
        </p:spPr>
        <p:txBody>
          <a:bodyPr/>
          <a:lstStyle/>
          <a:p>
            <a:r>
              <a:rPr lang="sk-SK" dirty="0"/>
              <a:t>Voľba metódy výberu</a:t>
            </a:r>
          </a:p>
          <a:p>
            <a:pPr lvl="1"/>
            <a:r>
              <a:rPr lang="sk-SK" dirty="0"/>
              <a:t>Odporúčanie, prihlásení, </a:t>
            </a:r>
            <a:r>
              <a:rPr lang="sk-SK" dirty="0" err="1"/>
              <a:t>headhunting</a:t>
            </a:r>
            <a:r>
              <a:rPr lang="sk-SK" dirty="0"/>
              <a:t>, letáky, inzercie, VŠ, úrad práce, agentúry, internet</a:t>
            </a:r>
          </a:p>
          <a:p>
            <a:r>
              <a:rPr lang="sk-SK" dirty="0"/>
              <a:t>Voľba dokumentov požadovaných od uchádzačov</a:t>
            </a:r>
          </a:p>
          <a:p>
            <a:r>
              <a:rPr lang="sk-SK" dirty="0"/>
              <a:t>Formulácia ponuky zamestnania</a:t>
            </a:r>
          </a:p>
          <a:p>
            <a:r>
              <a:rPr lang="sk-SK" dirty="0"/>
              <a:t>Uverejnenie ponuky</a:t>
            </a:r>
          </a:p>
          <a:p>
            <a:r>
              <a:rPr lang="sk-SK" dirty="0"/>
              <a:t>Zhromažďovanie dokumentov</a:t>
            </a:r>
          </a:p>
          <a:p>
            <a:r>
              <a:rPr lang="sk-SK" dirty="0" err="1"/>
              <a:t>Predvýber</a:t>
            </a:r>
            <a:r>
              <a:rPr lang="sk-SK" dirty="0"/>
              <a:t> uchádzačov</a:t>
            </a:r>
          </a:p>
          <a:p>
            <a:r>
              <a:rPr lang="sk-SK" dirty="0"/>
              <a:t>Pozvanie na pohovor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90EE575-4378-4B77-A9EB-9DC020B04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F7B72E-706A-4B92-A030-838FF2B26F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422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661713-EF76-4120-BCAF-F78D67E38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850605"/>
            <a:ext cx="8082321" cy="3748780"/>
          </a:xfrm>
        </p:spPr>
        <p:txBody>
          <a:bodyPr/>
          <a:lstStyle/>
          <a:p>
            <a:r>
              <a:rPr lang="sk-SK" dirty="0"/>
              <a:t>Pohovor</a:t>
            </a:r>
          </a:p>
          <a:p>
            <a:r>
              <a:rPr lang="sk-SK" dirty="0"/>
              <a:t>Vyhodnotenie</a:t>
            </a:r>
          </a:p>
          <a:p>
            <a:r>
              <a:rPr lang="sk-SK" dirty="0"/>
              <a:t>Výstupná správa</a:t>
            </a:r>
          </a:p>
          <a:p>
            <a:r>
              <a:rPr lang="sk-SK" dirty="0"/>
              <a:t>Oznámenie výsledkov</a:t>
            </a:r>
          </a:p>
          <a:p>
            <a:r>
              <a:rPr lang="sk-SK" dirty="0"/>
              <a:t>Prijatie do PP  - administratíva</a:t>
            </a:r>
          </a:p>
          <a:p>
            <a:r>
              <a:rPr lang="sk-SK" dirty="0"/>
              <a:t>Archivácia a skartovanie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D05587-5691-46B6-A85E-0D8E926E51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A95CA1-3128-4000-8DB8-E5E215BCD8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682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9EF8C-F89D-45BE-9A31-7CB9ABC80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Personálne plánovanie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874335-2923-4845-A7CE-91CEDE602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Plánovanie uvoľnenia pracovného miesta a jeho obsadenia</a:t>
            </a:r>
          </a:p>
          <a:p>
            <a:pPr lvl="1"/>
            <a:r>
              <a:rPr lang="sk-SK" dirty="0"/>
              <a:t>Včas</a:t>
            </a:r>
          </a:p>
          <a:p>
            <a:pPr lvl="1"/>
            <a:r>
              <a:rPr lang="sk-SK" dirty="0"/>
              <a:t>Optimálne obsadené – kvalifikácia, osobnosť, motivácia</a:t>
            </a:r>
          </a:p>
          <a:p>
            <a:pPr lvl="1"/>
            <a:r>
              <a:rPr lang="sk-SK" dirty="0"/>
              <a:t>S primeranými nákladmi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D69991-A7A8-4672-A67C-572E1D1609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92B18F-C54D-4352-BC14-164B8DF1B7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579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2B502-4F05-486A-A4A8-48AC25F5D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Analýza pracovnej pozície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890ED0-C64C-4777-8C36-1820F8E11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Otázky týkajúce sa pracovného miesta</a:t>
            </a:r>
          </a:p>
          <a:p>
            <a:r>
              <a:rPr lang="sk-SK" dirty="0"/>
              <a:t>Otázky týkajúce sa pracovníka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5A701D-A18D-490A-9F99-BA0714A67C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24394F-2B5F-4060-AECE-39E6AA3A26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42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EFB77-F864-40F6-9E15-6C20EBC7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4251" y="114300"/>
            <a:ext cx="6918823" cy="485775"/>
          </a:xfrm>
        </p:spPr>
        <p:txBody>
          <a:bodyPr/>
          <a:lstStyle/>
          <a:p>
            <a:r>
              <a:rPr lang="sk-SK" dirty="0"/>
              <a:t>Otázky týkajúce sa pracovného miesta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F210E-2104-4E83-A3E2-2DBBF71D2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05" y="842725"/>
            <a:ext cx="8082321" cy="3086100"/>
          </a:xfrm>
        </p:spPr>
        <p:txBody>
          <a:bodyPr/>
          <a:lstStyle/>
          <a:p>
            <a:r>
              <a:rPr lang="sk-SK" dirty="0"/>
              <a:t>Názov práce + organizačné začlenenie</a:t>
            </a:r>
          </a:p>
          <a:p>
            <a:r>
              <a:rPr lang="sk-SK" dirty="0"/>
              <a:t>Čo všetko vyžaduje pracovná pozícia?</a:t>
            </a:r>
          </a:p>
          <a:p>
            <a:r>
              <a:rPr lang="sk-SK" dirty="0"/>
              <a:t>Ako sa pracovná činnosť vykonáva?</a:t>
            </a:r>
          </a:p>
          <a:p>
            <a:r>
              <a:rPr lang="sk-SK" dirty="0"/>
              <a:t>Aký je proces pracovnej činnosti? Účel?</a:t>
            </a:r>
          </a:p>
          <a:p>
            <a:r>
              <a:rPr lang="sk-SK" dirty="0"/>
              <a:t>Kedy a kde sú pracovné činnosti vykonávané?</a:t>
            </a:r>
          </a:p>
          <a:p>
            <a:r>
              <a:rPr lang="sk-SK" dirty="0"/>
              <a:t>Komu sa pracovník zodpovedá?</a:t>
            </a:r>
          </a:p>
          <a:p>
            <a:r>
              <a:rPr lang="sk-SK" dirty="0"/>
              <a:t>Aké sú normy výkonu práca?</a:t>
            </a:r>
          </a:p>
          <a:p>
            <a:r>
              <a:rPr lang="sk-SK" dirty="0"/>
              <a:t>Aké sú možnosti vzdelávania popri práci? </a:t>
            </a:r>
          </a:p>
          <a:p>
            <a:r>
              <a:rPr lang="sk-SK" dirty="0"/>
              <a:t>Aké sú obvykle pracovné podmienky?</a:t>
            </a:r>
          </a:p>
          <a:p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41A347-644A-4792-873B-D53E93AF4D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6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32048-8B4B-4391-8CCD-A6163ABF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 týkajúce sa pracovníka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B3EB7C-A07A-4EB3-B020-7FEC1DF17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Fyzické požiadavky</a:t>
            </a:r>
          </a:p>
          <a:p>
            <a:r>
              <a:rPr lang="sk-SK" dirty="0"/>
              <a:t>Duševné požiadavky</a:t>
            </a:r>
          </a:p>
          <a:p>
            <a:r>
              <a:rPr lang="sk-SK" dirty="0"/>
              <a:t>Zručnosti</a:t>
            </a:r>
          </a:p>
          <a:p>
            <a:r>
              <a:rPr lang="sk-SK" dirty="0"/>
              <a:t>Vzdelanie a kvalifikácia</a:t>
            </a:r>
          </a:p>
          <a:p>
            <a:r>
              <a:rPr lang="sk-SK" dirty="0"/>
              <a:t>Pracovné skúsenosti</a:t>
            </a:r>
          </a:p>
          <a:p>
            <a:r>
              <a:rPr lang="sk-SK" dirty="0"/>
              <a:t>Charakteristiky osobnosti a postoje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6EF209-96A3-423C-8CC7-C16F9E644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3A8519-21D4-44D5-A72C-D87A29E55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01841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714</TotalTime>
  <Words>435</Words>
  <Application>Microsoft Office PowerPoint</Application>
  <PresentationFormat>Prezentácia na obrazovke (16:9)</PresentationFormat>
  <Paragraphs>94</Paragraphs>
  <Slides>11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Prezentace_MU_CZ</vt:lpstr>
      <vt:lpstr>3. Personálne plánovanie a analýza pracovnej pozície </vt:lpstr>
      <vt:lpstr>Skupinová úloha</vt:lpstr>
      <vt:lpstr>Kroky pri obsadzovaní pracovného miesta</vt:lpstr>
      <vt:lpstr>Prezentácia programu PowerPoint</vt:lpstr>
      <vt:lpstr>Prezentácia programu PowerPoint</vt:lpstr>
      <vt:lpstr>Personálne plánovanie</vt:lpstr>
      <vt:lpstr>Analýza pracovnej pozície</vt:lpstr>
      <vt:lpstr>Otázky týkajúce sa pracovného miesta</vt:lpstr>
      <vt:lpstr>Otázky týkajúce sa pracovníka</vt:lpstr>
      <vt:lpstr>Kompetenčný model mäkkých dovedností</vt:lpstr>
      <vt:lpstr>SWOT analýza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Viola Pirová</cp:lastModifiedBy>
  <cp:revision>48</cp:revision>
  <cp:lastPrinted>1601-01-01T00:00:00Z</cp:lastPrinted>
  <dcterms:created xsi:type="dcterms:W3CDTF">2018-09-25T17:51:01Z</dcterms:created>
  <dcterms:modified xsi:type="dcterms:W3CDTF">2019-10-07T09:39:52Z</dcterms:modified>
</cp:coreProperties>
</file>