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3" r:id="rId4"/>
    <p:sldId id="267" r:id="rId5"/>
    <p:sldId id="270" r:id="rId6"/>
    <p:sldId id="272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</p:sldIdLst>
  <p:sldSz cx="12192000" cy="6858000"/>
  <p:notesSz cx="6858000" cy="9144000"/>
  <p:custDataLst>
    <p:tags r:id="rId2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0" autoAdjust="0"/>
  </p:normalViewPr>
  <p:slideViewPr>
    <p:cSldViewPr snapToGrid="0">
      <p:cViewPr varScale="1">
        <p:scale>
          <a:sx n="96" d="100"/>
          <a:sy n="96" d="100"/>
        </p:scale>
        <p:origin x="9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5D941-8DDE-4A4D-A9B0-C6EE9604B3E0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8947F-F163-4B1A-855E-36FCE88524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82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912990-96B8-4D8B-83E7-EC88D05DF998}" type="slidenum">
              <a:rPr lang="cs-CZ" altLang="cs-CZ" smtClean="0">
                <a:latin typeface="Arial" panose="020B0604020202020204" pitchFamily="34" charset="0"/>
              </a:rPr>
              <a:pPr/>
              <a:t>13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545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947F-F163-4B1A-855E-36FCE88524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32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5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7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4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2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75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51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77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8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69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4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68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A4E7-3106-41C2-86D5-BADBFED30A1E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63-A804-443F-83BE-57C9AB259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Jan_Evangelista_Purkyne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7/Spinal_nerve_CAT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fif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dia.novinky.cz/732/387326-original1-mt36i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8/87/Spinal_nerve_CAT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4/47/Dermatoms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8/87/Spinal_nerve_CAT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7/Spinal_nerve_CAT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4/46/Disc_Hernias_I-II-III_Sta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6771" y="2155371"/>
            <a:ext cx="8055429" cy="1445080"/>
          </a:xfrm>
        </p:spPr>
        <p:txBody>
          <a:bodyPr anchor="ctr"/>
          <a:lstStyle/>
          <a:p>
            <a:pPr eaLnBrk="1" hangingPunct="1"/>
            <a:r>
              <a:rPr lang="cs-CZ" altLang="cs-CZ" sz="4400" b="1" i="1" u="sng" dirty="0">
                <a:solidFill>
                  <a:srgbClr val="0066FF"/>
                </a:solidFill>
              </a:rPr>
              <a:t>STAVBA  MÍŠNÍHO  NERVU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088" y="3886200"/>
            <a:ext cx="8600848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3300"/>
                </a:solidFill>
              </a:rPr>
              <a:t>                       </a:t>
            </a:r>
            <a:r>
              <a:rPr lang="cs-CZ" altLang="cs-CZ" sz="2000" b="1" dirty="0" smtClean="0">
                <a:solidFill>
                  <a:srgbClr val="FF3300"/>
                </a:solidFill>
              </a:rPr>
              <a:t>                                       Doc</a:t>
            </a:r>
            <a:r>
              <a:rPr lang="cs-CZ" altLang="cs-CZ" sz="2000" b="1" dirty="0">
                <a:solidFill>
                  <a:srgbClr val="FF3300"/>
                </a:solidFill>
              </a:rPr>
              <a:t>. MUDr. Pavel Matonoha, CSc.</a:t>
            </a:r>
          </a:p>
          <a:p>
            <a:pPr eaLnBrk="1" hangingPunct="1"/>
            <a:endParaRPr lang="cs-CZ" altLang="cs-CZ" sz="2000" b="1" dirty="0">
              <a:solidFill>
                <a:srgbClr val="FF3300"/>
              </a:solidFill>
            </a:endParaRPr>
          </a:p>
          <a:p>
            <a:pPr eaLnBrk="1" hangingPunct="1"/>
            <a:r>
              <a:rPr lang="cs-CZ" altLang="cs-CZ" sz="2000" b="1" dirty="0">
                <a:solidFill>
                  <a:srgbClr val="FF3300"/>
                </a:solidFill>
              </a:rPr>
              <a:t>                </a:t>
            </a:r>
            <a:r>
              <a:rPr lang="cs-CZ" altLang="cs-CZ" sz="2000" b="1" dirty="0" smtClean="0">
                <a:solidFill>
                  <a:srgbClr val="FF3300"/>
                </a:solidFill>
              </a:rPr>
              <a:t>                                          </a:t>
            </a:r>
            <a:r>
              <a:rPr lang="cs-CZ" altLang="cs-CZ" sz="2000" b="1" dirty="0">
                <a:solidFill>
                  <a:srgbClr val="FF3300"/>
                </a:solidFill>
              </a:rPr>
              <a:t>Anatomický ústav LF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70021" y="1144589"/>
            <a:ext cx="112936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</a:t>
            </a:r>
            <a:r>
              <a:rPr lang="cs-CZ" altLang="cs-CZ" b="1" dirty="0" smtClean="0">
                <a:solidFill>
                  <a:srgbClr val="0066FF"/>
                </a:solidFill>
              </a:rPr>
              <a:t>TOPOGRAFICKÁ  </a:t>
            </a:r>
            <a:r>
              <a:rPr lang="cs-CZ" altLang="cs-CZ" b="1" dirty="0">
                <a:solidFill>
                  <a:srgbClr val="0066FF"/>
                </a:solidFill>
              </a:rPr>
              <a:t>ANATOMIE  </a:t>
            </a:r>
            <a:r>
              <a:rPr lang="cs-CZ" altLang="cs-CZ" b="1" dirty="0" smtClean="0">
                <a:solidFill>
                  <a:srgbClr val="0066FF"/>
                </a:solidFill>
              </a:rPr>
              <a:t>KONČETIN, ZAD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b="1" dirty="0">
              <a:solidFill>
                <a:srgbClr val="0066FF"/>
              </a:solidFill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6490607" y="5638801"/>
            <a:ext cx="2855376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</a:t>
            </a:r>
            <a:r>
              <a:rPr lang="cs-CZ" altLang="cs-CZ" sz="1800" b="1" dirty="0" smtClean="0"/>
              <a:t>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dirty="0"/>
              <a:t> </a:t>
            </a:r>
            <a:r>
              <a:rPr lang="cs-CZ" altLang="cs-CZ" sz="1800" b="1" i="1" dirty="0" smtClean="0"/>
              <a:t>                    </a:t>
            </a:r>
            <a:r>
              <a:rPr lang="cs-CZ" altLang="cs-CZ" sz="1800" b="1" i="1" dirty="0" err="1" smtClean="0"/>
              <a:t>J.E.Purkyně</a:t>
            </a:r>
            <a:endParaRPr lang="cs-CZ" altLang="cs-CZ" sz="1800" b="1" i="1" dirty="0"/>
          </a:p>
        </p:txBody>
      </p:sp>
      <p:pic>
        <p:nvPicPr>
          <p:cNvPr id="2054" name="Picture 5" descr="J. E. Purkyně">
            <a:hlinkClick r:id="rId3" tooltip="J. E. Purkyně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83" y="3264794"/>
            <a:ext cx="25495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8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9" y="273050"/>
            <a:ext cx="4675187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0" y="169863"/>
            <a:ext cx="2774950" cy="6481762"/>
          </a:xfrm>
          <a:noFill/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835650" y="6159500"/>
            <a:ext cx="440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Regiones dorsi – krajiny hřbetní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777164" y="619125"/>
            <a:ext cx="1901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nuchae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 scapular.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     infrascapular.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      subcostal.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     lumbal.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7705725" y="130810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vertebr.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748588" y="496570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sacr.</a:t>
            </a:r>
          </a:p>
        </p:txBody>
      </p:sp>
    </p:spTree>
    <p:extLst>
      <p:ext uri="{BB962C8B-B14F-4D97-AF65-F5344CB8AC3E}">
        <p14:creationId xmlns:p14="http://schemas.microsoft.com/office/powerpoint/2010/main" val="20297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4" y="206940"/>
            <a:ext cx="3683000" cy="555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16138" y="425450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589962" y="1341438"/>
            <a:ext cx="2333851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/>
              <a:t>   </a:t>
            </a:r>
            <a:r>
              <a:rPr lang="cs-CZ" altLang="cs-CZ" sz="2400" b="1" u="sng" dirty="0" err="1">
                <a:solidFill>
                  <a:srgbClr val="3333FF"/>
                </a:solidFill>
              </a:rPr>
              <a:t>rr</a:t>
            </a:r>
            <a:r>
              <a:rPr lang="cs-CZ" altLang="cs-CZ" sz="2400" b="1" u="sng" dirty="0">
                <a:solidFill>
                  <a:srgbClr val="3333FF"/>
                </a:solidFill>
              </a:rPr>
              <a:t>. </a:t>
            </a:r>
            <a:r>
              <a:rPr lang="cs-CZ" altLang="cs-CZ" sz="2400" b="1" u="sng" dirty="0" err="1">
                <a:solidFill>
                  <a:srgbClr val="3333FF"/>
                </a:solidFill>
              </a:rPr>
              <a:t>dorsales</a:t>
            </a:r>
            <a:r>
              <a:rPr lang="cs-CZ" altLang="cs-CZ" b="1" u="sng" dirty="0"/>
              <a:t> :</a:t>
            </a:r>
          </a:p>
          <a:p>
            <a:pPr eaLnBrk="1" hangingPunct="1"/>
            <a:endParaRPr lang="cs-CZ" altLang="cs-CZ" b="1" u="sng" dirty="0"/>
          </a:p>
          <a:p>
            <a:pPr eaLnBrk="1" hangingPunct="1"/>
            <a:r>
              <a:rPr lang="cs-CZ" altLang="cs-CZ" b="1" dirty="0"/>
              <a:t>   </a:t>
            </a:r>
            <a:r>
              <a:rPr lang="cs-CZ" altLang="cs-CZ" sz="2000" b="1" dirty="0">
                <a:solidFill>
                  <a:srgbClr val="3333FF"/>
                </a:solidFill>
              </a:rPr>
              <a:t>med. + lat.</a:t>
            </a:r>
          </a:p>
          <a:p>
            <a:pPr eaLnBrk="1" hangingPunct="1"/>
            <a:endParaRPr lang="cs-CZ" altLang="cs-CZ" sz="2000" b="1" dirty="0">
              <a:solidFill>
                <a:srgbClr val="3333FF"/>
              </a:solidFill>
            </a:endParaRPr>
          </a:p>
          <a:p>
            <a:pPr eaLnBrk="1" hangingPunct="1"/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i="1" dirty="0"/>
              <a:t>  </a:t>
            </a:r>
            <a:r>
              <a:rPr lang="cs-CZ" altLang="cs-CZ" b="1" i="1" u="sng" dirty="0" err="1">
                <a:solidFill>
                  <a:srgbClr val="FF0000"/>
                </a:solidFill>
              </a:rPr>
              <a:t>nn</a:t>
            </a:r>
            <a:r>
              <a:rPr lang="cs-CZ" altLang="cs-CZ" b="1" i="1" u="sng" dirty="0">
                <a:solidFill>
                  <a:srgbClr val="FF0000"/>
                </a:solidFill>
              </a:rPr>
              <a:t>. </a:t>
            </a:r>
            <a:r>
              <a:rPr lang="cs-CZ" altLang="cs-CZ" b="1" i="1" u="sng" dirty="0" err="1">
                <a:solidFill>
                  <a:srgbClr val="FF0000"/>
                </a:solidFill>
              </a:rPr>
              <a:t>clunii</a:t>
            </a:r>
            <a:r>
              <a:rPr lang="cs-CZ" altLang="cs-CZ" b="1" u="sng" dirty="0">
                <a:solidFill>
                  <a:srgbClr val="FF0000"/>
                </a:solidFill>
              </a:rPr>
              <a:t> (</a:t>
            </a:r>
            <a:r>
              <a:rPr lang="cs-CZ" altLang="cs-CZ" b="1" u="sng" dirty="0" err="1">
                <a:solidFill>
                  <a:srgbClr val="FF0000"/>
                </a:solidFill>
              </a:rPr>
              <a:t>clunium</a:t>
            </a:r>
            <a:r>
              <a:rPr lang="cs-CZ" altLang="cs-CZ" b="1" u="sng" dirty="0">
                <a:solidFill>
                  <a:srgbClr val="FF0000"/>
                </a:solidFill>
              </a:rPr>
              <a:t> )</a:t>
            </a:r>
          </a:p>
          <a:p>
            <a:pPr eaLnBrk="1" hangingPunct="1"/>
            <a:endParaRPr lang="cs-CZ" altLang="cs-CZ" b="1" dirty="0"/>
          </a:p>
          <a:p>
            <a:pPr eaLnBrk="1" hangingPunct="1">
              <a:buFontTx/>
              <a:buAutoNum type="alphaLcParenR"/>
            </a:pPr>
            <a:r>
              <a:rPr lang="cs-CZ" altLang="cs-CZ" b="1" dirty="0"/>
              <a:t>sup.  ( L )</a:t>
            </a:r>
          </a:p>
          <a:p>
            <a:pPr eaLnBrk="1" hangingPunct="1">
              <a:buFontTx/>
              <a:buAutoNum type="alphaLcParenR"/>
            </a:pPr>
            <a:r>
              <a:rPr lang="cs-CZ" altLang="cs-CZ" b="1" dirty="0"/>
              <a:t>medii ( S )</a:t>
            </a:r>
          </a:p>
          <a:p>
            <a:pPr eaLnBrk="1" hangingPunct="1">
              <a:buFontTx/>
              <a:buAutoNum type="alphaLcParenR"/>
            </a:pPr>
            <a:r>
              <a:rPr lang="cs-CZ" altLang="cs-CZ" b="1" dirty="0" err="1"/>
              <a:t>inferiores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       (n. </a:t>
            </a:r>
            <a:r>
              <a:rPr lang="cs-CZ" altLang="cs-CZ" b="1" dirty="0" err="1"/>
              <a:t>cutaneus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        </a:t>
            </a:r>
            <a:r>
              <a:rPr lang="cs-CZ" altLang="cs-CZ" b="1" dirty="0" err="1"/>
              <a:t>femoris</a:t>
            </a:r>
            <a:r>
              <a:rPr lang="cs-CZ" altLang="cs-CZ" b="1" dirty="0"/>
              <a:t> post.)</a:t>
            </a:r>
          </a:p>
        </p:txBody>
      </p:sp>
      <p:pic>
        <p:nvPicPr>
          <p:cNvPr id="5126" name="Picture 7" descr="File:Spinal nerve CAT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" y="883444"/>
            <a:ext cx="4878097" cy="361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906963" y="6180139"/>
            <a:ext cx="4442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</a:rPr>
              <a:t>      </a:t>
            </a:r>
            <a:r>
              <a:rPr lang="cs-CZ" altLang="cs-CZ" sz="24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Podkožní vrstva – </a:t>
            </a:r>
            <a:r>
              <a:rPr lang="cs-CZ" altLang="cs-CZ" sz="2400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rr</a:t>
            </a:r>
            <a:r>
              <a:rPr lang="cs-CZ" altLang="cs-CZ" sz="24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  <a:r>
              <a:rPr lang="cs-CZ" altLang="cs-CZ" sz="2400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dorsales</a:t>
            </a:r>
            <a:endParaRPr lang="cs-CZ" altLang="cs-CZ" sz="2400" b="1" u="sng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8195" name="Picture 4" descr="img23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3837" y="95977"/>
            <a:ext cx="3306264" cy="67620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852863" y="5216525"/>
            <a:ext cx="7665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Rami </a:t>
            </a:r>
            <a:r>
              <a:rPr lang="cs-CZ" altLang="cs-CZ" sz="2400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dorsales</a:t>
            </a:r>
            <a:endParaRPr lang="cs-CZ" altLang="cs-CZ" sz="2400" b="1" u="sng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7150101" y="-457200"/>
            <a:ext cx="2930526" cy="108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Times New Roman" panose="02020603050405020304" pitchFamily="18" charset="0"/>
              </a:rPr>
              <a:t>n. </a:t>
            </a:r>
            <a:r>
              <a:rPr lang="cs-CZ" altLang="cs-CZ" sz="1800" b="1" dirty="0" err="1">
                <a:latin typeface="Times New Roman" panose="02020603050405020304" pitchFamily="18" charset="0"/>
              </a:rPr>
              <a:t>occcipit</a:t>
            </a:r>
            <a:r>
              <a:rPr lang="cs-CZ" altLang="cs-CZ" sz="1800" b="1" dirty="0">
                <a:latin typeface="Times New Roman" panose="02020603050405020304" pitchFamily="18" charset="0"/>
              </a:rPr>
              <a:t>. major – C2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 smtClean="0">
                <a:latin typeface="Times New Roman" panose="02020603050405020304" pitchFamily="18" charset="0"/>
              </a:rPr>
              <a:t>tertius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                  </a:t>
            </a:r>
            <a:r>
              <a:rPr lang="cs-CZ" altLang="cs-CZ" sz="1800" b="1" dirty="0">
                <a:latin typeface="Times New Roman" panose="02020603050405020304" pitchFamily="18" charset="0"/>
              </a:rPr>
              <a:t>-   C3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1800" b="1" dirty="0" err="1" smtClean="0">
                <a:latin typeface="Times New Roman" panose="02020603050405020304" pitchFamily="18" charset="0"/>
              </a:rPr>
              <a:t>nn</a:t>
            </a:r>
            <a:r>
              <a:rPr lang="cs-CZ" altLang="cs-CZ" sz="1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1800" b="1" dirty="0" err="1" smtClean="0">
                <a:latin typeface="Times New Roman" panose="02020603050405020304" pitchFamily="18" charset="0"/>
              </a:rPr>
              <a:t>clunii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1800" b="1" dirty="0">
                <a:latin typeface="Times New Roman" panose="02020603050405020304" pitchFamily="18" charset="0"/>
              </a:rPr>
              <a:t>(</a:t>
            </a:r>
            <a:r>
              <a:rPr lang="cs-CZ" altLang="cs-CZ" sz="1800" b="1" dirty="0" err="1">
                <a:latin typeface="Times New Roman" panose="02020603050405020304" pitchFamily="18" charset="0"/>
              </a:rPr>
              <a:t>clunium</a:t>
            </a:r>
            <a:r>
              <a:rPr lang="cs-CZ" altLang="cs-CZ" sz="1800" b="1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6237538" y="5216524"/>
            <a:ext cx="1014663" cy="334044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770021" y="3168316"/>
            <a:ext cx="34765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SVALY: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trapéz, </a:t>
            </a:r>
            <a:r>
              <a:rPr lang="cs-CZ" altLang="cs-CZ" sz="1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latiss</a:t>
            </a:r>
            <a:r>
              <a:rPr lang="cs-CZ" altLang="cs-CZ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.(+ </a:t>
            </a:r>
            <a:r>
              <a:rPr lang="cs-CZ" altLang="cs-CZ" sz="1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aponeur</a:t>
            </a:r>
            <a:r>
              <a:rPr lang="cs-CZ" altLang="cs-CZ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scapul</a:t>
            </a:r>
            <a:r>
              <a:rPr lang="cs-CZ" altLang="cs-CZ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.,</a:t>
            </a:r>
            <a:r>
              <a:rPr lang="cs-CZ" altLang="cs-CZ" sz="1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rhomb</a:t>
            </a:r>
            <a:r>
              <a:rPr lang="cs-CZ" altLang="cs-CZ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.,</a:t>
            </a:r>
            <a:r>
              <a:rPr lang="cs-CZ" altLang="cs-CZ" sz="1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serrat</a:t>
            </a:r>
            <a:r>
              <a:rPr lang="cs-CZ" altLang="cs-CZ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splenius</a:t>
            </a:r>
            <a:r>
              <a:rPr lang="cs-CZ" altLang="cs-CZ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cs-CZ" altLang="cs-CZ" sz="1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semispinal</a:t>
            </a:r>
            <a:r>
              <a:rPr lang="cs-CZ" altLang="cs-CZ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739" y="1578245"/>
            <a:ext cx="3588753" cy="318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jmout0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95" y="-80211"/>
            <a:ext cx="5481568" cy="66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312025" y="1706564"/>
            <a:ext cx="38605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n. </a:t>
            </a:r>
            <a:r>
              <a:rPr lang="cs-CZ" altLang="cs-CZ" sz="2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occipitalis</a:t>
            </a:r>
            <a:r>
              <a:rPr lang="cs-CZ" altLang="cs-CZ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major – C2 </a:t>
            </a:r>
            <a:r>
              <a:rPr lang="cs-CZ" altLang="cs-CZ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+ arterie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n</a:t>
            </a:r>
            <a:r>
              <a:rPr lang="cs-CZ" altLang="cs-CZ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  <a:r>
              <a:rPr lang="cs-CZ" altLang="cs-CZ" sz="2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occipitalis</a:t>
            </a:r>
            <a:r>
              <a:rPr lang="cs-CZ" altLang="cs-CZ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tertius</a:t>
            </a:r>
            <a:r>
              <a:rPr lang="cs-CZ" altLang="cs-CZ" sz="2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– C3</a:t>
            </a:r>
            <a:endParaRPr lang="cs-CZ" altLang="cs-CZ" sz="20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129463" y="3335339"/>
            <a:ext cx="3613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Svaly</a:t>
            </a:r>
            <a:r>
              <a:rPr lang="cs-CZ" altLang="cs-CZ" sz="1800" b="1">
                <a:solidFill>
                  <a:srgbClr val="FF3300"/>
                </a:solidFill>
                <a:latin typeface="Times New Roman" panose="02020603050405020304" pitchFamily="18" charset="0"/>
              </a:rPr>
              <a:t>:trapez.,splenius, semispinalis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sternocleidomast.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rgbClr val="3333FF"/>
                </a:solidFill>
                <a:latin typeface="Times New Roman" panose="02020603050405020304" pitchFamily="18" charset="0"/>
              </a:rPr>
              <a:t>Trigonum suboccipitale: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 </a:t>
            </a:r>
            <a:r>
              <a:rPr lang="cs-CZ" altLang="cs-CZ" sz="1800" b="1">
                <a:latin typeface="Times New Roman" panose="02020603050405020304" pitchFamily="18" charset="0"/>
              </a:rPr>
              <a:t>m. rectus  major, obliguus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   obsahuje: n. C1 – suboccipitalis</a:t>
            </a: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cs-CZ" altLang="cs-CZ" sz="1800" b="1">
                <a:solidFill>
                  <a:srgbClr val="FF3300"/>
                </a:solidFill>
                <a:latin typeface="Times New Roman" panose="02020603050405020304" pitchFamily="18" charset="0"/>
              </a:rPr>
              <a:t>a. vertebralis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408863" y="5653089"/>
            <a:ext cx="33829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 err="1">
                <a:latin typeface="Times New Roman" panose="02020603050405020304" pitchFamily="18" charset="0"/>
              </a:rPr>
              <a:t>Regio</a:t>
            </a:r>
            <a:r>
              <a:rPr lang="cs-CZ" altLang="cs-CZ" sz="2400" b="1" u="sng" dirty="0">
                <a:latin typeface="Times New Roman" panose="02020603050405020304" pitchFamily="18" charset="0"/>
              </a:rPr>
              <a:t> </a:t>
            </a:r>
            <a:r>
              <a:rPr lang="cs-CZ" altLang="cs-CZ" sz="2400" b="1" u="sng" dirty="0" err="1">
                <a:latin typeface="Times New Roman" panose="02020603050405020304" pitchFamily="18" charset="0"/>
              </a:rPr>
              <a:t>nuchae</a:t>
            </a:r>
            <a:r>
              <a:rPr lang="cs-CZ" altLang="cs-CZ" sz="2400" b="1" u="sng" dirty="0">
                <a:latin typeface="Times New Roman" panose="02020603050405020304" pitchFamily="18" charset="0"/>
              </a:rPr>
              <a:t> (</a:t>
            </a:r>
            <a:r>
              <a:rPr lang="cs-CZ" altLang="cs-CZ" sz="2400" b="1" u="sng" dirty="0" err="1">
                <a:latin typeface="Times New Roman" panose="02020603050405020304" pitchFamily="18" charset="0"/>
              </a:rPr>
              <a:t>nuchalis</a:t>
            </a:r>
            <a:r>
              <a:rPr lang="cs-CZ" altLang="cs-CZ" sz="2400" b="1" u="sng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92563" y="3770313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latin typeface="Times New Roman" panose="02020603050405020304" pitchFamily="18" charset="0"/>
              </a:rPr>
              <a:t>speculum</a:t>
            </a:r>
            <a:endParaRPr lang="cs-CZ" altLang="cs-CZ" sz="1800" b="1" dirty="0">
              <a:latin typeface="Times New Roman" panose="02020603050405020304" pitchFamily="18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1971676" y="6064250"/>
            <a:ext cx="1554163" cy="0"/>
          </a:xfrm>
          <a:prstGeom prst="line">
            <a:avLst/>
          </a:prstGeom>
          <a:ln w="762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1954214" y="5970589"/>
            <a:ext cx="1571625" cy="9525"/>
          </a:xfrm>
          <a:prstGeom prst="line">
            <a:avLst/>
          </a:prstGeom>
          <a:ln w="76200">
            <a:solidFill>
              <a:srgbClr val="F8F8F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146300" y="6064250"/>
            <a:ext cx="11699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090738" y="6148388"/>
            <a:ext cx="1325562" cy="0"/>
          </a:xfrm>
          <a:prstGeom prst="line">
            <a:avLst/>
          </a:prstGeom>
          <a:ln w="762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090738" y="6064251"/>
            <a:ext cx="1325562" cy="34925"/>
          </a:xfrm>
          <a:prstGeom prst="line">
            <a:avLst/>
          </a:prstGeom>
          <a:ln w="762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090738" y="6218239"/>
            <a:ext cx="1225550" cy="26987"/>
          </a:xfrm>
          <a:prstGeom prst="line">
            <a:avLst/>
          </a:prstGeom>
          <a:ln w="762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971676" y="6026150"/>
            <a:ext cx="1554163" cy="0"/>
          </a:xfrm>
          <a:prstGeom prst="line">
            <a:avLst/>
          </a:prstGeom>
          <a:ln w="762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954213" y="5888038"/>
            <a:ext cx="0" cy="138112"/>
          </a:xfrm>
          <a:prstGeom prst="line">
            <a:avLst/>
          </a:prstGeom>
          <a:ln w="762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316288" y="6148389"/>
            <a:ext cx="0" cy="96837"/>
          </a:xfrm>
          <a:prstGeom prst="line">
            <a:avLst/>
          </a:prstGeom>
          <a:ln w="762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539519"/>
            <a:ext cx="2452872" cy="303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</a:t>
            </a:r>
          </a:p>
        </p:txBody>
      </p:sp>
      <p:pic>
        <p:nvPicPr>
          <p:cNvPr id="11267" name="Picture 4" descr="img23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335" y="36868"/>
            <a:ext cx="4888960" cy="6683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229476" y="5740401"/>
            <a:ext cx="4376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</a:t>
            </a:r>
            <a:r>
              <a:rPr lang="cs-CZ" altLang="cs-CZ" sz="2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          </a:t>
            </a:r>
            <a:r>
              <a:rPr lang="cs-CZ" altLang="cs-CZ" sz="2000" b="1" u="sng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Rami </a:t>
            </a:r>
            <a:r>
              <a:rPr lang="cs-CZ" altLang="cs-CZ" sz="2000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dorsales</a:t>
            </a:r>
            <a:r>
              <a:rPr lang="cs-CZ" altLang="cs-CZ" sz="20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  <a:r>
              <a:rPr lang="cs-CZ" altLang="cs-CZ" sz="2000" b="1" dirty="0">
                <a:latin typeface="Times New Roman" panose="02020603050405020304" pitchFamily="18" charset="0"/>
              </a:rPr>
              <a:t> med.,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later</a:t>
            </a:r>
            <a:r>
              <a:rPr lang="cs-CZ" altLang="cs-CZ" sz="2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825625" y="2378075"/>
            <a:ext cx="1187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3300"/>
                </a:solidFill>
                <a:latin typeface="Times New Roman" panose="02020603050405020304" pitchFamily="18" charset="0"/>
              </a:rPr>
              <a:t>SVALY…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7410451" y="1477963"/>
            <a:ext cx="3617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Times New Roman" panose="02020603050405020304" pitchFamily="18" charset="0"/>
              </a:rPr>
              <a:t>     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N</a:t>
            </a:r>
            <a:r>
              <a:rPr lang="cs-CZ" altLang="cs-CZ" sz="1800" b="1" dirty="0">
                <a:latin typeface="Times New Roman" panose="02020603050405020304" pitchFamily="18" charset="0"/>
              </a:rPr>
              <a:t>. OCCIPIT. MAJOR,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Times New Roman" panose="02020603050405020304" pitchFamily="18" charset="0"/>
              </a:rPr>
              <a:t>                      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      TERTIUS</a:t>
            </a:r>
            <a:endParaRPr lang="cs-CZ" altLang="cs-CZ" sz="1800" b="1" dirty="0">
              <a:latin typeface="Times New Roman" panose="02020603050405020304" pitchFamily="18" charset="0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524001" y="1914525"/>
            <a:ext cx="1546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latin typeface="Times New Roman" panose="02020603050405020304" pitchFamily="18" charset="0"/>
              </a:rPr>
              <a:t>n.occip.min</a:t>
            </a:r>
            <a:r>
              <a:rPr lang="cs-CZ" altLang="cs-CZ" sz="1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cephalgie</a:t>
            </a:r>
            <a:endParaRPr lang="cs-CZ" altLang="cs-CZ" sz="1800" b="1" u="sng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4101" b="1429"/>
          <a:stretch/>
        </p:blipFill>
        <p:spPr bwMode="auto">
          <a:xfrm>
            <a:off x="5188384" y="343211"/>
            <a:ext cx="4360985" cy="599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412163" y="3544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9549370" y="3213314"/>
            <a:ext cx="354387" cy="33157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549369" y="3213314"/>
            <a:ext cx="3352713" cy="299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Lumbale</a:t>
            </a:r>
            <a:r>
              <a:rPr lang="cs-CZ" altLang="cs-CZ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Petiti</a:t>
            </a:r>
            <a:r>
              <a:rPr lang="cs-CZ" altLang="cs-CZ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latin typeface="Times New Roman" panose="02020603050405020304" pitchFamily="18" charset="0"/>
              </a:rPr>
              <a:t>latissimus</a:t>
            </a:r>
            <a:r>
              <a:rPr lang="cs-CZ" altLang="cs-CZ" sz="2000" b="1" dirty="0">
                <a:latin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crista</a:t>
            </a:r>
            <a:r>
              <a:rPr lang="cs-CZ" altLang="cs-CZ" sz="20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zevní šikmý,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vnitřní šikmý = spodina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2" descr="ob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8501" cy="33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Ã½sledek obrÃ¡zku pro tetragon lumb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Ã½sledek obrÃ¡zku pro tetragon lumb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43" y="3544888"/>
            <a:ext cx="5170561" cy="279718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19368" y="6048462"/>
            <a:ext cx="208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    trig. </a:t>
            </a:r>
            <a:r>
              <a:rPr lang="cs-CZ" sz="1600" dirty="0" err="1" smtClean="0"/>
              <a:t>Grünfelti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202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6388" name="Picture 4" descr="image002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381875" y="5715001"/>
            <a:ext cx="2427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33FF"/>
                </a:solidFill>
                <a:latin typeface="Times New Roman" panose="02020603050405020304" pitchFamily="18" charset="0"/>
              </a:rPr>
              <a:t>   </a:t>
            </a:r>
            <a:r>
              <a:rPr lang="cs-CZ" altLang="cs-CZ" sz="2000" b="1" u="sng">
                <a:solidFill>
                  <a:srgbClr val="3333FF"/>
                </a:solidFill>
                <a:latin typeface="Times New Roman" panose="02020603050405020304" pitchFamily="18" charset="0"/>
              </a:rPr>
              <a:t>SCARIFICATIO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33FF"/>
                </a:solidFill>
                <a:latin typeface="Times New Roman" panose="02020603050405020304" pitchFamily="18" charset="0"/>
              </a:rPr>
              <a:t>   </a:t>
            </a:r>
            <a:r>
              <a:rPr lang="cs-CZ" altLang="cs-CZ" sz="2000" b="1" u="sng">
                <a:solidFill>
                  <a:srgbClr val="3333FF"/>
                </a:solidFill>
                <a:latin typeface="Times New Roman" panose="02020603050405020304" pitchFamily="18" charset="0"/>
              </a:rPr>
              <a:t>DORSI</a:t>
            </a:r>
          </a:p>
        </p:txBody>
      </p:sp>
    </p:spTree>
    <p:extLst>
      <p:ext uri="{BB962C8B-B14F-4D97-AF65-F5344CB8AC3E}">
        <p14:creationId xmlns:p14="http://schemas.microsoft.com/office/powerpoint/2010/main" val="3006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age006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4" y="158751"/>
            <a:ext cx="45434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821488" y="768350"/>
            <a:ext cx="3471862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Scarificatio</a:t>
            </a:r>
            <a:r>
              <a:rPr lang="cs-CZ" altLang="cs-CZ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dorsi</a:t>
            </a:r>
            <a:endParaRPr lang="cs-CZ" altLang="cs-CZ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821488" y="5487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316913" cy="651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319964" y="3063876"/>
            <a:ext cx="2497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 err="1"/>
              <a:t>substantia</a:t>
            </a:r>
            <a:r>
              <a:rPr lang="cs-CZ" altLang="cs-CZ" sz="2000" b="1" u="sng" dirty="0"/>
              <a:t> </a:t>
            </a:r>
            <a:r>
              <a:rPr lang="cs-CZ" altLang="cs-CZ" sz="2000" b="1" u="sng" dirty="0" err="1"/>
              <a:t>grisea</a:t>
            </a:r>
            <a:endParaRPr lang="cs-CZ" altLang="cs-CZ" sz="20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                   </a:t>
            </a:r>
            <a:r>
              <a:rPr lang="cs-CZ" altLang="cs-CZ" sz="2000" b="1" u="sng" dirty="0"/>
              <a:t>alba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24425" y="6375401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accent2"/>
                </a:solidFill>
              </a:rPr>
              <a:t>      </a:t>
            </a:r>
            <a:endParaRPr lang="cs-CZ" altLang="cs-CZ" sz="2000" b="1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740775" y="542926"/>
            <a:ext cx="159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66FF"/>
                </a:solidFill>
              </a:rPr>
              <a:t>zadní kořen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183564" y="5805489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přední kořen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194620" y="3800476"/>
            <a:ext cx="255421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C00000"/>
                </a:solidFill>
              </a:rPr>
              <a:t>nuclei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  </a:t>
            </a:r>
            <a:r>
              <a:rPr lang="cs-CZ" altLang="cs-CZ" sz="2000" b="1" dirty="0" err="1">
                <a:solidFill>
                  <a:srgbClr val="C00000"/>
                </a:solidFill>
              </a:rPr>
              <a:t>motorii</a:t>
            </a:r>
            <a:endParaRPr lang="cs-CZ" altLang="cs-CZ" sz="2000" b="1" dirty="0">
              <a:solidFill>
                <a:srgbClr val="C00000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55776" y="6237288"/>
            <a:ext cx="645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accent2"/>
                </a:solidFill>
              </a:rPr>
              <a:t>                  </a:t>
            </a:r>
            <a:r>
              <a:rPr lang="cs-CZ" altLang="cs-CZ" sz="2400" b="1" u="sng">
                <a:solidFill>
                  <a:schemeClr val="accent2"/>
                </a:solidFill>
              </a:rPr>
              <a:t>PŘÍČNÝ  ŘEZ  MÍCHOU</a:t>
            </a:r>
            <a:r>
              <a:rPr lang="cs-CZ" altLang="cs-CZ" sz="2000" b="1">
                <a:solidFill>
                  <a:schemeClr val="accent2"/>
                </a:solidFill>
              </a:rPr>
              <a:t> – </a:t>
            </a:r>
            <a:r>
              <a:rPr lang="cs-CZ" altLang="cs-CZ" sz="2000" b="1"/>
              <a:t>barveno Ag</a:t>
            </a:r>
          </a:p>
        </p:txBody>
      </p:sp>
    </p:spTree>
    <p:extLst>
      <p:ext uri="{BB962C8B-B14F-4D97-AF65-F5344CB8AC3E}">
        <p14:creationId xmlns:p14="http://schemas.microsoft.com/office/powerpoint/2010/main" val="24766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8195" name="Picture 4" descr="Snímek mozku pod mikroskopem, na záběru jsou dendrity a axony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257" y="83860"/>
            <a:ext cx="8941481" cy="50294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347107" y="5300664"/>
            <a:ext cx="93208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 u="sng" dirty="0">
                <a:solidFill>
                  <a:srgbClr val="00CC00"/>
                </a:solidFill>
              </a:rPr>
              <a:t>Neuron</a:t>
            </a:r>
            <a:r>
              <a:rPr lang="cs-CZ" altLang="cs-CZ" sz="1800" b="1" dirty="0">
                <a:solidFill>
                  <a:schemeClr val="accent2"/>
                </a:solidFill>
              </a:rPr>
              <a:t> </a:t>
            </a:r>
            <a:r>
              <a:rPr lang="cs-CZ" altLang="cs-CZ" sz="1800" b="1" dirty="0"/>
              <a:t>:  </a:t>
            </a:r>
            <a:r>
              <a:rPr lang="cs-CZ" altLang="cs-CZ" sz="1800" b="1" dirty="0" err="1" smtClean="0"/>
              <a:t>soma</a:t>
            </a:r>
            <a:r>
              <a:rPr lang="cs-CZ" altLang="cs-CZ" sz="1800" b="1" dirty="0" smtClean="0"/>
              <a:t> = perikaryon</a:t>
            </a:r>
            <a:r>
              <a:rPr lang="cs-CZ" altLang="cs-CZ" sz="1800" b="1" dirty="0"/>
              <a:t>, </a:t>
            </a:r>
            <a:r>
              <a:rPr lang="cs-CZ" altLang="cs-CZ" sz="1800" b="1" dirty="0">
                <a:solidFill>
                  <a:srgbClr val="0070C0"/>
                </a:solidFill>
              </a:rPr>
              <a:t>dendrity ( </a:t>
            </a:r>
            <a:r>
              <a:rPr lang="cs-CZ" altLang="cs-CZ" sz="1800" b="1" dirty="0" err="1">
                <a:solidFill>
                  <a:srgbClr val="0070C0"/>
                </a:solidFill>
              </a:rPr>
              <a:t>afferentní</a:t>
            </a:r>
            <a:r>
              <a:rPr lang="cs-CZ" altLang="cs-CZ" sz="1800" b="1" dirty="0">
                <a:solidFill>
                  <a:srgbClr val="0070C0"/>
                </a:solidFill>
              </a:rPr>
              <a:t>, </a:t>
            </a:r>
            <a:r>
              <a:rPr lang="cs-CZ" altLang="cs-CZ" sz="1800" b="1" dirty="0" err="1">
                <a:solidFill>
                  <a:srgbClr val="0070C0"/>
                </a:solidFill>
              </a:rPr>
              <a:t>sensorické</a:t>
            </a:r>
            <a:r>
              <a:rPr lang="cs-CZ" altLang="cs-CZ" sz="1800" b="1" dirty="0"/>
              <a:t>, centripetální 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                          neurit – </a:t>
            </a:r>
            <a:r>
              <a:rPr lang="cs-CZ" altLang="cs-CZ" sz="1800" b="1" dirty="0">
                <a:solidFill>
                  <a:srgbClr val="C00000"/>
                </a:solidFill>
              </a:rPr>
              <a:t>axon ( </a:t>
            </a:r>
            <a:r>
              <a:rPr lang="cs-CZ" altLang="cs-CZ" sz="1800" b="1" dirty="0" err="1">
                <a:solidFill>
                  <a:srgbClr val="C00000"/>
                </a:solidFill>
              </a:rPr>
              <a:t>efferentní</a:t>
            </a:r>
            <a:r>
              <a:rPr lang="cs-CZ" altLang="cs-CZ" sz="1800" b="1" dirty="0">
                <a:solidFill>
                  <a:srgbClr val="C00000"/>
                </a:solidFill>
              </a:rPr>
              <a:t>, motorický</a:t>
            </a:r>
            <a:r>
              <a:rPr lang="cs-CZ" altLang="cs-CZ" sz="1800" b="1" dirty="0"/>
              <a:t>, centrifugální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1043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ile:Spinal nerve CAT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21" y="-168763"/>
            <a:ext cx="851976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863976" y="5661025"/>
            <a:ext cx="6495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sng" dirty="0"/>
              <a:t>Stavba  míšního </a:t>
            </a:r>
            <a:r>
              <a:rPr lang="cs-CZ" altLang="cs-CZ" sz="2800" b="1" u="sng" dirty="0" smtClean="0"/>
              <a:t>nervu - SEGMENT</a:t>
            </a:r>
            <a:endParaRPr lang="cs-CZ" altLang="cs-CZ" sz="28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3"/>
          <a:stretch/>
        </p:blipFill>
        <p:spPr bwMode="auto">
          <a:xfrm>
            <a:off x="123050" y="3970421"/>
            <a:ext cx="3342046" cy="235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lexus brachia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5" y="0"/>
            <a:ext cx="530553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" y="269875"/>
            <a:ext cx="49530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Nervové plexy</a:t>
            </a:r>
            <a:r>
              <a:rPr lang="cs-CZ" altLang="cs-CZ" sz="2400" dirty="0">
                <a:latin typeface="Times New Roman" panose="02020603050405020304" pitchFamily="18" charset="0"/>
              </a:rPr>
              <a:t> tvoří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</a:rPr>
              <a:t>přední větve –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rami</a:t>
            </a:r>
            <a:r>
              <a:rPr lang="cs-CZ" altLang="cs-CZ" sz="2400" b="1" dirty="0">
                <a:latin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cs-CZ" altLang="cs-CZ" sz="2400" b="1" dirty="0">
                <a:latin typeface="Times New Roman" panose="02020603050405020304" pitchFamily="18" charset="0"/>
              </a:rPr>
              <a:t>                       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ventrales</a:t>
            </a:r>
            <a:endParaRPr lang="cs-CZ" altLang="cs-CZ" sz="2400" b="1" dirty="0">
              <a:latin typeface="Times New Roman" panose="02020603050405020304" pitchFamily="18" charset="0"/>
            </a:endParaRPr>
          </a:p>
          <a:p>
            <a:pPr eaLnBrk="1" hangingPunct="1"/>
            <a:endParaRPr lang="cs-CZ" altLang="cs-CZ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</a:rPr>
              <a:t>1. nervů C1-C4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</a:rPr>
              <a:t>      </a:t>
            </a:r>
            <a:r>
              <a:rPr lang="cs-CZ" altLang="cs-CZ" sz="2400" b="1" dirty="0">
                <a:latin typeface="Times New Roman" panose="02020603050405020304" pitchFamily="18" charset="0"/>
              </a:rPr>
              <a:t>Plexus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cervicalis</a:t>
            </a:r>
            <a:endParaRPr lang="cs-CZ" altLang="cs-CZ" sz="2400" b="1" dirty="0">
              <a:latin typeface="Times New Roman" panose="02020603050405020304" pitchFamily="18" charset="0"/>
            </a:endParaRPr>
          </a:p>
          <a:p>
            <a:pPr eaLnBrk="1" hangingPunct="1"/>
            <a:endParaRPr lang="cs-CZ" altLang="cs-CZ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2. nervů C5(C4)-Th1</a:t>
            </a:r>
          </a:p>
          <a:p>
            <a:pPr eaLnBrk="1" hangingPunct="1"/>
            <a:r>
              <a:rPr lang="cs-CZ" altLang="cs-CZ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Plexus </a:t>
            </a:r>
            <a:r>
              <a:rPr lang="cs-CZ" altLang="cs-CZ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brachialis</a:t>
            </a:r>
            <a:endParaRPr lang="cs-CZ" altLang="cs-CZ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cs-CZ" altLang="cs-CZ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</a:rPr>
              <a:t>3. nervů Th12-L4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</a:rPr>
              <a:t>      </a:t>
            </a:r>
            <a:r>
              <a:rPr lang="cs-CZ" altLang="cs-CZ" sz="2400" b="1" dirty="0">
                <a:latin typeface="Times New Roman" panose="02020603050405020304" pitchFamily="18" charset="0"/>
              </a:rPr>
              <a:t>Plexus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lumbalis</a:t>
            </a:r>
            <a:endParaRPr lang="cs-CZ" altLang="cs-CZ" sz="2400" b="1" dirty="0">
              <a:latin typeface="Times New Roman" panose="02020603050405020304" pitchFamily="18" charset="0"/>
            </a:endParaRPr>
          </a:p>
          <a:p>
            <a:pPr eaLnBrk="1" hangingPunct="1"/>
            <a:endParaRPr lang="cs-CZ" altLang="cs-CZ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</a:rPr>
              <a:t>4. nervů L4-S5(Co)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</a:rPr>
              <a:t>      </a:t>
            </a:r>
            <a:r>
              <a:rPr lang="cs-CZ" altLang="cs-CZ" sz="2400" b="1" dirty="0">
                <a:latin typeface="Times New Roman" panose="02020603050405020304" pitchFamily="18" charset="0"/>
              </a:rPr>
              <a:t>Plexus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sacralis</a:t>
            </a:r>
            <a:endParaRPr lang="cs-CZ" altLang="cs-CZ" sz="2400" b="1" dirty="0">
              <a:latin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05401" y="6361114"/>
            <a:ext cx="5783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anose="02020603050405020304" pitchFamily="18" charset="0"/>
              </a:rPr>
              <a:t>Obrázek převzat z Petrovický a spol.: Systematická, topografická a klinická anatomie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2893925" y="3969098"/>
            <a:ext cx="700593" cy="1118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" name="Picture 5" descr="rscax_06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88" y="2891886"/>
            <a:ext cx="4970912" cy="363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232400" y="6498432"/>
            <a:ext cx="524803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232400" y="6522368"/>
            <a:ext cx="529827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ile:Dermatom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3671888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524000" y="58054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accent2"/>
                </a:solidFill>
              </a:rPr>
              <a:t>               </a:t>
            </a:r>
            <a:r>
              <a:rPr lang="cs-CZ" altLang="cs-CZ" sz="2400" b="1" u="sng">
                <a:solidFill>
                  <a:schemeClr val="accent2"/>
                </a:solidFill>
              </a:rPr>
              <a:t>areae nervinae</a:t>
            </a:r>
            <a:r>
              <a:rPr lang="cs-CZ" altLang="cs-CZ" sz="2400" b="1">
                <a:solidFill>
                  <a:schemeClr val="accent2"/>
                </a:solidFill>
              </a:rPr>
              <a:t>            </a:t>
            </a:r>
            <a:r>
              <a:rPr lang="cs-CZ" altLang="cs-CZ" sz="2400" b="1" u="sng">
                <a:solidFill>
                  <a:schemeClr val="accent2"/>
                </a:solidFill>
              </a:rPr>
              <a:t>areae  radiculares</a:t>
            </a:r>
            <a:r>
              <a:rPr lang="cs-CZ" altLang="cs-CZ" sz="2400" b="1">
                <a:solidFill>
                  <a:schemeClr val="accent2"/>
                </a:solidFill>
              </a:rPr>
              <a:t> </a:t>
            </a:r>
            <a:r>
              <a:rPr lang="cs-CZ" altLang="cs-CZ" sz="2000" b="1"/>
              <a:t>(dermatomy),</a:t>
            </a: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                                                            </a:t>
            </a:r>
            <a:r>
              <a:rPr lang="cs-CZ" altLang="cs-CZ" sz="2000">
                <a:solidFill>
                  <a:srgbClr val="0066FF"/>
                </a:solidFill>
              </a:rPr>
              <a:t>segmentální</a:t>
            </a:r>
            <a:r>
              <a:rPr lang="cs-CZ" altLang="cs-CZ" sz="2000"/>
              <a:t> inervace</a:t>
            </a:r>
          </a:p>
        </p:txBody>
      </p:sp>
      <p:pic>
        <p:nvPicPr>
          <p:cNvPr id="17412" name="Picture 8" descr="File:Spinal nerve CAT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4" y="249367"/>
            <a:ext cx="4732971" cy="355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005263"/>
            <a:ext cx="4665332" cy="150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1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6553200" cy="52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0919" y="5151439"/>
            <a:ext cx="4509669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 err="1"/>
              <a:t>Ramus</a:t>
            </a:r>
            <a:r>
              <a:rPr lang="cs-CZ" altLang="cs-CZ" sz="2000" b="1" u="sng" dirty="0"/>
              <a:t> </a:t>
            </a:r>
            <a:r>
              <a:rPr lang="cs-CZ" altLang="cs-CZ" sz="2000" b="1" dirty="0" err="1"/>
              <a:t>ventralis</a:t>
            </a: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            dorsalis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            </a:t>
            </a:r>
            <a:r>
              <a:rPr lang="cs-CZ" altLang="cs-CZ" sz="2000" b="1" dirty="0" err="1"/>
              <a:t>communicans</a:t>
            </a: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          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920" y="1911351"/>
            <a:ext cx="459539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/>
              <a:t>radix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FF3300"/>
                </a:solidFill>
              </a:rPr>
              <a:t>ventr</a:t>
            </a:r>
            <a:r>
              <a:rPr lang="cs-CZ" altLang="cs-CZ" sz="2000" b="1" dirty="0">
                <a:solidFill>
                  <a:srgbClr val="0070C0"/>
                </a:solidFill>
              </a:rPr>
              <a:t>., </a:t>
            </a:r>
            <a:r>
              <a:rPr lang="cs-CZ" altLang="cs-CZ" sz="2000" b="1" dirty="0" err="1">
                <a:solidFill>
                  <a:srgbClr val="0070C0"/>
                </a:solidFill>
              </a:rPr>
              <a:t>dors</a:t>
            </a:r>
            <a:r>
              <a:rPr lang="cs-CZ" altLang="cs-CZ" sz="2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3376613"/>
            <a:ext cx="317976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70C0"/>
                </a:solidFill>
              </a:rPr>
              <a:t>ganglion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90163" y="5445126"/>
            <a:ext cx="57777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 u="sng" dirty="0" err="1">
                <a:solidFill>
                  <a:srgbClr val="FF3300"/>
                </a:solidFill>
              </a:rPr>
              <a:t>canalis</a:t>
            </a:r>
            <a:r>
              <a:rPr lang="cs-CZ" altLang="cs-CZ" sz="2800" b="1" i="1" u="sng" dirty="0">
                <a:solidFill>
                  <a:srgbClr val="FF3300"/>
                </a:solidFill>
              </a:rPr>
              <a:t> </a:t>
            </a:r>
            <a:r>
              <a:rPr lang="cs-CZ" altLang="cs-CZ" sz="2800" b="1" i="1" u="sng" dirty="0" err="1">
                <a:solidFill>
                  <a:srgbClr val="FF3300"/>
                </a:solidFill>
              </a:rPr>
              <a:t>vertebralis</a:t>
            </a:r>
            <a:endParaRPr lang="cs-CZ" altLang="cs-CZ" sz="2800" b="1" i="1" u="sng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800" b="1" i="1" dirty="0">
                <a:solidFill>
                  <a:srgbClr val="FF3300"/>
                </a:solidFill>
              </a:rPr>
              <a:t>      </a:t>
            </a:r>
            <a:r>
              <a:rPr lang="cs-CZ" altLang="cs-CZ" sz="2000" b="1" i="1" dirty="0">
                <a:solidFill>
                  <a:srgbClr val="FF3300"/>
                </a:solidFill>
              </a:rPr>
              <a:t>TOPO  </a:t>
            </a:r>
            <a:r>
              <a:rPr lang="cs-CZ" altLang="cs-CZ" sz="2000" b="1" i="1" dirty="0" smtClean="0">
                <a:solidFill>
                  <a:srgbClr val="FF3300"/>
                </a:solidFill>
              </a:rPr>
              <a:t>útvarů                      </a:t>
            </a:r>
            <a:r>
              <a:rPr lang="cs-CZ" altLang="cs-CZ" sz="2000" b="1" dirty="0" smtClean="0">
                <a:solidFill>
                  <a:schemeClr val="hlink"/>
                </a:solidFill>
              </a:rPr>
              <a:t>HERNIE </a:t>
            </a:r>
            <a:r>
              <a:rPr lang="cs-CZ" altLang="cs-CZ" sz="2000" b="1" dirty="0">
                <a:solidFill>
                  <a:schemeClr val="hlink"/>
                </a:solidFill>
              </a:rPr>
              <a:t>DISKU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i="1" dirty="0">
              <a:solidFill>
                <a:srgbClr val="FF33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596932" y="3592514"/>
            <a:ext cx="553938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 smtClean="0"/>
              <a:t>For.intervertebr</a:t>
            </a:r>
            <a:r>
              <a:rPr lang="cs-CZ" altLang="cs-CZ" sz="20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        </a:t>
            </a:r>
            <a:r>
              <a:rPr lang="cs-CZ" altLang="cs-CZ" sz="2000" b="1" dirty="0" smtClean="0"/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hlink"/>
                </a:solidFill>
              </a:rPr>
              <a:t> </a:t>
            </a:r>
            <a:r>
              <a:rPr lang="cs-CZ" altLang="cs-CZ" sz="2000" b="1" dirty="0" smtClean="0">
                <a:solidFill>
                  <a:schemeClr val="hlink"/>
                </a:solidFill>
              </a:rPr>
              <a:t>            </a:t>
            </a:r>
            <a:endParaRPr lang="cs-CZ" altLang="cs-CZ" sz="2000" b="1" dirty="0">
              <a:solidFill>
                <a:schemeClr val="hlink"/>
              </a:solidFill>
            </a:endParaRPr>
          </a:p>
        </p:txBody>
      </p:sp>
      <p:pic>
        <p:nvPicPr>
          <p:cNvPr id="10" name="Picture 5" descr="File:Spinal nerve CAT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88" y="-190919"/>
            <a:ext cx="6536066" cy="4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7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pic>
        <p:nvPicPr>
          <p:cNvPr id="22531" name="Picture 3" descr="File:Disc Hernias I-II-III St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8914"/>
            <a:ext cx="42322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690813" y="6329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-311499" y="6165850"/>
            <a:ext cx="104397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            </a:t>
            </a:r>
            <a:r>
              <a:rPr lang="cs-CZ" altLang="cs-CZ" sz="2000" b="1" u="sng" dirty="0">
                <a:solidFill>
                  <a:srgbClr val="C00000"/>
                </a:solidFill>
              </a:rPr>
              <a:t>kontrastní  </a:t>
            </a:r>
            <a:r>
              <a:rPr lang="cs-CZ" altLang="cs-CZ" sz="2000" b="1" u="sng" dirty="0" err="1">
                <a:solidFill>
                  <a:srgbClr val="C00000"/>
                </a:solidFill>
              </a:rPr>
              <a:t>rtg</a:t>
            </a:r>
            <a:r>
              <a:rPr lang="cs-CZ" altLang="cs-CZ" sz="2000" b="1" u="sng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smtClean="0">
                <a:solidFill>
                  <a:srgbClr val="0066FF"/>
                </a:solidFill>
              </a:rPr>
              <a:t>– (</a:t>
            </a:r>
            <a:r>
              <a:rPr lang="cs-CZ" altLang="cs-CZ" sz="2000" b="1" dirty="0" err="1" smtClean="0">
                <a:solidFill>
                  <a:srgbClr val="0066FF"/>
                </a:solidFill>
              </a:rPr>
              <a:t>perimyelografie</a:t>
            </a:r>
            <a:r>
              <a:rPr lang="cs-CZ" altLang="cs-CZ" sz="2000" b="1" dirty="0" smtClean="0">
                <a:solidFill>
                  <a:srgbClr val="0066FF"/>
                </a:solidFill>
              </a:rPr>
              <a:t>) </a:t>
            </a:r>
            <a:r>
              <a:rPr lang="cs-CZ" altLang="cs-CZ" sz="2000" b="1" dirty="0">
                <a:solidFill>
                  <a:srgbClr val="0066FF"/>
                </a:solidFill>
              </a:rPr>
              <a:t>– boční </a:t>
            </a:r>
            <a:r>
              <a:rPr lang="cs-CZ" altLang="cs-CZ" sz="2000" b="1" dirty="0" smtClean="0">
                <a:solidFill>
                  <a:srgbClr val="0066FF"/>
                </a:solidFill>
              </a:rPr>
              <a:t>projekce – </a:t>
            </a:r>
            <a:r>
              <a:rPr lang="cs-CZ" altLang="cs-CZ" sz="2000" b="1" dirty="0" smtClean="0"/>
              <a:t>hernie disku</a:t>
            </a:r>
            <a:endParaRPr lang="cs-CZ" altLang="cs-CZ" sz="2000" b="1" dirty="0"/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2"/>
          <a:stretch/>
        </p:blipFill>
        <p:spPr>
          <a:xfrm>
            <a:off x="6444562" y="3725448"/>
            <a:ext cx="3325111" cy="2367377"/>
          </a:xfr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244012" y="2297113"/>
            <a:ext cx="27869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dura</a:t>
            </a:r>
            <a:r>
              <a:rPr lang="cs-CZ" altLang="cs-CZ" sz="1800" b="1" dirty="0" smtClean="0"/>
              <a:t> mater- tvrdá plena </a:t>
            </a:r>
            <a:endParaRPr lang="cs-CZ" altLang="cs-CZ" sz="1800" b="1" dirty="0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7332244" y="4307305"/>
            <a:ext cx="424113" cy="298131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 flipH="1" flipV="1">
            <a:off x="10502610" y="6022078"/>
            <a:ext cx="185642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i="1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i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i="1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i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i="1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 dirty="0" smtClean="0"/>
              <a:t>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i="1" u="sng" dirty="0"/>
          </a:p>
        </p:txBody>
      </p:sp>
      <p:sp>
        <p:nvSpPr>
          <p:cNvPr id="22538" name="TextovéPole 5"/>
          <p:cNvSpPr txBox="1">
            <a:spLocks noChangeArrowheads="1"/>
          </p:cNvSpPr>
          <p:nvPr/>
        </p:nvSpPr>
        <p:spPr bwMode="auto">
          <a:xfrm>
            <a:off x="6355216" y="2677245"/>
            <a:ext cx="35693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FF0000"/>
                </a:solidFill>
              </a:rPr>
              <a:t>  Komprese</a:t>
            </a:r>
            <a:endParaRPr lang="cs-CZ" altLang="cs-CZ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41" y="47587"/>
            <a:ext cx="4444035" cy="35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9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13139" y="2578100"/>
            <a:ext cx="559593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Topografie hřbetu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4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1195754"/>
            <a:ext cx="7772400" cy="2404697"/>
          </a:xfrm>
        </p:spPr>
        <p:txBody>
          <a:bodyPr anchor="ctr"/>
          <a:lstStyle/>
          <a:p>
            <a:pPr eaLnBrk="1" hangingPunct="1"/>
            <a:endParaRPr lang="cs-CZ" altLang="cs-CZ" sz="4400" dirty="0">
              <a:solidFill>
                <a:srgbClr val="C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b="1" dirty="0" smtClean="0">
                <a:solidFill>
                  <a:srgbClr val="0070C0"/>
                </a:solidFill>
              </a:rPr>
              <a:t>krajiny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 smtClean="0">
                <a:solidFill>
                  <a:srgbClr val="0070C0"/>
                </a:solidFill>
              </a:rPr>
              <a:t>kožní inervace</a:t>
            </a:r>
          </a:p>
          <a:p>
            <a:pPr eaLnBrk="1" hangingPunct="1">
              <a:lnSpc>
                <a:spcPct val="80000"/>
              </a:lnSpc>
            </a:pPr>
            <a:endParaRPr lang="cs-CZ" altLang="cs-CZ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b="1" dirty="0" smtClean="0">
                <a:solidFill>
                  <a:srgbClr val="0070C0"/>
                </a:solidFill>
              </a:rPr>
              <a:t>svaly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 smtClean="0">
                <a:solidFill>
                  <a:srgbClr val="0070C0"/>
                </a:solidFill>
              </a:rPr>
              <a:t>klinika</a:t>
            </a:r>
          </a:p>
        </p:txBody>
      </p:sp>
    </p:spTree>
    <p:extLst>
      <p:ext uri="{BB962C8B-B14F-4D97-AF65-F5344CB8AC3E}">
        <p14:creationId xmlns:p14="http://schemas.microsoft.com/office/powerpoint/2010/main" val="15762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8566f506-7d7f-4b7e-861e-dfb8724c1599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396</Words>
  <Application>Microsoft Office PowerPoint</Application>
  <PresentationFormat>Širokoúhlá obrazovka</PresentationFormat>
  <Paragraphs>211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STAVBA  MÍŠNÍHO  NERVU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matonoha</dc:creator>
  <cp:lastModifiedBy>ucitel</cp:lastModifiedBy>
  <cp:revision>18</cp:revision>
  <dcterms:created xsi:type="dcterms:W3CDTF">2017-11-29T08:50:29Z</dcterms:created>
  <dcterms:modified xsi:type="dcterms:W3CDTF">2018-12-03T08:59:26Z</dcterms:modified>
</cp:coreProperties>
</file>