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6" y="-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21.10.2019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1905000"/>
            <a:ext cx="8305800" cy="1904999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002060"/>
                </a:solidFill>
              </a:rPr>
              <a:t>Poznámky k cvičeniam                  XXXIV. Akomodácia. </a:t>
            </a:r>
            <a:r>
              <a:rPr lang="sk-SK" b="1" dirty="0" err="1" smtClean="0">
                <a:solidFill>
                  <a:srgbClr val="002060"/>
                </a:solidFill>
              </a:rPr>
              <a:t>Scheinerov</a:t>
            </a:r>
            <a:r>
              <a:rPr lang="sk-SK" b="1" dirty="0" smtClean="0">
                <a:solidFill>
                  <a:srgbClr val="002060"/>
                </a:solidFill>
              </a:rPr>
              <a:t> pokus a XXXV. Zorné pole a slepá škvrna</a:t>
            </a:r>
            <a:endParaRPr lang="sk-SK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Erik </a:t>
            </a:r>
            <a:r>
              <a:rPr lang="sk-SK" dirty="0" err="1" smtClean="0"/>
              <a:t>Kročka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002060"/>
                </a:solidFill>
              </a:rPr>
              <a:t>XXXIV. Akomodácia. </a:t>
            </a:r>
            <a:r>
              <a:rPr lang="sk-SK" b="1" dirty="0" err="1" smtClean="0">
                <a:solidFill>
                  <a:srgbClr val="002060"/>
                </a:solidFill>
              </a:rPr>
              <a:t>Scheinerov</a:t>
            </a:r>
            <a:r>
              <a:rPr lang="sk-SK" b="1" dirty="0" smtClean="0">
                <a:solidFill>
                  <a:srgbClr val="002060"/>
                </a:solidFill>
              </a:rPr>
              <a:t> pokus</a:t>
            </a:r>
            <a:endParaRPr lang="sk-SK" b="1" dirty="0">
              <a:solidFill>
                <a:srgbClr val="002060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92905" y="990600"/>
            <a:ext cx="6941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smtClean="0">
                <a:solidFill>
                  <a:srgbClr val="0070C0"/>
                </a:solidFill>
              </a:rPr>
              <a:t>Akomodácia = </a:t>
            </a:r>
            <a:r>
              <a:rPr lang="sk-SK" sz="2800" dirty="0" smtClean="0">
                <a:solidFill>
                  <a:srgbClr val="0070C0"/>
                </a:solidFill>
              </a:rPr>
              <a:t>zmena optickej mohutnosti oka</a:t>
            </a:r>
            <a:endParaRPr lang="sk-SK" sz="2800" b="1" dirty="0">
              <a:solidFill>
                <a:srgbClr val="0070C0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50239" y="1447800"/>
            <a:ext cx="86825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b="1" dirty="0" smtClean="0">
                <a:solidFill>
                  <a:srgbClr val="0070C0"/>
                </a:solidFill>
              </a:rPr>
              <a:t> akomodačná šírka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</a:t>
            </a:r>
            <a:r>
              <a:rPr lang="sk-SK" sz="2000" b="1" dirty="0" smtClean="0">
                <a:solidFill>
                  <a:srgbClr val="0070C0"/>
                </a:solidFill>
              </a:rPr>
              <a:t> </a:t>
            </a:r>
            <a:r>
              <a:rPr lang="sk-SK" sz="2000" dirty="0" smtClean="0">
                <a:solidFill>
                  <a:srgbClr val="0070C0"/>
                </a:solidFill>
              </a:rPr>
              <a:t>rozdiel optickej mohutnosti neakomodovanej a plne akomodovanej šošovky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mení sa v rozsahu 19 až 28 dioptrií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po 40 roku života klesá v dôsledku znižujúcej sa elasticity šošovky = </a:t>
            </a:r>
            <a:r>
              <a:rPr lang="sk-SK" sz="2000" b="1" dirty="0" err="1" smtClean="0">
                <a:solidFill>
                  <a:srgbClr val="0070C0"/>
                </a:solidFill>
              </a:rPr>
              <a:t>presbyopia</a:t>
            </a:r>
            <a:endParaRPr lang="sk-SK" sz="2000" b="1" dirty="0" smtClean="0">
              <a:solidFill>
                <a:srgbClr val="0070C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56897" y="2743200"/>
            <a:ext cx="908710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b="1" dirty="0" smtClean="0">
                <a:solidFill>
                  <a:srgbClr val="0070C0"/>
                </a:solidFill>
              </a:rPr>
              <a:t> akomodácia je nepodmienený reflex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rozvinie sa v priebehu 3. a 4. mesiaca </a:t>
            </a:r>
            <a:r>
              <a:rPr lang="sk-SK" sz="2000" dirty="0" err="1" smtClean="0">
                <a:solidFill>
                  <a:srgbClr val="0070C0"/>
                </a:solidFill>
              </a:rPr>
              <a:t>postnatálne</a:t>
            </a:r>
            <a:r>
              <a:rPr lang="sk-SK" sz="20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reflexný oblúk: </a:t>
            </a:r>
            <a:r>
              <a:rPr lang="sk-SK" sz="2000" i="1" dirty="0" err="1" smtClean="0">
                <a:solidFill>
                  <a:srgbClr val="0070C0"/>
                </a:solidFill>
              </a:rPr>
              <a:t>retina</a:t>
            </a:r>
            <a:r>
              <a:rPr lang="sk-SK" sz="2000" i="1" dirty="0" smtClean="0">
                <a:solidFill>
                  <a:srgbClr val="0070C0"/>
                </a:solidFill>
              </a:rPr>
              <a:t> → n. </a:t>
            </a:r>
            <a:r>
              <a:rPr lang="sk-SK" sz="2000" i="1" dirty="0" err="1" smtClean="0">
                <a:solidFill>
                  <a:srgbClr val="0070C0"/>
                </a:solidFill>
              </a:rPr>
              <a:t>opticus</a:t>
            </a:r>
            <a:r>
              <a:rPr lang="sk-SK" sz="2000" i="1" dirty="0" smtClean="0">
                <a:solidFill>
                  <a:srgbClr val="0070C0"/>
                </a:solidFill>
              </a:rPr>
              <a:t> → </a:t>
            </a:r>
            <a:r>
              <a:rPr lang="sk-SK" sz="2000" i="1" dirty="0" err="1" smtClean="0">
                <a:solidFill>
                  <a:srgbClr val="0070C0"/>
                </a:solidFill>
              </a:rPr>
              <a:t>chiasma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opticum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→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tractus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opticus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→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i="1" dirty="0" smtClean="0">
                <a:solidFill>
                  <a:srgbClr val="0070C0"/>
                </a:solidFill>
              </a:rPr>
              <a:t>     → </a:t>
            </a:r>
            <a:r>
              <a:rPr lang="sk-SK" sz="2000" i="1" dirty="0" err="1" smtClean="0">
                <a:solidFill>
                  <a:srgbClr val="0070C0"/>
                </a:solidFill>
              </a:rPr>
              <a:t>ncl</a:t>
            </a:r>
            <a:r>
              <a:rPr lang="sk-SK" sz="2000" i="1" dirty="0" smtClean="0">
                <a:solidFill>
                  <a:srgbClr val="0070C0"/>
                </a:solidFill>
              </a:rPr>
              <a:t>. </a:t>
            </a:r>
            <a:r>
              <a:rPr lang="sk-SK" sz="2000" i="1" dirty="0" err="1" smtClean="0">
                <a:solidFill>
                  <a:srgbClr val="0070C0"/>
                </a:solidFill>
              </a:rPr>
              <a:t>corporis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geniculati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lateralis</a:t>
            </a:r>
            <a:r>
              <a:rPr lang="sk-SK" sz="2000" i="1" dirty="0" smtClean="0">
                <a:solidFill>
                  <a:srgbClr val="0070C0"/>
                </a:solidFill>
              </a:rPr>
              <a:t> → </a:t>
            </a:r>
            <a:r>
              <a:rPr lang="sk-SK" sz="2000" i="1" dirty="0" err="1" smtClean="0">
                <a:solidFill>
                  <a:srgbClr val="0070C0"/>
                </a:solidFill>
              </a:rPr>
              <a:t>radiatio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optica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→</a:t>
            </a:r>
            <a:r>
              <a:rPr lang="sk-SK" sz="2000" i="1" dirty="0" smtClean="0">
                <a:solidFill>
                  <a:srgbClr val="0070C0"/>
                </a:solidFill>
              </a:rPr>
              <a:t> primárny vizuálny </a:t>
            </a:r>
            <a:r>
              <a:rPr lang="sk-SK" sz="2000" i="1" dirty="0" err="1" smtClean="0">
                <a:solidFill>
                  <a:srgbClr val="0070C0"/>
                </a:solidFill>
              </a:rPr>
              <a:t>kortex</a:t>
            </a:r>
            <a:r>
              <a:rPr lang="sk-SK" sz="2000" i="1" dirty="0" smtClean="0">
                <a:solidFill>
                  <a:srgbClr val="0070C0"/>
                </a:solidFill>
              </a:rPr>
              <a:t> → </a:t>
            </a:r>
          </a:p>
          <a:p>
            <a:r>
              <a:rPr lang="sk-SK" sz="2000" i="1" dirty="0" smtClean="0">
                <a:solidFill>
                  <a:srgbClr val="0070C0"/>
                </a:solidFill>
              </a:rPr>
              <a:t>     → asociačný vizuálny </a:t>
            </a:r>
            <a:r>
              <a:rPr lang="sk-SK" sz="2000" i="1" dirty="0" err="1" smtClean="0">
                <a:solidFill>
                  <a:srgbClr val="0070C0"/>
                </a:solidFill>
              </a:rPr>
              <a:t>kortex</a:t>
            </a:r>
            <a:r>
              <a:rPr lang="sk-SK" sz="2000" i="1" dirty="0" smtClean="0">
                <a:solidFill>
                  <a:srgbClr val="0070C0"/>
                </a:solidFill>
              </a:rPr>
              <a:t> → </a:t>
            </a:r>
            <a:r>
              <a:rPr lang="sk-SK" sz="2000" i="1" dirty="0" err="1" smtClean="0">
                <a:solidFill>
                  <a:srgbClr val="0070C0"/>
                </a:solidFill>
              </a:rPr>
              <a:t>tractus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corticotectalis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→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colliculus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superior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→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i="1" dirty="0" smtClean="0">
                <a:solidFill>
                  <a:srgbClr val="0070C0"/>
                </a:solidFill>
              </a:rPr>
              <a:t>     → </a:t>
            </a:r>
            <a:r>
              <a:rPr lang="sk-SK" sz="2000" i="1" dirty="0" err="1" smtClean="0">
                <a:solidFill>
                  <a:srgbClr val="0070C0"/>
                </a:solidFill>
              </a:rPr>
              <a:t>ncl</a:t>
            </a:r>
            <a:r>
              <a:rPr lang="sk-SK" sz="2000" i="1" dirty="0" smtClean="0">
                <a:solidFill>
                  <a:srgbClr val="0070C0"/>
                </a:solidFill>
              </a:rPr>
              <a:t>. </a:t>
            </a:r>
            <a:r>
              <a:rPr lang="sk-SK" sz="2000" i="1" dirty="0" err="1" smtClean="0">
                <a:solidFill>
                  <a:srgbClr val="0070C0"/>
                </a:solidFill>
              </a:rPr>
              <a:t>Edinger-Westphali</a:t>
            </a:r>
            <a:r>
              <a:rPr lang="sk-SK" sz="2000" i="1" dirty="0" smtClean="0">
                <a:solidFill>
                  <a:srgbClr val="0070C0"/>
                </a:solidFill>
              </a:rPr>
              <a:t> → n. </a:t>
            </a:r>
            <a:r>
              <a:rPr lang="sk-SK" sz="2000" i="1" dirty="0" err="1" smtClean="0">
                <a:solidFill>
                  <a:srgbClr val="0070C0"/>
                </a:solidFill>
              </a:rPr>
              <a:t>oculomotorius</a:t>
            </a:r>
            <a:r>
              <a:rPr lang="sk-SK" sz="2000" i="1" dirty="0" smtClean="0">
                <a:solidFill>
                  <a:srgbClr val="0070C0"/>
                </a:solidFill>
              </a:rPr>
              <a:t> → ganglion </a:t>
            </a:r>
            <a:r>
              <a:rPr lang="sk-SK" sz="2000" i="1" dirty="0" err="1" smtClean="0">
                <a:solidFill>
                  <a:srgbClr val="0070C0"/>
                </a:solidFill>
              </a:rPr>
              <a:t>ciliare</a:t>
            </a:r>
            <a:r>
              <a:rPr lang="sk-SK" sz="2000" i="1" dirty="0" smtClean="0">
                <a:solidFill>
                  <a:srgbClr val="0070C0"/>
                </a:solidFill>
              </a:rPr>
              <a:t> → m. </a:t>
            </a:r>
            <a:r>
              <a:rPr lang="sk-SK" sz="2000" i="1" dirty="0" err="1" smtClean="0">
                <a:solidFill>
                  <a:srgbClr val="0070C0"/>
                </a:solidFill>
              </a:rPr>
              <a:t>ciliaris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endParaRPr lang="sk-SK" sz="2000" dirty="0" smtClean="0">
              <a:solidFill>
                <a:srgbClr val="0070C0"/>
              </a:solidFill>
            </a:endParaRPr>
          </a:p>
          <a:p>
            <a:r>
              <a:rPr lang="sk-SK" sz="2000" dirty="0" smtClean="0">
                <a:solidFill>
                  <a:srgbClr val="0070C0"/>
                </a:solidFill>
              </a:rPr>
              <a:t>   - akomodáciu sprostredkujú </a:t>
            </a:r>
            <a:r>
              <a:rPr lang="sk-SK" sz="2000" b="1" dirty="0" err="1" smtClean="0">
                <a:solidFill>
                  <a:srgbClr val="0070C0"/>
                </a:solidFill>
              </a:rPr>
              <a:t>parasympatické</a:t>
            </a:r>
            <a:r>
              <a:rPr lang="sk-SK" sz="2000" b="1" dirty="0" smtClean="0">
                <a:solidFill>
                  <a:srgbClr val="0070C0"/>
                </a:solidFill>
              </a:rPr>
              <a:t> vlákna n. III z </a:t>
            </a:r>
            <a:r>
              <a:rPr lang="sk-SK" sz="2000" b="1" dirty="0" err="1" smtClean="0">
                <a:solidFill>
                  <a:srgbClr val="0070C0"/>
                </a:solidFill>
              </a:rPr>
              <a:t>ncl</a:t>
            </a:r>
            <a:r>
              <a:rPr lang="sk-SK" sz="2000" b="1" dirty="0" smtClean="0">
                <a:solidFill>
                  <a:srgbClr val="0070C0"/>
                </a:solidFill>
              </a:rPr>
              <a:t>. </a:t>
            </a:r>
            <a:r>
              <a:rPr lang="sk-SK" sz="2000" b="1" dirty="0" err="1" smtClean="0">
                <a:solidFill>
                  <a:srgbClr val="0070C0"/>
                </a:solidFill>
              </a:rPr>
              <a:t>Edinger-Westphali</a:t>
            </a:r>
            <a:r>
              <a:rPr lang="sk-SK" sz="20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pri akomodácií na blízky bod sa kontrahuje m. </a:t>
            </a:r>
            <a:r>
              <a:rPr lang="sk-SK" sz="2000" dirty="0" err="1" smtClean="0">
                <a:solidFill>
                  <a:srgbClr val="0070C0"/>
                </a:solidFill>
              </a:rPr>
              <a:t>ciliaris</a:t>
            </a:r>
            <a:r>
              <a:rPr lang="sk-SK" sz="2000" dirty="0" smtClean="0">
                <a:solidFill>
                  <a:srgbClr val="0070C0"/>
                </a:solidFill>
              </a:rPr>
              <a:t>, výsledkom je posun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</a:t>
            </a:r>
            <a:r>
              <a:rPr lang="sk-SK" sz="2000" i="1" dirty="0" smtClean="0">
                <a:solidFill>
                  <a:srgbClr val="0070C0"/>
                </a:solidFill>
              </a:rPr>
              <a:t>corpus </a:t>
            </a:r>
            <a:r>
              <a:rPr lang="sk-SK" sz="2000" i="1" dirty="0" err="1" smtClean="0">
                <a:solidFill>
                  <a:srgbClr val="0070C0"/>
                </a:solidFill>
              </a:rPr>
              <a:t>ciliare</a:t>
            </a:r>
            <a:r>
              <a:rPr lang="sk-SK" sz="2000" dirty="0" smtClean="0">
                <a:solidFill>
                  <a:srgbClr val="0070C0"/>
                </a:solidFill>
              </a:rPr>
              <a:t> dopredu a mediálne, pričom dôjde k uvoľneniu napätia vyvíjaného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na šošovku cez </a:t>
            </a:r>
            <a:r>
              <a:rPr lang="sk-SK" sz="2000" i="1" dirty="0" err="1" smtClean="0">
                <a:solidFill>
                  <a:srgbClr val="0070C0"/>
                </a:solidFill>
              </a:rPr>
              <a:t>fibrae</a:t>
            </a:r>
            <a:r>
              <a:rPr lang="sk-SK" sz="2000" i="1" dirty="0" smtClean="0">
                <a:solidFill>
                  <a:srgbClr val="0070C0"/>
                </a:solidFill>
              </a:rPr>
              <a:t> </a:t>
            </a:r>
            <a:r>
              <a:rPr lang="sk-SK" sz="2000" i="1" dirty="0" err="1" smtClean="0">
                <a:solidFill>
                  <a:srgbClr val="0070C0"/>
                </a:solidFill>
              </a:rPr>
              <a:t>zonulares</a:t>
            </a:r>
            <a:r>
              <a:rPr lang="sk-SK" sz="2000" dirty="0" smtClean="0">
                <a:solidFill>
                  <a:srgbClr val="0070C0"/>
                </a:solidFill>
              </a:rPr>
              <a:t> a vyklenutiu prednej plochy šošovky, čím sa zvýši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jej optická mohutnosť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7600" y="6172200"/>
            <a:ext cx="8917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b="1" dirty="0" smtClean="0">
                <a:solidFill>
                  <a:srgbClr val="0070C0"/>
                </a:solidFill>
              </a:rPr>
              <a:t> akomodácia na blízko je spojená s konvergenciou </a:t>
            </a:r>
            <a:r>
              <a:rPr lang="sk-SK" sz="2400" b="1" dirty="0" err="1" smtClean="0">
                <a:solidFill>
                  <a:srgbClr val="0070C0"/>
                </a:solidFill>
              </a:rPr>
              <a:t>bulbov</a:t>
            </a:r>
            <a:r>
              <a:rPr lang="sk-SK" sz="2400" b="1" dirty="0" smtClean="0">
                <a:solidFill>
                  <a:srgbClr val="0070C0"/>
                </a:solidFill>
              </a:rPr>
              <a:t> a </a:t>
            </a:r>
            <a:r>
              <a:rPr lang="sk-SK" sz="2400" b="1" dirty="0" err="1" smtClean="0">
                <a:solidFill>
                  <a:srgbClr val="0070C0"/>
                </a:solidFill>
              </a:rPr>
              <a:t>miózou</a:t>
            </a:r>
            <a:endParaRPr lang="sk-SK" sz="2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BlokTextu 63"/>
          <p:cNvSpPr txBox="1"/>
          <p:nvPr/>
        </p:nvSpPr>
        <p:spPr>
          <a:xfrm>
            <a:off x="2248320" y="304800"/>
            <a:ext cx="4647361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Pri fixácii pohľadu na </a:t>
            </a:r>
            <a:r>
              <a:rPr lang="sk-SK" sz="2000" b="1" dirty="0" smtClean="0">
                <a:solidFill>
                  <a:srgbClr val="FF0000"/>
                </a:solidFill>
              </a:rPr>
              <a:t>vzdialený špendlík</a:t>
            </a:r>
            <a:r>
              <a:rPr lang="sk-SK" sz="20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je šošovka menej vyklenutá, má preto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menšiu optickú mohutnosť. Svetelné lúče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zo vzdialeného špendlíka sa zbiehajú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do jedného ohniska na sietnici, vidíme ho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preto ostro. Naopak lúče z </a:t>
            </a:r>
            <a:r>
              <a:rPr lang="sk-SK" sz="2000" b="1" dirty="0" smtClean="0">
                <a:solidFill>
                  <a:srgbClr val="00B050"/>
                </a:solidFill>
              </a:rPr>
              <a:t>blízkeho </a:t>
            </a:r>
          </a:p>
          <a:p>
            <a:pPr algn="ctr"/>
            <a:r>
              <a:rPr lang="sk-SK" sz="2000" b="1" dirty="0" smtClean="0">
                <a:solidFill>
                  <a:srgbClr val="00B050"/>
                </a:solidFill>
              </a:rPr>
              <a:t>špendlíka</a:t>
            </a:r>
            <a:r>
              <a:rPr lang="sk-SK" sz="2000" b="1" dirty="0" smtClean="0">
                <a:solidFill>
                  <a:srgbClr val="0070C0"/>
                </a:solidFill>
              </a:rPr>
              <a:t> dopadajú na obidve strany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sietnice, preto ho vidíme rozostrene a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dvojmo.  </a:t>
            </a:r>
            <a:endParaRPr lang="sk-SK" sz="2000" b="1" dirty="0">
              <a:solidFill>
                <a:srgbClr val="0070C0"/>
              </a:solidFill>
            </a:endParaRPr>
          </a:p>
        </p:txBody>
      </p:sp>
      <p:sp>
        <p:nvSpPr>
          <p:cNvPr id="76" name="BlokTextu 75"/>
          <p:cNvSpPr txBox="1"/>
          <p:nvPr/>
        </p:nvSpPr>
        <p:spPr>
          <a:xfrm>
            <a:off x="2779682" y="3733800"/>
            <a:ext cx="35846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k-SK" dirty="0" smtClean="0"/>
              <a:t> ak zakryjeme pravý priezor, </a:t>
            </a:r>
          </a:p>
          <a:p>
            <a:r>
              <a:rPr lang="sk-SK" dirty="0" smtClean="0"/>
              <a:t>    svetelné lúče z blízkeho špendlíka </a:t>
            </a:r>
          </a:p>
          <a:p>
            <a:r>
              <a:rPr lang="sk-SK" dirty="0" smtClean="0"/>
              <a:t>    prestanú dopadať na pravú stranu</a:t>
            </a:r>
          </a:p>
          <a:p>
            <a:r>
              <a:rPr lang="sk-SK" dirty="0" smtClean="0"/>
              <a:t>    sietnice 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/>
              <a:t> pravá strana sietnice zachytáva </a:t>
            </a:r>
          </a:p>
          <a:p>
            <a:r>
              <a:rPr lang="sk-SK" dirty="0" smtClean="0"/>
              <a:t>    informácie z ľavého zorného poľa,</a:t>
            </a:r>
          </a:p>
          <a:p>
            <a:r>
              <a:rPr lang="sk-SK" dirty="0" smtClean="0"/>
              <a:t>    preto prestaneme vnímať neostrý </a:t>
            </a:r>
          </a:p>
          <a:p>
            <a:r>
              <a:rPr lang="sk-SK" dirty="0" smtClean="0"/>
              <a:t>    obraz ľavého blízkeho špendlíka</a:t>
            </a:r>
            <a:endParaRPr lang="sk-SK" dirty="0"/>
          </a:p>
        </p:txBody>
      </p:sp>
      <p:grpSp>
        <p:nvGrpSpPr>
          <p:cNvPr id="69" name="Skupina 68"/>
          <p:cNvGrpSpPr/>
          <p:nvPr/>
        </p:nvGrpSpPr>
        <p:grpSpPr>
          <a:xfrm>
            <a:off x="304800" y="304800"/>
            <a:ext cx="2209800" cy="6208672"/>
            <a:chOff x="304800" y="304800"/>
            <a:chExt cx="2209800" cy="6208672"/>
          </a:xfrm>
        </p:grpSpPr>
        <p:grpSp>
          <p:nvGrpSpPr>
            <p:cNvPr id="4" name="Skupina 3"/>
            <p:cNvGrpSpPr>
              <a:grpSpLocks noChangeAspect="1"/>
            </p:cNvGrpSpPr>
            <p:nvPr/>
          </p:nvGrpSpPr>
          <p:grpSpPr>
            <a:xfrm rot="5400000">
              <a:off x="210364" y="4209237"/>
              <a:ext cx="2398671" cy="2209800"/>
              <a:chOff x="2819400" y="2438400"/>
              <a:chExt cx="2895600" cy="2667600"/>
            </a:xfrm>
          </p:grpSpPr>
          <p:sp>
            <p:nvSpPr>
              <p:cNvPr id="5" name="Voľná forma 4"/>
              <p:cNvSpPr/>
              <p:nvPr/>
            </p:nvSpPr>
            <p:spPr>
              <a:xfrm>
                <a:off x="3048000" y="2438400"/>
                <a:ext cx="2667000" cy="2667600"/>
              </a:xfrm>
              <a:custGeom>
                <a:avLst/>
                <a:gdLst>
                  <a:gd name="connsiteX0" fmla="*/ 0 w 2667000"/>
                  <a:gd name="connsiteY0" fmla="*/ 1333800 h 2667600"/>
                  <a:gd name="connsiteX1" fmla="*/ 390468 w 2667000"/>
                  <a:gd name="connsiteY1" fmla="*/ 390767 h 2667600"/>
                  <a:gd name="connsiteX2" fmla="*/ 1333502 w 2667000"/>
                  <a:gd name="connsiteY2" fmla="*/ 1 h 2667600"/>
                  <a:gd name="connsiteX3" fmla="*/ 2276535 w 2667000"/>
                  <a:gd name="connsiteY3" fmla="*/ 390769 h 2667600"/>
                  <a:gd name="connsiteX4" fmla="*/ 2667001 w 2667000"/>
                  <a:gd name="connsiteY4" fmla="*/ 1333803 h 2667600"/>
                  <a:gd name="connsiteX5" fmla="*/ 2276534 w 2667000"/>
                  <a:gd name="connsiteY5" fmla="*/ 2276836 h 2667600"/>
                  <a:gd name="connsiteX6" fmla="*/ 1333501 w 2667000"/>
                  <a:gd name="connsiteY6" fmla="*/ 2667603 h 2667600"/>
                  <a:gd name="connsiteX7" fmla="*/ 390468 w 2667000"/>
                  <a:gd name="connsiteY7" fmla="*/ 2276835 h 2667600"/>
                  <a:gd name="connsiteX8" fmla="*/ 2 w 2667000"/>
                  <a:gd name="connsiteY8" fmla="*/ 1333801 h 2667600"/>
                  <a:gd name="connsiteX9" fmla="*/ 0 w 2667000"/>
                  <a:gd name="connsiteY9" fmla="*/ 1333800 h 266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67000" h="2667600">
                    <a:moveTo>
                      <a:pt x="0" y="1333800"/>
                    </a:moveTo>
                    <a:cubicBezTo>
                      <a:pt x="0" y="980106"/>
                      <a:pt x="140453" y="640894"/>
                      <a:pt x="390468" y="390767"/>
                    </a:cubicBezTo>
                    <a:cubicBezTo>
                      <a:pt x="640557" y="140566"/>
                      <a:pt x="979784" y="1"/>
                      <a:pt x="1333502" y="1"/>
                    </a:cubicBezTo>
                    <a:cubicBezTo>
                      <a:pt x="1687220" y="1"/>
                      <a:pt x="2026447" y="140568"/>
                      <a:pt x="2276535" y="390769"/>
                    </a:cubicBezTo>
                    <a:cubicBezTo>
                      <a:pt x="2526550" y="640897"/>
                      <a:pt x="2667001" y="980109"/>
                      <a:pt x="2667001" y="1333803"/>
                    </a:cubicBezTo>
                    <a:cubicBezTo>
                      <a:pt x="2667001" y="1687497"/>
                      <a:pt x="2526549" y="2026709"/>
                      <a:pt x="2276534" y="2276836"/>
                    </a:cubicBezTo>
                    <a:cubicBezTo>
                      <a:pt x="2026445" y="2527037"/>
                      <a:pt x="1687219" y="2667603"/>
                      <a:pt x="1333501" y="2667603"/>
                    </a:cubicBezTo>
                    <a:cubicBezTo>
                      <a:pt x="979783" y="2667603"/>
                      <a:pt x="640556" y="2527036"/>
                      <a:pt x="390468" y="2276835"/>
                    </a:cubicBezTo>
                    <a:cubicBezTo>
                      <a:pt x="140453" y="2026707"/>
                      <a:pt x="1" y="1687495"/>
                      <a:pt x="2" y="1333801"/>
                    </a:cubicBezTo>
                    <a:cubicBezTo>
                      <a:pt x="1" y="1333801"/>
                      <a:pt x="1" y="1333800"/>
                      <a:pt x="0" y="1333800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" name="Akord 5"/>
              <p:cNvSpPr/>
              <p:nvPr/>
            </p:nvSpPr>
            <p:spPr>
              <a:xfrm>
                <a:off x="2819400" y="3048000"/>
                <a:ext cx="914400" cy="1447800"/>
              </a:xfrm>
              <a:prstGeom prst="chord">
                <a:avLst>
                  <a:gd name="adj1" fmla="val 5420136"/>
                  <a:gd name="adj2" fmla="val 16200000"/>
                </a:avLst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" name="Ovál 6"/>
              <p:cNvSpPr/>
              <p:nvPr/>
            </p:nvSpPr>
            <p:spPr>
              <a:xfrm rot="16200000">
                <a:off x="2572800" y="3645000"/>
                <a:ext cx="1425600" cy="228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" name="Obdĺžnik 7"/>
              <p:cNvSpPr/>
              <p:nvPr/>
            </p:nvSpPr>
            <p:spPr>
              <a:xfrm rot="20926775">
                <a:off x="3376200" y="3126405"/>
                <a:ext cx="52606" cy="3048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" name="Obdĺžnik 8"/>
              <p:cNvSpPr/>
              <p:nvPr/>
            </p:nvSpPr>
            <p:spPr>
              <a:xfrm rot="673225" flipV="1">
                <a:off x="3361200" y="4193204"/>
                <a:ext cx="52606" cy="3048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grpSp>
            <p:nvGrpSpPr>
              <p:cNvPr id="10" name="Skupina 19"/>
              <p:cNvGrpSpPr/>
              <p:nvPr/>
            </p:nvGrpSpPr>
            <p:grpSpPr>
              <a:xfrm>
                <a:off x="3142200" y="3324600"/>
                <a:ext cx="533400" cy="920400"/>
                <a:chOff x="1774800" y="3727800"/>
                <a:chExt cx="533400" cy="920400"/>
              </a:xfrm>
            </p:grpSpPr>
            <p:sp>
              <p:nvSpPr>
                <p:cNvPr id="15" name="Oblúk 14"/>
                <p:cNvSpPr/>
                <p:nvPr/>
              </p:nvSpPr>
              <p:spPr>
                <a:xfrm rot="10800000">
                  <a:off x="1905000" y="3733800"/>
                  <a:ext cx="304800" cy="914400"/>
                </a:xfrm>
                <a:prstGeom prst="arc">
                  <a:avLst>
                    <a:gd name="adj1" fmla="val 16200000"/>
                    <a:gd name="adj2" fmla="val 5368168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6" name="Oblúk 15"/>
                <p:cNvSpPr/>
                <p:nvPr/>
              </p:nvSpPr>
              <p:spPr>
                <a:xfrm>
                  <a:off x="1774800" y="3727800"/>
                  <a:ext cx="533400" cy="914400"/>
                </a:xfrm>
                <a:prstGeom prst="arc">
                  <a:avLst>
                    <a:gd name="adj1" fmla="val 16200000"/>
                    <a:gd name="adj2" fmla="val 5432433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11" name="Vývojový diagram: zakončenie 10"/>
              <p:cNvSpPr/>
              <p:nvPr/>
            </p:nvSpPr>
            <p:spPr>
              <a:xfrm rot="17025442">
                <a:off x="3052800" y="3214191"/>
                <a:ext cx="401403" cy="75446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2" name="Voľná forma 11"/>
              <p:cNvSpPr/>
              <p:nvPr/>
            </p:nvSpPr>
            <p:spPr>
              <a:xfrm>
                <a:off x="3258101" y="2855518"/>
                <a:ext cx="174423" cy="275729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3" name="Vývojový diagram: zakončenie 12"/>
              <p:cNvSpPr/>
              <p:nvPr/>
            </p:nvSpPr>
            <p:spPr>
              <a:xfrm rot="4574558" flipV="1">
                <a:off x="3052800" y="4280992"/>
                <a:ext cx="401403" cy="75446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4" name="Voľná forma 13"/>
              <p:cNvSpPr/>
              <p:nvPr/>
            </p:nvSpPr>
            <p:spPr>
              <a:xfrm flipV="1">
                <a:off x="3253200" y="4415400"/>
                <a:ext cx="174423" cy="275729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26" name="Skupina 25"/>
            <p:cNvGrpSpPr/>
            <p:nvPr/>
          </p:nvGrpSpPr>
          <p:grpSpPr>
            <a:xfrm>
              <a:off x="647699" y="3810000"/>
              <a:ext cx="1524000" cy="0"/>
              <a:chOff x="1143000" y="4191000"/>
              <a:chExt cx="1524000" cy="0"/>
            </a:xfrm>
          </p:grpSpPr>
          <p:cxnSp>
            <p:nvCxnSpPr>
              <p:cNvPr id="18" name="Rovná spojnica 17"/>
              <p:cNvCxnSpPr/>
              <p:nvPr/>
            </p:nvCxnSpPr>
            <p:spPr>
              <a:xfrm>
                <a:off x="11430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Rovná spojnica 20"/>
              <p:cNvCxnSpPr/>
              <p:nvPr/>
            </p:nvCxnSpPr>
            <p:spPr>
              <a:xfrm>
                <a:off x="20574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Rovná spojnica 21"/>
              <p:cNvCxnSpPr/>
              <p:nvPr/>
            </p:nvCxnSpPr>
            <p:spPr>
              <a:xfrm>
                <a:off x="1828800" y="4191000"/>
                <a:ext cx="1524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Rovná spojnica 49"/>
            <p:cNvCxnSpPr/>
            <p:nvPr/>
          </p:nvCxnSpPr>
          <p:spPr>
            <a:xfrm flipH="1">
              <a:off x="1275600" y="381001"/>
              <a:ext cx="54000" cy="44196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ovná spojnica 56"/>
            <p:cNvCxnSpPr/>
            <p:nvPr/>
          </p:nvCxnSpPr>
          <p:spPr>
            <a:xfrm>
              <a:off x="1275600" y="4800601"/>
              <a:ext cx="137697" cy="171287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ovná spojnica 71"/>
            <p:cNvCxnSpPr/>
            <p:nvPr/>
          </p:nvCxnSpPr>
          <p:spPr>
            <a:xfrm>
              <a:off x="1488000" y="381001"/>
              <a:ext cx="54000" cy="44196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ovná spojnica 72"/>
            <p:cNvCxnSpPr/>
            <p:nvPr/>
          </p:nvCxnSpPr>
          <p:spPr>
            <a:xfrm flipH="1">
              <a:off x="1408800" y="4800601"/>
              <a:ext cx="137697" cy="171287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ovná spojnica 74"/>
            <p:cNvCxnSpPr/>
            <p:nvPr/>
          </p:nvCxnSpPr>
          <p:spPr>
            <a:xfrm>
              <a:off x="1488000" y="2819401"/>
              <a:ext cx="111600" cy="19812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Rovná spojnica 81"/>
            <p:cNvCxnSpPr/>
            <p:nvPr/>
          </p:nvCxnSpPr>
          <p:spPr>
            <a:xfrm flipH="1">
              <a:off x="1219200" y="2819401"/>
              <a:ext cx="111600" cy="19812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Rovná spojnica 83"/>
            <p:cNvCxnSpPr/>
            <p:nvPr/>
          </p:nvCxnSpPr>
          <p:spPr>
            <a:xfrm rot="60000">
              <a:off x="1588769" y="4800600"/>
              <a:ext cx="0" cy="16884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Rovná spojnica 87"/>
            <p:cNvCxnSpPr/>
            <p:nvPr/>
          </p:nvCxnSpPr>
          <p:spPr>
            <a:xfrm rot="21540000" flipH="1">
              <a:off x="1239600" y="4800471"/>
              <a:ext cx="0" cy="16884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ovná spojnica 66"/>
            <p:cNvCxnSpPr/>
            <p:nvPr/>
          </p:nvCxnSpPr>
          <p:spPr>
            <a:xfrm>
              <a:off x="1409700" y="304800"/>
              <a:ext cx="1" cy="620760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Skupina 36"/>
            <p:cNvGrpSpPr/>
            <p:nvPr/>
          </p:nvGrpSpPr>
          <p:grpSpPr>
            <a:xfrm>
              <a:off x="1333499" y="304800"/>
              <a:ext cx="152401" cy="304801"/>
              <a:chOff x="1600199" y="304799"/>
              <a:chExt cx="152401" cy="304801"/>
            </a:xfrm>
          </p:grpSpPr>
          <p:sp>
            <p:nvSpPr>
              <p:cNvPr id="27" name="Vývojový diagram: spojnica 26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30" name="Rovná spojnica 29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Skupina 40"/>
            <p:cNvGrpSpPr/>
            <p:nvPr/>
          </p:nvGrpSpPr>
          <p:grpSpPr>
            <a:xfrm>
              <a:off x="1333499" y="2743201"/>
              <a:ext cx="152401" cy="304801"/>
              <a:chOff x="1600199" y="304799"/>
              <a:chExt cx="152401" cy="304801"/>
            </a:xfrm>
            <a:solidFill>
              <a:srgbClr val="00B050"/>
            </a:solidFill>
          </p:grpSpPr>
          <p:sp>
            <p:nvSpPr>
              <p:cNvPr id="42" name="Vývojový diagram: spojnica 41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43" name="Rovná spojnica 42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Skupina 70"/>
          <p:cNvGrpSpPr/>
          <p:nvPr/>
        </p:nvGrpSpPr>
        <p:grpSpPr>
          <a:xfrm>
            <a:off x="6553200" y="304800"/>
            <a:ext cx="2209800" cy="6208672"/>
            <a:chOff x="6553200" y="304800"/>
            <a:chExt cx="2209800" cy="6208672"/>
          </a:xfrm>
        </p:grpSpPr>
        <p:grpSp>
          <p:nvGrpSpPr>
            <p:cNvPr id="91" name="Skupina 3"/>
            <p:cNvGrpSpPr>
              <a:grpSpLocks noChangeAspect="1"/>
            </p:cNvGrpSpPr>
            <p:nvPr/>
          </p:nvGrpSpPr>
          <p:grpSpPr>
            <a:xfrm rot="5400000">
              <a:off x="6458764" y="4209237"/>
              <a:ext cx="2398671" cy="2209800"/>
              <a:chOff x="2819400" y="2438400"/>
              <a:chExt cx="2895600" cy="2667600"/>
            </a:xfrm>
          </p:grpSpPr>
          <p:sp>
            <p:nvSpPr>
              <p:cNvPr id="110" name="Voľná forma 4"/>
              <p:cNvSpPr/>
              <p:nvPr/>
            </p:nvSpPr>
            <p:spPr>
              <a:xfrm>
                <a:off x="3048000" y="2438400"/>
                <a:ext cx="2667000" cy="2667600"/>
              </a:xfrm>
              <a:custGeom>
                <a:avLst/>
                <a:gdLst>
                  <a:gd name="connsiteX0" fmla="*/ 0 w 2667000"/>
                  <a:gd name="connsiteY0" fmla="*/ 1333800 h 2667600"/>
                  <a:gd name="connsiteX1" fmla="*/ 390468 w 2667000"/>
                  <a:gd name="connsiteY1" fmla="*/ 390767 h 2667600"/>
                  <a:gd name="connsiteX2" fmla="*/ 1333502 w 2667000"/>
                  <a:gd name="connsiteY2" fmla="*/ 1 h 2667600"/>
                  <a:gd name="connsiteX3" fmla="*/ 2276535 w 2667000"/>
                  <a:gd name="connsiteY3" fmla="*/ 390769 h 2667600"/>
                  <a:gd name="connsiteX4" fmla="*/ 2667001 w 2667000"/>
                  <a:gd name="connsiteY4" fmla="*/ 1333803 h 2667600"/>
                  <a:gd name="connsiteX5" fmla="*/ 2276534 w 2667000"/>
                  <a:gd name="connsiteY5" fmla="*/ 2276836 h 2667600"/>
                  <a:gd name="connsiteX6" fmla="*/ 1333501 w 2667000"/>
                  <a:gd name="connsiteY6" fmla="*/ 2667603 h 2667600"/>
                  <a:gd name="connsiteX7" fmla="*/ 390468 w 2667000"/>
                  <a:gd name="connsiteY7" fmla="*/ 2276835 h 2667600"/>
                  <a:gd name="connsiteX8" fmla="*/ 2 w 2667000"/>
                  <a:gd name="connsiteY8" fmla="*/ 1333801 h 2667600"/>
                  <a:gd name="connsiteX9" fmla="*/ 0 w 2667000"/>
                  <a:gd name="connsiteY9" fmla="*/ 1333800 h 266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67000" h="2667600">
                    <a:moveTo>
                      <a:pt x="0" y="1333800"/>
                    </a:moveTo>
                    <a:cubicBezTo>
                      <a:pt x="0" y="980106"/>
                      <a:pt x="140453" y="640894"/>
                      <a:pt x="390468" y="390767"/>
                    </a:cubicBezTo>
                    <a:cubicBezTo>
                      <a:pt x="640557" y="140566"/>
                      <a:pt x="979784" y="1"/>
                      <a:pt x="1333502" y="1"/>
                    </a:cubicBezTo>
                    <a:cubicBezTo>
                      <a:pt x="1687220" y="1"/>
                      <a:pt x="2026447" y="140568"/>
                      <a:pt x="2276535" y="390769"/>
                    </a:cubicBezTo>
                    <a:cubicBezTo>
                      <a:pt x="2526550" y="640897"/>
                      <a:pt x="2667001" y="980109"/>
                      <a:pt x="2667001" y="1333803"/>
                    </a:cubicBezTo>
                    <a:cubicBezTo>
                      <a:pt x="2667001" y="1687497"/>
                      <a:pt x="2526549" y="2026709"/>
                      <a:pt x="2276534" y="2276836"/>
                    </a:cubicBezTo>
                    <a:cubicBezTo>
                      <a:pt x="2026445" y="2527037"/>
                      <a:pt x="1687219" y="2667603"/>
                      <a:pt x="1333501" y="2667603"/>
                    </a:cubicBezTo>
                    <a:cubicBezTo>
                      <a:pt x="979783" y="2667603"/>
                      <a:pt x="640556" y="2527036"/>
                      <a:pt x="390468" y="2276835"/>
                    </a:cubicBezTo>
                    <a:cubicBezTo>
                      <a:pt x="140453" y="2026707"/>
                      <a:pt x="1" y="1687495"/>
                      <a:pt x="2" y="1333801"/>
                    </a:cubicBezTo>
                    <a:cubicBezTo>
                      <a:pt x="1" y="1333801"/>
                      <a:pt x="1" y="1333800"/>
                      <a:pt x="0" y="1333800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1" name="Akord 5"/>
              <p:cNvSpPr/>
              <p:nvPr/>
            </p:nvSpPr>
            <p:spPr>
              <a:xfrm>
                <a:off x="2819400" y="3048000"/>
                <a:ext cx="914400" cy="1447800"/>
              </a:xfrm>
              <a:prstGeom prst="chord">
                <a:avLst>
                  <a:gd name="adj1" fmla="val 5420136"/>
                  <a:gd name="adj2" fmla="val 16200000"/>
                </a:avLst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2" name="Ovál 6"/>
              <p:cNvSpPr/>
              <p:nvPr/>
            </p:nvSpPr>
            <p:spPr>
              <a:xfrm rot="16200000">
                <a:off x="2572800" y="3645000"/>
                <a:ext cx="1425600" cy="2286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3" name="Obdĺžnik 7"/>
              <p:cNvSpPr/>
              <p:nvPr/>
            </p:nvSpPr>
            <p:spPr>
              <a:xfrm rot="20926775">
                <a:off x="3376200" y="3126405"/>
                <a:ext cx="52606" cy="3048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4" name="Obdĺžnik 8"/>
              <p:cNvSpPr/>
              <p:nvPr/>
            </p:nvSpPr>
            <p:spPr>
              <a:xfrm rot="673225" flipV="1">
                <a:off x="3361200" y="4193204"/>
                <a:ext cx="52606" cy="3048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grpSp>
            <p:nvGrpSpPr>
              <p:cNvPr id="115" name="Skupina 19"/>
              <p:cNvGrpSpPr/>
              <p:nvPr/>
            </p:nvGrpSpPr>
            <p:grpSpPr>
              <a:xfrm>
                <a:off x="3142200" y="3324600"/>
                <a:ext cx="533400" cy="920400"/>
                <a:chOff x="1774800" y="3727800"/>
                <a:chExt cx="533400" cy="920400"/>
              </a:xfrm>
            </p:grpSpPr>
            <p:sp>
              <p:nvSpPr>
                <p:cNvPr id="120" name="Oblúk 119"/>
                <p:cNvSpPr/>
                <p:nvPr/>
              </p:nvSpPr>
              <p:spPr>
                <a:xfrm rot="10800000">
                  <a:off x="1905000" y="3733800"/>
                  <a:ext cx="304800" cy="914400"/>
                </a:xfrm>
                <a:prstGeom prst="arc">
                  <a:avLst>
                    <a:gd name="adj1" fmla="val 16200000"/>
                    <a:gd name="adj2" fmla="val 5368168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21" name="Oblúk 120"/>
                <p:cNvSpPr/>
                <p:nvPr/>
              </p:nvSpPr>
              <p:spPr>
                <a:xfrm>
                  <a:off x="1774800" y="3727800"/>
                  <a:ext cx="533400" cy="914400"/>
                </a:xfrm>
                <a:prstGeom prst="arc">
                  <a:avLst>
                    <a:gd name="adj1" fmla="val 16200000"/>
                    <a:gd name="adj2" fmla="val 5432433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116" name="Vývojový diagram: zakončenie 115"/>
              <p:cNvSpPr/>
              <p:nvPr/>
            </p:nvSpPr>
            <p:spPr>
              <a:xfrm rot="17025442">
                <a:off x="3052800" y="3214191"/>
                <a:ext cx="401403" cy="75446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7" name="Voľná forma 116"/>
              <p:cNvSpPr/>
              <p:nvPr/>
            </p:nvSpPr>
            <p:spPr>
              <a:xfrm>
                <a:off x="3258101" y="2855518"/>
                <a:ext cx="174423" cy="275729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8" name="Vývojový diagram: zakončenie 117"/>
              <p:cNvSpPr/>
              <p:nvPr/>
            </p:nvSpPr>
            <p:spPr>
              <a:xfrm rot="4574558" flipV="1">
                <a:off x="3052800" y="4280992"/>
                <a:ext cx="401403" cy="75446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9" name="Voľná forma 118"/>
              <p:cNvSpPr/>
              <p:nvPr/>
            </p:nvSpPr>
            <p:spPr>
              <a:xfrm flipV="1">
                <a:off x="3253200" y="4415400"/>
                <a:ext cx="174423" cy="275729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92" name="Skupina 25"/>
            <p:cNvGrpSpPr/>
            <p:nvPr/>
          </p:nvGrpSpPr>
          <p:grpSpPr>
            <a:xfrm>
              <a:off x="6896099" y="3810000"/>
              <a:ext cx="1524000" cy="0"/>
              <a:chOff x="1143000" y="4191000"/>
              <a:chExt cx="1524000" cy="0"/>
            </a:xfrm>
          </p:grpSpPr>
          <p:cxnSp>
            <p:nvCxnSpPr>
              <p:cNvPr id="107" name="Rovná spojnica 106"/>
              <p:cNvCxnSpPr/>
              <p:nvPr/>
            </p:nvCxnSpPr>
            <p:spPr>
              <a:xfrm>
                <a:off x="11430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Rovná spojnica 107"/>
              <p:cNvCxnSpPr/>
              <p:nvPr/>
            </p:nvCxnSpPr>
            <p:spPr>
              <a:xfrm>
                <a:off x="20574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Rovná spojnica 108"/>
              <p:cNvCxnSpPr/>
              <p:nvPr/>
            </p:nvCxnSpPr>
            <p:spPr>
              <a:xfrm>
                <a:off x="1828800" y="4191000"/>
                <a:ext cx="1524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Rovná spojnica 94"/>
            <p:cNvCxnSpPr/>
            <p:nvPr/>
          </p:nvCxnSpPr>
          <p:spPr>
            <a:xfrm flipH="1">
              <a:off x="7524000" y="381001"/>
              <a:ext cx="54000" cy="44196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Rovná spojnica 95"/>
            <p:cNvCxnSpPr/>
            <p:nvPr/>
          </p:nvCxnSpPr>
          <p:spPr>
            <a:xfrm>
              <a:off x="7524000" y="4800601"/>
              <a:ext cx="137697" cy="171287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Rovná spojnica 96"/>
            <p:cNvCxnSpPr/>
            <p:nvPr/>
          </p:nvCxnSpPr>
          <p:spPr>
            <a:xfrm>
              <a:off x="7736400" y="381001"/>
              <a:ext cx="54000" cy="3384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ovná spojnica 98"/>
            <p:cNvCxnSpPr/>
            <p:nvPr/>
          </p:nvCxnSpPr>
          <p:spPr>
            <a:xfrm>
              <a:off x="7736400" y="2819401"/>
              <a:ext cx="61200" cy="9000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ovná spojnica 99"/>
            <p:cNvCxnSpPr/>
            <p:nvPr/>
          </p:nvCxnSpPr>
          <p:spPr>
            <a:xfrm flipH="1">
              <a:off x="7467600" y="2819401"/>
              <a:ext cx="111600" cy="19812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ovná spojnica 101"/>
            <p:cNvCxnSpPr/>
            <p:nvPr/>
          </p:nvCxnSpPr>
          <p:spPr>
            <a:xfrm rot="21540000" flipH="1">
              <a:off x="7488000" y="4800471"/>
              <a:ext cx="0" cy="1688400"/>
            </a:xfrm>
            <a:prstGeom prst="line">
              <a:avLst/>
            </a:pr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Rovná spojnica 122"/>
            <p:cNvCxnSpPr/>
            <p:nvPr/>
          </p:nvCxnSpPr>
          <p:spPr>
            <a:xfrm>
              <a:off x="7620000" y="3747600"/>
              <a:ext cx="396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ovná spojnica 69"/>
            <p:cNvCxnSpPr/>
            <p:nvPr/>
          </p:nvCxnSpPr>
          <p:spPr>
            <a:xfrm>
              <a:off x="7658100" y="304800"/>
              <a:ext cx="1" cy="620760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Skupina 36"/>
            <p:cNvGrpSpPr/>
            <p:nvPr/>
          </p:nvGrpSpPr>
          <p:grpSpPr>
            <a:xfrm>
              <a:off x="7581899" y="304800"/>
              <a:ext cx="152401" cy="304801"/>
              <a:chOff x="1600199" y="304799"/>
              <a:chExt cx="152401" cy="304801"/>
            </a:xfrm>
          </p:grpSpPr>
          <p:sp>
            <p:nvSpPr>
              <p:cNvPr id="105" name="Vývojový diagram: spojnica 104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106" name="Rovná spojnica 105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Skupina 40"/>
            <p:cNvGrpSpPr/>
            <p:nvPr/>
          </p:nvGrpSpPr>
          <p:grpSpPr>
            <a:xfrm>
              <a:off x="7581899" y="2743201"/>
              <a:ext cx="152401" cy="304801"/>
              <a:chOff x="1600199" y="304799"/>
              <a:chExt cx="152401" cy="304801"/>
            </a:xfrm>
            <a:solidFill>
              <a:srgbClr val="00B050"/>
            </a:solidFill>
          </p:grpSpPr>
          <p:sp>
            <p:nvSpPr>
              <p:cNvPr id="103" name="Vývojový diagram: spojnica 102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104" name="Rovná spojnica 103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lokTextu 79"/>
          <p:cNvSpPr txBox="1"/>
          <p:nvPr/>
        </p:nvSpPr>
        <p:spPr>
          <a:xfrm>
            <a:off x="2248320" y="304800"/>
            <a:ext cx="4647361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Pri fixácii pohľadu na </a:t>
            </a:r>
            <a:r>
              <a:rPr lang="sk-SK" sz="2000" b="1" dirty="0" smtClean="0">
                <a:solidFill>
                  <a:srgbClr val="00B050"/>
                </a:solidFill>
              </a:rPr>
              <a:t>blízky špendlík</a:t>
            </a:r>
            <a:r>
              <a:rPr lang="sk-SK" sz="20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je šošovka viac vyklenutá, má preto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väčšiu optickú mohutnosť. Svetelné lúče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z blízkeho špendlíka sa zbiehajú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do jedného ohniska na sietnici, vidíme ho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preto ostro. Naopak lúče zo </a:t>
            </a:r>
            <a:r>
              <a:rPr lang="sk-SK" sz="2000" b="1" dirty="0" smtClean="0">
                <a:solidFill>
                  <a:srgbClr val="FF0000"/>
                </a:solidFill>
              </a:rPr>
              <a:t>vzdialeného</a:t>
            </a:r>
            <a:r>
              <a:rPr lang="sk-SK" sz="2000" b="1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sk-SK" sz="2000" b="1" dirty="0" smtClean="0">
                <a:solidFill>
                  <a:srgbClr val="FF0000"/>
                </a:solidFill>
              </a:rPr>
              <a:t>špendlíka</a:t>
            </a:r>
            <a:r>
              <a:rPr lang="sk-SK" sz="2000" b="1" dirty="0" smtClean="0">
                <a:solidFill>
                  <a:srgbClr val="0070C0"/>
                </a:solidFill>
              </a:rPr>
              <a:t> dopadajú na obidve strany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sietnice, preto ho vidíme rozostrene a </a:t>
            </a:r>
          </a:p>
          <a:p>
            <a:pPr algn="ctr"/>
            <a:r>
              <a:rPr lang="sk-SK" sz="2000" b="1" dirty="0" smtClean="0">
                <a:solidFill>
                  <a:srgbClr val="0070C0"/>
                </a:solidFill>
              </a:rPr>
              <a:t>dvojmo.  </a:t>
            </a:r>
            <a:endParaRPr lang="sk-SK" sz="2000" b="1" dirty="0">
              <a:solidFill>
                <a:srgbClr val="0070C0"/>
              </a:solidFill>
            </a:endParaRPr>
          </a:p>
        </p:txBody>
      </p:sp>
      <p:sp>
        <p:nvSpPr>
          <p:cNvPr id="81" name="BlokTextu 80"/>
          <p:cNvSpPr txBox="1"/>
          <p:nvPr/>
        </p:nvSpPr>
        <p:spPr>
          <a:xfrm>
            <a:off x="2646858" y="3733800"/>
            <a:ext cx="38502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k-SK" dirty="0" smtClean="0"/>
              <a:t> ak teraz zakryjeme pravý priezor, </a:t>
            </a:r>
          </a:p>
          <a:p>
            <a:r>
              <a:rPr lang="sk-SK" dirty="0" smtClean="0"/>
              <a:t>    svetelné lúče zo vzdialeného </a:t>
            </a:r>
          </a:p>
          <a:p>
            <a:r>
              <a:rPr lang="sk-SK" dirty="0" smtClean="0"/>
              <a:t>    špendlíka prestanú dopadať </a:t>
            </a:r>
          </a:p>
          <a:p>
            <a:r>
              <a:rPr lang="sk-SK" dirty="0" smtClean="0"/>
              <a:t>    na ľavú stranu sietnice 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/>
              <a:t> ľavá strana sietnice zachytáva </a:t>
            </a:r>
          </a:p>
          <a:p>
            <a:r>
              <a:rPr lang="sk-SK" dirty="0" smtClean="0"/>
              <a:t>    informácie z pravého zorného poľa,</a:t>
            </a:r>
          </a:p>
          <a:p>
            <a:r>
              <a:rPr lang="sk-SK" dirty="0" smtClean="0"/>
              <a:t>    preto prestaneme vnímať neostrý </a:t>
            </a:r>
          </a:p>
          <a:p>
            <a:r>
              <a:rPr lang="sk-SK" dirty="0" smtClean="0"/>
              <a:t>    obraz pravého vzdialeného špendlíka</a:t>
            </a:r>
            <a:endParaRPr lang="sk-SK" dirty="0"/>
          </a:p>
        </p:txBody>
      </p:sp>
      <p:grpSp>
        <p:nvGrpSpPr>
          <p:cNvPr id="84" name="Skupina 83"/>
          <p:cNvGrpSpPr/>
          <p:nvPr/>
        </p:nvGrpSpPr>
        <p:grpSpPr>
          <a:xfrm>
            <a:off x="304800" y="304800"/>
            <a:ext cx="2210400" cy="6209324"/>
            <a:chOff x="304800" y="304800"/>
            <a:chExt cx="2210400" cy="6209324"/>
          </a:xfrm>
        </p:grpSpPr>
        <p:grpSp>
          <p:nvGrpSpPr>
            <p:cNvPr id="43" name="Skupina 42"/>
            <p:cNvGrpSpPr/>
            <p:nvPr/>
          </p:nvGrpSpPr>
          <p:grpSpPr>
            <a:xfrm>
              <a:off x="304800" y="4114800"/>
              <a:ext cx="2210400" cy="2399323"/>
              <a:chOff x="457200" y="4114800"/>
              <a:chExt cx="2210400" cy="2399323"/>
            </a:xfrm>
          </p:grpSpPr>
          <p:sp>
            <p:nvSpPr>
              <p:cNvPr id="5" name="Voľná forma 4"/>
              <p:cNvSpPr/>
              <p:nvPr/>
            </p:nvSpPr>
            <p:spPr>
              <a:xfrm rot="5400000">
                <a:off x="457448" y="4303972"/>
                <a:ext cx="2209903" cy="2210400"/>
              </a:xfrm>
              <a:custGeom>
                <a:avLst/>
                <a:gdLst>
                  <a:gd name="connsiteX0" fmla="*/ 0 w 2667000"/>
                  <a:gd name="connsiteY0" fmla="*/ 1333800 h 2667600"/>
                  <a:gd name="connsiteX1" fmla="*/ 390468 w 2667000"/>
                  <a:gd name="connsiteY1" fmla="*/ 390767 h 2667600"/>
                  <a:gd name="connsiteX2" fmla="*/ 1333502 w 2667000"/>
                  <a:gd name="connsiteY2" fmla="*/ 1 h 2667600"/>
                  <a:gd name="connsiteX3" fmla="*/ 2276535 w 2667000"/>
                  <a:gd name="connsiteY3" fmla="*/ 390769 h 2667600"/>
                  <a:gd name="connsiteX4" fmla="*/ 2667001 w 2667000"/>
                  <a:gd name="connsiteY4" fmla="*/ 1333803 h 2667600"/>
                  <a:gd name="connsiteX5" fmla="*/ 2276534 w 2667000"/>
                  <a:gd name="connsiteY5" fmla="*/ 2276836 h 2667600"/>
                  <a:gd name="connsiteX6" fmla="*/ 1333501 w 2667000"/>
                  <a:gd name="connsiteY6" fmla="*/ 2667603 h 2667600"/>
                  <a:gd name="connsiteX7" fmla="*/ 390468 w 2667000"/>
                  <a:gd name="connsiteY7" fmla="*/ 2276835 h 2667600"/>
                  <a:gd name="connsiteX8" fmla="*/ 2 w 2667000"/>
                  <a:gd name="connsiteY8" fmla="*/ 1333801 h 2667600"/>
                  <a:gd name="connsiteX9" fmla="*/ 0 w 2667000"/>
                  <a:gd name="connsiteY9" fmla="*/ 1333800 h 266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67000" h="2667600">
                    <a:moveTo>
                      <a:pt x="0" y="1333800"/>
                    </a:moveTo>
                    <a:cubicBezTo>
                      <a:pt x="0" y="980106"/>
                      <a:pt x="140453" y="640894"/>
                      <a:pt x="390468" y="390767"/>
                    </a:cubicBezTo>
                    <a:cubicBezTo>
                      <a:pt x="640557" y="140566"/>
                      <a:pt x="979784" y="1"/>
                      <a:pt x="1333502" y="1"/>
                    </a:cubicBezTo>
                    <a:cubicBezTo>
                      <a:pt x="1687220" y="1"/>
                      <a:pt x="2026447" y="140568"/>
                      <a:pt x="2276535" y="390769"/>
                    </a:cubicBezTo>
                    <a:cubicBezTo>
                      <a:pt x="2526550" y="640897"/>
                      <a:pt x="2667001" y="980109"/>
                      <a:pt x="2667001" y="1333803"/>
                    </a:cubicBezTo>
                    <a:cubicBezTo>
                      <a:pt x="2667001" y="1687497"/>
                      <a:pt x="2526549" y="2026709"/>
                      <a:pt x="2276534" y="2276836"/>
                    </a:cubicBezTo>
                    <a:cubicBezTo>
                      <a:pt x="2026445" y="2527037"/>
                      <a:pt x="1687219" y="2667603"/>
                      <a:pt x="1333501" y="2667603"/>
                    </a:cubicBezTo>
                    <a:cubicBezTo>
                      <a:pt x="979783" y="2667603"/>
                      <a:pt x="640556" y="2527036"/>
                      <a:pt x="390468" y="2276835"/>
                    </a:cubicBezTo>
                    <a:cubicBezTo>
                      <a:pt x="140453" y="2026707"/>
                      <a:pt x="1" y="1687495"/>
                      <a:pt x="2" y="1333801"/>
                    </a:cubicBezTo>
                    <a:cubicBezTo>
                      <a:pt x="1" y="1333801"/>
                      <a:pt x="1" y="1333800"/>
                      <a:pt x="0" y="1333800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" name="Akord 5"/>
              <p:cNvSpPr/>
              <p:nvPr/>
            </p:nvSpPr>
            <p:spPr>
              <a:xfrm rot="5400000">
                <a:off x="1183808" y="3893810"/>
                <a:ext cx="757681" cy="1199662"/>
              </a:xfrm>
              <a:prstGeom prst="chord">
                <a:avLst>
                  <a:gd name="adj1" fmla="val 5420136"/>
                  <a:gd name="adj2" fmla="val 16200000"/>
                </a:avLst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" name="Ovál 6"/>
              <p:cNvSpPr/>
              <p:nvPr/>
            </p:nvSpPr>
            <p:spPr>
              <a:xfrm>
                <a:off x="982455" y="4406388"/>
                <a:ext cx="1181266" cy="1894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" name="Obdĺžnik 7"/>
              <p:cNvSpPr/>
              <p:nvPr/>
            </p:nvSpPr>
            <p:spPr>
              <a:xfrm rot="4200000">
                <a:off x="1924961" y="4480091"/>
                <a:ext cx="37883" cy="31456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" name="Obdĺžnik 8"/>
              <p:cNvSpPr/>
              <p:nvPr/>
            </p:nvSpPr>
            <p:spPr>
              <a:xfrm rot="6600000" flipV="1">
                <a:off x="1134976" y="4442647"/>
                <a:ext cx="37883" cy="3824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0" name="Vývojový diagram: zakončenie 9"/>
              <p:cNvSpPr/>
              <p:nvPr/>
            </p:nvSpPr>
            <p:spPr>
              <a:xfrm rot="825442">
                <a:off x="1749600" y="4424400"/>
                <a:ext cx="432000" cy="62515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" name="Vývojový diagram: zakončenie 10"/>
              <p:cNvSpPr/>
              <p:nvPr/>
            </p:nvSpPr>
            <p:spPr>
              <a:xfrm rot="9974558" flipV="1">
                <a:off x="943200" y="4424400"/>
                <a:ext cx="432000" cy="62515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2" name="Voľná forma 11"/>
              <p:cNvSpPr/>
              <p:nvPr/>
            </p:nvSpPr>
            <p:spPr>
              <a:xfrm rot="5400000">
                <a:off x="2135471" y="4436341"/>
                <a:ext cx="144529" cy="228472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3" name="Voľná forma 12"/>
              <p:cNvSpPr/>
              <p:nvPr/>
            </p:nvSpPr>
            <p:spPr>
              <a:xfrm rot="5400000" flipV="1">
                <a:off x="842937" y="4432280"/>
                <a:ext cx="144529" cy="228472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grpSp>
            <p:nvGrpSpPr>
              <p:cNvPr id="14" name="Skupina 33"/>
              <p:cNvGrpSpPr/>
              <p:nvPr/>
            </p:nvGrpSpPr>
            <p:grpSpPr>
              <a:xfrm rot="5400000">
                <a:off x="1297907" y="4355429"/>
                <a:ext cx="505121" cy="631401"/>
                <a:chOff x="7239000" y="3352800"/>
                <a:chExt cx="816000" cy="762000"/>
              </a:xfrm>
            </p:grpSpPr>
            <p:sp>
              <p:nvSpPr>
                <p:cNvPr id="15" name="Oblúk 14"/>
                <p:cNvSpPr/>
                <p:nvPr/>
              </p:nvSpPr>
              <p:spPr>
                <a:xfrm rot="10800000">
                  <a:off x="7239000" y="3352800"/>
                  <a:ext cx="816000" cy="762000"/>
                </a:xfrm>
                <a:prstGeom prst="arc">
                  <a:avLst>
                    <a:gd name="adj1" fmla="val 16200000"/>
                    <a:gd name="adj2" fmla="val 5368168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6" name="Oblúk 15"/>
                <p:cNvSpPr/>
                <p:nvPr/>
              </p:nvSpPr>
              <p:spPr>
                <a:xfrm>
                  <a:off x="7372800" y="3352800"/>
                  <a:ext cx="533400" cy="762000"/>
                </a:xfrm>
                <a:prstGeom prst="arc">
                  <a:avLst>
                    <a:gd name="adj1" fmla="val 16200000"/>
                    <a:gd name="adj2" fmla="val 5432433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</p:grpSp>
        <p:grpSp>
          <p:nvGrpSpPr>
            <p:cNvPr id="17" name="Skupina 16"/>
            <p:cNvGrpSpPr/>
            <p:nvPr/>
          </p:nvGrpSpPr>
          <p:grpSpPr>
            <a:xfrm>
              <a:off x="647699" y="3810000"/>
              <a:ext cx="1524000" cy="0"/>
              <a:chOff x="1143000" y="4191000"/>
              <a:chExt cx="1524000" cy="0"/>
            </a:xfrm>
          </p:grpSpPr>
          <p:cxnSp>
            <p:nvCxnSpPr>
              <p:cNvPr id="18" name="Rovná spojnica 17"/>
              <p:cNvCxnSpPr/>
              <p:nvPr/>
            </p:nvCxnSpPr>
            <p:spPr>
              <a:xfrm>
                <a:off x="11430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Rovná spojnica 18"/>
              <p:cNvCxnSpPr/>
              <p:nvPr/>
            </p:nvCxnSpPr>
            <p:spPr>
              <a:xfrm>
                <a:off x="20574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Rovná spojnica 19"/>
              <p:cNvCxnSpPr/>
              <p:nvPr/>
            </p:nvCxnSpPr>
            <p:spPr>
              <a:xfrm>
                <a:off x="1828800" y="4191000"/>
                <a:ext cx="1524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Rovná spojnica 36"/>
            <p:cNvCxnSpPr/>
            <p:nvPr/>
          </p:nvCxnSpPr>
          <p:spPr>
            <a:xfrm flipH="1">
              <a:off x="1275600" y="381001"/>
              <a:ext cx="54000" cy="44196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ovná spojnica 37"/>
            <p:cNvCxnSpPr/>
            <p:nvPr/>
          </p:nvCxnSpPr>
          <p:spPr>
            <a:xfrm>
              <a:off x="1488000" y="381001"/>
              <a:ext cx="54000" cy="44196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ovná spojnica 40"/>
            <p:cNvCxnSpPr/>
            <p:nvPr/>
          </p:nvCxnSpPr>
          <p:spPr>
            <a:xfrm>
              <a:off x="1488000" y="2819401"/>
              <a:ext cx="111600" cy="1981200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ovná spojnica 41"/>
            <p:cNvCxnSpPr/>
            <p:nvPr/>
          </p:nvCxnSpPr>
          <p:spPr>
            <a:xfrm flipH="1">
              <a:off x="1219200" y="2819401"/>
              <a:ext cx="111600" cy="1981200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ovná spojnica 43"/>
            <p:cNvCxnSpPr>
              <a:endCxn id="5" idx="4"/>
            </p:cNvCxnSpPr>
            <p:nvPr/>
          </p:nvCxnSpPr>
          <p:spPr>
            <a:xfrm flipH="1">
              <a:off x="1409998" y="4800729"/>
              <a:ext cx="193504" cy="1713395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ovná spojnica 44"/>
            <p:cNvCxnSpPr>
              <a:endCxn id="5" idx="4"/>
            </p:cNvCxnSpPr>
            <p:nvPr/>
          </p:nvCxnSpPr>
          <p:spPr>
            <a:xfrm>
              <a:off x="1224867" y="4800600"/>
              <a:ext cx="185131" cy="1713524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ovná spojnica 47"/>
            <p:cNvCxnSpPr/>
            <p:nvPr/>
          </p:nvCxnSpPr>
          <p:spPr>
            <a:xfrm>
              <a:off x="1275600" y="4800601"/>
              <a:ext cx="324600" cy="1676399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ovná spojnica 48"/>
            <p:cNvCxnSpPr/>
            <p:nvPr/>
          </p:nvCxnSpPr>
          <p:spPr>
            <a:xfrm flipH="1">
              <a:off x="1219200" y="4800601"/>
              <a:ext cx="327298" cy="1676399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Rovná spojnica 81"/>
            <p:cNvCxnSpPr/>
            <p:nvPr/>
          </p:nvCxnSpPr>
          <p:spPr>
            <a:xfrm>
              <a:off x="1409700" y="304800"/>
              <a:ext cx="1" cy="620760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Skupina 20"/>
            <p:cNvGrpSpPr/>
            <p:nvPr/>
          </p:nvGrpSpPr>
          <p:grpSpPr>
            <a:xfrm>
              <a:off x="1333499" y="304800"/>
              <a:ext cx="152401" cy="304801"/>
              <a:chOff x="1600199" y="304799"/>
              <a:chExt cx="152401" cy="304801"/>
            </a:xfrm>
          </p:grpSpPr>
          <p:sp>
            <p:nvSpPr>
              <p:cNvPr id="22" name="Vývojový diagram: spojnica 21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23" name="Rovná spojnica 22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Skupina 23"/>
            <p:cNvGrpSpPr/>
            <p:nvPr/>
          </p:nvGrpSpPr>
          <p:grpSpPr>
            <a:xfrm>
              <a:off x="1333499" y="2743201"/>
              <a:ext cx="152401" cy="304801"/>
              <a:chOff x="1600199" y="304799"/>
              <a:chExt cx="152401" cy="304801"/>
            </a:xfrm>
            <a:solidFill>
              <a:srgbClr val="00B050"/>
            </a:solidFill>
          </p:grpSpPr>
          <p:sp>
            <p:nvSpPr>
              <p:cNvPr id="25" name="Vývojový diagram: spojnica 24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26" name="Rovná spojnica 25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5" name="Skupina 84"/>
          <p:cNvGrpSpPr/>
          <p:nvPr/>
        </p:nvGrpSpPr>
        <p:grpSpPr>
          <a:xfrm>
            <a:off x="6553200" y="304800"/>
            <a:ext cx="2210400" cy="6209324"/>
            <a:chOff x="6553200" y="304800"/>
            <a:chExt cx="2210400" cy="6209324"/>
          </a:xfrm>
        </p:grpSpPr>
        <p:grpSp>
          <p:nvGrpSpPr>
            <p:cNvPr id="35" name="Skupina 42"/>
            <p:cNvGrpSpPr/>
            <p:nvPr/>
          </p:nvGrpSpPr>
          <p:grpSpPr>
            <a:xfrm>
              <a:off x="6553200" y="4114800"/>
              <a:ext cx="2210400" cy="2399323"/>
              <a:chOff x="457200" y="4114800"/>
              <a:chExt cx="2210400" cy="2399323"/>
            </a:xfrm>
          </p:grpSpPr>
          <p:sp>
            <p:nvSpPr>
              <p:cNvPr id="64" name="Voľná forma 4"/>
              <p:cNvSpPr/>
              <p:nvPr/>
            </p:nvSpPr>
            <p:spPr>
              <a:xfrm rot="5400000">
                <a:off x="457448" y="4303972"/>
                <a:ext cx="2209903" cy="2210400"/>
              </a:xfrm>
              <a:custGeom>
                <a:avLst/>
                <a:gdLst>
                  <a:gd name="connsiteX0" fmla="*/ 0 w 2667000"/>
                  <a:gd name="connsiteY0" fmla="*/ 1333800 h 2667600"/>
                  <a:gd name="connsiteX1" fmla="*/ 390468 w 2667000"/>
                  <a:gd name="connsiteY1" fmla="*/ 390767 h 2667600"/>
                  <a:gd name="connsiteX2" fmla="*/ 1333502 w 2667000"/>
                  <a:gd name="connsiteY2" fmla="*/ 1 h 2667600"/>
                  <a:gd name="connsiteX3" fmla="*/ 2276535 w 2667000"/>
                  <a:gd name="connsiteY3" fmla="*/ 390769 h 2667600"/>
                  <a:gd name="connsiteX4" fmla="*/ 2667001 w 2667000"/>
                  <a:gd name="connsiteY4" fmla="*/ 1333803 h 2667600"/>
                  <a:gd name="connsiteX5" fmla="*/ 2276534 w 2667000"/>
                  <a:gd name="connsiteY5" fmla="*/ 2276836 h 2667600"/>
                  <a:gd name="connsiteX6" fmla="*/ 1333501 w 2667000"/>
                  <a:gd name="connsiteY6" fmla="*/ 2667603 h 2667600"/>
                  <a:gd name="connsiteX7" fmla="*/ 390468 w 2667000"/>
                  <a:gd name="connsiteY7" fmla="*/ 2276835 h 2667600"/>
                  <a:gd name="connsiteX8" fmla="*/ 2 w 2667000"/>
                  <a:gd name="connsiteY8" fmla="*/ 1333801 h 2667600"/>
                  <a:gd name="connsiteX9" fmla="*/ 0 w 2667000"/>
                  <a:gd name="connsiteY9" fmla="*/ 1333800 h 266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67000" h="2667600">
                    <a:moveTo>
                      <a:pt x="0" y="1333800"/>
                    </a:moveTo>
                    <a:cubicBezTo>
                      <a:pt x="0" y="980106"/>
                      <a:pt x="140453" y="640894"/>
                      <a:pt x="390468" y="390767"/>
                    </a:cubicBezTo>
                    <a:cubicBezTo>
                      <a:pt x="640557" y="140566"/>
                      <a:pt x="979784" y="1"/>
                      <a:pt x="1333502" y="1"/>
                    </a:cubicBezTo>
                    <a:cubicBezTo>
                      <a:pt x="1687220" y="1"/>
                      <a:pt x="2026447" y="140568"/>
                      <a:pt x="2276535" y="390769"/>
                    </a:cubicBezTo>
                    <a:cubicBezTo>
                      <a:pt x="2526550" y="640897"/>
                      <a:pt x="2667001" y="980109"/>
                      <a:pt x="2667001" y="1333803"/>
                    </a:cubicBezTo>
                    <a:cubicBezTo>
                      <a:pt x="2667001" y="1687497"/>
                      <a:pt x="2526549" y="2026709"/>
                      <a:pt x="2276534" y="2276836"/>
                    </a:cubicBezTo>
                    <a:cubicBezTo>
                      <a:pt x="2026445" y="2527037"/>
                      <a:pt x="1687219" y="2667603"/>
                      <a:pt x="1333501" y="2667603"/>
                    </a:cubicBezTo>
                    <a:cubicBezTo>
                      <a:pt x="979783" y="2667603"/>
                      <a:pt x="640556" y="2527036"/>
                      <a:pt x="390468" y="2276835"/>
                    </a:cubicBezTo>
                    <a:cubicBezTo>
                      <a:pt x="140453" y="2026707"/>
                      <a:pt x="1" y="1687495"/>
                      <a:pt x="2" y="1333801"/>
                    </a:cubicBezTo>
                    <a:cubicBezTo>
                      <a:pt x="1" y="1333801"/>
                      <a:pt x="1" y="1333800"/>
                      <a:pt x="0" y="1333800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5" name="Akord 5"/>
              <p:cNvSpPr/>
              <p:nvPr/>
            </p:nvSpPr>
            <p:spPr>
              <a:xfrm rot="5400000">
                <a:off x="1183808" y="3893810"/>
                <a:ext cx="757681" cy="1199662"/>
              </a:xfrm>
              <a:prstGeom prst="chord">
                <a:avLst>
                  <a:gd name="adj1" fmla="val 5420136"/>
                  <a:gd name="adj2" fmla="val 16200000"/>
                </a:avLst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6" name="Ovál 6"/>
              <p:cNvSpPr/>
              <p:nvPr/>
            </p:nvSpPr>
            <p:spPr>
              <a:xfrm>
                <a:off x="982455" y="4406388"/>
                <a:ext cx="1181266" cy="1894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7" name="Obdĺžnik 7"/>
              <p:cNvSpPr/>
              <p:nvPr/>
            </p:nvSpPr>
            <p:spPr>
              <a:xfrm rot="4200000">
                <a:off x="1924961" y="4480091"/>
                <a:ext cx="37883" cy="31456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8" name="Obdĺžnik 8"/>
              <p:cNvSpPr/>
              <p:nvPr/>
            </p:nvSpPr>
            <p:spPr>
              <a:xfrm rot="6600000" flipV="1">
                <a:off x="1134976" y="4442647"/>
                <a:ext cx="37883" cy="3824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9" name="Vývojový diagram: zakončenie 9"/>
              <p:cNvSpPr/>
              <p:nvPr/>
            </p:nvSpPr>
            <p:spPr>
              <a:xfrm rot="825442">
                <a:off x="1749600" y="4424400"/>
                <a:ext cx="432000" cy="62515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0" name="Vývojový diagram: zakončenie 10"/>
              <p:cNvSpPr/>
              <p:nvPr/>
            </p:nvSpPr>
            <p:spPr>
              <a:xfrm rot="9974558" flipV="1">
                <a:off x="943200" y="4424400"/>
                <a:ext cx="432000" cy="62515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1" name="Voľná forma 11"/>
              <p:cNvSpPr/>
              <p:nvPr/>
            </p:nvSpPr>
            <p:spPr>
              <a:xfrm rot="5400000">
                <a:off x="2135471" y="4436341"/>
                <a:ext cx="144529" cy="228472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2" name="Voľná forma 12"/>
              <p:cNvSpPr/>
              <p:nvPr/>
            </p:nvSpPr>
            <p:spPr>
              <a:xfrm rot="5400000" flipV="1">
                <a:off x="842937" y="4432280"/>
                <a:ext cx="144529" cy="228472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grpSp>
            <p:nvGrpSpPr>
              <p:cNvPr id="73" name="Skupina 33"/>
              <p:cNvGrpSpPr/>
              <p:nvPr/>
            </p:nvGrpSpPr>
            <p:grpSpPr>
              <a:xfrm rot="5400000">
                <a:off x="1297907" y="4355429"/>
                <a:ext cx="505121" cy="631401"/>
                <a:chOff x="7239000" y="3352800"/>
                <a:chExt cx="816000" cy="762000"/>
              </a:xfrm>
            </p:grpSpPr>
            <p:sp>
              <p:nvSpPr>
                <p:cNvPr id="74" name="Oblúk 73"/>
                <p:cNvSpPr/>
                <p:nvPr/>
              </p:nvSpPr>
              <p:spPr>
                <a:xfrm rot="10800000">
                  <a:off x="7239000" y="3352800"/>
                  <a:ext cx="816000" cy="762000"/>
                </a:xfrm>
                <a:prstGeom prst="arc">
                  <a:avLst>
                    <a:gd name="adj1" fmla="val 16200000"/>
                    <a:gd name="adj2" fmla="val 5368168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75" name="Oblúk 74"/>
                <p:cNvSpPr/>
                <p:nvPr/>
              </p:nvSpPr>
              <p:spPr>
                <a:xfrm>
                  <a:off x="7372800" y="3352800"/>
                  <a:ext cx="533400" cy="762000"/>
                </a:xfrm>
                <a:prstGeom prst="arc">
                  <a:avLst>
                    <a:gd name="adj1" fmla="val 16200000"/>
                    <a:gd name="adj2" fmla="val 5432433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</p:grpSp>
        <p:grpSp>
          <p:nvGrpSpPr>
            <p:cNvPr id="36" name="Skupina 16"/>
            <p:cNvGrpSpPr/>
            <p:nvPr/>
          </p:nvGrpSpPr>
          <p:grpSpPr>
            <a:xfrm>
              <a:off x="6896099" y="3810000"/>
              <a:ext cx="1524000" cy="0"/>
              <a:chOff x="1143000" y="4191000"/>
              <a:chExt cx="1524000" cy="0"/>
            </a:xfrm>
          </p:grpSpPr>
          <p:cxnSp>
            <p:nvCxnSpPr>
              <p:cNvPr id="61" name="Rovná spojnica 60"/>
              <p:cNvCxnSpPr/>
              <p:nvPr/>
            </p:nvCxnSpPr>
            <p:spPr>
              <a:xfrm>
                <a:off x="11430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Rovná spojnica 61"/>
              <p:cNvCxnSpPr/>
              <p:nvPr/>
            </p:nvCxnSpPr>
            <p:spPr>
              <a:xfrm>
                <a:off x="2057400" y="4191000"/>
                <a:ext cx="6096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Rovná spojnica 62"/>
              <p:cNvCxnSpPr/>
              <p:nvPr/>
            </p:nvCxnSpPr>
            <p:spPr>
              <a:xfrm>
                <a:off x="1828800" y="4191000"/>
                <a:ext cx="152400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Rovná spojnica 45"/>
            <p:cNvCxnSpPr/>
            <p:nvPr/>
          </p:nvCxnSpPr>
          <p:spPr>
            <a:xfrm flipH="1">
              <a:off x="7524000" y="381001"/>
              <a:ext cx="54000" cy="44196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ovná spojnica 46"/>
            <p:cNvCxnSpPr/>
            <p:nvPr/>
          </p:nvCxnSpPr>
          <p:spPr>
            <a:xfrm>
              <a:off x="7736400" y="381001"/>
              <a:ext cx="54000" cy="33840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ovná spojnica 50"/>
            <p:cNvCxnSpPr/>
            <p:nvPr/>
          </p:nvCxnSpPr>
          <p:spPr>
            <a:xfrm flipH="1">
              <a:off x="7467600" y="2819401"/>
              <a:ext cx="111600" cy="1981200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ovná spojnica 52"/>
            <p:cNvCxnSpPr/>
            <p:nvPr/>
          </p:nvCxnSpPr>
          <p:spPr>
            <a:xfrm>
              <a:off x="7473267" y="4800600"/>
              <a:ext cx="185131" cy="1713524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ovná spojnica 53"/>
            <p:cNvCxnSpPr/>
            <p:nvPr/>
          </p:nvCxnSpPr>
          <p:spPr>
            <a:xfrm>
              <a:off x="7524000" y="4800601"/>
              <a:ext cx="324600" cy="1676399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Rovná spojnica 75"/>
            <p:cNvCxnSpPr/>
            <p:nvPr/>
          </p:nvCxnSpPr>
          <p:spPr>
            <a:xfrm>
              <a:off x="7620000" y="3747600"/>
              <a:ext cx="396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ovná spojnica 77"/>
            <p:cNvCxnSpPr/>
            <p:nvPr/>
          </p:nvCxnSpPr>
          <p:spPr>
            <a:xfrm>
              <a:off x="7736400" y="2819401"/>
              <a:ext cx="61200" cy="900000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ovná spojnica 82"/>
            <p:cNvCxnSpPr/>
            <p:nvPr/>
          </p:nvCxnSpPr>
          <p:spPr>
            <a:xfrm>
              <a:off x="7658100" y="304800"/>
              <a:ext cx="1" cy="620760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Skupina 20"/>
            <p:cNvGrpSpPr/>
            <p:nvPr/>
          </p:nvGrpSpPr>
          <p:grpSpPr>
            <a:xfrm>
              <a:off x="7581899" y="304800"/>
              <a:ext cx="152401" cy="304801"/>
              <a:chOff x="1600199" y="304799"/>
              <a:chExt cx="152401" cy="304801"/>
            </a:xfrm>
          </p:grpSpPr>
          <p:sp>
            <p:nvSpPr>
              <p:cNvPr id="59" name="Vývojový diagram: spojnica 58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60" name="Rovná spojnica 59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Skupina 23"/>
            <p:cNvGrpSpPr/>
            <p:nvPr/>
          </p:nvGrpSpPr>
          <p:grpSpPr>
            <a:xfrm>
              <a:off x="7581899" y="2743201"/>
              <a:ext cx="152401" cy="304801"/>
              <a:chOff x="1600199" y="304799"/>
              <a:chExt cx="152401" cy="304801"/>
            </a:xfrm>
            <a:solidFill>
              <a:srgbClr val="00B050"/>
            </a:solidFill>
          </p:grpSpPr>
          <p:sp>
            <p:nvSpPr>
              <p:cNvPr id="57" name="Vývojový diagram: spojnica 56"/>
              <p:cNvSpPr>
                <a:spLocks noChangeAspect="1"/>
              </p:cNvSpPr>
              <p:nvPr/>
            </p:nvSpPr>
            <p:spPr>
              <a:xfrm>
                <a:off x="1600199" y="304799"/>
                <a:ext cx="152401" cy="152401"/>
              </a:xfrm>
              <a:prstGeom prst="flowChartConnector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cxnSp>
            <p:nvCxnSpPr>
              <p:cNvPr id="58" name="Rovná spojnica 57"/>
              <p:cNvCxnSpPr/>
              <p:nvPr/>
            </p:nvCxnSpPr>
            <p:spPr>
              <a:xfrm>
                <a:off x="1676399" y="457200"/>
                <a:ext cx="0" cy="152400"/>
              </a:xfrm>
              <a:prstGeom prst="line">
                <a:avLst/>
              </a:prstGeom>
              <a:grpFill/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"/>
            <a:ext cx="8229600" cy="1143000"/>
          </a:xfrm>
        </p:spPr>
        <p:txBody>
          <a:bodyPr/>
          <a:lstStyle/>
          <a:p>
            <a:r>
              <a:rPr lang="sk-SK" b="1" dirty="0" smtClean="0">
                <a:solidFill>
                  <a:srgbClr val="002060"/>
                </a:solidFill>
              </a:rPr>
              <a:t>XXXV. Zorné pole a slepá škvrna</a:t>
            </a:r>
            <a:endParaRPr lang="sk-SK" b="1" dirty="0">
              <a:solidFill>
                <a:srgbClr val="002060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152400" y="990600"/>
            <a:ext cx="838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>
                <a:solidFill>
                  <a:srgbClr val="0070C0"/>
                </a:solidFill>
              </a:rPr>
              <a:t>Zorné pole = </a:t>
            </a:r>
            <a:r>
              <a:rPr lang="sk-SK" sz="2800" dirty="0" smtClean="0">
                <a:solidFill>
                  <a:srgbClr val="0070C0"/>
                </a:solidFill>
              </a:rPr>
              <a:t>časť priestoru, ktorú možno vidieť pri fixácii </a:t>
            </a:r>
          </a:p>
          <a:p>
            <a:r>
              <a:rPr lang="sk-SK" sz="2800" dirty="0" smtClean="0">
                <a:solidFill>
                  <a:srgbClr val="0070C0"/>
                </a:solidFill>
              </a:rPr>
              <a:t>                        oka na jeden bod</a:t>
            </a:r>
            <a:endParaRPr lang="sk-SK" sz="2800" dirty="0">
              <a:solidFill>
                <a:srgbClr val="0070C0"/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152400" y="1828800"/>
            <a:ext cx="8839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b="1" dirty="0" smtClean="0">
                <a:solidFill>
                  <a:srgbClr val="0070C0"/>
                </a:solidFill>
              </a:rPr>
              <a:t> zorné pole je asymetrické, zúžené nazálne a </a:t>
            </a:r>
            <a:r>
              <a:rPr lang="sk-SK" sz="2400" b="1" dirty="0" err="1" smtClean="0">
                <a:solidFill>
                  <a:srgbClr val="0070C0"/>
                </a:solidFill>
              </a:rPr>
              <a:t>kraniálne</a:t>
            </a:r>
            <a:r>
              <a:rPr lang="sk-SK" sz="20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temporálne má rozsah približne 95°, nazálne 65°, </a:t>
            </a:r>
            <a:r>
              <a:rPr lang="sk-SK" sz="2000" dirty="0" err="1" smtClean="0">
                <a:solidFill>
                  <a:srgbClr val="0070C0"/>
                </a:solidFill>
              </a:rPr>
              <a:t>kraniálne</a:t>
            </a:r>
            <a:r>
              <a:rPr lang="sk-SK" sz="2000" dirty="0" smtClean="0">
                <a:solidFill>
                  <a:srgbClr val="0070C0"/>
                </a:solidFill>
              </a:rPr>
              <a:t> 60° a </a:t>
            </a:r>
            <a:r>
              <a:rPr lang="sk-SK" sz="2000" dirty="0" err="1" smtClean="0">
                <a:solidFill>
                  <a:srgbClr val="0070C0"/>
                </a:solidFill>
              </a:rPr>
              <a:t>kaudálne</a:t>
            </a:r>
            <a:r>
              <a:rPr lang="sk-SK" sz="2000" dirty="0" smtClean="0">
                <a:solidFill>
                  <a:srgbClr val="0070C0"/>
                </a:solidFill>
              </a:rPr>
              <a:t> 70°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zorné polia oboch očí sa prekrývajú v rozsahu 120° a umožňujú </a:t>
            </a:r>
            <a:r>
              <a:rPr lang="sk-SK" sz="2000" b="1" dirty="0" smtClean="0">
                <a:solidFill>
                  <a:srgbClr val="0070C0"/>
                </a:solidFill>
              </a:rPr>
              <a:t>binokulárne </a:t>
            </a:r>
          </a:p>
          <a:p>
            <a:r>
              <a:rPr lang="sk-SK" sz="2000" b="1" dirty="0" smtClean="0">
                <a:solidFill>
                  <a:srgbClr val="0070C0"/>
                </a:solidFill>
              </a:rPr>
              <a:t>     videnie</a:t>
            </a:r>
            <a:r>
              <a:rPr lang="sk-SK" sz="2000" dirty="0" smtClean="0">
                <a:solidFill>
                  <a:srgbClr val="0070C0"/>
                </a:solidFill>
              </a:rPr>
              <a:t>, v najlaterálnejších oblastiach sa neprekrývajú = </a:t>
            </a:r>
            <a:r>
              <a:rPr lang="sk-SK" sz="2000" b="1" dirty="0" smtClean="0">
                <a:solidFill>
                  <a:srgbClr val="0070C0"/>
                </a:solidFill>
              </a:rPr>
              <a:t>monokulárne videnie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zorné pole pre farebné videnie (</a:t>
            </a:r>
            <a:r>
              <a:rPr lang="sk-SK" sz="2000" dirty="0" err="1" smtClean="0">
                <a:solidFill>
                  <a:srgbClr val="0070C0"/>
                </a:solidFill>
              </a:rPr>
              <a:t>fotopické</a:t>
            </a:r>
            <a:r>
              <a:rPr lang="sk-SK" sz="2000" dirty="0" smtClean="0">
                <a:solidFill>
                  <a:srgbClr val="0070C0"/>
                </a:solidFill>
              </a:rPr>
              <a:t>) je menšie ako pre čiernobiele videnie/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pohybujúce sa objekty (</a:t>
            </a:r>
            <a:r>
              <a:rPr lang="sk-SK" sz="2000" dirty="0" err="1" smtClean="0">
                <a:solidFill>
                  <a:srgbClr val="0070C0"/>
                </a:solidFill>
              </a:rPr>
              <a:t>skotopické</a:t>
            </a:r>
            <a:r>
              <a:rPr lang="sk-SK" sz="2000" dirty="0" smtClean="0">
                <a:solidFill>
                  <a:srgbClr val="0070C0"/>
                </a:solidFill>
              </a:rPr>
              <a:t>) dôsledkom centrálnej akumulácie čapíkov a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periférneho rozloženia tyčiniek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- výpadok zorného poľa = </a:t>
            </a:r>
            <a:r>
              <a:rPr lang="sk-SK" sz="2000" b="1" dirty="0" err="1" smtClean="0">
                <a:solidFill>
                  <a:srgbClr val="0070C0"/>
                </a:solidFill>
              </a:rPr>
              <a:t>skotom</a:t>
            </a:r>
            <a:endParaRPr lang="sk-SK" sz="2000" b="1" dirty="0" smtClean="0">
              <a:solidFill>
                <a:srgbClr val="0070C0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152400" y="43434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b="1" dirty="0" smtClean="0">
                <a:solidFill>
                  <a:srgbClr val="0070C0"/>
                </a:solidFill>
              </a:rPr>
              <a:t> prvý fyziologický </a:t>
            </a:r>
            <a:r>
              <a:rPr lang="sk-SK" sz="2400" b="1" dirty="0" err="1" smtClean="0">
                <a:solidFill>
                  <a:srgbClr val="0070C0"/>
                </a:solidFill>
              </a:rPr>
              <a:t>skotom</a:t>
            </a:r>
            <a:r>
              <a:rPr lang="sk-SK" sz="2400" b="1" dirty="0" smtClean="0">
                <a:solidFill>
                  <a:srgbClr val="0070C0"/>
                </a:solidFill>
              </a:rPr>
              <a:t> tvorí slepá škvrna </a:t>
            </a:r>
            <a:endParaRPr lang="sk-SK" sz="2000" dirty="0" smtClean="0">
              <a:solidFill>
                <a:srgbClr val="0070C0"/>
              </a:solidFill>
            </a:endParaRPr>
          </a:p>
          <a:p>
            <a:r>
              <a:rPr lang="sk-SK" sz="2000" dirty="0" smtClean="0">
                <a:solidFill>
                  <a:srgbClr val="0070C0"/>
                </a:solidFill>
              </a:rPr>
              <a:t>   - anatomickým podkladom je </a:t>
            </a:r>
            <a:r>
              <a:rPr lang="sk-SK" sz="2000" dirty="0" err="1" smtClean="0">
                <a:solidFill>
                  <a:srgbClr val="0070C0"/>
                </a:solidFill>
              </a:rPr>
              <a:t>discus</a:t>
            </a:r>
            <a:r>
              <a:rPr lang="sk-SK" sz="2000" dirty="0" smtClean="0">
                <a:solidFill>
                  <a:srgbClr val="0070C0"/>
                </a:solidFill>
              </a:rPr>
              <a:t> </a:t>
            </a:r>
            <a:r>
              <a:rPr lang="sk-SK" sz="2000" dirty="0" err="1" smtClean="0">
                <a:solidFill>
                  <a:srgbClr val="0070C0"/>
                </a:solidFill>
              </a:rPr>
              <a:t>nervi</a:t>
            </a:r>
            <a:r>
              <a:rPr lang="sk-SK" sz="2000" dirty="0" smtClean="0">
                <a:solidFill>
                  <a:srgbClr val="0070C0"/>
                </a:solidFill>
              </a:rPr>
              <a:t> optici, tvorený zbiehajúcimi sa </a:t>
            </a:r>
            <a:r>
              <a:rPr lang="sk-SK" sz="2000" dirty="0" err="1" smtClean="0">
                <a:solidFill>
                  <a:srgbClr val="0070C0"/>
                </a:solidFill>
              </a:rPr>
              <a:t>axónmi</a:t>
            </a:r>
            <a:r>
              <a:rPr lang="sk-SK" sz="20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gangliových buniek sietnice (3. neurónov zrakovej dráhy); v tomto mieste sa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nenachádzajú </a:t>
            </a:r>
            <a:r>
              <a:rPr lang="sk-SK" sz="2000" dirty="0" err="1" smtClean="0">
                <a:solidFill>
                  <a:srgbClr val="0070C0"/>
                </a:solidFill>
              </a:rPr>
              <a:t>svetlocitlivé</a:t>
            </a:r>
            <a:r>
              <a:rPr lang="sk-SK" sz="2000" dirty="0" smtClean="0">
                <a:solidFill>
                  <a:srgbClr val="0070C0"/>
                </a:solidFill>
              </a:rPr>
              <a:t> bunky (približne 12° nazálne od </a:t>
            </a:r>
            <a:r>
              <a:rPr lang="sk-SK" sz="2000" dirty="0" err="1" smtClean="0">
                <a:solidFill>
                  <a:srgbClr val="0070C0"/>
                </a:solidFill>
              </a:rPr>
              <a:t>fovea</a:t>
            </a:r>
            <a:r>
              <a:rPr lang="sk-SK" sz="2000" dirty="0" smtClean="0">
                <a:solidFill>
                  <a:srgbClr val="0070C0"/>
                </a:solidFill>
              </a:rPr>
              <a:t> </a:t>
            </a:r>
            <a:r>
              <a:rPr lang="sk-SK" sz="2000" dirty="0" err="1" smtClean="0">
                <a:solidFill>
                  <a:srgbClr val="0070C0"/>
                </a:solidFill>
              </a:rPr>
              <a:t>centralis</a:t>
            </a:r>
            <a:r>
              <a:rPr lang="sk-SK" sz="2000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152400" y="56388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b="1" dirty="0" smtClean="0">
                <a:solidFill>
                  <a:srgbClr val="0070C0"/>
                </a:solidFill>
              </a:rPr>
              <a:t> druhým je „fyziologický centrálny </a:t>
            </a:r>
            <a:r>
              <a:rPr lang="sk-SK" sz="2400" b="1" dirty="0" err="1" smtClean="0">
                <a:solidFill>
                  <a:srgbClr val="0070C0"/>
                </a:solidFill>
              </a:rPr>
              <a:t>skotom</a:t>
            </a:r>
            <a:r>
              <a:rPr lang="sk-SK" sz="2400" b="1" dirty="0" smtClean="0">
                <a:solidFill>
                  <a:srgbClr val="0070C0"/>
                </a:solidFill>
              </a:rPr>
              <a:t>“ </a:t>
            </a:r>
            <a:endParaRPr lang="sk-SK" sz="2000" dirty="0" smtClean="0">
              <a:solidFill>
                <a:srgbClr val="0070C0"/>
              </a:solidFill>
            </a:endParaRPr>
          </a:p>
          <a:p>
            <a:r>
              <a:rPr lang="sk-SK" sz="2000" dirty="0" smtClean="0">
                <a:solidFill>
                  <a:srgbClr val="0070C0"/>
                </a:solidFill>
              </a:rPr>
              <a:t>   - nastáva pri veľmi nízkej intenzite svetla, kedy prestane fungovať </a:t>
            </a:r>
            <a:r>
              <a:rPr lang="sk-SK" sz="2000" dirty="0" err="1" smtClean="0">
                <a:solidFill>
                  <a:srgbClr val="0070C0"/>
                </a:solidFill>
              </a:rPr>
              <a:t>fotopické</a:t>
            </a:r>
            <a:r>
              <a:rPr lang="sk-SK" sz="20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sk-SK" sz="2000" dirty="0" smtClean="0">
                <a:solidFill>
                  <a:srgbClr val="0070C0"/>
                </a:solidFill>
              </a:rPr>
              <a:t>     </a:t>
            </a:r>
            <a:r>
              <a:rPr lang="sk-SK" sz="2000" dirty="0" err="1" smtClean="0">
                <a:solidFill>
                  <a:srgbClr val="0070C0"/>
                </a:solidFill>
              </a:rPr>
              <a:t>foveálne</a:t>
            </a:r>
            <a:r>
              <a:rPr lang="sk-SK" sz="2000" dirty="0" smtClean="0">
                <a:solidFill>
                  <a:srgbClr val="0070C0"/>
                </a:solidFill>
              </a:rPr>
              <a:t> videnie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dĺžnik 93"/>
          <p:cNvSpPr/>
          <p:nvPr/>
        </p:nvSpPr>
        <p:spPr>
          <a:xfrm>
            <a:off x="304800" y="228600"/>
            <a:ext cx="8534400" cy="6477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grpSp>
        <p:nvGrpSpPr>
          <p:cNvPr id="95" name="Skupina 94"/>
          <p:cNvGrpSpPr/>
          <p:nvPr/>
        </p:nvGrpSpPr>
        <p:grpSpPr>
          <a:xfrm>
            <a:off x="2819400" y="304800"/>
            <a:ext cx="5885081" cy="6274532"/>
            <a:chOff x="2743200" y="304800"/>
            <a:chExt cx="5885081" cy="6274532"/>
          </a:xfrm>
        </p:grpSpPr>
        <p:grpSp>
          <p:nvGrpSpPr>
            <p:cNvPr id="4" name="Skupina 3"/>
            <p:cNvGrpSpPr>
              <a:grpSpLocks noChangeAspect="1"/>
            </p:cNvGrpSpPr>
            <p:nvPr/>
          </p:nvGrpSpPr>
          <p:grpSpPr>
            <a:xfrm>
              <a:off x="2999700" y="3733800"/>
              <a:ext cx="2362200" cy="2564098"/>
              <a:chOff x="457200" y="4114800"/>
              <a:chExt cx="2210400" cy="2399323"/>
            </a:xfrm>
          </p:grpSpPr>
          <p:sp>
            <p:nvSpPr>
              <p:cNvPr id="5" name="Voľná forma 4"/>
              <p:cNvSpPr/>
              <p:nvPr/>
            </p:nvSpPr>
            <p:spPr>
              <a:xfrm rot="5400000">
                <a:off x="457448" y="4303972"/>
                <a:ext cx="2209903" cy="2210400"/>
              </a:xfrm>
              <a:custGeom>
                <a:avLst/>
                <a:gdLst>
                  <a:gd name="connsiteX0" fmla="*/ 0 w 2667000"/>
                  <a:gd name="connsiteY0" fmla="*/ 1333800 h 2667600"/>
                  <a:gd name="connsiteX1" fmla="*/ 390468 w 2667000"/>
                  <a:gd name="connsiteY1" fmla="*/ 390767 h 2667600"/>
                  <a:gd name="connsiteX2" fmla="*/ 1333502 w 2667000"/>
                  <a:gd name="connsiteY2" fmla="*/ 1 h 2667600"/>
                  <a:gd name="connsiteX3" fmla="*/ 2276535 w 2667000"/>
                  <a:gd name="connsiteY3" fmla="*/ 390769 h 2667600"/>
                  <a:gd name="connsiteX4" fmla="*/ 2667001 w 2667000"/>
                  <a:gd name="connsiteY4" fmla="*/ 1333803 h 2667600"/>
                  <a:gd name="connsiteX5" fmla="*/ 2276534 w 2667000"/>
                  <a:gd name="connsiteY5" fmla="*/ 2276836 h 2667600"/>
                  <a:gd name="connsiteX6" fmla="*/ 1333501 w 2667000"/>
                  <a:gd name="connsiteY6" fmla="*/ 2667603 h 2667600"/>
                  <a:gd name="connsiteX7" fmla="*/ 390468 w 2667000"/>
                  <a:gd name="connsiteY7" fmla="*/ 2276835 h 2667600"/>
                  <a:gd name="connsiteX8" fmla="*/ 2 w 2667000"/>
                  <a:gd name="connsiteY8" fmla="*/ 1333801 h 2667600"/>
                  <a:gd name="connsiteX9" fmla="*/ 0 w 2667000"/>
                  <a:gd name="connsiteY9" fmla="*/ 1333800 h 2667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667000" h="2667600">
                    <a:moveTo>
                      <a:pt x="0" y="1333800"/>
                    </a:moveTo>
                    <a:cubicBezTo>
                      <a:pt x="0" y="980106"/>
                      <a:pt x="140453" y="640894"/>
                      <a:pt x="390468" y="390767"/>
                    </a:cubicBezTo>
                    <a:cubicBezTo>
                      <a:pt x="640557" y="140566"/>
                      <a:pt x="979784" y="1"/>
                      <a:pt x="1333502" y="1"/>
                    </a:cubicBezTo>
                    <a:cubicBezTo>
                      <a:pt x="1687220" y="1"/>
                      <a:pt x="2026447" y="140568"/>
                      <a:pt x="2276535" y="390769"/>
                    </a:cubicBezTo>
                    <a:cubicBezTo>
                      <a:pt x="2526550" y="640897"/>
                      <a:pt x="2667001" y="980109"/>
                      <a:pt x="2667001" y="1333803"/>
                    </a:cubicBezTo>
                    <a:cubicBezTo>
                      <a:pt x="2667001" y="1687497"/>
                      <a:pt x="2526549" y="2026709"/>
                      <a:pt x="2276534" y="2276836"/>
                    </a:cubicBezTo>
                    <a:cubicBezTo>
                      <a:pt x="2026445" y="2527037"/>
                      <a:pt x="1687219" y="2667603"/>
                      <a:pt x="1333501" y="2667603"/>
                    </a:cubicBezTo>
                    <a:cubicBezTo>
                      <a:pt x="979783" y="2667603"/>
                      <a:pt x="640556" y="2527036"/>
                      <a:pt x="390468" y="2276835"/>
                    </a:cubicBezTo>
                    <a:cubicBezTo>
                      <a:pt x="140453" y="2026707"/>
                      <a:pt x="1" y="1687495"/>
                      <a:pt x="2" y="1333801"/>
                    </a:cubicBezTo>
                    <a:cubicBezTo>
                      <a:pt x="1" y="1333801"/>
                      <a:pt x="1" y="1333800"/>
                      <a:pt x="0" y="1333800"/>
                    </a:cubicBezTo>
                    <a:close/>
                  </a:path>
                </a:pathLst>
              </a:cu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" name="Akord 5"/>
              <p:cNvSpPr/>
              <p:nvPr/>
            </p:nvSpPr>
            <p:spPr>
              <a:xfrm rot="5400000">
                <a:off x="1183808" y="3893810"/>
                <a:ext cx="757681" cy="1199662"/>
              </a:xfrm>
              <a:prstGeom prst="chord">
                <a:avLst>
                  <a:gd name="adj1" fmla="val 5420136"/>
                  <a:gd name="adj2" fmla="val 16200000"/>
                </a:avLst>
              </a:prstGeom>
              <a:solidFill>
                <a:schemeClr val="bg1"/>
              </a:solidFill>
              <a:ln w="57150" cmpd="dbl">
                <a:solidFill>
                  <a:schemeClr val="tx1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" name="Ovál 6"/>
              <p:cNvSpPr/>
              <p:nvPr/>
            </p:nvSpPr>
            <p:spPr>
              <a:xfrm>
                <a:off x="982455" y="4406388"/>
                <a:ext cx="1181266" cy="1894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" name="Obdĺžnik 7"/>
              <p:cNvSpPr/>
              <p:nvPr/>
            </p:nvSpPr>
            <p:spPr>
              <a:xfrm rot="4200000">
                <a:off x="1924961" y="4480091"/>
                <a:ext cx="37883" cy="31456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" name="Obdĺžnik 8"/>
              <p:cNvSpPr/>
              <p:nvPr/>
            </p:nvSpPr>
            <p:spPr>
              <a:xfrm rot="6600000" flipV="1">
                <a:off x="1134976" y="4442647"/>
                <a:ext cx="37883" cy="3824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0" name="Vývojový diagram: zakončenie 9"/>
              <p:cNvSpPr/>
              <p:nvPr/>
            </p:nvSpPr>
            <p:spPr>
              <a:xfrm rot="825442">
                <a:off x="1749600" y="4424400"/>
                <a:ext cx="432000" cy="62515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" name="Vývojový diagram: zakončenie 10"/>
              <p:cNvSpPr/>
              <p:nvPr/>
            </p:nvSpPr>
            <p:spPr>
              <a:xfrm rot="9974558" flipV="1">
                <a:off x="943200" y="4424400"/>
                <a:ext cx="432000" cy="62515"/>
              </a:xfrm>
              <a:prstGeom prst="flowChartTerminator">
                <a:avLst/>
              </a:prstGeom>
              <a:solidFill>
                <a:srgbClr val="5D7F5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2" name="Voľná forma 11"/>
              <p:cNvSpPr/>
              <p:nvPr/>
            </p:nvSpPr>
            <p:spPr>
              <a:xfrm rot="5400000">
                <a:off x="2135471" y="4436341"/>
                <a:ext cx="144529" cy="228472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3" name="Voľná forma 12"/>
              <p:cNvSpPr/>
              <p:nvPr/>
            </p:nvSpPr>
            <p:spPr>
              <a:xfrm rot="5400000" flipV="1">
                <a:off x="842937" y="4432280"/>
                <a:ext cx="144529" cy="228472"/>
              </a:xfrm>
              <a:custGeom>
                <a:avLst/>
                <a:gdLst>
                  <a:gd name="connsiteX0" fmla="*/ 881 w 174423"/>
                  <a:gd name="connsiteY0" fmla="*/ 204374 h 275729"/>
                  <a:gd name="connsiteX1" fmla="*/ 74878 w 174423"/>
                  <a:gd name="connsiteY1" fmla="*/ 267801 h 275729"/>
                  <a:gd name="connsiteX2" fmla="*/ 143590 w 174423"/>
                  <a:gd name="connsiteY2" fmla="*/ 251944 h 275729"/>
                  <a:gd name="connsiteX3" fmla="*/ 138305 w 174423"/>
                  <a:gd name="connsiteY3" fmla="*/ 130377 h 275729"/>
                  <a:gd name="connsiteX4" fmla="*/ 164733 w 174423"/>
                  <a:gd name="connsiteY4" fmla="*/ 3524 h 275729"/>
                  <a:gd name="connsiteX5" fmla="*/ 80164 w 174423"/>
                  <a:gd name="connsiteY5" fmla="*/ 109235 h 275729"/>
                  <a:gd name="connsiteX6" fmla="*/ 881 w 174423"/>
                  <a:gd name="connsiteY6" fmla="*/ 204374 h 275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423" h="275729">
                    <a:moveTo>
                      <a:pt x="881" y="204374"/>
                    </a:moveTo>
                    <a:cubicBezTo>
                      <a:pt x="0" y="230802"/>
                      <a:pt x="51093" y="259873"/>
                      <a:pt x="74878" y="267801"/>
                    </a:cubicBezTo>
                    <a:cubicBezTo>
                      <a:pt x="98663" y="275729"/>
                      <a:pt x="133019" y="274848"/>
                      <a:pt x="143590" y="251944"/>
                    </a:cubicBezTo>
                    <a:cubicBezTo>
                      <a:pt x="154161" y="229040"/>
                      <a:pt x="134781" y="171780"/>
                      <a:pt x="138305" y="130377"/>
                    </a:cubicBezTo>
                    <a:cubicBezTo>
                      <a:pt x="141829" y="88974"/>
                      <a:pt x="174423" y="7048"/>
                      <a:pt x="164733" y="3524"/>
                    </a:cubicBezTo>
                    <a:cubicBezTo>
                      <a:pt x="155043" y="0"/>
                      <a:pt x="106592" y="77522"/>
                      <a:pt x="80164" y="109235"/>
                    </a:cubicBezTo>
                    <a:cubicBezTo>
                      <a:pt x="53736" y="140948"/>
                      <a:pt x="1762" y="177946"/>
                      <a:pt x="881" y="204374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grpSp>
            <p:nvGrpSpPr>
              <p:cNvPr id="14" name="Skupina 33"/>
              <p:cNvGrpSpPr/>
              <p:nvPr/>
            </p:nvGrpSpPr>
            <p:grpSpPr>
              <a:xfrm rot="5400000">
                <a:off x="1297907" y="4355429"/>
                <a:ext cx="505121" cy="631401"/>
                <a:chOff x="7239000" y="3352800"/>
                <a:chExt cx="816000" cy="762000"/>
              </a:xfrm>
            </p:grpSpPr>
            <p:sp>
              <p:nvSpPr>
                <p:cNvPr id="15" name="Oblúk 14"/>
                <p:cNvSpPr/>
                <p:nvPr/>
              </p:nvSpPr>
              <p:spPr>
                <a:xfrm rot="10800000">
                  <a:off x="7239000" y="3352800"/>
                  <a:ext cx="816000" cy="762000"/>
                </a:xfrm>
                <a:prstGeom prst="arc">
                  <a:avLst>
                    <a:gd name="adj1" fmla="val 16200000"/>
                    <a:gd name="adj2" fmla="val 5368168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16" name="Oblúk 15"/>
                <p:cNvSpPr/>
                <p:nvPr/>
              </p:nvSpPr>
              <p:spPr>
                <a:xfrm>
                  <a:off x="7372800" y="3352800"/>
                  <a:ext cx="533400" cy="762000"/>
                </a:xfrm>
                <a:prstGeom prst="arc">
                  <a:avLst>
                    <a:gd name="adj1" fmla="val 16200000"/>
                    <a:gd name="adj2" fmla="val 5432433"/>
                  </a:avLst>
                </a:prstGeom>
                <a:solidFill>
                  <a:srgbClr val="00B0F0"/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</p:grpSp>
        <p:cxnSp>
          <p:nvCxnSpPr>
            <p:cNvPr id="18" name="Rovná spojnica 17"/>
            <p:cNvCxnSpPr/>
            <p:nvPr/>
          </p:nvCxnSpPr>
          <p:spPr>
            <a:xfrm flipH="1">
              <a:off x="4180799" y="709200"/>
              <a:ext cx="3" cy="559800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ovná spojnica 22"/>
            <p:cNvCxnSpPr/>
            <p:nvPr/>
          </p:nvCxnSpPr>
          <p:spPr>
            <a:xfrm>
              <a:off x="2743200" y="685800"/>
              <a:ext cx="34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ovná spojnica 28"/>
            <p:cNvCxnSpPr/>
            <p:nvPr/>
          </p:nvCxnSpPr>
          <p:spPr>
            <a:xfrm>
              <a:off x="3571200" y="6096000"/>
              <a:ext cx="381000" cy="1524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ovná spojnica 39"/>
            <p:cNvCxnSpPr/>
            <p:nvPr/>
          </p:nvCxnSpPr>
          <p:spPr>
            <a:xfrm flipH="1">
              <a:off x="3571200" y="4648200"/>
              <a:ext cx="609600" cy="14478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ovná spojnica 41"/>
            <p:cNvCxnSpPr/>
            <p:nvPr/>
          </p:nvCxnSpPr>
          <p:spPr>
            <a:xfrm flipH="1">
              <a:off x="3952200" y="4648200"/>
              <a:ext cx="228600" cy="16002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ovná spojnica 44"/>
            <p:cNvCxnSpPr/>
            <p:nvPr/>
          </p:nvCxnSpPr>
          <p:spPr>
            <a:xfrm flipH="1">
              <a:off x="4180800" y="685800"/>
              <a:ext cx="609600" cy="3706800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ovná spojnica 46"/>
            <p:cNvCxnSpPr/>
            <p:nvPr/>
          </p:nvCxnSpPr>
          <p:spPr>
            <a:xfrm flipH="1">
              <a:off x="4180800" y="685800"/>
              <a:ext cx="1600200" cy="3706800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ovná spojnica 35"/>
            <p:cNvCxnSpPr/>
            <p:nvPr/>
          </p:nvCxnSpPr>
          <p:spPr>
            <a:xfrm>
              <a:off x="4066500" y="43848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ovná spojnica 37"/>
            <p:cNvCxnSpPr/>
            <p:nvPr/>
          </p:nvCxnSpPr>
          <p:spPr>
            <a:xfrm>
              <a:off x="4066500" y="4648200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BlokTextu 48"/>
            <p:cNvSpPr txBox="1"/>
            <p:nvPr/>
          </p:nvSpPr>
          <p:spPr>
            <a:xfrm>
              <a:off x="4222800" y="419100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N</a:t>
              </a:r>
              <a:endParaRPr lang="sk-SK" dirty="0"/>
            </a:p>
          </p:txBody>
        </p:sp>
        <p:sp>
          <p:nvSpPr>
            <p:cNvPr id="50" name="BlokTextu 49"/>
            <p:cNvSpPr txBox="1"/>
            <p:nvPr/>
          </p:nvSpPr>
          <p:spPr>
            <a:xfrm>
              <a:off x="4222800" y="4478400"/>
              <a:ext cx="401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N´</a:t>
              </a:r>
              <a:endParaRPr lang="sk-SK" dirty="0"/>
            </a:p>
          </p:txBody>
        </p:sp>
        <p:cxnSp>
          <p:nvCxnSpPr>
            <p:cNvPr id="63" name="Rovná spojnica 62"/>
            <p:cNvCxnSpPr/>
            <p:nvPr/>
          </p:nvCxnSpPr>
          <p:spPr>
            <a:xfrm>
              <a:off x="2822400" y="4384800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ovná spojnica 65"/>
            <p:cNvCxnSpPr/>
            <p:nvPr/>
          </p:nvCxnSpPr>
          <p:spPr>
            <a:xfrm>
              <a:off x="2822400" y="4648200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ovná spojnica 66"/>
            <p:cNvCxnSpPr/>
            <p:nvPr/>
          </p:nvCxnSpPr>
          <p:spPr>
            <a:xfrm>
              <a:off x="2822400" y="3708000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ovná spojnica 67"/>
            <p:cNvCxnSpPr/>
            <p:nvPr/>
          </p:nvCxnSpPr>
          <p:spPr>
            <a:xfrm>
              <a:off x="2822400" y="6292800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ovná spojnica 72"/>
            <p:cNvCxnSpPr/>
            <p:nvPr/>
          </p:nvCxnSpPr>
          <p:spPr>
            <a:xfrm>
              <a:off x="2822400" y="685800"/>
              <a:ext cx="540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ovná spojovacia šípka 74"/>
            <p:cNvCxnSpPr/>
            <p:nvPr/>
          </p:nvCxnSpPr>
          <p:spPr>
            <a:xfrm>
              <a:off x="7032000" y="685800"/>
              <a:ext cx="0" cy="3024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ovná spojovacia šípka 77"/>
            <p:cNvCxnSpPr/>
            <p:nvPr/>
          </p:nvCxnSpPr>
          <p:spPr>
            <a:xfrm>
              <a:off x="7032000" y="3708000"/>
              <a:ext cx="0" cy="684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BlokTextu 82"/>
            <p:cNvSpPr txBox="1"/>
            <p:nvPr/>
          </p:nvSpPr>
          <p:spPr>
            <a:xfrm>
              <a:off x="5736600" y="2013134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n = 300 mm</a:t>
              </a:r>
              <a:endParaRPr lang="sk-SK" dirty="0"/>
            </a:p>
          </p:txBody>
        </p:sp>
        <p:sp>
          <p:nvSpPr>
            <p:cNvPr id="84" name="BlokTextu 83"/>
            <p:cNvSpPr txBox="1"/>
            <p:nvPr/>
          </p:nvSpPr>
          <p:spPr>
            <a:xfrm>
              <a:off x="6144000" y="3865334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7,1 mm</a:t>
              </a:r>
              <a:endParaRPr lang="sk-SK" dirty="0"/>
            </a:p>
          </p:txBody>
        </p:sp>
        <p:grpSp>
          <p:nvGrpSpPr>
            <p:cNvPr id="61" name="Skupina 60"/>
            <p:cNvGrpSpPr/>
            <p:nvPr/>
          </p:nvGrpSpPr>
          <p:grpSpPr>
            <a:xfrm>
              <a:off x="7176600" y="685800"/>
              <a:ext cx="304800" cy="3697200"/>
              <a:chOff x="4572000" y="685800"/>
              <a:chExt cx="304800" cy="3581400"/>
            </a:xfrm>
          </p:grpSpPr>
          <p:cxnSp>
            <p:nvCxnSpPr>
              <p:cNvPr id="54" name="Rovná spojnica 53"/>
              <p:cNvCxnSpPr/>
              <p:nvPr/>
            </p:nvCxnSpPr>
            <p:spPr>
              <a:xfrm>
                <a:off x="4724400" y="685800"/>
                <a:ext cx="0" cy="358140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ovná spojnica 57"/>
              <p:cNvCxnSpPr/>
              <p:nvPr/>
            </p:nvCxnSpPr>
            <p:spPr>
              <a:xfrm>
                <a:off x="4572000" y="685800"/>
                <a:ext cx="3048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ovná spojnica 59"/>
              <p:cNvCxnSpPr/>
              <p:nvPr/>
            </p:nvCxnSpPr>
            <p:spPr>
              <a:xfrm>
                <a:off x="4572000" y="4267200"/>
                <a:ext cx="3048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Skupina 68"/>
            <p:cNvGrpSpPr/>
            <p:nvPr/>
          </p:nvGrpSpPr>
          <p:grpSpPr>
            <a:xfrm>
              <a:off x="7176600" y="4648200"/>
              <a:ext cx="304800" cy="1639800"/>
              <a:chOff x="4572000" y="685800"/>
              <a:chExt cx="304800" cy="3581400"/>
            </a:xfrm>
          </p:grpSpPr>
          <p:cxnSp>
            <p:nvCxnSpPr>
              <p:cNvPr id="70" name="Rovná spojnica 69"/>
              <p:cNvCxnSpPr/>
              <p:nvPr/>
            </p:nvCxnSpPr>
            <p:spPr>
              <a:xfrm>
                <a:off x="4724400" y="685800"/>
                <a:ext cx="0" cy="358140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ovná spojnica 70"/>
              <p:cNvCxnSpPr/>
              <p:nvPr/>
            </p:nvCxnSpPr>
            <p:spPr>
              <a:xfrm>
                <a:off x="4572000" y="685800"/>
                <a:ext cx="30480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ovná spojnica 71"/>
              <p:cNvCxnSpPr/>
              <p:nvPr/>
            </p:nvCxnSpPr>
            <p:spPr>
              <a:xfrm>
                <a:off x="4572000" y="4267200"/>
                <a:ext cx="30480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BlokTextu 81"/>
            <p:cNvSpPr txBox="1"/>
            <p:nvPr/>
          </p:nvSpPr>
          <p:spPr>
            <a:xfrm>
              <a:off x="7368000" y="2349734"/>
              <a:ext cx="12506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>
                  <a:solidFill>
                    <a:srgbClr val="00B050"/>
                  </a:solidFill>
                </a:rPr>
                <a:t>n + 7,1 mm</a:t>
              </a:r>
              <a:endParaRPr lang="sk-SK" b="1" dirty="0">
                <a:solidFill>
                  <a:srgbClr val="00B050"/>
                </a:solidFill>
              </a:endParaRPr>
            </a:p>
          </p:txBody>
        </p:sp>
        <p:sp>
          <p:nvSpPr>
            <p:cNvPr id="85" name="BlokTextu 84"/>
            <p:cNvSpPr txBox="1"/>
            <p:nvPr/>
          </p:nvSpPr>
          <p:spPr>
            <a:xfrm>
              <a:off x="7368000" y="5283434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>
                  <a:solidFill>
                    <a:srgbClr val="0070C0"/>
                  </a:solidFill>
                </a:rPr>
                <a:t>n´ = 17 mm</a:t>
              </a:r>
              <a:endParaRPr lang="sk-SK" b="1" dirty="0">
                <a:solidFill>
                  <a:srgbClr val="0070C0"/>
                </a:solidFill>
              </a:endParaRPr>
            </a:p>
          </p:txBody>
        </p:sp>
        <p:cxnSp>
          <p:nvCxnSpPr>
            <p:cNvPr id="33" name="Rovná spojnica 32"/>
            <p:cNvCxnSpPr/>
            <p:nvPr/>
          </p:nvCxnSpPr>
          <p:spPr>
            <a:xfrm>
              <a:off x="4790400" y="685800"/>
              <a:ext cx="990600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BlokTextu 85"/>
            <p:cNvSpPr txBox="1"/>
            <p:nvPr/>
          </p:nvSpPr>
          <p:spPr>
            <a:xfrm>
              <a:off x="5130048" y="3048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>
                  <a:solidFill>
                    <a:srgbClr val="FFC000"/>
                  </a:solidFill>
                </a:rPr>
                <a:t>X</a:t>
              </a:r>
              <a:endParaRPr lang="sk-SK" b="1" dirty="0">
                <a:solidFill>
                  <a:srgbClr val="FFC000"/>
                </a:solidFill>
              </a:endParaRPr>
            </a:p>
          </p:txBody>
        </p:sp>
        <p:sp>
          <p:nvSpPr>
            <p:cNvPr id="87" name="BlokTextu 86"/>
            <p:cNvSpPr txBox="1"/>
            <p:nvPr/>
          </p:nvSpPr>
          <p:spPr>
            <a:xfrm>
              <a:off x="3524400" y="6210000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>
                  <a:solidFill>
                    <a:srgbClr val="FF0000"/>
                  </a:solidFill>
                </a:rPr>
                <a:t>X´</a:t>
              </a:r>
              <a:endParaRPr lang="sk-SK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0" name="BlokTextu 89"/>
          <p:cNvSpPr txBox="1"/>
          <p:nvPr/>
        </p:nvSpPr>
        <p:spPr>
          <a:xfrm>
            <a:off x="457200" y="914401"/>
            <a:ext cx="30480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k-SK" b="1" u="sng" dirty="0" smtClean="0"/>
              <a:t>Výpočet veľkosti slepej škvrny </a:t>
            </a:r>
          </a:p>
          <a:p>
            <a:pPr algn="ctr"/>
            <a:endParaRPr lang="sk-SK" sz="2000" b="1" dirty="0" smtClean="0">
              <a:solidFill>
                <a:srgbClr val="FF0000"/>
              </a:solidFill>
            </a:endParaRPr>
          </a:p>
          <a:p>
            <a:pPr algn="ctr"/>
            <a:r>
              <a:rPr lang="sk-SK" sz="2000" b="1" dirty="0" smtClean="0">
                <a:solidFill>
                  <a:srgbClr val="FF0000"/>
                </a:solidFill>
              </a:rPr>
              <a:t>X´</a:t>
            </a:r>
            <a:r>
              <a:rPr lang="sk-SK" sz="2000" dirty="0" smtClean="0"/>
              <a:t>/</a:t>
            </a:r>
            <a:r>
              <a:rPr lang="sk-SK" sz="2000" b="1" dirty="0" smtClean="0"/>
              <a:t> </a:t>
            </a:r>
            <a:r>
              <a:rPr lang="sk-SK" sz="2000" b="1" dirty="0" smtClean="0">
                <a:solidFill>
                  <a:srgbClr val="FFC000"/>
                </a:solidFill>
              </a:rPr>
              <a:t>X</a:t>
            </a:r>
            <a:r>
              <a:rPr lang="sk-SK" sz="2000" b="1" dirty="0" smtClean="0"/>
              <a:t> </a:t>
            </a:r>
            <a:r>
              <a:rPr lang="sk-SK" sz="2000" dirty="0" smtClean="0"/>
              <a:t>=</a:t>
            </a:r>
            <a:r>
              <a:rPr lang="sk-SK" sz="2000" b="1" dirty="0" smtClean="0"/>
              <a:t> </a:t>
            </a:r>
            <a:r>
              <a:rPr lang="sk-SK" sz="2000" b="1" dirty="0" smtClean="0">
                <a:solidFill>
                  <a:srgbClr val="0070C0"/>
                </a:solidFill>
              </a:rPr>
              <a:t>n´</a:t>
            </a:r>
            <a:r>
              <a:rPr lang="sk-SK" sz="2000" dirty="0" smtClean="0"/>
              <a:t>/</a:t>
            </a:r>
            <a:r>
              <a:rPr lang="sk-SK" sz="2000" b="1" dirty="0" smtClean="0"/>
              <a:t> </a:t>
            </a:r>
            <a:r>
              <a:rPr lang="sk-SK" sz="2000" b="1" dirty="0" smtClean="0">
                <a:solidFill>
                  <a:srgbClr val="00B050"/>
                </a:solidFill>
              </a:rPr>
              <a:t>n + 7,1 mm </a:t>
            </a:r>
          </a:p>
          <a:p>
            <a:pPr algn="ctr"/>
            <a:endParaRPr lang="sk-SK" sz="2000" b="1" dirty="0" smtClean="0">
              <a:solidFill>
                <a:srgbClr val="00B050"/>
              </a:solidFill>
            </a:endParaRPr>
          </a:p>
          <a:p>
            <a:pPr algn="ctr"/>
            <a:r>
              <a:rPr lang="sk-SK" sz="2000" b="1" dirty="0" smtClean="0">
                <a:solidFill>
                  <a:srgbClr val="FF0000"/>
                </a:solidFill>
              </a:rPr>
              <a:t>X´</a:t>
            </a:r>
            <a:r>
              <a:rPr lang="sk-SK" sz="2000" b="1" dirty="0" smtClean="0">
                <a:solidFill>
                  <a:srgbClr val="00B050"/>
                </a:solidFill>
              </a:rPr>
              <a:t> </a:t>
            </a:r>
            <a:r>
              <a:rPr lang="sk-SK" sz="2000" dirty="0" smtClean="0"/>
              <a:t>=</a:t>
            </a:r>
            <a:r>
              <a:rPr lang="sk-SK" sz="2000" b="1" dirty="0" smtClean="0">
                <a:solidFill>
                  <a:srgbClr val="00B050"/>
                </a:solidFill>
              </a:rPr>
              <a:t> </a:t>
            </a:r>
            <a:r>
              <a:rPr lang="sk-SK" sz="2000" dirty="0" smtClean="0"/>
              <a:t>(</a:t>
            </a:r>
            <a:r>
              <a:rPr lang="sk-SK" sz="2000" b="1" dirty="0" smtClean="0">
                <a:solidFill>
                  <a:srgbClr val="0070C0"/>
                </a:solidFill>
              </a:rPr>
              <a:t>n´</a:t>
            </a:r>
            <a:r>
              <a:rPr lang="sk-SK" sz="2000" b="1" dirty="0" smtClean="0">
                <a:solidFill>
                  <a:srgbClr val="00B050"/>
                </a:solidFill>
              </a:rPr>
              <a:t> </a:t>
            </a:r>
            <a:r>
              <a:rPr lang="sk-SK" sz="2000" dirty="0" smtClean="0"/>
              <a:t>.</a:t>
            </a:r>
            <a:r>
              <a:rPr lang="sk-SK" sz="2000" b="1" dirty="0" smtClean="0">
                <a:solidFill>
                  <a:srgbClr val="00B050"/>
                </a:solidFill>
              </a:rPr>
              <a:t> </a:t>
            </a:r>
            <a:r>
              <a:rPr lang="sk-SK" sz="2000" b="1" dirty="0" smtClean="0">
                <a:solidFill>
                  <a:srgbClr val="FFC000"/>
                </a:solidFill>
              </a:rPr>
              <a:t>X</a:t>
            </a:r>
            <a:r>
              <a:rPr lang="sk-SK" sz="2000" dirty="0" smtClean="0"/>
              <a:t>)</a:t>
            </a:r>
            <a:r>
              <a:rPr lang="sk-SK" sz="2000" b="1" dirty="0" smtClean="0">
                <a:solidFill>
                  <a:srgbClr val="00B050"/>
                </a:solidFill>
              </a:rPr>
              <a:t> </a:t>
            </a:r>
            <a:r>
              <a:rPr lang="sk-SK" sz="2000" dirty="0" smtClean="0"/>
              <a:t>/</a:t>
            </a:r>
            <a:r>
              <a:rPr lang="sk-SK" sz="2000" b="1" dirty="0" smtClean="0">
                <a:solidFill>
                  <a:srgbClr val="00B050"/>
                </a:solidFill>
              </a:rPr>
              <a:t> n + 7,1 mm</a:t>
            </a:r>
            <a:endParaRPr lang="sk-SK" sz="2000" b="1" dirty="0">
              <a:solidFill>
                <a:srgbClr val="00B050"/>
              </a:solidFill>
            </a:endParaRPr>
          </a:p>
        </p:txBody>
      </p:sp>
      <p:sp>
        <p:nvSpPr>
          <p:cNvPr id="96" name="BlokTextu 95"/>
          <p:cNvSpPr txBox="1"/>
          <p:nvPr/>
        </p:nvSpPr>
        <p:spPr>
          <a:xfrm>
            <a:off x="457200" y="2667000"/>
            <a:ext cx="17048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>
                <a:solidFill>
                  <a:srgbClr val="FF0000"/>
                </a:solidFill>
              </a:rPr>
              <a:t>X´</a:t>
            </a:r>
            <a:r>
              <a:rPr lang="sk-SK" sz="1600" dirty="0" smtClean="0"/>
              <a:t>= reálna veľkosť </a:t>
            </a:r>
          </a:p>
          <a:p>
            <a:r>
              <a:rPr lang="sk-SK" sz="1600" dirty="0" smtClean="0"/>
              <a:t>       slepej škvrny</a:t>
            </a:r>
            <a:endParaRPr lang="sk-SK" sz="1600" dirty="0"/>
          </a:p>
        </p:txBody>
      </p:sp>
      <p:sp>
        <p:nvSpPr>
          <p:cNvPr id="97" name="BlokTextu 96"/>
          <p:cNvSpPr txBox="1"/>
          <p:nvPr/>
        </p:nvSpPr>
        <p:spPr>
          <a:xfrm>
            <a:off x="457200" y="3352800"/>
            <a:ext cx="1923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>
                <a:solidFill>
                  <a:srgbClr val="FFC000"/>
                </a:solidFill>
              </a:rPr>
              <a:t>X</a:t>
            </a:r>
            <a:r>
              <a:rPr lang="sk-SK" sz="1600" dirty="0" smtClean="0"/>
              <a:t> = priemet slepej </a:t>
            </a:r>
          </a:p>
          <a:p>
            <a:r>
              <a:rPr lang="sk-SK" sz="1600" dirty="0" smtClean="0"/>
              <a:t>       škvrny na papieri</a:t>
            </a:r>
            <a:endParaRPr lang="sk-SK" sz="1600" dirty="0"/>
          </a:p>
        </p:txBody>
      </p:sp>
      <p:sp>
        <p:nvSpPr>
          <p:cNvPr id="98" name="BlokTextu 97"/>
          <p:cNvSpPr txBox="1"/>
          <p:nvPr/>
        </p:nvSpPr>
        <p:spPr>
          <a:xfrm>
            <a:off x="457200" y="4038600"/>
            <a:ext cx="2457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>
                <a:solidFill>
                  <a:srgbClr val="0070C0"/>
                </a:solidFill>
              </a:rPr>
              <a:t>n´</a:t>
            </a:r>
            <a:r>
              <a:rPr lang="sk-SK" sz="1600" dirty="0" smtClean="0"/>
              <a:t>= vzdialenosť obrazového</a:t>
            </a:r>
          </a:p>
          <a:p>
            <a:r>
              <a:rPr lang="sk-SK" sz="1600" dirty="0" smtClean="0"/>
              <a:t>       uzlového bodu N´ </a:t>
            </a:r>
          </a:p>
          <a:p>
            <a:r>
              <a:rPr lang="sk-SK" sz="1600" dirty="0" smtClean="0"/>
              <a:t>       od sietnice</a:t>
            </a:r>
            <a:endParaRPr lang="sk-SK" sz="1600" dirty="0"/>
          </a:p>
        </p:txBody>
      </p:sp>
      <p:sp>
        <p:nvSpPr>
          <p:cNvPr id="99" name="BlokTextu 98"/>
          <p:cNvSpPr txBox="1"/>
          <p:nvPr/>
        </p:nvSpPr>
        <p:spPr>
          <a:xfrm>
            <a:off x="457200" y="4953000"/>
            <a:ext cx="2094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>
                <a:solidFill>
                  <a:srgbClr val="00B050"/>
                </a:solidFill>
              </a:rPr>
              <a:t>n</a:t>
            </a:r>
            <a:r>
              <a:rPr lang="sk-SK" sz="1600" dirty="0" smtClean="0"/>
              <a:t> = vzdialenosť papiera</a:t>
            </a:r>
          </a:p>
          <a:p>
            <a:r>
              <a:rPr lang="sk-SK" sz="1600" dirty="0" smtClean="0"/>
              <a:t>       od rohovky </a:t>
            </a:r>
            <a:endParaRPr lang="sk-SK" sz="1600" dirty="0"/>
          </a:p>
        </p:txBody>
      </p:sp>
      <p:sp>
        <p:nvSpPr>
          <p:cNvPr id="100" name="BlokTextu 99"/>
          <p:cNvSpPr txBox="1"/>
          <p:nvPr/>
        </p:nvSpPr>
        <p:spPr>
          <a:xfrm>
            <a:off x="457200" y="5638800"/>
            <a:ext cx="2757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>
                <a:solidFill>
                  <a:srgbClr val="00B050"/>
                </a:solidFill>
              </a:rPr>
              <a:t>7,1 mm</a:t>
            </a:r>
            <a:r>
              <a:rPr lang="sk-SK" sz="1600" dirty="0" smtClean="0"/>
              <a:t> = vzdialenosť rohovky </a:t>
            </a:r>
          </a:p>
          <a:p>
            <a:r>
              <a:rPr lang="sk-SK" sz="1600" dirty="0" smtClean="0"/>
              <a:t>                  od predmetového </a:t>
            </a:r>
          </a:p>
          <a:p>
            <a:r>
              <a:rPr lang="sk-SK" sz="1600" dirty="0" smtClean="0"/>
              <a:t>                  uzlového bodu N       </a:t>
            </a: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12052</TotalTime>
  <Words>694</Words>
  <Application>Microsoft Office PowerPoint</Application>
  <PresentationFormat>Prezentácia na obrazovke (4:3)</PresentationFormat>
  <Paragraphs>97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Poznámky k cvičeniam                  XXXIV. Akomodácia. Scheinerov pokus a XXXV. Zorné pole a slepá škvrna</vt:lpstr>
      <vt:lpstr>XXXIV. Akomodácia. Scheinerov pokus</vt:lpstr>
      <vt:lpstr>Snímka 3</vt:lpstr>
      <vt:lpstr>Snímka 4</vt:lpstr>
      <vt:lpstr>XXXV. Zorné pole a slepá škvrna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Poznámky k cvičeniam XXXIV.</dc:title>
  <dc:creator>Erko</dc:creator>
  <cp:lastModifiedBy>Erko</cp:lastModifiedBy>
  <cp:revision>66</cp:revision>
  <dcterms:created xsi:type="dcterms:W3CDTF">2019-10-11T11:39:29Z</dcterms:created>
  <dcterms:modified xsi:type="dcterms:W3CDTF">2019-10-20T22:30:25Z</dcterms:modified>
</cp:coreProperties>
</file>