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32"/>
  </p:handoutMasterIdLst>
  <p:sldIdLst>
    <p:sldId id="256" r:id="rId2"/>
    <p:sldId id="324" r:id="rId3"/>
    <p:sldId id="258" r:id="rId4"/>
    <p:sldId id="290" r:id="rId5"/>
    <p:sldId id="325" r:id="rId6"/>
    <p:sldId id="316" r:id="rId7"/>
    <p:sldId id="287" r:id="rId8"/>
    <p:sldId id="292" r:id="rId9"/>
    <p:sldId id="293" r:id="rId10"/>
    <p:sldId id="297" r:id="rId11"/>
    <p:sldId id="299" r:id="rId12"/>
    <p:sldId id="311" r:id="rId13"/>
    <p:sldId id="317" r:id="rId14"/>
    <p:sldId id="312" r:id="rId15"/>
    <p:sldId id="308" r:id="rId16"/>
    <p:sldId id="318" r:id="rId17"/>
    <p:sldId id="328" r:id="rId18"/>
    <p:sldId id="329" r:id="rId19"/>
    <p:sldId id="319" r:id="rId20"/>
    <p:sldId id="315" r:id="rId21"/>
    <p:sldId id="310" r:id="rId22"/>
    <p:sldId id="301" r:id="rId23"/>
    <p:sldId id="326" r:id="rId24"/>
    <p:sldId id="327" r:id="rId25"/>
    <p:sldId id="295" r:id="rId26"/>
    <p:sldId id="323" r:id="rId27"/>
    <p:sldId id="320" r:id="rId28"/>
    <p:sldId id="302" r:id="rId29"/>
    <p:sldId id="304" r:id="rId30"/>
    <p:sldId id="303" r:id="rId31"/>
  </p:sldIdLst>
  <p:sldSz cx="9144000" cy="6858000" type="screen4x3"/>
  <p:notesSz cx="6797675" cy="9926638"/>
  <p:custDataLst>
    <p:tags r:id="rId3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1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020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35" cy="496253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955" y="0"/>
            <a:ext cx="2946135" cy="496253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D8E1016D-3A3A-4C4F-9501-D31BC228AF83}" type="datetimeFigureOut">
              <a:rPr lang="cs-CZ" smtClean="0"/>
              <a:t>29.10.2019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800"/>
            <a:ext cx="2946135" cy="49625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955" y="9428800"/>
            <a:ext cx="2946135" cy="49625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70CD8B15-A961-44C2-8AE0-88DF45D4CB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973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microsoft.com/office/2007/relationships/hdphoto" Target="../media/hdphoto4.wdp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23.png"/><Relationship Id="rId7" Type="http://schemas.openxmlformats.org/officeDocument/2006/relationships/image" Target="../media/image2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332037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NERVOVÝ SYSTÉM</a:t>
            </a:r>
            <a:endParaRPr lang="cs-CZ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125635" y="5149061"/>
            <a:ext cx="2838853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MUDr. Ksenia Budinskaya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409542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@mail.muni.cz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879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883719"/>
            <a:ext cx="5767396" cy="4497609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5434424" y="3172899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Dřeň </a:t>
            </a:r>
            <a:r>
              <a:rPr lang="cs-C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nadledvin</a:t>
            </a: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Modifikované sympatické</a:t>
            </a:r>
          </a:p>
          <a:p>
            <a:pPr>
              <a:spcAft>
                <a:spcPts val="600"/>
              </a:spcAft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ganglion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Stresové hormony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vylučuje </a:t>
            </a:r>
          </a:p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do krve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-8527" y="488613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NERVOVÝ SYSTÉM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clrChange>
              <a:clrFrom>
                <a:srgbClr val="A27D74"/>
              </a:clrFrom>
              <a:clrTo>
                <a:srgbClr val="A27D74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72006"/>
            <a:ext cx="4791574" cy="11089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540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1245839" y="291013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FIGHT OR FLIGHT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7221487" y="348620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REST OR DIGEST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" r="3605"/>
          <a:stretch/>
        </p:blipFill>
        <p:spPr>
          <a:xfrm>
            <a:off x="834999" y="1163585"/>
            <a:ext cx="7478552" cy="5482192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-8527" y="404664"/>
            <a:ext cx="9161055" cy="931919"/>
          </a:xfrm>
          <a:prstGeom prst="rect">
            <a:avLst/>
          </a:prstGeom>
        </p:spPr>
        <p:txBody>
          <a:bodyPr vert="horz" lIns="0" rIns="0" bIns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NERVOVÝ </a:t>
            </a:r>
            <a:r>
              <a:rPr lang="cs-C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SYSTÉM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004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825" y="1157029"/>
            <a:ext cx="4750072" cy="3605572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8527" y="404664"/>
            <a:ext cx="9161055" cy="931919"/>
          </a:xfrm>
          <a:prstGeom prst="rect">
            <a:avLst/>
          </a:prstGeom>
        </p:spPr>
        <p:txBody>
          <a:bodyPr vert="horz" lIns="0" rIns="0" bIns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MOZKOVÁ CENTRA KONTROLUJÍCÍ ANS</a:t>
            </a:r>
            <a:endParaRPr lang="ru-RU" sz="2800" dirty="0">
              <a:solidFill>
                <a:schemeClr val="tx1"/>
              </a:solidFill>
            </a:endParaRPr>
          </a:p>
        </p:txBody>
      </p:sp>
      <p:grpSp>
        <p:nvGrpSpPr>
          <p:cNvPr id="71" name="Skupina 70"/>
          <p:cNvGrpSpPr/>
          <p:nvPr/>
        </p:nvGrpSpPr>
        <p:grpSpPr>
          <a:xfrm>
            <a:off x="3673996" y="2516899"/>
            <a:ext cx="5319888" cy="4239099"/>
            <a:chOff x="3673996" y="2516899"/>
            <a:chExt cx="5319888" cy="4239099"/>
          </a:xfrm>
        </p:grpSpPr>
        <p:sp>
          <p:nvSpPr>
            <p:cNvPr id="70" name="TextovéPole 69"/>
            <p:cNvSpPr txBox="1"/>
            <p:nvPr/>
          </p:nvSpPr>
          <p:spPr>
            <a:xfrm>
              <a:off x="3793629" y="3160018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err="1" smtClean="0"/>
                <a:t>Eating</a:t>
              </a:r>
              <a:endParaRPr lang="cs-CZ" sz="1200" dirty="0" smtClean="0"/>
            </a:p>
            <a:p>
              <a:r>
                <a:rPr lang="cs-CZ" sz="1200" dirty="0" err="1" smtClean="0"/>
                <a:t>behavior</a:t>
              </a:r>
              <a:endParaRPr lang="en-US" sz="1200" dirty="0"/>
            </a:p>
          </p:txBody>
        </p:sp>
        <p:grpSp>
          <p:nvGrpSpPr>
            <p:cNvPr id="47" name="Skupina 46"/>
            <p:cNvGrpSpPr/>
            <p:nvPr/>
          </p:nvGrpSpPr>
          <p:grpSpPr>
            <a:xfrm>
              <a:off x="4372845" y="2516899"/>
              <a:ext cx="4621039" cy="3648405"/>
              <a:chOff x="4372845" y="2286439"/>
              <a:chExt cx="4621039" cy="3648405"/>
            </a:xfrm>
          </p:grpSpPr>
          <p:grpSp>
            <p:nvGrpSpPr>
              <p:cNvPr id="44" name="Skupina 43"/>
              <p:cNvGrpSpPr/>
              <p:nvPr/>
            </p:nvGrpSpPr>
            <p:grpSpPr>
              <a:xfrm>
                <a:off x="4372845" y="2286439"/>
                <a:ext cx="4621039" cy="3648405"/>
                <a:chOff x="4372845" y="2286439"/>
                <a:chExt cx="4621039" cy="3648405"/>
              </a:xfrm>
            </p:grpSpPr>
            <p:grpSp>
              <p:nvGrpSpPr>
                <p:cNvPr id="43" name="Skupina 42"/>
                <p:cNvGrpSpPr/>
                <p:nvPr/>
              </p:nvGrpSpPr>
              <p:grpSpPr>
                <a:xfrm>
                  <a:off x="4372845" y="2286439"/>
                  <a:ext cx="4621039" cy="3648405"/>
                  <a:chOff x="4372845" y="2286439"/>
                  <a:chExt cx="4621039" cy="3648405"/>
                </a:xfrm>
              </p:grpSpPr>
              <p:grpSp>
                <p:nvGrpSpPr>
                  <p:cNvPr id="40" name="Skupina 39"/>
                  <p:cNvGrpSpPr/>
                  <p:nvPr/>
                </p:nvGrpSpPr>
                <p:grpSpPr>
                  <a:xfrm>
                    <a:off x="4372845" y="2286439"/>
                    <a:ext cx="4621039" cy="3648405"/>
                    <a:chOff x="4372845" y="2286439"/>
                    <a:chExt cx="4621039" cy="3648405"/>
                  </a:xfrm>
                </p:grpSpPr>
                <p:grpSp>
                  <p:nvGrpSpPr>
                    <p:cNvPr id="32" name="Skupina 31"/>
                    <p:cNvGrpSpPr/>
                    <p:nvPr/>
                  </p:nvGrpSpPr>
                  <p:grpSpPr>
                    <a:xfrm>
                      <a:off x="4372845" y="2286439"/>
                      <a:ext cx="4621039" cy="3648405"/>
                      <a:chOff x="4372845" y="2286439"/>
                      <a:chExt cx="4621039" cy="3648405"/>
                    </a:xfrm>
                  </p:grpSpPr>
                  <p:pic>
                    <p:nvPicPr>
                      <p:cNvPr id="31" name="Obrázek 30"/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698395" y="2996952"/>
                        <a:ext cx="1295489" cy="319739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30" name="Skupina 29"/>
                      <p:cNvGrpSpPr/>
                      <p:nvPr/>
                    </p:nvGrpSpPr>
                    <p:grpSpPr>
                      <a:xfrm>
                        <a:off x="4372845" y="2286439"/>
                        <a:ext cx="4335872" cy="3648405"/>
                        <a:chOff x="4372845" y="2286439"/>
                        <a:chExt cx="4335872" cy="3648405"/>
                      </a:xfrm>
                    </p:grpSpPr>
                    <p:pic>
                      <p:nvPicPr>
                        <p:cNvPr id="9" name="Obrázek 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604261" y="2286439"/>
                          <a:ext cx="4104456" cy="3648405"/>
                        </a:xfrm>
                        <a:prstGeom prst="rect">
                          <a:avLst/>
                        </a:prstGeom>
                      </p:spPr>
                    </p:pic>
                    <p:grpSp>
                      <p:nvGrpSpPr>
                        <p:cNvPr id="29" name="Skupina 28"/>
                        <p:cNvGrpSpPr/>
                        <p:nvPr/>
                      </p:nvGrpSpPr>
                      <p:grpSpPr>
                        <a:xfrm>
                          <a:off x="4372845" y="2492896"/>
                          <a:ext cx="1916756" cy="1800200"/>
                          <a:chOff x="4372845" y="2492896"/>
                          <a:chExt cx="1916756" cy="1800200"/>
                        </a:xfrm>
                      </p:grpSpPr>
                      <p:cxnSp>
                        <p:nvCxnSpPr>
                          <p:cNvPr id="13" name="Přímá spojnice 12"/>
                          <p:cNvCxnSpPr/>
                          <p:nvPr/>
                        </p:nvCxnSpPr>
                        <p:spPr>
                          <a:xfrm flipH="1" flipV="1">
                            <a:off x="4615958" y="3146578"/>
                            <a:ext cx="1612226" cy="1146518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5" name="Přímá spojnice 14"/>
                          <p:cNvCxnSpPr/>
                          <p:nvPr/>
                        </p:nvCxnSpPr>
                        <p:spPr>
                          <a:xfrm flipH="1" flipV="1">
                            <a:off x="5021611" y="2824567"/>
                            <a:ext cx="1134565" cy="1342168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7" name="Přímá spojnice 16"/>
                          <p:cNvCxnSpPr/>
                          <p:nvPr/>
                        </p:nvCxnSpPr>
                        <p:spPr>
                          <a:xfrm flipH="1" flipV="1">
                            <a:off x="5508104" y="2636912"/>
                            <a:ext cx="781497" cy="1533356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2" name="Přímá spojnice 21"/>
                          <p:cNvCxnSpPr/>
                          <p:nvPr/>
                        </p:nvCxnSpPr>
                        <p:spPr>
                          <a:xfrm flipH="1" flipV="1">
                            <a:off x="5201364" y="2492896"/>
                            <a:ext cx="306740" cy="144016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5" name="Přímá spojnice 24"/>
                          <p:cNvCxnSpPr/>
                          <p:nvPr/>
                        </p:nvCxnSpPr>
                        <p:spPr>
                          <a:xfrm flipH="1">
                            <a:off x="4856501" y="2816375"/>
                            <a:ext cx="153370" cy="0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8" name="Přímá spojnice 27"/>
                          <p:cNvCxnSpPr/>
                          <p:nvPr/>
                        </p:nvCxnSpPr>
                        <p:spPr>
                          <a:xfrm flipH="1">
                            <a:off x="4372845" y="3151888"/>
                            <a:ext cx="247005" cy="0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</p:grpSp>
                <p:cxnSp>
                  <p:nvCxnSpPr>
                    <p:cNvPr id="34" name="Přímá spojnice 33"/>
                    <p:cNvCxnSpPr/>
                    <p:nvPr/>
                  </p:nvCxnSpPr>
                  <p:spPr>
                    <a:xfrm flipV="1">
                      <a:off x="6432033" y="3172459"/>
                      <a:ext cx="700213" cy="1051532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Přímá spojnice 37"/>
                    <p:cNvCxnSpPr/>
                    <p:nvPr/>
                  </p:nvCxnSpPr>
                  <p:spPr>
                    <a:xfrm flipH="1">
                      <a:off x="7132637" y="3178265"/>
                      <a:ext cx="591421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41" name="Obrázek 40"/>
                  <p:cNvPicPr>
                    <a:picLocks noChangeAspect="1"/>
                  </p:cNvPicPr>
                  <p:nvPr/>
                </p:nvPicPr>
                <p:blipFill rotWithShape="1">
                  <a:blip r:embed="rId6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5019" t="15902" r="7104" b="69329"/>
                  <a:stretch/>
                </p:blipFill>
                <p:spPr>
                  <a:xfrm>
                    <a:off x="8350759" y="4671675"/>
                    <a:ext cx="561599" cy="19748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2" name="Obrázek 41"/>
                <p:cNvPicPr>
                  <a:picLocks noChangeAspect="1"/>
                </p:cNvPicPr>
                <p:nvPr/>
              </p:nvPicPr>
              <p:blipFill rotWithShape="1"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242" t="68571" r="6805" b="12100"/>
                <a:stretch/>
              </p:blipFill>
              <p:spPr>
                <a:xfrm>
                  <a:off x="8053132" y="5292203"/>
                  <a:ext cx="740569" cy="234968"/>
                </a:xfrm>
                <a:prstGeom prst="rect">
                  <a:avLst/>
                </a:prstGeom>
              </p:spPr>
            </p:pic>
          </p:grpSp>
          <p:sp>
            <p:nvSpPr>
              <p:cNvPr id="45" name="Obdélník 44"/>
              <p:cNvSpPr/>
              <p:nvPr/>
            </p:nvSpPr>
            <p:spPr>
              <a:xfrm>
                <a:off x="8057019" y="5296786"/>
                <a:ext cx="726242" cy="21990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6" name="Obdélník 45"/>
              <p:cNvSpPr/>
              <p:nvPr/>
            </p:nvSpPr>
            <p:spPr>
              <a:xfrm>
                <a:off x="7734205" y="3059687"/>
                <a:ext cx="1248741" cy="21772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3" name="Obdélník 32"/>
              <p:cNvSpPr/>
              <p:nvPr/>
            </p:nvSpPr>
            <p:spPr>
              <a:xfrm>
                <a:off x="8414070" y="4656939"/>
                <a:ext cx="519154" cy="2113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49" name="TextovéPole 48"/>
            <p:cNvSpPr txBox="1"/>
            <p:nvPr/>
          </p:nvSpPr>
          <p:spPr>
            <a:xfrm>
              <a:off x="4746418" y="5077869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Urinary bladder</a:t>
              </a:r>
            </a:p>
            <a:p>
              <a:r>
                <a:rPr lang="en-US" sz="1200" dirty="0" smtClean="0"/>
                <a:t>control</a:t>
              </a:r>
              <a:endParaRPr lang="en-US" sz="1200" dirty="0"/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4860032" y="5559623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Secondary</a:t>
              </a:r>
            </a:p>
            <a:p>
              <a:r>
                <a:rPr lang="en-US" sz="1200" dirty="0" smtClean="0"/>
                <a:t>respiratory center</a:t>
              </a:r>
              <a:endParaRPr lang="en-US" sz="1200" dirty="0"/>
            </a:p>
          </p:txBody>
        </p:sp>
        <p:sp>
          <p:nvSpPr>
            <p:cNvPr id="51" name="TextovéPole 50"/>
            <p:cNvSpPr txBox="1"/>
            <p:nvPr/>
          </p:nvSpPr>
          <p:spPr>
            <a:xfrm>
              <a:off x="4932040" y="6294333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err="1" smtClean="0"/>
                <a:t>Bl</a:t>
              </a:r>
              <a:r>
                <a:rPr lang="en-US" sz="1200" dirty="0" smtClean="0"/>
                <a:t>o</a:t>
              </a:r>
              <a:r>
                <a:rPr lang="cs-CZ" sz="1200" dirty="0" smtClean="0"/>
                <a:t>od </a:t>
              </a:r>
              <a:r>
                <a:rPr lang="en-US" sz="1200" dirty="0" smtClean="0"/>
                <a:t>pressure</a:t>
              </a:r>
            </a:p>
            <a:p>
              <a:r>
                <a:rPr lang="en-US" sz="1200" dirty="0" smtClean="0"/>
                <a:t>control</a:t>
              </a:r>
              <a:endParaRPr lang="en-US" sz="1200" dirty="0"/>
            </a:p>
          </p:txBody>
        </p:sp>
        <p:sp>
          <p:nvSpPr>
            <p:cNvPr id="52" name="TextovéPole 51"/>
            <p:cNvSpPr txBox="1"/>
            <p:nvPr/>
          </p:nvSpPr>
          <p:spPr>
            <a:xfrm>
              <a:off x="4636693" y="6013584"/>
              <a:ext cx="1872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R</a:t>
              </a:r>
              <a:r>
                <a:rPr lang="en-US" sz="1200" dirty="0" err="1" smtClean="0"/>
                <a:t>espiratory</a:t>
              </a:r>
              <a:r>
                <a:rPr lang="en-US" sz="1200" dirty="0" smtClean="0"/>
                <a:t> center</a:t>
              </a:r>
              <a:endParaRPr lang="en-US" sz="1200" dirty="0"/>
            </a:p>
          </p:txBody>
        </p:sp>
        <p:cxnSp>
          <p:nvCxnSpPr>
            <p:cNvPr id="53" name="Přímá spojnice 52"/>
            <p:cNvCxnSpPr/>
            <p:nvPr/>
          </p:nvCxnSpPr>
          <p:spPr>
            <a:xfrm flipH="1">
              <a:off x="6156176" y="4760768"/>
              <a:ext cx="534765" cy="540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54"/>
            <p:cNvCxnSpPr/>
            <p:nvPr/>
          </p:nvCxnSpPr>
          <p:spPr>
            <a:xfrm flipH="1">
              <a:off x="5864614" y="5303400"/>
              <a:ext cx="29887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55"/>
            <p:cNvCxnSpPr/>
            <p:nvPr/>
          </p:nvCxnSpPr>
          <p:spPr>
            <a:xfrm flipH="1">
              <a:off x="6084168" y="5048800"/>
              <a:ext cx="556711" cy="7564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58"/>
            <p:cNvCxnSpPr/>
            <p:nvPr/>
          </p:nvCxnSpPr>
          <p:spPr>
            <a:xfrm flipH="1">
              <a:off x="5876605" y="5797949"/>
              <a:ext cx="204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59"/>
            <p:cNvCxnSpPr/>
            <p:nvPr/>
          </p:nvCxnSpPr>
          <p:spPr>
            <a:xfrm flipH="1">
              <a:off x="6163491" y="5201200"/>
              <a:ext cx="698135" cy="9641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nice 61"/>
            <p:cNvCxnSpPr/>
            <p:nvPr/>
          </p:nvCxnSpPr>
          <p:spPr>
            <a:xfrm flipH="1">
              <a:off x="5968270" y="6165304"/>
              <a:ext cx="204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Přímá spojnice 63"/>
            <p:cNvCxnSpPr/>
            <p:nvPr/>
          </p:nvCxnSpPr>
          <p:spPr>
            <a:xfrm flipH="1">
              <a:off x="6228184" y="5640147"/>
              <a:ext cx="648351" cy="9054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/>
            <p:cNvCxnSpPr/>
            <p:nvPr/>
          </p:nvCxnSpPr>
          <p:spPr>
            <a:xfrm flipH="1">
              <a:off x="6019475" y="6539974"/>
              <a:ext cx="204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ovéPole 67"/>
            <p:cNvSpPr txBox="1"/>
            <p:nvPr/>
          </p:nvSpPr>
          <p:spPr>
            <a:xfrm>
              <a:off x="3673996" y="2564904"/>
              <a:ext cx="1872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err="1" smtClean="0"/>
                <a:t>Temperatu</a:t>
              </a:r>
              <a:r>
                <a:rPr lang="en-US" sz="1200" dirty="0" smtClean="0"/>
                <a:t>r</a:t>
              </a:r>
              <a:r>
                <a:rPr lang="cs-CZ" sz="1200" dirty="0" smtClean="0"/>
                <a:t>e </a:t>
              </a:r>
              <a:r>
                <a:rPr lang="en-US" sz="1200" dirty="0" smtClean="0"/>
                <a:t>control</a:t>
              </a:r>
              <a:endParaRPr lang="en-US" sz="1200" dirty="0"/>
            </a:p>
          </p:txBody>
        </p:sp>
        <p:sp>
          <p:nvSpPr>
            <p:cNvPr id="69" name="TextovéPole 68"/>
            <p:cNvSpPr txBox="1"/>
            <p:nvPr/>
          </p:nvSpPr>
          <p:spPr>
            <a:xfrm>
              <a:off x="3789437" y="2898810"/>
              <a:ext cx="1872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err="1" smtClean="0"/>
                <a:t>Water</a:t>
              </a:r>
              <a:r>
                <a:rPr lang="cs-CZ" sz="1200" dirty="0" smtClean="0"/>
                <a:t> balance</a:t>
              </a:r>
              <a:endParaRPr lang="en-US" sz="12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6559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27" y="404664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BARORECEPTORY VS. CHEMORECEPTORY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58393"/>
            <a:ext cx="5745994" cy="54948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794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8" y="1194329"/>
            <a:ext cx="4572476" cy="3764724"/>
          </a:xfrm>
          <a:prstGeom prst="rect">
            <a:avLst/>
          </a:prstGeom>
        </p:spPr>
      </p:pic>
      <p:grpSp>
        <p:nvGrpSpPr>
          <p:cNvPr id="25" name="Skupina 24"/>
          <p:cNvGrpSpPr/>
          <p:nvPr/>
        </p:nvGrpSpPr>
        <p:grpSpPr>
          <a:xfrm>
            <a:off x="1094333" y="5200235"/>
            <a:ext cx="2304256" cy="1200329"/>
            <a:chOff x="251520" y="5229200"/>
            <a:chExt cx="2304256" cy="1200329"/>
          </a:xfrm>
        </p:grpSpPr>
        <p:sp>
          <p:nvSpPr>
            <p:cNvPr id="3" name="Obdélník 2"/>
            <p:cNvSpPr/>
            <p:nvPr/>
          </p:nvSpPr>
          <p:spPr>
            <a:xfrm>
              <a:off x="251520" y="5229200"/>
              <a:ext cx="230425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Inotropní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Chronotropní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Dromotropní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Batmotropní</a:t>
              </a:r>
            </a:p>
          </p:txBody>
        </p:sp>
        <p:sp>
          <p:nvSpPr>
            <p:cNvPr id="5" name="Pravá složená závorka 4"/>
            <p:cNvSpPr/>
            <p:nvPr/>
          </p:nvSpPr>
          <p:spPr>
            <a:xfrm>
              <a:off x="1931072" y="5291480"/>
              <a:ext cx="143084" cy="101784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TextovéPole 8"/>
            <p:cNvSpPr txBox="1"/>
            <p:nvPr/>
          </p:nvSpPr>
          <p:spPr>
            <a:xfrm rot="16200000">
              <a:off x="1904424" y="5615734"/>
              <a:ext cx="684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efekt</a:t>
              </a:r>
              <a:endParaRPr lang="cs-CZ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Skupina 21"/>
          <p:cNvGrpSpPr/>
          <p:nvPr/>
        </p:nvGrpSpPr>
        <p:grpSpPr>
          <a:xfrm>
            <a:off x="5309750" y="1196752"/>
            <a:ext cx="2448272" cy="719585"/>
            <a:chOff x="6228184" y="5373711"/>
            <a:chExt cx="2448272" cy="719585"/>
          </a:xfrm>
        </p:grpSpPr>
        <p:cxnSp>
          <p:nvCxnSpPr>
            <p:cNvPr id="11" name="Přímá spojnice 10"/>
            <p:cNvCxnSpPr/>
            <p:nvPr/>
          </p:nvCxnSpPr>
          <p:spPr>
            <a:xfrm>
              <a:off x="6228184" y="5560551"/>
              <a:ext cx="504056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>
              <a:off x="6237912" y="5761591"/>
              <a:ext cx="504056" cy="0"/>
            </a:xfrm>
            <a:prstGeom prst="line">
              <a:avLst/>
            </a:prstGeom>
            <a:ln w="76200">
              <a:solidFill>
                <a:srgbClr val="8E10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>
              <a:off x="6237912" y="5962631"/>
              <a:ext cx="504056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ovéPole 13"/>
            <p:cNvSpPr txBox="1"/>
            <p:nvPr/>
          </p:nvSpPr>
          <p:spPr>
            <a:xfrm>
              <a:off x="6687076" y="5373711"/>
              <a:ext cx="1512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cs-CZ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ferentní vlákna</a:t>
              </a:r>
              <a:endParaRPr lang="cs-CZ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6679688" y="5574751"/>
              <a:ext cx="19967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parasympatická vlákna</a:t>
              </a:r>
              <a:endParaRPr lang="cs-CZ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6679688" y="5785519"/>
              <a:ext cx="19967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sympatická vlákna</a:t>
              </a:r>
              <a:endParaRPr lang="cs-CZ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Заголовок 1"/>
          <p:cNvSpPr txBox="1">
            <a:spLocks/>
          </p:cNvSpPr>
          <p:nvPr/>
        </p:nvSpPr>
        <p:spPr>
          <a:xfrm>
            <a:off x="-8527" y="404664"/>
            <a:ext cx="9161055" cy="931919"/>
          </a:xfrm>
          <a:prstGeom prst="rect">
            <a:avLst/>
          </a:prstGeom>
        </p:spPr>
        <p:txBody>
          <a:bodyPr vert="horz" lIns="0" rIns="0" bIns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BARO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REFLEX</a:t>
            </a:r>
            <a:r>
              <a:rPr lang="cs-C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823" y="2167538"/>
            <a:ext cx="2881777" cy="3061662"/>
          </a:xfrm>
          <a:prstGeom prst="rect">
            <a:avLst/>
          </a:prstGeom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5940747" y="5487615"/>
            <a:ext cx="2879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BP=HR x SV x R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275856" y="4293096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cs-CZ" dirty="0"/>
          </a:p>
        </p:txBody>
      </p:sp>
      <p:sp>
        <p:nvSpPr>
          <p:cNvPr id="24" name="Obdélník 23"/>
          <p:cNvSpPr/>
          <p:nvPr/>
        </p:nvSpPr>
        <p:spPr>
          <a:xfrm>
            <a:off x="4524980" y="2175274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673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/>
          <p:cNvSpPr txBox="1">
            <a:spLocks/>
          </p:cNvSpPr>
          <p:nvPr/>
        </p:nvSpPr>
        <p:spPr>
          <a:xfrm>
            <a:off x="-8527" y="404664"/>
            <a:ext cx="9161055" cy="931919"/>
          </a:xfrm>
          <a:prstGeom prst="rect">
            <a:avLst/>
          </a:prstGeom>
        </p:spPr>
        <p:txBody>
          <a:bodyPr vert="horz" lIns="0" rIns="0" bIns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BARO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REFLEX</a:t>
            </a:r>
            <a:r>
              <a:rPr lang="cs-C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II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3" name="Obrázek 3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43" y="1052736"/>
            <a:ext cx="3598376" cy="3649114"/>
          </a:xfrm>
          <a:prstGeom prst="rect">
            <a:avLst/>
          </a:prstGeom>
        </p:spPr>
      </p:pic>
      <p:grpSp>
        <p:nvGrpSpPr>
          <p:cNvPr id="8" name="Skupina 7"/>
          <p:cNvGrpSpPr/>
          <p:nvPr/>
        </p:nvGrpSpPr>
        <p:grpSpPr>
          <a:xfrm>
            <a:off x="2243588" y="1675008"/>
            <a:ext cx="6970269" cy="4779269"/>
            <a:chOff x="2243588" y="1962099"/>
            <a:chExt cx="6970269" cy="47792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ovéPole 20"/>
                <p:cNvSpPr txBox="1"/>
                <p:nvPr/>
              </p:nvSpPr>
              <p:spPr>
                <a:xfrm>
                  <a:off x="2309808" y="4987042"/>
                  <a:ext cx="3392113" cy="1477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FOSFORYLACE Ca</a:t>
                  </a:r>
                  <a:r>
                    <a:rPr lang="cs-CZ" baseline="30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2+ </a:t>
                  </a:r>
                  <a:r>
                    <a:rPr lang="cs-CZ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KANÁLŮ</a:t>
                  </a:r>
                </a:p>
                <a:p>
                  <a:pPr algn="ctr"/>
                  <a:endPara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↑ </m:t>
                      </m:r>
                    </m:oMath>
                  </a14:m>
                  <a:r>
                    <a:rPr lang="cs-CZ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Ca</a:t>
                  </a:r>
                  <a:r>
                    <a:rPr lang="cs-CZ" baseline="30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2+ </a:t>
                  </a:r>
                  <a:r>
                    <a:rPr lang="cs-CZ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INFLUX</a:t>
                  </a:r>
                </a:p>
                <a:p>
                  <a:pPr algn="ctr"/>
                  <a:endPara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↑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K</m:t>
                      </m:r>
                    </m:oMath>
                  </a14:m>
                  <a:r>
                    <a:rPr lang="cs-CZ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ONTRAKTILITA</a:t>
                  </a:r>
                  <a:endPara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ovéPole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9808" y="4987042"/>
                  <a:ext cx="3392113" cy="147732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2066" b="-5785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ovéPole 21"/>
                <p:cNvSpPr txBox="1"/>
                <p:nvPr/>
              </p:nvSpPr>
              <p:spPr>
                <a:xfrm>
                  <a:off x="5821744" y="4987042"/>
                  <a:ext cx="3392113" cy="1754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FOSFORYLACE TROPONINU I</a:t>
                  </a:r>
                </a:p>
                <a:p>
                  <a:pPr algn="ctr"/>
                  <a:endPara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↑ </m:t>
                      </m:r>
                    </m:oMath>
                  </a14:m>
                  <a:r>
                    <a:rPr lang="cs-CZ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RYCHLOST RELAXACE </a:t>
                  </a:r>
                </a:p>
                <a:p>
                  <a:pPr algn="ctr"/>
                  <a:r>
                    <a:rPr lang="cs-CZ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(LUSITROPNÍ EFEKT)</a:t>
                  </a:r>
                </a:p>
                <a:p>
                  <a:pPr algn="ctr"/>
                  <a:endPara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cs-CZ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↓DOBA KONTRAKCE</a:t>
                  </a:r>
                  <a:endPara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TextovéPole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1744" y="4987042"/>
                  <a:ext cx="3392113" cy="175432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736" r="-180" b="-4514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Šipka dolů 27"/>
            <p:cNvSpPr/>
            <p:nvPr/>
          </p:nvSpPr>
          <p:spPr>
            <a:xfrm>
              <a:off x="3887219" y="5319792"/>
              <a:ext cx="72008" cy="197440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Šipka dolů 28"/>
            <p:cNvSpPr/>
            <p:nvPr/>
          </p:nvSpPr>
          <p:spPr>
            <a:xfrm>
              <a:off x="3887219" y="5877272"/>
              <a:ext cx="72008" cy="197440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Šipka dolů 29"/>
            <p:cNvSpPr/>
            <p:nvPr/>
          </p:nvSpPr>
          <p:spPr>
            <a:xfrm>
              <a:off x="7471163" y="5301208"/>
              <a:ext cx="72008" cy="197440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Šipka dolů 30"/>
            <p:cNvSpPr/>
            <p:nvPr/>
          </p:nvSpPr>
          <p:spPr>
            <a:xfrm>
              <a:off x="7471163" y="6183888"/>
              <a:ext cx="72008" cy="197440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Skupina 4"/>
            <p:cNvGrpSpPr/>
            <p:nvPr/>
          </p:nvGrpSpPr>
          <p:grpSpPr>
            <a:xfrm>
              <a:off x="2243588" y="1962099"/>
              <a:ext cx="6784225" cy="2979069"/>
              <a:chOff x="2243588" y="1268760"/>
              <a:chExt cx="6784225" cy="2979069"/>
            </a:xfrm>
          </p:grpSpPr>
          <p:sp>
            <p:nvSpPr>
              <p:cNvPr id="10" name="TextovéPole 9"/>
              <p:cNvSpPr txBox="1"/>
              <p:nvPr/>
            </p:nvSpPr>
            <p:spPr>
              <a:xfrm>
                <a:off x="2243588" y="1268760"/>
                <a:ext cx="6784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ADRENORECEPTOR</a:t>
                </a: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ovéPole 16"/>
                  <p:cNvSpPr txBox="1"/>
                  <p:nvPr/>
                </p:nvSpPr>
                <p:spPr>
                  <a:xfrm>
                    <a:off x="2243588" y="2089242"/>
                    <a:ext cx="678422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cs-CZ" i="1" smtClean="0">
                            <a:latin typeface="Cambria Math"/>
                          </a:rPr>
                          <m:t>↑</m:t>
                        </m:r>
                        <m:r>
                          <a:rPr lang="cs-CZ" b="0" i="1" smtClean="0">
                            <a:latin typeface="Cambria Math"/>
                          </a:rPr>
                          <m:t> </m:t>
                        </m:r>
                      </m:oMath>
                    </a14:m>
                    <a:r>
                      <a:rPr lang="cs-CZ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ADENYLÁTCYKLASA</a:t>
                    </a:r>
                    <a:endParaRPr lang="cs-CZ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7" name="TextovéPole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3588" y="2089242"/>
                    <a:ext cx="6784225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ovéPole 17"/>
                  <p:cNvSpPr txBox="1"/>
                  <p:nvPr/>
                </p:nvSpPr>
                <p:spPr>
                  <a:xfrm>
                    <a:off x="2243588" y="2771636"/>
                    <a:ext cx="678422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cs-CZ" i="1">
                            <a:latin typeface="Cambria Math"/>
                          </a:rPr>
                          <m:t>↑</m:t>
                        </m:r>
                      </m:oMath>
                    </a14:m>
                    <a:r>
                      <a:rPr lang="cs-CZ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cs-CZ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cAMP</a:t>
                    </a:r>
                    <a:endParaRPr lang="cs-CZ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8" name="TextovéPole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3588" y="2771636"/>
                    <a:ext cx="6784225" cy="36933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ovéPole 18"/>
                  <p:cNvSpPr txBox="1"/>
                  <p:nvPr/>
                </p:nvSpPr>
                <p:spPr>
                  <a:xfrm>
                    <a:off x="2243588" y="3501008"/>
                    <a:ext cx="678422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cs-CZ" i="1">
                            <a:latin typeface="Cambria Math"/>
                          </a:rPr>
                          <m:t>↑ </m:t>
                        </m:r>
                      </m:oMath>
                    </a14:m>
                    <a:r>
                      <a:rPr lang="cs-CZ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PROTEINKINAZA A</a:t>
                    </a:r>
                    <a:endParaRPr lang="cs-CZ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9" name="TextovéPole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3588" y="3501008"/>
                    <a:ext cx="6784225" cy="36933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Šipka dolů 22"/>
              <p:cNvSpPr/>
              <p:nvPr/>
            </p:nvSpPr>
            <p:spPr>
              <a:xfrm>
                <a:off x="5535823" y="1628800"/>
                <a:ext cx="106481" cy="431736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Šipka dolů 33"/>
              <p:cNvSpPr/>
              <p:nvPr/>
            </p:nvSpPr>
            <p:spPr>
              <a:xfrm>
                <a:off x="5548213" y="2421200"/>
                <a:ext cx="106481" cy="431736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Šipka dolů 34"/>
              <p:cNvSpPr/>
              <p:nvPr/>
            </p:nvSpPr>
            <p:spPr>
              <a:xfrm>
                <a:off x="5558846" y="3120014"/>
                <a:ext cx="106481" cy="431736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Šipka dolů 35"/>
              <p:cNvSpPr/>
              <p:nvPr/>
            </p:nvSpPr>
            <p:spPr>
              <a:xfrm>
                <a:off x="4860032" y="3810618"/>
                <a:ext cx="106481" cy="431736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Šipka dolů 36"/>
              <p:cNvSpPr/>
              <p:nvPr/>
            </p:nvSpPr>
            <p:spPr>
              <a:xfrm>
                <a:off x="6489953" y="3816093"/>
                <a:ext cx="106481" cy="431736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7461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27" y="408849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SINUSOVÁ ARYTMIE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8DD"/>
              </a:clrFrom>
              <a:clrTo>
                <a:srgbClr val="FEF8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1933" y="1484784"/>
            <a:ext cx="6870023" cy="45280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376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27" y="408849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Některé reflexy ANS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59532" y="1124744"/>
            <a:ext cx="84249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Okulokardiální</a:t>
            </a:r>
            <a:r>
              <a:rPr lang="cs-CZ" dirty="0" smtClean="0"/>
              <a:t> reflex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Tlak na oční bulby snižuje srdeční frekvenci (aktivace vagu)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Používá se k potlačení nebo zastavení síňové tachykardie (snižuje vedení vzruchu v síních a převod na komory AV uzlem)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 smtClean="0"/>
          </a:p>
          <a:p>
            <a:r>
              <a:rPr lang="cs-CZ" dirty="0" smtClean="0"/>
              <a:t>Nízkotlaký baroreflex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větší </a:t>
            </a:r>
            <a:r>
              <a:rPr lang="cs-CZ" dirty="0" err="1" smtClean="0"/>
              <a:t>rozepětí</a:t>
            </a:r>
            <a:r>
              <a:rPr lang="cs-CZ" dirty="0" smtClean="0"/>
              <a:t> levé komory stimuluje </a:t>
            </a:r>
            <a:r>
              <a:rPr lang="cs-CZ" dirty="0" err="1" smtClean="0"/>
              <a:t>barorefeptory</a:t>
            </a:r>
            <a:r>
              <a:rPr lang="cs-CZ" dirty="0" smtClean="0"/>
              <a:t> – </a:t>
            </a:r>
            <a:r>
              <a:rPr lang="cs-CZ" dirty="0" err="1" smtClean="0"/>
              <a:t>aferentace</a:t>
            </a:r>
            <a:r>
              <a:rPr lang="cs-CZ" dirty="0" smtClean="0"/>
              <a:t> vagovými nervy do srdečních center v prodloužené míše - aktivace vagu a potlačení sympatické aktivity – vazodilatace, bradykardie- snížení TK </a:t>
            </a:r>
            <a:br>
              <a:rPr lang="cs-CZ" dirty="0" smtClean="0"/>
            </a:br>
            <a:r>
              <a:rPr lang="cs-CZ" sz="1400" dirty="0" smtClean="0"/>
              <a:t>(třeba opravdu velké rozepjetí komory, takže není úplně jasné, k čemu reflex je)</a:t>
            </a:r>
            <a:endParaRPr lang="cs-CZ" sz="1400" dirty="0"/>
          </a:p>
          <a:p>
            <a:pPr marL="285750" indent="-285750">
              <a:buFont typeface="Arial" pitchFamily="34" charset="0"/>
              <a:buChar char="•"/>
            </a:pPr>
            <a:endParaRPr lang="cs-CZ" dirty="0" smtClean="0"/>
          </a:p>
          <a:p>
            <a:r>
              <a:rPr lang="cs-CZ" dirty="0" err="1" smtClean="0"/>
              <a:t>Diving</a:t>
            </a:r>
            <a:r>
              <a:rPr lang="cs-CZ" dirty="0" smtClean="0"/>
              <a:t> reflex (potápěcí reflex)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Studená voda na obličeji vyvolá zástavu dechu, periferní vazokonstrikci a bradykardii</a:t>
            </a:r>
          </a:p>
          <a:p>
            <a:endParaRPr lang="cs-CZ" dirty="0" smtClean="0"/>
          </a:p>
          <a:p>
            <a:r>
              <a:rPr lang="cs-CZ" dirty="0" err="1" smtClean="0"/>
              <a:t>Somatosympatický</a:t>
            </a:r>
            <a:r>
              <a:rPr lang="cs-CZ" dirty="0" smtClean="0"/>
              <a:t> reflex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Bolest nebo svalová práce vyvolá vzestup arteriálního tlaku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err="1" smtClean="0"/>
              <a:t>Aferentace</a:t>
            </a:r>
            <a:r>
              <a:rPr lang="cs-CZ" dirty="0" smtClean="0"/>
              <a:t> somatickými (C1) nervy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518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27" y="336841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chemoreflexy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908720"/>
            <a:ext cx="903649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Koronární chemoreflex </a:t>
            </a:r>
            <a:r>
              <a:rPr lang="cs-CZ" dirty="0" smtClean="0"/>
              <a:t>(</a:t>
            </a:r>
            <a:r>
              <a:rPr lang="cs-CZ" dirty="0" err="1" smtClean="0"/>
              <a:t>Bezoldov-Hirtov-Jarischov</a:t>
            </a:r>
            <a:r>
              <a:rPr lang="cs-CZ" dirty="0" smtClean="0"/>
              <a:t> reflex)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Látky aplikované do levé koronární tepny (</a:t>
            </a:r>
            <a:r>
              <a:rPr lang="cs-CZ" dirty="0" err="1" smtClean="0"/>
              <a:t>veratridín</a:t>
            </a:r>
            <a:r>
              <a:rPr lang="cs-CZ" dirty="0" smtClean="0"/>
              <a:t>, kapsaicin, některé kontrastní látky, látky produkované ischemickou tkání) vyvolají apnoi a pak hyperpnoi, hypotenzi, bradykardii (vagová </a:t>
            </a:r>
            <a:r>
              <a:rPr lang="cs-CZ" dirty="0" err="1" smtClean="0"/>
              <a:t>aferentace</a:t>
            </a:r>
            <a:r>
              <a:rPr lang="cs-CZ" dirty="0" smtClean="0"/>
              <a:t>)</a:t>
            </a:r>
          </a:p>
          <a:p>
            <a:r>
              <a:rPr lang="cs-CZ" sz="1400" dirty="0" smtClean="0"/>
              <a:t>(Možný zdroj hypotenze po IF. Neví se, k čemu je to dobré)</a:t>
            </a:r>
          </a:p>
          <a:p>
            <a:endParaRPr lang="cs-CZ" dirty="0" smtClean="0"/>
          </a:p>
          <a:p>
            <a:r>
              <a:rPr lang="cs-CZ" b="1" dirty="0" smtClean="0"/>
              <a:t>Chemoreflex</a:t>
            </a:r>
            <a:endParaRPr lang="cs-CZ" b="1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Stimulace periferních chemoreceptorů hypoxií nebo </a:t>
            </a:r>
            <a:r>
              <a:rPr lang="cs-CZ" dirty="0" err="1" smtClean="0"/>
              <a:t>hypoxií+hyperkapnií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→</a:t>
            </a:r>
            <a:r>
              <a:rPr lang="cs-CZ" dirty="0"/>
              <a:t>aktivace sympatiku, vyplavení </a:t>
            </a:r>
            <a:r>
              <a:rPr lang="cs-CZ" dirty="0" smtClean="0"/>
              <a:t>adrenalinu - </a:t>
            </a:r>
            <a:r>
              <a:rPr lang="cs-CZ" dirty="0"/>
              <a:t>vazokonstrikce, hyperpnoe  – zvýšení TK a centralizace oběhu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Prvotní </a:t>
            </a:r>
            <a:r>
              <a:rPr lang="cs-CZ" dirty="0" smtClean="0"/>
              <a:t>odpověď </a:t>
            </a:r>
            <a:r>
              <a:rPr lang="cs-CZ" dirty="0" err="1" smtClean="0"/>
              <a:t>chemoreflexu</a:t>
            </a:r>
            <a:r>
              <a:rPr lang="cs-CZ" dirty="0" smtClean="0"/>
              <a:t> </a:t>
            </a:r>
            <a:r>
              <a:rPr lang="cs-CZ" dirty="0"/>
              <a:t>je tachykardie, ale vlivem baroreflexu dojde k bradykardii </a:t>
            </a:r>
            <a:r>
              <a:rPr lang="cs-CZ" dirty="0" smtClean="0"/>
              <a:t>(</a:t>
            </a:r>
            <a:r>
              <a:rPr lang="cs-CZ" dirty="0"/>
              <a:t>bradykardie je důsledkem zvýšeného </a:t>
            </a:r>
            <a:r>
              <a:rPr lang="cs-CZ" dirty="0" smtClean="0"/>
              <a:t>TK)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 smtClean="0"/>
              <a:t>Zdroj Mayerových vln při hypotenzi (vlny v krevním tlaku o periodě 10-20 s)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s-CZ" sz="1400" dirty="0" smtClean="0"/>
              <a:t> hypoxie při poklesu TK (průtoku krve)  - stimulace chemoreceptorů - zvýší TK (stoupne průtok krve) – poklesne stimulace </a:t>
            </a:r>
            <a:r>
              <a:rPr lang="cs-CZ" sz="1400" dirty="0" err="1" smtClean="0"/>
              <a:t>chemoreflexu</a:t>
            </a:r>
            <a:r>
              <a:rPr lang="cs-CZ" sz="1400" dirty="0" smtClean="0"/>
              <a:t> – klesne TK – </a:t>
            </a:r>
            <a:r>
              <a:rPr lang="cs-CZ" sz="1400" dirty="0" err="1" smtClean="0"/>
              <a:t>atd</a:t>
            </a:r>
            <a:r>
              <a:rPr lang="cs-CZ" sz="1400" dirty="0" smtClean="0"/>
              <a:t>…</a:t>
            </a:r>
            <a:endParaRPr lang="cs-CZ" sz="1400" dirty="0"/>
          </a:p>
          <a:p>
            <a:endParaRPr lang="cs-CZ" dirty="0" smtClean="0"/>
          </a:p>
          <a:p>
            <a:r>
              <a:rPr lang="cs-CZ" b="1" dirty="0" err="1" smtClean="0"/>
              <a:t>Cushingův</a:t>
            </a:r>
            <a:r>
              <a:rPr lang="cs-CZ" b="1" dirty="0" smtClean="0"/>
              <a:t> reflex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podnětem je centrální hypoxie způsobená zvýšených nitrolebním tlakem a utlačením cév zásobujícím mozkový kmen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s-CZ" sz="1600" dirty="0" smtClean="0"/>
              <a:t> </a:t>
            </a:r>
            <a:r>
              <a:rPr lang="cs-CZ" sz="1600" dirty="0"/>
              <a:t>vede k </a:t>
            </a:r>
            <a:r>
              <a:rPr lang="cs-CZ" sz="1600" dirty="0"/>
              <a:t>témuž – vazokonstrikce, bradykardie, </a:t>
            </a:r>
            <a:r>
              <a:rPr lang="cs-CZ" sz="1600" dirty="0" smtClean="0"/>
              <a:t>hyperpnoe – cílem je zvýšit okysličení krve a zvýšit TK, aby „protlačil“ okysličenou krev do mozku</a:t>
            </a:r>
          </a:p>
          <a:p>
            <a:r>
              <a:rPr lang="cs-CZ" dirty="0" smtClean="0"/>
              <a:t>Baroreflex je silnější než chemoreflex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767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27" y="380975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CHEMOREFLEX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8DD"/>
              </a:clrFrom>
              <a:clrTo>
                <a:srgbClr val="FEF8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63" t="3061" r="16851" b="86785"/>
          <a:stretch/>
        </p:blipFill>
        <p:spPr>
          <a:xfrm>
            <a:off x="5722590" y="2464321"/>
            <a:ext cx="1019175" cy="457200"/>
          </a:xfrm>
          <a:prstGeom prst="rect">
            <a:avLst/>
          </a:prstGeom>
        </p:spPr>
      </p:pic>
      <p:grpSp>
        <p:nvGrpSpPr>
          <p:cNvPr id="6" name="Skupina 5"/>
          <p:cNvGrpSpPr/>
          <p:nvPr/>
        </p:nvGrpSpPr>
        <p:grpSpPr>
          <a:xfrm>
            <a:off x="498823" y="1496215"/>
            <a:ext cx="7557025" cy="4503347"/>
            <a:chOff x="793488" y="1772816"/>
            <a:chExt cx="7557025" cy="4503347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8DD"/>
                </a:clrFrom>
                <a:clrTo>
                  <a:srgbClr val="FEF8D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488" y="1772816"/>
              <a:ext cx="7557025" cy="4503347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8DD"/>
                </a:clrFrom>
                <a:clrTo>
                  <a:srgbClr val="FEF8D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81" r="53386" b="90939"/>
            <a:stretch/>
          </p:blipFill>
          <p:spPr>
            <a:xfrm>
              <a:off x="6367462" y="1772816"/>
              <a:ext cx="304800" cy="408059"/>
            </a:xfrm>
            <a:prstGeom prst="rect">
              <a:avLst/>
            </a:prstGeom>
          </p:spPr>
        </p:pic>
      </p:grpSp>
      <p:sp>
        <p:nvSpPr>
          <p:cNvPr id="7" name="TextovéPole 6"/>
          <p:cNvSpPr txBox="1"/>
          <p:nvPr/>
        </p:nvSpPr>
        <p:spPr>
          <a:xfrm>
            <a:off x="755576" y="5999562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Stimulace periferních </a:t>
            </a:r>
            <a:r>
              <a:rPr lang="cs-CZ" dirty="0" err="1" smtClean="0"/>
              <a:t>chemoreceptorů</a:t>
            </a:r>
            <a:r>
              <a:rPr lang="cs-CZ" dirty="0" err="1" smtClean="0">
                <a:latin typeface="Arial"/>
                <a:cs typeface="Arial"/>
              </a:rPr>
              <a:t>→vazokonstrikce</a:t>
            </a:r>
            <a:r>
              <a:rPr lang="cs-CZ" dirty="0" smtClean="0">
                <a:latin typeface="Arial"/>
                <a:cs typeface="Arial"/>
              </a:rPr>
              <a:t>, bradykardie, hyperpnoe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dirty="0" smtClean="0">
                <a:latin typeface="Arial"/>
                <a:cs typeface="Arial"/>
              </a:rPr>
              <a:t> (bradykardie je důsledkem zvýšeného TK)</a:t>
            </a:r>
          </a:p>
          <a:p>
            <a:r>
              <a:rPr lang="cs-CZ" dirty="0" err="1" smtClean="0">
                <a:latin typeface="Arial"/>
                <a:cs typeface="Arial"/>
              </a:rPr>
              <a:t>Cushingův</a:t>
            </a:r>
            <a:r>
              <a:rPr lang="cs-CZ" dirty="0" smtClean="0">
                <a:latin typeface="Arial"/>
                <a:cs typeface="Arial"/>
              </a:rPr>
              <a:t> reflex-centrální hypoxie vede k témuž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204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-8527" y="450513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REGULACE</a:t>
            </a:r>
            <a:endParaRPr lang="ru-RU" sz="2800" dirty="0">
              <a:solidFill>
                <a:schemeClr val="tx1"/>
              </a:solidFill>
            </a:endParaRPr>
          </a:p>
        </p:txBody>
      </p:sp>
      <p:grpSp>
        <p:nvGrpSpPr>
          <p:cNvPr id="19" name="Skupina 18"/>
          <p:cNvGrpSpPr/>
          <p:nvPr/>
        </p:nvGrpSpPr>
        <p:grpSpPr>
          <a:xfrm>
            <a:off x="467544" y="956176"/>
            <a:ext cx="8496944" cy="5641176"/>
            <a:chOff x="467544" y="956176"/>
            <a:chExt cx="8496944" cy="5641176"/>
          </a:xfrm>
        </p:grpSpPr>
        <p:sp>
          <p:nvSpPr>
            <p:cNvPr id="4" name="TextBox 2"/>
            <p:cNvSpPr txBox="1"/>
            <p:nvPr/>
          </p:nvSpPr>
          <p:spPr>
            <a:xfrm>
              <a:off x="467544" y="1270501"/>
              <a:ext cx="31683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i="1" dirty="0" smtClean="0">
                  <a:latin typeface="Times New Roman" pitchFamily="18" charset="0"/>
                  <a:cs typeface="Times New Roman" pitchFamily="18" charset="0"/>
                </a:rPr>
                <a:t>1. lokální/autoregulace</a:t>
              </a:r>
              <a:endParaRPr lang="ru-RU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3"/>
            <p:cNvSpPr txBox="1"/>
            <p:nvPr/>
          </p:nvSpPr>
          <p:spPr>
            <a:xfrm>
              <a:off x="528370" y="3574757"/>
              <a:ext cx="19442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i="1" dirty="0" smtClean="0">
                  <a:latin typeface="Times New Roman" pitchFamily="18" charset="0"/>
                  <a:cs typeface="Times New Roman" pitchFamily="18" charset="0"/>
                </a:rPr>
                <a:t>3. hormonální</a:t>
              </a:r>
              <a:endParaRPr lang="ru-RU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4"/>
            <p:cNvSpPr txBox="1"/>
            <p:nvPr/>
          </p:nvSpPr>
          <p:spPr>
            <a:xfrm>
              <a:off x="589551" y="5463327"/>
              <a:ext cx="17502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i="1" dirty="0" smtClean="0">
                  <a:latin typeface="Times New Roman" pitchFamily="18" charset="0"/>
                  <a:cs typeface="Times New Roman" pitchFamily="18" charset="0"/>
                </a:rPr>
                <a:t>4. nervová</a:t>
              </a:r>
              <a:endParaRPr lang="ru-RU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5"/>
            <p:cNvSpPr txBox="1"/>
            <p:nvPr/>
          </p:nvSpPr>
          <p:spPr>
            <a:xfrm>
              <a:off x="528370" y="2422629"/>
              <a:ext cx="20210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i="1" dirty="0" smtClean="0">
                  <a:latin typeface="Times New Roman" pitchFamily="18" charset="0"/>
                  <a:cs typeface="Times New Roman" pitchFamily="18" charset="0"/>
                </a:rPr>
                <a:t>2. metabolická</a:t>
              </a:r>
              <a:endParaRPr lang="ru-RU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6"/>
            <p:cNvSpPr txBox="1"/>
            <p:nvPr/>
          </p:nvSpPr>
          <p:spPr>
            <a:xfrm>
              <a:off x="495805" y="1699354"/>
              <a:ext cx="4796275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cs-CZ" dirty="0">
                  <a:latin typeface="Times New Roman" pitchFamily="18" charset="0"/>
                  <a:cs typeface="Times New Roman" pitchFamily="18" charset="0"/>
                </a:rPr>
                <a:t>fyzikální nebo </a:t>
              </a:r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chemická povaha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cs-CZ" dirty="0"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sou do </a:t>
              </a:r>
              <a:r>
                <a:rPr lang="cs-CZ" dirty="0">
                  <a:latin typeface="Times New Roman" pitchFamily="18" charset="0"/>
                  <a:cs typeface="Times New Roman" pitchFamily="18" charset="0"/>
                </a:rPr>
                <a:t>značné míry </a:t>
              </a:r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autonomní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7"/>
            <p:cNvSpPr txBox="1"/>
            <p:nvPr/>
          </p:nvSpPr>
          <p:spPr>
            <a:xfrm>
              <a:off x="525900" y="2854677"/>
              <a:ext cx="4543795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cs-CZ" dirty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egulace produkty metabolismu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cs-CZ" dirty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atří k lokální regulace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8"/>
            <p:cNvSpPr txBox="1"/>
            <p:nvPr/>
          </p:nvSpPr>
          <p:spPr>
            <a:xfrm>
              <a:off x="589630" y="4006805"/>
              <a:ext cx="837485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jsou </a:t>
              </a:r>
              <a:r>
                <a:rPr lang="cs-CZ" dirty="0">
                  <a:latin typeface="Times New Roman" pitchFamily="18" charset="0"/>
                  <a:cs typeface="Times New Roman" pitchFamily="18" charset="0"/>
                </a:rPr>
                <a:t>látky chemické povahy, secernované specializovanými buňkami do krve nebo do mezibuněčné tekutiny, které působí na jiné </a:t>
              </a:r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tkáně prostřednictvím specifických receptorů </a:t>
              </a:r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cs-CZ" dirty="0">
                  <a:latin typeface="Times New Roman" pitchFamily="18" charset="0"/>
                  <a:cs typeface="Times New Roman" pitchFamily="18" charset="0"/>
                </a:rPr>
                <a:t>regulují řadu dějů v </a:t>
              </a:r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organismu</a:t>
              </a:r>
            </a:p>
            <a:p>
              <a:pPr marL="285750" indent="-285750">
                <a:spcAft>
                  <a:spcPts val="1800"/>
                </a:spcAft>
                <a:buFont typeface="Arial" pitchFamily="34" charset="0"/>
                <a:buChar char="•"/>
              </a:pPr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slouží k pomalému </a:t>
              </a:r>
              <a:r>
                <a:rPr lang="cs-CZ" dirty="0">
                  <a:latin typeface="Times New Roman" pitchFamily="18" charset="0"/>
                  <a:cs typeface="Times New Roman" pitchFamily="18" charset="0"/>
                </a:rPr>
                <a:t>a dlouhodobému přenášení </a:t>
              </a:r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signálů</a:t>
              </a:r>
              <a:br>
                <a:rPr lang="cs-CZ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endokrinní sekrece 	parakrinní sekrece		autokrinní sekrece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9"/>
            <p:cNvSpPr txBox="1"/>
            <p:nvPr/>
          </p:nvSpPr>
          <p:spPr>
            <a:xfrm>
              <a:off x="589551" y="5951021"/>
              <a:ext cx="73667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centrální nervový systém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periferní nervový systém</a:t>
              </a:r>
              <a:endParaRPr lang="cs-CZ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8" name="Skupina 17"/>
            <p:cNvGrpSpPr/>
            <p:nvPr/>
          </p:nvGrpSpPr>
          <p:grpSpPr>
            <a:xfrm>
              <a:off x="4611312" y="956176"/>
              <a:ext cx="3935613" cy="3138938"/>
              <a:chOff x="4611312" y="956176"/>
              <a:chExt cx="3935613" cy="3138938"/>
            </a:xfrm>
          </p:grpSpPr>
          <p:pic>
            <p:nvPicPr>
              <p:cNvPr id="14" name="Obrázek 13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1312" y="2464225"/>
                <a:ext cx="2913016" cy="1630889"/>
              </a:xfrm>
              <a:prstGeom prst="rect">
                <a:avLst/>
              </a:prstGeom>
            </p:spPr>
          </p:pic>
          <p:pic>
            <p:nvPicPr>
              <p:cNvPr id="15" name="Obrázek 14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1346" y="1210910"/>
                <a:ext cx="2502968" cy="1421723"/>
              </a:xfrm>
              <a:prstGeom prst="rect">
                <a:avLst/>
              </a:prstGeom>
            </p:spPr>
          </p:pic>
          <p:sp>
            <p:nvSpPr>
              <p:cNvPr id="16" name="TextovéPole 15"/>
              <p:cNvSpPr txBox="1"/>
              <p:nvPr/>
            </p:nvSpPr>
            <p:spPr>
              <a:xfrm>
                <a:off x="7741820" y="956176"/>
                <a:ext cx="805105" cy="1297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9600" dirty="0" smtClean="0"/>
                  <a:t>+</a:t>
                </a:r>
                <a:endParaRPr lang="cs-CZ" sz="9600" dirty="0"/>
              </a:p>
            </p:txBody>
          </p:sp>
          <p:sp>
            <p:nvSpPr>
              <p:cNvPr id="17" name="TextovéPole 16"/>
              <p:cNvSpPr txBox="1"/>
              <p:nvPr/>
            </p:nvSpPr>
            <p:spPr>
              <a:xfrm>
                <a:off x="7853820" y="2319173"/>
                <a:ext cx="638253" cy="1072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9600" dirty="0"/>
                  <a:t>-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130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r="4003"/>
          <a:stretch/>
        </p:blipFill>
        <p:spPr>
          <a:xfrm>
            <a:off x="148213" y="1353236"/>
            <a:ext cx="4582388" cy="5439297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-8527" y="380975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VLIV ANS NA CÉVY</a:t>
            </a:r>
            <a:endParaRPr lang="ru-RU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ulka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3673734"/>
                  </p:ext>
                </p:extLst>
              </p:nvPr>
            </p:nvGraphicFramePr>
            <p:xfrm>
              <a:off x="5292080" y="1323357"/>
              <a:ext cx="3528392" cy="4920848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350150"/>
                    <a:gridCol w="666074"/>
                    <a:gridCol w="720080"/>
                    <a:gridCol w="792088"/>
                  </a:tblGrid>
                  <a:tr h="1883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EFEKTORY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RECEPTORY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ADRENERGNÍ VZRUCH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400" b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CHOLINERGNÍ VZRUCH</a:t>
                          </a:r>
                          <a:endParaRPr lang="cs-CZ" sz="1400" b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KORONÁRNÍ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mtClean="0">
                                  <a:latin typeface="Cambria Math"/>
                                </a:rPr>
                                <m:t>α</m:t>
                              </m:r>
                            </m:oMath>
                          </a14:m>
                          <a:r>
                            <a:rPr lang="cs-CZ" dirty="0" smtClean="0"/>
                            <a:t>, </a:t>
                          </a:r>
                          <a:r>
                            <a:rPr lang="el-GR" dirty="0" smtClean="0"/>
                            <a:t>β</a:t>
                          </a:r>
                          <a:r>
                            <a:rPr lang="cs-CZ" baseline="-25000" dirty="0" smtClean="0"/>
                            <a:t>2</a:t>
                          </a:r>
                          <a:endParaRPr lang="cs-CZ" baseline="-25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 smtClean="0"/>
                            <a:t>K, D</a:t>
                          </a:r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rPr>
                            <a:t>D</a:t>
                          </a:r>
                          <a:endParaRPr lang="cs-CZ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KŮŽE A SLIZNICE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mtClean="0">
                                    <a:latin typeface="Cambria Math"/>
                                  </a:rPr>
                                  <m:t>α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K</a:t>
                          </a:r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rPr>
                            <a:t>D</a:t>
                          </a:r>
                          <a:endParaRPr lang="cs-CZ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KOSTERNÍ SVAL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mtClean="0">
                                  <a:latin typeface="Cambria Math"/>
                                </a:rPr>
                                <m:t>α</m:t>
                              </m:r>
                            </m:oMath>
                          </a14:m>
                          <a:r>
                            <a:rPr lang="cs-CZ" dirty="0" smtClean="0"/>
                            <a:t>, </a:t>
                          </a:r>
                          <a:r>
                            <a:rPr lang="el-GR" dirty="0" smtClean="0"/>
                            <a:t>β</a:t>
                          </a:r>
                          <a:r>
                            <a:rPr lang="cs-CZ" baseline="-25000" dirty="0" smtClean="0"/>
                            <a:t>2</a:t>
                          </a:r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 smtClean="0"/>
                            <a:t>K, 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rPr>
                            <a:t>D</a:t>
                          </a:r>
                          <a:endParaRPr lang="cs-CZ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MOZKOVÉ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mtClean="0">
                                    <a:latin typeface="Cambria Math"/>
                                  </a:rPr>
                                  <m:t>α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K</a:t>
                          </a:r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rPr>
                            <a:t>D</a:t>
                          </a:r>
                          <a:endParaRPr lang="cs-CZ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PLICNÍ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mtClean="0">
                                    <a:latin typeface="Cambria Math"/>
                                  </a:rPr>
                                  <m:t>α</m:t>
                                </m:r>
                                <m:r>
                                  <a:rPr lang="cs-CZ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l-GR" dirty="0" smtClean="0"/>
                                  <m:t>β</m:t>
                                </m:r>
                                <m:r>
                                  <m:rPr>
                                    <m:nor/>
                                  </m:rPr>
                                  <a:rPr lang="cs-CZ" baseline="-25000" dirty="0" smtClean="0"/>
                                  <m:t>2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 smtClean="0"/>
                            <a:t>K, 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rPr>
                            <a:t>D</a:t>
                          </a:r>
                          <a:endParaRPr lang="cs-CZ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ABDOMENÁLNÍ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mtClean="0">
                                  <a:latin typeface="Cambria Math"/>
                                </a:rPr>
                                <m:t>α</m:t>
                              </m:r>
                            </m:oMath>
                          </a14:m>
                          <a:r>
                            <a:rPr lang="cs-CZ" dirty="0" smtClean="0"/>
                            <a:t>, </a:t>
                          </a:r>
                          <a:r>
                            <a:rPr lang="el-GR" dirty="0" smtClean="0"/>
                            <a:t>β</a:t>
                          </a:r>
                          <a:r>
                            <a:rPr lang="cs-CZ" baseline="-25000" dirty="0" smtClean="0"/>
                            <a:t>2</a:t>
                          </a:r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 smtClean="0"/>
                            <a:t>K, D</a:t>
                          </a:r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rPr>
                            <a:t>-</a:t>
                          </a:r>
                          <a:endParaRPr lang="cs-CZ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ŽILY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mtClean="0">
                                  <a:latin typeface="Cambria Math"/>
                                </a:rPr>
                                <m:t>α</m:t>
                              </m:r>
                            </m:oMath>
                          </a14:m>
                          <a:r>
                            <a:rPr lang="cs-CZ" dirty="0" smtClean="0"/>
                            <a:t>, </a:t>
                          </a:r>
                          <a:r>
                            <a:rPr lang="el-GR" dirty="0" smtClean="0"/>
                            <a:t>β</a:t>
                          </a:r>
                          <a:r>
                            <a:rPr lang="cs-CZ" baseline="-25000" dirty="0" smtClean="0"/>
                            <a:t>2</a:t>
                          </a:r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 smtClean="0"/>
                            <a:t>K, 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rPr>
                            <a:t>-</a:t>
                          </a:r>
                          <a:endParaRPr lang="cs-CZ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9" name="Tabulka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3673734"/>
                  </p:ext>
                </p:extLst>
              </p:nvPr>
            </p:nvGraphicFramePr>
            <p:xfrm>
              <a:off x="5292080" y="1323357"/>
              <a:ext cx="3528392" cy="4920848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350150"/>
                    <a:gridCol w="666074"/>
                    <a:gridCol w="720080"/>
                    <a:gridCol w="792088"/>
                  </a:tblGrid>
                  <a:tr h="1883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EFEKTORY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RECEPTORY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ADRENERGNÍ VZRUCH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400" b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CHOLINERGNÍ VZRUCH</a:t>
                          </a:r>
                          <a:endParaRPr lang="cs-CZ" sz="1400" b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KORONÁRNÍ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203670" t="-506557" r="-227523" b="-7426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 smtClean="0"/>
                            <a:t>K, D</a:t>
                          </a:r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rPr>
                            <a:t>D</a:t>
                          </a:r>
                          <a:endParaRPr lang="cs-CZ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KŮŽE A SLIZNICE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203670" t="-435294" r="-227523" b="-4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K</a:t>
                          </a:r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rPr>
                            <a:t>D</a:t>
                          </a:r>
                          <a:endParaRPr lang="cs-CZ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KOSTERNÍ SVAL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203670" t="-535294" r="-227523" b="-3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 smtClean="0"/>
                            <a:t>K, 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rPr>
                            <a:t>D</a:t>
                          </a:r>
                          <a:endParaRPr lang="cs-CZ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MOZKOVÉ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203670" t="-900000" r="-227523" b="-37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K</a:t>
                          </a:r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rPr>
                            <a:t>D</a:t>
                          </a:r>
                          <a:endParaRPr lang="cs-CZ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PLICNÍ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203670" t="-983607" r="-227523" b="-2655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 smtClean="0"/>
                            <a:t>K, 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rPr>
                            <a:t>D</a:t>
                          </a:r>
                          <a:endParaRPr lang="cs-CZ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ABDOMENÁLNÍ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203670" t="-777647" r="-227523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 smtClean="0"/>
                            <a:t>K, D</a:t>
                          </a:r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rPr>
                            <a:t>-</a:t>
                          </a:r>
                          <a:endParaRPr lang="cs-CZ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ŽILY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203670" t="-1222951" r="-227523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 smtClean="0"/>
                            <a:t>K, 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rPr>
                            <a:t>-</a:t>
                          </a:r>
                          <a:endParaRPr lang="cs-CZ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10" name="Obdélník 9"/>
          <p:cNvSpPr/>
          <p:nvPr/>
        </p:nvSpPr>
        <p:spPr>
          <a:xfrm>
            <a:off x="5292080" y="1353236"/>
            <a:ext cx="3528392" cy="488407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11"/>
          <p:cNvCxnSpPr/>
          <p:nvPr/>
        </p:nvCxnSpPr>
        <p:spPr>
          <a:xfrm>
            <a:off x="5292080" y="3202343"/>
            <a:ext cx="352839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5292080" y="3573016"/>
            <a:ext cx="352839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5292080" y="4117181"/>
            <a:ext cx="352839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5292080" y="4581128"/>
            <a:ext cx="352839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5292080" y="4983700"/>
            <a:ext cx="352839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5310923" y="5333107"/>
            <a:ext cx="352839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5292080" y="5887905"/>
            <a:ext cx="352839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V="1">
            <a:off x="6649599" y="1353237"/>
            <a:ext cx="0" cy="48840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V="1">
            <a:off x="7308304" y="1353237"/>
            <a:ext cx="0" cy="48840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V="1">
            <a:off x="8039017" y="1346142"/>
            <a:ext cx="0" cy="48840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7192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-8527" y="555288"/>
            <a:ext cx="9161055" cy="931919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GIT. VLIV SNS A PNS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590" y="2081685"/>
            <a:ext cx="4947698" cy="429725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397" y="2054692"/>
            <a:ext cx="4947698" cy="4385347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1403648" y="1482090"/>
            <a:ext cx="16698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VLIV SNS </a:t>
            </a:r>
            <a:endParaRPr lang="cs-CZ" sz="2400" dirty="0"/>
          </a:p>
        </p:txBody>
      </p:sp>
      <p:sp>
        <p:nvSpPr>
          <p:cNvPr id="12" name="Obdélník 11"/>
          <p:cNvSpPr/>
          <p:nvPr/>
        </p:nvSpPr>
        <p:spPr>
          <a:xfrm>
            <a:off x="6203393" y="1485764"/>
            <a:ext cx="1608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VLIV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PNS</a:t>
            </a:r>
            <a:endParaRPr lang="cs-CZ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183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" t="2729" r="2023"/>
          <a:stretch/>
        </p:blipFill>
        <p:spPr>
          <a:xfrm>
            <a:off x="3700130" y="2817628"/>
            <a:ext cx="5337544" cy="3874159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8527" y="555288"/>
            <a:ext cx="9161055" cy="931919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GIT. </a:t>
            </a: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ENTERICKÝ NERVOVÝ </a:t>
            </a:r>
            <a:r>
              <a:rPr lang="cs-C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SYSTÉM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" t="2501" r="2479" b="3755"/>
          <a:stretch/>
        </p:blipFill>
        <p:spPr>
          <a:xfrm>
            <a:off x="-8527" y="1360967"/>
            <a:ext cx="5292908" cy="3455582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251520" y="1151166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 smtClean="0"/>
              <a:t>Auerbachův</a:t>
            </a:r>
            <a:r>
              <a:rPr lang="cs-CZ" sz="1100" dirty="0" smtClean="0"/>
              <a:t> plexus</a:t>
            </a:r>
            <a:endParaRPr lang="cs-CZ" sz="11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44008" y="2231286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Meissnerům plexus</a:t>
            </a:r>
            <a:endParaRPr lang="cs-CZ" sz="1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675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-8527" y="555288"/>
            <a:ext cx="9161055" cy="931919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GIT. </a:t>
            </a: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ENTERICKÝ NERVOVÝ </a:t>
            </a:r>
            <a:r>
              <a:rPr lang="cs-C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SYSTÉM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619508"/>
            <a:ext cx="88924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Inervovaný sympatikem a parasympatikem, ale dokáže pracovat autonomně</a:t>
            </a:r>
          </a:p>
          <a:p>
            <a:endParaRPr lang="cs-CZ" dirty="0" smtClean="0"/>
          </a:p>
          <a:p>
            <a:r>
              <a:rPr lang="cs-CZ" dirty="0" err="1" smtClean="0"/>
              <a:t>Myenterický</a:t>
            </a:r>
            <a:r>
              <a:rPr lang="cs-CZ" dirty="0" smtClean="0"/>
              <a:t> (</a:t>
            </a:r>
            <a:r>
              <a:rPr lang="cs-CZ" dirty="0" err="1" smtClean="0"/>
              <a:t>Auerbachův</a:t>
            </a:r>
            <a:r>
              <a:rPr lang="cs-CZ" dirty="0" smtClean="0"/>
              <a:t> plexus)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mezi </a:t>
            </a:r>
            <a:r>
              <a:rPr lang="cs-CZ" dirty="0" err="1" smtClean="0"/>
              <a:t>longitudiální</a:t>
            </a:r>
            <a:r>
              <a:rPr lang="cs-CZ" dirty="0" smtClean="0"/>
              <a:t> a cirkulární svalovou vrstvou – inervace těchto svalů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Řízení motoriky GIT - peristaltika</a:t>
            </a:r>
          </a:p>
          <a:p>
            <a:r>
              <a:rPr lang="cs-CZ" dirty="0" err="1" smtClean="0"/>
              <a:t>Submukozní</a:t>
            </a:r>
            <a:r>
              <a:rPr lang="cs-CZ" dirty="0" smtClean="0"/>
              <a:t> (Meissnerův plexus) – mezi střední cirkulární svalovou vrstvou a sliznicí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Mezi střední cirkulární svalovou vrstvou a sliznicí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Inervuje žlázový epitel, endokrinní </a:t>
            </a:r>
            <a:r>
              <a:rPr lang="cs-CZ" dirty="0" err="1" smtClean="0"/>
              <a:t>bunky</a:t>
            </a:r>
            <a:r>
              <a:rPr lang="cs-CZ" dirty="0" smtClean="0"/>
              <a:t> střeva, cévy v </a:t>
            </a:r>
            <a:r>
              <a:rPr lang="cs-CZ" dirty="0" err="1" smtClean="0"/>
              <a:t>submukose</a:t>
            </a:r>
            <a:r>
              <a:rPr lang="cs-CZ" dirty="0" smtClean="0"/>
              <a:t> (dilatace, NO, VIP) - řízení intestinální sekrece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 smtClean="0"/>
          </a:p>
          <a:p>
            <a:r>
              <a:rPr lang="cs-CZ" dirty="0" smtClean="0"/>
              <a:t>Parasympatická inervace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s-CZ" dirty="0" err="1" smtClean="0"/>
              <a:t>Pregangliová</a:t>
            </a:r>
            <a:r>
              <a:rPr lang="cs-CZ" dirty="0" smtClean="0"/>
              <a:t> </a:t>
            </a:r>
            <a:r>
              <a:rPr lang="cs-CZ" dirty="0" err="1" smtClean="0"/>
              <a:t>cholinergní</a:t>
            </a:r>
            <a:r>
              <a:rPr lang="cs-CZ" dirty="0" smtClean="0"/>
              <a:t> vlákna inervují plexus, </a:t>
            </a:r>
            <a:r>
              <a:rPr lang="cs-CZ" dirty="0" err="1" smtClean="0"/>
              <a:t>postagangliová</a:t>
            </a:r>
            <a:r>
              <a:rPr lang="cs-CZ" dirty="0" smtClean="0"/>
              <a:t> vlákna jsou součástí plexů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s-CZ" dirty="0" smtClean="0"/>
              <a:t>Zvyšují peristaltiku, relaxují svěrače, zvyšují tonus stěny</a:t>
            </a:r>
          </a:p>
          <a:p>
            <a:r>
              <a:rPr lang="cs-CZ" dirty="0" smtClean="0"/>
              <a:t>Sympatická inervace (</a:t>
            </a:r>
            <a:r>
              <a:rPr lang="cs-CZ" dirty="0" err="1" smtClean="0"/>
              <a:t>postgangliová</a:t>
            </a:r>
            <a:r>
              <a:rPr lang="cs-CZ" dirty="0" smtClean="0"/>
              <a:t> </a:t>
            </a:r>
            <a:r>
              <a:rPr lang="cs-CZ" dirty="0" err="1" smtClean="0"/>
              <a:t>noradrenergní</a:t>
            </a:r>
            <a:r>
              <a:rPr lang="cs-CZ" dirty="0" smtClean="0"/>
              <a:t> vlákna)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s-CZ" dirty="0" smtClean="0"/>
              <a:t>Tlumení peristaltiku, relaxace stěny </a:t>
            </a:r>
            <a:r>
              <a:rPr lang="cs-CZ" dirty="0" err="1" smtClean="0"/>
              <a:t>git</a:t>
            </a:r>
            <a:r>
              <a:rPr lang="cs-CZ" dirty="0" smtClean="0"/>
              <a:t>, kontrakce svěračů, kontrakce cév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s-CZ" dirty="0" smtClean="0"/>
              <a:t>Některá vlákna končí na </a:t>
            </a:r>
            <a:r>
              <a:rPr lang="cs-CZ" dirty="0" err="1" smtClean="0"/>
              <a:t>postgangliových</a:t>
            </a:r>
            <a:r>
              <a:rPr lang="cs-CZ" dirty="0" smtClean="0"/>
              <a:t> </a:t>
            </a:r>
            <a:r>
              <a:rPr lang="cs-CZ" dirty="0" err="1" smtClean="0"/>
              <a:t>parasympatikcých</a:t>
            </a:r>
            <a:r>
              <a:rPr lang="cs-CZ" dirty="0" smtClean="0"/>
              <a:t> neuronech a tlumí sekreci acetylcholinu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727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-8527" y="555288"/>
            <a:ext cx="9161055" cy="931919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ANS A MOČOVÝ MĚCHÝŘ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25760" y="1412776"/>
            <a:ext cx="889248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Močení je míšní reflex modulovaný vyššími nervovými centry</a:t>
            </a:r>
          </a:p>
          <a:p>
            <a:r>
              <a:rPr lang="cs-CZ" sz="1600" dirty="0" smtClean="0"/>
              <a:t>Hladká svalovina má vlastní spontánní kontraktilitu (schopná kontrakce při velké náplni), ale </a:t>
            </a:r>
            <a:r>
              <a:rPr lang="cs-CZ" sz="1600" dirty="0" err="1" smtClean="0"/>
              <a:t>stretch</a:t>
            </a:r>
            <a:r>
              <a:rPr lang="cs-CZ" sz="1600" dirty="0" smtClean="0"/>
              <a:t> receptory ve stěně měchýře mají nižší práh citlivosti pro naplnění a vyvolají reflex dříve než by zareagoval samotný hladký sval</a:t>
            </a:r>
          </a:p>
          <a:p>
            <a:r>
              <a:rPr lang="cs-CZ" dirty="0" smtClean="0"/>
              <a:t>Reflexní kontrakce: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/>
              <a:t>Stimulace </a:t>
            </a:r>
            <a:r>
              <a:rPr lang="cs-CZ" sz="1600" dirty="0" err="1" smtClean="0"/>
              <a:t>stretch</a:t>
            </a:r>
            <a:r>
              <a:rPr lang="cs-CZ" sz="1600" dirty="0" smtClean="0"/>
              <a:t> receptorů při objemu moči cca 300-400 ml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/>
              <a:t>Aferentní vlákna (</a:t>
            </a:r>
            <a:r>
              <a:rPr lang="cs-CZ" sz="1600" dirty="0" err="1" smtClean="0"/>
              <a:t>nn</a:t>
            </a:r>
            <a:r>
              <a:rPr lang="cs-CZ" sz="1600" dirty="0" smtClean="0"/>
              <a:t> </a:t>
            </a:r>
            <a:r>
              <a:rPr lang="cs-CZ" sz="1600" dirty="0" err="1" smtClean="0"/>
              <a:t>pelvici</a:t>
            </a:r>
            <a:r>
              <a:rPr lang="cs-CZ" sz="1600" dirty="0" smtClean="0"/>
              <a:t>, parasympatické)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/>
              <a:t>Centrum reflexu v sakrální míše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/>
              <a:t>Parasympatická </a:t>
            </a:r>
            <a:r>
              <a:rPr lang="cs-CZ" sz="1600" dirty="0" err="1" smtClean="0"/>
              <a:t>eferentace</a:t>
            </a:r>
            <a:r>
              <a:rPr lang="cs-CZ" sz="1600" dirty="0" smtClean="0"/>
              <a:t> – kontrakce </a:t>
            </a:r>
            <a:r>
              <a:rPr lang="cs-CZ" sz="1600" dirty="0" err="1" smtClean="0"/>
              <a:t>detrusoru</a:t>
            </a:r>
            <a:r>
              <a:rPr lang="cs-CZ" sz="1600" dirty="0" smtClean="0"/>
              <a:t> a relaxace sfinkteru</a:t>
            </a:r>
          </a:p>
          <a:p>
            <a:endParaRPr lang="cs-CZ" dirty="0"/>
          </a:p>
          <a:p>
            <a:r>
              <a:rPr lang="cs-CZ" dirty="0" smtClean="0"/>
              <a:t>Stimulace reflexu před kritickým naplněním měchýře</a:t>
            </a:r>
            <a:r>
              <a:rPr lang="cs-CZ" dirty="0"/>
              <a:t> </a:t>
            </a:r>
            <a:r>
              <a:rPr lang="cs-CZ" dirty="0" smtClean="0"/>
              <a:t>– ovlivnění facilitačními a inhibičními centry v mozkovém kmeni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s-CZ" sz="1600" dirty="0" smtClean="0"/>
              <a:t>Facilitační centra – v pontu a zadním hypotalamu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s-CZ" sz="1600" dirty="0" smtClean="0"/>
              <a:t>Inhibiční – střední mozek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/>
              <a:t>Přetětí míchy na pontem – menší náplň měchýře vyvolá reflex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/>
              <a:t>Léze v </a:t>
            </a:r>
            <a:r>
              <a:rPr lang="cs-CZ" sz="1600" dirty="0" err="1" smtClean="0"/>
              <a:t>gyrus</a:t>
            </a:r>
            <a:r>
              <a:rPr lang="cs-CZ" sz="1600" dirty="0" smtClean="0"/>
              <a:t> </a:t>
            </a:r>
            <a:r>
              <a:rPr lang="cs-CZ" sz="1600" dirty="0" err="1" smtClean="0"/>
              <a:t>frontalis</a:t>
            </a:r>
            <a:r>
              <a:rPr lang="cs-CZ" sz="1600" dirty="0" smtClean="0"/>
              <a:t> – snížená potřeba močit</a:t>
            </a:r>
            <a:endParaRPr lang="cs-CZ" dirty="0"/>
          </a:p>
          <a:p>
            <a:r>
              <a:rPr lang="cs-CZ" dirty="0" smtClean="0"/>
              <a:t>Měchýř se může stáhnout na volní popud facilitací míšního mikčního reflexu, i když je skoro prázdný</a:t>
            </a:r>
          </a:p>
          <a:p>
            <a:r>
              <a:rPr lang="cs-CZ" sz="1400" dirty="0" smtClean="0"/>
              <a:t>Přetětí míchy (plegie) – při prvotním spinálním šoku je měchýř ochablý a nereaguje, v chronické fázi měchýř podléhá pouze sakrálnímu reflexu (bez facilitace, inhibice, volní kontroly), někdy se stává mikční reflex hyperaktivní – kapacita se snižuje, stěna hypertrofuje (spastický neurogenní měchýř)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538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957284"/>
              </p:ext>
            </p:extLst>
          </p:nvPr>
        </p:nvGraphicFramePr>
        <p:xfrm>
          <a:off x="467544" y="5048191"/>
          <a:ext cx="3192016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008"/>
                <a:gridCol w="159600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PARASYMPATIKUS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DETRUSOR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KONTRAKCE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SFINKTER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RELAXACE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87871" y="5085184"/>
            <a:ext cx="3168352" cy="1152128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87871" y="5431880"/>
            <a:ext cx="3168352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87871" y="5826530"/>
            <a:ext cx="3168352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5" idx="2"/>
          </p:cNvCxnSpPr>
          <p:nvPr/>
        </p:nvCxnSpPr>
        <p:spPr>
          <a:xfrm>
            <a:off x="2063552" y="5431981"/>
            <a:ext cx="0" cy="75413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005818"/>
              </p:ext>
            </p:extLst>
          </p:nvPr>
        </p:nvGraphicFramePr>
        <p:xfrm>
          <a:off x="539552" y="2208529"/>
          <a:ext cx="3192016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008"/>
                <a:gridCol w="159600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SYMPATIKUS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DETRUSOR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RELAXACE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SFINKTER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KONTRAKCE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>
            <a:off x="539552" y="2572535"/>
            <a:ext cx="3168352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39552" y="2968958"/>
            <a:ext cx="3168352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115233" y="2593801"/>
            <a:ext cx="0" cy="75413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39552" y="2204864"/>
            <a:ext cx="3168352" cy="1152128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-8527" y="555288"/>
            <a:ext cx="9161055" cy="931919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ANS A MOČOVÝ MĚCHÝŘ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375" y="1202085"/>
            <a:ext cx="5352994" cy="56038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374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 txBox="1">
            <a:spLocks/>
          </p:cNvSpPr>
          <p:nvPr/>
        </p:nvSpPr>
        <p:spPr>
          <a:xfrm>
            <a:off x="-8527" y="498138"/>
            <a:ext cx="9161055" cy="931919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NEUROGENNÍ MOČOVÝ MĚCHÝŘ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290184"/>
              </p:ext>
            </p:extLst>
          </p:nvPr>
        </p:nvGraphicFramePr>
        <p:xfrm>
          <a:off x="179512" y="1268760"/>
          <a:ext cx="8784976" cy="54610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20280"/>
                <a:gridCol w="6264696"/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NÁZEV</a:t>
                      </a:r>
                      <a:endParaRPr lang="cs-CZ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PŘÍZNAKY</a:t>
                      </a:r>
                      <a:endParaRPr lang="cs-CZ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Neinhibovaný neurogenní močový měchýř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Léze: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nad </a:t>
                      </a:r>
                      <a:r>
                        <a:rPr lang="cs-CZ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pontinním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centrem mikce</a:t>
                      </a:r>
                    </a:p>
                    <a:p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Příznak: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snížené uvědomění o plnosti močového měchýře může dojít k inkontinenci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Detruzoro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-sfinkterová </a:t>
                      </a:r>
                      <a:r>
                        <a:rPr lang="cs-CZ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dyssynergie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Léze: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mezi </a:t>
                      </a:r>
                      <a:r>
                        <a:rPr lang="cs-CZ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pontinním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centrem mikce a sakrální míchou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Příznak: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detrusor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je obvykle spastický; současná kontrakce </a:t>
                      </a:r>
                      <a:r>
                        <a:rPr lang="cs-CZ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detruzoru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močového svěrače zvyšují tlak v močovém měchýři;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může vést k </a:t>
                      </a:r>
                      <a:r>
                        <a:rPr lang="cs-CZ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vezikoureterálnímu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refluxu a poškození ledvin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Smíšený typ A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Léze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poškození sakrální míchy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 jádře </a:t>
                      </a:r>
                      <a:r>
                        <a:rPr lang="cs-CZ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detruzoru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 intaktním </a:t>
                      </a:r>
                      <a:r>
                        <a:rPr lang="cs-CZ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pudendálním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jádrem</a:t>
                      </a:r>
                    </a:p>
                    <a:p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Příznaky: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detrusor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sval je ochablý, močový měchýř je velký, vnější močový svěrač je spastický, inkontinence méně častá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Smíšený typ B</a:t>
                      </a:r>
                    </a:p>
                    <a:p>
                      <a:endParaRPr lang="cs-CZ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Léze: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poškození sakrální míchy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 </a:t>
                      </a:r>
                      <a:r>
                        <a:rPr lang="cs-CZ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pudendálním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jádře s intaktním </a:t>
                      </a:r>
                      <a:r>
                        <a:rPr lang="cs-CZ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detrusorem</a:t>
                      </a:r>
                      <a:endParaRPr lang="cs-CZ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Příznaky: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močový měchýř je spastický a externí močový svěrač je ochablý; inkontinence je častá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Porucha níže uloženého motorického neuronu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Léze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sakrální mícha;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hrudní sympatická inervace do dolních močových cest je zachována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Příznak: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močový měchýř je velký a hypotonický, méně častá inkontinence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7807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 txBox="1">
            <a:spLocks/>
          </p:cNvSpPr>
          <p:nvPr/>
        </p:nvSpPr>
        <p:spPr>
          <a:xfrm>
            <a:off x="-8527" y="470224"/>
            <a:ext cx="9161055" cy="931919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REGULACE SEXUÁLNÍCH FUNKCÍ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33103"/>
            <a:ext cx="6586470" cy="51025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817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563888" y="2887776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SRDCE </a:t>
            </a:r>
          </a:p>
          <a:p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pozitivní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chronotropní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vliv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pozitivní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dromotropní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vliv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pozitivní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inotropní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vliv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563888" y="4482986"/>
            <a:ext cx="5112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KŮŽE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kontrakce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napřimovačů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aerektorů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kožních chlupů 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dilatace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kožních (a svalových) cév 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PLÍCE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dilatace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bronchů (beta2) 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39552" y="1196752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PREGANGLIOVÁ CHOLINERGNÍ ZAKONČENÍ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nadledviny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(aktivují sekreci katecholaminů - adrenalinu) 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75556" y="2001614"/>
            <a:ext cx="5580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POSTGANGLIOVÁ CHOLINERGNÍ ZAKONČENÍ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aktivace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potních žláz </a:t>
            </a:r>
          </a:p>
        </p:txBody>
      </p:sp>
      <p:sp>
        <p:nvSpPr>
          <p:cNvPr id="12" name="TextovéPole 11"/>
          <p:cNvSpPr txBox="1"/>
          <p:nvPr/>
        </p:nvSpPr>
        <p:spPr>
          <a:xfrm rot="16200000">
            <a:off x="983503" y="3933056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POSTGANGLIOVÁ ADRENERGNÍ ZAKONČENÍ </a:t>
            </a:r>
          </a:p>
          <a:p>
            <a:pPr algn="ctr"/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-8527" y="498138"/>
            <a:ext cx="9161055" cy="931919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SYMPATICKÝ NERVOVÝ </a:t>
            </a:r>
            <a:r>
              <a:rPr lang="cs-C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SYSTÉM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578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557808" y="1484784"/>
            <a:ext cx="79026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MOČOVÝ SYSTÉM </a:t>
            </a:r>
          </a:p>
          <a:p>
            <a:pPr algn="just"/>
            <a:r>
              <a:rPr lang="sv-S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ledvinách aktivace sekrece reninu (beta1) </a:t>
            </a:r>
          </a:p>
          <a:p>
            <a:pPr algn="just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snižují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napětí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detruzoru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(beta2) a kontrahují sfinkter močového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měchýře</a:t>
            </a:r>
          </a:p>
          <a:p>
            <a:pPr algn="just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POHLAVNÍ ÚSTROJÍ </a:t>
            </a:r>
          </a:p>
          <a:p>
            <a:pPr algn="just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muže způsobuje ejakulaci (alfa 1) </a:t>
            </a:r>
          </a:p>
          <a:p>
            <a:pPr algn="just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kontrakce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dělohy u těhotných žen (alfa 1) 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tokolýza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(beta 2)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11560" y="3712964"/>
            <a:ext cx="698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GIT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kontrakce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žaludečního a střevních sfinkterů (alfa1)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snížení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napětí svaloviny žaludku a střeva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snížení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napětí žlučníku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inhibice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sekrece inzulinu (alfa2) </a:t>
            </a:r>
          </a:p>
          <a:p>
            <a:r>
              <a:rPr lang="sv-S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aktivace 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sekrece inzulinu (beta2)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inhibice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exokrinní sekrece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ovlivnění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glukoneogeneze v játrech (beta2 a alfa1) 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-8527" y="498138"/>
            <a:ext cx="9161055" cy="931919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SYMPATICKÝ NERVOVÝ </a:t>
            </a:r>
            <a:r>
              <a:rPr lang="cs-C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SYSTÉM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820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27" y="555288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NERVOVÝ SYSTÉM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562016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Autonomní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nervový systém je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součástí periferního nervového systému, jehož úlohou je udržovat optimální vnitřní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podmínky organismu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(homeostázu).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3002176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Sympatický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Parasympetický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Enterický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3275856" y="3146192"/>
            <a:ext cx="288032" cy="936104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563888" y="336221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nervový systém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4586352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Morfologie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fokální lokalizace autonomních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jáder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CNS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zhromaždění těl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efektorových neuronů v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podobě ganglií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nervová dráha od vegetativního jádra do efektoru obsahuje dva neurony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271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139952" y="1873855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GIT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zvyšuje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tonus v žaludku a střevech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snižuje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napětí sfinkterů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aktivuje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žaludeční a střevní sekreci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kontrakce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žlučníku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aktivace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glykogeneze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játrech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aktivace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exokrinní sekrece </a:t>
            </a:r>
          </a:p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POHLAVNÍ ÚSTROJÍ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erekce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způsobená vazodilatací (u obou pohlaví)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11560" y="1628800"/>
            <a:ext cx="30963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SRDCE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negativní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chronotropní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vliv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negativní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dromotropní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vliv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negativní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inotropní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vliv 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PLÍCE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kontrakce svaloviny bronchů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zvýšení bronchiální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sekrece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MOČOVÝ SYSTÉM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kontrakce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močovodu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kontrakce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detrusoru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snížené napětí sfinkteru v močovém měchýři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-8527" y="498138"/>
            <a:ext cx="9161055" cy="931919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cs-C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SYMPATICKÝ </a:t>
            </a: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NERVOVÝ </a:t>
            </a:r>
            <a:r>
              <a:rPr lang="cs-C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SYSTÉM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9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-8527" y="414189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ANS vs. SOMATICKÝ NS</a:t>
            </a:r>
            <a:endParaRPr lang="ru-RU" sz="2800" dirty="0">
              <a:solidFill>
                <a:schemeClr val="tx1"/>
              </a:solidFill>
            </a:endParaRPr>
          </a:p>
        </p:txBody>
      </p:sp>
      <p:grpSp>
        <p:nvGrpSpPr>
          <p:cNvPr id="15" name="Skupina 14"/>
          <p:cNvGrpSpPr/>
          <p:nvPr/>
        </p:nvGrpSpPr>
        <p:grpSpPr>
          <a:xfrm>
            <a:off x="1777668" y="1249710"/>
            <a:ext cx="5746660" cy="5532760"/>
            <a:chOff x="1303257" y="1340768"/>
            <a:chExt cx="5746660" cy="5532760"/>
          </a:xfrm>
        </p:grpSpPr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257" y="2708920"/>
              <a:ext cx="5746660" cy="4164608"/>
            </a:xfrm>
            <a:prstGeom prst="rect">
              <a:avLst/>
            </a:prstGeom>
          </p:spPr>
        </p:pic>
        <p:grpSp>
          <p:nvGrpSpPr>
            <p:cNvPr id="14" name="Skupina 13"/>
            <p:cNvGrpSpPr/>
            <p:nvPr/>
          </p:nvGrpSpPr>
          <p:grpSpPr>
            <a:xfrm>
              <a:off x="1312757" y="1340768"/>
              <a:ext cx="5645859" cy="1353967"/>
              <a:chOff x="1312757" y="1340768"/>
              <a:chExt cx="5645859" cy="1353967"/>
            </a:xfrm>
          </p:grpSpPr>
          <p:pic>
            <p:nvPicPr>
              <p:cNvPr id="5" name="Obrázek 4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 b="76111"/>
              <a:stretch/>
            </p:blipFill>
            <p:spPr>
              <a:xfrm>
                <a:off x="1312757" y="1340768"/>
                <a:ext cx="3393817" cy="1353967"/>
              </a:xfrm>
              <a:prstGeom prst="rect">
                <a:avLst/>
              </a:prstGeom>
            </p:spPr>
          </p:pic>
          <p:pic>
            <p:nvPicPr>
              <p:cNvPr id="13" name="Obrázek 12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822" b="76111"/>
              <a:stretch/>
            </p:blipFill>
            <p:spPr>
              <a:xfrm>
                <a:off x="4706574" y="1340768"/>
                <a:ext cx="2252042" cy="1353967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7308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-8527" y="414189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ANS vs. SOMATICKÝ NS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9144000" cy="32897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507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27" y="488613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NERVOVÝ SYSTÉM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02" y="1337338"/>
            <a:ext cx="7507685" cy="54408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389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A99F9B"/>
              </a:clrFrom>
              <a:clrTo>
                <a:srgbClr val="A99F9B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529351"/>
            <a:ext cx="3456384" cy="1141469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395536" y="1504816"/>
            <a:ext cx="5220072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Pregangliová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vlákna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Sympatikus, Parasympatikus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Nikotinový 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receptor (</a:t>
            </a:r>
            <a:r>
              <a:rPr lang="cs-CZ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aktivovatelný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nikotinem)</a:t>
            </a: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Nervový (N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svalový (N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typ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rychlý krátký excitační účinek (zlomek sekundy) – rychlá inaktivace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acetylcholinesterázou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216" y="3140968"/>
            <a:ext cx="7056784" cy="346819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-8527" y="488613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NERVOVÝ SYSTÉM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466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34480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A27B74"/>
              </a:clrFrom>
              <a:clrTo>
                <a:srgbClr val="A27B74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556792"/>
            <a:ext cx="3528392" cy="1141469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79512" y="3459857"/>
            <a:ext cx="6300192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Postgangliová</a:t>
            </a:r>
            <a:r>
              <a:rPr lang="cs-C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vlákna</a:t>
            </a: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Parasympatikus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Muskarinový </a:t>
            </a:r>
            <a:r>
              <a:rPr lang="cs-CZ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receptor </a:t>
            </a:r>
            <a:br>
              <a:rPr lang="cs-CZ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(aktivace muskarinem, jedem z muchomůrky červené)</a:t>
            </a:r>
            <a:b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pomalejší účinek</a:t>
            </a: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Spřažený s G-proteinem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Excitační (M</a:t>
            </a:r>
            <a:r>
              <a:rPr lang="cs-CZ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cs-C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Inhibiční (M</a:t>
            </a:r>
            <a:r>
              <a:rPr lang="cs-CZ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-8527" y="488613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NERVOVÝ SYSTÉM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815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A27D74"/>
              </a:clrFrom>
              <a:clrTo>
                <a:srgbClr val="A27D74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56792"/>
            <a:ext cx="3423422" cy="1108922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4716016" y="3141861"/>
            <a:ext cx="432048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Adrenergní 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receptor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Spřažený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G-proteinem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Typ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–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obecně excitační 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Typ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obecně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inhibiční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Adrenalin má až 10x silnější účinek než nor-adrenalin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Cirkulující katecholaminy mají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mají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stejný účinek jako ty ze sympatických vláken (poločas rozpadu 2 minuty)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Sympatický efekt může trvat až 30 s, než jsou hormony inaktivovány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(produkty rozpadu lze nalézt v moči)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221188" y="270800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Postgandliová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vlákna sympatiku</a:t>
            </a:r>
            <a:endParaRPr lang="cs-CZ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-8527" y="488613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NERVOVÝ SYSTÉM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835"/>
            <a:ext cx="5124450" cy="5524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349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1d7def4b-065b-45cf-8329-4b7f45b962a6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5035</TotalTime>
  <Words>1323</Words>
  <Application>Microsoft Office PowerPoint</Application>
  <PresentationFormat>Předvádění na obrazovce (4:3)</PresentationFormat>
  <Paragraphs>300</Paragraphs>
  <Slides>30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Tok</vt:lpstr>
      <vt:lpstr>Prezentace aplikace PowerPoint</vt:lpstr>
      <vt:lpstr>REGULACE</vt:lpstr>
      <vt:lpstr>AUTONOMNÍ NERVOVÝ SYSTÉM</vt:lpstr>
      <vt:lpstr>ANS vs. SOMATICKÝ NS</vt:lpstr>
      <vt:lpstr>ANS vs. SOMATICKÝ NS</vt:lpstr>
      <vt:lpstr>AUTONOMNÍ NERVOVÝ SYSTÉM</vt:lpstr>
      <vt:lpstr>AUTONOMNÍ NERVOVÝ SYSTÉM</vt:lpstr>
      <vt:lpstr>AUTONOMNÍ NERVOVÝ SYSTÉM</vt:lpstr>
      <vt:lpstr>AUTONOMNÍ NERVOVÝ SYSTÉM</vt:lpstr>
      <vt:lpstr>AUTONOMNÍ NERVOVÝ SYSTÉM</vt:lpstr>
      <vt:lpstr>Prezentace aplikace PowerPoint</vt:lpstr>
      <vt:lpstr>Prezentace aplikace PowerPoint</vt:lpstr>
      <vt:lpstr>BARORECEPTORY VS. CHEMORECEPTORY</vt:lpstr>
      <vt:lpstr>Prezentace aplikace PowerPoint</vt:lpstr>
      <vt:lpstr>Prezentace aplikace PowerPoint</vt:lpstr>
      <vt:lpstr>SINUSOVÁ ARYTMIE</vt:lpstr>
      <vt:lpstr>Některé reflexy ANS</vt:lpstr>
      <vt:lpstr>chemoreflexy</vt:lpstr>
      <vt:lpstr>CHEMOREFLEX</vt:lpstr>
      <vt:lpstr>VLIV ANS NA CÉVY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КСЮНЬКА</dc:creator>
  <cp:lastModifiedBy>Johanka</cp:lastModifiedBy>
  <cp:revision>172</cp:revision>
  <cp:lastPrinted>2019-10-29T13:44:51Z</cp:lastPrinted>
  <dcterms:created xsi:type="dcterms:W3CDTF">2016-10-28T18:49:31Z</dcterms:created>
  <dcterms:modified xsi:type="dcterms:W3CDTF">2019-10-29T13:54:58Z</dcterms:modified>
</cp:coreProperties>
</file>