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34" r:id="rId2"/>
    <p:sldId id="346" r:id="rId3"/>
    <p:sldId id="347" r:id="rId4"/>
    <p:sldId id="359" r:id="rId5"/>
    <p:sldId id="263" r:id="rId6"/>
    <p:sldId id="266" r:id="rId7"/>
    <p:sldId id="335" r:id="rId8"/>
    <p:sldId id="267" r:id="rId9"/>
    <p:sldId id="268" r:id="rId10"/>
    <p:sldId id="364" r:id="rId11"/>
    <p:sldId id="348" r:id="rId12"/>
    <p:sldId id="365" r:id="rId13"/>
    <p:sldId id="360" r:id="rId14"/>
    <p:sldId id="270" r:id="rId15"/>
    <p:sldId id="349" r:id="rId16"/>
    <p:sldId id="324" r:id="rId17"/>
    <p:sldId id="271" r:id="rId18"/>
    <p:sldId id="272" r:id="rId19"/>
    <p:sldId id="273" r:id="rId20"/>
    <p:sldId id="302" r:id="rId21"/>
    <p:sldId id="312" r:id="rId22"/>
    <p:sldId id="306" r:id="rId23"/>
    <p:sldId id="274" r:id="rId24"/>
    <p:sldId id="275" r:id="rId25"/>
    <p:sldId id="276" r:id="rId26"/>
    <p:sldId id="307" r:id="rId27"/>
    <p:sldId id="308" r:id="rId28"/>
    <p:sldId id="280" r:id="rId29"/>
    <p:sldId id="277" r:id="rId30"/>
    <p:sldId id="326" r:id="rId31"/>
    <p:sldId id="286" r:id="rId32"/>
    <p:sldId id="282" r:id="rId33"/>
    <p:sldId id="283" r:id="rId34"/>
    <p:sldId id="284" r:id="rId35"/>
    <p:sldId id="285" r:id="rId36"/>
    <p:sldId id="350" r:id="rId37"/>
    <p:sldId id="351" r:id="rId38"/>
    <p:sldId id="290" r:id="rId39"/>
    <p:sldId id="291" r:id="rId40"/>
    <p:sldId id="296" r:id="rId41"/>
    <p:sldId id="353" r:id="rId42"/>
    <p:sldId id="354" r:id="rId43"/>
    <p:sldId id="295" r:id="rId44"/>
    <p:sldId id="355" r:id="rId45"/>
    <p:sldId id="357" r:id="rId46"/>
    <p:sldId id="305" r:id="rId47"/>
    <p:sldId id="320" r:id="rId48"/>
    <p:sldId id="352" r:id="rId49"/>
    <p:sldId id="358" r:id="rId50"/>
    <p:sldId id="338" r:id="rId51"/>
    <p:sldId id="300" r:id="rId52"/>
    <p:sldId id="343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95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8D8D52EA-C62B-40F7-8D64-C8E85CDEEF7B}" type="slidenum">
              <a:t>‹#›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6361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3" name="Zástupný symbol pro záhlaví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obrázek snímku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Zástupný symbol pro poznámky 5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51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4"/>
          </p:nvPr>
        </p:nvSpPr>
        <p:spPr>
          <a:xfrm>
            <a:off x="-360" y="868500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Zástupný symbol pro číslo snímku 7"/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00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fld id="{0826AFED-03D8-43BB-91E4-FC0292475D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cs-CZ" sz="1200" b="0" i="0" u="none" strike="noStrike" baseline="0">
        <a:ln>
          <a:noFill/>
        </a:ln>
        <a:solidFill>
          <a:srgbClr val="000000"/>
        </a:solidFill>
        <a:latin typeface="Arial" pitchFamily="34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lIns="91440" tIns="91440" rIns="91440" bIns="45720" anchor="t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 algn="l"/>
            <a:fld id="{E550F84C-2AF7-41E4-90C1-3B185D1224A7}" type="slidenum">
              <a:t>3</a:t>
            </a:fld>
            <a:endParaRPr lang="cs-CZ" sz="1800">
              <a:solidFill>
                <a:srgbClr val="FFFFFF"/>
              </a:solidFill>
              <a:ea typeface="+mn-ea" pitchFamily="2"/>
              <a:cs typeface="+mn-cs" pitchFamily="2"/>
            </a:endParaRPr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91440" rIns="91440" bIns="45720" anchor="t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FAD3FD-CD67-49AF-929C-E87EBA4C16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39F0BF-120B-46F4-A487-9C9129692B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7400" cy="59975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75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609447-3A11-463D-A957-46BAD0406D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038A7B-9537-49F1-954D-2789A321BB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4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B257FE-BEF9-401E-A8F3-74AF397AC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0145C3-3509-4B8C-9AD6-DB957928EE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737FEE-4821-49B9-A0CB-5DA298B958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4EBDE2-6576-4906-82AA-26FDA72CA6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46F5A8-EC06-407A-ACA1-4D183086B9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6BF9BB-8220-4576-8B89-F91712E39D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FEDCB0-5397-4946-9B60-0F9087E9A3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7E38BD-1C98-4014-A73D-645F24EAED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12888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fld id="{E10EBF83-9726-4073-89BE-28891660037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cs-CZ" sz="32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123779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cs-CZ" sz="4000" b="1" dirty="0" smtClean="0">
                <a:solidFill>
                  <a:srgbClr val="FFCC00"/>
                </a:solidFill>
                <a:latin typeface="Arial" pitchFamily="34" charset="0"/>
                <a:ea typeface="Lucida Sans Unicode" pitchFamily="2"/>
                <a:cs typeface="Arial" pitchFamily="34" charset="0"/>
              </a:rPr>
              <a:t>Současné možnosti léčby diabetické retinopatie</a:t>
            </a:r>
            <a:br>
              <a:rPr lang="cs-CZ" sz="4000" b="1" dirty="0" smtClean="0">
                <a:solidFill>
                  <a:srgbClr val="FFCC00"/>
                </a:solidFill>
                <a:latin typeface="Arial" pitchFamily="34" charset="0"/>
                <a:ea typeface="Lucida Sans Unicode" pitchFamily="2"/>
                <a:cs typeface="Arial" pitchFamily="34" charset="0"/>
              </a:rPr>
            </a:b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512168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Daniela Vysloužilová</a:t>
            </a:r>
          </a:p>
          <a:p>
            <a:pPr lvl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Oční klinika LF MU a FN Brno Bohunice</a:t>
            </a:r>
            <a:endParaRPr lang="cs-CZ" sz="24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8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880"/>
            <a:ext cx="8229600" cy="923856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066925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diabetické retinopatie</a:t>
            </a:r>
            <a:endParaRPr lang="cs-CZ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Dokumenty\Semináře\neovaskulariz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40186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kumenty\Semináře\ischem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0" y="3789040"/>
            <a:ext cx="329940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Dokumenty\Semináře\oklu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38600" cy="23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55576" y="2204864"/>
            <a:ext cx="7704855" cy="4319131"/>
          </a:xfrm>
          <a:solidFill>
            <a:srgbClr val="4C4C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buClr>
                <a:srgbClr val="FFFF00"/>
              </a:buClr>
              <a:buFont typeface="Times New Roman" pitchFamily="18"/>
            </a:pPr>
            <a:r>
              <a:rPr lang="cs-CZ" sz="2800" b="1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Vascular</a:t>
            </a:r>
            <a:r>
              <a:rPr lang="cs-CZ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endothelial</a:t>
            </a:r>
            <a:r>
              <a:rPr lang="cs-CZ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growth</a:t>
            </a:r>
            <a:r>
              <a:rPr lang="cs-CZ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factor</a:t>
            </a:r>
            <a:endParaRPr lang="cs-CZ" sz="2800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buClr>
                <a:srgbClr val="FFFF00"/>
              </a:buClr>
              <a:buFont typeface="Times New Roman" pitchFamily="18"/>
            </a:pPr>
            <a:endParaRPr lang="cs-CZ" b="1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zvyšuje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cévní 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permeabilitu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je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obsažen v zevní </a:t>
            </a:r>
            <a:r>
              <a:rPr lang="cs-CZ" sz="28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plexiformní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vrstvě </a:t>
            </a:r>
            <a:endParaRPr lang="cs-CZ" sz="2800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buClr>
                <a:schemeClr val="bg1"/>
              </a:buClr>
              <a:buNone/>
            </a:pP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a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gangliových buňkách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inicializuje </a:t>
            </a:r>
            <a:r>
              <a:rPr lang="cs-CZ" sz="2800" dirty="0" err="1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neovaskularizaci</a:t>
            </a:r>
            <a:endParaRPr lang="cs-CZ" sz="2800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buClr>
                <a:schemeClr val="bg1"/>
              </a:buClr>
              <a:buNone/>
            </a:pPr>
            <a:endParaRPr lang="cs-CZ" sz="2800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buClr>
                <a:schemeClr val="bg1"/>
              </a:buClr>
              <a:buNone/>
            </a:pPr>
            <a:endParaRPr lang="cs-CZ" sz="28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715320" y="600840"/>
            <a:ext cx="7924680" cy="131292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rgbClr val="FF950E"/>
                </a:solidFill>
              </a:rPr>
              <a:t>Patofyziologie diabetické retinopatie</a:t>
            </a:r>
          </a:p>
        </p:txBody>
      </p:sp>
    </p:spTree>
    <p:extLst>
      <p:ext uri="{BB962C8B-B14F-4D97-AF65-F5344CB8AC3E}">
        <p14:creationId xmlns:p14="http://schemas.microsoft.com/office/powerpoint/2010/main" val="18299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827584" y="2348880"/>
            <a:ext cx="7704855" cy="3724096"/>
          </a:xfrm>
          <a:solidFill>
            <a:srgbClr val="4C4C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Placenta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growth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</a:t>
            </a:r>
            <a:endParaRPr lang="cs-CZ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00"/>
              </a:buClr>
              <a:defRPr/>
            </a:pP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přítomen pouze u PDR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podporuje </a:t>
            </a: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angiogenezi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způsobuje </a:t>
            </a: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progresi </a:t>
            </a:r>
            <a:r>
              <a:rPr lang="cs-CZ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neovaskularizací</a:t>
            </a: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</a:t>
            </a: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obsažen v cévních stěnách a </a:t>
            </a: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Clr>
                <a:schemeClr val="bg1"/>
              </a:buClr>
              <a:buNone/>
              <a:defRPr/>
            </a:pP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perivaskulárně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715320" y="600840"/>
            <a:ext cx="7924680" cy="131292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rgbClr val="FF950E"/>
                </a:solidFill>
              </a:rPr>
              <a:t>Patofyziologie diabetické retinopatie</a:t>
            </a:r>
          </a:p>
        </p:txBody>
      </p:sp>
    </p:spTree>
    <p:extLst>
      <p:ext uri="{BB962C8B-B14F-4D97-AF65-F5344CB8AC3E}">
        <p14:creationId xmlns:p14="http://schemas.microsoft.com/office/powerpoint/2010/main" val="22897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380880" y="1104840"/>
            <a:ext cx="1447919" cy="144791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+- 21600 0 f14"/>
              <a:gd name="f17" fmla="val f14"/>
              <a:gd name="f18" fmla="*/ f14 10 1"/>
              <a:gd name="f19" fmla="*/ f14 1 2"/>
              <a:gd name="f20" fmla="*/ f14 f12 1"/>
              <a:gd name="f21" fmla="*/ f7 f13 1"/>
              <a:gd name="f22" fmla="*/ 10800 f13 1"/>
              <a:gd name="f23" fmla="*/ f15 1 f3"/>
              <a:gd name="f24" fmla="*/ 10800 f12 1"/>
              <a:gd name="f25" fmla="*/ 21600 f13 1"/>
              <a:gd name="f26" fmla="*/ 0 f13 1"/>
              <a:gd name="f27" fmla="*/ f18 1 18"/>
              <a:gd name="f28" fmla="+- 21600 0 f19"/>
              <a:gd name="f29" fmla="+- f23 0 f2"/>
              <a:gd name="f30" fmla="*/ f19 f12 1"/>
              <a:gd name="f31" fmla="+- f27 1750 0"/>
              <a:gd name="f32" fmla="*/ f28 f12 1"/>
              <a:gd name="f33" fmla="+- 21600 0 f31"/>
              <a:gd name="f34" fmla="*/ f31 f12 1"/>
              <a:gd name="f35" fmla="*/ f31 f13 1"/>
              <a:gd name="f36" fmla="*/ f33 f12 1"/>
              <a:gd name="f37" fmla="*/ f33 f13 1"/>
            </a:gdLst>
            <a:ahLst>
              <a:ahXY gdRefX="f0" minX="f6" maxX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22"/>
              </a:cxn>
              <a:cxn ang="f29">
                <a:pos x="f24" y="f25"/>
              </a:cxn>
              <a:cxn ang="f29">
                <a:pos x="f30" y="f22"/>
              </a:cxn>
              <a:cxn ang="f29">
                <a:pos x="f24" y="f26"/>
              </a:cxn>
            </a:cxnLst>
            <a:rect l="f34" t="f35" r="f36" b="f37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16" y="f7"/>
                </a:lnTo>
                <a:lnTo>
                  <a:pt x="f17" y="f7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CCFF66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5581800" y="1136520"/>
            <a:ext cx="3166919" cy="233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66CC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4" name="Volný tvar 3"/>
          <p:cNvSpPr/>
          <p:nvPr/>
        </p:nvSpPr>
        <p:spPr>
          <a:xfrm rot="10800000">
            <a:off x="5578560" y="3410999"/>
            <a:ext cx="3170160" cy="3208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99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5" name="Přímá spojnice 4"/>
          <p:cNvSpPr/>
          <p:nvPr/>
        </p:nvSpPr>
        <p:spPr>
          <a:xfrm>
            <a:off x="2332080" y="5359320"/>
            <a:ext cx="6399000" cy="0"/>
          </a:xfrm>
          <a:prstGeom prst="line">
            <a:avLst/>
          </a:prstGeom>
          <a:noFill/>
          <a:ln w="44280">
            <a:solidFill>
              <a:srgbClr val="FF0000"/>
            </a:solidFill>
            <a:custDash>
              <a:ds d="400813" sp="100000"/>
            </a:custDash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5703480" y="5478479"/>
            <a:ext cx="95652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i="0" u="none" strike="noStrike" baseline="0">
                <a:ln>
                  <a:noFill/>
                </a:ln>
                <a:solidFill>
                  <a:srgbClr val="808080"/>
                </a:solidFill>
                <a:latin typeface="Arial" pitchFamily="34"/>
                <a:ea typeface="MS PGothic" pitchFamily="34"/>
                <a:cs typeface="MS PGothic" pitchFamily="34"/>
              </a:rPr>
              <a:t>Choroid</a:t>
            </a:r>
          </a:p>
        </p:txBody>
      </p:sp>
      <p:sp>
        <p:nvSpPr>
          <p:cNvPr id="7" name="Přímá spojnice 6"/>
          <p:cNvSpPr/>
          <p:nvPr/>
        </p:nvSpPr>
        <p:spPr>
          <a:xfrm>
            <a:off x="2332080" y="4653000"/>
            <a:ext cx="6399000" cy="0"/>
          </a:xfrm>
          <a:prstGeom prst="line">
            <a:avLst/>
          </a:prstGeom>
          <a:noFill/>
          <a:ln w="44280">
            <a:solidFill>
              <a:srgbClr val="FF0000"/>
            </a:solidFill>
            <a:custDash>
              <a:ds d="400813" sp="100000"/>
            </a:custDash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5706720" y="3505319"/>
            <a:ext cx="153720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i="0" u="none" strike="noStrike" baseline="0">
                <a:ln>
                  <a:noFill/>
                </a:ln>
                <a:solidFill>
                  <a:srgbClr val="808080"/>
                </a:solidFill>
                <a:latin typeface="Arial" pitchFamily="34"/>
                <a:ea typeface="Lucida Sans Unicode" pitchFamily="2"/>
                <a:cs typeface="Mangal" pitchFamily="2"/>
              </a:rPr>
              <a:t>Fotoreceptory</a:t>
            </a:r>
          </a:p>
        </p:txBody>
      </p:sp>
      <p:sp>
        <p:nvSpPr>
          <p:cNvPr id="9" name="Volný tvar 8"/>
          <p:cNvSpPr/>
          <p:nvPr/>
        </p:nvSpPr>
        <p:spPr>
          <a:xfrm>
            <a:off x="5708160" y="4721400"/>
            <a:ext cx="190908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i="0" u="none" strike="noStrike" baseline="0">
                <a:ln>
                  <a:noFill/>
                </a:ln>
                <a:solidFill>
                  <a:srgbClr val="808080"/>
                </a:solidFill>
                <a:latin typeface="Arial" pitchFamily="34"/>
                <a:ea typeface="Lucida Sans Unicode" pitchFamily="2"/>
                <a:cs typeface="Mangal" pitchFamily="2"/>
              </a:rPr>
              <a:t>Pigmentový epitel</a:t>
            </a:r>
          </a:p>
        </p:txBody>
      </p:sp>
      <p:sp>
        <p:nvSpPr>
          <p:cNvPr id="10" name="Přímá spojnice 9"/>
          <p:cNvSpPr/>
          <p:nvPr/>
        </p:nvSpPr>
        <p:spPr>
          <a:xfrm>
            <a:off x="2332080" y="3429000"/>
            <a:ext cx="6399000" cy="0"/>
          </a:xfrm>
          <a:prstGeom prst="line">
            <a:avLst/>
          </a:prstGeom>
          <a:noFill/>
          <a:ln w="44280">
            <a:solidFill>
              <a:srgbClr val="FF0000"/>
            </a:solidFill>
            <a:custDash>
              <a:ds d="400813" sp="100000"/>
            </a:custDash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11" name="Přímá spojnice 10"/>
          <p:cNvSpPr/>
          <p:nvPr/>
        </p:nvSpPr>
        <p:spPr>
          <a:xfrm flipH="1" flipV="1">
            <a:off x="4971960" y="2491920"/>
            <a:ext cx="728640" cy="28908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12" name="Přímá spojnice 11"/>
          <p:cNvSpPr/>
          <p:nvPr/>
        </p:nvSpPr>
        <p:spPr>
          <a:xfrm flipH="1" flipV="1">
            <a:off x="3613319" y="2278080"/>
            <a:ext cx="2087281" cy="50328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5701680" y="6261120"/>
            <a:ext cx="767519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i="0" u="none" strike="noStrike" baseline="0">
                <a:ln>
                  <a:noFill/>
                </a:ln>
                <a:solidFill>
                  <a:srgbClr val="808080"/>
                </a:solidFill>
                <a:latin typeface="Arial" pitchFamily="34"/>
                <a:ea typeface="Lucida Sans Unicode" pitchFamily="2"/>
                <a:cs typeface="Mangal" pitchFamily="2"/>
              </a:rPr>
              <a:t>VPMD</a:t>
            </a:r>
          </a:p>
        </p:txBody>
      </p:sp>
      <p:sp>
        <p:nvSpPr>
          <p:cNvPr id="14" name="Volný tvar 13"/>
          <p:cNvSpPr/>
          <p:nvPr/>
        </p:nvSpPr>
        <p:spPr>
          <a:xfrm>
            <a:off x="5702040" y="1239840"/>
            <a:ext cx="63180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i="0" u="none" strike="noStrike" baseline="0">
                <a:ln>
                  <a:noFill/>
                </a:ln>
                <a:solidFill>
                  <a:srgbClr val="808080"/>
                </a:solidFill>
                <a:latin typeface="Arial" pitchFamily="34"/>
                <a:ea typeface="MS PGothic" pitchFamily="34"/>
                <a:cs typeface="MS PGothic" pitchFamily="34"/>
              </a:rPr>
              <a:t>DME</a:t>
            </a:r>
          </a:p>
        </p:txBody>
      </p:sp>
      <p:sp>
        <p:nvSpPr>
          <p:cNvPr id="15" name="Přímá spojnice 14"/>
          <p:cNvSpPr/>
          <p:nvPr/>
        </p:nvSpPr>
        <p:spPr>
          <a:xfrm flipV="1">
            <a:off x="6865920" y="6165360"/>
            <a:ext cx="0" cy="40500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16" name="Přímá spojnice 15"/>
          <p:cNvSpPr/>
          <p:nvPr/>
        </p:nvSpPr>
        <p:spPr>
          <a:xfrm>
            <a:off x="6408720" y="1201679"/>
            <a:ext cx="0" cy="405001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17" name="Volný tvar 16"/>
          <p:cNvSpPr/>
          <p:nvPr/>
        </p:nvSpPr>
        <p:spPr>
          <a:xfrm>
            <a:off x="5685480" y="2484360"/>
            <a:ext cx="169848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i="0" u="none" strike="noStrike" baseline="0">
                <a:ln>
                  <a:noFill/>
                </a:ln>
                <a:solidFill>
                  <a:srgbClr val="808080"/>
                </a:solidFill>
                <a:latin typeface="Arial" pitchFamily="34"/>
                <a:ea typeface="Lucida Sans Unicode" pitchFamily="2"/>
                <a:cs typeface="Mangal" pitchFamily="2"/>
              </a:rPr>
              <a:t>Buňka endotelu</a:t>
            </a:r>
          </a:p>
        </p:txBody>
      </p:sp>
      <p:sp>
        <p:nvSpPr>
          <p:cNvPr id="18" name="Přímá spojnice 17"/>
          <p:cNvSpPr/>
          <p:nvPr/>
        </p:nvSpPr>
        <p:spPr>
          <a:xfrm flipH="1" flipV="1">
            <a:off x="4443480" y="1483919"/>
            <a:ext cx="1257120" cy="36036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19" name="Volný tvar 18"/>
          <p:cNvSpPr/>
          <p:nvPr/>
        </p:nvSpPr>
        <p:spPr>
          <a:xfrm>
            <a:off x="5673600" y="1617840"/>
            <a:ext cx="3146399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i="0" u="none" strike="noStrike" baseline="0">
                <a:ln>
                  <a:noFill/>
                </a:ln>
                <a:solidFill>
                  <a:srgbClr val="808080"/>
                </a:solidFill>
                <a:latin typeface="Arial" pitchFamily="34"/>
                <a:ea typeface="Lucida Sans Unicode" pitchFamily="2"/>
                <a:cs typeface="Mangal" pitchFamily="2"/>
              </a:rPr>
              <a:t>Prorůstání nových vlásečnic a vzestup kapilární prmeability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5920" y="2286000"/>
            <a:ext cx="1428480" cy="25239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Přímá spojnice 20"/>
          <p:cNvSpPr/>
          <p:nvPr/>
        </p:nvSpPr>
        <p:spPr>
          <a:xfrm flipH="1">
            <a:off x="1447919" y="1117440"/>
            <a:ext cx="380881" cy="144792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22" name="Přímá spojnice 21"/>
          <p:cNvSpPr/>
          <p:nvPr/>
        </p:nvSpPr>
        <p:spPr>
          <a:xfrm>
            <a:off x="374760" y="1104840"/>
            <a:ext cx="380879" cy="144792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23" name="Volný tvar 22"/>
          <p:cNvSpPr/>
          <p:nvPr/>
        </p:nvSpPr>
        <p:spPr>
          <a:xfrm>
            <a:off x="920879" y="180000"/>
            <a:ext cx="681911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27760" y="1208159"/>
            <a:ext cx="3267000" cy="498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13000" y="1260000"/>
            <a:ext cx="3267000" cy="498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16960" y="1197000"/>
            <a:ext cx="3267000" cy="498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16960" y="1197000"/>
            <a:ext cx="3267000" cy="498168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Nadpis 27"/>
          <p:cNvSpPr txBox="1">
            <a:spLocks noGrp="1"/>
          </p:cNvSpPr>
          <p:nvPr>
            <p:ph type="title" idx="4294967295"/>
          </p:nvPr>
        </p:nvSpPr>
        <p:spPr>
          <a:xfrm>
            <a:off x="457200" y="127080"/>
            <a:ext cx="8229600" cy="9529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2800" b="1">
                <a:solidFill>
                  <a:srgbClr val="FF950E"/>
                </a:solidFill>
              </a:rPr>
              <a:t>Patofyziologie vzniku DME je jiná než u VPMD</a:t>
            </a:r>
          </a:p>
        </p:txBody>
      </p:sp>
    </p:spTree>
    <p:extLst>
      <p:ext uri="{BB962C8B-B14F-4D97-AF65-F5344CB8AC3E}">
        <p14:creationId xmlns:p14="http://schemas.microsoft.com/office/powerpoint/2010/main" val="31892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540000" y="2642040"/>
            <a:ext cx="7772400" cy="3758978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598"/>
              </a:spcBef>
              <a:buNone/>
            </a:pPr>
            <a:r>
              <a:rPr lang="cs-CZ" sz="2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Škála dělení DR podle Early </a:t>
            </a:r>
            <a:r>
              <a:rPr lang="cs-CZ" sz="24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Treatment</a:t>
            </a:r>
            <a:r>
              <a:rPr lang="cs-CZ" sz="2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Diabetic</a:t>
            </a:r>
            <a:r>
              <a:rPr lang="cs-CZ" sz="2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Retinopathy</a:t>
            </a:r>
            <a:r>
              <a:rPr lang="cs-CZ" sz="2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Study – ETDRS)</a:t>
            </a:r>
          </a:p>
          <a:p>
            <a:pPr marL="0" lvl="0" indent="0">
              <a:lnSpc>
                <a:spcPct val="90000"/>
              </a:lnSpc>
              <a:buClr>
                <a:srgbClr val="FFFF00"/>
              </a:buClr>
              <a:buAutoNum type="arabicPeriod"/>
            </a:pPr>
            <a:r>
              <a:rPr lang="cs-CZ" b="1" u="sng" dirty="0" smtClean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b="1" u="sng" dirty="0" err="1" smtClean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Neproliferativní</a:t>
            </a:r>
            <a:r>
              <a:rPr lang="cs-CZ" b="1" u="sng" dirty="0" smtClean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b="1" u="sng" dirty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DR</a:t>
            </a:r>
            <a:r>
              <a:rPr lang="cs-CZ" dirty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(NPDR)</a:t>
            </a:r>
          </a:p>
          <a:p>
            <a:pPr marL="0" lvl="0" indent="0">
              <a:lnSpc>
                <a:spcPct val="90000"/>
              </a:lnSpc>
              <a:buClr>
                <a:srgbClr val="FFFF00"/>
              </a:buClr>
              <a:buAutoNum type="arabicPeriod"/>
            </a:pPr>
            <a:r>
              <a:rPr lang="cs-CZ" b="1" u="sng" dirty="0" smtClean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b="1" u="sng" dirty="0" err="1" smtClean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Proliferativní</a:t>
            </a:r>
            <a:r>
              <a:rPr lang="cs-CZ" b="1" u="sng" dirty="0" smtClean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DR</a:t>
            </a:r>
            <a:r>
              <a:rPr lang="cs-CZ" dirty="0" smtClean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(PDR)</a:t>
            </a:r>
            <a:endParaRPr lang="cs-CZ" dirty="0">
              <a:solidFill>
                <a:srgbClr val="00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90000"/>
              </a:lnSpc>
              <a:buClr>
                <a:srgbClr val="FFFF00"/>
              </a:buClr>
              <a:buAutoNum type="arabicPeriod"/>
            </a:pPr>
            <a:endParaRPr lang="cs-CZ" dirty="0">
              <a:solidFill>
                <a:srgbClr val="00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90000"/>
              </a:lnSpc>
              <a:buClr>
                <a:srgbClr val="FFFF00"/>
              </a:buClr>
              <a:buAutoNum type="arabicPeriod"/>
            </a:pPr>
            <a:r>
              <a:rPr lang="cs-CZ" b="1" u="sng" dirty="0" smtClean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Diabetická </a:t>
            </a:r>
            <a:r>
              <a:rPr lang="cs-CZ" b="1" u="sng" dirty="0" err="1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makulopatie</a:t>
            </a:r>
            <a:r>
              <a:rPr lang="cs-CZ" dirty="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(M)</a:t>
            </a:r>
          </a:p>
          <a:p>
            <a:pPr lvl="0">
              <a:lnSpc>
                <a:spcPct val="90000"/>
              </a:lnSpc>
              <a:spcBef>
                <a:spcPts val="598"/>
              </a:spcBef>
              <a:buNone/>
            </a:pPr>
            <a:r>
              <a:rPr lang="cs-CZ" sz="2400" dirty="0">
                <a:effectLst>
                  <a:outerShdw dist="17961" dir="2700000">
                    <a:scrgbClr r="0" g="0" b="0"/>
                  </a:outerShdw>
                </a:effectLst>
              </a:rPr>
              <a:t>   </a:t>
            </a:r>
            <a:r>
              <a:rPr lang="cs-CZ" sz="2400" dirty="0" smtClean="0"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  <a:r>
              <a:rPr lang="cs-CZ" sz="2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(každý stupeň DR může, nebo nemusí být </a:t>
            </a:r>
            <a:r>
              <a:rPr lang="cs-CZ" sz="24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</a:p>
          <a:p>
            <a:pPr lvl="0">
              <a:lnSpc>
                <a:spcPct val="90000"/>
              </a:lnSpc>
              <a:spcBef>
                <a:spcPts val="598"/>
              </a:spcBef>
              <a:buNone/>
            </a:pPr>
            <a:r>
              <a:rPr lang="cs-CZ" sz="2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doprovázen </a:t>
            </a:r>
            <a:r>
              <a:rPr lang="cs-CZ" sz="2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diabetickou </a:t>
            </a:r>
            <a:r>
              <a:rPr lang="cs-CZ" sz="24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makulopatií</a:t>
            </a:r>
            <a:r>
              <a:rPr lang="cs-CZ" sz="2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)</a:t>
            </a:r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687600" y="456480"/>
            <a:ext cx="7772400" cy="1310760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Klasifikace diabetické retinopatie (DR)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734" y="548680"/>
            <a:ext cx="8229600" cy="113988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3200" b="1" dirty="0" err="1" smtClean="0">
                <a:solidFill>
                  <a:srgbClr val="FF99CC"/>
                </a:solidFill>
              </a:rPr>
              <a:t>Neproliferativní</a:t>
            </a:r>
            <a:r>
              <a:rPr lang="cs-CZ" sz="3200" b="1" dirty="0" smtClean="0">
                <a:solidFill>
                  <a:srgbClr val="FF99CC"/>
                </a:solidFill>
              </a:rPr>
              <a:t> diabetická retinopatie </a:t>
            </a:r>
            <a:br>
              <a:rPr lang="cs-CZ" sz="3200" b="1" dirty="0" smtClean="0">
                <a:solidFill>
                  <a:srgbClr val="FF99CC"/>
                </a:solidFill>
              </a:rPr>
            </a:br>
            <a:r>
              <a:rPr lang="cs-CZ" sz="3200" b="1" dirty="0" smtClean="0">
                <a:solidFill>
                  <a:srgbClr val="FF99CC"/>
                </a:solidFill>
              </a:rPr>
              <a:t> NPDR</a:t>
            </a:r>
            <a:endParaRPr lang="cs-CZ" sz="3200" b="1" dirty="0">
              <a:solidFill>
                <a:srgbClr val="FF99CC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02485"/>
            <a:ext cx="8229600" cy="4526280"/>
          </a:xfrm>
        </p:spPr>
        <p:txBody>
          <a:bodyPr/>
          <a:lstStyle/>
          <a:p>
            <a:r>
              <a:rPr lang="cs-CZ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(hemoragie-</a:t>
            </a:r>
            <a:r>
              <a:rPr lang="cs-CZ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flebopatie</a:t>
            </a:r>
            <a:r>
              <a:rPr lang="cs-CZ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-IRMA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NPDR </a:t>
            </a:r>
            <a:r>
              <a:rPr lang="cs-CZ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počínající</a:t>
            </a:r>
            <a:r>
              <a:rPr lang="cs-CZ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(4-0-0)</a:t>
            </a:r>
          </a:p>
          <a:p>
            <a:r>
              <a:rPr lang="cs-CZ" sz="28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NPDR </a:t>
            </a:r>
            <a:r>
              <a:rPr lang="cs-CZ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středně pokročilá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(4-1-0)</a:t>
            </a:r>
          </a:p>
          <a:p>
            <a:r>
              <a:rPr lang="cs-CZ" sz="28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NPDR III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pokročilá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(4-2-1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100" name="Picture 4" descr="Zoubkova OD 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0258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oubkova RF 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86625"/>
            <a:ext cx="3087666" cy="24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7200"/>
            <a:ext cx="7954286" cy="6114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281952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Normální sítnice</a:t>
            </a:r>
            <a:endParaRPr lang="cs-CZ" sz="2400" b="1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12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 bright="6000"/>
            <a:alphaModFix/>
          </a:blip>
          <a:srcRect/>
          <a:stretch>
            <a:fillRect/>
          </a:stretch>
        </p:blipFill>
        <p:spPr>
          <a:xfrm>
            <a:off x="533520" y="457200"/>
            <a:ext cx="8153280" cy="6114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28195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Počínající NPDR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 bright="12000" contrast="6000"/>
            <a:alphaModFix/>
          </a:blip>
          <a:srcRect/>
          <a:stretch>
            <a:fillRect/>
          </a:stretch>
        </p:blipFill>
        <p:spPr>
          <a:xfrm>
            <a:off x="533520" y="457200"/>
            <a:ext cx="8153280" cy="6114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35816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Středně pokročilá NPDR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20" y="457200"/>
            <a:ext cx="8153280" cy="6114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28195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Pokročilá NPDR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  <a:solidFill>
            <a:srgbClr val="6666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/>
            <a:r>
              <a:rPr lang="cs-CZ" dirty="0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Diabetes </a:t>
            </a:r>
            <a:r>
              <a:rPr lang="cs-CZ" dirty="0" err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mellitus</a:t>
            </a:r>
            <a:r>
              <a:rPr lang="cs-CZ" dirty="0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 definice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83568" y="2132856"/>
            <a:ext cx="7774631" cy="4113947"/>
          </a:xfrm>
          <a:solidFill>
            <a:srgbClr val="66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buClr>
                <a:srgbClr val="FFFF00"/>
              </a:buClr>
              <a:buFont typeface="Times New Roman" pitchFamily="18"/>
            </a:pPr>
            <a:r>
              <a:rPr lang="cs-CZ" sz="2800" b="1" dirty="0" smtClean="0">
                <a:solidFill>
                  <a:srgbClr val="00FFFF"/>
                </a:solidFill>
              </a:rPr>
              <a:t> Diabetes </a:t>
            </a:r>
            <a:r>
              <a:rPr lang="cs-CZ" sz="2800" b="1" dirty="0" err="1" smtClean="0">
                <a:solidFill>
                  <a:srgbClr val="00FFFF"/>
                </a:solidFill>
              </a:rPr>
              <a:t>mellitus</a:t>
            </a:r>
            <a:r>
              <a:rPr lang="cs-CZ" sz="2800" dirty="0" smtClean="0"/>
              <a:t> </a:t>
            </a:r>
            <a:r>
              <a:rPr lang="cs-CZ" sz="2800" dirty="0"/>
              <a:t>je onemocnění charakterizované </a:t>
            </a:r>
            <a:r>
              <a:rPr lang="cs-CZ" sz="2800" dirty="0" smtClean="0"/>
              <a:t>zvýšenou</a:t>
            </a:r>
          </a:p>
          <a:p>
            <a:pPr marL="0" lvl="0" indent="0">
              <a:buClr>
                <a:srgbClr val="FFFF00"/>
              </a:buClr>
              <a:buNone/>
            </a:pPr>
            <a:r>
              <a:rPr lang="cs-CZ" sz="2800" dirty="0" smtClean="0"/>
              <a:t>hladinou </a:t>
            </a:r>
            <a:r>
              <a:rPr lang="cs-CZ" sz="2800" dirty="0"/>
              <a:t>glukózy v </a:t>
            </a:r>
            <a:r>
              <a:rPr lang="cs-CZ" sz="2800" dirty="0" smtClean="0"/>
              <a:t>krvi </a:t>
            </a:r>
            <a:r>
              <a:rPr lang="cs-CZ" sz="2800" dirty="0" smtClean="0">
                <a:solidFill>
                  <a:srgbClr val="FFFF00"/>
                </a:solidFill>
              </a:rPr>
              <a:t>(hyperglykemií</a:t>
            </a:r>
            <a:r>
              <a:rPr lang="cs-CZ" sz="2800" dirty="0">
                <a:solidFill>
                  <a:srgbClr val="FFFF00"/>
                </a:solidFill>
              </a:rPr>
              <a:t>)</a:t>
            </a:r>
            <a:r>
              <a:rPr lang="cs-CZ" sz="2800" dirty="0"/>
              <a:t> v </a:t>
            </a:r>
            <a:r>
              <a:rPr lang="cs-CZ" sz="2800" dirty="0" smtClean="0"/>
              <a:t>důsledku </a:t>
            </a:r>
            <a:r>
              <a:rPr lang="cs-CZ" sz="2800" dirty="0" smtClean="0">
                <a:solidFill>
                  <a:srgbClr val="FFFF00"/>
                </a:solidFill>
              </a:rPr>
              <a:t>relativního </a:t>
            </a:r>
            <a:r>
              <a:rPr lang="cs-CZ" sz="2800" dirty="0">
                <a:solidFill>
                  <a:srgbClr val="FFFF00"/>
                </a:solidFill>
              </a:rPr>
              <a:t>či absolutního </a:t>
            </a:r>
            <a:endParaRPr lang="cs-CZ" sz="2800" dirty="0" smtClean="0">
              <a:solidFill>
                <a:srgbClr val="FFFF00"/>
              </a:solidFill>
            </a:endParaRPr>
          </a:p>
          <a:p>
            <a:pPr marL="0" lvl="0" indent="0">
              <a:buClr>
                <a:srgbClr val="FFFF00"/>
              </a:buClr>
              <a:buNone/>
            </a:pPr>
            <a:r>
              <a:rPr lang="cs-CZ" sz="2800" dirty="0" smtClean="0">
                <a:solidFill>
                  <a:srgbClr val="FFFF00"/>
                </a:solidFill>
              </a:rPr>
              <a:t>nedostatku inzulinu</a:t>
            </a:r>
            <a:r>
              <a:rPr lang="cs-CZ" sz="2800" dirty="0" smtClean="0"/>
              <a:t>, hormonu </a:t>
            </a:r>
          </a:p>
          <a:p>
            <a:pPr marL="0" lvl="0" indent="0">
              <a:buClr>
                <a:srgbClr val="FFFF00"/>
              </a:buClr>
              <a:buNone/>
            </a:pPr>
            <a:r>
              <a:rPr lang="cs-CZ" sz="2800" dirty="0" smtClean="0"/>
              <a:t>produkovaného </a:t>
            </a:r>
            <a:r>
              <a:rPr lang="cs-CZ" sz="2800" dirty="0"/>
              <a:t>v </a:t>
            </a:r>
            <a:r>
              <a:rPr lang="cs-CZ" sz="2800" dirty="0">
                <a:cs typeface="Arial" pitchFamily="34"/>
              </a:rPr>
              <a:t>ß</a:t>
            </a:r>
            <a:r>
              <a:rPr lang="cs-CZ" sz="2800" dirty="0"/>
              <a:t>-buňkách </a:t>
            </a:r>
            <a:endParaRPr lang="cs-CZ" sz="2800" dirty="0" smtClean="0"/>
          </a:p>
          <a:p>
            <a:pPr marL="0" lvl="0" indent="0">
              <a:buClr>
                <a:srgbClr val="FFFF00"/>
              </a:buClr>
              <a:buNone/>
            </a:pPr>
            <a:r>
              <a:rPr lang="cs-CZ" sz="2800" dirty="0" smtClean="0"/>
              <a:t>Langerhansových </a:t>
            </a:r>
            <a:r>
              <a:rPr lang="cs-CZ" sz="2800" dirty="0"/>
              <a:t>ostrůvků </a:t>
            </a:r>
            <a:r>
              <a:rPr lang="cs-CZ" sz="2800" dirty="0" smtClean="0"/>
              <a:t>pankreatu</a:t>
            </a:r>
          </a:p>
          <a:p>
            <a:pPr marL="0" lvl="0" indent="0">
              <a:buClr>
                <a:srgbClr val="FFFF00"/>
              </a:buClr>
              <a:buFont typeface="Times New Roman" pitchFamily="18"/>
            </a:pPr>
            <a:endParaRPr lang="cs-CZ" dirty="0"/>
          </a:p>
        </p:txBody>
      </p:sp>
      <p:pic>
        <p:nvPicPr>
          <p:cNvPr id="4" name="Picture 4" descr="D:\Semináře\Diabetická retinopatie\Obrázky\inzulín.jpg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2046145" cy="351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0811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>
                <a:solidFill>
                  <a:srgbClr val="FF99CC"/>
                </a:solidFill>
              </a:rPr>
              <a:t>Terapie NPDR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Laserová </a:t>
            </a:r>
            <a:r>
              <a:rPr lang="cs-CZ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fotokoagulace</a:t>
            </a:r>
            <a:r>
              <a:rPr lang="cs-CZ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(LFK</a:t>
            </a:r>
            <a:r>
              <a:rPr lang="cs-CZ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– fokální nebo </a:t>
            </a:r>
            <a:r>
              <a:rPr lang="cs-CZ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panretinální</a:t>
            </a:r>
            <a:r>
              <a:rPr lang="cs-CZ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cs-CZ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cs-CZ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subkompenzovaných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diabetiků zahajujeme LFK již u NPDR II</a:t>
            </a:r>
          </a:p>
          <a:p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NPDR III je nejvýhodnější stadium pro zahájení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LFK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riziko progrese do PDR 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50-75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%).</a:t>
            </a:r>
          </a:p>
        </p:txBody>
      </p:sp>
      <p:pic>
        <p:nvPicPr>
          <p:cNvPr id="5124" name="Picture 4" descr="Jebackova 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9893"/>
            <a:ext cx="377348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235825" y="4581525"/>
            <a:ext cx="215900" cy="21748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451725" y="4941888"/>
            <a:ext cx="215900" cy="21748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380288" y="5373688"/>
            <a:ext cx="215900" cy="21748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8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0283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3600" b="1" u="sng" dirty="0">
                <a:solidFill>
                  <a:srgbClr val="FF66CC"/>
                </a:solidFill>
              </a:rPr>
              <a:t>Syndrom časného</a:t>
            </a:r>
            <a:br>
              <a:rPr lang="cs-CZ" sz="3600" b="1" u="sng" dirty="0">
                <a:solidFill>
                  <a:srgbClr val="FF66CC"/>
                </a:solidFill>
              </a:rPr>
            </a:br>
            <a:r>
              <a:rPr lang="cs-CZ" sz="3600" b="1" u="sng" dirty="0" err="1">
                <a:solidFill>
                  <a:srgbClr val="FF66CC"/>
                </a:solidFill>
              </a:rPr>
              <a:t>normoglykemického</a:t>
            </a:r>
            <a:r>
              <a:rPr lang="cs-CZ" sz="3600" b="1" u="sng" dirty="0">
                <a:solidFill>
                  <a:srgbClr val="FF66CC"/>
                </a:solidFill>
              </a:rPr>
              <a:t> zhoršení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628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U pacientů s předpokládaným rychlým poklesem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   HbA1c </a:t>
            </a:r>
            <a:r>
              <a:rPr lang="cs-CZ" sz="2800" dirty="0">
                <a:solidFill>
                  <a:schemeClr val="bg1"/>
                </a:solidFill>
              </a:rPr>
              <a:t>z hladin 11% je riziko </a:t>
            </a:r>
            <a:r>
              <a:rPr lang="cs-CZ" sz="2800" dirty="0" smtClean="0">
                <a:solidFill>
                  <a:schemeClr val="bg1"/>
                </a:solidFill>
              </a:rPr>
              <a:t>přechodného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  zhoršení DR (zahájení </a:t>
            </a:r>
            <a:r>
              <a:rPr lang="cs-CZ" sz="2800" dirty="0">
                <a:solidFill>
                  <a:schemeClr val="bg1"/>
                </a:solidFill>
              </a:rPr>
              <a:t>léčby inzulínem,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   změna </a:t>
            </a:r>
            <a:r>
              <a:rPr lang="cs-CZ" sz="2800" dirty="0">
                <a:solidFill>
                  <a:schemeClr val="bg1"/>
                </a:solidFill>
              </a:rPr>
              <a:t>na intenzifikovaný inzulin. </a:t>
            </a:r>
            <a:r>
              <a:rPr lang="cs-CZ" sz="2800" dirty="0" smtClean="0">
                <a:solidFill>
                  <a:schemeClr val="bg1"/>
                </a:solidFill>
              </a:rPr>
              <a:t>režim)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U </a:t>
            </a:r>
            <a:r>
              <a:rPr lang="cs-CZ" sz="2800" dirty="0">
                <a:solidFill>
                  <a:schemeClr val="bg1"/>
                </a:solidFill>
              </a:rPr>
              <a:t>těchto pacientů je doporučeno u NPDR III a u </a:t>
            </a:r>
            <a:r>
              <a:rPr lang="cs-CZ" sz="2800" dirty="0" smtClean="0">
                <a:solidFill>
                  <a:schemeClr val="bg1"/>
                </a:solidFill>
              </a:rPr>
              <a:t> počínající PDR provést </a:t>
            </a:r>
            <a:r>
              <a:rPr lang="cs-CZ" sz="2800" dirty="0" err="1">
                <a:solidFill>
                  <a:schemeClr val="bg1"/>
                </a:solidFill>
              </a:rPr>
              <a:t>panretinální</a:t>
            </a:r>
            <a:r>
              <a:rPr lang="cs-CZ" sz="2800" dirty="0">
                <a:solidFill>
                  <a:schemeClr val="bg1"/>
                </a:solidFill>
              </a:rPr>
              <a:t> laserovou </a:t>
            </a:r>
            <a:r>
              <a:rPr lang="cs-CZ" sz="2800" dirty="0" err="1" smtClean="0">
                <a:solidFill>
                  <a:schemeClr val="bg1"/>
                </a:solidFill>
              </a:rPr>
              <a:t>fotokoagulaci</a:t>
            </a:r>
            <a:r>
              <a:rPr lang="cs-CZ" sz="2800" dirty="0" smtClean="0">
                <a:solidFill>
                  <a:schemeClr val="bg1"/>
                </a:solidFill>
              </a:rPr>
              <a:t> před zahájením intenzifikovaného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   léčebného režimu 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36815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4000" b="1" dirty="0" err="1" smtClean="0">
                <a:solidFill>
                  <a:srgbClr val="FF99CC"/>
                </a:solidFill>
              </a:rPr>
              <a:t>Proliferativní</a:t>
            </a:r>
            <a:r>
              <a:rPr lang="cs-CZ" sz="4000" b="1" dirty="0" smtClean="0">
                <a:solidFill>
                  <a:srgbClr val="FF99CC"/>
                </a:solidFill>
              </a:rPr>
              <a:t> diabetická retinopatie - PDR</a:t>
            </a:r>
            <a:endParaRPr lang="cs-CZ" sz="4000" b="1" dirty="0">
              <a:solidFill>
                <a:srgbClr val="FF99CC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52628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Přítomnost </a:t>
            </a:r>
            <a:r>
              <a:rPr lang="cs-CZ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novotvořených cév na sítnici nebo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na terči zrakového nervu </a:t>
            </a:r>
            <a:endParaRPr lang="cs-CZ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PDR </a:t>
            </a:r>
            <a:r>
              <a:rPr lang="cs-CZ" sz="28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počínající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NVS, NVD &lt; ¼ PD,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preretinální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retrovitreální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hemoragie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PDR pokročilá (riziková)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NVD ¼ &gt; PD, NVD &lt; ¼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 nebo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NVS dohromady s </a:t>
            </a:r>
            <a:r>
              <a:rPr lang="cs-CZ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preretinální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retrovitreální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nebo sklivcovou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hemoragií</a:t>
            </a:r>
          </a:p>
        </p:txBody>
      </p:sp>
    </p:spTree>
    <p:extLst>
      <p:ext uri="{BB962C8B-B14F-4D97-AF65-F5344CB8AC3E}">
        <p14:creationId xmlns:p14="http://schemas.microsoft.com/office/powerpoint/2010/main" val="28901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 bright="18000" contrast="12000"/>
            <a:alphaModFix/>
          </a:blip>
          <a:srcRect/>
          <a:stretch>
            <a:fillRect/>
          </a:stretch>
        </p:blipFill>
        <p:spPr>
          <a:xfrm>
            <a:off x="457200" y="457200"/>
            <a:ext cx="8153280" cy="6114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35816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Pokročilá PDR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457200"/>
            <a:ext cx="8153280" cy="6114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35816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Plně rozvinutá PDR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457200"/>
            <a:ext cx="8153280" cy="6114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35816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Plně rozvinutá PDR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00811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>
                <a:solidFill>
                  <a:srgbClr val="FF99CC"/>
                </a:solidFill>
                <a:latin typeface="Times New Roman" pitchFamily="18" charset="0"/>
              </a:rPr>
              <a:t>Terapie PDR</a:t>
            </a:r>
            <a:r>
              <a:rPr lang="cs-CZ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Terapií počínající PDR je </a:t>
            </a:r>
            <a:r>
              <a:rPr lang="cs-CZ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panretinální</a:t>
            </a:r>
            <a:r>
              <a:rPr lang="cs-CZ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laserová </a:t>
            </a:r>
            <a:r>
              <a:rPr lang="cs-CZ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fotokoagulace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případě </a:t>
            </a:r>
            <a:r>
              <a:rPr lang="cs-CZ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neovaskularizací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 papile, bez </a:t>
            </a:r>
            <a:r>
              <a:rPr lang="cs-CZ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fibroproliferativní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složky lze aplikovat </a:t>
            </a:r>
            <a:r>
              <a:rPr lang="cs-CZ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anti 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VEGF preparát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Hruza Josef CL OS papi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6338"/>
            <a:ext cx="4105275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0811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40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 PDR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229600" cy="452628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cs-CZ" sz="28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cs-CZ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PPV – </a:t>
            </a:r>
            <a:r>
              <a:rPr lang="cs-CZ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pars</a:t>
            </a:r>
            <a:r>
              <a:rPr lang="cs-CZ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plana </a:t>
            </a:r>
            <a:r>
              <a:rPr lang="cs-CZ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vitrektomie</a:t>
            </a:r>
            <a:endParaRPr lang="cs-CZ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Neresorbující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hemophtalmus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(více než 8 týdnů)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Trakční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odchlípení sítnice ohrožující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makulu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Pokročilá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progresivní fibrovaskulární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proliferace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Floridní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PDR nereagující na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LFK a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antiVEGF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Makulární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edém nereagující na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LFK nebo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antiVEGF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Diabetická makulopatie (M)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83568" y="2160000"/>
            <a:ext cx="7776432" cy="3912866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</a:pP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postihuje </a:t>
            </a:r>
            <a:r>
              <a:rPr lang="cs-CZ" sz="2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33 % diabetiků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po 8 - 10 letech </a:t>
            </a:r>
            <a:endParaRPr lang="cs-CZ" sz="2800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trvání  choroby</a:t>
            </a:r>
            <a:endParaRPr lang="cs-CZ" sz="28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90000"/>
              </a:lnSpc>
            </a:pPr>
            <a:r>
              <a:rPr lang="cs-CZ" sz="2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 smtClean="0">
                <a:solidFill>
                  <a:srgbClr val="FF66C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nejčastější </a:t>
            </a:r>
            <a:r>
              <a:rPr lang="cs-CZ" sz="2800" dirty="0">
                <a:solidFill>
                  <a:srgbClr val="FF66C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příčina ztráty </a:t>
            </a:r>
            <a:r>
              <a:rPr lang="cs-CZ" sz="2800" dirty="0" err="1">
                <a:solidFill>
                  <a:srgbClr val="FF66C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vizu</a:t>
            </a:r>
            <a:r>
              <a:rPr lang="cs-CZ" sz="2800" dirty="0">
                <a:solidFill>
                  <a:srgbClr val="FF66C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při diabetické </a:t>
            </a:r>
            <a:endParaRPr lang="cs-CZ" sz="2800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retinopatii</a:t>
            </a:r>
            <a:endParaRPr lang="cs-CZ" sz="28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90000"/>
              </a:lnSpc>
            </a:pP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vyskytuje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se hlavně u diabetiků 2.typu</a:t>
            </a:r>
          </a:p>
          <a:p>
            <a:pPr marL="0" lvl="0" indent="0">
              <a:lnSpc>
                <a:spcPct val="90000"/>
              </a:lnSpc>
            </a:pP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ve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vztahu ke ztrátě </a:t>
            </a:r>
            <a:r>
              <a:rPr lang="cs-CZ" sz="28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vizu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předčí i 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komplikace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proliferativní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DR (trakční </a:t>
            </a:r>
            <a:r>
              <a:rPr lang="cs-CZ" sz="28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amoce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cs-CZ" sz="28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hemoftalmus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neovaskulární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glaukom)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758160" y="1562672"/>
            <a:ext cx="4860000" cy="5329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0" i="0" u="none" strike="noStrike" baseline="0" dirty="0" err="1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nárust</a:t>
            </a: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centrální tloušťky </a:t>
            </a: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sítnice 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způsobené nahromaděním tekutiny a lipidových metabolitů</a:t>
            </a:r>
          </a:p>
          <a:p>
            <a:pPr marR="0" lvl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nahromadění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je způsobeno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zvýšenou propustností sítnicových kapilár</a:t>
            </a:r>
          </a:p>
          <a:p>
            <a:pPr marR="0" lvl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dojde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k porušení nebo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zničení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   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fotoreceptorů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v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centru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makuly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, což je příčinou následné ztráty </a:t>
            </a:r>
            <a:r>
              <a:rPr lang="cs-CZ" sz="24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vizu</a:t>
            </a:r>
            <a:endParaRPr lang="cs-CZ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455532" y="368905"/>
            <a:ext cx="5465255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b="1" dirty="0" smtClean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D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iabetic</a:t>
            </a:r>
            <a:r>
              <a:rPr lang="cs-CZ" sz="3200" b="1" dirty="0" err="1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ký</a:t>
            </a:r>
            <a:r>
              <a:rPr lang="en-US" sz="3200" b="1" dirty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 ma</a:t>
            </a:r>
            <a:r>
              <a:rPr lang="cs-CZ" sz="3200" b="1" dirty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k</a:t>
            </a:r>
            <a:r>
              <a:rPr lang="en-US" sz="3200" b="1" dirty="0" err="1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ul</a:t>
            </a:r>
            <a:r>
              <a:rPr lang="cs-CZ" sz="3200" b="1" dirty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á</a:t>
            </a:r>
            <a:r>
              <a:rPr lang="en-US" sz="3200" b="1" dirty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r</a:t>
            </a:r>
            <a:r>
              <a:rPr lang="cs-CZ" sz="3200" b="1" dirty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ní</a:t>
            </a:r>
            <a:r>
              <a:rPr lang="en-US" sz="3200" b="1" dirty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ed</a:t>
            </a:r>
            <a:r>
              <a:rPr lang="cs-CZ" sz="3200" b="1" dirty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é</a:t>
            </a:r>
            <a:r>
              <a:rPr lang="en-US" sz="3200" b="1" dirty="0"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 i="0" u="none" strike="noStrike" baseline="0" dirty="0" smtClean="0">
                <a:ln>
                  <a:noFill/>
                </a:ln>
                <a:solidFill>
                  <a:srgbClr val="FFCC00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endParaRPr lang="cs-CZ" sz="3600" b="1" i="0" u="none" strike="noStrike" baseline="0" dirty="0">
              <a:ln>
                <a:noFill/>
              </a:ln>
              <a:solidFill>
                <a:srgbClr val="FF950E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11880" y="4422600"/>
            <a:ext cx="2693880" cy="1798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Skupina 4"/>
          <p:cNvGrpSpPr/>
          <p:nvPr/>
        </p:nvGrpSpPr>
        <p:grpSpPr>
          <a:xfrm>
            <a:off x="6120000" y="360000"/>
            <a:ext cx="2700000" cy="3780000"/>
            <a:chOff x="6120000" y="360000"/>
            <a:chExt cx="2700000" cy="37800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120000" y="360000"/>
              <a:ext cx="2700000" cy="3690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>
              <a:lum bright="12000"/>
              <a:alphaModFix/>
            </a:blip>
            <a:srcRect/>
            <a:stretch>
              <a:fillRect/>
            </a:stretch>
          </p:blipFill>
          <p:spPr>
            <a:xfrm>
              <a:off x="6171120" y="1846800"/>
              <a:ext cx="2413080" cy="2293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95536" y="332656"/>
            <a:ext cx="8198999" cy="79208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45720" anchor="t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0"/>
            <a:r>
              <a:rPr lang="cs-CZ" sz="2800" b="1" dirty="0">
                <a:solidFill>
                  <a:srgbClr val="FFFF00"/>
                </a:solidFill>
              </a:rPr>
              <a:t>       </a:t>
            </a:r>
            <a:r>
              <a:rPr lang="cs-CZ" sz="3200" b="1" dirty="0">
                <a:solidFill>
                  <a:srgbClr val="FF950E"/>
                </a:solidFill>
              </a:rPr>
              <a:t>Charakteristiky základních typů DM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440999" y="1124744"/>
            <a:ext cx="8198999" cy="5733256"/>
          </a:xfrm>
        </p:spPr>
        <p:txBody>
          <a:bodyPr wrap="square" lIns="91440" tIns="91440" rIns="91440" bIns="457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 hangingPunct="0">
              <a:spcBef>
                <a:spcPts val="0"/>
              </a:spcBef>
              <a:buClr>
                <a:srgbClr val="FFFF00"/>
              </a:buClr>
              <a:buSzPct val="85000"/>
              <a:buFont typeface="Arial" pitchFamily="32"/>
              <a:buChar char="♦"/>
            </a:pPr>
            <a:r>
              <a:rPr lang="cs-CZ" sz="2400" b="1" dirty="0" smtClean="0">
                <a:solidFill>
                  <a:srgbClr val="00FFFF"/>
                </a:solidFill>
                <a:latin typeface="Arial"/>
              </a:rPr>
              <a:t>Diabetes </a:t>
            </a:r>
            <a:r>
              <a:rPr lang="cs-CZ" sz="2400" b="1" dirty="0" err="1">
                <a:solidFill>
                  <a:srgbClr val="00FFFF"/>
                </a:solidFill>
                <a:latin typeface="Arial"/>
              </a:rPr>
              <a:t>mellitus</a:t>
            </a:r>
            <a:r>
              <a:rPr lang="cs-CZ" sz="2400" b="1" dirty="0">
                <a:solidFill>
                  <a:srgbClr val="00FFFF"/>
                </a:solidFill>
                <a:latin typeface="Arial"/>
              </a:rPr>
              <a:t> 1.typu</a:t>
            </a:r>
            <a:r>
              <a:rPr lang="cs-CZ" sz="2400" dirty="0">
                <a:solidFill>
                  <a:srgbClr val="FFFF00"/>
                </a:solidFill>
                <a:latin typeface="Arial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– v ČR cca 7% osob s </a:t>
            </a: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DM</a:t>
            </a:r>
            <a:endParaRPr lang="cs-CZ" sz="2400" dirty="0">
              <a:solidFill>
                <a:srgbClr val="FFFFFF"/>
              </a:solidFill>
              <a:latin typeface="Arial"/>
            </a:endParaRP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Font typeface="Arial" pitchFamily="32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Úplné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chybění produkce inzulínu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Font typeface="Arial" pitchFamily="32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Vysoká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metabolická labilita vyžaduje </a:t>
            </a:r>
            <a:r>
              <a:rPr lang="cs-CZ" sz="2400" dirty="0" err="1">
                <a:solidFill>
                  <a:srgbClr val="FFFFFF"/>
                </a:solidFill>
                <a:latin typeface="Arial"/>
              </a:rPr>
              <a:t>self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-monitoring </a:t>
            </a: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None/>
            </a:pPr>
            <a:r>
              <a:rPr lang="cs-CZ" sz="2400" dirty="0">
                <a:solidFill>
                  <a:srgbClr val="FFFFFF"/>
                </a:solidFill>
                <a:latin typeface="Arial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glykémie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s úpravy dávek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Font typeface="Arial" pitchFamily="32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Standardem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intenzifikovaná léčba – 3-4 dávky/den nebo </a:t>
            </a:r>
            <a:endParaRPr lang="cs-CZ" sz="2400" dirty="0" smtClean="0">
              <a:solidFill>
                <a:srgbClr val="FFFFFF"/>
              </a:solidFill>
              <a:latin typeface="Arial"/>
            </a:endParaRP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None/>
            </a:pPr>
            <a:r>
              <a:rPr lang="cs-CZ" sz="2400" dirty="0">
                <a:solidFill>
                  <a:srgbClr val="FFFFFF"/>
                </a:solidFill>
                <a:latin typeface="Arial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Arial"/>
              </a:rPr>
              <a:t>inz.pumpa</a:t>
            </a:r>
            <a:endParaRPr lang="cs-CZ" sz="2400" dirty="0">
              <a:solidFill>
                <a:srgbClr val="FFFFFF"/>
              </a:solidFill>
              <a:latin typeface="Arial"/>
            </a:endParaRPr>
          </a:p>
          <a:p>
            <a:pPr marL="0" lvl="0" indent="0">
              <a:buNone/>
            </a:pPr>
            <a:endParaRPr lang="cs-CZ" sz="1900" dirty="0">
              <a:solidFill>
                <a:srgbClr val="FFFFFF"/>
              </a:solidFill>
              <a:latin typeface="Arial"/>
            </a:endParaRPr>
          </a:p>
          <a:p>
            <a:pPr marL="0" lvl="0" indent="0" hangingPunct="0">
              <a:spcBef>
                <a:spcPts val="0"/>
              </a:spcBef>
              <a:buClr>
                <a:srgbClr val="FFFF00"/>
              </a:buClr>
              <a:buSzPct val="85000"/>
              <a:buFont typeface="Arial" pitchFamily="32"/>
              <a:buChar char="♦"/>
            </a:pPr>
            <a:r>
              <a:rPr lang="cs-CZ" sz="2400" b="1" dirty="0">
                <a:solidFill>
                  <a:srgbClr val="00FFFF"/>
                </a:solidFill>
                <a:latin typeface="Arial"/>
              </a:rPr>
              <a:t>Diabetes </a:t>
            </a:r>
            <a:r>
              <a:rPr lang="cs-CZ" sz="2400" b="1" dirty="0" err="1">
                <a:solidFill>
                  <a:srgbClr val="00FFFF"/>
                </a:solidFill>
                <a:latin typeface="Arial"/>
              </a:rPr>
              <a:t>mellitus</a:t>
            </a:r>
            <a:r>
              <a:rPr lang="cs-CZ" sz="2400" b="1" dirty="0">
                <a:solidFill>
                  <a:srgbClr val="00FFFF"/>
                </a:solidFill>
                <a:latin typeface="Arial"/>
              </a:rPr>
              <a:t> 2.typu</a:t>
            </a:r>
            <a:r>
              <a:rPr lang="cs-CZ" sz="2400" dirty="0">
                <a:solidFill>
                  <a:srgbClr val="00FFFF"/>
                </a:solidFill>
                <a:latin typeface="Arial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– v ČR cca 91% osob s DM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Font typeface="Arial" pitchFamily="32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Nedostatečná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účinnost/produkce inzulínu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Font typeface="Arial" pitchFamily="32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U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většiny osob spojen s nadváhou a dalšími </a:t>
            </a: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rizikovými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None/>
            </a:pPr>
            <a:r>
              <a:rPr lang="cs-CZ" sz="2400" dirty="0">
                <a:solidFill>
                  <a:srgbClr val="FFFFFF"/>
                </a:solidFill>
                <a:latin typeface="Arial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faktory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Font typeface="Arial" pitchFamily="32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Menší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labilita, avšak přirozeně progreduje do </a:t>
            </a:r>
            <a:endParaRPr lang="cs-CZ" sz="2400" dirty="0" smtClean="0">
              <a:solidFill>
                <a:srgbClr val="FFFFFF"/>
              </a:solidFill>
              <a:latin typeface="Arial"/>
            </a:endParaRP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None/>
            </a:pPr>
            <a:r>
              <a:rPr lang="cs-CZ" sz="2400" dirty="0">
                <a:solidFill>
                  <a:srgbClr val="FFFFFF"/>
                </a:solidFill>
                <a:latin typeface="Arial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závažnějších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forem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Font typeface="Arial" pitchFamily="32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Léčba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dietou, perorálními </a:t>
            </a:r>
            <a:r>
              <a:rPr lang="cs-CZ" sz="2400" dirty="0" err="1">
                <a:solidFill>
                  <a:srgbClr val="FFFFFF"/>
                </a:solidFill>
                <a:latin typeface="Arial"/>
              </a:rPr>
              <a:t>antidiabetiky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 a (stále častěji</a:t>
            </a: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)</a:t>
            </a:r>
          </a:p>
          <a:p>
            <a:pPr marL="0" lvl="1" indent="0" hangingPunct="0">
              <a:spcBef>
                <a:spcPts val="0"/>
              </a:spcBef>
              <a:buClr>
                <a:srgbClr val="FFFF00"/>
              </a:buClr>
              <a:buSzPct val="95000"/>
              <a:buNone/>
            </a:pPr>
            <a:r>
              <a:rPr lang="cs-CZ" sz="2400" dirty="0" smtClean="0">
                <a:solidFill>
                  <a:srgbClr val="FFFFFF"/>
                </a:solidFill>
                <a:latin typeface="Arial"/>
              </a:rPr>
              <a:t>  </a:t>
            </a:r>
            <a:r>
              <a:rPr lang="cs-CZ" sz="2400" dirty="0">
                <a:solidFill>
                  <a:srgbClr val="FFFFFF"/>
                </a:solidFill>
                <a:latin typeface="Arial"/>
              </a:rPr>
              <a:t>inzulinem</a:t>
            </a:r>
          </a:p>
          <a:p>
            <a:pPr marL="0" lvl="0" indent="0">
              <a:buNone/>
            </a:pPr>
            <a:endParaRPr lang="cs-CZ" sz="2400" dirty="0">
              <a:solidFill>
                <a:srgbClr val="FFFFFF"/>
              </a:solidFill>
              <a:latin typeface="Arial"/>
            </a:endParaRPr>
          </a:p>
          <a:p>
            <a:pPr marL="0" lvl="0" indent="0">
              <a:buNone/>
            </a:pPr>
            <a:endParaRPr lang="cs-CZ" sz="1900" dirty="0">
              <a:solidFill>
                <a:srgbClr val="FFFFFF"/>
              </a:solidFill>
              <a:latin typeface="Arial"/>
            </a:endParaRPr>
          </a:p>
          <a:p>
            <a:pPr marL="0" lvl="0" indent="0">
              <a:buNone/>
            </a:pPr>
            <a:endParaRPr lang="cs-CZ" sz="19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0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79280" y="493560"/>
            <a:ext cx="8678880" cy="990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none" strike="noStrike" baseline="0" dirty="0">
                <a:ln>
                  <a:noFill/>
                </a:ln>
                <a:solidFill>
                  <a:srgbClr val="FFC000"/>
                </a:solidFill>
                <a:latin typeface="Arial" pitchFamily="34"/>
                <a:ea typeface="MS PGothic" pitchFamily="34"/>
                <a:cs typeface="MS PGothic" pitchFamily="34"/>
              </a:rPr>
              <a:t>VEGF </a:t>
            </a:r>
            <a:r>
              <a:rPr lang="cs-CZ" sz="3200" b="1" i="0" u="none" strike="noStrike" baseline="0" dirty="0">
                <a:ln>
                  <a:noFill/>
                </a:ln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hraje hlavní úlohu ve vývoji a progresi </a:t>
            </a:r>
            <a:r>
              <a:rPr lang="cs-CZ" sz="3200" b="1" i="0" u="none" strike="noStrike" baseline="0" dirty="0" smtClean="0">
                <a:ln>
                  <a:noFill/>
                </a:ln>
                <a:solidFill>
                  <a:srgbClr val="FFC000"/>
                </a:solidFill>
                <a:latin typeface="Arial" pitchFamily="34"/>
                <a:ea typeface="Lucida Sans Unicode" pitchFamily="2"/>
                <a:cs typeface="Mangal" pitchFamily="2"/>
              </a:rPr>
              <a:t>DME</a:t>
            </a:r>
            <a:endParaRPr lang="cs-CZ" sz="3200" b="1" i="0" u="none" strike="noStrike" baseline="0" dirty="0">
              <a:ln>
                <a:noFill/>
              </a:ln>
              <a:solidFill>
                <a:srgbClr val="FFC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8560" y="3244680"/>
            <a:ext cx="4489200" cy="35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8"/>
          <p:cNvSpPr/>
          <p:nvPr/>
        </p:nvSpPr>
        <p:spPr>
          <a:xfrm>
            <a:off x="434880" y="1700280"/>
            <a:ext cx="7953480" cy="14406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268200" marR="0" lvl="0" indent="-268200" algn="l" rtl="0" hangingPunct="1">
              <a:lnSpc>
                <a:spcPct val="110000"/>
              </a:lnSpc>
              <a:spcBef>
                <a:spcPts val="0"/>
              </a:spcBef>
              <a:spcAft>
                <a:spcPts val="1199"/>
              </a:spcAft>
              <a:buNone/>
              <a:tabLst>
                <a:tab pos="268200" algn="l"/>
                <a:tab pos="1182600" algn="l"/>
                <a:tab pos="2097000" algn="l"/>
                <a:tab pos="3011399" algn="l"/>
                <a:tab pos="3925800" algn="l"/>
                <a:tab pos="4840200" algn="l"/>
                <a:tab pos="5754599" algn="l"/>
                <a:tab pos="6668999" algn="l"/>
                <a:tab pos="7583400" algn="l"/>
                <a:tab pos="8497800" algn="l"/>
                <a:tab pos="9412200" algn="l"/>
                <a:tab pos="1032660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VEGF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podporuje angiogenezi, cévní permeabilitu, </a:t>
            </a: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zánět a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narušení </a:t>
            </a:r>
            <a:r>
              <a:rPr lang="cs-CZ" sz="24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hematoretinální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bariéry. </a:t>
            </a: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Tyto jevy přispívají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k vzniku a </a:t>
            </a: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rozvoji DME. </a:t>
            </a:r>
            <a:endParaRPr lang="cs-CZ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4140360" y="3500279"/>
            <a:ext cx="792000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569D8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0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Cévní novotvorba</a:t>
            </a:r>
          </a:p>
        </p:txBody>
      </p:sp>
      <p:sp>
        <p:nvSpPr>
          <p:cNvPr id="6" name="Volný tvar 5"/>
          <p:cNvSpPr/>
          <p:nvPr/>
        </p:nvSpPr>
        <p:spPr>
          <a:xfrm>
            <a:off x="3995640" y="6280199"/>
            <a:ext cx="2303640" cy="24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0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cévní permeabilitu</a:t>
            </a:r>
          </a:p>
        </p:txBody>
      </p:sp>
      <p:sp>
        <p:nvSpPr>
          <p:cNvPr id="7" name="Volný tvar 6"/>
          <p:cNvSpPr/>
          <p:nvPr/>
        </p:nvSpPr>
        <p:spPr>
          <a:xfrm>
            <a:off x="2464920" y="5059440"/>
            <a:ext cx="505439" cy="24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0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zánět</a:t>
            </a:r>
          </a:p>
        </p:txBody>
      </p:sp>
      <p:sp>
        <p:nvSpPr>
          <p:cNvPr id="8" name="Volný tvar 7"/>
          <p:cNvSpPr/>
          <p:nvPr/>
        </p:nvSpPr>
        <p:spPr>
          <a:xfrm>
            <a:off x="5510520" y="5200560"/>
            <a:ext cx="2140560" cy="24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0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narušení hematoretinální bariéry</a:t>
            </a:r>
          </a:p>
        </p:txBody>
      </p:sp>
    </p:spTree>
    <p:extLst>
      <p:ext uri="{BB962C8B-B14F-4D97-AF65-F5344CB8AC3E}">
        <p14:creationId xmlns:p14="http://schemas.microsoft.com/office/powerpoint/2010/main" val="7344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51279" y="115920"/>
            <a:ext cx="3311640" cy="293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0920" y="115920"/>
            <a:ext cx="3456000" cy="29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51279" y="3224160"/>
            <a:ext cx="3313080" cy="289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50920" y="3213000"/>
            <a:ext cx="3457439" cy="29577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Volný tvar 5"/>
          <p:cNvSpPr/>
          <p:nvPr/>
        </p:nvSpPr>
        <p:spPr>
          <a:xfrm>
            <a:off x="7362360" y="1144440"/>
            <a:ext cx="1689479" cy="91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Zdravá makula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OCT</a:t>
            </a:r>
          </a:p>
        </p:txBody>
      </p:sp>
      <p:sp>
        <p:nvSpPr>
          <p:cNvPr id="7" name="Volný tvar 6"/>
          <p:cNvSpPr/>
          <p:nvPr/>
        </p:nvSpPr>
        <p:spPr>
          <a:xfrm>
            <a:off x="7236000" y="3376440"/>
            <a:ext cx="1908000" cy="2288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DME –mikroaneurisma- ta, retinální krvácení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na OCT je vidět zvýšená tloušťka retiny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85799" y="525600"/>
            <a:ext cx="7772400" cy="1310760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Diabetická makulopatie (rozdělení)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85799" y="2666880"/>
            <a:ext cx="7772400" cy="2602251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lnSpc>
                <a:spcPct val="130000"/>
              </a:lnSpc>
              <a:spcBef>
                <a:spcPts val="697"/>
              </a:spcBef>
              <a:buClr>
                <a:srgbClr val="FFFF00"/>
              </a:buClr>
              <a:buFont typeface="Times New Roman" pitchFamily="18"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Fokální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 edém fokální </a:t>
            </a:r>
            <a:endParaRPr lang="cs-CZ" sz="2800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130000"/>
              </a:lnSpc>
              <a:spcBef>
                <a:spcPts val="697"/>
              </a:spcBef>
              <a:buClr>
                <a:srgbClr val="FFFF00"/>
              </a:buClr>
              <a:buFont typeface="Times New Roman" pitchFamily="18"/>
            </a:pPr>
            <a:r>
              <a:rPr lang="cs-CZ" sz="28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Difuzní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 edém plošný zasahující celou </a:t>
            </a:r>
            <a:endParaRPr lang="cs-CZ" sz="2800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130000"/>
              </a:lnSpc>
              <a:spcBef>
                <a:spcPts val="697"/>
              </a:spcBef>
              <a:buClr>
                <a:srgbClr val="FFFF00"/>
              </a:buClr>
              <a:buNone/>
            </a:pP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  <a:r>
              <a:rPr lang="cs-CZ" sz="2800" dirty="0" err="1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makulu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lvl="0">
              <a:lnSpc>
                <a:spcPct val="130000"/>
              </a:lnSpc>
              <a:spcBef>
                <a:spcPts val="697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Ischemická</a:t>
            </a:r>
            <a:r>
              <a:rPr lang="cs-CZ" sz="28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8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</a:t>
            </a: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vzácná)</a:t>
            </a:r>
            <a:endParaRPr lang="cs-CZ" sz="28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20" y="380880"/>
            <a:ext cx="8153280" cy="6115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35816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Fokální makulopatie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20" y="380880"/>
            <a:ext cx="8153280" cy="6115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35816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Difúzní makulopatie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 bright="12000"/>
            <a:alphaModFix/>
          </a:blip>
          <a:srcRect/>
          <a:stretch>
            <a:fillRect/>
          </a:stretch>
        </p:blipFill>
        <p:spPr>
          <a:xfrm>
            <a:off x="533520" y="380880"/>
            <a:ext cx="8153280" cy="6115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09480" y="762120"/>
            <a:ext cx="35816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Ischemická makulopatie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30E5129-921D-49A3-B4E5-FA14AE01D7B5}" type="datetimeFigureOut">
              <a:t>6.11.2018</a:t>
            </a:fld>
            <a:endParaRPr lang="en-US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10. sympozium DM-oční komplikace Olomouc</a:t>
            </a:r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0560" y="180000"/>
            <a:ext cx="8569440" cy="4280040"/>
          </a:xfrm>
          <a:prstGeom prst="rect">
            <a:avLst/>
          </a:prstGeom>
          <a:noFill/>
          <a:ln w="28440">
            <a:solidFill>
              <a:srgbClr val="FF6600"/>
            </a:solidFill>
            <a:custDash>
              <a:ds d="100000" sp="100000"/>
            </a:custDash>
            <a:miter/>
          </a:ln>
        </p:spPr>
      </p:pic>
      <p:grpSp>
        <p:nvGrpSpPr>
          <p:cNvPr id="3" name="Skupina 2"/>
          <p:cNvGrpSpPr/>
          <p:nvPr/>
        </p:nvGrpSpPr>
        <p:grpSpPr>
          <a:xfrm>
            <a:off x="430560" y="3348000"/>
            <a:ext cx="8569440" cy="3311999"/>
            <a:chOff x="430560" y="3348000"/>
            <a:chExt cx="8569440" cy="3311999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t="5919" b="4415"/>
            <a:stretch>
              <a:fillRect/>
            </a:stretch>
          </p:blipFill>
          <p:spPr>
            <a:xfrm>
              <a:off x="430560" y="3348000"/>
              <a:ext cx="8569440" cy="3311640"/>
            </a:xfrm>
            <a:prstGeom prst="rect">
              <a:avLst/>
            </a:prstGeom>
            <a:noFill/>
            <a:ln w="28440">
              <a:solidFill>
                <a:srgbClr val="FF6600"/>
              </a:solidFill>
              <a:custDash>
                <a:ds d="100000" sp="100000"/>
              </a:custDash>
              <a:rou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430560" y="3348000"/>
              <a:ext cx="8569440" cy="3311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cs-CZ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4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02A834A-0CBF-490F-BF3B-37FD510516BC}" type="datetimeFigureOut">
              <a:t>6.11.2018</a:t>
            </a:fld>
            <a:endParaRPr lang="en-US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10. sympozium DM-oční komplikace Olomouc</a:t>
            </a:r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6000" contrast="6000"/>
            <a:alphaModFix/>
          </a:blip>
          <a:srcRect t="1161"/>
          <a:stretch>
            <a:fillRect/>
          </a:stretch>
        </p:blipFill>
        <p:spPr>
          <a:xfrm>
            <a:off x="394200" y="180000"/>
            <a:ext cx="8065799" cy="6376680"/>
          </a:xfrm>
          <a:prstGeom prst="rect">
            <a:avLst/>
          </a:prstGeom>
          <a:noFill/>
          <a:ln w="28440">
            <a:solidFill>
              <a:srgbClr val="FF3300"/>
            </a:solidFill>
            <a:custDash>
              <a:ds d="100000" sp="100000"/>
            </a:custDash>
            <a:miter/>
          </a:ln>
        </p:spPr>
      </p:pic>
    </p:spTree>
    <p:extLst>
      <p:ext uri="{BB962C8B-B14F-4D97-AF65-F5344CB8AC3E}">
        <p14:creationId xmlns:p14="http://schemas.microsoft.com/office/powerpoint/2010/main" val="11300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/>
          <p:nvPr/>
        </p:nvSpPr>
        <p:spPr>
          <a:xfrm>
            <a:off x="8447040" y="6672960"/>
            <a:ext cx="625680" cy="13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5E7E446-69BF-434B-9FCF-F05D468D19A4}" type="slidenum">
              <a:t>38</a:t>
            </a:fld>
            <a:endParaRPr lang="en-US" sz="9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MS PGothic" pitchFamily="34"/>
              <a:cs typeface="MS PGothic" pitchFamily="34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268833" y="332656"/>
            <a:ext cx="8574120" cy="60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i="0" u="none" strike="noStrike" baseline="0" dirty="0" err="1">
                <a:ln>
                  <a:noFill/>
                </a:ln>
                <a:solidFill>
                  <a:srgbClr val="FF950E"/>
                </a:solidFill>
                <a:latin typeface="Arial" pitchFamily="34"/>
                <a:ea typeface="Lucida Sans Unicode" pitchFamily="2"/>
                <a:cs typeface="Mangal" pitchFamily="2"/>
              </a:rPr>
              <a:t>Klíčové</a:t>
            </a:r>
            <a:r>
              <a:rPr lang="en-US" sz="4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4000" b="1" i="0" u="none" strike="noStrike" baseline="0" dirty="0" err="1">
                <a:ln>
                  <a:noFill/>
                </a:ln>
                <a:solidFill>
                  <a:srgbClr val="FF950E"/>
                </a:solidFill>
                <a:latin typeface="Arial" pitchFamily="34"/>
                <a:ea typeface="Lucida Sans Unicode" pitchFamily="2"/>
                <a:cs typeface="Mangal" pitchFamily="2"/>
              </a:rPr>
              <a:t>cíle</a:t>
            </a:r>
            <a:r>
              <a:rPr lang="en-US" sz="4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4000" b="1" i="0" u="none" strike="noStrike" baseline="0" dirty="0" err="1">
                <a:ln>
                  <a:noFill/>
                </a:ln>
                <a:solidFill>
                  <a:srgbClr val="FF950E"/>
                </a:solidFill>
                <a:latin typeface="Arial" pitchFamily="34"/>
                <a:ea typeface="Lucida Sans Unicode" pitchFamily="2"/>
                <a:cs typeface="Mangal" pitchFamily="2"/>
              </a:rPr>
              <a:t>léčby</a:t>
            </a:r>
            <a:endParaRPr lang="en-US" sz="4000" b="1" i="0" u="none" strike="noStrike" baseline="0" dirty="0">
              <a:ln>
                <a:noFill/>
              </a:ln>
              <a:solidFill>
                <a:srgbClr val="FF950E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85840" y="1197000"/>
            <a:ext cx="8858160" cy="530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Wingdings" pitchFamily="2"/>
              <a:buChar char="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i="0" u="none" strike="noStrike" baseline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Zachování nebo zlepšení užitečného vidění pacienta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Wingdings" pitchFamily="2"/>
              <a:buChar char="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260279" y="2028960"/>
            <a:ext cx="6555239" cy="3990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269640" marR="0" lvl="0" indent="-26964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None/>
              <a:tabLst>
                <a:tab pos="269640" algn="l"/>
                <a:tab pos="1184040" algn="l"/>
                <a:tab pos="2098440" algn="l"/>
                <a:tab pos="3012839" algn="l"/>
                <a:tab pos="3927240" algn="l"/>
                <a:tab pos="4841640" algn="l"/>
                <a:tab pos="5756039" algn="l"/>
                <a:tab pos="6670439" algn="l"/>
                <a:tab pos="7584840" algn="l"/>
                <a:tab pos="8499240" algn="l"/>
                <a:tab pos="9413640" algn="l"/>
                <a:tab pos="10328040" algn="l"/>
              </a:tabLst>
            </a:pPr>
            <a:endParaRPr lang="en-GB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MS PGothic" pitchFamily="34"/>
              <a:cs typeface="MS PGothic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FF008C"/>
              </a:buClr>
              <a:buSzPct val="80000"/>
              <a:buFont typeface="Wingdings" pitchFamily="2"/>
              <a:buChar char="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Redukce </a:t>
            </a:r>
            <a:r>
              <a:rPr lang="cs-CZ" sz="24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makulárního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edému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FF008C"/>
              </a:buClr>
              <a:buSzPct val="80000"/>
              <a:buFont typeface="Wingdings" pitchFamily="2"/>
              <a:buChar char="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FF008C"/>
              </a:buClr>
              <a:buSzPct val="80000"/>
              <a:buFont typeface="Wingdings" pitchFamily="2"/>
              <a:buChar char="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Zlepšit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pacientovu kvalitu života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FF008C"/>
              </a:buClr>
              <a:buSzPct val="80000"/>
              <a:buFont typeface="Wingdings" pitchFamily="2"/>
              <a:buChar char="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FF008C"/>
              </a:buClr>
              <a:buSzPct val="80000"/>
              <a:buFont typeface="Wingdings" pitchFamily="2"/>
              <a:buChar char="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Ideálně  zlepšit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rozostřené </a:t>
            </a: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vidění a umožnit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FF008C"/>
              </a:buClr>
              <a:buSzPct val="8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cs-CZ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  pacientovi </a:t>
            </a:r>
            <a:r>
              <a:rPr lang="cs-CZ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znovu číst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15519" y="4453560"/>
            <a:ext cx="2184480" cy="94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51000" y="1800000"/>
            <a:ext cx="1988999" cy="132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58520" y="5618520"/>
            <a:ext cx="1041479" cy="10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988320" y="1755720"/>
            <a:ext cx="1898640" cy="189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83568" y="188640"/>
            <a:ext cx="7772400" cy="1143360"/>
          </a:xfr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3600" b="1" dirty="0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Léčba DME - konzervativní postup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83568" y="1423593"/>
            <a:ext cx="7772400" cy="5184000"/>
          </a:xfr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r>
              <a:rPr lang="cs-CZ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Calcium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dobesilát</a:t>
            </a:r>
            <a:r>
              <a:rPr lang="cs-CZ" sz="2000" b="1" dirty="0" smtClean="0"/>
              <a:t> </a:t>
            </a:r>
            <a:r>
              <a:rPr lang="cs-CZ" sz="2000" dirty="0" smtClean="0">
                <a:solidFill>
                  <a:srgbClr val="FFFFFF"/>
                </a:solidFill>
              </a:rPr>
              <a:t>–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FFFFFF"/>
                </a:solidFill>
              </a:rPr>
              <a:t>syntetické </a:t>
            </a:r>
            <a:r>
              <a:rPr lang="cs-CZ" sz="2000" dirty="0" err="1" smtClean="0">
                <a:solidFill>
                  <a:srgbClr val="FFFFFF"/>
                </a:solidFill>
              </a:rPr>
              <a:t>venofarmakum</a:t>
            </a:r>
            <a:r>
              <a:rPr lang="cs-CZ" sz="2000" dirty="0" smtClean="0">
                <a:solidFill>
                  <a:srgbClr val="FFFFFF"/>
                </a:solidFill>
              </a:rPr>
              <a:t> snižující propustnost kapilár (</a:t>
            </a:r>
            <a:r>
              <a:rPr lang="cs-CZ" sz="2000" dirty="0" err="1" smtClean="0">
                <a:solidFill>
                  <a:srgbClr val="FFFFFF"/>
                </a:solidFill>
              </a:rPr>
              <a:t>Danium</a:t>
            </a:r>
            <a:r>
              <a:rPr lang="cs-CZ" sz="2000" dirty="0" smtClean="0">
                <a:solidFill>
                  <a:srgbClr val="FFFFFF"/>
                </a:solidFill>
              </a:rPr>
              <a:t>, </a:t>
            </a:r>
            <a:r>
              <a:rPr lang="cs-CZ" sz="2000" dirty="0" err="1" smtClean="0">
                <a:solidFill>
                  <a:srgbClr val="FFFFFF"/>
                </a:solidFill>
              </a:rPr>
              <a:t>Dobica</a:t>
            </a:r>
            <a:r>
              <a:rPr lang="cs-CZ" sz="2000" dirty="0" smtClean="0">
                <a:solidFill>
                  <a:srgbClr val="FFFFFF"/>
                </a:solidFill>
              </a:rPr>
              <a:t>, </a:t>
            </a:r>
            <a:r>
              <a:rPr lang="cs-CZ" sz="2000" dirty="0" err="1" smtClean="0">
                <a:solidFill>
                  <a:srgbClr val="FFFFFF"/>
                </a:solidFill>
              </a:rPr>
              <a:t>Doxium</a:t>
            </a:r>
            <a:r>
              <a:rPr lang="cs-CZ" sz="2000" dirty="0" smtClean="0">
                <a:solidFill>
                  <a:srgbClr val="FFFFFF"/>
                </a:solidFill>
              </a:rPr>
              <a:t>)</a:t>
            </a:r>
            <a:endParaRPr lang="cs-CZ" sz="2000" dirty="0">
              <a:solidFill>
                <a:srgbClr val="FFFFFF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r>
              <a:rPr lang="cs-CZ" sz="2000" b="1" dirty="0" smtClean="0">
                <a:solidFill>
                  <a:srgbClr val="FFFF00"/>
                </a:solidFill>
              </a:rPr>
              <a:t>  </a:t>
            </a:r>
            <a:r>
              <a:rPr lang="cs-CZ" sz="2000" b="1" dirty="0" err="1" smtClean="0">
                <a:solidFill>
                  <a:srgbClr val="FFFF00"/>
                </a:solidFill>
              </a:rPr>
              <a:t>Rutosidum</a:t>
            </a:r>
            <a:r>
              <a:rPr lang="cs-CZ" sz="2000" dirty="0" smtClean="0"/>
              <a:t> </a:t>
            </a:r>
            <a:r>
              <a:rPr lang="cs-CZ" sz="2000" dirty="0">
                <a:solidFill>
                  <a:srgbClr val="FFFFFF"/>
                </a:solidFill>
              </a:rPr>
              <a:t>– </a:t>
            </a:r>
            <a:r>
              <a:rPr lang="cs-CZ" sz="2000" dirty="0" err="1">
                <a:solidFill>
                  <a:srgbClr val="FFFFFF"/>
                </a:solidFill>
              </a:rPr>
              <a:t>flavonoid</a:t>
            </a:r>
            <a:r>
              <a:rPr lang="cs-CZ" sz="2000" dirty="0">
                <a:solidFill>
                  <a:srgbClr val="FFFFFF"/>
                </a:solidFill>
              </a:rPr>
              <a:t> s </a:t>
            </a:r>
            <a:r>
              <a:rPr lang="cs-CZ" sz="2000" dirty="0" err="1">
                <a:solidFill>
                  <a:srgbClr val="FFFFFF"/>
                </a:solidFill>
              </a:rPr>
              <a:t>protiedémovým</a:t>
            </a:r>
            <a:r>
              <a:rPr lang="cs-CZ" sz="2000" dirty="0">
                <a:solidFill>
                  <a:srgbClr val="FFFFFF"/>
                </a:solidFill>
              </a:rPr>
              <a:t> a </a:t>
            </a:r>
            <a:r>
              <a:rPr lang="cs-CZ" sz="2000" dirty="0" err="1">
                <a:solidFill>
                  <a:srgbClr val="FFFFFF"/>
                </a:solidFill>
              </a:rPr>
              <a:t>venoprotektivním</a:t>
            </a:r>
            <a:r>
              <a:rPr lang="cs-CZ" sz="2000" dirty="0">
                <a:solidFill>
                  <a:srgbClr val="FFFFFF"/>
                </a:solidFill>
              </a:rPr>
              <a:t> účinkem (</a:t>
            </a:r>
            <a:r>
              <a:rPr lang="cs-CZ" sz="2000" dirty="0" err="1">
                <a:solidFill>
                  <a:srgbClr val="FFFFFF"/>
                </a:solidFill>
              </a:rPr>
              <a:t>Anavenol</a:t>
            </a:r>
            <a:r>
              <a:rPr lang="cs-CZ" sz="2000" dirty="0">
                <a:solidFill>
                  <a:srgbClr val="FFFFFF"/>
                </a:solidFill>
              </a:rPr>
              <a:t>, </a:t>
            </a:r>
            <a:r>
              <a:rPr lang="cs-CZ" sz="2000" dirty="0" err="1">
                <a:solidFill>
                  <a:srgbClr val="FFFFFF"/>
                </a:solidFill>
              </a:rPr>
              <a:t>Ascorutin</a:t>
            </a:r>
            <a:r>
              <a:rPr lang="cs-CZ" sz="2000" dirty="0">
                <a:solidFill>
                  <a:srgbClr val="FFFFFF"/>
                </a:solidFill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r>
              <a:rPr lang="cs-CZ" sz="2000" b="1" dirty="0" smtClean="0">
                <a:solidFill>
                  <a:srgbClr val="FFFF00"/>
                </a:solidFill>
              </a:rPr>
              <a:t>  </a:t>
            </a:r>
            <a:r>
              <a:rPr lang="cs-CZ" sz="2000" b="1" dirty="0" err="1" smtClean="0">
                <a:solidFill>
                  <a:srgbClr val="FFFF00"/>
                </a:solidFill>
              </a:rPr>
              <a:t>Sulodexidum</a:t>
            </a:r>
            <a:r>
              <a:rPr lang="cs-CZ" sz="2000" dirty="0" smtClean="0"/>
              <a:t> </a:t>
            </a:r>
            <a:r>
              <a:rPr lang="cs-CZ" sz="2000" dirty="0">
                <a:solidFill>
                  <a:srgbClr val="FFFFFF"/>
                </a:solidFill>
              </a:rPr>
              <a:t>– </a:t>
            </a:r>
            <a:r>
              <a:rPr lang="cs-CZ" sz="2000" dirty="0" err="1">
                <a:solidFill>
                  <a:srgbClr val="FFFFFF"/>
                </a:solidFill>
              </a:rPr>
              <a:t>glykosaminoglykan</a:t>
            </a:r>
            <a:r>
              <a:rPr lang="cs-CZ" sz="2000" dirty="0">
                <a:solidFill>
                  <a:srgbClr val="FFFFFF"/>
                </a:solidFill>
              </a:rPr>
              <a:t> snižující viskozitu plasmy snížením hladiny fibrinogenu (</a:t>
            </a:r>
            <a:r>
              <a:rPr lang="cs-CZ" sz="2000" dirty="0" err="1">
                <a:solidFill>
                  <a:srgbClr val="FFFFFF"/>
                </a:solidFill>
              </a:rPr>
              <a:t>Vessel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Due</a:t>
            </a:r>
            <a:r>
              <a:rPr lang="cs-CZ" sz="2000" dirty="0">
                <a:solidFill>
                  <a:srgbClr val="FFFFFF"/>
                </a:solidFill>
              </a:rPr>
              <a:t> F – Alfa </a:t>
            </a:r>
            <a:r>
              <a:rPr lang="cs-CZ" sz="2000" dirty="0" err="1">
                <a:solidFill>
                  <a:srgbClr val="FFFFFF"/>
                </a:solidFill>
              </a:rPr>
              <a:t>Wassermann</a:t>
            </a:r>
            <a:r>
              <a:rPr lang="cs-CZ" sz="2000" dirty="0">
                <a:solidFill>
                  <a:srgbClr val="FFFFFF"/>
                </a:solidFill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r>
              <a:rPr lang="cs-CZ" sz="2000" b="1" dirty="0" smtClean="0">
                <a:solidFill>
                  <a:srgbClr val="FFFF00"/>
                </a:solidFill>
              </a:rPr>
              <a:t>  </a:t>
            </a:r>
            <a:r>
              <a:rPr lang="cs-CZ" sz="2000" b="1" dirty="0" err="1" smtClean="0">
                <a:solidFill>
                  <a:srgbClr val="FFFF00"/>
                </a:solidFill>
              </a:rPr>
              <a:t>Captopril</a:t>
            </a:r>
            <a:r>
              <a:rPr lang="cs-CZ" sz="2000" dirty="0" smtClean="0"/>
              <a:t> </a:t>
            </a:r>
            <a:r>
              <a:rPr lang="cs-CZ" sz="2000" dirty="0">
                <a:solidFill>
                  <a:srgbClr val="FFFFFF"/>
                </a:solidFill>
              </a:rPr>
              <a:t>– ACE inhibitor, který snížením TK pozitivně působí na </a:t>
            </a:r>
            <a:r>
              <a:rPr lang="cs-CZ" sz="2000" dirty="0" err="1">
                <a:solidFill>
                  <a:srgbClr val="FFFFFF"/>
                </a:solidFill>
              </a:rPr>
              <a:t>hematookulární</a:t>
            </a:r>
            <a:r>
              <a:rPr lang="cs-CZ" sz="2000" dirty="0">
                <a:solidFill>
                  <a:srgbClr val="FFFFFF"/>
                </a:solidFill>
              </a:rPr>
              <a:t> bariéru (</a:t>
            </a:r>
            <a:r>
              <a:rPr lang="cs-CZ" sz="2000" dirty="0" err="1">
                <a:solidFill>
                  <a:srgbClr val="FFFFFF"/>
                </a:solidFill>
              </a:rPr>
              <a:t>Tensiomin</a:t>
            </a:r>
            <a:r>
              <a:rPr lang="cs-CZ" sz="2000" dirty="0">
                <a:solidFill>
                  <a:srgbClr val="FFFFFF"/>
                </a:solidFill>
              </a:rPr>
              <a:t>, </a:t>
            </a:r>
            <a:r>
              <a:rPr lang="cs-CZ" sz="2000" dirty="0" err="1">
                <a:solidFill>
                  <a:srgbClr val="FFFFFF"/>
                </a:solidFill>
              </a:rPr>
              <a:t>Capoten</a:t>
            </a:r>
            <a:r>
              <a:rPr lang="cs-CZ" sz="2000" dirty="0">
                <a:solidFill>
                  <a:srgbClr val="FFFFFF"/>
                </a:solidFill>
              </a:rPr>
              <a:t>, studie EUCLID, DIRECT</a:t>
            </a:r>
            <a:r>
              <a:rPr lang="cs-CZ" sz="2000" dirty="0" smtClean="0">
                <a:solidFill>
                  <a:srgbClr val="FFFFFF"/>
                </a:solidFill>
              </a:rPr>
              <a:t>)</a:t>
            </a:r>
          </a:p>
          <a:p>
            <a:pPr marL="0" lvl="0" indent="0"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Somatostatin</a:t>
            </a:r>
            <a:r>
              <a:rPr lang="cs-CZ" sz="2000" b="1" dirty="0" smtClean="0"/>
              <a:t> </a:t>
            </a:r>
            <a:r>
              <a:rPr lang="cs-CZ" sz="2000" dirty="0">
                <a:solidFill>
                  <a:srgbClr val="FFFFFF"/>
                </a:solidFill>
              </a:rPr>
              <a:t>– působí antagonisticky proti faktorům působícím neogenezi (studie </a:t>
            </a:r>
            <a:r>
              <a:rPr lang="cs-CZ" sz="2000" dirty="0" err="1">
                <a:solidFill>
                  <a:srgbClr val="FFFFFF"/>
                </a:solidFill>
              </a:rPr>
              <a:t>Sandostatin</a:t>
            </a:r>
            <a:r>
              <a:rPr lang="cs-CZ" sz="2000" dirty="0">
                <a:solidFill>
                  <a:srgbClr val="FFFFFF"/>
                </a:solidFill>
              </a:rPr>
              <a:t> LAR)</a:t>
            </a:r>
          </a:p>
          <a:p>
            <a:pPr marL="0" lvl="0" indent="0"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r>
              <a:rPr lang="cs-CZ" sz="2000" b="1" dirty="0" smtClean="0">
                <a:solidFill>
                  <a:srgbClr val="FFFF00"/>
                </a:solidFill>
              </a:rPr>
              <a:t> Inhibitory </a:t>
            </a:r>
            <a:r>
              <a:rPr lang="cs-CZ" sz="2000" b="1" dirty="0" err="1">
                <a:solidFill>
                  <a:srgbClr val="FFFF00"/>
                </a:solidFill>
              </a:rPr>
              <a:t>proteinkinázy</a:t>
            </a:r>
            <a:r>
              <a:rPr lang="cs-CZ" sz="2000" b="1" dirty="0">
                <a:solidFill>
                  <a:srgbClr val="FFFF00"/>
                </a:solidFill>
              </a:rPr>
              <a:t> C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FFFF"/>
                </a:solidFill>
              </a:rPr>
              <a:t>– inhibice </a:t>
            </a:r>
            <a:r>
              <a:rPr lang="cs-CZ" sz="2000" dirty="0" err="1" smtClean="0">
                <a:solidFill>
                  <a:srgbClr val="FFFFFF"/>
                </a:solidFill>
              </a:rPr>
              <a:t>neovaskularizace</a:t>
            </a:r>
            <a:endParaRPr lang="cs-CZ" sz="2000" dirty="0" smtClean="0">
              <a:solidFill>
                <a:srgbClr val="FFFFFF"/>
              </a:solidFill>
            </a:endParaRPr>
          </a:p>
          <a:p>
            <a:pPr marL="0" lvl="0" indent="0"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Statiny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>
                <a:solidFill>
                  <a:srgbClr val="FFFF00"/>
                </a:solidFill>
              </a:rPr>
              <a:t>a </a:t>
            </a:r>
            <a:r>
              <a:rPr lang="cs-CZ" sz="2000" b="1" dirty="0" err="1">
                <a:solidFill>
                  <a:srgbClr val="FFFF00"/>
                </a:solidFill>
              </a:rPr>
              <a:t>fibráty</a:t>
            </a:r>
            <a:r>
              <a:rPr lang="cs-CZ" sz="2000" dirty="0"/>
              <a:t> – ovlivnění metabolismu lipidů</a:t>
            </a:r>
          </a:p>
          <a:p>
            <a:pPr marL="0" lvl="0" indent="0"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endParaRPr lang="cs-CZ" sz="2000" dirty="0">
              <a:solidFill>
                <a:srgbClr val="FFFFFF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FFFF00"/>
              </a:buClr>
              <a:buFont typeface="Times New Roman" pitchFamily="18"/>
            </a:pPr>
            <a:endParaRPr lang="cs-CZ" sz="20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None/>
            </a:pPr>
            <a:endParaRPr lang="cs-CZ" sz="24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cs-CZ" sz="4000" b="1" dirty="0" smtClean="0">
                <a:solidFill>
                  <a:srgbClr val="00FFFF"/>
                </a:solidFill>
              </a:rPr>
              <a:t/>
            </a:r>
            <a:br>
              <a:rPr lang="cs-CZ" sz="4000" b="1" dirty="0" smtClean="0">
                <a:solidFill>
                  <a:srgbClr val="00FFFF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Glykovaný </a:t>
            </a:r>
            <a:r>
              <a:rPr lang="cs-CZ" sz="3200" b="1" dirty="0">
                <a:solidFill>
                  <a:srgbClr val="FFFF00"/>
                </a:solidFill>
              </a:rPr>
              <a:t>hemoglobin </a:t>
            </a:r>
            <a:r>
              <a:rPr lang="cs-CZ" sz="3200" b="1" dirty="0">
                <a:solidFill>
                  <a:srgbClr val="FFFF00"/>
                </a:solidFill>
                <a:latin typeface="Times New Roman" pitchFamily="18" charset="0"/>
              </a:rPr>
              <a:t>HbA1c</a:t>
            </a:r>
            <a:r>
              <a:rPr lang="cs-CZ" sz="320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cs-CZ" sz="3200" dirty="0">
                <a:solidFill>
                  <a:srgbClr val="FFFF00"/>
                </a:solidFill>
                <a:latin typeface="Times New Roman" pitchFamily="18" charset="0"/>
              </a:rPr>
            </a:br>
            <a:endParaRPr lang="cs-CZ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4997152"/>
          </a:xfrm>
          <a:noFill/>
          <a:effectLst/>
        </p:spPr>
        <p:txBody>
          <a:bodyPr/>
          <a:lstStyle/>
          <a:p>
            <a:pPr>
              <a:lnSpc>
                <a:spcPct val="80000"/>
              </a:lnSpc>
              <a:buClr>
                <a:schemeClr val="bg1"/>
              </a:buCl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Vzniká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neenzymatickou reakcí (tzv. </a:t>
            </a:r>
            <a:r>
              <a:rPr lang="cs-CZ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glykace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mezi hemoglobinem a glukózou 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Nepřímá informace o průměrné hladině  glykémie v časovém období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4 - 6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týdnů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Délka období odpovídá 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biologickému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poločasu 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přežívání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erytrocytů. 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zdravého člověka 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se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hodnoty HbA1c 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pohybují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rozmezí 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2,8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4,0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(28 - 40 </a:t>
            </a:r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/mol)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cs-CZ" sz="2800" dirty="0">
              <a:latin typeface="Times New Roman" pitchFamily="18" charset="0"/>
            </a:endParaRPr>
          </a:p>
        </p:txBody>
      </p:sp>
      <p:graphicFrame>
        <p:nvGraphicFramePr>
          <p:cNvPr id="22562" name="Group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7982970"/>
              </p:ext>
            </p:extLst>
          </p:nvPr>
        </p:nvGraphicFramePr>
        <p:xfrm>
          <a:off x="4860032" y="3429000"/>
          <a:ext cx="4038600" cy="2920360"/>
        </p:xfrm>
        <a:graphic>
          <a:graphicData uri="http://schemas.openxmlformats.org/drawingml/2006/table">
            <a:tbl>
              <a:tblPr/>
              <a:tblGrid>
                <a:gridCol w="2088232"/>
                <a:gridCol w="1950368"/>
              </a:tblGrid>
              <a:tr h="938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Stupeň kompenzace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HbA1c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21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Výborná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˂ 4,5 %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1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Uspokojivý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 – 6,0%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8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Neuspokojivá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6,0 %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459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3995640" y="360000"/>
            <a:ext cx="4824360" cy="6689738"/>
          </a:xfrm>
        </p:spPr>
        <p:txBody>
          <a:bodyPr wrap="square" lIns="92160" tIns="46080" rIns="92160" bIns="4608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448"/>
              </a:spcBef>
              <a:buClr>
                <a:srgbClr val="FFFFFF"/>
              </a:buClr>
              <a:buNone/>
            </a:pPr>
            <a:r>
              <a:rPr lang="cs-CZ" sz="1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>
                <a:solidFill>
                  <a:srgbClr val="FF950E"/>
                </a:solidFill>
              </a:rPr>
              <a:t>Laserová terapie je   </a:t>
            </a:r>
          </a:p>
          <a:p>
            <a:pPr marL="0" lvl="0" indent="0">
              <a:lnSpc>
                <a:spcPct val="90000"/>
              </a:lnSpc>
              <a:spcBef>
                <a:spcPts val="448"/>
              </a:spcBef>
              <a:buClr>
                <a:srgbClr val="FFFFFF"/>
              </a:buClr>
              <a:buNone/>
            </a:pPr>
            <a:r>
              <a:rPr lang="cs-CZ" sz="2800" b="1" dirty="0">
                <a:solidFill>
                  <a:srgbClr val="FF950E"/>
                </a:solidFill>
              </a:rPr>
              <a:t>doposud zlatým</a:t>
            </a:r>
          </a:p>
          <a:p>
            <a:pPr marL="0" lvl="0" indent="0">
              <a:lnSpc>
                <a:spcPct val="90000"/>
              </a:lnSpc>
              <a:spcBef>
                <a:spcPts val="448"/>
              </a:spcBef>
              <a:buClr>
                <a:srgbClr val="FFFFFF"/>
              </a:buClr>
              <a:buNone/>
            </a:pPr>
            <a:r>
              <a:rPr lang="cs-CZ" sz="2800" b="1" dirty="0">
                <a:solidFill>
                  <a:srgbClr val="FF950E"/>
                </a:solidFill>
              </a:rPr>
              <a:t>standardem léčby DME</a:t>
            </a:r>
          </a:p>
          <a:p>
            <a:pPr marL="0" lvl="0" indent="0">
              <a:lnSpc>
                <a:spcPct val="90000"/>
              </a:lnSpc>
              <a:spcBef>
                <a:spcPts val="448"/>
              </a:spcBef>
              <a:buClr>
                <a:srgbClr val="FFFFFF"/>
              </a:buClr>
              <a:buFont typeface="Wingdings" pitchFamily="2"/>
              <a:buChar char=""/>
            </a:pPr>
            <a:endParaRPr lang="cs-CZ" sz="1800" b="1" dirty="0">
              <a:solidFill>
                <a:srgbClr val="FFFFFF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448"/>
              </a:spcBef>
              <a:buClr>
                <a:srgbClr val="FFFFFF"/>
              </a:buClr>
              <a:buFont typeface="Wingdings" pitchFamily="2"/>
              <a:buChar char=""/>
            </a:pPr>
            <a:r>
              <a:rPr lang="cs-CZ" sz="1800" b="1" dirty="0">
                <a:solidFill>
                  <a:srgbClr val="FFFFFF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Nevýhody:</a:t>
            </a:r>
          </a:p>
          <a:p>
            <a:pPr marL="0" lvl="0" indent="0">
              <a:lnSpc>
                <a:spcPct val="90000"/>
              </a:lnSpc>
              <a:spcBef>
                <a:spcPts val="448"/>
              </a:spcBef>
              <a:buClr>
                <a:srgbClr val="FFFFFF"/>
              </a:buClr>
              <a:buFont typeface="Wingdings" pitchFamily="2"/>
              <a:buChar char=""/>
            </a:pPr>
            <a:endParaRPr lang="en-US" sz="1800" b="1" dirty="0">
              <a:solidFill>
                <a:srgbClr val="FFFFFF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448"/>
              </a:spcBef>
              <a:buFont typeface="Wingdings" pitchFamily="2"/>
              <a:buChar char=""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cs-CZ" sz="2400" dirty="0" smtClean="0">
                <a:solidFill>
                  <a:srgbClr val="FFFFFF"/>
                </a:solidFill>
              </a:rPr>
              <a:t> destruktivní, ireverzibilní  </a:t>
            </a:r>
          </a:p>
          <a:p>
            <a:pPr marL="0" lvl="1" indent="0">
              <a:lnSpc>
                <a:spcPct val="90000"/>
              </a:lnSpc>
              <a:spcBef>
                <a:spcPts val="448"/>
              </a:spcBef>
              <a:buNone/>
            </a:pP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smtClean="0">
                <a:solidFill>
                  <a:srgbClr val="FFFFFF"/>
                </a:solidFill>
              </a:rPr>
              <a:t>   metoda - částečně poškozuje</a:t>
            </a:r>
          </a:p>
          <a:p>
            <a:pPr marL="0" lvl="1" indent="0">
              <a:lnSpc>
                <a:spcPct val="90000"/>
              </a:lnSpc>
              <a:spcBef>
                <a:spcPts val="448"/>
              </a:spcBef>
              <a:buNone/>
            </a:pP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smtClean="0">
                <a:solidFill>
                  <a:srgbClr val="FFFFFF"/>
                </a:solidFill>
              </a:rPr>
              <a:t>   </a:t>
            </a:r>
            <a:r>
              <a:rPr lang="cs-CZ" sz="2400" dirty="0">
                <a:solidFill>
                  <a:srgbClr val="FFFFFF"/>
                </a:solidFill>
              </a:rPr>
              <a:t>sítnici</a:t>
            </a:r>
          </a:p>
          <a:p>
            <a:pPr marL="0" lvl="1" indent="0">
              <a:lnSpc>
                <a:spcPct val="90000"/>
              </a:lnSpc>
              <a:spcBef>
                <a:spcPts val="448"/>
              </a:spcBef>
              <a:buFont typeface="Wingdings" pitchFamily="2"/>
              <a:buChar char=""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nemá</a:t>
            </a:r>
            <a:r>
              <a:rPr lang="en-US" sz="2400" dirty="0">
                <a:solidFill>
                  <a:srgbClr val="FFFFFF"/>
                </a:solidFill>
              </a:rPr>
              <a:t> 100% </a:t>
            </a:r>
            <a:r>
              <a:rPr lang="cs-CZ" sz="2400" dirty="0" smtClean="0">
                <a:solidFill>
                  <a:srgbClr val="FFFFFF"/>
                </a:solidFill>
              </a:rPr>
              <a:t>úspěšnost (l</a:t>
            </a:r>
            <a:r>
              <a:rPr lang="cs-CZ" sz="2400" dirty="0" smtClean="0">
                <a:solidFill>
                  <a:srgbClr val="FFFFFF"/>
                </a:solidFill>
                <a:latin typeface="" pitchFamily="16"/>
              </a:rPr>
              <a:t>aser      	  selhává </a:t>
            </a:r>
            <a:r>
              <a:rPr lang="cs-CZ" sz="2400" dirty="0">
                <a:solidFill>
                  <a:srgbClr val="FFFFFF"/>
                </a:solidFill>
                <a:latin typeface="" pitchFamily="16"/>
              </a:rPr>
              <a:t>asi u 12 % </a:t>
            </a:r>
            <a:r>
              <a:rPr lang="cs-CZ" sz="2400" dirty="0" smtClean="0">
                <a:solidFill>
                  <a:srgbClr val="FFFFFF"/>
                </a:solidFill>
                <a:latin typeface="" pitchFamily="16"/>
              </a:rPr>
              <a:t>očí)</a:t>
            </a:r>
          </a:p>
          <a:p>
            <a:pPr marL="0" lvl="1" indent="0">
              <a:lnSpc>
                <a:spcPct val="90000"/>
              </a:lnSpc>
              <a:spcBef>
                <a:spcPts val="448"/>
              </a:spcBef>
              <a:buFont typeface="Wingdings" pitchFamily="2"/>
              <a:buChar char=""/>
            </a:pPr>
            <a:r>
              <a:rPr lang="cs-CZ" sz="2400" dirty="0" smtClean="0">
                <a:solidFill>
                  <a:srgbClr val="FFFFFF"/>
                </a:solidFill>
              </a:rPr>
              <a:t> </a:t>
            </a:r>
            <a:r>
              <a:rPr lang="cs-CZ" sz="2400" dirty="0">
                <a:solidFill>
                  <a:srgbClr val="FFFFFF"/>
                </a:solidFill>
              </a:rPr>
              <a:t>zužuje pacientovi zorné pole</a:t>
            </a:r>
          </a:p>
          <a:p>
            <a:pPr marL="0" lvl="1" indent="0">
              <a:lnSpc>
                <a:spcPct val="90000"/>
              </a:lnSpc>
              <a:spcBef>
                <a:spcPts val="448"/>
              </a:spcBef>
              <a:buFont typeface="Wingdings" pitchFamily="2"/>
              <a:buChar char=""/>
            </a:pPr>
            <a:r>
              <a:rPr lang="cs-CZ" sz="2400" dirty="0">
                <a:solidFill>
                  <a:srgbClr val="FFFFFF"/>
                </a:solidFill>
              </a:rPr>
              <a:t> způsobuje částečnou </a:t>
            </a:r>
            <a:r>
              <a:rPr lang="cs-CZ" sz="2400" dirty="0" smtClean="0">
                <a:solidFill>
                  <a:srgbClr val="FFFFFF"/>
                </a:solidFill>
              </a:rPr>
              <a:t> </a:t>
            </a:r>
          </a:p>
          <a:p>
            <a:pPr marL="0" lvl="1" indent="0">
              <a:lnSpc>
                <a:spcPct val="90000"/>
              </a:lnSpc>
              <a:spcBef>
                <a:spcPts val="448"/>
              </a:spcBef>
              <a:buNone/>
            </a:pPr>
            <a:r>
              <a:rPr lang="cs-CZ" sz="2400" dirty="0" smtClean="0">
                <a:solidFill>
                  <a:srgbClr val="FFFFFF"/>
                </a:solidFill>
              </a:rPr>
              <a:t>    šeroslepost</a:t>
            </a:r>
          </a:p>
          <a:p>
            <a:pPr marL="342900" lvl="1" indent="-342900">
              <a:lnSpc>
                <a:spcPct val="90000"/>
              </a:lnSpc>
              <a:spcBef>
                <a:spcPts val="448"/>
              </a:spcBef>
              <a:buFont typeface="Wingdings" pitchFamily="2" charset="2"/>
              <a:buChar char="Ø"/>
            </a:pPr>
            <a:r>
              <a:rPr lang="cs-CZ" sz="2400" dirty="0" smtClean="0">
                <a:solidFill>
                  <a:srgbClr val="FFFFFF"/>
                </a:solidFill>
                <a:latin typeface="" pitchFamily="16"/>
              </a:rPr>
              <a:t>proto </a:t>
            </a:r>
            <a:r>
              <a:rPr lang="cs-CZ" sz="2400" dirty="0">
                <a:solidFill>
                  <a:srgbClr val="FFFFFF"/>
                </a:solidFill>
                <a:latin typeface="" pitchFamily="16"/>
              </a:rPr>
              <a:t>jsou hledány alternativy </a:t>
            </a:r>
          </a:p>
          <a:p>
            <a:pPr marL="0" indent="0">
              <a:buClr>
                <a:schemeClr val="bg1"/>
              </a:buClr>
              <a:buSzPct val="80000"/>
              <a:buNone/>
            </a:pPr>
            <a:r>
              <a:rPr lang="cs-CZ" sz="2400" dirty="0">
                <a:solidFill>
                  <a:srgbClr val="FFFFFF"/>
                </a:solidFill>
                <a:latin typeface="" pitchFamily="16"/>
              </a:rPr>
              <a:t>   laserové </a:t>
            </a:r>
            <a:r>
              <a:rPr lang="cs-CZ" sz="2400" dirty="0" err="1">
                <a:solidFill>
                  <a:srgbClr val="FFFFFF"/>
                </a:solidFill>
                <a:latin typeface="" pitchFamily="16"/>
              </a:rPr>
              <a:t>fotokoagulace</a:t>
            </a:r>
            <a:endParaRPr lang="cs-CZ" sz="2400" dirty="0">
              <a:solidFill>
                <a:srgbClr val="FFFFFF"/>
              </a:solidFill>
              <a:latin typeface="" pitchFamily="16"/>
            </a:endParaRPr>
          </a:p>
          <a:p>
            <a:pPr marL="0" lvl="1" indent="0">
              <a:lnSpc>
                <a:spcPct val="90000"/>
              </a:lnSpc>
              <a:spcBef>
                <a:spcPts val="448"/>
              </a:spcBef>
              <a:buFont typeface="Wingdings" pitchFamily="2"/>
              <a:buChar char=""/>
            </a:pPr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3948120"/>
            <a:ext cx="3498840" cy="2530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kupina 3"/>
          <p:cNvGrpSpPr/>
          <p:nvPr/>
        </p:nvGrpSpPr>
        <p:grpSpPr>
          <a:xfrm>
            <a:off x="622440" y="1268280"/>
            <a:ext cx="2941558" cy="2376720"/>
            <a:chOff x="622440" y="1268280"/>
            <a:chExt cx="2941558" cy="237672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39879" y="1268280"/>
              <a:ext cx="2724119" cy="2343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Volný tvar 5"/>
            <p:cNvSpPr/>
            <p:nvPr/>
          </p:nvSpPr>
          <p:spPr>
            <a:xfrm>
              <a:off x="2206800" y="3357720"/>
              <a:ext cx="1296720" cy="287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Mangal" pitchFamily="2"/>
                </a:rPr>
                <a:t>DME</a:t>
              </a: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1055880" y="2924279"/>
              <a:ext cx="1296720" cy="287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Mangal" pitchFamily="2"/>
                </a:rPr>
                <a:t>makula</a:t>
              </a: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622440" y="1268280"/>
              <a:ext cx="1296720" cy="287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Mangal" pitchFamily="2"/>
                </a:rPr>
                <a:t>Laserový paprsek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8589" y="2060848"/>
            <a:ext cx="7772400" cy="1179810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buClr>
                <a:srgbClr val="FFFFFF"/>
              </a:buClr>
              <a:buAutoNum type="arabicPeriod"/>
            </a:pPr>
            <a:r>
              <a:rPr lang="cs-CZ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fokální</a:t>
            </a:r>
            <a:endParaRPr lang="cs-CZ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buClr>
                <a:srgbClr val="FFFFFF"/>
              </a:buClr>
              <a:buAutoNum type="arabicPeriod"/>
            </a:pPr>
            <a:r>
              <a:rPr lang="cs-CZ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mřížková (</a:t>
            </a:r>
            <a:r>
              <a:rPr lang="cs-CZ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grid</a:t>
            </a:r>
            <a:r>
              <a:rPr lang="cs-CZ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)</a:t>
            </a:r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Laserová terapie DME</a:t>
            </a:r>
          </a:p>
        </p:txBody>
      </p:sp>
      <p:pic>
        <p:nvPicPr>
          <p:cNvPr id="4" name="Picture 4" descr="Jebackova Mar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5"/>
            <a:ext cx="5101117" cy="33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20" y="380880"/>
            <a:ext cx="8153280" cy="6115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85799" y="762120"/>
            <a:ext cx="30481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Fokální laser</a:t>
            </a:r>
          </a:p>
        </p:txBody>
      </p:sp>
    </p:spTree>
    <p:extLst>
      <p:ext uri="{BB962C8B-B14F-4D97-AF65-F5344CB8AC3E}">
        <p14:creationId xmlns:p14="http://schemas.microsoft.com/office/powerpoint/2010/main" val="27129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380880"/>
            <a:ext cx="8153280" cy="6115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685799" y="762120"/>
            <a:ext cx="15238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Mangal" pitchFamily="2"/>
              </a:rPr>
              <a:t>Mřížka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FF950E"/>
                </a:solidFill>
              </a:rPr>
              <a:t>Studie ETDRS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marL="320760" lvl="1" indent="0">
              <a:buSzPct val="45000"/>
              <a:buNone/>
            </a:pPr>
            <a:endParaRPr lang="cs-CZ" dirty="0" smtClean="0">
              <a:solidFill>
                <a:srgbClr val="FFFFFF"/>
              </a:solidFill>
              <a:latin typeface="" pitchFamily="16"/>
            </a:endParaRPr>
          </a:p>
          <a:p>
            <a:pPr marL="378000" indent="-457200"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  <a:latin typeface="" pitchFamily="16"/>
              </a:rPr>
              <a:t>Prokázala</a:t>
            </a:r>
            <a:r>
              <a:rPr lang="cs-CZ" sz="2800" dirty="0">
                <a:solidFill>
                  <a:srgbClr val="FFFFFF"/>
                </a:solidFill>
                <a:latin typeface="" pitchFamily="16"/>
              </a:rPr>
              <a:t>, že fokální laserová </a:t>
            </a:r>
            <a:r>
              <a:rPr lang="cs-CZ" sz="2800" dirty="0" err="1">
                <a:solidFill>
                  <a:srgbClr val="FFFFFF"/>
                </a:solidFill>
                <a:latin typeface="" pitchFamily="16"/>
              </a:rPr>
              <a:t>fotokoagulace</a:t>
            </a:r>
            <a:r>
              <a:rPr lang="cs-CZ" sz="2800" dirty="0">
                <a:solidFill>
                  <a:srgbClr val="FFFFFF"/>
                </a:solidFill>
                <a:latin typeface="" pitchFamily="16"/>
              </a:rPr>
              <a:t> vede ke snížení rizika ztráty ZO z 24 </a:t>
            </a:r>
            <a:r>
              <a:rPr lang="cs-CZ" sz="2800" dirty="0" smtClean="0">
                <a:solidFill>
                  <a:srgbClr val="FFFFFF"/>
                </a:solidFill>
                <a:latin typeface="" pitchFamily="16"/>
              </a:rPr>
              <a:t>% na </a:t>
            </a:r>
            <a:r>
              <a:rPr lang="cs-CZ" sz="2800" dirty="0">
                <a:solidFill>
                  <a:srgbClr val="FFFFFF"/>
                </a:solidFill>
                <a:latin typeface="" pitchFamily="16"/>
              </a:rPr>
              <a:t>12 </a:t>
            </a:r>
            <a:r>
              <a:rPr lang="cs-CZ" sz="2800" dirty="0" smtClean="0">
                <a:solidFill>
                  <a:srgbClr val="FFFFFF"/>
                </a:solidFill>
                <a:latin typeface="" pitchFamily="16"/>
              </a:rPr>
              <a:t>%</a:t>
            </a:r>
          </a:p>
          <a:p>
            <a:pPr marL="378000" indent="-457200">
              <a:buClr>
                <a:schemeClr val="bg1"/>
              </a:buClr>
              <a:buSzPct val="80000"/>
              <a:buFont typeface="Arial" pitchFamily="34" charset="0"/>
              <a:buChar char="•"/>
            </a:pPr>
            <a:endParaRPr lang="cs-CZ" sz="2800" dirty="0">
              <a:solidFill>
                <a:srgbClr val="FFFFFF"/>
              </a:solidFill>
              <a:latin typeface="" pitchFamily="16"/>
            </a:endParaRPr>
          </a:p>
          <a:p>
            <a:pPr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cs-CZ" sz="2800" dirty="0">
                <a:solidFill>
                  <a:srgbClr val="FFFFFF"/>
                </a:solidFill>
                <a:latin typeface="" pitchFamily="16"/>
              </a:rPr>
              <a:t>Laser ale selhává asi u 12 % </a:t>
            </a:r>
            <a:r>
              <a:rPr lang="cs-CZ" sz="2800" dirty="0" smtClean="0">
                <a:solidFill>
                  <a:srgbClr val="FFFFFF"/>
                </a:solidFill>
                <a:latin typeface="" pitchFamily="16"/>
              </a:rPr>
              <a:t>očí</a:t>
            </a:r>
          </a:p>
          <a:p>
            <a:pPr>
              <a:buClr>
                <a:schemeClr val="bg1"/>
              </a:buClr>
              <a:buSzPct val="80000"/>
              <a:buFont typeface="Arial" pitchFamily="34" charset="0"/>
              <a:buChar char="•"/>
            </a:pPr>
            <a:endParaRPr lang="cs-CZ" sz="2800" dirty="0">
              <a:solidFill>
                <a:srgbClr val="FFFFFF"/>
              </a:solidFill>
              <a:latin typeface="" pitchFamily="16"/>
            </a:endParaRPr>
          </a:p>
          <a:p>
            <a:pPr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cs-CZ" sz="2800" dirty="0">
                <a:solidFill>
                  <a:srgbClr val="FFFFFF"/>
                </a:solidFill>
                <a:latin typeface="" pitchFamily="16"/>
              </a:rPr>
              <a:t>Proto jsou hledány alternativy </a:t>
            </a:r>
            <a:endParaRPr lang="cs-CZ" sz="2800" dirty="0" smtClean="0">
              <a:solidFill>
                <a:srgbClr val="FFFFFF"/>
              </a:solidFill>
              <a:latin typeface="" pitchFamily="16"/>
            </a:endParaRPr>
          </a:p>
          <a:p>
            <a:pPr marL="0" indent="0">
              <a:buClr>
                <a:schemeClr val="bg1"/>
              </a:buClr>
              <a:buSzPct val="80000"/>
              <a:buNone/>
            </a:pPr>
            <a:r>
              <a:rPr lang="cs-CZ" sz="2800" dirty="0" smtClean="0">
                <a:solidFill>
                  <a:srgbClr val="FFFFFF"/>
                </a:solidFill>
                <a:latin typeface="" pitchFamily="16"/>
              </a:rPr>
              <a:t>   laserové </a:t>
            </a:r>
            <a:r>
              <a:rPr lang="cs-CZ" sz="2800" dirty="0" err="1">
                <a:solidFill>
                  <a:srgbClr val="FFFFFF"/>
                </a:solidFill>
                <a:latin typeface="" pitchFamily="16"/>
              </a:rPr>
              <a:t>fotokoagulace</a:t>
            </a:r>
            <a:endParaRPr lang="cs-CZ" sz="2800" dirty="0">
              <a:solidFill>
                <a:srgbClr val="FFFFFF"/>
              </a:solidFill>
              <a:latin typeface="" pitchFamily="16"/>
            </a:endParaRPr>
          </a:p>
          <a:p>
            <a:pPr marL="0" indent="0">
              <a:buNone/>
            </a:pPr>
            <a:r>
              <a:rPr lang="cs-CZ" dirty="0" smtClean="0"/>
              <a:t>                                       </a:t>
            </a:r>
            <a:endParaRPr lang="cs-CZ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084168" y="4005064"/>
            <a:ext cx="2921039" cy="265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404663"/>
            <a:ext cx="8229600" cy="864097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rgbClr val="FF950E"/>
                </a:solidFill>
              </a:rPr>
              <a:t>Léčba DME – IVT aplikace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57200" y="1800000"/>
            <a:ext cx="8229600" cy="486936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cs-CZ" sz="2800" dirty="0" err="1">
                <a:solidFill>
                  <a:srgbClr val="FFFF00"/>
                </a:solidFill>
              </a:rPr>
              <a:t>AntiVEGF</a:t>
            </a:r>
            <a:r>
              <a:rPr lang="cs-CZ" sz="2800" dirty="0">
                <a:solidFill>
                  <a:srgbClr val="FFFF00"/>
                </a:solidFill>
              </a:rPr>
              <a:t> preparáty </a:t>
            </a:r>
            <a:r>
              <a:rPr lang="cs-CZ" sz="2800" dirty="0">
                <a:solidFill>
                  <a:srgbClr val="FF99FF"/>
                </a:solidFill>
              </a:rPr>
              <a:t>(</a:t>
            </a:r>
            <a:r>
              <a:rPr lang="cs-CZ" sz="2800" dirty="0" err="1" smtClean="0">
                <a:solidFill>
                  <a:srgbClr val="FF99FF"/>
                </a:solidFill>
              </a:rPr>
              <a:t>ranibizumab</a:t>
            </a:r>
            <a:r>
              <a:rPr lang="cs-CZ" sz="2800" dirty="0" smtClean="0">
                <a:solidFill>
                  <a:srgbClr val="FF99FF"/>
                </a:solidFill>
              </a:rPr>
              <a:t>, </a:t>
            </a:r>
            <a:r>
              <a:rPr lang="cs-CZ" sz="2800" dirty="0" err="1" smtClean="0">
                <a:solidFill>
                  <a:srgbClr val="FF99FF"/>
                </a:solidFill>
              </a:rPr>
              <a:t>aflibercept</a:t>
            </a:r>
            <a:r>
              <a:rPr lang="cs-CZ" sz="2800" dirty="0" smtClean="0">
                <a:solidFill>
                  <a:srgbClr val="FF99FF"/>
                </a:solidFill>
              </a:rPr>
              <a:t>) </a:t>
            </a:r>
            <a:r>
              <a:rPr lang="cs-CZ" sz="2800" dirty="0">
                <a:solidFill>
                  <a:srgbClr val="FFFFFF"/>
                </a:solidFill>
              </a:rPr>
              <a:t>– blokace růstových faktorů </a:t>
            </a:r>
            <a:r>
              <a:rPr lang="cs-CZ" sz="2800" dirty="0" err="1">
                <a:solidFill>
                  <a:srgbClr val="FFFFFF"/>
                </a:solidFill>
              </a:rPr>
              <a:t>neovaskularizací</a:t>
            </a:r>
            <a:endParaRPr lang="cs-CZ" sz="2800" dirty="0">
              <a:solidFill>
                <a:srgbClr val="FFFFFF"/>
              </a:solidFill>
            </a:endParaRPr>
          </a:p>
          <a:p>
            <a:pPr lvl="0"/>
            <a:endParaRPr lang="cs-CZ" sz="2800" dirty="0">
              <a:solidFill>
                <a:srgbClr val="FFFFFF"/>
              </a:solidFill>
            </a:endParaRPr>
          </a:p>
          <a:p>
            <a:pPr lvl="0"/>
            <a:r>
              <a:rPr lang="cs-CZ" sz="2800" dirty="0">
                <a:solidFill>
                  <a:srgbClr val="FFFF00"/>
                </a:solidFill>
              </a:rPr>
              <a:t>Kortikoidy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r>
              <a:rPr lang="cs-CZ" sz="2800" dirty="0">
                <a:solidFill>
                  <a:srgbClr val="FF99FF"/>
                </a:solidFill>
              </a:rPr>
              <a:t>(</a:t>
            </a:r>
            <a:r>
              <a:rPr lang="cs-CZ" sz="2800" dirty="0" err="1">
                <a:solidFill>
                  <a:srgbClr val="FF99FF"/>
                </a:solidFill>
              </a:rPr>
              <a:t>triamcinolon</a:t>
            </a:r>
            <a:r>
              <a:rPr lang="cs-CZ" sz="2800" dirty="0">
                <a:solidFill>
                  <a:srgbClr val="FF99FF"/>
                </a:solidFill>
              </a:rPr>
              <a:t>, </a:t>
            </a:r>
            <a:r>
              <a:rPr lang="cs-CZ" sz="2800" dirty="0" err="1">
                <a:solidFill>
                  <a:srgbClr val="FF99FF"/>
                </a:solidFill>
              </a:rPr>
              <a:t>dexamethason</a:t>
            </a:r>
            <a:r>
              <a:rPr lang="cs-CZ" sz="2800" dirty="0">
                <a:solidFill>
                  <a:srgbClr val="FF99FF"/>
                </a:solidFill>
              </a:rPr>
              <a:t>) </a:t>
            </a:r>
            <a:r>
              <a:rPr lang="cs-CZ" sz="2800" dirty="0">
                <a:solidFill>
                  <a:srgbClr val="FFFFFF"/>
                </a:solidFill>
              </a:rPr>
              <a:t>– blokace zánětlivých faktorů, </a:t>
            </a:r>
            <a:r>
              <a:rPr lang="cs-CZ" sz="2800" dirty="0" err="1">
                <a:solidFill>
                  <a:srgbClr val="FFFFFF"/>
                </a:solidFill>
              </a:rPr>
              <a:t>antiedematosní</a:t>
            </a:r>
            <a:r>
              <a:rPr lang="cs-CZ" sz="2800" dirty="0">
                <a:solidFill>
                  <a:srgbClr val="FFFFFF"/>
                </a:solidFill>
              </a:rPr>
              <a:t> efekt</a:t>
            </a:r>
            <a:r>
              <a:rPr lang="cs-CZ" sz="2800" dirty="0" smtClean="0">
                <a:solidFill>
                  <a:srgbClr val="FFFFFF"/>
                </a:solidFill>
              </a:rPr>
              <a:t>)</a:t>
            </a:r>
          </a:p>
          <a:p>
            <a:pPr marL="0" lvl="0" indent="0">
              <a:buNone/>
            </a:pPr>
            <a:endParaRPr lang="cs-CZ" sz="2800" dirty="0">
              <a:solidFill>
                <a:srgbClr val="FFFFFF"/>
              </a:solidFill>
            </a:endParaRPr>
          </a:p>
          <a:p>
            <a:pPr lvl="0"/>
            <a:r>
              <a:rPr lang="cs-CZ" sz="2800" dirty="0">
                <a:solidFill>
                  <a:srgbClr val="FFFF00"/>
                </a:solidFill>
              </a:rPr>
              <a:t>Kombinovaná terapie </a:t>
            </a:r>
            <a:r>
              <a:rPr lang="cs-CZ" sz="2800" dirty="0">
                <a:solidFill>
                  <a:srgbClr val="FFFFFF"/>
                </a:solidFill>
              </a:rPr>
              <a:t>- </a:t>
            </a:r>
            <a:r>
              <a:rPr lang="cs-CZ" sz="2800" dirty="0">
                <a:solidFill>
                  <a:srgbClr val="FF99FF"/>
                </a:solidFill>
              </a:rPr>
              <a:t>IVT terapie + laser</a:t>
            </a:r>
          </a:p>
          <a:p>
            <a:pPr marL="0" lvl="0" indent="0">
              <a:buNone/>
            </a:pPr>
            <a:r>
              <a:rPr lang="cs-CZ" sz="2800" dirty="0" smtClean="0">
                <a:solidFill>
                  <a:srgbClr val="FF99FF"/>
                </a:solidFill>
              </a:rPr>
              <a:t>                                       </a:t>
            </a:r>
            <a:r>
              <a:rPr lang="cs-CZ" sz="2800" dirty="0">
                <a:solidFill>
                  <a:srgbClr val="FF99FF"/>
                </a:solidFill>
              </a:rPr>
              <a:t>- IVT terapie + operace</a:t>
            </a:r>
          </a:p>
        </p:txBody>
      </p:sp>
    </p:spTree>
    <p:extLst>
      <p:ext uri="{BB962C8B-B14F-4D97-AF65-F5344CB8AC3E}">
        <p14:creationId xmlns:p14="http://schemas.microsoft.com/office/powerpoint/2010/main" val="3608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0811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Terapie DME – </a:t>
            </a:r>
            <a:r>
              <a:rPr lang="cs-CZ" b="1" dirty="0" err="1" smtClean="0">
                <a:solidFill>
                  <a:srgbClr val="FFC000"/>
                </a:solidFill>
              </a:rPr>
              <a:t>antiVEGF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229600" cy="4752528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pacientů s DM byly ve sklivci prokázány vyšší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hladiny VEGF – hypoxie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Intravitreální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aplikace </a:t>
            </a:r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antiVEGF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preparátů </a:t>
            </a:r>
            <a:r>
              <a:rPr lang="cs-CZ" sz="2400" dirty="0">
                <a:solidFill>
                  <a:srgbClr val="FFFFFF"/>
                </a:solidFill>
              </a:rPr>
              <a:t>– blokace růstových </a:t>
            </a:r>
            <a:r>
              <a:rPr lang="cs-CZ" sz="2400" dirty="0" smtClean="0">
                <a:solidFill>
                  <a:srgbClr val="FFFFFF"/>
                </a:solidFill>
              </a:rPr>
              <a:t>faktorů </a:t>
            </a:r>
            <a:r>
              <a:rPr lang="cs-CZ" sz="2400" dirty="0" err="1" smtClean="0">
                <a:solidFill>
                  <a:srgbClr val="FFFFFF"/>
                </a:solidFill>
              </a:rPr>
              <a:t>neovaskularizací</a:t>
            </a:r>
            <a:r>
              <a:rPr lang="cs-CZ" sz="2400" dirty="0" smtClean="0">
                <a:solidFill>
                  <a:srgbClr val="FFFFFF"/>
                </a:solidFill>
              </a:rPr>
              <a:t> – redukce edému centra sítnice</a:t>
            </a: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dobře kompenzovaných pacientů s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DME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pacientů s přetrvávajícím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DME i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přes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provedenou laserovou </a:t>
            </a:r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fotokoagulaci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pacientů s vysokým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DME kombinace anti VEGF a následné laserové </a:t>
            </a:r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fotokoagulace</a:t>
            </a:r>
            <a:endParaRPr lang="cs-CZ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880"/>
            <a:ext cx="8229600" cy="1211888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3200" b="1" u="sng" dirty="0" smtClean="0">
                <a:solidFill>
                  <a:srgbClr val="FFC000"/>
                </a:solidFill>
              </a:rPr>
              <a:t>Léčba DME anti VEGF preparáty</a:t>
            </a:r>
            <a:endParaRPr lang="cs-CZ" sz="3200" b="1" u="sng" dirty="0">
              <a:solidFill>
                <a:srgbClr val="FFC00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490032"/>
            <a:ext cx="8229600" cy="510732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1800" dirty="0" err="1" smtClean="0">
                <a:solidFill>
                  <a:srgbClr val="FFC000"/>
                </a:solidFill>
              </a:rPr>
              <a:t>Ranibizumab</a:t>
            </a:r>
            <a:r>
              <a:rPr lang="cs-CZ" sz="1800" dirty="0" smtClean="0">
                <a:solidFill>
                  <a:srgbClr val="FFC000"/>
                </a:solidFill>
              </a:rPr>
              <a:t> a </a:t>
            </a:r>
            <a:r>
              <a:rPr lang="cs-CZ" sz="1800" dirty="0" err="1" smtClean="0">
                <a:solidFill>
                  <a:srgbClr val="FFC000"/>
                </a:solidFill>
              </a:rPr>
              <a:t>aflibercept</a:t>
            </a:r>
            <a:endParaRPr lang="cs-CZ" sz="1800" dirty="0" smtClean="0">
              <a:solidFill>
                <a:srgbClr val="FFC000"/>
              </a:solidFill>
            </a:endParaRPr>
          </a:p>
          <a:p>
            <a:r>
              <a:rPr lang="cs-CZ" sz="1800" dirty="0" err="1" smtClean="0">
                <a:solidFill>
                  <a:srgbClr val="00FFFF"/>
                </a:solidFill>
              </a:rPr>
              <a:t>Intravitreální</a:t>
            </a:r>
            <a:r>
              <a:rPr lang="cs-CZ" sz="1800" dirty="0" smtClean="0">
                <a:solidFill>
                  <a:srgbClr val="00FFFF"/>
                </a:solidFill>
              </a:rPr>
              <a:t> </a:t>
            </a:r>
            <a:r>
              <a:rPr lang="cs-CZ" sz="1800" dirty="0" err="1" smtClean="0">
                <a:solidFill>
                  <a:srgbClr val="00FFFF"/>
                </a:solidFill>
              </a:rPr>
              <a:t>transkonjunktivální</a:t>
            </a:r>
            <a:r>
              <a:rPr lang="cs-CZ" sz="1800" dirty="0" smtClean="0">
                <a:solidFill>
                  <a:srgbClr val="00FFFF"/>
                </a:solidFill>
              </a:rPr>
              <a:t> podání </a:t>
            </a:r>
            <a:r>
              <a:rPr lang="cs-CZ" sz="1800" dirty="0" smtClean="0">
                <a:solidFill>
                  <a:schemeClr val="bg1"/>
                </a:solidFill>
              </a:rPr>
              <a:t>za aseptických kautel lékařem se zkušeností s nitrooční operativou</a:t>
            </a:r>
          </a:p>
          <a:p>
            <a:r>
              <a:rPr lang="cs-CZ" sz="1800" dirty="0" smtClean="0">
                <a:solidFill>
                  <a:srgbClr val="00FFFF"/>
                </a:solidFill>
              </a:rPr>
              <a:t>Léčba  </a:t>
            </a:r>
            <a:r>
              <a:rPr lang="cs-CZ" sz="1800" dirty="0">
                <a:solidFill>
                  <a:srgbClr val="00FFFF"/>
                </a:solidFill>
              </a:rPr>
              <a:t>schválená </a:t>
            </a:r>
            <a:r>
              <a:rPr lang="cs-CZ" sz="1800" dirty="0" smtClean="0">
                <a:solidFill>
                  <a:srgbClr val="00FFFF"/>
                </a:solidFill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</a:rPr>
              <a:t>SÚKLem</a:t>
            </a:r>
            <a:r>
              <a:rPr lang="cs-CZ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Aplikace léku v omezeném počtu center – </a:t>
            </a:r>
            <a:r>
              <a:rPr lang="cs-CZ" sz="1800" dirty="0" err="1" smtClean="0">
                <a:solidFill>
                  <a:srgbClr val="00FFFF"/>
                </a:solidFill>
              </a:rPr>
              <a:t>centrová</a:t>
            </a:r>
            <a:r>
              <a:rPr lang="cs-CZ" sz="1800" dirty="0" smtClean="0">
                <a:solidFill>
                  <a:srgbClr val="00FFFF"/>
                </a:solidFill>
              </a:rPr>
              <a:t> léčba</a:t>
            </a:r>
          </a:p>
          <a:p>
            <a:r>
              <a:rPr lang="cs-CZ" sz="1800" dirty="0" smtClean="0">
                <a:solidFill>
                  <a:srgbClr val="00FFFF"/>
                </a:solidFill>
              </a:rPr>
              <a:t>Pacient musí splnit určitá celková a oční kritéria</a:t>
            </a:r>
            <a:endParaRPr lang="cs-CZ" sz="1800" dirty="0" smtClean="0">
              <a:solidFill>
                <a:schemeClr val="bg1"/>
              </a:solidFill>
            </a:endParaRPr>
          </a:p>
          <a:p>
            <a:r>
              <a:rPr lang="cs-CZ" sz="1800" dirty="0" smtClean="0">
                <a:solidFill>
                  <a:srgbClr val="00FFFF"/>
                </a:solidFill>
              </a:rPr>
              <a:t>Jednotlivá dávka 50µl (0,5mg)</a:t>
            </a:r>
          </a:p>
          <a:p>
            <a:r>
              <a:rPr lang="cs-CZ" sz="1800" dirty="0" smtClean="0">
                <a:solidFill>
                  <a:srgbClr val="00FFFF"/>
                </a:solidFill>
              </a:rPr>
              <a:t>Hrazená ZP 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Léčba </a:t>
            </a:r>
            <a:r>
              <a:rPr lang="cs-CZ" sz="1800" dirty="0">
                <a:solidFill>
                  <a:schemeClr val="bg1"/>
                </a:solidFill>
              </a:rPr>
              <a:t>je podávána </a:t>
            </a:r>
            <a:r>
              <a:rPr lang="cs-CZ" sz="1800" dirty="0">
                <a:solidFill>
                  <a:srgbClr val="00FFFF"/>
                </a:solidFill>
              </a:rPr>
              <a:t>jednou měsíčně </a:t>
            </a:r>
            <a:r>
              <a:rPr lang="cs-CZ" sz="1800" dirty="0" smtClean="0">
                <a:solidFill>
                  <a:srgbClr val="00FFFF"/>
                </a:solidFill>
              </a:rPr>
              <a:t>v </a:t>
            </a:r>
            <a:r>
              <a:rPr lang="cs-CZ" sz="1800" dirty="0" smtClean="0">
                <a:solidFill>
                  <a:schemeClr val="bg1"/>
                </a:solidFill>
              </a:rPr>
              <a:t>a </a:t>
            </a:r>
            <a:r>
              <a:rPr lang="cs-CZ" sz="1800" dirty="0">
                <a:solidFill>
                  <a:schemeClr val="bg1"/>
                </a:solidFill>
              </a:rPr>
              <a:t>pokračuje </a:t>
            </a:r>
            <a:r>
              <a:rPr lang="cs-CZ" sz="1800" dirty="0">
                <a:solidFill>
                  <a:srgbClr val="00FFFF"/>
                </a:solidFill>
              </a:rPr>
              <a:t>do dosažení maximální </a:t>
            </a:r>
            <a:r>
              <a:rPr lang="cs-CZ" sz="1800" dirty="0" smtClean="0">
                <a:solidFill>
                  <a:srgbClr val="00FFFF"/>
                </a:solidFill>
              </a:rPr>
              <a:t>zrakové ostrosti </a:t>
            </a:r>
            <a:r>
              <a:rPr lang="cs-CZ" sz="1800" dirty="0" smtClean="0">
                <a:solidFill>
                  <a:schemeClr val="bg1"/>
                </a:solidFill>
              </a:rPr>
              <a:t>- stabilní </a:t>
            </a:r>
            <a:r>
              <a:rPr lang="cs-CZ" sz="1800" dirty="0">
                <a:solidFill>
                  <a:schemeClr val="bg1"/>
                </a:solidFill>
              </a:rPr>
              <a:t>zraková ostrost </a:t>
            </a:r>
            <a:r>
              <a:rPr lang="cs-CZ" sz="1800" dirty="0" smtClean="0">
                <a:solidFill>
                  <a:schemeClr val="bg1"/>
                </a:solidFill>
              </a:rPr>
              <a:t>ve třech po </a:t>
            </a:r>
            <a:r>
              <a:rPr lang="cs-CZ" sz="1800" dirty="0">
                <a:solidFill>
                  <a:schemeClr val="bg1"/>
                </a:solidFill>
              </a:rPr>
              <a:t>sobě </a:t>
            </a:r>
            <a:r>
              <a:rPr lang="cs-CZ" sz="1800" dirty="0" smtClean="0">
                <a:solidFill>
                  <a:schemeClr val="bg1"/>
                </a:solidFill>
              </a:rPr>
              <a:t>jdoucích měsíčních hodnoceních</a:t>
            </a:r>
            <a:endParaRPr lang="cs-CZ" sz="1800" dirty="0">
              <a:solidFill>
                <a:schemeClr val="bg1"/>
              </a:solidFill>
            </a:endParaRPr>
          </a:p>
          <a:p>
            <a:r>
              <a:rPr lang="cs-CZ" sz="1800" dirty="0">
                <a:solidFill>
                  <a:schemeClr val="bg1"/>
                </a:solidFill>
              </a:rPr>
              <a:t>Následné sledování zrakové ostrosti jednou měsíčně 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Při opětovné ztrátě </a:t>
            </a:r>
            <a:r>
              <a:rPr lang="cs-CZ" sz="1800" dirty="0">
                <a:solidFill>
                  <a:schemeClr val="bg1"/>
                </a:solidFill>
              </a:rPr>
              <a:t>zrakové </a:t>
            </a:r>
            <a:r>
              <a:rPr lang="cs-CZ" sz="1800" dirty="0" smtClean="0">
                <a:solidFill>
                  <a:schemeClr val="bg1"/>
                </a:solidFill>
              </a:rPr>
              <a:t>ostrosti je </a:t>
            </a:r>
            <a:r>
              <a:rPr lang="cs-CZ" sz="1800" dirty="0">
                <a:solidFill>
                  <a:schemeClr val="bg1"/>
                </a:solidFill>
              </a:rPr>
              <a:t>léčba znovu zahájena, dokud není </a:t>
            </a:r>
            <a:r>
              <a:rPr lang="cs-CZ" sz="1800" dirty="0" smtClean="0">
                <a:solidFill>
                  <a:schemeClr val="bg1"/>
                </a:solidFill>
              </a:rPr>
              <a:t>opět dosaženo </a:t>
            </a:r>
            <a:r>
              <a:rPr lang="cs-CZ" sz="1800" dirty="0">
                <a:solidFill>
                  <a:schemeClr val="bg1"/>
                </a:solidFill>
              </a:rPr>
              <a:t>stabilní zrakové ostrosti po tři po sobě jdoucí měsíce</a:t>
            </a:r>
            <a:r>
              <a:rPr lang="cs-CZ" sz="1800" dirty="0" smtClean="0">
                <a:solidFill>
                  <a:schemeClr val="bg1"/>
                </a:solidFill>
              </a:rPr>
              <a:t>.</a:t>
            </a:r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880"/>
            <a:ext cx="8229600" cy="1211888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3200" b="1" u="sng" dirty="0" smtClean="0">
                <a:solidFill>
                  <a:srgbClr val="FFC000"/>
                </a:solidFill>
              </a:rPr>
              <a:t>Léčba DME anti VEGF preparáty</a:t>
            </a:r>
            <a:endParaRPr lang="cs-CZ" sz="3200" b="1" u="sng" dirty="0">
              <a:solidFill>
                <a:srgbClr val="FFC00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490032"/>
            <a:ext cx="8229600" cy="287507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cs-CZ" sz="2000" dirty="0" smtClean="0">
                <a:solidFill>
                  <a:srgbClr val="FF66CC"/>
                </a:solidFill>
              </a:rPr>
              <a:t>Podmínky úhrady: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solidFill>
                  <a:schemeClr val="bg1"/>
                </a:solidFill>
              </a:rPr>
              <a:t>Aktuální hodnota HbA1c ˂ 7% (HbA1c ˂70mmol/mol)                                ne starší než 3 měsíce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solidFill>
                  <a:schemeClr val="bg1"/>
                </a:solidFill>
              </a:rPr>
              <a:t>Celkový cholesterol ˂</a:t>
            </a:r>
            <a:r>
              <a:rPr lang="cs-CZ" sz="1800" dirty="0" err="1" smtClean="0">
                <a:solidFill>
                  <a:schemeClr val="bg1"/>
                </a:solidFill>
              </a:rPr>
              <a:t>4,8mmol</a:t>
            </a:r>
            <a:r>
              <a:rPr lang="cs-CZ" sz="1800" dirty="0" smtClean="0">
                <a:solidFill>
                  <a:schemeClr val="bg1"/>
                </a:solidFill>
              </a:rPr>
              <a:t>/l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solidFill>
                  <a:schemeClr val="bg1"/>
                </a:solidFill>
              </a:rPr>
              <a:t>Doba trvání DME ˂ 1 rok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solidFill>
                  <a:schemeClr val="bg1"/>
                </a:solidFill>
              </a:rPr>
              <a:t>Oční kritéria (centrální tloušťka sítnice, hodnota </a:t>
            </a:r>
            <a:r>
              <a:rPr lang="cs-CZ" sz="1800" dirty="0" err="1" smtClean="0">
                <a:solidFill>
                  <a:schemeClr val="bg1"/>
                </a:solidFill>
              </a:rPr>
              <a:t>vizu</a:t>
            </a:r>
            <a:r>
              <a:rPr lang="cs-CZ" sz="1800" dirty="0" smtClean="0">
                <a:solidFill>
                  <a:schemeClr val="bg1"/>
                </a:solidFill>
              </a:rPr>
              <a:t>, absence jiného onemocnění </a:t>
            </a:r>
            <a:r>
              <a:rPr lang="cs-CZ" sz="1800" dirty="0" err="1" smtClean="0">
                <a:solidFill>
                  <a:schemeClr val="bg1"/>
                </a:solidFill>
              </a:rPr>
              <a:t>makuly</a:t>
            </a:r>
            <a:r>
              <a:rPr lang="cs-CZ" sz="1800" dirty="0" smtClean="0">
                <a:solidFill>
                  <a:schemeClr val="bg1"/>
                </a:solidFill>
              </a:rPr>
              <a:t>, selhání laserové terapie</a:t>
            </a:r>
            <a:r>
              <a:rPr lang="cs-CZ" sz="1800" dirty="0">
                <a:solidFill>
                  <a:schemeClr val="bg1"/>
                </a:solidFill>
              </a:rPr>
              <a:t>) 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solidFill>
                  <a:schemeClr val="bg1"/>
                </a:solidFill>
              </a:rPr>
              <a:t>Dobrá </a:t>
            </a:r>
            <a:r>
              <a:rPr lang="cs-CZ" sz="1800" dirty="0" err="1">
                <a:solidFill>
                  <a:schemeClr val="bg1"/>
                </a:solidFill>
              </a:rPr>
              <a:t>compliance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smtClean="0">
                <a:solidFill>
                  <a:schemeClr val="bg1"/>
                </a:solidFill>
              </a:rPr>
              <a:t>pacienta a diabetologické zázemí</a:t>
            </a:r>
          </a:p>
          <a:p>
            <a:pPr marL="457200" indent="-457200">
              <a:buFont typeface="+mj-lt"/>
              <a:buAutoNum type="arabicPeriod"/>
            </a:pP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509120"/>
            <a:ext cx="8208912" cy="20882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n-US" sz="2000" dirty="0" err="1" smtClean="0">
                <a:solidFill>
                  <a:srgbClr val="FF66CC"/>
                </a:solidFill>
              </a:rPr>
              <a:t>Vylučující</a:t>
            </a:r>
            <a:r>
              <a:rPr lang="en-US" sz="2000" dirty="0" smtClean="0">
                <a:solidFill>
                  <a:srgbClr val="FF66CC"/>
                </a:solidFill>
              </a:rPr>
              <a:t> </a:t>
            </a:r>
            <a:r>
              <a:rPr lang="en-US" sz="2000" dirty="0" err="1" smtClean="0">
                <a:solidFill>
                  <a:srgbClr val="FF66CC"/>
                </a:solidFill>
              </a:rPr>
              <a:t>kritéria</a:t>
            </a:r>
            <a:r>
              <a:rPr lang="cs-CZ" sz="2000" dirty="0" smtClean="0">
                <a:solidFill>
                  <a:srgbClr val="FF66CC"/>
                </a:solidFill>
              </a:rPr>
              <a:t> pro úhradu</a:t>
            </a:r>
            <a:r>
              <a:rPr lang="en-US" sz="2000" dirty="0" smtClean="0">
                <a:solidFill>
                  <a:srgbClr val="FF66CC"/>
                </a:solidFill>
              </a:rPr>
              <a:t>: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>
                <a:solidFill>
                  <a:schemeClr val="bg1"/>
                </a:solidFill>
              </a:rPr>
              <a:t>Stav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iktu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TK </a:t>
            </a:r>
            <a:r>
              <a:rPr lang="en-US" sz="1800" dirty="0" smtClean="0">
                <a:solidFill>
                  <a:schemeClr val="bg1"/>
                </a:solidFill>
                <a:latin typeface="Calibri"/>
              </a:rPr>
              <a:t>˃ 140/</a:t>
            </a:r>
            <a:r>
              <a:rPr lang="en-US" sz="1800" dirty="0" err="1" smtClean="0">
                <a:solidFill>
                  <a:schemeClr val="bg1"/>
                </a:solidFill>
                <a:latin typeface="Calibri"/>
              </a:rPr>
              <a:t>90mmHg</a:t>
            </a:r>
            <a:endParaRPr lang="en-US" sz="1800" dirty="0" smtClean="0">
              <a:solidFill>
                <a:schemeClr val="bg1"/>
              </a:solidFill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>
                <a:solidFill>
                  <a:schemeClr val="bg1"/>
                </a:solidFill>
                <a:latin typeface="Calibri"/>
              </a:rPr>
              <a:t>Diab</a:t>
            </a:r>
            <a:r>
              <a:rPr lang="en-US" sz="1800" dirty="0" smtClean="0">
                <a:solidFill>
                  <a:schemeClr val="bg1"/>
                </a:solidFill>
                <a:latin typeface="Calibri"/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  <a:latin typeface="Calibri"/>
              </a:rPr>
              <a:t>nefropatie</a:t>
            </a:r>
            <a:r>
              <a:rPr lang="en-US" sz="1800" dirty="0" smtClean="0">
                <a:solidFill>
                  <a:schemeClr val="bg1"/>
                </a:solidFill>
                <a:latin typeface="Calibri"/>
              </a:rPr>
              <a:t> s </a:t>
            </a:r>
            <a:r>
              <a:rPr lang="en-US" sz="1800" dirty="0" err="1" smtClean="0">
                <a:solidFill>
                  <a:schemeClr val="bg1"/>
                </a:solidFill>
                <a:latin typeface="Calibri"/>
              </a:rPr>
              <a:t>hladinou</a:t>
            </a:r>
            <a:r>
              <a:rPr lang="en-US" sz="18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alibri"/>
              </a:rPr>
              <a:t>sérového</a:t>
            </a:r>
            <a:r>
              <a:rPr lang="en-US" sz="18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alibri"/>
              </a:rPr>
              <a:t>kreatininu</a:t>
            </a:r>
            <a:r>
              <a:rPr lang="en-US" sz="1800" dirty="0" smtClean="0">
                <a:solidFill>
                  <a:schemeClr val="bg1"/>
                </a:solidFill>
                <a:latin typeface="Calibri"/>
              </a:rPr>
              <a:t> ˃</a:t>
            </a:r>
            <a:r>
              <a:rPr lang="en-US" sz="1800" dirty="0" err="1" smtClean="0">
                <a:solidFill>
                  <a:schemeClr val="bg1"/>
                </a:solidFill>
                <a:latin typeface="Calibri"/>
              </a:rPr>
              <a:t>180µmol</a:t>
            </a:r>
            <a:r>
              <a:rPr lang="en-US" sz="1800" dirty="0" smtClean="0">
                <a:solidFill>
                  <a:schemeClr val="bg1"/>
                </a:solidFill>
                <a:latin typeface="Calibri"/>
              </a:rPr>
              <a:t>/l</a:t>
            </a:r>
            <a:endParaRPr lang="cs-CZ" sz="1800" dirty="0" smtClean="0">
              <a:solidFill>
                <a:schemeClr val="bg1"/>
              </a:solidFill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solidFill>
                  <a:schemeClr val="bg1"/>
                </a:solidFill>
                <a:latin typeface="Calibri"/>
              </a:rPr>
              <a:t>Pokročilá </a:t>
            </a:r>
            <a:r>
              <a:rPr lang="cs-CZ" sz="1800" dirty="0" err="1">
                <a:solidFill>
                  <a:schemeClr val="bg1"/>
                </a:solidFill>
                <a:latin typeface="Calibri"/>
              </a:rPr>
              <a:t>proliferativní</a:t>
            </a:r>
            <a:r>
              <a:rPr lang="cs-CZ" sz="1800" dirty="0">
                <a:solidFill>
                  <a:schemeClr val="bg1"/>
                </a:solidFill>
                <a:latin typeface="Calibri"/>
              </a:rPr>
              <a:t> diabetická retinopatie</a:t>
            </a:r>
            <a:endParaRPr lang="en-US" sz="1800" dirty="0" smtClean="0">
              <a:solidFill>
                <a:schemeClr val="bg1"/>
              </a:solidFill>
              <a:latin typeface="Calibri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332655"/>
            <a:ext cx="8229600" cy="1008113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rgbClr val="FF950E"/>
                </a:solidFill>
              </a:rPr>
              <a:t>Léčba DME - chirurgie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25144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cs-CZ" sz="2800" dirty="0">
                <a:solidFill>
                  <a:srgbClr val="FFFFFF"/>
                </a:solidFill>
              </a:rPr>
              <a:t>Vyhrazena pro </a:t>
            </a:r>
            <a:r>
              <a:rPr lang="cs-CZ" sz="2800" dirty="0">
                <a:solidFill>
                  <a:srgbClr val="FFFF00"/>
                </a:solidFill>
              </a:rPr>
              <a:t>pacienty nereagující </a:t>
            </a:r>
            <a:r>
              <a:rPr lang="cs-CZ" sz="2800" dirty="0">
                <a:solidFill>
                  <a:srgbClr val="FFFFFF"/>
                </a:solidFill>
              </a:rPr>
              <a:t>na jinou léčbu</a:t>
            </a:r>
          </a:p>
          <a:p>
            <a:pPr lvl="0"/>
            <a:endParaRPr lang="cs-CZ" sz="2800" dirty="0">
              <a:solidFill>
                <a:srgbClr val="FFFFFF"/>
              </a:solidFill>
            </a:endParaRPr>
          </a:p>
          <a:p>
            <a:pPr lvl="0"/>
            <a:r>
              <a:rPr lang="cs-CZ" sz="2800" dirty="0" err="1">
                <a:solidFill>
                  <a:srgbClr val="FFFF00"/>
                </a:solidFill>
              </a:rPr>
              <a:t>Pars</a:t>
            </a:r>
            <a:r>
              <a:rPr lang="cs-CZ" sz="2800" dirty="0">
                <a:solidFill>
                  <a:srgbClr val="FFFF00"/>
                </a:solidFill>
              </a:rPr>
              <a:t> plana </a:t>
            </a:r>
            <a:r>
              <a:rPr lang="cs-CZ" sz="2800" dirty="0" err="1">
                <a:solidFill>
                  <a:srgbClr val="FFFF00"/>
                </a:solidFill>
              </a:rPr>
              <a:t>vitrektomie</a:t>
            </a:r>
            <a:r>
              <a:rPr lang="cs-CZ" sz="2800" dirty="0">
                <a:solidFill>
                  <a:srgbClr val="FFFFFF"/>
                </a:solidFill>
              </a:rPr>
              <a:t> - odstranění sklivce a vnitřní limitující </a:t>
            </a:r>
            <a:r>
              <a:rPr lang="cs-CZ" sz="2800" dirty="0" err="1">
                <a:solidFill>
                  <a:srgbClr val="FFFFFF"/>
                </a:solidFill>
              </a:rPr>
              <a:t>membrany</a:t>
            </a:r>
            <a:r>
              <a:rPr lang="cs-CZ" sz="2800" dirty="0">
                <a:solidFill>
                  <a:srgbClr val="FFFFFF"/>
                </a:solidFill>
              </a:rPr>
              <a:t> pro zlepšení </a:t>
            </a:r>
            <a:r>
              <a:rPr lang="cs-CZ" sz="2800" dirty="0" err="1">
                <a:solidFill>
                  <a:srgbClr val="FFFFFF"/>
                </a:solidFill>
              </a:rPr>
              <a:t>oxygenace</a:t>
            </a:r>
            <a:r>
              <a:rPr lang="cs-CZ" sz="2800" dirty="0">
                <a:solidFill>
                  <a:srgbClr val="FFFFFF"/>
                </a:solidFill>
              </a:rPr>
              <a:t> sítnice a zlepšení průniku farmak</a:t>
            </a:r>
          </a:p>
          <a:p>
            <a:pPr lvl="0"/>
            <a:endParaRPr lang="cs-CZ" sz="2800" dirty="0">
              <a:solidFill>
                <a:srgbClr val="FFFFFF"/>
              </a:solidFill>
            </a:endParaRPr>
          </a:p>
          <a:p>
            <a:pPr lvl="0"/>
            <a:r>
              <a:rPr lang="cs-CZ" sz="2800" dirty="0">
                <a:solidFill>
                  <a:srgbClr val="FFFFFF"/>
                </a:solidFill>
              </a:rPr>
              <a:t>V poslední době často předchozí nebo </a:t>
            </a:r>
            <a:r>
              <a:rPr lang="cs-CZ" sz="2800" dirty="0" err="1">
                <a:solidFill>
                  <a:srgbClr val="FFFFFF"/>
                </a:solidFill>
              </a:rPr>
              <a:t>peroperační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aplikace </a:t>
            </a:r>
            <a:r>
              <a:rPr lang="cs-CZ" sz="2800" dirty="0" err="1">
                <a:solidFill>
                  <a:schemeClr val="bg1"/>
                </a:solidFill>
              </a:rPr>
              <a:t>antiVEGF</a:t>
            </a:r>
            <a:r>
              <a:rPr lang="cs-CZ" sz="2800" dirty="0">
                <a:solidFill>
                  <a:schemeClr val="bg1"/>
                </a:solidFill>
              </a:rPr>
              <a:t> látek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r>
              <a:rPr lang="cs-CZ" sz="2800" dirty="0" smtClean="0">
                <a:solidFill>
                  <a:srgbClr val="FFFFFF"/>
                </a:solidFill>
              </a:rPr>
              <a:t>- </a:t>
            </a:r>
            <a:r>
              <a:rPr lang="cs-CZ" sz="2800" dirty="0" err="1" smtClean="0">
                <a:solidFill>
                  <a:srgbClr val="FFFF00"/>
                </a:solidFill>
              </a:rPr>
              <a:t>antiVEGF</a:t>
            </a:r>
            <a:r>
              <a:rPr lang="cs-CZ" sz="2800" dirty="0" smtClean="0">
                <a:solidFill>
                  <a:srgbClr val="FFFF00"/>
                </a:solidFill>
              </a:rPr>
              <a:t> asistovaná PPV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80000" y="333360"/>
            <a:ext cx="8820000" cy="80043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 i="0" u="sng" strike="noStrike" baseline="0" dirty="0">
                <a:ln>
                  <a:noFill/>
                </a:ln>
                <a:solidFill>
                  <a:srgbClr val="FFCC00"/>
                </a:solidFill>
                <a:uFillTx/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cs-CZ" sz="3200" b="1" i="0" u="sng" strike="noStrike" baseline="0" dirty="0">
                <a:ln>
                  <a:noFill/>
                </a:ln>
                <a:solidFill>
                  <a:srgbClr val="FFC000"/>
                </a:solidFill>
                <a:uFillTx/>
                <a:latin typeface="Arial" pitchFamily="34"/>
                <a:ea typeface="Lucida Sans Unicode" pitchFamily="2"/>
                <a:cs typeface="Mangal" pitchFamily="2"/>
              </a:rPr>
              <a:t>Epidemiologie DM  - FAKTA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1" i="0" u="none" strike="noStrike" baseline="0" dirty="0">
              <a:ln>
                <a:noFill/>
              </a:ln>
              <a:solidFill>
                <a:srgbClr val="FFC000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0" i="0" u="none" strike="noStrike" baseline="0" dirty="0" smtClean="0">
              <a:ln>
                <a:noFill/>
              </a:ln>
              <a:solidFill>
                <a:srgbClr val="00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DM postihuje </a:t>
            </a:r>
            <a:r>
              <a:rPr lang="cs-CZ" sz="2800" dirty="0" smtClean="0">
                <a:solidFill>
                  <a:srgbClr val="00FFFF"/>
                </a:solidFill>
              </a:rPr>
              <a:t>5% světové populace</a:t>
            </a:r>
            <a:r>
              <a:rPr lang="cs-CZ" sz="2800" dirty="0" smtClean="0">
                <a:solidFill>
                  <a:srgbClr val="FFFFFF"/>
                </a:solidFill>
              </a:rPr>
              <a:t> a jeho </a:t>
            </a:r>
            <a:r>
              <a:rPr lang="cs-CZ" sz="2800" u="sng" dirty="0" smtClean="0">
                <a:solidFill>
                  <a:srgbClr val="FFFFFF"/>
                </a:solidFill>
              </a:rPr>
              <a:t>prevalence  se zdvojnásobuje každou generaci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800" u="sng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Diabetická</a:t>
            </a:r>
            <a:r>
              <a:rPr lang="en-US" sz="2800" dirty="0" smtClean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retinopatie</a:t>
            </a:r>
            <a:r>
              <a:rPr lang="cs-CZ" sz="2800" dirty="0" smtClean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 (DR)</a:t>
            </a:r>
            <a:r>
              <a:rPr lang="en-US" sz="2800" dirty="0" smtClean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je </a:t>
            </a:r>
            <a:r>
              <a:rPr lang="en-US" sz="2800" dirty="0" err="1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nejčastější</a:t>
            </a:r>
            <a:r>
              <a:rPr lang="en-US" sz="2800" dirty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2800" dirty="0" err="1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příčinou</a:t>
            </a:r>
            <a:r>
              <a:rPr lang="en-US" sz="2800" dirty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2800" dirty="0" err="1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slepoty</a:t>
            </a:r>
            <a:r>
              <a:rPr lang="en-US" sz="2800" dirty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2800" dirty="0" err="1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pacientů</a:t>
            </a:r>
            <a:r>
              <a:rPr lang="en-US" sz="2800" dirty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 do 65 let v </a:t>
            </a:r>
            <a:r>
              <a:rPr lang="en-US" sz="2800" dirty="0" err="1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rozvinutých</a:t>
            </a:r>
            <a:r>
              <a:rPr lang="en-US" sz="2800" dirty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  <a:latin typeface="Arial" pitchFamily="34"/>
                <a:ea typeface="Lucida Sans Unicode" pitchFamily="2"/>
                <a:cs typeface="Mangal" pitchFamily="2"/>
              </a:rPr>
              <a:t>zemích</a:t>
            </a:r>
            <a:endParaRPr lang="cs-CZ" sz="2800" dirty="0" smtClean="0">
              <a:solidFill>
                <a:srgbClr val="00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800" dirty="0" smtClean="0">
              <a:solidFill>
                <a:srgbClr val="00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Komplexní preventivní                                                a léčebné postupy redukují                                    ztrátu zraku o více než 90 %.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800" dirty="0" smtClean="0">
              <a:solidFill>
                <a:srgbClr val="00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800" dirty="0">
              <a:solidFill>
                <a:srgbClr val="00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cs-CZ" sz="2800" u="sng" dirty="0" smtClean="0">
              <a:solidFill>
                <a:srgbClr val="FFFFFF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cs-CZ" sz="2800" u="sng" dirty="0" smtClean="0">
              <a:solidFill>
                <a:srgbClr val="FFFFFF"/>
              </a:solidFill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b="0" i="0" u="none" strike="noStrike" baseline="0" dirty="0">
              <a:ln>
                <a:noFill/>
              </a:ln>
              <a:solidFill>
                <a:srgbClr val="FFFF00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5285415" y="3876735"/>
            <a:ext cx="3743904" cy="294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Mangal" pitchFamily="2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88000" y="4075200"/>
            <a:ext cx="4118040" cy="2579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451649" y="6125654"/>
            <a:ext cx="4340160" cy="61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Mangal" pitchFamily="2"/>
              </a:rPr>
              <a:t>V roce 2030 se očekává velký nárůst nově diagnostikovaných diabetiků ve věku 45-64 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60000" y="279860"/>
            <a:ext cx="8229600" cy="1323439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rgbClr val="FFC000"/>
                </a:solidFill>
              </a:rPr>
              <a:t>Četnost kontrol a dispenzarizace nemocných</a:t>
            </a:r>
            <a:endParaRPr lang="cs-CZ" sz="4000" b="1" dirty="0">
              <a:solidFill>
                <a:srgbClr val="FFC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10400" y="1800000"/>
            <a:ext cx="8229600" cy="4498667"/>
          </a:xfrm>
          <a:solidFill>
            <a:srgbClr val="4C4C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r>
              <a:rPr lang="cs-CZ" sz="2400" dirty="0" smtClean="0">
                <a:solidFill>
                  <a:schemeClr val="bg1"/>
                </a:solidFill>
              </a:rPr>
              <a:t>Pravidelně</a:t>
            </a:r>
            <a:r>
              <a:rPr lang="cs-CZ" sz="2400" dirty="0">
                <a:solidFill>
                  <a:schemeClr val="bg1"/>
                </a:solidFill>
              </a:rPr>
              <a:t>, každoročně u pacienta bez DR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Častěji (po 6 měsících nebo 3 měsících) podle stupně DR, během těhotenství</a:t>
            </a:r>
            <a:r>
              <a:rPr lang="cs-CZ" sz="2400" dirty="0" smtClean="0">
                <a:solidFill>
                  <a:schemeClr val="bg1"/>
                </a:solidFill>
              </a:rPr>
              <a:t>, při </a:t>
            </a:r>
            <a:r>
              <a:rPr lang="cs-CZ" sz="2400" dirty="0">
                <a:solidFill>
                  <a:schemeClr val="bg1"/>
                </a:solidFill>
              </a:rPr>
              <a:t>zavedení intenzifikované terapie inzulinem inzulinovou pumpou nebo po transplantaci </a:t>
            </a:r>
            <a:r>
              <a:rPr lang="cs-CZ" sz="2400" dirty="0" smtClean="0">
                <a:solidFill>
                  <a:schemeClr val="bg1"/>
                </a:solidFill>
              </a:rPr>
              <a:t>pankreatu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Měsíčně u pacientů na </a:t>
            </a:r>
            <a:r>
              <a:rPr lang="cs-CZ" sz="2400" dirty="0" err="1" smtClean="0">
                <a:solidFill>
                  <a:schemeClr val="bg1"/>
                </a:solidFill>
              </a:rPr>
              <a:t>antiVEGF</a:t>
            </a:r>
            <a:r>
              <a:rPr lang="cs-CZ" sz="2400" dirty="0" smtClean="0">
                <a:solidFill>
                  <a:schemeClr val="bg1"/>
                </a:solidFill>
              </a:rPr>
              <a:t> léčbě</a:t>
            </a:r>
            <a:endParaRPr lang="cs-CZ" sz="2400" dirty="0">
              <a:solidFill>
                <a:schemeClr val="bg1"/>
              </a:solidFill>
            </a:endParaRPr>
          </a:p>
          <a:p>
            <a:pPr marL="0" lvl="0" indent="0">
              <a:spcBef>
                <a:spcPts val="697"/>
              </a:spcBef>
            </a:pPr>
            <a:endParaRPr lang="cs-CZ" sz="2800" dirty="0" smtClean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spcBef>
                <a:spcPts val="697"/>
              </a:spcBef>
            </a:pPr>
            <a:endParaRPr lang="cs-CZ" sz="28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5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60000" y="263160"/>
            <a:ext cx="8229600" cy="135684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Závěr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10400" y="1800000"/>
            <a:ext cx="8229600" cy="4480714"/>
          </a:xfrm>
          <a:solidFill>
            <a:srgbClr val="4C4C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indent="0">
              <a:spcBef>
                <a:spcPts val="697"/>
              </a:spcBef>
            </a:pPr>
            <a:r>
              <a:rPr lang="cs-CZ" sz="28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0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Klíčovou roli v léčbě očních komplikací diabetu hraje celkový stav kompenzace </a:t>
            </a:r>
            <a:r>
              <a:rPr lang="cs-CZ" sz="20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pacienta</a:t>
            </a:r>
            <a:r>
              <a:rPr lang="cs-CZ" sz="20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cs-CZ" sz="20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– nezbytnou podmínkou úspěchu léčby je spolupráce </a:t>
            </a:r>
            <a:r>
              <a:rPr lang="cs-CZ" sz="2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pacient – diabetolog - </a:t>
            </a:r>
            <a:r>
              <a:rPr lang="cs-CZ" sz="2000" dirty="0" err="1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oftamolog</a:t>
            </a:r>
            <a:endParaRPr lang="cs-CZ" sz="2000" dirty="0" smtClean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indent="0">
              <a:spcBef>
                <a:spcPts val="697"/>
              </a:spcBef>
            </a:pPr>
            <a:endParaRPr lang="cs-CZ" sz="20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spcBef>
                <a:spcPts val="697"/>
              </a:spcBef>
            </a:pPr>
            <a:r>
              <a:rPr lang="cs-CZ" sz="20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Při </a:t>
            </a:r>
            <a:r>
              <a:rPr lang="cs-CZ" sz="20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každém vyšetření diabetika je potřeba si uvědomit, že máme před sebou pacienta, který trpí většinou několika pozdními komplikacemi diabetu zároveň. Tyto jej více, či méně omezují v běžném denním životě. Musíme k němu přistupovat individuálně s cílem zachovat do budoucna užitečné zrakové funkce</a:t>
            </a:r>
            <a:r>
              <a:rPr lang="cs-CZ" sz="20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.</a:t>
            </a:r>
          </a:p>
          <a:p>
            <a:pPr marL="0" lvl="0" indent="0">
              <a:spcBef>
                <a:spcPts val="697"/>
              </a:spcBef>
            </a:pPr>
            <a:endParaRPr lang="cs-CZ" sz="20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spcBef>
                <a:spcPts val="697"/>
              </a:spcBef>
            </a:pPr>
            <a:r>
              <a:rPr lang="cs-CZ" sz="20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Většina </a:t>
            </a:r>
            <a:r>
              <a:rPr lang="cs-CZ" sz="20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těchto pacientů je </a:t>
            </a:r>
            <a:r>
              <a:rPr lang="cs-CZ" sz="20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polymorbidních</a:t>
            </a:r>
            <a:r>
              <a:rPr lang="cs-CZ" sz="20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a rizikových.</a:t>
            </a:r>
          </a:p>
          <a:p>
            <a:pPr marL="0" lvl="0" indent="0">
              <a:spcBef>
                <a:spcPts val="697"/>
              </a:spcBef>
              <a:buNone/>
            </a:pPr>
            <a:endParaRPr lang="cs-CZ" sz="280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43460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</a:t>
            </a:r>
            <a:r>
              <a:rPr lang="cs-CZ" dirty="0"/>
              <a:t/>
            </a:r>
            <a:br>
              <a:rPr lang="cs-CZ" dirty="0"/>
            </a:br>
            <a:r>
              <a:rPr lang="cs-CZ" sz="3200" u="sng" dirty="0">
                <a:solidFill>
                  <a:srgbClr val="FF66CC"/>
                </a:solidFill>
                <a:latin typeface="Comic Sans MS" pitchFamily="66" charset="0"/>
              </a:rPr>
              <a:t>dvyslouzilova@fnbrno.cz</a:t>
            </a:r>
            <a:endParaRPr lang="cs-CZ" sz="3200" u="sng" dirty="0"/>
          </a:p>
        </p:txBody>
      </p:sp>
      <p:pic>
        <p:nvPicPr>
          <p:cNvPr id="4" name="Picture 7" descr="Nemocnice Bohunic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29600" cy="39332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09120" y="586440"/>
            <a:ext cx="8077320" cy="1189080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600" b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Diabetes mellitus</a:t>
            </a:r>
            <a:br>
              <a:rPr lang="cs-CZ" sz="3600" b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cs-CZ" sz="3600" b="1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(pozdní komplikace)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20000" y="2880000"/>
            <a:ext cx="7740000" cy="2880000"/>
          </a:xfrm>
          <a:solidFill>
            <a:srgbClr val="4C4C4C"/>
          </a:solidFill>
          <a:effectLst>
            <a:outerShdw dist="107933" dir="18900000" algn="tl">
              <a:srgbClr val="080808"/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899"/>
              </a:spcBef>
              <a:buClr>
                <a:srgbClr val="FFFF00"/>
              </a:buClr>
              <a:buAutoNum type="arabicPeriod"/>
            </a:pPr>
            <a:r>
              <a:rPr lang="cs-CZ" sz="3600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retinopatie</a:t>
            </a:r>
          </a:p>
          <a:p>
            <a:pPr marL="0" lvl="0" indent="0">
              <a:spcBef>
                <a:spcPts val="899"/>
              </a:spcBef>
              <a:buClr>
                <a:srgbClr val="FFFFFF"/>
              </a:buClr>
              <a:buAutoNum type="arabicPeriod"/>
            </a:pPr>
            <a:r>
              <a:rPr lang="cs-CZ" sz="36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nefropatie</a:t>
            </a:r>
          </a:p>
          <a:p>
            <a:pPr marL="0" lvl="0" indent="0">
              <a:spcBef>
                <a:spcPts val="899"/>
              </a:spcBef>
              <a:buClr>
                <a:srgbClr val="FFFFFF"/>
              </a:buClr>
              <a:buAutoNum type="arabicPeriod"/>
            </a:pPr>
            <a:r>
              <a:rPr lang="cs-CZ" sz="36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diabetická noha</a:t>
            </a:r>
          </a:p>
          <a:p>
            <a:pPr marL="0" lvl="0" indent="0">
              <a:spcBef>
                <a:spcPts val="899"/>
              </a:spcBef>
              <a:buClr>
                <a:srgbClr val="FFFFFF"/>
              </a:buClr>
              <a:buAutoNum type="arabicPeriod"/>
            </a:pPr>
            <a:r>
              <a:rPr lang="cs-CZ" sz="36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neuropatie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80000" y="333360"/>
            <a:ext cx="8820000" cy="41140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b="1" i="0" u="sng" strike="noStrike" baseline="0" dirty="0">
                <a:ln>
                  <a:noFill/>
                </a:ln>
                <a:solidFill>
                  <a:srgbClr val="FFCC00"/>
                </a:solidFill>
                <a:uFillTx/>
                <a:latin typeface="Arial" pitchFamily="34"/>
                <a:ea typeface="Lucida Sans Unicode" pitchFamily="2"/>
                <a:cs typeface="Mangal" pitchFamily="2"/>
              </a:rPr>
              <a:t> </a:t>
            </a:r>
            <a:r>
              <a:rPr lang="cs-CZ" sz="3600" b="1" i="0" u="sng" strike="noStrike" baseline="0" dirty="0">
                <a:ln>
                  <a:noFill/>
                </a:ln>
                <a:solidFill>
                  <a:srgbClr val="FFC000"/>
                </a:solidFill>
                <a:uFillTx/>
                <a:latin typeface="Arial" pitchFamily="34"/>
                <a:ea typeface="Lucida Sans Unicode" pitchFamily="2"/>
                <a:cs typeface="Mangal" pitchFamily="2"/>
              </a:rPr>
              <a:t>Epidemiologie </a:t>
            </a:r>
            <a:r>
              <a:rPr lang="cs-CZ" sz="3600" b="1" i="0" u="sng" strike="noStrike" baseline="0" dirty="0" smtClean="0">
                <a:ln>
                  <a:noFill/>
                </a:ln>
                <a:solidFill>
                  <a:srgbClr val="FFC000"/>
                </a:solidFill>
                <a:uFillTx/>
                <a:latin typeface="Arial" pitchFamily="34"/>
                <a:ea typeface="Lucida Sans Unicode" pitchFamily="2"/>
                <a:cs typeface="Mangal" pitchFamily="2"/>
              </a:rPr>
              <a:t>DR  </a:t>
            </a:r>
            <a:endParaRPr lang="cs-CZ" sz="3600" b="1" i="0" u="sng" strike="noStrike" baseline="0" dirty="0">
              <a:ln>
                <a:noFill/>
              </a:ln>
              <a:solidFill>
                <a:srgbClr val="FFC000"/>
              </a:solidFill>
              <a:uFillTx/>
              <a:latin typeface="Arial" pitchFamily="34"/>
              <a:ea typeface="Lucida Sans Unicode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 b="1" i="0" u="none" strike="noStrike" baseline="0" dirty="0">
              <a:ln>
                <a:noFill/>
              </a:ln>
              <a:solidFill>
                <a:srgbClr val="FFC000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0" i="0" u="none" strike="noStrike" baseline="0" dirty="0" smtClean="0">
              <a:ln>
                <a:noFill/>
              </a:ln>
              <a:solidFill>
                <a:srgbClr val="00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11045" indent="-311045"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 má 12%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diabetiků</a:t>
            </a:r>
          </a:p>
          <a:p>
            <a:pPr marL="311045" indent="-311045"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Slepota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3% diabetiků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800" u="sng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800" u="sng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800" dirty="0" smtClean="0">
              <a:solidFill>
                <a:srgbClr val="00FFFF"/>
              </a:solidFill>
              <a:latin typeface="Arial" pitchFamily="34"/>
              <a:ea typeface="Lucida Sans Unicode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800" b="0" i="0" u="none" strike="noStrike" baseline="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Mangal" pitchFamily="2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56992"/>
            <a:ext cx="7894637" cy="2584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7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87600" y="573120"/>
            <a:ext cx="7772400" cy="1310760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rgbClr val="FF950E"/>
                </a:solidFill>
              </a:rPr>
              <a:t>Diabetická retinopatie (definice)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83568" y="2564904"/>
            <a:ext cx="7776432" cy="3149580"/>
          </a:xfrm>
          <a:solidFill>
            <a:srgbClr val="4C4C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buClr>
                <a:srgbClr val="FFFF00"/>
              </a:buClr>
              <a:buFont typeface="Times New Roman" pitchFamily="18"/>
            </a:pPr>
            <a:r>
              <a:rPr lang="cs-CZ" b="1" dirty="0" smtClean="0">
                <a:solidFill>
                  <a:srgbClr val="FFFFFF"/>
                </a:solidFill>
              </a:rPr>
              <a:t> Diabetická </a:t>
            </a:r>
            <a:r>
              <a:rPr lang="cs-CZ" b="1" dirty="0">
                <a:solidFill>
                  <a:srgbClr val="FFFFFF"/>
                </a:solidFill>
              </a:rPr>
              <a:t>retinopatie</a:t>
            </a:r>
            <a:r>
              <a:rPr lang="cs-CZ" dirty="0"/>
              <a:t> </a:t>
            </a:r>
            <a:r>
              <a:rPr lang="cs-CZ" dirty="0">
                <a:solidFill>
                  <a:srgbClr val="FFFFFF"/>
                </a:solidFill>
              </a:rPr>
              <a:t>je </a:t>
            </a:r>
            <a:r>
              <a:rPr lang="cs-CZ" b="1" dirty="0" err="1">
                <a:solidFill>
                  <a:srgbClr val="00FFFF"/>
                </a:solidFill>
              </a:rPr>
              <a:t>mikroangiopatií</a:t>
            </a:r>
            <a:r>
              <a:rPr lang="cs-CZ" dirty="0">
                <a:solidFill>
                  <a:srgbClr val="FFFFFF"/>
                </a:solidFill>
              </a:rPr>
              <a:t>, tj. postižením sítnice na vaskulárním podkladě u pacientů s diabetem.</a:t>
            </a:r>
          </a:p>
          <a:p>
            <a:pPr marL="0" lvl="0" indent="0">
              <a:buClr>
                <a:srgbClr val="FFFF00"/>
              </a:buClr>
              <a:buFont typeface="Times New Roman" pitchFamily="18"/>
            </a:pPr>
            <a:r>
              <a:rPr lang="cs-CZ" dirty="0" smtClean="0">
                <a:solidFill>
                  <a:srgbClr val="FFFFFF"/>
                </a:solidFill>
              </a:rPr>
              <a:t> Hlavní </a:t>
            </a:r>
            <a:r>
              <a:rPr lang="cs-CZ" dirty="0">
                <a:solidFill>
                  <a:srgbClr val="FFFFFF"/>
                </a:solidFill>
              </a:rPr>
              <a:t>příčinou poklesu </a:t>
            </a:r>
            <a:r>
              <a:rPr lang="cs-CZ" dirty="0" smtClean="0">
                <a:solidFill>
                  <a:srgbClr val="FFFFFF"/>
                </a:solidFill>
              </a:rPr>
              <a:t>zrakové ostrosti </a:t>
            </a:r>
            <a:r>
              <a:rPr lang="cs-CZ" dirty="0">
                <a:solidFill>
                  <a:srgbClr val="FFFFFF"/>
                </a:solidFill>
              </a:rPr>
              <a:t>je diabetický </a:t>
            </a:r>
            <a:r>
              <a:rPr lang="cs-CZ" dirty="0" err="1">
                <a:solidFill>
                  <a:srgbClr val="FFFFFF"/>
                </a:solidFill>
              </a:rPr>
              <a:t>makulární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edem</a:t>
            </a:r>
            <a:endParaRPr lang="cs-CZ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55576" y="1916832"/>
            <a:ext cx="7920880" cy="4832092"/>
          </a:xfrm>
          <a:solidFill>
            <a:srgbClr val="4C4C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buClr>
                <a:srgbClr val="FFFF00"/>
              </a:buClr>
              <a:buFont typeface="Times New Roman" pitchFamily="18"/>
            </a:pP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mikroangiopatie</a:t>
            </a:r>
            <a:endParaRPr lang="cs-CZ" sz="2400" dirty="0">
              <a:solidFill>
                <a:srgbClr val="FFFF00"/>
              </a:solidFill>
            </a:endParaRPr>
          </a:p>
          <a:p>
            <a:pPr marL="0" indent="0">
              <a:buClr>
                <a:srgbClr val="FFFF00"/>
              </a:buClr>
              <a:buFont typeface="Times New Roman" pitchFamily="18"/>
              <a:buChar char="•"/>
            </a:pPr>
            <a:r>
              <a:rPr lang="cs-CZ" sz="2400" dirty="0" smtClean="0">
                <a:solidFill>
                  <a:srgbClr val="FFFF00"/>
                </a:solidFill>
              </a:rPr>
              <a:t>  ztluštění </a:t>
            </a:r>
            <a:r>
              <a:rPr lang="cs-CZ" sz="2400" dirty="0">
                <a:solidFill>
                  <a:srgbClr val="FFFF00"/>
                </a:solidFill>
              </a:rPr>
              <a:t>bazální membrány </a:t>
            </a:r>
            <a:r>
              <a:rPr lang="cs-CZ" sz="2400" dirty="0" smtClean="0">
                <a:solidFill>
                  <a:srgbClr val="FFFF00"/>
                </a:solidFill>
              </a:rPr>
              <a:t>retinálních kapilár</a:t>
            </a:r>
            <a:r>
              <a:rPr lang="cs-CZ" sz="2400" dirty="0" smtClean="0"/>
              <a:t> 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sz="2400" dirty="0"/>
              <a:t> </a:t>
            </a:r>
            <a:r>
              <a:rPr lang="cs-CZ" sz="2400" dirty="0" smtClean="0"/>
              <a:t>   (</a:t>
            </a:r>
            <a:r>
              <a:rPr lang="cs-CZ" sz="2400" dirty="0"/>
              <a:t>glykoproteiny</a:t>
            </a:r>
            <a:r>
              <a:rPr lang="cs-CZ" sz="2400" dirty="0" smtClean="0"/>
              <a:t>)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00"/>
                </a:solidFill>
              </a:rPr>
              <a:t>porucha </a:t>
            </a:r>
            <a:r>
              <a:rPr lang="cs-CZ" sz="2400" dirty="0">
                <a:solidFill>
                  <a:srgbClr val="FFFF00"/>
                </a:solidFill>
              </a:rPr>
              <a:t>zevní a vnitřní </a:t>
            </a:r>
            <a:r>
              <a:rPr lang="cs-CZ" sz="2400" dirty="0" err="1">
                <a:solidFill>
                  <a:srgbClr val="FFFF00"/>
                </a:solidFill>
              </a:rPr>
              <a:t>hematoretinální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</a:p>
          <a:p>
            <a:pPr marL="0" lvl="0" indent="0">
              <a:buClr>
                <a:srgbClr val="FFFF00"/>
              </a:buClr>
              <a:buNone/>
            </a:pPr>
            <a:r>
              <a:rPr lang="cs-CZ" sz="2400" dirty="0">
                <a:solidFill>
                  <a:srgbClr val="FFFF00"/>
                </a:solidFill>
              </a:rPr>
              <a:t>    bariéry </a:t>
            </a:r>
            <a:r>
              <a:rPr lang="cs-CZ" sz="2400" dirty="0">
                <a:solidFill>
                  <a:schemeClr val="tx1"/>
                </a:solidFill>
              </a:rPr>
              <a:t>(</a:t>
            </a:r>
            <a:r>
              <a:rPr lang="cs-CZ" sz="2400" dirty="0"/>
              <a:t>zvýšení cévní permeability) </a:t>
            </a:r>
            <a:r>
              <a:rPr lang="cs-CZ" sz="2400" dirty="0">
                <a:solidFill>
                  <a:srgbClr val="FFFF00"/>
                </a:solidFill>
              </a:rPr>
              <a:t>– edém a  </a:t>
            </a:r>
          </a:p>
          <a:p>
            <a:pPr marL="0" lvl="0" indent="0">
              <a:buClr>
                <a:srgbClr val="FFFF00"/>
              </a:buClr>
              <a:buNone/>
            </a:pPr>
            <a:r>
              <a:rPr lang="cs-CZ" sz="2400" dirty="0">
                <a:solidFill>
                  <a:srgbClr val="FFFF00"/>
                </a:solidFill>
              </a:rPr>
              <a:t>    hromadění </a:t>
            </a:r>
            <a:r>
              <a:rPr lang="cs-CZ" sz="2400" dirty="0" smtClean="0">
                <a:solidFill>
                  <a:srgbClr val="FFFF00"/>
                </a:solidFill>
              </a:rPr>
              <a:t>exsudátů </a:t>
            </a:r>
          </a:p>
          <a:p>
            <a:pPr marL="0" indent="0">
              <a:buClr>
                <a:srgbClr val="FFFF00"/>
              </a:buClr>
              <a:buFont typeface="Times New Roman" pitchFamily="18"/>
              <a:buChar char="•"/>
            </a:pP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 úbytek </a:t>
            </a:r>
            <a:r>
              <a:rPr lang="cs-CZ" sz="2400" dirty="0">
                <a:solidFill>
                  <a:srgbClr val="FFFF00"/>
                </a:solidFill>
              </a:rPr>
              <a:t>a </a:t>
            </a:r>
            <a:r>
              <a:rPr lang="cs-CZ" sz="2400" dirty="0" err="1">
                <a:solidFill>
                  <a:srgbClr val="FFFF00"/>
                </a:solidFill>
              </a:rPr>
              <a:t>apoptóza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err="1">
                <a:solidFill>
                  <a:srgbClr val="FFFF00"/>
                </a:solidFill>
              </a:rPr>
              <a:t>pericytů</a:t>
            </a:r>
            <a:r>
              <a:rPr lang="cs-CZ" sz="2400" dirty="0">
                <a:solidFill>
                  <a:srgbClr val="FFFF00"/>
                </a:solidFill>
              </a:rPr>
              <a:t> a endotelových buněk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sz="2400" dirty="0">
                <a:solidFill>
                  <a:srgbClr val="FFFF00"/>
                </a:solidFill>
              </a:rPr>
              <a:t>   </a:t>
            </a:r>
            <a:r>
              <a:rPr lang="cs-CZ" sz="2400" dirty="0" smtClean="0">
                <a:solidFill>
                  <a:srgbClr val="FFFF00"/>
                </a:solidFill>
              </a:rPr>
              <a:t> sítnicových </a:t>
            </a:r>
            <a:r>
              <a:rPr lang="cs-CZ" sz="2400" dirty="0">
                <a:solidFill>
                  <a:srgbClr val="FFFF00"/>
                </a:solidFill>
              </a:rPr>
              <a:t>cév – hypoxie - stimulace růstu  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sz="2400" dirty="0">
                <a:solidFill>
                  <a:srgbClr val="FFFF00"/>
                </a:solidFill>
              </a:rPr>
              <a:t>   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neovaskularizací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(zvýšená hladina endotelových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růstových </a:t>
            </a:r>
            <a:r>
              <a:rPr lang="cs-CZ" sz="2400" dirty="0">
                <a:solidFill>
                  <a:schemeClr val="tx1"/>
                </a:solidFill>
              </a:rPr>
              <a:t>faktorů </a:t>
            </a:r>
            <a:r>
              <a:rPr lang="cs-CZ" sz="2400" dirty="0" smtClean="0">
                <a:solidFill>
                  <a:schemeClr val="tx1"/>
                </a:solidFill>
              </a:rPr>
              <a:t>– VEGF)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685440" y="586440"/>
            <a:ext cx="7924680" cy="1189080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600" b="1" dirty="0">
                <a:solidFill>
                  <a:srgbClr val="FF950E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Patofyziologie diabetické retinopatie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1614</Words>
  <Application>Microsoft Office PowerPoint</Application>
  <PresentationFormat>Předvádění na obrazovce (4:3)</PresentationFormat>
  <Paragraphs>311</Paragraphs>
  <Slides>52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Výchozí</vt:lpstr>
      <vt:lpstr>Současné možnosti léčby diabetické retinopatie </vt:lpstr>
      <vt:lpstr>Diabetes mellitus- definice</vt:lpstr>
      <vt:lpstr>       Charakteristiky základních typů DM</vt:lpstr>
      <vt:lpstr> Glykovaný hemoglobin HbA1c </vt:lpstr>
      <vt:lpstr>Prezentace aplikace PowerPoint</vt:lpstr>
      <vt:lpstr>Diabetes mellitus  (pozdní komplikace)</vt:lpstr>
      <vt:lpstr>Prezentace aplikace PowerPoint</vt:lpstr>
      <vt:lpstr>Diabetická retinopatie (definice)</vt:lpstr>
      <vt:lpstr>Patofyziologie diabetické retinopatie</vt:lpstr>
      <vt:lpstr>Patofyziologie diabetické retinopatie</vt:lpstr>
      <vt:lpstr>Patofyziologie diabetické retinopatie</vt:lpstr>
      <vt:lpstr>Patofyziologie diabetické retinopatie</vt:lpstr>
      <vt:lpstr>Patofyziologie vzniku DME je jiná než u VPMD</vt:lpstr>
      <vt:lpstr>Klasifikace diabetické retinopatie (DR)</vt:lpstr>
      <vt:lpstr>Neproliferativní diabetická retinopatie   NPDR</vt:lpstr>
      <vt:lpstr>Prezentace aplikace PowerPoint</vt:lpstr>
      <vt:lpstr>Prezentace aplikace PowerPoint</vt:lpstr>
      <vt:lpstr>Prezentace aplikace PowerPoint</vt:lpstr>
      <vt:lpstr>Prezentace aplikace PowerPoint</vt:lpstr>
      <vt:lpstr>Terapie NPDR</vt:lpstr>
      <vt:lpstr>Syndrom časného normoglykemického zhoršení</vt:lpstr>
      <vt:lpstr>Proliferativní diabetická retinopatie - PDR</vt:lpstr>
      <vt:lpstr>Prezentace aplikace PowerPoint</vt:lpstr>
      <vt:lpstr>Prezentace aplikace PowerPoint</vt:lpstr>
      <vt:lpstr>Prezentace aplikace PowerPoint</vt:lpstr>
      <vt:lpstr>Terapie PDR </vt:lpstr>
      <vt:lpstr>Terapie PDR </vt:lpstr>
      <vt:lpstr>Diabetická makulopatie (M)</vt:lpstr>
      <vt:lpstr>Prezentace aplikace PowerPoint</vt:lpstr>
      <vt:lpstr>Prezentace aplikace PowerPoint</vt:lpstr>
      <vt:lpstr>Prezentace aplikace PowerPoint</vt:lpstr>
      <vt:lpstr>Diabetická makulopatie (rozdělení)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Léčba DME - konzervativní postup</vt:lpstr>
      <vt:lpstr>Prezentace aplikace PowerPoint</vt:lpstr>
      <vt:lpstr>Laserová terapie DME</vt:lpstr>
      <vt:lpstr>Prezentace aplikace PowerPoint</vt:lpstr>
      <vt:lpstr>Prezentace aplikace PowerPoint</vt:lpstr>
      <vt:lpstr>Studie ETDRS</vt:lpstr>
      <vt:lpstr>Léčba DME – IVT aplikace</vt:lpstr>
      <vt:lpstr>Terapie DME – antiVEGF</vt:lpstr>
      <vt:lpstr>Léčba DME anti VEGF preparáty</vt:lpstr>
      <vt:lpstr>Léčba DME anti VEGF preparáty</vt:lpstr>
      <vt:lpstr>Léčba DME - chirurgie</vt:lpstr>
      <vt:lpstr>Četnost kontrol a dispenzarizace nemocných</vt:lpstr>
      <vt:lpstr>Závěr</vt:lpstr>
      <vt:lpstr>Děkuji za pozornost  dvyslouzilova@fnbrno.cz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daniela</dc:creator>
  <cp:lastModifiedBy>Zemanová Markéta</cp:lastModifiedBy>
  <cp:revision>66</cp:revision>
  <dcterms:created xsi:type="dcterms:W3CDTF">2011-01-03T10:17:40Z</dcterms:created>
  <dcterms:modified xsi:type="dcterms:W3CDTF">2018-11-06T06:27:54Z</dcterms:modified>
</cp:coreProperties>
</file>