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65"/>
  </p:notesMasterIdLst>
  <p:sldIdLst>
    <p:sldId id="256" r:id="rId2"/>
    <p:sldId id="312" r:id="rId3"/>
    <p:sldId id="295" r:id="rId4"/>
    <p:sldId id="299" r:id="rId5"/>
    <p:sldId id="313" r:id="rId6"/>
    <p:sldId id="314" r:id="rId7"/>
    <p:sldId id="315" r:id="rId8"/>
    <p:sldId id="297" r:id="rId9"/>
    <p:sldId id="327" r:id="rId10"/>
    <p:sldId id="316" r:id="rId11"/>
    <p:sldId id="317" r:id="rId12"/>
    <p:sldId id="328" r:id="rId13"/>
    <p:sldId id="329" r:id="rId14"/>
    <p:sldId id="330" r:id="rId15"/>
    <p:sldId id="332" r:id="rId16"/>
    <p:sldId id="333" r:id="rId17"/>
    <p:sldId id="334" r:id="rId18"/>
    <p:sldId id="298" r:id="rId19"/>
    <p:sldId id="335" r:id="rId20"/>
    <p:sldId id="336" r:id="rId21"/>
    <p:sldId id="337" r:id="rId22"/>
    <p:sldId id="338" r:id="rId23"/>
    <p:sldId id="340" r:id="rId24"/>
    <p:sldId id="341" r:id="rId25"/>
    <p:sldId id="342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18" r:id="rId38"/>
    <p:sldId id="319" r:id="rId39"/>
    <p:sldId id="324" r:id="rId40"/>
    <p:sldId id="325" r:id="rId41"/>
    <p:sldId id="371" r:id="rId42"/>
    <p:sldId id="320" r:id="rId43"/>
    <p:sldId id="359" r:id="rId44"/>
    <p:sldId id="358" r:id="rId45"/>
    <p:sldId id="321" r:id="rId46"/>
    <p:sldId id="301" r:id="rId47"/>
    <p:sldId id="322" r:id="rId48"/>
    <p:sldId id="323" r:id="rId49"/>
    <p:sldId id="357" r:id="rId50"/>
    <p:sldId id="354" r:id="rId51"/>
    <p:sldId id="355" r:id="rId52"/>
    <p:sldId id="356" r:id="rId53"/>
    <p:sldId id="366" r:id="rId54"/>
    <p:sldId id="367" r:id="rId55"/>
    <p:sldId id="368" r:id="rId56"/>
    <p:sldId id="363" r:id="rId57"/>
    <p:sldId id="360" r:id="rId58"/>
    <p:sldId id="369" r:id="rId59"/>
    <p:sldId id="370" r:id="rId60"/>
    <p:sldId id="326" r:id="rId61"/>
    <p:sldId id="364" r:id="rId62"/>
    <p:sldId id="365" r:id="rId63"/>
    <p:sldId id="294" r:id="rId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8" autoAdjust="0"/>
    <p:restoredTop sz="94660"/>
  </p:normalViewPr>
  <p:slideViewPr>
    <p:cSldViewPr snapToGrid="0">
      <p:cViewPr varScale="1">
        <p:scale>
          <a:sx n="98" d="100"/>
          <a:sy n="98" d="100"/>
        </p:scale>
        <p:origin x="90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91BE8F-012C-4F0D-A71C-A00D0DBC5E06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2C8A-98E4-48BD-91FE-1FBBC91B803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2427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38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5127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612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5C99D7-E61E-44D3-A34B-CDD6F8700F3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6320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FF773D-7628-4D83-A300-DD91B224AE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12051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D7238-CF27-4E74-A10D-A940D2291F7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4662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A8BD1-445D-49EF-B05F-CC7FF5A83C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373608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F0C0D-8902-47EE-B4DF-7C7214B2FD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28914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66D609-FC68-4E62-855E-508B785993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73233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B981C-F7D4-400A-9359-1CB2883FC5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1502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000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968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567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8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27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1669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14A03A5-1F30-4CD0-BDCF-8EABB86E4BD1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232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A03A5-1F30-4CD0-BDCF-8EABB86E4BD1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1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14A03A5-1F30-4CD0-BDCF-8EABB86E4BD1}" type="datetimeFigureOut">
              <a:rPr lang="cs-CZ" smtClean="0"/>
              <a:t>30. 11. 2017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241AAEC-FC24-4E28-8358-712A7367F501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19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145A1C-25A0-4C65-AC00-4641579A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0051" y="269095"/>
            <a:ext cx="10058400" cy="3566160"/>
          </a:xfrm>
        </p:spPr>
        <p:txBody>
          <a:bodyPr>
            <a:normAutofit/>
          </a:bodyPr>
          <a:lstStyle/>
          <a:p>
            <a:r>
              <a:rPr lang="cs-CZ" sz="4800" b="1" dirty="0"/>
              <a:t>Patologie </a:t>
            </a:r>
            <a:r>
              <a:rPr lang="cs-CZ" sz="4800" b="1" dirty="0" smtClean="0"/>
              <a:t>pankreatu</a:t>
            </a:r>
            <a:endParaRPr lang="cs-CZ" sz="4400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C5D0F01-F7FE-4B54-B292-9A09A8C480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b="1" dirty="0"/>
              <a:t>Markéta Hermanová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4002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DD3CA27-6069-47E3-A979-9D93D8012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Akutní pankreatitida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F0F5CDE-4327-469E-9912-C1D8BCF0C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61457"/>
            <a:ext cx="10389870" cy="436686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Mezi základní morfologické alterace pankreatu patří: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</a:t>
            </a:r>
            <a:r>
              <a:rPr lang="cs-CZ" b="1" dirty="0" err="1"/>
              <a:t>interstitiální</a:t>
            </a:r>
            <a:r>
              <a:rPr lang="cs-CZ" b="1" dirty="0"/>
              <a:t> edém</a:t>
            </a:r>
            <a:r>
              <a:rPr lang="cs-CZ" dirty="0"/>
              <a:t> způsobený poruchou mikrocirkulace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nekrózy tukové tkáně</a:t>
            </a:r>
            <a:r>
              <a:rPr lang="cs-CZ" dirty="0"/>
              <a:t> způsobené lipázami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akutní zánět</a:t>
            </a:r>
            <a:endParaRPr lang="cs-CZ" dirty="0"/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destrukce pankreatického parenchymu</a:t>
            </a:r>
            <a:r>
              <a:rPr lang="cs-CZ" dirty="0"/>
              <a:t> proteolytickými enzymy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cs-CZ" b="1" dirty="0"/>
              <a:t> destrukce cév </a:t>
            </a:r>
            <a:r>
              <a:rPr lang="cs-CZ" dirty="0"/>
              <a:t>způsobená </a:t>
            </a:r>
            <a:r>
              <a:rPr lang="cs-CZ" dirty="0" err="1"/>
              <a:t>elastázou</a:t>
            </a:r>
            <a:r>
              <a:rPr lang="cs-CZ" b="1" dirty="0"/>
              <a:t> a krvácení.</a:t>
            </a:r>
          </a:p>
          <a:p>
            <a:pPr lvl="0">
              <a:buFont typeface="Arial" panose="020B0604020202020204" pitchFamily="34" charset="0"/>
              <a:buChar char="•"/>
            </a:pPr>
            <a:endParaRPr lang="cs-CZ" b="1" dirty="0"/>
          </a:p>
          <a:p>
            <a:pPr marL="0" lvl="0" indent="0">
              <a:buNone/>
            </a:pPr>
            <a:r>
              <a:rPr lang="cs-CZ" b="1" dirty="0"/>
              <a:t>Klinické příznaky: </a:t>
            </a:r>
          </a:p>
          <a:p>
            <a:pPr marL="0" lvl="0" indent="0">
              <a:buNone/>
            </a:pPr>
            <a:r>
              <a:rPr lang="cs-CZ" dirty="0"/>
              <a:t>Bolest v epigastriu a horním </a:t>
            </a:r>
            <a:r>
              <a:rPr lang="cs-CZ" dirty="0" err="1"/>
              <a:t>mezogastriu</a:t>
            </a:r>
            <a:r>
              <a:rPr lang="cs-CZ" dirty="0"/>
              <a:t>, anorexie, nauzea, zvracení; těžké formy pod obrazem NPB</a:t>
            </a:r>
          </a:p>
          <a:p>
            <a:pPr marL="0" lvl="0" indent="0">
              <a:buNone/>
            </a:pPr>
            <a:r>
              <a:rPr lang="cs-CZ" dirty="0"/>
              <a:t>DIK, ARDS, šok</a:t>
            </a:r>
          </a:p>
          <a:p>
            <a:pPr marL="0" lvl="0" indent="0">
              <a:buNone/>
            </a:pPr>
            <a:r>
              <a:rPr lang="cs-CZ" dirty="0" err="1"/>
              <a:t>Hypokalcémie</a:t>
            </a:r>
            <a:r>
              <a:rPr lang="cs-CZ" dirty="0"/>
              <a:t>, zvýšená sérová amyláze a lipáza</a:t>
            </a:r>
          </a:p>
          <a:p>
            <a:pPr marL="0" lvl="0" indent="0">
              <a:buNone/>
            </a:pPr>
            <a:r>
              <a:rPr lang="cs-CZ" dirty="0" err="1"/>
              <a:t>Postnekrotické</a:t>
            </a:r>
            <a:r>
              <a:rPr lang="cs-CZ" dirty="0"/>
              <a:t> </a:t>
            </a:r>
            <a:r>
              <a:rPr lang="cs-CZ" dirty="0" err="1"/>
              <a:t>pseudocysty</a:t>
            </a:r>
            <a:r>
              <a:rPr lang="cs-CZ" dirty="0"/>
              <a:t>, sekundární infekce, absces</a:t>
            </a:r>
          </a:p>
          <a:p>
            <a:pPr marL="0" lv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42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5F30EB-1AB1-4644-B293-18DB3E40B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49" y="262110"/>
            <a:ext cx="11636829" cy="1450757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Klinicko-patologické formy akutní pankreatitidy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808FE0-8B6A-4ECC-92E6-1F7132147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506" y="2164141"/>
            <a:ext cx="9996351" cy="4023360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b="1" i="1" dirty="0"/>
              <a:t> </a:t>
            </a:r>
            <a:r>
              <a:rPr lang="cs-CZ" b="1" dirty="0"/>
              <a:t>Akutní </a:t>
            </a:r>
            <a:r>
              <a:rPr lang="cs-CZ" b="1" dirty="0" err="1"/>
              <a:t>interstitiální</a:t>
            </a:r>
            <a:r>
              <a:rPr lang="cs-CZ" b="1" dirty="0"/>
              <a:t> pankreatitida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mírný zánět, intersticiální edém a fokální nekrózy tukové tkáně pankreatu i </a:t>
            </a:r>
            <a:r>
              <a:rPr lang="cs-CZ" dirty="0" err="1"/>
              <a:t>peripankreaticky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Akutní nekrotizující pankreatitida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nekrózy tukové tkáně pankreatu i </a:t>
            </a:r>
            <a:r>
              <a:rPr lang="cs-CZ" dirty="0" err="1"/>
              <a:t>paripankreaticky</a:t>
            </a:r>
            <a:r>
              <a:rPr lang="cs-CZ" dirty="0"/>
              <a:t> (</a:t>
            </a:r>
            <a:r>
              <a:rPr lang="cs-CZ" dirty="0" err="1"/>
              <a:t>Balserovy</a:t>
            </a:r>
            <a:r>
              <a:rPr lang="cs-CZ" dirty="0"/>
              <a:t> nekrózy, vážou Ca, v krvi </a:t>
            </a:r>
            <a:r>
              <a:rPr lang="cs-CZ" dirty="0" err="1"/>
              <a:t>hypokalcémie</a:t>
            </a:r>
            <a:r>
              <a:rPr lang="cs-CZ" dirty="0"/>
              <a:t>), </a:t>
            </a:r>
            <a:r>
              <a:rPr lang="cs-CZ" dirty="0" err="1"/>
              <a:t>kolikvace</a:t>
            </a:r>
            <a:r>
              <a:rPr lang="cs-CZ" dirty="0"/>
              <a:t> nekróz, destrukce </a:t>
            </a:r>
            <a:r>
              <a:rPr lang="cs-CZ" dirty="0" err="1"/>
              <a:t>acinárních</a:t>
            </a:r>
            <a:r>
              <a:rPr lang="cs-CZ" dirty="0"/>
              <a:t> a </a:t>
            </a:r>
            <a:r>
              <a:rPr lang="cs-CZ" dirty="0" err="1"/>
              <a:t>duktálních</a:t>
            </a:r>
            <a:r>
              <a:rPr lang="cs-CZ" dirty="0"/>
              <a:t> struktur exokrinního pankreatu i struktur endokrinního pankreatu, krvácení do pankreatické tkáně</a:t>
            </a:r>
          </a:p>
          <a:p>
            <a:pPr marL="0" indent="0">
              <a:buNone/>
            </a:pPr>
            <a:endParaRPr lang="cs-CZ" dirty="0"/>
          </a:p>
          <a:p>
            <a:pPr>
              <a:buFont typeface="Arial" panose="020B0604020202020204" pitchFamily="34" charset="0"/>
              <a:buChar char="•"/>
            </a:pPr>
            <a:r>
              <a:rPr lang="cs-CZ" b="1" dirty="0"/>
              <a:t> Hemoragická pankreatitida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extenzivní nekróza parenchymu pankreatu, krvácení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33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03416" y="270274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Akutní pankreatitida</a:t>
            </a:r>
          </a:p>
        </p:txBody>
      </p:sp>
      <p:pic>
        <p:nvPicPr>
          <p:cNvPr id="14339" name="Picture 3" descr="pancreas-acute-hemorrhagic-pancreatitis-sur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897063"/>
            <a:ext cx="8496300" cy="3911600"/>
          </a:xfrm>
        </p:spPr>
      </p:pic>
    </p:spTree>
    <p:extLst>
      <p:ext uri="{BB962C8B-B14F-4D97-AF65-F5344CB8AC3E}">
        <p14:creationId xmlns:p14="http://schemas.microsoft.com/office/powerpoint/2010/main" val="35614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Akutní pankreatitida, nekrotizující</a:t>
            </a:r>
          </a:p>
        </p:txBody>
      </p:sp>
      <p:pic>
        <p:nvPicPr>
          <p:cNvPr id="15363" name="Picture 3" descr="pancreas-enz-necros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51089" y="1971676"/>
            <a:ext cx="7489825" cy="3781425"/>
          </a:xfrm>
        </p:spPr>
      </p:pic>
    </p:spTree>
    <p:extLst>
      <p:ext uri="{BB962C8B-B14F-4D97-AF65-F5344CB8AC3E}">
        <p14:creationId xmlns:p14="http://schemas.microsoft.com/office/powerpoint/2010/main" val="13259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46266" y="74332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Akutní pankreatitida, nekrotizující</a:t>
            </a:r>
          </a:p>
        </p:txBody>
      </p:sp>
      <p:pic>
        <p:nvPicPr>
          <p:cNvPr id="16387" name="Picture 3" descr="s7-3-pancreas-ak-nekr-40x-h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6" y="1600201"/>
            <a:ext cx="5351463" cy="4525963"/>
          </a:xfrm>
        </p:spPr>
      </p:pic>
    </p:spTree>
    <p:extLst>
      <p:ext uri="{BB962C8B-B14F-4D97-AF65-F5344CB8AC3E}">
        <p14:creationId xmlns:p14="http://schemas.microsoft.com/office/powerpoint/2010/main" val="163167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Nekrózy tukové tkáně omenta</a:t>
            </a:r>
          </a:p>
        </p:txBody>
      </p:sp>
      <p:pic>
        <p:nvPicPr>
          <p:cNvPr id="18435" name="Picture 3" descr="peritoneum-omentum-fat-necrosis-panceratitis-392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2889" y="1844675"/>
            <a:ext cx="7058025" cy="4464050"/>
          </a:xfrm>
        </p:spPr>
      </p:pic>
    </p:spTree>
    <p:extLst>
      <p:ext uri="{BB962C8B-B14F-4D97-AF65-F5344CB8AC3E}">
        <p14:creationId xmlns:p14="http://schemas.microsoft.com/office/powerpoint/2010/main" val="40029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6600" dirty="0">
                <a:solidFill>
                  <a:schemeClr val="tx1"/>
                </a:solidFill>
                <a:latin typeface="+mn-lt"/>
              </a:rPr>
              <a:t>Chronická pankreatitida (CP)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643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Patogeneze CP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78923" y="2082498"/>
            <a:ext cx="10058400" cy="402336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Obstrukční příčiny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Toxicko-metabolické příčiny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Oxidativní stres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Nekróza-fibróza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14598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F995F38-CC49-47AA-ABCC-DC3EB28A148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44374" y="465364"/>
            <a:ext cx="9744755" cy="1143000"/>
          </a:xfrm>
        </p:spPr>
        <p:txBody>
          <a:bodyPr/>
          <a:lstStyle/>
          <a:p>
            <a:pPr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Etiologie chronické pankreatitidy – klasifikace TIGARO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F66379D4-FF74-41EF-83DA-767A5AE375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44374" y="1763488"/>
            <a:ext cx="9205912" cy="4841420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T</a:t>
            </a:r>
            <a:r>
              <a:rPr lang="cs-CZ" altLang="cs-CZ" sz="2800" b="1" dirty="0"/>
              <a:t>oxicko-metabolická</a:t>
            </a:r>
            <a:r>
              <a:rPr lang="cs-CZ" altLang="cs-CZ" sz="2800" dirty="0"/>
              <a:t> </a:t>
            </a:r>
            <a:r>
              <a:rPr lang="cs-CZ" altLang="cs-CZ" sz="2400" dirty="0"/>
              <a:t>(</a:t>
            </a:r>
            <a:r>
              <a:rPr lang="cs-CZ" altLang="cs-CZ" sz="2400" b="1" dirty="0" smtClean="0"/>
              <a:t>alkohol (alkoholická CP)</a:t>
            </a:r>
            <a:r>
              <a:rPr lang="cs-CZ" altLang="cs-CZ" sz="2400" dirty="0" smtClean="0"/>
              <a:t>, </a:t>
            </a:r>
            <a:r>
              <a:rPr lang="cs-CZ" altLang="cs-CZ" sz="2400" dirty="0"/>
              <a:t>nikotin, </a:t>
            </a:r>
            <a:r>
              <a:rPr lang="cs-CZ" altLang="cs-CZ" sz="2400" dirty="0" err="1"/>
              <a:t>hyperlipidémie</a:t>
            </a:r>
            <a:r>
              <a:rPr lang="cs-CZ" altLang="cs-CZ" sz="2400" dirty="0"/>
              <a:t>, léky, urémie, toxiny…)</a:t>
            </a:r>
          </a:p>
          <a:p>
            <a:pPr>
              <a:lnSpc>
                <a:spcPct val="90000"/>
              </a:lnSpc>
              <a:defRPr/>
            </a:pP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I</a:t>
            </a:r>
            <a:r>
              <a:rPr lang="cs-CZ" altLang="cs-CZ" sz="2800" b="1" dirty="0"/>
              <a:t>diopatická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b="1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G</a:t>
            </a:r>
            <a:r>
              <a:rPr lang="cs-CZ" altLang="cs-CZ" sz="2800" b="1" dirty="0"/>
              <a:t>enetická</a:t>
            </a:r>
            <a:r>
              <a:rPr lang="cs-CZ" altLang="cs-CZ" sz="2800" dirty="0"/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hereditární pankreatitida, AD (mutace v genu </a:t>
            </a:r>
            <a:r>
              <a:rPr lang="cs-CZ" altLang="cs-CZ" sz="2400" i="1" dirty="0"/>
              <a:t>PRSS1 </a:t>
            </a:r>
            <a:r>
              <a:rPr lang="cs-CZ" altLang="cs-CZ" sz="2400" dirty="0"/>
              <a:t>(trypsinogen 1)), vysoké riziko karcinomu pankreatu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geneticky indukované pankreatitidy (alterace v genech </a:t>
            </a:r>
            <a:r>
              <a:rPr lang="cs-CZ" altLang="cs-CZ" sz="2400" i="1" dirty="0"/>
              <a:t>CFTR</a:t>
            </a:r>
            <a:r>
              <a:rPr lang="cs-CZ" altLang="cs-CZ" sz="2400" dirty="0"/>
              <a:t>, </a:t>
            </a:r>
            <a:r>
              <a:rPr lang="cs-CZ" altLang="cs-CZ" sz="2400" i="1" dirty="0"/>
              <a:t>SPINK1 </a:t>
            </a:r>
            <a:r>
              <a:rPr lang="cs-CZ" altLang="cs-CZ" sz="2400" dirty="0"/>
              <a:t>(inhibitor trypsinu),…) </a:t>
            </a:r>
          </a:p>
          <a:p>
            <a:pPr>
              <a:lnSpc>
                <a:spcPct val="90000"/>
              </a:lnSpc>
              <a:defRPr/>
            </a:pPr>
            <a:r>
              <a:rPr lang="cs-CZ" altLang="cs-CZ" sz="2400" dirty="0"/>
              <a:t>- deficit alfa-1 </a:t>
            </a:r>
            <a:r>
              <a:rPr lang="cs-CZ" altLang="cs-CZ" sz="2400" dirty="0" smtClean="0"/>
              <a:t>antitrypsinu</a:t>
            </a: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endParaRPr lang="cs-CZ" altLang="cs-CZ" sz="2400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A</a:t>
            </a:r>
            <a:r>
              <a:rPr lang="cs-CZ" altLang="cs-CZ" sz="2800" b="1" dirty="0"/>
              <a:t>utoimunitní</a:t>
            </a:r>
            <a:r>
              <a:rPr lang="cs-CZ" altLang="cs-CZ" sz="2800" dirty="0"/>
              <a:t> </a:t>
            </a:r>
            <a:r>
              <a:rPr lang="cs-CZ" altLang="cs-CZ" sz="2400" dirty="0"/>
              <a:t>(imituje karcinom!)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dirty="0"/>
          </a:p>
          <a:p>
            <a:pPr>
              <a:lnSpc>
                <a:spcPct val="90000"/>
              </a:lnSpc>
              <a:defRPr/>
            </a:pPr>
            <a:r>
              <a:rPr lang="cs-CZ" altLang="cs-CZ" sz="5100" b="1" dirty="0">
                <a:solidFill>
                  <a:schemeClr val="hlink"/>
                </a:solidFill>
              </a:rPr>
              <a:t>R</a:t>
            </a:r>
            <a:r>
              <a:rPr lang="cs-CZ" altLang="cs-CZ" sz="2800" b="1" dirty="0"/>
              <a:t>ekurentní </a:t>
            </a:r>
            <a:r>
              <a:rPr lang="cs-CZ" altLang="cs-CZ" sz="2400" dirty="0"/>
              <a:t>(ataky akutní pankreatitidy)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b="1" dirty="0"/>
          </a:p>
          <a:p>
            <a:pPr>
              <a:lnSpc>
                <a:spcPct val="90000"/>
              </a:lnSpc>
              <a:defRPr/>
            </a:pPr>
            <a:r>
              <a:rPr lang="cs-CZ" altLang="cs-CZ" sz="5000" b="1" dirty="0">
                <a:solidFill>
                  <a:schemeClr val="hlink"/>
                </a:solidFill>
              </a:rPr>
              <a:t>O</a:t>
            </a:r>
            <a:r>
              <a:rPr lang="cs-CZ" altLang="cs-CZ" sz="2800" b="1" dirty="0"/>
              <a:t>bstrukční </a:t>
            </a:r>
            <a:r>
              <a:rPr lang="cs-CZ" altLang="cs-CZ" sz="2400" dirty="0"/>
              <a:t>(obstrukce kamenem, nádorem,…..) </a:t>
            </a:r>
          </a:p>
          <a:p>
            <a:pPr>
              <a:lnSpc>
                <a:spcPct val="90000"/>
              </a:lnSpc>
              <a:defRPr/>
            </a:pPr>
            <a:endParaRPr lang="cs-CZ" altLang="cs-CZ" sz="2800" dirty="0"/>
          </a:p>
        </p:txBody>
      </p:sp>
      <p:sp>
        <p:nvSpPr>
          <p:cNvPr id="28676" name="TextovéPole 1">
            <a:extLst>
              <a:ext uri="{FF2B5EF4-FFF2-40B4-BE49-F238E27FC236}">
                <a16:creationId xmlns:a16="http://schemas.microsoft.com/office/drawing/2014/main" id="{E1DD8A82-05B9-4C63-A8F7-9A29E59A1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0" y="4823733"/>
            <a:ext cx="7143750" cy="147732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Následky a klinika: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Atrofie a nedostatečnost exokrinního a endokrinního pankreatu, </a:t>
            </a:r>
            <a:r>
              <a:rPr lang="cs-CZ" altLang="cs-CZ" sz="1800" dirty="0" err="1"/>
              <a:t>fibrotizace</a:t>
            </a:r>
            <a:r>
              <a:rPr lang="cs-CZ" altLang="cs-CZ" sz="1800" dirty="0"/>
              <a:t>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Bolesti, hubnutí, ikterus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 err="1"/>
              <a:t>Pankreatogenní</a:t>
            </a:r>
            <a:r>
              <a:rPr lang="cs-CZ" altLang="cs-CZ" sz="1800" dirty="0"/>
              <a:t> malabsorpční syndrom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Zvýšené riziko vzniku </a:t>
            </a:r>
            <a:r>
              <a:rPr lang="cs-CZ" altLang="cs-CZ" sz="1800" dirty="0" smtClean="0"/>
              <a:t>karcinomu (</a:t>
            </a:r>
            <a:r>
              <a:rPr lang="cs-CZ" altLang="cs-CZ" sz="1800" dirty="0" err="1" smtClean="0"/>
              <a:t>duktálního</a:t>
            </a:r>
            <a:r>
              <a:rPr lang="cs-CZ" altLang="cs-CZ" sz="1800" dirty="0" smtClean="0"/>
              <a:t> adenokarcinomu (PDAC))</a:t>
            </a: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158241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72787" y="-64462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Chronická pankreatitida (CP)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92313" y="1700214"/>
            <a:ext cx="8424862" cy="4681537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Asociace se značnými architektonickými a cytologickými alteracemi pankreatu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Zánik predilekčně </a:t>
            </a:r>
            <a:r>
              <a:rPr lang="cs-CZ" altLang="cs-CZ" b="1" dirty="0" err="1"/>
              <a:t>acinárních</a:t>
            </a:r>
            <a:r>
              <a:rPr lang="cs-CZ" altLang="cs-CZ" b="1" dirty="0"/>
              <a:t> buněk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Fibróza, peri- i </a:t>
            </a:r>
            <a:r>
              <a:rPr lang="cs-CZ" altLang="cs-CZ" b="1" dirty="0" err="1"/>
              <a:t>intralobulární</a:t>
            </a:r>
            <a:r>
              <a:rPr lang="cs-CZ" altLang="cs-CZ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Distorze perzistujících </a:t>
            </a:r>
            <a:r>
              <a:rPr lang="cs-CZ" altLang="cs-CZ" b="1" dirty="0" err="1"/>
              <a:t>duktálních</a:t>
            </a:r>
            <a:r>
              <a:rPr lang="cs-CZ" altLang="cs-CZ" b="1" dirty="0"/>
              <a:t> elementů → morfologický obraz imitující dobře diferencovaný </a:t>
            </a:r>
            <a:r>
              <a:rPr lang="cs-CZ" altLang="cs-CZ" b="1" dirty="0" err="1"/>
              <a:t>duktální</a:t>
            </a:r>
            <a:r>
              <a:rPr lang="cs-CZ" altLang="cs-CZ" b="1" dirty="0"/>
              <a:t> adenokarcinom pankreatu (PDAC</a:t>
            </a:r>
            <a:r>
              <a:rPr lang="cs-CZ" altLang="cs-CZ" b="1" dirty="0" smtClean="0"/>
              <a:t>) – </a:t>
            </a:r>
            <a:r>
              <a:rPr lang="cs-CZ" altLang="cs-CZ" b="1" dirty="0" err="1" smtClean="0"/>
              <a:t>dif</a:t>
            </a:r>
            <a:r>
              <a:rPr lang="cs-CZ" altLang="cs-CZ" b="1" dirty="0" smtClean="0"/>
              <a:t>. dg. PDAC x CP!!! </a:t>
            </a:r>
            <a:endParaRPr lang="cs-CZ" altLang="cs-CZ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Reaktivní </a:t>
            </a:r>
            <a:r>
              <a:rPr lang="cs-CZ" altLang="cs-CZ" b="1" dirty="0" err="1"/>
              <a:t>cytonukleární</a:t>
            </a:r>
            <a:r>
              <a:rPr lang="cs-CZ" altLang="cs-CZ" b="1" dirty="0"/>
              <a:t> atypie </a:t>
            </a:r>
            <a:r>
              <a:rPr lang="cs-CZ" altLang="cs-CZ" b="1" dirty="0" err="1"/>
              <a:t>epitelií</a:t>
            </a:r>
            <a:r>
              <a:rPr lang="cs-CZ" altLang="cs-CZ" b="1" dirty="0"/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/>
              <a:t>Dysplastické </a:t>
            </a:r>
            <a:r>
              <a:rPr lang="cs-CZ" altLang="cs-CZ" b="1" dirty="0" err="1"/>
              <a:t>duktální</a:t>
            </a:r>
            <a:r>
              <a:rPr lang="cs-CZ" altLang="cs-CZ" b="1" dirty="0"/>
              <a:t> léze – pankreatické </a:t>
            </a:r>
            <a:r>
              <a:rPr lang="cs-CZ" altLang="cs-CZ" b="1" dirty="0" err="1"/>
              <a:t>intraepiteliální</a:t>
            </a:r>
            <a:r>
              <a:rPr lang="cs-CZ" altLang="cs-CZ" b="1" dirty="0"/>
              <a:t> </a:t>
            </a:r>
            <a:r>
              <a:rPr lang="cs-CZ" altLang="cs-CZ" b="1" dirty="0" err="1"/>
              <a:t>neoplazie</a:t>
            </a:r>
            <a:r>
              <a:rPr lang="cs-CZ" altLang="cs-CZ" b="1" dirty="0"/>
              <a:t> (</a:t>
            </a:r>
            <a:r>
              <a:rPr lang="cs-CZ" altLang="cs-CZ" b="1" dirty="0" err="1"/>
              <a:t>PanINs</a:t>
            </a:r>
            <a:r>
              <a:rPr lang="cs-CZ" altLang="cs-CZ" b="1" dirty="0"/>
              <a:t>) v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</p:txBody>
      </p:sp>
    </p:spTree>
    <p:extLst>
      <p:ext uri="{BB962C8B-B14F-4D97-AF65-F5344CB8AC3E}">
        <p14:creationId xmlns:p14="http://schemas.microsoft.com/office/powerpoint/2010/main" val="16678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969B3-BC6F-439E-9675-42CE414A8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Exokrinní pankreas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4BB45AE-7DB9-4023-AC56-D7FF0AAF8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430" y="1845734"/>
            <a:ext cx="10058400" cy="4023360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>Exokrinní pankreas produkuje trypsin, lipázu, fosfolipázu, amylázu, </a:t>
            </a:r>
            <a:r>
              <a:rPr lang="cs-CZ" dirty="0" err="1">
                <a:solidFill>
                  <a:schemeClr val="tx1"/>
                </a:solidFill>
              </a:rPr>
              <a:t>elastázu</a:t>
            </a:r>
            <a:r>
              <a:rPr lang="cs-CZ" dirty="0">
                <a:solidFill>
                  <a:schemeClr val="tx1"/>
                </a:solidFill>
              </a:rPr>
              <a:t>…enzymy s </a:t>
            </a:r>
            <a:r>
              <a:rPr lang="cs-CZ" dirty="0" err="1">
                <a:solidFill>
                  <a:schemeClr val="tx1"/>
                </a:solidFill>
              </a:rPr>
              <a:t>vyjímkou</a:t>
            </a:r>
            <a:r>
              <a:rPr lang="cs-CZ" dirty="0">
                <a:solidFill>
                  <a:schemeClr val="tx1"/>
                </a:solidFill>
              </a:rPr>
              <a:t> lipázy aktivovány z neaktivních proenzymů v duodenu</a:t>
            </a: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Většina proenzymů aktivována trypsinem, který sám je aktivován </a:t>
            </a:r>
            <a:r>
              <a:rPr lang="cs-CZ" dirty="0" err="1">
                <a:solidFill>
                  <a:schemeClr val="tx1"/>
                </a:solidFill>
              </a:rPr>
              <a:t>enteropeptidázou</a:t>
            </a:r>
            <a:r>
              <a:rPr lang="cs-CZ" dirty="0">
                <a:solidFill>
                  <a:schemeClr val="tx1"/>
                </a:solidFill>
              </a:rPr>
              <a:t> z neaktivního trypsinogenu v duodenu</a:t>
            </a: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dirty="0" err="1">
                <a:solidFill>
                  <a:schemeClr val="tx1"/>
                </a:solidFill>
              </a:rPr>
              <a:t>Acinární</a:t>
            </a:r>
            <a:r>
              <a:rPr lang="cs-CZ" dirty="0">
                <a:solidFill>
                  <a:schemeClr val="tx1"/>
                </a:solidFill>
              </a:rPr>
              <a:t> a </a:t>
            </a:r>
            <a:r>
              <a:rPr lang="cs-CZ" dirty="0" err="1">
                <a:solidFill>
                  <a:schemeClr val="tx1"/>
                </a:solidFill>
              </a:rPr>
              <a:t>duktální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epitelie</a:t>
            </a: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cs-CZ" dirty="0" err="1">
                <a:solidFill>
                  <a:schemeClr val="tx1"/>
                </a:solidFill>
              </a:rPr>
              <a:t>secernují</a:t>
            </a:r>
            <a:r>
              <a:rPr lang="cs-CZ" dirty="0">
                <a:solidFill>
                  <a:schemeClr val="tx1"/>
                </a:solidFill>
              </a:rPr>
              <a:t> inhibitory proteáz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68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097280" y="98220"/>
            <a:ext cx="10058400" cy="1450757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Klinická </a:t>
            </a:r>
            <a:r>
              <a:rPr lang="cs-CZ" altLang="cs-CZ" sz="4000" dirty="0" err="1" smtClean="0">
                <a:solidFill>
                  <a:schemeClr val="tx1"/>
                </a:solidFill>
                <a:latin typeface="+mn-lt"/>
              </a:rPr>
              <a:t>dif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. dg. CP </a:t>
            </a:r>
            <a:br>
              <a:rPr lang="cs-CZ" altLang="cs-CZ" sz="4000" dirty="0" smtClean="0">
                <a:solidFill>
                  <a:schemeClr val="tx1"/>
                </a:solidFill>
                <a:latin typeface="+mn-lt"/>
              </a:rPr>
            </a:b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a </a:t>
            </a:r>
            <a:r>
              <a:rPr lang="cs-CZ" altLang="cs-CZ" sz="4000" dirty="0" err="1" smtClean="0">
                <a:solidFill>
                  <a:schemeClr val="tx1"/>
                </a:solidFill>
                <a:latin typeface="+mn-lt"/>
              </a:rPr>
              <a:t>duktálního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 adenokarcinomu pankreatu (PDAC)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97280" y="2098653"/>
            <a:ext cx="10058400" cy="402336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Věk pacienta (PDAC vzácně u mladších 40 let)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Dlouhodobá anamnéze klinických obtíží u pacienta s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Chronická alkoholická, hereditární i tzv. </a:t>
            </a:r>
            <a:r>
              <a:rPr lang="cs-CZ" altLang="cs-CZ" sz="9600" b="1" dirty="0" err="1"/>
              <a:t>paraduodenální</a:t>
            </a:r>
            <a:r>
              <a:rPr lang="cs-CZ" altLang="cs-CZ" sz="9600" b="1" dirty="0"/>
              <a:t> pankreatitida → rozvoj na podkladě </a:t>
            </a:r>
            <a:r>
              <a:rPr lang="cs-CZ" altLang="cs-CZ" sz="9600" b="1" dirty="0" err="1"/>
              <a:t>relabující</a:t>
            </a:r>
            <a:r>
              <a:rPr lang="cs-CZ" altLang="cs-CZ" sz="9600" b="1" dirty="0"/>
              <a:t> akutní pankreatitidy; formace </a:t>
            </a:r>
            <a:r>
              <a:rPr lang="cs-CZ" altLang="cs-CZ" sz="9600" b="1" dirty="0" err="1"/>
              <a:t>pseudocyst</a:t>
            </a:r>
            <a:endParaRPr lang="cs-CZ" altLang="cs-CZ" sz="96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Ikterus; CP obvykle po několikaletém průběhu onemocnění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9600" b="1" i="1" dirty="0"/>
              <a:t>     </a:t>
            </a:r>
            <a:r>
              <a:rPr lang="cs-CZ" altLang="cs-CZ" sz="9600" b="1" i="1" dirty="0" err="1"/>
              <a:t>vs</a:t>
            </a:r>
            <a:r>
              <a:rPr lang="cs-CZ" altLang="cs-CZ" sz="9600" b="1" i="1" dirty="0"/>
              <a:t> </a:t>
            </a:r>
            <a:r>
              <a:rPr lang="cs-CZ" altLang="cs-CZ" sz="9600" b="1" dirty="0"/>
              <a:t>náhle vzniklý ikterus u PDAC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96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9600" b="1" dirty="0"/>
              <a:t>PDAC: většina pacientů </a:t>
            </a:r>
            <a:r>
              <a:rPr lang="en-US" altLang="cs-CZ" sz="9600" b="1" dirty="0"/>
              <a:t>&gt;</a:t>
            </a:r>
            <a:r>
              <a:rPr lang="cs-CZ" altLang="cs-CZ" sz="9600" b="1" dirty="0"/>
              <a:t>50 let, bez CP či alkoholismu v anamnéze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077268" y="6386287"/>
            <a:ext cx="5179431" cy="400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/>
              <a:t>* odlišná problematika autoimunitní </a:t>
            </a:r>
            <a:r>
              <a:rPr lang="cs-CZ" altLang="cs-CZ" sz="2000" dirty="0" smtClean="0"/>
              <a:t>pankreatitidy!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23120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1138102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Makroskopické nálezy (CP v </a:t>
            </a: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resekátech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600200"/>
            <a:ext cx="8229600" cy="4852988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Nerovnoměrná distribuce fibrózy se střídáním úseků </a:t>
            </a:r>
            <a:r>
              <a:rPr lang="cs-CZ" altLang="cs-CZ" sz="1800" b="1" dirty="0" err="1"/>
              <a:t>fibrotizace</a:t>
            </a:r>
            <a:r>
              <a:rPr lang="cs-CZ" altLang="cs-CZ" sz="1800" b="1" dirty="0"/>
              <a:t> a lobulárně uspořádaného parenchymu u </a:t>
            </a:r>
            <a:r>
              <a:rPr lang="cs-CZ" altLang="cs-CZ" sz="1800" b="1" dirty="0" smtClean="0"/>
              <a:t>CP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cs-CZ" altLang="cs-CZ" sz="1800" b="1" dirty="0"/>
              <a:t> </a:t>
            </a:r>
            <a:r>
              <a:rPr lang="cs-CZ" altLang="cs-CZ" sz="1800" b="1" dirty="0" smtClean="0"/>
              <a:t> </a:t>
            </a:r>
            <a:r>
              <a:rPr lang="cs-CZ" altLang="cs-CZ" sz="1800" b="1" dirty="0"/>
              <a:t>(alkoholické i hereditární)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Konzistence elastičtější u CP, postižení pankreatu </a:t>
            </a:r>
            <a:r>
              <a:rPr lang="cs-CZ" altLang="cs-CZ" sz="1800" b="1" dirty="0" err="1"/>
              <a:t>difúznější</a:t>
            </a:r>
            <a:endParaRPr lang="cs-CZ" altLang="cs-CZ" sz="18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/>
              <a:t>Pseudocysty</a:t>
            </a:r>
            <a:r>
              <a:rPr lang="cs-CZ" altLang="cs-CZ" sz="1800" b="1" dirty="0"/>
              <a:t> u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Kalcifikované </a:t>
            </a:r>
            <a:r>
              <a:rPr lang="cs-CZ" altLang="cs-CZ" sz="1800" b="1" dirty="0" err="1"/>
              <a:t>mukoproteinové</a:t>
            </a:r>
            <a:r>
              <a:rPr lang="cs-CZ" altLang="cs-CZ" sz="1800" b="1" dirty="0"/>
              <a:t> zátky u CP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Postupně se zužující charakter stenózy hlavního pankreatického duktu u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 err="1"/>
              <a:t>Paraduodenální</a:t>
            </a:r>
            <a:r>
              <a:rPr lang="cs-CZ" altLang="cs-CZ" sz="1800" b="1" dirty="0"/>
              <a:t> pankreatitida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(zánětlivé, fibrózní a cystické změny v predilekční lokalizaci)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Autoimunitní pankreatitida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b="1" dirty="0"/>
              <a:t>      </a:t>
            </a:r>
            <a:r>
              <a:rPr lang="cs-CZ" altLang="cs-CZ" sz="1800" dirty="0"/>
              <a:t>(makroskopicky imitující PDAC, predilekčně hlava pankreatu, difúzně, stenózy hlavního pankreatického vývodu i časté postižení </a:t>
            </a:r>
            <a:r>
              <a:rPr lang="cs-CZ" altLang="cs-CZ" sz="1800" dirty="0" err="1"/>
              <a:t>extrahepatálních</a:t>
            </a:r>
            <a:r>
              <a:rPr lang="cs-CZ" altLang="cs-CZ" sz="1800" dirty="0"/>
              <a:t> žlučových cest)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695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8" name="Rectangle 4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Alkoholická chronická pankreatitida 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v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resekátu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25603" name="Picture 6" descr="05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lum bright="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74826" y="2420939"/>
            <a:ext cx="4321175" cy="2865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8" descr="0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1" y="2420939"/>
            <a:ext cx="4105275" cy="28908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solidFill>
                  <a:schemeClr val="tx1"/>
                </a:solidFill>
                <a:latin typeface="+mn-lt"/>
              </a:rPr>
              <a:t>Alkoholická chronická pankreatitida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7651" name="Picture 3" descr="06-11-23-1-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</p:spPr>
      </p:pic>
      <p:pic>
        <p:nvPicPr>
          <p:cNvPr id="27652" name="Picture 4" descr="06-11-23-1-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</p:spPr>
      </p:pic>
    </p:spTree>
    <p:extLst>
      <p:ext uri="{BB962C8B-B14F-4D97-AF65-F5344CB8AC3E}">
        <p14:creationId xmlns:p14="http://schemas.microsoft.com/office/powerpoint/2010/main" val="21460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Hereditární pankreatitida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Mutace v genech kódujících pankreatické enzymy či jejich </a:t>
            </a:r>
            <a:r>
              <a:rPr lang="cs-CZ" altLang="cs-CZ" b="1" dirty="0" err="1">
                <a:solidFill>
                  <a:schemeClr val="tx1"/>
                </a:solidFill>
              </a:rPr>
              <a:t>inhibitory→zvýšená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autoaktivace</a:t>
            </a:r>
            <a:r>
              <a:rPr lang="cs-CZ" altLang="cs-CZ" b="1" dirty="0">
                <a:solidFill>
                  <a:schemeClr val="tx1"/>
                </a:solidFill>
              </a:rPr>
              <a:t> trypsinogenu nebo </a:t>
            </a:r>
            <a:r>
              <a:rPr lang="cs-CZ" altLang="cs-CZ" b="1" dirty="0" smtClean="0">
                <a:solidFill>
                  <a:schemeClr val="tx1"/>
                </a:solidFill>
              </a:rPr>
              <a:t>rezistence </a:t>
            </a:r>
            <a:r>
              <a:rPr lang="cs-CZ" altLang="cs-CZ" b="1" dirty="0">
                <a:solidFill>
                  <a:schemeClr val="tx1"/>
                </a:solidFill>
              </a:rPr>
              <a:t>k inaktivaci → </a:t>
            </a:r>
            <a:r>
              <a:rPr lang="cs-CZ" altLang="cs-CZ" b="1" dirty="0" err="1">
                <a:solidFill>
                  <a:schemeClr val="tx1"/>
                </a:solidFill>
              </a:rPr>
              <a:t>autodigesce</a:t>
            </a:r>
            <a:r>
              <a:rPr lang="cs-CZ" altLang="cs-CZ" b="1" dirty="0">
                <a:solidFill>
                  <a:schemeClr val="tx1"/>
                </a:solidFill>
              </a:rPr>
              <a:t> pankreatické tkáně, </a:t>
            </a:r>
            <a:r>
              <a:rPr lang="cs-CZ" altLang="cs-CZ" b="1" dirty="0" err="1">
                <a:solidFill>
                  <a:schemeClr val="tx1"/>
                </a:solidFill>
              </a:rPr>
              <a:t>relabující</a:t>
            </a:r>
            <a:r>
              <a:rPr lang="cs-CZ" altLang="cs-CZ" b="1" dirty="0">
                <a:solidFill>
                  <a:schemeClr val="tx1"/>
                </a:solidFill>
              </a:rPr>
              <a:t> pankreatitida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i="1" dirty="0">
                <a:solidFill>
                  <a:schemeClr val="tx1"/>
                </a:solidFill>
              </a:rPr>
              <a:t>PRSS1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cationic</a:t>
            </a:r>
            <a:r>
              <a:rPr lang="cs-CZ" altLang="cs-CZ" dirty="0">
                <a:solidFill>
                  <a:schemeClr val="tx1"/>
                </a:solidFill>
              </a:rPr>
              <a:t> trypsinogen gene), AD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i="1" dirty="0">
                <a:solidFill>
                  <a:schemeClr val="tx1"/>
                </a:solidFill>
              </a:rPr>
              <a:t>SPINK1</a:t>
            </a:r>
            <a:r>
              <a:rPr lang="cs-CZ" altLang="cs-CZ" dirty="0">
                <a:solidFill>
                  <a:schemeClr val="tx1"/>
                </a:solidFill>
              </a:rPr>
              <a:t> (</a:t>
            </a:r>
            <a:r>
              <a:rPr lang="cs-CZ" altLang="cs-CZ" dirty="0" err="1">
                <a:solidFill>
                  <a:schemeClr val="tx1"/>
                </a:solidFill>
              </a:rPr>
              <a:t>serum</a:t>
            </a: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protease</a:t>
            </a:r>
            <a:r>
              <a:rPr lang="cs-CZ" altLang="cs-CZ" dirty="0">
                <a:solidFill>
                  <a:schemeClr val="tx1"/>
                </a:solidFill>
              </a:rPr>
              <a:t> inhibitor), AR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tx1"/>
                </a:solidFill>
              </a:rPr>
              <a:t>Fibróza </a:t>
            </a:r>
            <a:r>
              <a:rPr lang="cs-CZ" altLang="cs-CZ" dirty="0" err="1">
                <a:solidFill>
                  <a:schemeClr val="tx1"/>
                </a:solidFill>
              </a:rPr>
              <a:t>perilobulární</a:t>
            </a:r>
            <a:r>
              <a:rPr lang="cs-CZ" altLang="cs-CZ" dirty="0">
                <a:solidFill>
                  <a:schemeClr val="tx1"/>
                </a:solidFill>
              </a:rPr>
              <a:t>, </a:t>
            </a:r>
            <a:r>
              <a:rPr lang="cs-CZ" altLang="cs-CZ" dirty="0" err="1">
                <a:solidFill>
                  <a:schemeClr val="tx1"/>
                </a:solidFill>
              </a:rPr>
              <a:t>periduktální</a:t>
            </a:r>
            <a:r>
              <a:rPr lang="cs-CZ" altLang="cs-CZ" dirty="0">
                <a:solidFill>
                  <a:schemeClr val="tx1"/>
                </a:solidFill>
              </a:rPr>
              <a:t>, méně </a:t>
            </a:r>
            <a:r>
              <a:rPr lang="cs-CZ" altLang="cs-CZ" dirty="0" err="1">
                <a:solidFill>
                  <a:schemeClr val="tx1"/>
                </a:solidFill>
              </a:rPr>
              <a:t>intralobulární</a:t>
            </a:r>
            <a:r>
              <a:rPr lang="cs-CZ" altLang="cs-CZ" dirty="0">
                <a:solidFill>
                  <a:schemeClr val="tx1"/>
                </a:solidFill>
              </a:rPr>
              <a:t>; difúzní či fokální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tx1"/>
                </a:solidFill>
              </a:rPr>
              <a:t>Dilatace duktů, </a:t>
            </a:r>
            <a:r>
              <a:rPr lang="cs-CZ" altLang="cs-CZ" dirty="0" err="1">
                <a:solidFill>
                  <a:schemeClr val="tx1"/>
                </a:solidFill>
              </a:rPr>
              <a:t>inspisace</a:t>
            </a:r>
            <a:r>
              <a:rPr lang="cs-CZ" altLang="cs-CZ" dirty="0">
                <a:solidFill>
                  <a:schemeClr val="tx1"/>
                </a:solidFill>
              </a:rPr>
              <a:t> sekretu v </a:t>
            </a:r>
            <a:r>
              <a:rPr lang="cs-CZ" altLang="cs-CZ" dirty="0" err="1">
                <a:solidFill>
                  <a:schemeClr val="tx1"/>
                </a:solidFill>
              </a:rPr>
              <a:t>luminech</a:t>
            </a:r>
            <a:r>
              <a:rPr lang="cs-CZ" altLang="cs-CZ" dirty="0">
                <a:solidFill>
                  <a:schemeClr val="tx1"/>
                </a:solidFill>
              </a:rPr>
              <a:t> duktů i kalcifikace (podoba s ACP), hyperplazie, metaplazie a dysplazie </a:t>
            </a:r>
            <a:r>
              <a:rPr lang="cs-CZ" altLang="cs-CZ" dirty="0" err="1">
                <a:solidFill>
                  <a:schemeClr val="tx1"/>
                </a:solidFill>
              </a:rPr>
              <a:t>duktálního</a:t>
            </a:r>
            <a:r>
              <a:rPr lang="cs-CZ" altLang="cs-CZ" dirty="0">
                <a:solidFill>
                  <a:schemeClr val="tx1"/>
                </a:solidFill>
              </a:rPr>
              <a:t> epitelu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>
                <a:solidFill>
                  <a:schemeClr val="tx1"/>
                </a:solidFill>
              </a:rPr>
              <a:t>50-70x zvýšené riziko vzniku pankreatického karcinomu (</a:t>
            </a:r>
            <a:r>
              <a:rPr lang="cs-CZ" altLang="cs-CZ" b="1" dirty="0" err="1">
                <a:solidFill>
                  <a:schemeClr val="tx1"/>
                </a:solidFill>
              </a:rPr>
              <a:t>vs</a:t>
            </a:r>
            <a:r>
              <a:rPr lang="cs-CZ" altLang="cs-CZ" b="1" dirty="0">
                <a:solidFill>
                  <a:schemeClr val="tx1"/>
                </a:solidFill>
              </a:rPr>
              <a:t> 2-5x zvýšené riziko u sporadické CP) </a:t>
            </a:r>
          </a:p>
        </p:txBody>
      </p:sp>
    </p:spTree>
    <p:extLst>
      <p:ext uri="{BB962C8B-B14F-4D97-AF65-F5344CB8AC3E}">
        <p14:creationId xmlns:p14="http://schemas.microsoft.com/office/powerpoint/2010/main" val="2144500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74825" y="27463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Autoimunitní pankreatitida</a:t>
            </a:r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182563" indent="-182563">
              <a:defRPr/>
            </a:pPr>
            <a:r>
              <a:rPr lang="cs-CZ" altLang="cs-CZ" sz="2800"/>
              <a:t> </a:t>
            </a:r>
            <a:r>
              <a:rPr lang="cs-CZ" altLang="cs-CZ" sz="2400" b="1">
                <a:solidFill>
                  <a:schemeClr val="hlink"/>
                </a:solidFill>
              </a:rPr>
              <a:t>2 druhy histopatologických a klinických nálezů:</a:t>
            </a:r>
          </a:p>
          <a:p>
            <a:pPr marL="539750" lvl="1" indent="-177800">
              <a:defRPr/>
            </a:pPr>
            <a:r>
              <a:rPr lang="cs-CZ" altLang="cs-CZ" sz="2000" b="1">
                <a:solidFill>
                  <a:schemeClr val="hlink"/>
                </a:solidFill>
              </a:rPr>
              <a:t> lymfoplazmocytární sklerozující pankreatitida (LPSP, typ 1)</a:t>
            </a:r>
          </a:p>
          <a:p>
            <a:pPr marL="804863" lvl="2" indent="-85725">
              <a:defRPr/>
            </a:pPr>
            <a:r>
              <a:rPr lang="cs-CZ" altLang="cs-CZ" sz="1800">
                <a:solidFill>
                  <a:srgbClr val="FFCC66"/>
                </a:solidFill>
              </a:rPr>
              <a:t> </a:t>
            </a:r>
            <a:r>
              <a:rPr lang="cs-CZ" altLang="cs-CZ" sz="1800"/>
              <a:t>častá asociace s jinými sklerozujícími lézemi ve vztahu k IgG4</a:t>
            </a:r>
          </a:p>
          <a:p>
            <a:pPr marL="539750" lvl="1" indent="-177800">
              <a:defRPr/>
            </a:pPr>
            <a:endParaRPr lang="cs-CZ" altLang="cs-CZ" sz="2000"/>
          </a:p>
          <a:p>
            <a:pPr marL="539750" lvl="1" indent="-177800">
              <a:defRPr/>
            </a:pPr>
            <a:r>
              <a:rPr lang="cs-CZ" altLang="cs-CZ" sz="2000"/>
              <a:t> </a:t>
            </a:r>
            <a:r>
              <a:rPr lang="cs-CZ" altLang="cs-CZ" sz="2000" b="1">
                <a:solidFill>
                  <a:schemeClr val="hlink"/>
                </a:solidFill>
              </a:rPr>
              <a:t>idiopatická duktocentrická pankreatitida (IDCP, typ2)</a:t>
            </a:r>
          </a:p>
          <a:p>
            <a:pPr marL="804863" lvl="2" indent="-85725">
              <a:defRPr/>
            </a:pPr>
            <a:r>
              <a:rPr lang="cs-CZ" altLang="cs-CZ" sz="1800"/>
              <a:t> označovaná těž jako AIP s granulocytárními epiteliálními lézemi</a:t>
            </a:r>
          </a:p>
          <a:p>
            <a:pPr marL="804863" lvl="2" indent="-85725">
              <a:defRPr/>
            </a:pPr>
            <a:endParaRPr lang="cs-CZ" altLang="cs-CZ" sz="1800"/>
          </a:p>
          <a:p>
            <a:pPr marL="804863" lvl="2" indent="-85725">
              <a:defRPr/>
            </a:pPr>
            <a:r>
              <a:rPr lang="cs-CZ" altLang="cs-CZ" sz="1800"/>
              <a:t> vyskytuje se obvykle izolovaně</a:t>
            </a:r>
          </a:p>
          <a:p>
            <a:pPr marL="1162050" lvl="3" indent="-177800">
              <a:defRPr/>
            </a:pPr>
            <a:r>
              <a:rPr lang="cs-CZ" altLang="cs-CZ" sz="1600"/>
              <a:t> výjimečně v asociaci s ulcerózní kolitidou</a:t>
            </a:r>
          </a:p>
          <a:p>
            <a:pPr marL="804863" lvl="2" indent="-85725">
              <a:defRPr/>
            </a:pPr>
            <a:endParaRPr lang="cs-CZ" altLang="cs-CZ" sz="1800"/>
          </a:p>
          <a:p>
            <a:pPr marL="804863" lvl="2" indent="-85725">
              <a:defRPr/>
            </a:pPr>
            <a:r>
              <a:rPr lang="cs-CZ" altLang="cs-CZ" sz="1800"/>
              <a:t> denzní periduktální zánět asociovaný s destrukcí duktálního epitelu neutrofilními  </a:t>
            </a:r>
          </a:p>
          <a:p>
            <a:pPr marL="804863" lvl="2" indent="-85725">
              <a:buNone/>
              <a:defRPr/>
            </a:pPr>
            <a:r>
              <a:rPr lang="cs-CZ" altLang="cs-CZ" sz="1800"/>
              <a:t>   granulocyty</a:t>
            </a:r>
          </a:p>
          <a:p>
            <a:pPr marL="804863" lvl="2" indent="-85725">
              <a:defRPr/>
            </a:pPr>
            <a:endParaRPr lang="cs-CZ" altLang="cs-CZ" sz="1800"/>
          </a:p>
          <a:p>
            <a:pPr marL="804863" lvl="2" indent="-85725">
              <a:defRPr/>
            </a:pPr>
            <a:r>
              <a:rPr lang="cs-CZ" altLang="cs-CZ" sz="1800"/>
              <a:t> absence nebo nízký počet IgG4+ plazmocytů</a:t>
            </a:r>
          </a:p>
          <a:p>
            <a:pPr marL="182563" indent="-182563">
              <a:defRPr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3931194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8051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8241399"/>
              </p:ext>
            </p:extLst>
          </p:nvPr>
        </p:nvGraphicFramePr>
        <p:xfrm>
          <a:off x="1703389" y="115888"/>
          <a:ext cx="8855075" cy="6583365"/>
        </p:xfrm>
        <a:graphic>
          <a:graphicData uri="http://schemas.openxmlformats.org/drawingml/2006/table">
            <a:tbl>
              <a:tblPr/>
              <a:tblGrid>
                <a:gridCol w="1906587">
                  <a:extLst>
                    <a:ext uri="{9D8B030D-6E8A-4147-A177-3AD203B41FA5}">
                      <a16:colId xmlns:a16="http://schemas.microsoft.com/office/drawing/2014/main" val="1552931302"/>
                    </a:ext>
                  </a:extLst>
                </a:gridCol>
                <a:gridCol w="2557463">
                  <a:extLst>
                    <a:ext uri="{9D8B030D-6E8A-4147-A177-3AD203B41FA5}">
                      <a16:colId xmlns:a16="http://schemas.microsoft.com/office/drawing/2014/main" val="1925407756"/>
                    </a:ext>
                  </a:extLst>
                </a:gridCol>
                <a:gridCol w="2303462">
                  <a:extLst>
                    <a:ext uri="{9D8B030D-6E8A-4147-A177-3AD203B41FA5}">
                      <a16:colId xmlns:a16="http://schemas.microsoft.com/office/drawing/2014/main" val="3425139568"/>
                    </a:ext>
                  </a:extLst>
                </a:gridCol>
                <a:gridCol w="2087563">
                  <a:extLst>
                    <a:ext uri="{9D8B030D-6E8A-4147-A177-3AD203B41FA5}">
                      <a16:colId xmlns:a16="http://schemas.microsoft.com/office/drawing/2014/main" val="3641117414"/>
                    </a:ext>
                  </a:extLst>
                </a:gridCol>
              </a:tblGrid>
              <a:tr h="396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LPSP (AIP bez GEL)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IDCP (AIP s GEL)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Alkoholická CP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681515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Infiltrát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Lymfoplazmocytární + eosinofily+neutrofily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Lymfoplazmocytární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+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neutrofily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(dukty, aciny)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Řídká kulatobuněčná zánětlivá celulizace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4457376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Dukty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Denzní periduktální infiltrát bez destrukce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Denzní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periduktální</a:t>
                      </a: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infiltrát + GEL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Distorze duktů, dilatace, bez infiltrátu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861468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Mukoprotein. zátky a Ca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Často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9767490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Lobuly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Infiltrace acinů a jejich destrukce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Ložisková infiltrace s neutrofily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Ložisková lobulární atrofie a fibróza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3207753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Vény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Obliterující flebitida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Vzácně obliterující flebitida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Bez obliterující flebitidy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001622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Arterie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Vzácně intenzivní arteriální postižení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Obvykle bez arteriálního postižení 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Bez postižení arterií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629166"/>
                  </a:ext>
                </a:extLst>
              </a:tr>
              <a:tr h="36992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Pseudocysty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Ano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745099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Tuk peripankreaticky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Extenze zánětu peripankreaticky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Zánět omezen na pankreas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Nekrózy tuku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peripankreaticky</a:t>
                      </a:r>
                      <a:endParaRPr kumimoji="0" lang="cs-CZ" alt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8592046"/>
                  </a:ext>
                </a:extLst>
              </a:tr>
              <a:tr h="64014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IgG4 IHC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&gt;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10 IgG4+ plazmocytů/HPF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ojedinělé či žádné  IgG4+ plazmocyty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ojedinělé či žádné  IgG4+ </a:t>
                      </a:r>
                      <a:r>
                        <a:rPr kumimoji="0" lang="cs-CZ" alt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plazmocyty</a:t>
                      </a: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5438767"/>
                  </a:ext>
                </a:extLst>
              </a:tr>
              <a:tr h="6953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Klinika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 </a:t>
                      </a:r>
                      <a:r>
                        <a:rPr kumimoji="0" lang="en-US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&gt;</a:t>
                      </a: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IgG4 sklerozující léze </a:t>
                      </a:r>
                      <a:endParaRPr kumimoji="0" lang="en-US" alt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M=F, mladší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AIP+UC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cs-CZ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anose="02020404030301010803" pitchFamily="18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4872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73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Klinické známky AIP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obstrukční ikterus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vágní bolesti břicha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zobrazovací metody – difúzní či fokální zvětšení pankreatu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ERCP – difúzně iregulární hlavní pankreatický vývod se strikturami a striktury </a:t>
            </a:r>
            <a:r>
              <a:rPr lang="cs-CZ" altLang="cs-CZ" sz="2400" dirty="0" err="1">
                <a:solidFill>
                  <a:schemeClr val="tx1"/>
                </a:solidFill>
              </a:rPr>
              <a:t>ductus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choledochus</a:t>
            </a: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klinická odpověď na imunosupresivní terapii</a:t>
            </a:r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400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64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93788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Autoimunitní pankreatitida (IDCP, typ2)</a:t>
            </a:r>
          </a:p>
        </p:txBody>
      </p:sp>
      <p:pic>
        <p:nvPicPr>
          <p:cNvPr id="32771" name="Picture 3" descr="Hermanova_OBR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7351" y="1557338"/>
            <a:ext cx="6391275" cy="4813300"/>
          </a:xfrm>
          <a:noFill/>
        </p:spPr>
      </p:pic>
      <p:sp>
        <p:nvSpPr>
          <p:cNvPr id="32772" name="Text Box 9"/>
          <p:cNvSpPr txBox="1">
            <a:spLocks noChangeArrowheads="1"/>
          </p:cNvSpPr>
          <p:nvPr/>
        </p:nvSpPr>
        <p:spPr bwMode="auto">
          <a:xfrm>
            <a:off x="1560513" y="5678488"/>
            <a:ext cx="4464050" cy="7032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62000" indent="-7620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1600" dirty="0"/>
              <a:t>1. </a:t>
            </a:r>
            <a:r>
              <a:rPr lang="cs-CZ" altLang="cs-CZ" sz="1600" dirty="0" err="1"/>
              <a:t>Denzní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periduktální</a:t>
            </a:r>
            <a:r>
              <a:rPr lang="cs-CZ" altLang="cs-CZ" sz="1600" dirty="0"/>
              <a:t> zánět </a:t>
            </a:r>
          </a:p>
          <a:p>
            <a:pPr>
              <a:spcBef>
                <a:spcPct val="50000"/>
              </a:spcBef>
            </a:pPr>
            <a:r>
              <a:rPr lang="cs-CZ" altLang="cs-CZ" sz="1600" dirty="0"/>
              <a:t>2. Destrukce </a:t>
            </a:r>
            <a:r>
              <a:rPr lang="cs-CZ" altLang="cs-CZ" sz="1600" dirty="0" err="1"/>
              <a:t>duktálního</a:t>
            </a:r>
            <a:r>
              <a:rPr lang="cs-CZ" altLang="cs-CZ" sz="1600" dirty="0"/>
              <a:t> epitelu </a:t>
            </a:r>
            <a:r>
              <a:rPr lang="cs-CZ" altLang="cs-CZ" sz="1600" dirty="0" err="1"/>
              <a:t>neutrofily</a:t>
            </a:r>
            <a:endParaRPr lang="cs-CZ" altLang="cs-CZ" sz="1600" dirty="0"/>
          </a:p>
        </p:txBody>
      </p:sp>
      <p:sp>
        <p:nvSpPr>
          <p:cNvPr id="32773" name="Rectangle 7"/>
          <p:cNvSpPr>
            <a:spLocks noChangeArrowheads="1"/>
          </p:cNvSpPr>
          <p:nvPr/>
        </p:nvSpPr>
        <p:spPr bwMode="auto">
          <a:xfrm>
            <a:off x="3935413" y="1989138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7037388" y="3116263"/>
            <a:ext cx="354012" cy="457200"/>
          </a:xfrm>
          <a:prstGeom prst="rect">
            <a:avLst/>
          </a:prstGeom>
          <a:solidFill>
            <a:schemeClr val="bg1">
              <a:alpha val="4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b="1">
                <a:latin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6762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Sklerozující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léze ve vztahu k IgG4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/>
              <a:t>Autoimunní pankreatitida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cholangoitida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Lymfoplasmocytická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sklerozující</a:t>
            </a:r>
            <a:r>
              <a:rPr lang="cs-CZ" altLang="cs-CZ" sz="1800" dirty="0"/>
              <a:t> cholecystitida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sialoadenitida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Küttnerův</a:t>
            </a:r>
            <a:r>
              <a:rPr lang="cs-CZ" altLang="cs-CZ" sz="1800" dirty="0"/>
              <a:t> tumor)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Idiopatická </a:t>
            </a:r>
            <a:r>
              <a:rPr lang="cs-CZ" altLang="cs-CZ" sz="1800" dirty="0" err="1"/>
              <a:t>retroperitoneální</a:t>
            </a:r>
            <a:r>
              <a:rPr lang="cs-CZ" altLang="cs-CZ" sz="1800" dirty="0"/>
              <a:t> fibróza (M. </a:t>
            </a:r>
            <a:r>
              <a:rPr lang="cs-CZ" altLang="cs-CZ" sz="1800" dirty="0" err="1"/>
              <a:t>Ormond</a:t>
            </a:r>
            <a:r>
              <a:rPr lang="cs-CZ" altLang="cs-CZ" sz="1800" dirty="0"/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Inflamatorní </a:t>
            </a:r>
            <a:r>
              <a:rPr lang="cs-CZ" altLang="cs-CZ" sz="1800" dirty="0" err="1"/>
              <a:t>pseudotumor</a:t>
            </a:r>
            <a:r>
              <a:rPr lang="cs-CZ" altLang="cs-CZ" sz="1800" dirty="0"/>
              <a:t> jater, plic a hypofýzy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Tubulointerstitiální</a:t>
            </a:r>
            <a:r>
              <a:rPr lang="cs-CZ" altLang="cs-CZ" sz="1800" dirty="0"/>
              <a:t> nefritida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Interstitiální</a:t>
            </a:r>
            <a:r>
              <a:rPr lang="cs-CZ" altLang="cs-CZ" sz="1800" dirty="0"/>
              <a:t> pneumonie ve vztahu k IgG4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prostatitida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tyreoiditida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Hypofysitis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Pachymeningitis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 err="1"/>
              <a:t>Sklerozující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dacryoadenitis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Mikuliczova</a:t>
            </a:r>
            <a:r>
              <a:rPr lang="cs-CZ" altLang="cs-CZ" sz="1800" dirty="0"/>
              <a:t> choroba</a:t>
            </a:r>
            <a:r>
              <a:rPr lang="cs-CZ" altLang="cs-CZ" sz="1800" dirty="0" smtClean="0"/>
              <a:t>)……….</a:t>
            </a:r>
            <a:endParaRPr lang="cs-CZ" altLang="cs-CZ" sz="18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endParaRPr lang="cs-CZ" altLang="cs-CZ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M</a:t>
            </a:r>
            <a:r>
              <a:rPr lang="en-US" altLang="cs-CZ" dirty="0"/>
              <a:t>&gt;</a:t>
            </a:r>
            <a:r>
              <a:rPr lang="cs-CZ" altLang="cs-CZ" dirty="0"/>
              <a:t>F; odpověď na kortikoidy, lymfadenopatie; imitují </a:t>
            </a:r>
            <a:r>
              <a:rPr lang="cs-CZ" altLang="cs-CZ" dirty="0" err="1"/>
              <a:t>neoplastické</a:t>
            </a:r>
            <a:r>
              <a:rPr lang="cs-CZ" altLang="cs-CZ" dirty="0"/>
              <a:t> léze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sklerozující</a:t>
            </a:r>
            <a:r>
              <a:rPr lang="cs-CZ" altLang="cs-CZ" dirty="0" smtClean="0"/>
              <a:t> </a:t>
            </a:r>
            <a:r>
              <a:rPr lang="cs-CZ" altLang="cs-CZ" dirty="0"/>
              <a:t>léze s difúzní </a:t>
            </a:r>
            <a:r>
              <a:rPr lang="cs-CZ" altLang="cs-CZ" dirty="0" err="1"/>
              <a:t>lymfoplazmocytární</a:t>
            </a:r>
            <a:r>
              <a:rPr lang="cs-CZ" altLang="cs-CZ" dirty="0"/>
              <a:t> infiltracím, iregulární </a:t>
            </a:r>
            <a:r>
              <a:rPr lang="cs-CZ" altLang="cs-CZ" dirty="0" err="1"/>
              <a:t>fibrotizací</a:t>
            </a:r>
            <a:r>
              <a:rPr lang="cs-CZ" altLang="cs-CZ" dirty="0"/>
              <a:t>, někdy s přítomností </a:t>
            </a:r>
            <a:r>
              <a:rPr lang="cs-CZ" altLang="cs-CZ" dirty="0" err="1"/>
              <a:t>eosinofilů</a:t>
            </a:r>
            <a:r>
              <a:rPr lang="cs-CZ" altLang="cs-CZ" dirty="0"/>
              <a:t>, známkami obliterující flebitidy a </a:t>
            </a:r>
            <a:r>
              <a:rPr lang="cs-CZ" altLang="cs-CZ" dirty="0" err="1"/>
              <a:t>a</a:t>
            </a:r>
            <a:r>
              <a:rPr lang="cs-CZ" altLang="cs-CZ" dirty="0"/>
              <a:t> s přítomností četných IgG4 pozitivních </a:t>
            </a:r>
            <a:r>
              <a:rPr lang="cs-CZ" altLang="cs-CZ" dirty="0" err="1"/>
              <a:t>plazmocytů</a:t>
            </a:r>
            <a:r>
              <a:rPr lang="cs-CZ" altLang="cs-CZ" dirty="0"/>
              <a:t>. 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vyšší </a:t>
            </a:r>
            <a:r>
              <a:rPr lang="cs-CZ" altLang="cs-CZ" dirty="0"/>
              <a:t>riziko rozvoje maligního lymfomu</a:t>
            </a:r>
            <a:endParaRPr lang="en-US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1813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63B1B-50C8-4904-9A53-7B371AFF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4400" dirty="0">
                <a:solidFill>
                  <a:schemeClr val="tx1"/>
                </a:solidFill>
                <a:latin typeface="+mn-lt"/>
              </a:rPr>
              <a:t>Kongenitální abnormity pankreatu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D458E3-A660-4781-8DC7-B3C54D13E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cs-CZ" dirty="0"/>
              <a:t>Vznikají nejčastěji  v důsledku poruchy migrace a splynutí dorzálního a ventrálního základu pankreatu</a:t>
            </a:r>
          </a:p>
          <a:p>
            <a:pPr marL="0" indent="0">
              <a:buNone/>
              <a:defRPr/>
            </a:pPr>
            <a:r>
              <a:rPr lang="cs-CZ" dirty="0"/>
              <a:t>Mohou působit obstrukci duodena, zvyšují riziko pankreatitidy</a:t>
            </a:r>
          </a:p>
          <a:p>
            <a:pPr marL="0" indent="0">
              <a:buNone/>
              <a:defRPr/>
            </a:pPr>
            <a:endParaRPr lang="cs-CZ" sz="2400" dirty="0"/>
          </a:p>
          <a:p>
            <a:pPr>
              <a:buFontTx/>
              <a:buChar char="-"/>
              <a:defRPr/>
            </a:pPr>
            <a:r>
              <a:rPr lang="cs-CZ" dirty="0"/>
              <a:t> </a:t>
            </a:r>
            <a:r>
              <a:rPr lang="cs-CZ" dirty="0" err="1"/>
              <a:t>Pancreas</a:t>
            </a:r>
            <a:r>
              <a:rPr lang="cs-CZ" dirty="0"/>
              <a:t> </a:t>
            </a:r>
            <a:r>
              <a:rPr lang="cs-CZ" dirty="0" err="1"/>
              <a:t>annulare</a:t>
            </a:r>
            <a:endParaRPr lang="cs-CZ" dirty="0"/>
          </a:p>
          <a:p>
            <a:pPr>
              <a:buFontTx/>
              <a:buChar char="-"/>
              <a:defRPr/>
            </a:pPr>
            <a:r>
              <a:rPr lang="cs-CZ" dirty="0"/>
              <a:t> </a:t>
            </a:r>
            <a:r>
              <a:rPr lang="cs-CZ" dirty="0" err="1"/>
              <a:t>Pancreas</a:t>
            </a:r>
            <a:r>
              <a:rPr lang="cs-CZ" dirty="0"/>
              <a:t> </a:t>
            </a:r>
            <a:r>
              <a:rPr lang="cs-CZ" dirty="0" err="1"/>
              <a:t>divisum</a:t>
            </a:r>
            <a:endParaRPr lang="cs-CZ" dirty="0"/>
          </a:p>
          <a:p>
            <a:pPr>
              <a:buFontTx/>
              <a:buChar char="-"/>
              <a:defRPr/>
            </a:pPr>
            <a:r>
              <a:rPr lang="cs-CZ" dirty="0"/>
              <a:t> Ektopický pankreas (v žaludku, duodenu, jejunu, ..)</a:t>
            </a:r>
          </a:p>
          <a:p>
            <a:pPr>
              <a:buFontTx/>
              <a:buChar char="-"/>
              <a:defRPr/>
            </a:pPr>
            <a:r>
              <a:rPr lang="cs-CZ" dirty="0"/>
              <a:t> Kongenitální/dysgenetické cysty pankreatu</a:t>
            </a:r>
          </a:p>
          <a:p>
            <a:pPr marL="0" indent="0">
              <a:buNone/>
              <a:defRPr/>
            </a:pPr>
            <a:endParaRPr lang="cs-CZ" b="1" dirty="0">
              <a:solidFill>
                <a:srgbClr val="FFC000"/>
              </a:solidFill>
            </a:endParaRPr>
          </a:p>
          <a:p>
            <a:pPr>
              <a:buFontTx/>
              <a:buChar char="-"/>
              <a:defRPr/>
            </a:pPr>
            <a:endParaRPr lang="cs-CZ" b="1" dirty="0">
              <a:solidFill>
                <a:srgbClr val="FFC000"/>
              </a:solidFill>
            </a:endParaRPr>
          </a:p>
        </p:txBody>
      </p:sp>
      <p:pic>
        <p:nvPicPr>
          <p:cNvPr id="25604" name="Obrázek 3">
            <a:extLst>
              <a:ext uri="{FF2B5EF4-FFF2-40B4-BE49-F238E27FC236}">
                <a16:creationId xmlns:a16="http://schemas.microsoft.com/office/drawing/2014/main" id="{FE7C7AD0-BAC1-412D-A882-BCE18B654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45" y="3155448"/>
            <a:ext cx="4932362" cy="370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81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Obstrukční pankreatitida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difúzní </a:t>
            </a:r>
            <a:r>
              <a:rPr lang="cs-CZ" altLang="cs-CZ" sz="2400" dirty="0" err="1">
                <a:solidFill>
                  <a:schemeClr val="tx1"/>
                </a:solidFill>
              </a:rPr>
              <a:t>perilobulární</a:t>
            </a:r>
            <a:r>
              <a:rPr lang="cs-CZ" altLang="cs-CZ" sz="2400" dirty="0">
                <a:solidFill>
                  <a:schemeClr val="tx1"/>
                </a:solidFill>
              </a:rPr>
              <a:t> a </a:t>
            </a:r>
            <a:r>
              <a:rPr lang="cs-CZ" altLang="cs-CZ" sz="2400" dirty="0" err="1">
                <a:solidFill>
                  <a:schemeClr val="tx1"/>
                </a:solidFill>
              </a:rPr>
              <a:t>intralobulární</a:t>
            </a:r>
            <a:r>
              <a:rPr lang="cs-CZ" altLang="cs-CZ" sz="2400" dirty="0">
                <a:solidFill>
                  <a:schemeClr val="tx1"/>
                </a:solidFill>
              </a:rPr>
              <a:t> fibróza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dilatace duktů bez obstrukce, nepravidelností a známek destrukce </a:t>
            </a:r>
            <a:r>
              <a:rPr lang="cs-CZ" altLang="cs-CZ" sz="2400" dirty="0" err="1">
                <a:solidFill>
                  <a:schemeClr val="tx1"/>
                </a:solidFill>
              </a:rPr>
              <a:t>duktálního</a:t>
            </a:r>
            <a:r>
              <a:rPr lang="cs-CZ" altLang="cs-CZ" sz="2400" dirty="0">
                <a:solidFill>
                  <a:schemeClr val="tx1"/>
                </a:solidFill>
              </a:rPr>
              <a:t> epitelu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bez známek </a:t>
            </a:r>
            <a:r>
              <a:rPr lang="cs-CZ" altLang="cs-CZ" sz="2400" dirty="0" err="1">
                <a:solidFill>
                  <a:schemeClr val="tx1"/>
                </a:solidFill>
              </a:rPr>
              <a:t>inspisace</a:t>
            </a:r>
            <a:r>
              <a:rPr lang="cs-CZ" altLang="cs-CZ" sz="2400" dirty="0">
                <a:solidFill>
                  <a:schemeClr val="tx1"/>
                </a:solidFill>
              </a:rPr>
              <a:t> sekretu v </a:t>
            </a:r>
            <a:r>
              <a:rPr lang="cs-CZ" altLang="cs-CZ" sz="2400" dirty="0" err="1">
                <a:solidFill>
                  <a:schemeClr val="tx1"/>
                </a:solidFill>
              </a:rPr>
              <a:t>luminech</a:t>
            </a:r>
            <a:r>
              <a:rPr lang="cs-CZ" altLang="cs-CZ" sz="2400" dirty="0">
                <a:solidFill>
                  <a:schemeClr val="tx1"/>
                </a:solidFill>
              </a:rPr>
              <a:t> duktů a kalcifikací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hyperplazie </a:t>
            </a:r>
            <a:r>
              <a:rPr lang="cs-CZ" altLang="cs-CZ" sz="2400" dirty="0" err="1">
                <a:solidFill>
                  <a:schemeClr val="tx1"/>
                </a:solidFill>
              </a:rPr>
              <a:t>duktálního</a:t>
            </a:r>
            <a:r>
              <a:rPr lang="cs-CZ" altLang="cs-CZ" sz="2400" dirty="0">
                <a:solidFill>
                  <a:schemeClr val="tx1"/>
                </a:solidFill>
              </a:rPr>
              <a:t> epitelu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nekrózy a </a:t>
            </a:r>
            <a:r>
              <a:rPr lang="cs-CZ" altLang="cs-CZ" sz="2400" dirty="0" err="1">
                <a:solidFill>
                  <a:schemeClr val="tx1"/>
                </a:solidFill>
              </a:rPr>
              <a:t>pseudocysty</a:t>
            </a:r>
            <a:r>
              <a:rPr lang="cs-CZ" altLang="cs-CZ" sz="2400" dirty="0">
                <a:solidFill>
                  <a:schemeClr val="tx1"/>
                </a:solidFill>
              </a:rPr>
              <a:t> nepřítomny </a:t>
            </a:r>
          </a:p>
        </p:txBody>
      </p:sp>
    </p:spTree>
    <p:extLst>
      <p:ext uri="{BB962C8B-B14F-4D97-AF65-F5344CB8AC3E}">
        <p14:creationId xmlns:p14="http://schemas.microsoft.com/office/powerpoint/2010/main" val="23171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53011" y="48638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200" dirty="0" err="1">
                <a:solidFill>
                  <a:schemeClr val="tx1"/>
                </a:solidFill>
                <a:latin typeface="+mn-lt"/>
              </a:rPr>
              <a:t>Paraduodenální</a:t>
            </a: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 pankreatitida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3011" y="1832618"/>
            <a:ext cx="10274266" cy="54006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Synonyma: cystická dystrofie </a:t>
            </a:r>
            <a:r>
              <a:rPr lang="cs-CZ" altLang="cs-CZ" sz="1800" dirty="0" err="1"/>
              <a:t>heterotopického</a:t>
            </a:r>
            <a:r>
              <a:rPr lang="cs-CZ" altLang="cs-CZ" sz="1800" dirty="0"/>
              <a:t> pankreatu (reziduum dorzálního základu pankreatu ve stěně duodena),  periampulární cysta duodenální stěny, „</a:t>
            </a:r>
            <a:r>
              <a:rPr lang="cs-CZ" altLang="cs-CZ" sz="1800" dirty="0" err="1"/>
              <a:t>groove</a:t>
            </a:r>
            <a:r>
              <a:rPr lang="cs-CZ" altLang="cs-CZ" sz="1800" dirty="0"/>
              <a:t>“ pankreatitida, pankreatický </a:t>
            </a:r>
            <a:r>
              <a:rPr lang="cs-CZ" altLang="cs-CZ" sz="1800" dirty="0" err="1"/>
              <a:t>hamartom</a:t>
            </a:r>
            <a:r>
              <a:rPr lang="cs-CZ" altLang="cs-CZ" sz="1800" dirty="0"/>
              <a:t> duodenální stěny,….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Abusus alkoholu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Příznaky </a:t>
            </a:r>
            <a:r>
              <a:rPr lang="cs-CZ" altLang="cs-CZ" sz="1800" dirty="0" err="1"/>
              <a:t>asoc</a:t>
            </a:r>
            <a:r>
              <a:rPr lang="cs-CZ" altLang="cs-CZ" sz="1800" dirty="0"/>
              <a:t>. se stenózou duodena, úbytek váhy, 20 % ikterus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Lokalizace změn: </a:t>
            </a:r>
            <a:r>
              <a:rPr lang="cs-CZ" altLang="cs-CZ" sz="1800" b="1" dirty="0"/>
              <a:t>oblast malé papily</a:t>
            </a:r>
            <a:r>
              <a:rPr lang="cs-CZ" altLang="cs-CZ" sz="1800" dirty="0"/>
              <a:t> (obstrukce, </a:t>
            </a:r>
            <a:r>
              <a:rPr lang="cs-CZ" altLang="cs-CZ" sz="1800" dirty="0" err="1"/>
              <a:t>pancreas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divisum</a:t>
            </a:r>
            <a:r>
              <a:rPr lang="cs-CZ" altLang="cs-CZ" sz="1800" dirty="0"/>
              <a:t>)+ postižení hlavy pankreatu + cystické změny </a:t>
            </a:r>
            <a:r>
              <a:rPr lang="cs-CZ" altLang="cs-CZ" sz="1800" dirty="0" err="1"/>
              <a:t>paraduodenálně</a:t>
            </a:r>
            <a:r>
              <a:rPr lang="cs-CZ" altLang="cs-CZ" sz="1800" dirty="0"/>
              <a:t> (v zářezu mezi stěnou duodena a pankreatem)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Chronický zánětlivý proces v </a:t>
            </a:r>
            <a:r>
              <a:rPr lang="cs-CZ" altLang="cs-CZ" sz="1800" dirty="0" err="1"/>
              <a:t>submukóze</a:t>
            </a:r>
            <a:r>
              <a:rPr lang="cs-CZ" altLang="cs-CZ" sz="1800" dirty="0"/>
              <a:t>, stěně duodena a přiléhajícím pankreatu, fokusy nekrózy, proliferace </a:t>
            </a:r>
            <a:r>
              <a:rPr lang="cs-CZ" altLang="cs-CZ" sz="1800" dirty="0" err="1"/>
              <a:t>myofibroblastů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pseudocystické</a:t>
            </a:r>
            <a:r>
              <a:rPr lang="cs-CZ" altLang="cs-CZ" sz="1800" dirty="0"/>
              <a:t> léze, granulační tkáň, </a:t>
            </a:r>
            <a:r>
              <a:rPr lang="cs-CZ" altLang="cs-CZ" sz="1800" dirty="0" err="1"/>
              <a:t>obrovskobuněčná</a:t>
            </a:r>
            <a:r>
              <a:rPr lang="cs-CZ" altLang="cs-CZ" sz="1800" dirty="0"/>
              <a:t> reakce, hyperplazie </a:t>
            </a:r>
            <a:r>
              <a:rPr lang="cs-CZ" altLang="cs-CZ" sz="1800" dirty="0" err="1"/>
              <a:t>Brunneroých</a:t>
            </a:r>
            <a:r>
              <a:rPr lang="cs-CZ" altLang="cs-CZ" sz="1800" dirty="0"/>
              <a:t> žlázek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030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84829" y="0"/>
            <a:ext cx="10058400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„Idiopatická chronická pankreatitida“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0928" y="1833664"/>
            <a:ext cx="8229600" cy="49244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3-9 % všech CP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Mutace v CFTR genu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     (</a:t>
            </a:r>
            <a:r>
              <a:rPr lang="cs-CZ" altLang="cs-CZ" sz="2400" dirty="0" err="1">
                <a:solidFill>
                  <a:schemeClr val="tx1"/>
                </a:solidFill>
              </a:rPr>
              <a:t>cystic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fibrosis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transmembrane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conductance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regulator</a:t>
            </a:r>
            <a:r>
              <a:rPr lang="cs-CZ" altLang="cs-CZ" sz="2400" dirty="0">
                <a:solidFill>
                  <a:schemeClr val="tx1"/>
                </a:solidFill>
              </a:rPr>
              <a:t> gene)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Mutace v genu SPINK1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     (PSTI – </a:t>
            </a:r>
            <a:r>
              <a:rPr lang="cs-CZ" altLang="cs-CZ" sz="2400" dirty="0" err="1">
                <a:solidFill>
                  <a:schemeClr val="tx1"/>
                </a:solidFill>
              </a:rPr>
              <a:t>pancreatic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secretory</a:t>
            </a:r>
            <a:r>
              <a:rPr lang="cs-CZ" altLang="cs-CZ" sz="2400" dirty="0">
                <a:solidFill>
                  <a:schemeClr val="tx1"/>
                </a:solidFill>
              </a:rPr>
              <a:t> trypsin inhibitor)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     + zevní faktory (kouření, alkohol)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Dysfunkce </a:t>
            </a:r>
            <a:r>
              <a:rPr lang="cs-CZ" altLang="cs-CZ" sz="2400" dirty="0" err="1">
                <a:solidFill>
                  <a:schemeClr val="tx1"/>
                </a:solidFill>
              </a:rPr>
              <a:t>Oddiho</a:t>
            </a:r>
            <a:r>
              <a:rPr lang="cs-CZ" altLang="cs-CZ" sz="2400" dirty="0">
                <a:solidFill>
                  <a:schemeClr val="tx1"/>
                </a:solidFill>
              </a:rPr>
              <a:t> svěrače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>
                <a:solidFill>
                  <a:schemeClr val="tx1"/>
                </a:solidFill>
              </a:rPr>
              <a:t>Pancreas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divisum</a:t>
            </a:r>
            <a:endParaRPr lang="cs-CZ" altLang="cs-CZ" sz="24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29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Cysty pankreatu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Kongenitální cysty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 solitární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 vícečetné (AD </a:t>
            </a:r>
            <a:r>
              <a:rPr lang="cs-CZ" altLang="cs-CZ" sz="2400" dirty="0" err="1" smtClean="0"/>
              <a:t>polycystická</a:t>
            </a:r>
            <a:r>
              <a:rPr lang="cs-CZ" altLang="cs-CZ" sz="2400" dirty="0" smtClean="0"/>
              <a:t> choroba (cysty ledvin, jater, pankreatu), </a:t>
            </a:r>
            <a:r>
              <a:rPr lang="cs-CZ" altLang="cs-CZ" sz="2400" dirty="0"/>
              <a:t>syndrom von </a:t>
            </a:r>
            <a:r>
              <a:rPr lang="cs-CZ" altLang="cs-CZ" sz="2400" dirty="0" err="1"/>
              <a:t>Hippel-Lindau</a:t>
            </a:r>
            <a:r>
              <a:rPr lang="cs-CZ" altLang="cs-CZ" sz="2400" dirty="0"/>
              <a:t>)</a:t>
            </a:r>
          </a:p>
          <a:p>
            <a:pPr eaLnBrk="1" hangingPunct="1">
              <a:lnSpc>
                <a:spcPct val="90000"/>
              </a:lnSpc>
              <a:buFontTx/>
              <a:buChar char="-"/>
              <a:defRPr/>
            </a:pPr>
            <a:r>
              <a:rPr lang="cs-CZ" altLang="cs-CZ" sz="2400" dirty="0" smtClean="0"/>
              <a:t> (</a:t>
            </a:r>
            <a:r>
              <a:rPr lang="cs-CZ" altLang="cs-CZ" sz="2400" dirty="0" err="1" smtClean="0"/>
              <a:t>dermoidní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(zralé diferencované teratomy</a:t>
            </a:r>
            <a:r>
              <a:rPr lang="cs-CZ" altLang="cs-CZ" sz="2400" dirty="0" smtClean="0"/>
              <a:t>))</a:t>
            </a:r>
            <a:endParaRPr lang="cs-CZ" altLang="cs-CZ" sz="2400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Benigní </a:t>
            </a:r>
            <a:r>
              <a:rPr lang="cs-CZ" altLang="cs-CZ" sz="2400" b="1" dirty="0" err="1">
                <a:solidFill>
                  <a:schemeClr val="hlink"/>
                </a:solidFill>
              </a:rPr>
              <a:t>lymfoepiteliální</a:t>
            </a:r>
            <a:r>
              <a:rPr lang="cs-CZ" altLang="cs-CZ" sz="2400" b="1" dirty="0">
                <a:solidFill>
                  <a:schemeClr val="hlink"/>
                </a:solidFill>
              </a:rPr>
              <a:t> cysta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Mucinózní</a:t>
            </a:r>
            <a:r>
              <a:rPr lang="cs-CZ" altLang="cs-CZ" sz="2400" b="1" dirty="0">
                <a:solidFill>
                  <a:schemeClr val="hlink"/>
                </a:solidFill>
              </a:rPr>
              <a:t> nenádorová cysta </a:t>
            </a:r>
            <a:r>
              <a:rPr lang="cs-CZ" altLang="cs-CZ" dirty="0" smtClean="0"/>
              <a:t>(</a:t>
            </a:r>
            <a:r>
              <a:rPr lang="cs-CZ" altLang="cs-CZ" dirty="0" err="1" smtClean="0"/>
              <a:t>v.s</a:t>
            </a:r>
            <a:r>
              <a:rPr lang="cs-CZ" altLang="cs-CZ" dirty="0" smtClean="0"/>
              <a:t>. </a:t>
            </a:r>
            <a:r>
              <a:rPr lang="cs-CZ" altLang="cs-CZ" dirty="0" err="1" smtClean="0"/>
              <a:t>mucinózní</a:t>
            </a:r>
            <a:r>
              <a:rPr lang="cs-CZ" altLang="cs-CZ" dirty="0" smtClean="0"/>
              <a:t> cystická </a:t>
            </a:r>
            <a:r>
              <a:rPr lang="cs-CZ" altLang="cs-CZ" dirty="0" err="1" smtClean="0"/>
              <a:t>neoplazie</a:t>
            </a:r>
            <a:r>
              <a:rPr lang="cs-CZ" altLang="cs-CZ" dirty="0" smtClean="0"/>
              <a:t> (MCN)??)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Paraampulární</a:t>
            </a:r>
            <a:r>
              <a:rPr lang="cs-CZ" altLang="cs-CZ" sz="2400" b="1" dirty="0">
                <a:solidFill>
                  <a:schemeClr val="hlink"/>
                </a:solidFill>
              </a:rPr>
              <a:t> cysta stěny duodena </a:t>
            </a:r>
            <a:r>
              <a:rPr lang="cs-CZ" altLang="cs-CZ" dirty="0">
                <a:solidFill>
                  <a:schemeClr val="hlink"/>
                </a:solidFill>
              </a:rPr>
              <a:t>(v </a:t>
            </a:r>
            <a:r>
              <a:rPr lang="cs-CZ" altLang="cs-CZ" dirty="0" err="1">
                <a:solidFill>
                  <a:schemeClr val="hlink"/>
                </a:solidFill>
              </a:rPr>
              <a:t>heterotopii</a:t>
            </a:r>
            <a:r>
              <a:rPr lang="cs-CZ" altLang="cs-CZ" dirty="0">
                <a:solidFill>
                  <a:schemeClr val="hlink"/>
                </a:solidFill>
              </a:rPr>
              <a:t> pankreatu)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Enterogenní</a:t>
            </a:r>
            <a:r>
              <a:rPr lang="cs-CZ" altLang="cs-CZ" sz="2400" b="1" dirty="0">
                <a:solidFill>
                  <a:schemeClr val="hlink"/>
                </a:solidFill>
              </a:rPr>
              <a:t> cysta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>
                <a:solidFill>
                  <a:schemeClr val="hlink"/>
                </a:solidFill>
              </a:rPr>
              <a:t>Retenční cysta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sz="2400" b="1" dirty="0" err="1">
                <a:solidFill>
                  <a:schemeClr val="hlink"/>
                </a:solidFill>
              </a:rPr>
              <a:t>Endometriální</a:t>
            </a:r>
            <a:r>
              <a:rPr lang="cs-CZ" altLang="cs-CZ" sz="2400" b="1" dirty="0">
                <a:solidFill>
                  <a:schemeClr val="hlink"/>
                </a:solidFill>
              </a:rPr>
              <a:t> cysta - endometrióza</a:t>
            </a:r>
          </a:p>
        </p:txBody>
      </p:sp>
    </p:spTree>
    <p:extLst>
      <p:ext uri="{BB962C8B-B14F-4D97-AF65-F5344CB8AC3E}">
        <p14:creationId xmlns:p14="http://schemas.microsoft.com/office/powerpoint/2010/main" val="28328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Parazitární cysty </a:t>
            </a:r>
            <a:r>
              <a:rPr lang="cs-CZ" altLang="cs-CZ" sz="2400" b="1">
                <a:solidFill>
                  <a:schemeClr val="hlink"/>
                </a:solidFill>
              </a:rPr>
              <a:t>(Ecchinococcus granulosus)</a:t>
            </a:r>
          </a:p>
          <a:p>
            <a:pPr eaLnBrk="1" hangingPunct="1">
              <a:defRPr/>
            </a:pPr>
            <a:r>
              <a:rPr lang="cs-CZ" altLang="cs-CZ" b="1">
                <a:solidFill>
                  <a:schemeClr val="hlink"/>
                </a:solidFill>
              </a:rPr>
              <a:t>Pseudocysty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/>
              <a:t>-  asociované s pankreatitidou</a:t>
            </a:r>
          </a:p>
          <a:p>
            <a:pPr eaLnBrk="1" hangingPunct="1">
              <a:buFontTx/>
              <a:buNone/>
              <a:defRPr/>
            </a:pPr>
            <a:r>
              <a:rPr lang="cs-CZ" altLang="cs-CZ"/>
              <a:t>-  následek traumatu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b="1">
                <a:solidFill>
                  <a:schemeClr val="hlink"/>
                </a:solidFill>
              </a:rPr>
              <a:t>Abscesy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b="1">
              <a:solidFill>
                <a:schemeClr val="hlink"/>
              </a:solidFill>
            </a:endParaRPr>
          </a:p>
          <a:p>
            <a:pPr eaLnBrk="1" hangingPunct="1">
              <a:buFontTx/>
              <a:buNone/>
              <a:defRPr/>
            </a:pP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173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4" name="Rectangle 4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Benigní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lymfoepiteliální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cysta pankreatu</a:t>
            </a:r>
          </a:p>
        </p:txBody>
      </p:sp>
      <p:pic>
        <p:nvPicPr>
          <p:cNvPr id="39939" name="Picture 13" descr="06-05-22-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52700" y="1600200"/>
            <a:ext cx="2903538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14" descr="06-05-22-1-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8939" y="1600200"/>
            <a:ext cx="2903537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1" name="Picture 15" descr="06-05-22-1-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9" y="3938589"/>
            <a:ext cx="2905125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16" descr="06-05-22-1-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38939" y="3938589"/>
            <a:ext cx="2905125" cy="2187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4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Nádory pankreatu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2800" b="1" dirty="0"/>
              <a:t>Epiteliální</a:t>
            </a:r>
          </a:p>
          <a:p>
            <a:pPr eaLnBrk="1" hangingPunct="1">
              <a:defRPr/>
            </a:pPr>
            <a:r>
              <a:rPr lang="cs-CZ" altLang="cs-CZ" sz="2800" dirty="0"/>
              <a:t>Neepiteliální</a:t>
            </a:r>
          </a:p>
          <a:p>
            <a:pPr eaLnBrk="1" hangingPunct="1">
              <a:defRPr/>
            </a:pPr>
            <a:r>
              <a:rPr lang="cs-CZ" altLang="cs-CZ" sz="2800" dirty="0"/>
              <a:t>Sekundární - metastatické</a:t>
            </a:r>
          </a:p>
        </p:txBody>
      </p:sp>
    </p:spTree>
    <p:extLst>
      <p:ext uri="{BB962C8B-B14F-4D97-AF65-F5344CB8AC3E}">
        <p14:creationId xmlns:p14="http://schemas.microsoft.com/office/powerpoint/2010/main" val="418075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F115FD-3383-40F8-911F-A7335D89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5271" y="126459"/>
            <a:ext cx="10058400" cy="1450757"/>
          </a:xfrm>
        </p:spPr>
        <p:txBody>
          <a:bodyPr>
            <a:normAutofit/>
          </a:bodyPr>
          <a:lstStyle/>
          <a:p>
            <a:r>
              <a:rPr lang="cs-CZ" altLang="cs-CZ" sz="28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Nádory pankreatu dle četnosti, lokalizace a charakteru růstu.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sz="2800" dirty="0">
              <a:latin typeface="+mn-lt"/>
            </a:endParaRP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62C7BDB2-1BFC-493F-9A20-F1C2925A3D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1321561"/>
              </p:ext>
            </p:extLst>
          </p:nvPr>
        </p:nvGraphicFramePr>
        <p:xfrm>
          <a:off x="126460" y="1190994"/>
          <a:ext cx="11984447" cy="54564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98459">
                  <a:extLst>
                    <a:ext uri="{9D8B030D-6E8A-4147-A177-3AD203B41FA5}">
                      <a16:colId xmlns:a16="http://schemas.microsoft.com/office/drawing/2014/main" val="3514460757"/>
                    </a:ext>
                  </a:extLst>
                </a:gridCol>
                <a:gridCol w="1001949">
                  <a:extLst>
                    <a:ext uri="{9D8B030D-6E8A-4147-A177-3AD203B41FA5}">
                      <a16:colId xmlns:a16="http://schemas.microsoft.com/office/drawing/2014/main" val="3236013887"/>
                    </a:ext>
                  </a:extLst>
                </a:gridCol>
                <a:gridCol w="1284051">
                  <a:extLst>
                    <a:ext uri="{9D8B030D-6E8A-4147-A177-3AD203B41FA5}">
                      <a16:colId xmlns:a16="http://schemas.microsoft.com/office/drawing/2014/main" val="2113169888"/>
                    </a:ext>
                  </a:extLst>
                </a:gridCol>
                <a:gridCol w="4999988">
                  <a:extLst>
                    <a:ext uri="{9D8B030D-6E8A-4147-A177-3AD203B41FA5}">
                      <a16:colId xmlns:a16="http://schemas.microsoft.com/office/drawing/2014/main" val="1045430144"/>
                    </a:ext>
                  </a:extLst>
                </a:gridCol>
              </a:tblGrid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Typ nádoru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Četnost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Lokalizace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Charakteristiky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60565349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 err="1">
                          <a:solidFill>
                            <a:schemeClr val="tx1"/>
                          </a:solidFill>
                          <a:effectLst/>
                        </a:rPr>
                        <a:t>Duktální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800" b="1" dirty="0" smtClean="0">
                          <a:solidFill>
                            <a:schemeClr val="tx1"/>
                          </a:solidFill>
                          <a:effectLst/>
                        </a:rPr>
                        <a:t>adenokarcinom (PDAC)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85-90 %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H˃K</a:t>
                      </a:r>
                      <a:endParaRPr lang="cs-CZ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Solidní, </a:t>
                      </a:r>
                      <a:r>
                        <a:rPr lang="cs-CZ" sz="1800" b="1" dirty="0" err="1">
                          <a:solidFill>
                            <a:schemeClr val="tx1"/>
                          </a:solidFill>
                          <a:effectLst/>
                        </a:rPr>
                        <a:t>neohraničný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cs-CZ" sz="1800" b="1" dirty="0" err="1">
                          <a:solidFill>
                            <a:schemeClr val="tx1"/>
                          </a:solidFill>
                          <a:effectLst/>
                        </a:rPr>
                        <a:t>desmoplastické</a:t>
                      </a: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</a:rPr>
                        <a:t> stroma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Vysoce agresivní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0435743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Intraduktální</a:t>
                      </a:r>
                      <a:r>
                        <a:rPr lang="cs-CZ" sz="1800" dirty="0">
                          <a:effectLst/>
                        </a:rPr>
                        <a:t> papilární </a:t>
                      </a:r>
                      <a:r>
                        <a:rPr lang="cs-CZ" sz="1800" dirty="0" err="1">
                          <a:effectLst/>
                        </a:rPr>
                        <a:t>mucinózní</a:t>
                      </a:r>
                      <a:r>
                        <a:rPr lang="cs-CZ" sz="1800" dirty="0">
                          <a:effectLst/>
                        </a:rPr>
                        <a:t> </a:t>
                      </a:r>
                      <a:r>
                        <a:rPr lang="cs-CZ" sz="1800" dirty="0" err="1">
                          <a:effectLst/>
                        </a:rPr>
                        <a:t>neoplazie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3-5 %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H˃K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Cystický, </a:t>
                      </a:r>
                      <a:r>
                        <a:rPr lang="cs-CZ" sz="1800" dirty="0" err="1">
                          <a:effectLst/>
                        </a:rPr>
                        <a:t>intraduktální</a:t>
                      </a:r>
                      <a:r>
                        <a:rPr lang="cs-CZ" sz="1800" dirty="0">
                          <a:effectLst/>
                        </a:rPr>
                        <a:t>, progreduje v karcinom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782901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Neuroendokrinní </a:t>
                      </a:r>
                      <a:r>
                        <a:rPr lang="cs-CZ" sz="1800" dirty="0" err="1" smtClean="0">
                          <a:effectLst/>
                        </a:rPr>
                        <a:t>neoplazie</a:t>
                      </a:r>
                      <a:r>
                        <a:rPr lang="cs-CZ" sz="1800" dirty="0" smtClean="0">
                          <a:effectLst/>
                        </a:rPr>
                        <a:t> (NEN)/</a:t>
                      </a: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smtClean="0">
                          <a:effectLst/>
                        </a:rPr>
                        <a:t>nádory endokrinního pankreatu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</a:t>
                      </a:r>
                      <a:r>
                        <a:rPr lang="cs-CZ" sz="1800" dirty="0" err="1">
                          <a:effectLst/>
                        </a:rPr>
                        <a:t>pseudocystický</a:t>
                      </a:r>
                      <a:r>
                        <a:rPr lang="cs-CZ" sz="1800" dirty="0">
                          <a:effectLst/>
                        </a:rPr>
                        <a:t>*, různý stupeň </a:t>
                      </a:r>
                      <a:r>
                        <a:rPr lang="cs-CZ" sz="1800" dirty="0" smtClean="0">
                          <a:effectLst/>
                        </a:rPr>
                        <a:t>malignity, viz klasifikace NEN GIT; funkční/hormonálně aktivní 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8196305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Mucinózní cystická neoplazie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K˃˃H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Cystický, nekomunikující s dukty, u žen, progreduje v karcinom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2389327"/>
                  </a:ext>
                </a:extLst>
              </a:tr>
              <a:tr h="67082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Serózní cystadenom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Cystický, nekomunikující s dukty, benigní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7586237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Karcinom z acinárních buněk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</a:t>
                      </a:r>
                      <a:r>
                        <a:rPr lang="cs-CZ" sz="1800" dirty="0" err="1">
                          <a:effectLst/>
                        </a:rPr>
                        <a:t>pseudocystický</a:t>
                      </a:r>
                      <a:r>
                        <a:rPr lang="cs-CZ" sz="1800" dirty="0">
                          <a:effectLst/>
                        </a:rPr>
                        <a:t>*, agresivní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2641559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effectLst/>
                        </a:rPr>
                        <a:t>Solidní-pseudopapilární</a:t>
                      </a:r>
                      <a:r>
                        <a:rPr lang="cs-CZ" sz="1800" dirty="0">
                          <a:effectLst/>
                        </a:rPr>
                        <a:t> nádor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1-2 %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</a:t>
                      </a:r>
                      <a:r>
                        <a:rPr lang="cs-CZ" sz="1800" dirty="0" err="1">
                          <a:effectLst/>
                        </a:rPr>
                        <a:t>pseudocystický</a:t>
                      </a:r>
                      <a:r>
                        <a:rPr lang="cs-CZ" sz="1800" dirty="0">
                          <a:effectLst/>
                        </a:rPr>
                        <a:t>*, mladé žen, nízce maligní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4241979"/>
                  </a:ext>
                </a:extLst>
              </a:tr>
              <a:tr h="31715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Pankreatoblastom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˂1 %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H=K</a:t>
                      </a:r>
                      <a:endParaRPr lang="cs-CZ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Solidní, u dětí, maligní</a:t>
                      </a:r>
                      <a:endParaRPr lang="cs-CZ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1586271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3BDA67F2-ED21-411E-B919-B58C9607B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1149" y="6576596"/>
            <a:ext cx="49808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H, hlava; K - kauda; * často s </a:t>
            </a:r>
            <a:r>
              <a:rPr lang="cs-CZ" altLang="cs-CZ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pseudocystickou</a:t>
            </a:r>
            <a:r>
              <a:rPr lang="cs-CZ" alt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degenerací</a:t>
            </a:r>
            <a:endParaRPr lang="cs-CZ" altLang="cs-CZ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7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9906CD4C-B180-4119-A73B-9145769C43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5510779"/>
              </p:ext>
            </p:extLst>
          </p:nvPr>
        </p:nvGraphicFramePr>
        <p:xfrm>
          <a:off x="1206230" y="690663"/>
          <a:ext cx="9883302" cy="54085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824919">
                  <a:extLst>
                    <a:ext uri="{9D8B030D-6E8A-4147-A177-3AD203B41FA5}">
                      <a16:colId xmlns:a16="http://schemas.microsoft.com/office/drawing/2014/main" val="715464163"/>
                    </a:ext>
                  </a:extLst>
                </a:gridCol>
                <a:gridCol w="5058383">
                  <a:extLst>
                    <a:ext uri="{9D8B030D-6E8A-4147-A177-3AD203B41FA5}">
                      <a16:colId xmlns:a16="http://schemas.microsoft.com/office/drawing/2014/main" val="1336883622"/>
                    </a:ext>
                  </a:extLst>
                </a:gridCol>
              </a:tblGrid>
              <a:tr h="772654"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 </a:t>
                      </a:r>
                      <a:r>
                        <a:rPr lang="cs-CZ" altLang="cs-CZ" sz="280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Rizikové faktory karcinomu pankreatu</a:t>
                      </a:r>
                      <a:endParaRPr lang="cs-CZ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8939454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Exogenní rizikové faktory 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800" b="1" dirty="0">
                          <a:solidFill>
                            <a:schemeClr val="tx1"/>
                          </a:solidFill>
                          <a:effectLst/>
                        </a:rPr>
                        <a:t>Endogenní rizikové faktory</a:t>
                      </a:r>
                      <a:endParaRPr lang="cs-CZ" sz="2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0872198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Věk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Familiární výskyt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967696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Kouření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Hereditární syndromy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034366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Alkoholismus*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Chronická pankreatitida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9544804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Dietní návyky, obezita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Diabetes </a:t>
                      </a:r>
                      <a:r>
                        <a:rPr lang="cs-CZ" sz="2000" b="1" dirty="0" err="1">
                          <a:solidFill>
                            <a:schemeClr val="tx1"/>
                          </a:solidFill>
                          <a:effectLst/>
                        </a:rPr>
                        <a:t>mellitus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5592058"/>
                  </a:ext>
                </a:extLst>
              </a:tr>
              <a:tr h="77265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>
                          <a:solidFill>
                            <a:schemeClr val="tx1"/>
                          </a:solidFill>
                          <a:effectLst/>
                        </a:rPr>
                        <a:t>Expozice organickým sloučeninám a radiaci</a:t>
                      </a:r>
                      <a:endParaRPr lang="cs-CZ" sz="20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cs-CZ" sz="2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282163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60FAB875-7860-405D-A8A4-50C6AA090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0919" y="6276175"/>
            <a:ext cx="4942379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nepřímý vliv způsobující chronickou pankreatitidu</a:t>
            </a:r>
            <a:endParaRPr kumimoji="0" lang="cs-CZ" alt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70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02959" y="-11112"/>
            <a:ext cx="109728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Genetické 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syndromy asociované s PDAC</a:t>
            </a:r>
            <a:endParaRPr lang="cs-CZ" altLang="cs-CZ" sz="4000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190467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1218090"/>
              </p:ext>
            </p:extLst>
          </p:nvPr>
        </p:nvGraphicFramePr>
        <p:xfrm>
          <a:off x="1902959" y="1131888"/>
          <a:ext cx="8507412" cy="5159374"/>
        </p:xfrm>
        <a:graphic>
          <a:graphicData uri="http://schemas.openxmlformats.org/drawingml/2006/table">
            <a:tbl>
              <a:tblPr/>
              <a:tblGrid>
                <a:gridCol w="3106737">
                  <a:extLst>
                    <a:ext uri="{9D8B030D-6E8A-4147-A177-3AD203B41FA5}">
                      <a16:colId xmlns:a16="http://schemas.microsoft.com/office/drawing/2014/main" val="2949437970"/>
                    </a:ext>
                  </a:extLst>
                </a:gridCol>
                <a:gridCol w="2379663">
                  <a:extLst>
                    <a:ext uri="{9D8B030D-6E8A-4147-A177-3AD203B41FA5}">
                      <a16:colId xmlns:a16="http://schemas.microsoft.com/office/drawing/2014/main" val="1949218687"/>
                    </a:ext>
                  </a:extLst>
                </a:gridCol>
                <a:gridCol w="3021012">
                  <a:extLst>
                    <a:ext uri="{9D8B030D-6E8A-4147-A177-3AD203B41FA5}">
                      <a16:colId xmlns:a16="http://schemas.microsoft.com/office/drawing/2014/main" val="1539082156"/>
                    </a:ext>
                  </a:extLst>
                </a:gridCol>
              </a:tblGrid>
              <a:tr h="94499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Syndrom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Typ dědičnosti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Gen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6308549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Lynchův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(hereditární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nepolypózní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CRC)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MSH2, MLH1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,…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43229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Familiární karcinom prsu;   geny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Fanconiho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anémie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BRCA2, PALB2, FANCC, PANCG, (BRCA1)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273570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Familiární karcinom pankreatu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Není znám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042594"/>
                  </a:ext>
                </a:extLst>
              </a:tr>
              <a:tr h="7011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Syndrom familiárního melanomu (FAMMM)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CDKN2A</a:t>
                      </a: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(p16)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4366814"/>
                  </a:ext>
                </a:extLst>
              </a:tr>
              <a:tr h="7620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Hereditární pankreatitida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 (</a:t>
                      </a:r>
                      <a:r>
                        <a:rPr kumimoji="0" lang="cs-CZ" altLang="cs-CZ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PRSS1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AR (</a:t>
                      </a:r>
                      <a:r>
                        <a:rPr kumimoji="0" lang="cs-CZ" altLang="cs-CZ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SPINK1</a:t>
                      </a: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PRSS1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SPINK1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3827583"/>
                  </a:ext>
                </a:extLst>
              </a:tr>
              <a:tr h="6477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Peutz-Jeghersův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cs-CZ" altLang="cs-CZ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sy</a:t>
                      </a:r>
                      <a:r>
                        <a:rPr kumimoji="0" lang="cs-CZ" alt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 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AD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anose="02020404030301010803" pitchFamily="18" charset="0"/>
                        </a:rPr>
                        <a:t>STK11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6074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66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2C1DDC6-FF0E-48B9-9C4B-E6ADB4B8D00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Cystická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pankreato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)fibróza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mukoviscidóza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3558E6C-94AF-48CF-B98A-D125C5BFD0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64822" y="2057400"/>
            <a:ext cx="8578850" cy="449262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AR dědičné onemocnění, podmíněné mutacemi v CFTR genu (7q 31.2)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CFTR gen kóduje protein chloridového kanálu, CFTR se podílí i na regulaci jiných iontových kanálů (Na, K) a buněčných procesů (transport ATP, bikarbonátů a na sekreci hlenu)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dirty="0" err="1">
                <a:solidFill>
                  <a:schemeClr val="tx1"/>
                </a:solidFill>
              </a:rPr>
              <a:t>Kanalopatie</a:t>
            </a:r>
            <a:r>
              <a:rPr lang="cs-CZ" altLang="cs-CZ" dirty="0">
                <a:solidFill>
                  <a:schemeClr val="tx1"/>
                </a:solidFill>
              </a:rPr>
              <a:t> způsobující abnormální transport iontů a vody přes membrány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dirty="0">
                <a:solidFill>
                  <a:schemeClr val="tx1"/>
                </a:solidFill>
              </a:rPr>
              <a:t> Účinek CFTR tkáňově specifický: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i="1" dirty="0">
                <a:solidFill>
                  <a:schemeClr val="tx1"/>
                </a:solidFill>
              </a:rPr>
              <a:t>Potní žlázy: </a:t>
            </a:r>
            <a:r>
              <a:rPr lang="cs-CZ" altLang="cs-CZ" dirty="0">
                <a:solidFill>
                  <a:schemeClr val="tx1"/>
                </a:solidFill>
              </a:rPr>
              <a:t>reabsorpce chloridů i sodíku; ztráta funkce CFTR → hypertonický pot (s vysokým obsahem </a:t>
            </a:r>
            <a:r>
              <a:rPr lang="cs-CZ" altLang="cs-CZ" dirty="0" err="1">
                <a:solidFill>
                  <a:schemeClr val="tx1"/>
                </a:solidFill>
              </a:rPr>
              <a:t>NaCl</a:t>
            </a:r>
            <a:r>
              <a:rPr lang="cs-CZ" altLang="cs-CZ" dirty="0">
                <a:solidFill>
                  <a:schemeClr val="tx1"/>
                </a:solidFill>
              </a:rPr>
              <a:t> – „slané děti“)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dirty="0">
                <a:solidFill>
                  <a:schemeClr val="tx1"/>
                </a:solidFill>
              </a:rPr>
              <a:t> </a:t>
            </a:r>
            <a:r>
              <a:rPr lang="cs-CZ" altLang="cs-CZ" i="1" dirty="0">
                <a:solidFill>
                  <a:schemeClr val="tx1"/>
                </a:solidFill>
              </a:rPr>
              <a:t>Epitel dýchacích cest a GIT</a:t>
            </a:r>
            <a:r>
              <a:rPr lang="cs-CZ" altLang="cs-CZ" dirty="0">
                <a:solidFill>
                  <a:schemeClr val="tx1"/>
                </a:solidFill>
              </a:rPr>
              <a:t>: CFTR je cestou pro aktivní </a:t>
            </a:r>
            <a:r>
              <a:rPr lang="cs-CZ" altLang="cs-CZ" dirty="0" err="1">
                <a:solidFill>
                  <a:schemeClr val="tx1"/>
                </a:solidFill>
              </a:rPr>
              <a:t>luminální</a:t>
            </a:r>
            <a:r>
              <a:rPr lang="cs-CZ" altLang="cs-CZ" dirty="0">
                <a:solidFill>
                  <a:schemeClr val="tx1"/>
                </a:solidFill>
              </a:rPr>
              <a:t> sekreci chloridů; ztráta CFTR → snížení </a:t>
            </a:r>
            <a:r>
              <a:rPr lang="cs-CZ" altLang="cs-CZ" dirty="0" err="1">
                <a:solidFill>
                  <a:schemeClr val="tx1"/>
                </a:solidFill>
              </a:rPr>
              <a:t>luminální</a:t>
            </a:r>
            <a:r>
              <a:rPr lang="cs-CZ" altLang="cs-CZ" dirty="0">
                <a:solidFill>
                  <a:schemeClr val="tx1"/>
                </a:solidFill>
              </a:rPr>
              <a:t> sekrece chloridů a zvýšená reabsorpce sodíku a vody z lumen → hustý zvýšeně viskózní sekret ucpávající vývody žláz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b="1" dirty="0">
              <a:solidFill>
                <a:schemeClr val="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59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+mn-lt"/>
              </a:rPr>
              <a:t>Charakteristiky PDAC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7279" y="1845733"/>
            <a:ext cx="10381707" cy="4636709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představuje 85-90 </a:t>
            </a:r>
            <a:r>
              <a:rPr lang="cs-CZ" dirty="0"/>
              <a:t>% všech nádorů </a:t>
            </a:r>
            <a:r>
              <a:rPr lang="cs-CZ" dirty="0" smtClean="0"/>
              <a:t>pankreatu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</a:t>
            </a:r>
            <a:r>
              <a:rPr lang="cs-CZ" dirty="0"/>
              <a:t>vysoce </a:t>
            </a:r>
            <a:r>
              <a:rPr lang="cs-CZ" dirty="0" smtClean="0"/>
              <a:t>nepříznivá prognóza, </a:t>
            </a:r>
            <a:r>
              <a:rPr lang="cs-CZ" dirty="0"/>
              <a:t>5leté přežití </a:t>
            </a:r>
            <a:r>
              <a:rPr lang="cs-CZ" dirty="0" smtClean="0"/>
              <a:t>nepřesahuje </a:t>
            </a:r>
            <a:r>
              <a:rPr lang="cs-CZ" dirty="0"/>
              <a:t>5 %, mortalita se téměř rovná </a:t>
            </a:r>
            <a:r>
              <a:rPr lang="cs-CZ" dirty="0" smtClean="0"/>
              <a:t>incidenci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vzrůstající incidence, Česká </a:t>
            </a:r>
            <a:r>
              <a:rPr lang="cs-CZ" dirty="0"/>
              <a:t>republika zaujímá celosvětově první místo v incidenci této choroby </a:t>
            </a:r>
            <a:endParaRPr lang="cs-CZ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v</a:t>
            </a:r>
            <a:r>
              <a:rPr lang="cs-CZ" dirty="0"/>
              <a:t> zemích západního světa je 4.-5. nejčastější příčinou úmrtí v souvislosti s onkologickým onemocněním, v gastrointestinálním traktu 2. nejčastější po kolorektálním </a:t>
            </a:r>
            <a:r>
              <a:rPr lang="cs-CZ" dirty="0" smtClean="0"/>
              <a:t>karcinomu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příčiny </a:t>
            </a:r>
            <a:r>
              <a:rPr lang="cs-CZ" dirty="0"/>
              <a:t>tohoto nepříznivého </a:t>
            </a:r>
            <a:r>
              <a:rPr lang="cs-CZ" dirty="0" smtClean="0"/>
              <a:t>stavu: </a:t>
            </a:r>
          </a:p>
          <a:p>
            <a:pPr marL="0" indent="0">
              <a:buNone/>
            </a:pPr>
            <a:r>
              <a:rPr lang="cs-CZ" dirty="0" smtClean="0"/>
              <a:t> absence </a:t>
            </a:r>
            <a:r>
              <a:rPr lang="cs-CZ" dirty="0"/>
              <a:t>efektivního </a:t>
            </a:r>
            <a:r>
              <a:rPr lang="cs-CZ" dirty="0" err="1" smtClean="0"/>
              <a:t>screeningu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 smtClean="0"/>
              <a:t> diagnostika </a:t>
            </a:r>
            <a:r>
              <a:rPr lang="cs-CZ" dirty="0"/>
              <a:t>v pozdních stádiích onemocnění vzhledem k dlouhému asymptomatickému průběhu onemocnění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vlastní </a:t>
            </a:r>
            <a:r>
              <a:rPr lang="cs-CZ" dirty="0"/>
              <a:t>molekulárně-biologické vlastnosti </a:t>
            </a:r>
            <a:r>
              <a:rPr lang="cs-CZ" dirty="0" err="1"/>
              <a:t>duktálního</a:t>
            </a:r>
            <a:r>
              <a:rPr lang="cs-CZ" dirty="0"/>
              <a:t> adenokarcinomu </a:t>
            </a:r>
            <a:r>
              <a:rPr lang="cs-CZ" dirty="0" smtClean="0"/>
              <a:t>pankreatu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dirty="0" smtClean="0"/>
              <a:t> radikální resekce - příznivě </a:t>
            </a:r>
            <a:r>
              <a:rPr lang="cs-CZ" dirty="0"/>
              <a:t>ovlivňuje přežití </a:t>
            </a:r>
            <a:r>
              <a:rPr lang="cs-CZ" dirty="0" smtClean="0"/>
              <a:t>pacientů; v</a:t>
            </a:r>
            <a:r>
              <a:rPr lang="cs-CZ" dirty="0"/>
              <a:t> době diagnózy </a:t>
            </a:r>
            <a:r>
              <a:rPr lang="cs-CZ" dirty="0" err="1" smtClean="0"/>
              <a:t>resekabilních</a:t>
            </a:r>
            <a:r>
              <a:rPr lang="cs-CZ" dirty="0" smtClean="0"/>
              <a:t> </a:t>
            </a:r>
            <a:r>
              <a:rPr lang="cs-CZ" dirty="0"/>
              <a:t>pouze 10-15 % </a:t>
            </a:r>
            <a:r>
              <a:rPr lang="cs-CZ" dirty="0" err="1"/>
              <a:t>duktálních</a:t>
            </a:r>
            <a:r>
              <a:rPr lang="cs-CZ" dirty="0"/>
              <a:t> adenokarcinomů pankreatu, </a:t>
            </a:r>
            <a:r>
              <a:rPr lang="cs-CZ" dirty="0" smtClean="0"/>
              <a:t>u </a:t>
            </a:r>
            <a:r>
              <a:rPr lang="cs-CZ" dirty="0"/>
              <a:t>70 % pacientů je přítomno metastatické postižení regionálních lymfatických uzlin. I přes radikální resekci dochází k recidivě tohoto onemocnění do dvou let až u 90  </a:t>
            </a:r>
            <a:r>
              <a:rPr lang="x-none" dirty="0"/>
              <a:t> </a:t>
            </a:r>
            <a:r>
              <a:rPr lang="cs-CZ" dirty="0"/>
              <a:t>% pacientů. </a:t>
            </a:r>
          </a:p>
          <a:p>
            <a:r>
              <a:rPr lang="x-none" dirty="0"/>
              <a:t> 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159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Karcinom pankreatu</a:t>
            </a:r>
          </a:p>
        </p:txBody>
      </p:sp>
      <p:pic>
        <p:nvPicPr>
          <p:cNvPr id="48131" name="Picture 3" descr="incidenc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877" y="1825928"/>
            <a:ext cx="8898634" cy="4604053"/>
          </a:xfrm>
        </p:spPr>
      </p:pic>
      <p:sp>
        <p:nvSpPr>
          <p:cNvPr id="48133" name="Text Box 5"/>
          <p:cNvSpPr txBox="1">
            <a:spLocks noChangeArrowheads="1"/>
          </p:cNvSpPr>
          <p:nvPr/>
        </p:nvSpPr>
        <p:spPr bwMode="auto">
          <a:xfrm>
            <a:off x="9854256" y="6161020"/>
            <a:ext cx="15922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zdroj: NOR ČR</a:t>
            </a:r>
          </a:p>
        </p:txBody>
      </p:sp>
    </p:spTree>
    <p:extLst>
      <p:ext uri="{BB962C8B-B14F-4D97-AF65-F5344CB8AC3E}">
        <p14:creationId xmlns:p14="http://schemas.microsoft.com/office/powerpoint/2010/main" val="248159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409B63-84EF-4295-BAAA-24CFF4B02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+mn-lt"/>
              </a:rPr>
              <a:t>Prekurzorové</a:t>
            </a:r>
            <a:r>
              <a:rPr lang="cs-CZ" dirty="0">
                <a:latin typeface="+mn-lt"/>
              </a:rPr>
              <a:t> léze karcinomu pankreatu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FD9BCB3-FF8C-44CE-9B4E-84E95800B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76474"/>
            <a:ext cx="10058400" cy="4023360"/>
          </a:xfrm>
        </p:spPr>
        <p:txBody>
          <a:bodyPr/>
          <a:lstStyle/>
          <a:p>
            <a:pPr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Pankreatická </a:t>
            </a:r>
            <a:r>
              <a:rPr lang="cs-CZ" altLang="cs-CZ" sz="2800" b="1" dirty="0" err="1">
                <a:solidFill>
                  <a:schemeClr val="tx1"/>
                </a:solidFill>
              </a:rPr>
              <a:t>intraepiteliální</a:t>
            </a:r>
            <a:r>
              <a:rPr lang="cs-CZ" altLang="cs-CZ" sz="2800" b="1" dirty="0">
                <a:solidFill>
                  <a:schemeClr val="tx1"/>
                </a:solidFill>
              </a:rPr>
              <a:t> </a:t>
            </a:r>
            <a:r>
              <a:rPr lang="cs-CZ" altLang="cs-CZ" sz="2800" b="1" dirty="0" err="1">
                <a:solidFill>
                  <a:schemeClr val="tx1"/>
                </a:solidFill>
              </a:rPr>
              <a:t>neoplazie</a:t>
            </a:r>
            <a:r>
              <a:rPr lang="cs-CZ" altLang="cs-CZ" sz="2800" b="1" dirty="0">
                <a:solidFill>
                  <a:schemeClr val="tx1"/>
                </a:solidFill>
              </a:rPr>
              <a:t> (</a:t>
            </a:r>
            <a:r>
              <a:rPr lang="cs-CZ" altLang="cs-CZ" sz="2800" b="1" dirty="0" err="1">
                <a:solidFill>
                  <a:schemeClr val="tx1"/>
                </a:solidFill>
              </a:rPr>
              <a:t>PanIN</a:t>
            </a:r>
            <a:r>
              <a:rPr lang="cs-CZ" altLang="cs-CZ" sz="2800" b="1" dirty="0">
                <a:solidFill>
                  <a:schemeClr val="tx1"/>
                </a:solidFill>
              </a:rPr>
              <a:t>) </a:t>
            </a:r>
            <a:r>
              <a:rPr lang="cs-CZ" altLang="cs-CZ" sz="2800" dirty="0">
                <a:solidFill>
                  <a:schemeClr val="tx1"/>
                </a:solidFill>
              </a:rPr>
              <a:t>– prekurzor PDAC </a:t>
            </a:r>
          </a:p>
          <a:p>
            <a:pPr>
              <a:defRPr/>
            </a:pPr>
            <a:endParaRPr lang="cs-CZ" altLang="cs-CZ" sz="2800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endParaRPr lang="cs-CZ" alt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Mucinózní</a:t>
            </a:r>
            <a:r>
              <a:rPr lang="cs-CZ" altLang="cs-CZ" b="1" dirty="0">
                <a:solidFill>
                  <a:schemeClr val="tx1"/>
                </a:solidFill>
              </a:rPr>
              <a:t> cystická </a:t>
            </a:r>
            <a:r>
              <a:rPr lang="cs-CZ" altLang="cs-CZ" b="1" dirty="0" err="1">
                <a:solidFill>
                  <a:schemeClr val="tx1"/>
                </a:solidFill>
              </a:rPr>
              <a:t>neoplazie</a:t>
            </a:r>
            <a:r>
              <a:rPr lang="cs-CZ" altLang="cs-CZ" b="1" dirty="0">
                <a:solidFill>
                  <a:schemeClr val="tx1"/>
                </a:solidFill>
              </a:rPr>
              <a:t> (MCN)</a:t>
            </a:r>
          </a:p>
          <a:p>
            <a:pPr>
              <a:defRPr/>
            </a:pPr>
            <a:r>
              <a:rPr lang="cs-CZ" altLang="cs-CZ" b="1" dirty="0" err="1">
                <a:solidFill>
                  <a:schemeClr val="tx1"/>
                </a:solidFill>
              </a:rPr>
              <a:t>Intraduktální</a:t>
            </a:r>
            <a:r>
              <a:rPr lang="cs-CZ" altLang="cs-CZ" b="1" dirty="0">
                <a:solidFill>
                  <a:schemeClr val="tx1"/>
                </a:solidFill>
              </a:rPr>
              <a:t> papilární </a:t>
            </a:r>
            <a:r>
              <a:rPr lang="cs-CZ" altLang="cs-CZ" b="1" dirty="0" err="1">
                <a:solidFill>
                  <a:schemeClr val="tx1"/>
                </a:solidFill>
              </a:rPr>
              <a:t>mucinózní</a:t>
            </a:r>
            <a:r>
              <a:rPr lang="cs-CZ" altLang="cs-CZ" b="1" dirty="0">
                <a:solidFill>
                  <a:schemeClr val="tx1"/>
                </a:solidFill>
              </a:rPr>
              <a:t> </a:t>
            </a:r>
            <a:r>
              <a:rPr lang="cs-CZ" altLang="cs-CZ" b="1" dirty="0" err="1">
                <a:solidFill>
                  <a:schemeClr val="tx1"/>
                </a:solidFill>
              </a:rPr>
              <a:t>neoplazie</a:t>
            </a:r>
            <a:r>
              <a:rPr lang="cs-CZ" altLang="cs-CZ" b="1" dirty="0">
                <a:solidFill>
                  <a:schemeClr val="tx1"/>
                </a:solidFill>
              </a:rPr>
              <a:t> (IPMN)  </a:t>
            </a:r>
          </a:p>
          <a:p>
            <a:endParaRPr lang="cs-CZ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94A7C7F3-EB5C-414F-8D50-3EDA7CDBC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613" y="5623525"/>
            <a:ext cx="818096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2000" dirty="0">
                <a:latin typeface="+mn-lt"/>
              </a:rPr>
              <a:t> vícestupňový proces histologické a genetické progrese v invazivní karcinom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000" dirty="0">
                <a:latin typeface="+mn-lt"/>
              </a:rPr>
              <a:t>- odlišné klinicko-patologické a genetické charakteristiky 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E78FED94-20E8-45D4-91F8-7643790F5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70825" y="2646786"/>
            <a:ext cx="6887184" cy="181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49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Karcinom pankreatu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5013" y="2028217"/>
            <a:ext cx="8229600" cy="50688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onemocnění podmíněné vrozenými či získanými mutacemi v zárodečných a somatických buňkách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mnohočetné alterace řady genů zodpovědné za progresi v pankreatický karcinom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poznání molekulárního základu onemocnění – odhalení efektivního </a:t>
            </a:r>
            <a:r>
              <a:rPr lang="cs-CZ" altLang="cs-CZ" sz="2400" dirty="0" err="1"/>
              <a:t>markeru</a:t>
            </a:r>
            <a:r>
              <a:rPr lang="cs-CZ" altLang="cs-CZ" sz="2400" dirty="0"/>
              <a:t> pro včasnou diagnostiku + potenciální terče pro cílenou terapii 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prekurzorové</a:t>
            </a:r>
            <a:r>
              <a:rPr lang="cs-CZ" altLang="cs-CZ" sz="2400" dirty="0"/>
              <a:t> léze: nástroj pro studium molekulárního základu onemocnění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potenciálně úspěšná terapeutická strategie: kombinace léků cílených na pankreatické nádorové kmenové buňky a jejich mikroprostředí a konvenčních chemoterapeutických režimů ???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                        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6280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Mikroprostředí pankreatického karcinomu –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role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fibrogeneze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v pankreatickém karcinomu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9631" y="1385145"/>
            <a:ext cx="9534964" cy="52578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Nádorové stroma – integrální součást komplexního nádorového procesu; komunikace mezi nádorovými a </a:t>
            </a:r>
            <a:r>
              <a:rPr lang="cs-CZ" altLang="cs-CZ" sz="1600" b="1" dirty="0" err="1">
                <a:solidFill>
                  <a:schemeClr val="tx1"/>
                </a:solidFill>
              </a:rPr>
              <a:t>stromálními</a:t>
            </a:r>
            <a:r>
              <a:rPr lang="cs-CZ" altLang="cs-CZ" sz="1600" b="1" dirty="0">
                <a:solidFill>
                  <a:schemeClr val="tx1"/>
                </a:solidFill>
              </a:rPr>
              <a:t> buňkami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Role aktivovaných pankreatických </a:t>
            </a:r>
            <a:r>
              <a:rPr lang="cs-CZ" altLang="cs-CZ" sz="1600" b="1" dirty="0" err="1">
                <a:solidFill>
                  <a:schemeClr val="tx1"/>
                </a:solidFill>
              </a:rPr>
              <a:t>stelátových</a:t>
            </a:r>
            <a:r>
              <a:rPr lang="cs-CZ" altLang="cs-CZ" sz="1600" b="1" dirty="0">
                <a:solidFill>
                  <a:schemeClr val="tx1"/>
                </a:solidFill>
              </a:rPr>
              <a:t> buněk (</a:t>
            </a:r>
            <a:r>
              <a:rPr lang="cs-CZ" altLang="cs-CZ" sz="1600" b="1" dirty="0" err="1">
                <a:solidFill>
                  <a:schemeClr val="tx1"/>
                </a:solidFill>
              </a:rPr>
              <a:t>stromální</a:t>
            </a:r>
            <a:r>
              <a:rPr lang="cs-CZ" altLang="cs-CZ" sz="1600" b="1" dirty="0">
                <a:solidFill>
                  <a:schemeClr val="tx1"/>
                </a:solidFill>
              </a:rPr>
              <a:t> buňky s vlastnostmi </a:t>
            </a:r>
            <a:r>
              <a:rPr lang="cs-CZ" altLang="cs-CZ" sz="1600" b="1" dirty="0" err="1">
                <a:solidFill>
                  <a:schemeClr val="tx1"/>
                </a:solidFill>
              </a:rPr>
              <a:t>myofibroblastů</a:t>
            </a:r>
            <a:r>
              <a:rPr lang="cs-CZ" altLang="cs-CZ" sz="1600" b="1" dirty="0">
                <a:solidFill>
                  <a:schemeClr val="tx1"/>
                </a:solidFill>
              </a:rPr>
              <a:t>):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Produkce proteinů extracelulární matrix a </a:t>
            </a:r>
            <a:r>
              <a:rPr lang="cs-CZ" altLang="cs-CZ" sz="1600" dirty="0" err="1">
                <a:solidFill>
                  <a:schemeClr val="tx1"/>
                </a:solidFill>
              </a:rPr>
              <a:t>matrixmetaloproteináz</a:t>
            </a:r>
            <a:r>
              <a:rPr lang="cs-CZ" altLang="cs-CZ" sz="16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Zdroj </a:t>
            </a:r>
            <a:r>
              <a:rPr lang="cs-CZ" altLang="cs-CZ" sz="1600" dirty="0" err="1">
                <a:solidFill>
                  <a:schemeClr val="tx1"/>
                </a:solidFill>
              </a:rPr>
              <a:t>cytokinů</a:t>
            </a:r>
            <a:r>
              <a:rPr lang="cs-CZ" altLang="cs-CZ" sz="1600" dirty="0">
                <a:solidFill>
                  <a:schemeClr val="tx1"/>
                </a:solidFill>
              </a:rPr>
              <a:t> a růstových faktorů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Zpětnovazebný efekt na nádorové a jiné buňky favorizující progresi nádoru a </a:t>
            </a:r>
            <a:r>
              <a:rPr lang="cs-CZ" altLang="cs-CZ" sz="1600" dirty="0" err="1">
                <a:solidFill>
                  <a:schemeClr val="tx1"/>
                </a:solidFill>
              </a:rPr>
              <a:t>fibrotizaci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Role proteáz exprimovaných </a:t>
            </a:r>
            <a:r>
              <a:rPr lang="cs-CZ" altLang="cs-CZ" sz="1600" b="1" dirty="0" err="1">
                <a:solidFill>
                  <a:schemeClr val="tx1"/>
                </a:solidFill>
              </a:rPr>
              <a:t>stromálními</a:t>
            </a:r>
            <a:r>
              <a:rPr lang="cs-CZ" altLang="cs-CZ" sz="1600" b="1" dirty="0">
                <a:solidFill>
                  <a:schemeClr val="tx1"/>
                </a:solidFill>
              </a:rPr>
              <a:t> buňkami v rozvoji DM a ↓BMI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>
                <a:solidFill>
                  <a:schemeClr val="tx1"/>
                </a:solidFill>
              </a:rPr>
              <a:t>Biopeptidy</a:t>
            </a:r>
            <a:r>
              <a:rPr lang="cs-CZ" altLang="cs-CZ" sz="1600" dirty="0">
                <a:solidFill>
                  <a:schemeClr val="tx1"/>
                </a:solidFill>
              </a:rPr>
              <a:t> glukózové homeostázy (+neuropeptid Y, peptid YY, prolin) substráty těchto proteáz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Vznikající štěpné produkty ↓aktivní/inaktivní → vznik diabetu asociovaného s pankreatickým karcinomem a ztráty hmotnosti (↓BMI)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Stimulace progrese pankreatického karcinomu mediátory derivovanými ze </a:t>
            </a:r>
            <a:r>
              <a:rPr lang="cs-CZ" altLang="cs-CZ" sz="1600" b="1" dirty="0" err="1">
                <a:solidFill>
                  <a:schemeClr val="tx1"/>
                </a:solidFill>
              </a:rPr>
              <a:t>stromálních</a:t>
            </a:r>
            <a:r>
              <a:rPr lang="cs-CZ" altLang="cs-CZ" sz="1600" b="1" dirty="0">
                <a:solidFill>
                  <a:schemeClr val="tx1"/>
                </a:solidFill>
              </a:rPr>
              <a:t> buněk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Indukce buněčné proliferace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Inhibice </a:t>
            </a:r>
            <a:r>
              <a:rPr lang="cs-CZ" altLang="cs-CZ" sz="1600" dirty="0" err="1">
                <a:solidFill>
                  <a:schemeClr val="tx1"/>
                </a:solidFill>
              </a:rPr>
              <a:t>apoptózy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>
                <a:solidFill>
                  <a:schemeClr val="tx1"/>
                </a:solidFill>
              </a:rPr>
              <a:t>Chemorezistence</a:t>
            </a:r>
            <a:endParaRPr lang="cs-CZ" altLang="cs-CZ" sz="16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Invazivní růst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cs-CZ" altLang="cs-CZ" sz="1600" dirty="0">
                <a:solidFill>
                  <a:schemeClr val="tx1"/>
                </a:solidFill>
              </a:rPr>
              <a:t> </a:t>
            </a:r>
            <a:endParaRPr lang="cs-CZ" altLang="cs-CZ" sz="16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tx1"/>
                </a:solidFill>
              </a:rPr>
              <a:t>Vývoj terapií zacílených na pankreatické </a:t>
            </a:r>
            <a:r>
              <a:rPr lang="cs-CZ" altLang="cs-CZ" sz="1600" b="1" dirty="0" err="1">
                <a:solidFill>
                  <a:schemeClr val="tx1"/>
                </a:solidFill>
              </a:rPr>
              <a:t>stelátové</a:t>
            </a:r>
            <a:r>
              <a:rPr lang="cs-CZ" altLang="cs-CZ" sz="1600" b="1" dirty="0">
                <a:solidFill>
                  <a:schemeClr val="tx1"/>
                </a:solidFill>
              </a:rPr>
              <a:t> buňky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55497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Klinické </a:t>
            </a:r>
            <a:r>
              <a:rPr lang="cs-CZ" altLang="cs-CZ" dirty="0" smtClean="0">
                <a:solidFill>
                  <a:schemeClr val="tx1"/>
                </a:solidFill>
                <a:latin typeface="+mn-lt"/>
              </a:rPr>
              <a:t>příznaky PDAC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7280" y="1845733"/>
            <a:ext cx="10226584" cy="439994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smtClean="0"/>
              <a:t>Nejčastější lokalizace </a:t>
            </a:r>
            <a:r>
              <a:rPr lang="cs-CZ" altLang="cs-CZ" sz="2400" b="1" dirty="0"/>
              <a:t>v hlavě </a:t>
            </a:r>
            <a:r>
              <a:rPr lang="cs-CZ" altLang="cs-CZ" sz="2400" b="1" dirty="0" smtClean="0"/>
              <a:t>pankreatu (2/3)</a:t>
            </a:r>
            <a:endParaRPr lang="cs-CZ" altLang="cs-CZ" sz="2400" b="1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Bolest břicha, ztráta hmotnosti, náhle vzniklý bezbolestný ikterus, pruritus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Migrující tromboflebitida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Příznaky vyplývající z metastáz a postižení okolních orgánů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 err="1"/>
              <a:t>Onkomarkery</a:t>
            </a:r>
            <a:r>
              <a:rPr lang="cs-CZ" altLang="cs-CZ" sz="2400" b="1" dirty="0"/>
              <a:t> </a:t>
            </a:r>
            <a:r>
              <a:rPr lang="cs-CZ" altLang="cs-CZ" sz="2400" dirty="0"/>
              <a:t>(CA 19-9, CEA</a:t>
            </a:r>
            <a:r>
              <a:rPr lang="cs-CZ" altLang="cs-CZ" sz="2400" dirty="0" smtClean="0"/>
              <a:t>,…nejsou specifické) 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b="1" dirty="0"/>
              <a:t>DM asociovaný s PDAC (atypický)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vznikající </a:t>
            </a:r>
            <a:r>
              <a:rPr lang="cs-CZ" altLang="cs-CZ" sz="2200" dirty="0"/>
              <a:t>náhle</a:t>
            </a:r>
            <a:r>
              <a:rPr lang="cs-CZ" altLang="cs-CZ" sz="2200" b="1" dirty="0"/>
              <a:t> </a:t>
            </a:r>
            <a:r>
              <a:rPr lang="cs-CZ" altLang="cs-CZ" sz="2200" dirty="0"/>
              <a:t>ve vyšším věku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absence </a:t>
            </a:r>
            <a:r>
              <a:rPr lang="cs-CZ" altLang="cs-CZ" sz="2200" dirty="0"/>
              <a:t>obezity, rychlá progrese k </a:t>
            </a:r>
            <a:r>
              <a:rPr lang="cs-CZ" altLang="cs-CZ" sz="2200" dirty="0" err="1"/>
              <a:t>inzulinoterapii</a:t>
            </a:r>
            <a:endParaRPr lang="cs-CZ" altLang="cs-CZ" sz="22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opakující </a:t>
            </a:r>
            <a:r>
              <a:rPr lang="cs-CZ" altLang="cs-CZ" sz="2200" dirty="0"/>
              <a:t>se </a:t>
            </a:r>
            <a:r>
              <a:rPr lang="cs-CZ" altLang="cs-CZ" sz="2200" dirty="0" err="1"/>
              <a:t>infekty</a:t>
            </a:r>
            <a:r>
              <a:rPr lang="cs-CZ" altLang="cs-CZ" sz="2200" dirty="0"/>
              <a:t> včetně mykotických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200" dirty="0" smtClean="0"/>
              <a:t> nestabilita </a:t>
            </a:r>
            <a:r>
              <a:rPr lang="cs-CZ" altLang="cs-CZ" sz="2200" dirty="0"/>
              <a:t>vnitřního prostředí</a:t>
            </a:r>
            <a:r>
              <a:rPr lang="cs-CZ" altLang="cs-CZ" sz="2200" b="1" dirty="0"/>
              <a:t> </a:t>
            </a:r>
            <a:r>
              <a:rPr lang="cs-CZ" altLang="cs-CZ" sz="2200" dirty="0"/>
              <a:t>s opakujícími se hyperglykémiemi a</a:t>
            </a:r>
            <a:r>
              <a:rPr lang="cs-CZ" altLang="cs-CZ" sz="2200" b="1" dirty="0"/>
              <a:t> </a:t>
            </a:r>
            <a:r>
              <a:rPr lang="cs-CZ" altLang="cs-CZ" sz="2200" dirty="0"/>
              <a:t>tendencí ke </a:t>
            </a:r>
            <a:r>
              <a:rPr lang="cs-CZ" altLang="cs-CZ" sz="2200" dirty="0" err="1"/>
              <a:t>ketoacidóze</a:t>
            </a:r>
            <a:r>
              <a:rPr lang="cs-CZ" altLang="cs-CZ" sz="2200" dirty="0"/>
              <a:t> a </a:t>
            </a:r>
            <a:r>
              <a:rPr lang="cs-CZ" altLang="cs-CZ" sz="2200" dirty="0" err="1"/>
              <a:t>kachektizaci</a:t>
            </a:r>
            <a:r>
              <a:rPr lang="cs-CZ" altLang="cs-CZ" sz="22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174351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7515414A-32F4-4C58-854A-C1B537D8030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252923" y="0"/>
            <a:ext cx="10058400" cy="14507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Duktální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adenokarcinom </a:t>
            </a:r>
            <a:r>
              <a:rPr lang="cs-CZ" altLang="cs-CZ" sz="3600">
                <a:solidFill>
                  <a:schemeClr val="tx1"/>
                </a:solidFill>
                <a:latin typeface="+mn-lt"/>
              </a:rPr>
              <a:t>hlavy pankreatu (PDAC)</a:t>
            </a: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747" name="Picture 4" descr="_pancreas-adenocarcinoma">
            <a:extLst>
              <a:ext uri="{FF2B5EF4-FFF2-40B4-BE49-F238E27FC236}">
                <a16:creationId xmlns:a16="http://schemas.microsoft.com/office/drawing/2014/main" id="{2076AF92-9046-4F34-BA96-F034AC75BA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50362" y="1790803"/>
            <a:ext cx="6875463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04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smtClean="0">
                <a:latin typeface="+mn-lt"/>
              </a:rPr>
              <a:t>Šíření PDAC</a:t>
            </a:r>
            <a:endParaRPr lang="cs-CZ" altLang="cs-CZ" dirty="0">
              <a:latin typeface="+mn-lt"/>
            </a:endParaRP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/>
              <a:t>Metastázy </a:t>
            </a:r>
            <a:r>
              <a:rPr lang="cs-CZ" altLang="cs-CZ" dirty="0" err="1"/>
              <a:t>lymfogenní</a:t>
            </a:r>
            <a:r>
              <a:rPr lang="cs-CZ" altLang="cs-CZ" dirty="0"/>
              <a:t> do regionálních lymfatických </a:t>
            </a:r>
            <a:r>
              <a:rPr lang="cs-CZ" altLang="cs-CZ" dirty="0" smtClean="0"/>
              <a:t>uzlin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Hematogenní metastázy v játrech, plicích, </a:t>
            </a:r>
            <a:r>
              <a:rPr lang="cs-CZ" altLang="cs-CZ" dirty="0" smtClean="0"/>
              <a:t>kostech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Karcinomatóza </a:t>
            </a:r>
            <a:r>
              <a:rPr lang="cs-CZ" altLang="cs-CZ" dirty="0" smtClean="0"/>
              <a:t>peritonea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 err="1"/>
              <a:t>Perineurální</a:t>
            </a:r>
            <a:r>
              <a:rPr lang="cs-CZ" altLang="cs-CZ" dirty="0"/>
              <a:t> propagace</a:t>
            </a:r>
          </a:p>
        </p:txBody>
      </p:sp>
    </p:spTree>
    <p:extLst>
      <p:ext uri="{BB962C8B-B14F-4D97-AF65-F5344CB8AC3E}">
        <p14:creationId xmlns:p14="http://schemas.microsoft.com/office/powerpoint/2010/main" val="189650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097280" y="286603"/>
            <a:ext cx="10479677" cy="145075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Duktální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adenokarcinom a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perineurální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propagace</a:t>
            </a:r>
          </a:p>
        </p:txBody>
      </p:sp>
      <p:pic>
        <p:nvPicPr>
          <p:cNvPr id="66563" name="Picture 7" descr="06-11-23-1-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8" descr="06-11-23-1-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43151"/>
            <a:ext cx="4038600" cy="3040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23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+mn-lt"/>
              </a:rPr>
              <a:t>Cystické nádory pankreatu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b="1" dirty="0" err="1" smtClean="0">
                <a:solidFill>
                  <a:schemeClr val="tx1"/>
                </a:solidFill>
              </a:rPr>
              <a:t>Mucinózní</a:t>
            </a:r>
            <a:r>
              <a:rPr lang="cs-CZ" sz="2800" b="1" dirty="0" smtClean="0">
                <a:solidFill>
                  <a:schemeClr val="tx1"/>
                </a:solidFill>
              </a:rPr>
              <a:t> cystické nádory</a:t>
            </a:r>
          </a:p>
          <a:p>
            <a:r>
              <a:rPr lang="cs-CZ" dirty="0" err="1" smtClean="0"/>
              <a:t>Mucinózní</a:t>
            </a:r>
            <a:r>
              <a:rPr lang="cs-CZ" dirty="0" smtClean="0"/>
              <a:t> cystické </a:t>
            </a:r>
            <a:r>
              <a:rPr lang="cs-CZ" dirty="0" err="1" smtClean="0"/>
              <a:t>neoplazie</a:t>
            </a:r>
            <a:r>
              <a:rPr lang="cs-CZ" dirty="0" smtClean="0"/>
              <a:t> (MCN)</a:t>
            </a:r>
          </a:p>
          <a:p>
            <a:r>
              <a:rPr lang="cs-CZ" dirty="0" err="1" smtClean="0"/>
              <a:t>Intraduktální</a:t>
            </a:r>
            <a:r>
              <a:rPr lang="cs-CZ" dirty="0" smtClean="0"/>
              <a:t> papilární </a:t>
            </a:r>
            <a:r>
              <a:rPr lang="cs-CZ" dirty="0" err="1" smtClean="0"/>
              <a:t>mucinózní</a:t>
            </a:r>
            <a:r>
              <a:rPr lang="cs-CZ" dirty="0" smtClean="0"/>
              <a:t> </a:t>
            </a:r>
            <a:r>
              <a:rPr lang="cs-CZ" dirty="0" err="1" smtClean="0"/>
              <a:t>neoplazie</a:t>
            </a:r>
            <a:r>
              <a:rPr lang="cs-CZ" dirty="0" smtClean="0"/>
              <a:t> (IPMN)</a:t>
            </a:r>
          </a:p>
          <a:p>
            <a:pPr marL="0" indent="0">
              <a:buNone/>
            </a:pPr>
            <a:r>
              <a:rPr lang="cs-CZ" i="1" dirty="0"/>
              <a:t>Benigní, mohou progredovat v karcinom.</a:t>
            </a:r>
          </a:p>
          <a:p>
            <a:pPr marL="0" indent="0">
              <a:buNone/>
            </a:pPr>
            <a:endParaRPr lang="cs-CZ" i="1" dirty="0"/>
          </a:p>
          <a:p>
            <a:r>
              <a:rPr lang="cs-CZ" sz="2800" b="1" dirty="0">
                <a:solidFill>
                  <a:schemeClr val="tx1"/>
                </a:solidFill>
              </a:rPr>
              <a:t>Serózní cystické nádory </a:t>
            </a:r>
            <a:endParaRPr lang="cs-CZ" sz="2800" b="1" dirty="0" smtClean="0">
              <a:solidFill>
                <a:schemeClr val="tx1"/>
              </a:solidFill>
            </a:endParaRPr>
          </a:p>
          <a:p>
            <a:r>
              <a:rPr lang="cs-CZ" i="1" dirty="0"/>
              <a:t>Téměř vždy </a:t>
            </a:r>
            <a:r>
              <a:rPr lang="cs-CZ" i="1" dirty="0" smtClean="0"/>
              <a:t>benigní; u některých asociace s VHL chorobou. 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4455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6C5CD-019C-4060-90A5-557B84FB2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Cystická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pankreato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)fibróza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mukoviscidóza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</a:t>
            </a:r>
            <a:endParaRPr lang="cs-CZ" sz="40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6571F3-1561-47B7-8258-718DABC71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Fenotypicky</a:t>
            </a:r>
            <a:r>
              <a:rPr lang="cs-CZ" dirty="0"/>
              <a:t> vysoce variabilní onemocnění</a:t>
            </a:r>
          </a:p>
          <a:p>
            <a:endParaRPr lang="cs-CZ" dirty="0"/>
          </a:p>
          <a:p>
            <a:r>
              <a:rPr lang="cs-CZ" dirty="0"/>
              <a:t>5 tříd mutací CFTR genu: </a:t>
            </a:r>
          </a:p>
          <a:p>
            <a:r>
              <a:rPr lang="cs-CZ" dirty="0"/>
              <a:t>- kombinace 2 „závažných mutací“ → klinicky závažný fenotyp</a:t>
            </a:r>
          </a:p>
          <a:p>
            <a:r>
              <a:rPr lang="cs-CZ" dirty="0"/>
              <a:t>- kombinace méně závažných mutací → mírnější postižení</a:t>
            </a:r>
          </a:p>
          <a:p>
            <a:endParaRPr lang="cs-CZ" dirty="0"/>
          </a:p>
          <a:p>
            <a:r>
              <a:rPr lang="cs-CZ" dirty="0"/>
              <a:t>+ modifikující faktory </a:t>
            </a:r>
          </a:p>
          <a:p>
            <a:r>
              <a:rPr lang="cs-CZ" dirty="0"/>
              <a:t>(např. polymorfismy v genech, jejichž produkty ovlivňují funkci neutrofilů v rámci zánětlivé odpovědi na bakteriální infekci)</a:t>
            </a:r>
          </a:p>
        </p:txBody>
      </p:sp>
    </p:spTree>
    <p:extLst>
      <p:ext uri="{BB962C8B-B14F-4D97-AF65-F5344CB8AC3E}">
        <p14:creationId xmlns:p14="http://schemas.microsoft.com/office/powerpoint/2010/main" val="28986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Mucinózní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cystická </a:t>
            </a:r>
            <a:r>
              <a:rPr lang="cs-CZ" altLang="cs-CZ" dirty="0" err="1">
                <a:solidFill>
                  <a:schemeClr val="tx1"/>
                </a:solidFill>
                <a:latin typeface="+mn-lt"/>
              </a:rPr>
              <a:t>neoplazie</a:t>
            </a:r>
            <a:endParaRPr lang="cs-CZ" alt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330393" y="1868623"/>
            <a:ext cx="4181475" cy="452596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dirty="0" err="1"/>
              <a:t>Unilokulární</a:t>
            </a:r>
            <a:r>
              <a:rPr lang="cs-CZ" altLang="cs-CZ" sz="2400" dirty="0"/>
              <a:t> či </a:t>
            </a:r>
            <a:r>
              <a:rPr lang="cs-CZ" altLang="cs-CZ" sz="2400" dirty="0" err="1"/>
              <a:t>multilokulární</a:t>
            </a:r>
            <a:r>
              <a:rPr lang="cs-CZ" altLang="cs-CZ" sz="2400" dirty="0"/>
              <a:t> cystické </a:t>
            </a:r>
            <a:r>
              <a:rPr lang="cs-CZ" altLang="cs-CZ" sz="2400" dirty="0" err="1"/>
              <a:t>neoplazie</a:t>
            </a:r>
            <a:r>
              <a:rPr lang="cs-CZ" altLang="cs-CZ" sz="2400" dirty="0"/>
              <a:t> bez komunikace s </a:t>
            </a:r>
            <a:r>
              <a:rPr lang="cs-CZ" altLang="cs-CZ" sz="2400" dirty="0" err="1"/>
              <a:t>duktálním</a:t>
            </a:r>
            <a:r>
              <a:rPr lang="cs-CZ" altLang="cs-CZ" sz="2400" dirty="0"/>
              <a:t> systémem; </a:t>
            </a:r>
            <a:r>
              <a:rPr lang="cs-CZ" altLang="cs-CZ" sz="2400" dirty="0" err="1"/>
              <a:t>hlenotvorný</a:t>
            </a:r>
            <a:r>
              <a:rPr lang="cs-CZ" altLang="cs-CZ" sz="2400" dirty="0"/>
              <a:t> epitel, stroma ovariálního typu </a:t>
            </a:r>
          </a:p>
          <a:p>
            <a:pPr eaLnBrk="1" hangingPunct="1">
              <a:defRPr/>
            </a:pPr>
            <a:r>
              <a:rPr lang="cs-CZ" altLang="cs-CZ" sz="2400" dirty="0"/>
              <a:t>90 % u žen (5. - 6. </a:t>
            </a:r>
            <a:r>
              <a:rPr lang="cs-CZ" altLang="cs-CZ" sz="2400" dirty="0" err="1"/>
              <a:t>decénium</a:t>
            </a:r>
            <a:r>
              <a:rPr lang="cs-CZ" altLang="cs-CZ" sz="2400" dirty="0"/>
              <a:t>); kauda-tělo pankreatu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 smtClean="0"/>
              <a:t> Neinvazivní </a:t>
            </a:r>
            <a:endParaRPr lang="cs-CZ" altLang="cs-CZ" sz="2400" dirty="0"/>
          </a:p>
          <a:p>
            <a:pPr eaLnBrk="1" hangingPunct="1">
              <a:buFontTx/>
              <a:buNone/>
              <a:defRPr/>
            </a:pPr>
            <a:r>
              <a:rPr lang="cs-CZ" altLang="cs-CZ" sz="2400" dirty="0"/>
              <a:t>  </a:t>
            </a:r>
            <a:r>
              <a:rPr lang="cs-CZ" altLang="cs-CZ" sz="2400" dirty="0" smtClean="0"/>
              <a:t>(</a:t>
            </a:r>
            <a:r>
              <a:rPr lang="cs-CZ" altLang="cs-CZ" sz="2400" dirty="0"/>
              <a:t>excelentní prognóza) </a:t>
            </a:r>
          </a:p>
          <a:p>
            <a:pPr eaLnBrk="1" hangingPunct="1">
              <a:buFontTx/>
              <a:buChar char="-"/>
              <a:defRPr/>
            </a:pPr>
            <a:r>
              <a:rPr lang="cs-CZ" altLang="cs-CZ" sz="2400" dirty="0" smtClean="0"/>
              <a:t> Invazivní </a:t>
            </a:r>
            <a:r>
              <a:rPr lang="cs-CZ" altLang="cs-CZ" sz="2400" dirty="0"/>
              <a:t>(60 % 5-leté přežití)</a:t>
            </a:r>
          </a:p>
          <a:p>
            <a:pPr eaLnBrk="1" hangingPunct="1">
              <a:buFontTx/>
              <a:buChar char="-"/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  <a:p>
            <a:pPr eaLnBrk="1" hangingPunct="1">
              <a:defRPr/>
            </a:pPr>
            <a:endParaRPr lang="cs-CZ" altLang="cs-CZ" sz="2800" dirty="0"/>
          </a:p>
        </p:txBody>
      </p:sp>
      <p:sp>
        <p:nvSpPr>
          <p:cNvPr id="12390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172201" y="1600200"/>
            <a:ext cx="3884613" cy="2692400"/>
          </a:xfrm>
        </p:spPr>
        <p:txBody>
          <a:bodyPr/>
          <a:lstStyle/>
          <a:p>
            <a:pPr eaLnBrk="1" hangingPunct="1">
              <a:defRPr/>
            </a:pPr>
            <a:endParaRPr lang="cs-CZ" altLang="cs-CZ" sz="2400"/>
          </a:p>
        </p:txBody>
      </p:sp>
      <p:pic>
        <p:nvPicPr>
          <p:cNvPr id="51205" name="Picture 5" descr="Unfortunately we are unable to provide accessible alternative text for this. If you require assistance to access this image, please contact help@nature.com or the auth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9" y="1905913"/>
            <a:ext cx="4103687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951539" y="4780875"/>
            <a:ext cx="4633912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cs-CZ" altLang="cs-CZ" sz="1800" dirty="0"/>
              <a:t> </a:t>
            </a:r>
            <a:r>
              <a:rPr lang="cs-CZ" altLang="cs-CZ" sz="1800" b="1" dirty="0"/>
              <a:t>Genetické alterace v progresi MCN: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časně mutace </a:t>
            </a:r>
            <a:r>
              <a:rPr lang="cs-CZ" altLang="cs-CZ" sz="1800" i="1" dirty="0"/>
              <a:t>KRAS</a:t>
            </a:r>
            <a:r>
              <a:rPr lang="cs-CZ" altLang="cs-CZ" sz="1800" dirty="0"/>
              <a:t> onkogenu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- inaktivace TSG </a:t>
            </a:r>
            <a:r>
              <a:rPr lang="cs-CZ" altLang="cs-CZ" sz="1800" i="1" dirty="0"/>
              <a:t>TP53</a:t>
            </a:r>
            <a:r>
              <a:rPr lang="cs-CZ" altLang="cs-CZ" sz="1800" dirty="0"/>
              <a:t> a </a:t>
            </a:r>
            <a:r>
              <a:rPr lang="cs-CZ" altLang="cs-CZ" sz="1800" i="1" dirty="0"/>
              <a:t>DPC4</a:t>
            </a:r>
            <a:r>
              <a:rPr lang="cs-CZ" altLang="cs-CZ" sz="1800" dirty="0"/>
              <a:t> v invazivních MC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dirty="0"/>
              <a:t>karcinomech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94621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cs-CZ" altLang="cs-CZ" sz="3600" dirty="0">
                <a:solidFill>
                  <a:srgbClr val="FF0000"/>
                </a:solidFill>
              </a:rPr>
              <a:t/>
            </a:r>
            <a:br>
              <a:rPr lang="cs-CZ" altLang="cs-CZ" sz="3600" dirty="0">
                <a:solidFill>
                  <a:srgbClr val="FF0000"/>
                </a:solidFill>
              </a:rPr>
            </a:b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Intraduktální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papilární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mucinózní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 (IPMN)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endParaRPr lang="cs-CZ" altLang="cs-CZ" sz="3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Intraduktální, mucin produkující neoplazie papilární stavby, komunikující s duktálním systémem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Hlavní pankreatický duktus a/nebo jeho větve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M/Ž = 60:40; 6. decénium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/>
              <a:t>75 % v hlavě pankreatu; 20 % v těle a kaudě + difúzní postižení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/>
              <a:t>Premaligní léze: IPMN s mírnou, středně těžkou i těžkou dysplazií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/>
              <a:t>Maligní léze: IPMN asoc. s invazivním karcinomem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/>
              <a:t>Subtypy: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Intestinální typ (MUC2+)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Pankreatobiliární typ (MUC1+)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Onkocytární typ (MUC1+ nebo MUC2+)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/>
              <a:t>Gastrický typ (MUC5AC+; „branch duct type“)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/>
          </a:p>
          <a:p>
            <a:pPr eaLnBrk="1" hangingPunct="1">
              <a:lnSpc>
                <a:spcPct val="80000"/>
              </a:lnSpc>
              <a:defRPr/>
            </a:pPr>
            <a:endParaRPr lang="cs-CZ" altLang="cs-CZ"/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6291263" y="49736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272529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1038" y="269875"/>
            <a:ext cx="10972800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cs-CZ" altLang="cs-CZ" dirty="0">
                <a:solidFill>
                  <a:schemeClr val="tx1"/>
                </a:solidFill>
                <a:latin typeface="+mn-lt"/>
              </a:rPr>
              <a:t>IPMN</a:t>
            </a:r>
          </a:p>
        </p:txBody>
      </p:sp>
      <p:pic>
        <p:nvPicPr>
          <p:cNvPr id="53251" name="Picture 3" descr="obrázek 5 Hermanová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95550" y="2420938"/>
            <a:ext cx="3163888" cy="2381250"/>
          </a:xfrm>
        </p:spPr>
      </p:pic>
      <p:pic>
        <p:nvPicPr>
          <p:cNvPr id="53252" name="Picture 4" descr="IPMN-MNCK-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9964" y="476250"/>
            <a:ext cx="2903537" cy="2185988"/>
          </a:xfrm>
        </p:spPr>
      </p:pic>
      <p:pic>
        <p:nvPicPr>
          <p:cNvPr id="532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4005264"/>
            <a:ext cx="2927350" cy="2187575"/>
          </a:xfrm>
          <a:noFill/>
        </p:spPr>
      </p:pic>
      <p:sp>
        <p:nvSpPr>
          <p:cNvPr id="53254" name="Text Box 6"/>
          <p:cNvSpPr txBox="1">
            <a:spLocks noChangeArrowheads="1"/>
          </p:cNvSpPr>
          <p:nvPr/>
        </p:nvSpPr>
        <p:spPr bwMode="auto">
          <a:xfrm>
            <a:off x="7177088" y="2708275"/>
            <a:ext cx="34909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mucinózní necystický karcinom (2/3)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prognosticky příznivější</a:t>
            </a:r>
          </a:p>
        </p:txBody>
      </p:sp>
      <p:sp>
        <p:nvSpPr>
          <p:cNvPr id="53255" name="Text Box 7"/>
          <p:cNvSpPr txBox="1">
            <a:spLocks noChangeArrowheads="1"/>
          </p:cNvSpPr>
          <p:nvPr/>
        </p:nvSpPr>
        <p:spPr bwMode="auto">
          <a:xfrm>
            <a:off x="7319964" y="6216650"/>
            <a:ext cx="28463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duktální adenokarcinom (1/3)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nepříznivá prognóza</a:t>
            </a:r>
          </a:p>
        </p:txBody>
      </p:sp>
      <p:sp>
        <p:nvSpPr>
          <p:cNvPr id="53256" name="Text Box 8"/>
          <p:cNvSpPr txBox="1">
            <a:spLocks noChangeArrowheads="1"/>
          </p:cNvSpPr>
          <p:nvPr/>
        </p:nvSpPr>
        <p:spPr bwMode="auto">
          <a:xfrm>
            <a:off x="2424113" y="4868863"/>
            <a:ext cx="7604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IPMN</a:t>
            </a:r>
          </a:p>
        </p:txBody>
      </p:sp>
      <p:sp>
        <p:nvSpPr>
          <p:cNvPr id="53257" name="Text Box 9"/>
          <p:cNvSpPr txBox="1">
            <a:spLocks noChangeArrowheads="1"/>
          </p:cNvSpPr>
          <p:nvPr/>
        </p:nvSpPr>
        <p:spPr bwMode="auto">
          <a:xfrm>
            <a:off x="4727576" y="1844676"/>
            <a:ext cx="21447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Intestinální typ IPMN</a:t>
            </a: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4511676" y="4941888"/>
            <a:ext cx="26574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Pankreatobiliární typ IPMN</a:t>
            </a:r>
          </a:p>
        </p:txBody>
      </p:sp>
      <p:cxnSp>
        <p:nvCxnSpPr>
          <p:cNvPr id="53259" name="AutoShape 11"/>
          <p:cNvCxnSpPr>
            <a:cxnSpLocks noChangeShapeType="1"/>
          </p:cNvCxnSpPr>
          <p:nvPr/>
        </p:nvCxnSpPr>
        <p:spPr bwMode="auto">
          <a:xfrm flipV="1">
            <a:off x="5951539" y="2060575"/>
            <a:ext cx="1081087" cy="5032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0" name="AutoShape 12"/>
          <p:cNvCxnSpPr>
            <a:cxnSpLocks noChangeShapeType="1"/>
          </p:cNvCxnSpPr>
          <p:nvPr/>
        </p:nvCxnSpPr>
        <p:spPr bwMode="auto">
          <a:xfrm>
            <a:off x="5880101" y="4508501"/>
            <a:ext cx="1223963" cy="360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1" name="AutoShape 13"/>
          <p:cNvCxnSpPr>
            <a:cxnSpLocks noChangeShapeType="1"/>
          </p:cNvCxnSpPr>
          <p:nvPr/>
        </p:nvCxnSpPr>
        <p:spPr bwMode="auto">
          <a:xfrm>
            <a:off x="6167438" y="2924176"/>
            <a:ext cx="0" cy="14398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62" name="Text Box 14"/>
          <p:cNvSpPr txBox="1">
            <a:spLocks noChangeArrowheads="1"/>
          </p:cNvSpPr>
          <p:nvPr/>
        </p:nvSpPr>
        <p:spPr bwMode="auto">
          <a:xfrm>
            <a:off x="6167439" y="3284538"/>
            <a:ext cx="29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/>
              <a:t>?</a:t>
            </a:r>
          </a:p>
        </p:txBody>
      </p:sp>
      <p:sp>
        <p:nvSpPr>
          <p:cNvPr id="53263" name="Text Box 15"/>
          <p:cNvSpPr txBox="1">
            <a:spLocks noChangeArrowheads="1"/>
          </p:cNvSpPr>
          <p:nvPr/>
        </p:nvSpPr>
        <p:spPr bwMode="auto">
          <a:xfrm>
            <a:off x="2927350" y="1150938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/>
              <a:t>Gastrický typ IPMN</a:t>
            </a:r>
          </a:p>
        </p:txBody>
      </p:sp>
      <p:cxnSp>
        <p:nvCxnSpPr>
          <p:cNvPr id="53264" name="AutoShape 16"/>
          <p:cNvCxnSpPr>
            <a:cxnSpLocks noChangeShapeType="1"/>
            <a:stCxn id="125954" idx="2"/>
            <a:endCxn id="125954" idx="2"/>
          </p:cNvCxnSpPr>
          <p:nvPr/>
        </p:nvCxnSpPr>
        <p:spPr bwMode="auto">
          <a:xfrm>
            <a:off x="6096000" y="1417638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265" name="AutoShape 17"/>
          <p:cNvCxnSpPr>
            <a:cxnSpLocks noChangeShapeType="1"/>
          </p:cNvCxnSpPr>
          <p:nvPr/>
        </p:nvCxnSpPr>
        <p:spPr bwMode="auto">
          <a:xfrm>
            <a:off x="4511676" y="1459080"/>
            <a:ext cx="1258888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266" name="Text Box 18"/>
          <p:cNvSpPr txBox="1">
            <a:spLocks noChangeArrowheads="1"/>
          </p:cNvSpPr>
          <p:nvPr/>
        </p:nvSpPr>
        <p:spPr bwMode="auto">
          <a:xfrm>
            <a:off x="5035550" y="1273343"/>
            <a:ext cx="29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2400" dirty="0"/>
              <a:t>?</a:t>
            </a:r>
          </a:p>
        </p:txBody>
      </p:sp>
      <p:sp>
        <p:nvSpPr>
          <p:cNvPr id="53267" name="Text Box 19"/>
          <p:cNvSpPr txBox="1">
            <a:spLocks noChangeArrowheads="1"/>
          </p:cNvSpPr>
          <p:nvPr/>
        </p:nvSpPr>
        <p:spPr bwMode="auto">
          <a:xfrm>
            <a:off x="1682750" y="55499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1774825" y="5445126"/>
            <a:ext cx="49784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/>
              <a:t>Genetické alterace v progresi IPMN: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časně mutace </a:t>
            </a:r>
            <a:r>
              <a:rPr lang="cs-CZ" altLang="cs-CZ" sz="1600" i="1"/>
              <a:t>KRAS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 i="1"/>
              <a:t> </a:t>
            </a:r>
            <a:r>
              <a:rPr lang="cs-CZ" altLang="cs-CZ" sz="1600"/>
              <a:t>pozdně inaktivace </a:t>
            </a:r>
            <a:r>
              <a:rPr lang="cs-CZ" altLang="cs-CZ" sz="1600" i="1"/>
              <a:t>p16 </a:t>
            </a:r>
            <a:r>
              <a:rPr lang="cs-CZ" altLang="cs-CZ" sz="1600"/>
              <a:t>a</a:t>
            </a:r>
            <a:r>
              <a:rPr lang="cs-CZ" altLang="cs-CZ" sz="1600" i="1"/>
              <a:t> TP53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 i="1"/>
              <a:t> </a:t>
            </a:r>
            <a:r>
              <a:rPr lang="cs-CZ" altLang="cs-CZ" sz="1600"/>
              <a:t>inaktivace </a:t>
            </a:r>
            <a:r>
              <a:rPr lang="cs-CZ" altLang="cs-CZ" sz="1600" i="1"/>
              <a:t>DPC4</a:t>
            </a:r>
            <a:r>
              <a:rPr lang="cs-CZ" altLang="cs-CZ" sz="1600"/>
              <a:t> pouze v 10 % IPM invazivních karcinomů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-"/>
            </a:pPr>
            <a:r>
              <a:rPr lang="cs-CZ" altLang="cs-CZ" sz="1600"/>
              <a:t> inaktivace </a:t>
            </a:r>
            <a:r>
              <a:rPr lang="cs-CZ" altLang="cs-CZ" sz="1600" i="1"/>
              <a:t>STK11/LKB1</a:t>
            </a:r>
            <a:r>
              <a:rPr lang="cs-CZ" altLang="cs-CZ" sz="1600"/>
              <a:t> u 1/3 IPMN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/>
              <a:t> 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2043113" y="56943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sz="1800"/>
          </a:p>
        </p:txBody>
      </p:sp>
    </p:spTree>
    <p:extLst>
      <p:ext uri="{BB962C8B-B14F-4D97-AF65-F5344CB8AC3E}">
        <p14:creationId xmlns:p14="http://schemas.microsoft.com/office/powerpoint/2010/main" val="401864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1219200" y="177362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Karcinom z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acinárních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buněk, trypsin+ </a:t>
            </a:r>
          </a:p>
        </p:txBody>
      </p:sp>
      <p:pic>
        <p:nvPicPr>
          <p:cNvPr id="70659" name="Picture 8" descr="pankreas-acin-cell-ca-meta-perit-10521-04-40x-tryp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1" y="4230688"/>
            <a:ext cx="3095625" cy="2432050"/>
          </a:xfrm>
        </p:spPr>
      </p:pic>
      <p:sp>
        <p:nvSpPr>
          <p:cNvPr id="102409" name="Rectangle 9"/>
          <p:cNvSpPr>
            <a:spLocks noGrp="1" noChangeArrowheads="1"/>
          </p:cNvSpPr>
          <p:nvPr>
            <p:ph type="body" sz="half" idx="3"/>
          </p:nvPr>
        </p:nvSpPr>
        <p:spPr>
          <a:xfrm>
            <a:off x="6197600" y="1805782"/>
            <a:ext cx="53848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/>
              <a:t>Solidní a acinární architektura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/>
              <a:t>M</a:t>
            </a:r>
            <a:r>
              <a:rPr lang="en-US" altLang="cs-CZ" sz="2400">
                <a:cs typeface="Times New Roman" panose="02020603050405020304" pitchFamily="18" charset="0"/>
              </a:rPr>
              <a:t>&gt;</a:t>
            </a:r>
            <a:r>
              <a:rPr lang="cs-CZ" altLang="cs-CZ" sz="2400">
                <a:cs typeface="Times New Roman" panose="02020603050405020304" pitchFamily="18" charset="0"/>
              </a:rPr>
              <a:t>F; dospělí, vzácně u dětí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Ohraničný, multinodulární, nekrózy, cystická degenerace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Granulární eosinofilní cytoplazma – zymogenní granula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Varianty: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cystadenokarcinom z acinárních buněk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2400">
                <a:cs typeface="Times New Roman" panose="02020603050405020304" pitchFamily="18" charset="0"/>
              </a:rPr>
              <a:t>smíšené acinární karcinomy (nejméně 30 % 1 buněčného typu) </a:t>
            </a:r>
            <a:endParaRPr lang="en-US" altLang="cs-CZ" sz="240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/>
          </a:p>
        </p:txBody>
      </p:sp>
      <p:pic>
        <p:nvPicPr>
          <p:cNvPr id="70661" name="Picture 11" descr="acinární karcinom00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9650" y="1600201"/>
            <a:ext cx="3086100" cy="24685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44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19200" y="304799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Serózní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pankreatu</a:t>
            </a:r>
          </a:p>
        </p:txBody>
      </p:sp>
      <p:pic>
        <p:nvPicPr>
          <p:cNvPr id="71683" name="Picture 3" descr="06-11-23-1-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9" y="1600200"/>
            <a:ext cx="2903537" cy="2185988"/>
          </a:xfrm>
        </p:spPr>
      </p:pic>
      <p:pic>
        <p:nvPicPr>
          <p:cNvPr id="71684" name="Picture 4" descr="06-11-23-1-1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7939" y="3938589"/>
            <a:ext cx="2905125" cy="2187575"/>
          </a:xfrm>
        </p:spPr>
      </p:pic>
      <p:sp>
        <p:nvSpPr>
          <p:cNvPr id="142341" name="Rectangle 5"/>
          <p:cNvSpPr>
            <a:spLocks noGrp="1" noChangeArrowheads="1"/>
          </p:cNvSpPr>
          <p:nvPr>
            <p:ph type="body" sz="half" idx="3"/>
          </p:nvPr>
        </p:nvSpPr>
        <p:spPr>
          <a:xfrm>
            <a:off x="6348481" y="1790802"/>
            <a:ext cx="4495800" cy="452596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Obvykle cystický, složený z </a:t>
            </a:r>
            <a:r>
              <a:rPr lang="cs-CZ" altLang="cs-CZ" sz="1800" dirty="0" err="1"/>
              <a:t>kuboidních</a:t>
            </a:r>
            <a:r>
              <a:rPr lang="cs-CZ" altLang="cs-CZ" sz="1800" dirty="0"/>
              <a:t> na glykogen bohatých epiteliálních buněk 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b="1" dirty="0">
                <a:solidFill>
                  <a:schemeClr val="tx1"/>
                </a:solidFill>
              </a:rPr>
              <a:t>Serózní </a:t>
            </a:r>
            <a:r>
              <a:rPr lang="cs-CZ" altLang="cs-CZ" sz="1800" b="1" dirty="0" err="1">
                <a:solidFill>
                  <a:schemeClr val="tx1"/>
                </a:solidFill>
              </a:rPr>
              <a:t>cystadenom</a:t>
            </a:r>
            <a:r>
              <a:rPr lang="cs-CZ" altLang="cs-CZ" sz="1800" b="1" dirty="0">
                <a:solidFill>
                  <a:schemeClr val="tx1"/>
                </a:solidFill>
              </a:rPr>
              <a:t>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benigní; ocas, tělo</a:t>
            </a:r>
            <a:r>
              <a:rPr lang="en-US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&gt;</a:t>
            </a:r>
            <a:r>
              <a:rPr lang="cs-CZ" altLang="cs-CZ" dirty="0">
                <a:solidFill>
                  <a:schemeClr val="tx1"/>
                </a:solidFill>
                <a:cs typeface="Times New Roman" panose="02020603050405020304" pitchFamily="18" charset="0"/>
              </a:rPr>
              <a:t>hlava; centrální paprsčitá jizva; </a:t>
            </a:r>
            <a:r>
              <a:rPr lang="cs-CZ" altLang="cs-CZ" dirty="0" err="1">
                <a:solidFill>
                  <a:schemeClr val="tx1"/>
                </a:solidFill>
                <a:cs typeface="Times New Roman" panose="02020603050405020304" pitchFamily="18" charset="0"/>
              </a:rPr>
              <a:t>mikrocystický</a:t>
            </a:r>
            <a:endParaRPr lang="cs-CZ" altLang="cs-CZ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dirty="0"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800" dirty="0"/>
              <a:t> Serózní </a:t>
            </a:r>
            <a:r>
              <a:rPr lang="cs-CZ" altLang="cs-CZ" sz="1800" dirty="0" err="1"/>
              <a:t>cystadenokarcinom</a:t>
            </a:r>
            <a:r>
              <a:rPr lang="cs-CZ" altLang="cs-CZ" sz="1800" dirty="0"/>
              <a:t>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cs-CZ" altLang="cs-CZ" dirty="0"/>
              <a:t>Extrémně vzácný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cs-CZ" altLang="cs-CZ" dirty="0">
              <a:latin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1800" dirty="0"/>
              <a:t>+ varianty: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 err="1"/>
              <a:t>Makrocystická</a:t>
            </a:r>
            <a:r>
              <a:rPr lang="cs-CZ" altLang="cs-CZ" sz="1800" dirty="0"/>
              <a:t> serózní cystická </a:t>
            </a:r>
            <a:r>
              <a:rPr lang="cs-CZ" altLang="cs-CZ" sz="1800" dirty="0" err="1"/>
              <a:t>neoplazie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Solidní serózní </a:t>
            </a:r>
            <a:r>
              <a:rPr lang="cs-CZ" altLang="cs-CZ" sz="1800" dirty="0" err="1"/>
              <a:t>neoplazie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SCN </a:t>
            </a:r>
            <a:r>
              <a:rPr lang="cs-CZ" altLang="cs-CZ" sz="1800" dirty="0" err="1"/>
              <a:t>asoc</a:t>
            </a:r>
            <a:r>
              <a:rPr lang="cs-CZ" altLang="cs-CZ" sz="1800" dirty="0"/>
              <a:t>. s Von </a:t>
            </a:r>
            <a:r>
              <a:rPr lang="cs-CZ" altLang="cs-CZ" sz="1800" dirty="0" err="1"/>
              <a:t>Hippel-Lindau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sy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800" dirty="0"/>
              <a:t>Smíšená serózní neuroendokrinní </a:t>
            </a:r>
            <a:r>
              <a:rPr lang="cs-CZ" altLang="cs-CZ" sz="1800" dirty="0" err="1"/>
              <a:t>neoplazie</a:t>
            </a:r>
            <a:endParaRPr lang="cs-CZ" altLang="cs-CZ" sz="18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800" dirty="0"/>
          </a:p>
        </p:txBody>
      </p:sp>
    </p:spTree>
    <p:extLst>
      <p:ext uri="{BB962C8B-B14F-4D97-AF65-F5344CB8AC3E}">
        <p14:creationId xmlns:p14="http://schemas.microsoft.com/office/powerpoint/2010/main" val="267082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222443" y="103188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Solidní 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pseudopapilární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tumor pankreatu</a:t>
            </a:r>
          </a:p>
        </p:txBody>
      </p:sp>
      <p:sp>
        <p:nvSpPr>
          <p:cNvPr id="143366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1222443" y="1855787"/>
            <a:ext cx="53848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Dle WHO 2010 – zařazen mezi maligní (</a:t>
            </a:r>
            <a:r>
              <a:rPr lang="cs-CZ" altLang="cs-CZ" sz="2400" dirty="0" err="1"/>
              <a:t>low</a:t>
            </a:r>
            <a:r>
              <a:rPr lang="cs-CZ" altLang="cs-CZ" sz="2400" dirty="0"/>
              <a:t> grade), obvykle příznivého biologického chování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Mladé ženy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 err="1"/>
              <a:t>Monomorfní</a:t>
            </a:r>
            <a:r>
              <a:rPr lang="cs-CZ" altLang="cs-CZ" sz="2400" dirty="0"/>
              <a:t> populace buněk solidně a </a:t>
            </a:r>
            <a:r>
              <a:rPr lang="cs-CZ" altLang="cs-CZ" sz="2400" dirty="0" err="1"/>
              <a:t>pseudopapilárně</a:t>
            </a:r>
            <a:r>
              <a:rPr lang="cs-CZ" altLang="cs-CZ" sz="2400" dirty="0"/>
              <a:t>, hemoragicko-cystické změny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variabilní exprese epiteliálních, mesenchymálních a endokrinních </a:t>
            </a:r>
            <a:r>
              <a:rPr lang="cs-CZ" altLang="cs-CZ" sz="2400" dirty="0" err="1"/>
              <a:t>markerů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400" dirty="0"/>
              <a:t>85-95 % vyléčeno resekcí</a:t>
            </a:r>
          </a:p>
        </p:txBody>
      </p:sp>
      <p:pic>
        <p:nvPicPr>
          <p:cNvPr id="72708" name="Picture 8" descr="HE400x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32625" y="1370013"/>
            <a:ext cx="2808288" cy="2444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9" name="Picture 10" descr="PAS600x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 b="4410"/>
          <a:stretch>
            <a:fillRect/>
          </a:stretch>
        </p:blipFill>
        <p:spPr>
          <a:xfrm>
            <a:off x="7032625" y="3938588"/>
            <a:ext cx="2808288" cy="2443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63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tx1"/>
                </a:solidFill>
                <a:latin typeface="+mn-lt"/>
              </a:rPr>
              <a:t>Nádory endokrinního pankreatu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>
          <a:xfrm>
            <a:off x="1206230" y="1916348"/>
            <a:ext cx="10291864" cy="4299626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Funkční (hormonální aktivní)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insulinom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glukagonom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somatostatinom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gastrinom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</a:t>
            </a:r>
            <a:r>
              <a:rPr lang="cs-CZ" altLang="cs-CZ" sz="2800" dirty="0" err="1">
                <a:solidFill>
                  <a:schemeClr val="tx1"/>
                </a:solidFill>
              </a:rPr>
              <a:t>VIPom</a:t>
            </a:r>
            <a:endParaRPr lang="cs-CZ" altLang="cs-CZ" sz="2800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serotonin </a:t>
            </a:r>
            <a:r>
              <a:rPr lang="cs-CZ" altLang="cs-CZ" sz="2800" dirty="0" err="1">
                <a:solidFill>
                  <a:schemeClr val="tx1"/>
                </a:solidFill>
              </a:rPr>
              <a:t>secernující</a:t>
            </a:r>
            <a:r>
              <a:rPr lang="cs-CZ" altLang="cs-CZ" sz="2800" dirty="0">
                <a:solidFill>
                  <a:schemeClr val="tx1"/>
                </a:solidFill>
              </a:rPr>
              <a:t> tumor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    - jiné – </a:t>
            </a:r>
            <a:r>
              <a:rPr lang="cs-CZ" altLang="cs-CZ" sz="2800" dirty="0" err="1">
                <a:solidFill>
                  <a:schemeClr val="tx1"/>
                </a:solidFill>
              </a:rPr>
              <a:t>secernující</a:t>
            </a:r>
            <a:r>
              <a:rPr lang="cs-CZ" altLang="cs-CZ" sz="2800" dirty="0">
                <a:solidFill>
                  <a:schemeClr val="tx1"/>
                </a:solidFill>
              </a:rPr>
              <a:t> ektopické hormony (ACTH, </a:t>
            </a:r>
            <a:r>
              <a:rPr lang="cs-CZ" altLang="cs-CZ" sz="2800" dirty="0" err="1">
                <a:solidFill>
                  <a:schemeClr val="tx1"/>
                </a:solidFill>
              </a:rPr>
              <a:t>calcitonin</a:t>
            </a:r>
            <a:r>
              <a:rPr lang="cs-CZ" altLang="cs-CZ" sz="2800" dirty="0">
                <a:solidFill>
                  <a:schemeClr val="tx1"/>
                </a:solidFill>
              </a:rPr>
              <a:t>,…)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b="1" dirty="0">
                <a:solidFill>
                  <a:schemeClr val="tx1"/>
                </a:solidFill>
              </a:rPr>
              <a:t>Ne-funkční (klinicky němé bez asociace s příslušným hormonálním syndromem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800" dirty="0">
                <a:solidFill>
                  <a:schemeClr val="tx1"/>
                </a:solidFill>
              </a:rPr>
              <a:t>Pozn. tumory menší než 0,5 cm – </a:t>
            </a:r>
            <a:r>
              <a:rPr lang="cs-CZ" altLang="cs-CZ" sz="2800" b="1" dirty="0" err="1">
                <a:solidFill>
                  <a:schemeClr val="tx1"/>
                </a:solidFill>
              </a:rPr>
              <a:t>mikroadenomy</a:t>
            </a:r>
            <a:r>
              <a:rPr lang="cs-CZ" altLang="cs-CZ" sz="2800" dirty="0">
                <a:solidFill>
                  <a:schemeClr val="tx1"/>
                </a:solidFill>
              </a:rPr>
              <a:t> – zpravidla klinicky němé</a:t>
            </a:r>
          </a:p>
        </p:txBody>
      </p:sp>
    </p:spTree>
    <p:extLst>
      <p:ext uri="{BB962C8B-B14F-4D97-AF65-F5344CB8AC3E}">
        <p14:creationId xmlns:p14="http://schemas.microsoft.com/office/powerpoint/2010/main" val="26181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>
            <a:extLst>
              <a:ext uri="{FF2B5EF4-FFF2-40B4-BE49-F238E27FC236}">
                <a16:creationId xmlns:a16="http://schemas.microsoft.com/office/drawing/2014/main" id="{AE18EBAB-BD4C-45B0-9606-EC4EC9211B9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altLang="cs-CZ" sz="4400" b="1" dirty="0" smtClean="0"/>
              <a:t>Klasifikace neuroendokrinních </a:t>
            </a:r>
            <a:r>
              <a:rPr lang="cs-CZ" altLang="cs-CZ" sz="4400" b="1" dirty="0" err="1" smtClean="0"/>
              <a:t>neoplazií</a:t>
            </a:r>
            <a:r>
              <a:rPr lang="cs-CZ" altLang="cs-CZ" sz="4400" b="1" dirty="0" smtClean="0"/>
              <a:t> GIT:</a:t>
            </a:r>
            <a:br>
              <a:rPr lang="cs-CZ" altLang="cs-CZ" sz="4400" b="1" dirty="0" smtClean="0"/>
            </a:br>
            <a:r>
              <a:rPr lang="cs-CZ" altLang="cs-CZ" sz="3200" b="1" dirty="0" smtClean="0"/>
              <a:t>platná i pro nádory endokrinního pankreatu</a:t>
            </a:r>
            <a:endParaRPr lang="cs-CZ" altLang="cs-CZ" sz="3200" b="1" dirty="0"/>
          </a:p>
        </p:txBody>
      </p:sp>
      <p:sp>
        <p:nvSpPr>
          <p:cNvPr id="269315" name="Rectangle 3">
            <a:extLst>
              <a:ext uri="{FF2B5EF4-FFF2-40B4-BE49-F238E27FC236}">
                <a16:creationId xmlns:a16="http://schemas.microsoft.com/office/drawing/2014/main" id="{A44A5430-5489-4CFA-8448-DC50B9AE6F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97279" y="1845734"/>
            <a:ext cx="10659291" cy="402336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tumor - NET G1/G2/G3 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dobře 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r>
              <a:rPr lang="cs-CZ" altLang="cs-CZ" dirty="0" smtClean="0">
                <a:solidFill>
                  <a:schemeClr val="hlink"/>
                </a:solidFill>
              </a:rPr>
              <a:t>; </a:t>
            </a:r>
            <a:r>
              <a:rPr lang="cs-CZ" altLang="cs-CZ" dirty="0" err="1" smtClean="0">
                <a:solidFill>
                  <a:schemeClr val="hlink"/>
                </a:solidFill>
              </a:rPr>
              <a:t>low</a:t>
            </a:r>
            <a:r>
              <a:rPr lang="cs-CZ" altLang="cs-CZ" dirty="0" smtClean="0">
                <a:solidFill>
                  <a:schemeClr val="hlink"/>
                </a:solidFill>
              </a:rPr>
              <a:t> grade (G1/G2) a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grade (G3) malignity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(dříve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 a atypické, maligní </a:t>
            </a:r>
            <a:r>
              <a:rPr lang="cs-CZ" altLang="cs-CZ" dirty="0" err="1" smtClean="0">
                <a:solidFill>
                  <a:schemeClr val="hlink"/>
                </a:solidFill>
              </a:rPr>
              <a:t>karcinoidy</a:t>
            </a:r>
            <a:r>
              <a:rPr lang="cs-CZ" altLang="cs-CZ" dirty="0" smtClean="0">
                <a:solidFill>
                  <a:schemeClr val="hlink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cs-CZ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b="1" dirty="0" smtClean="0">
                <a:solidFill>
                  <a:schemeClr val="hlink"/>
                </a:solidFill>
              </a:rPr>
              <a:t>Neuroendokrinní karcinom - NEC G3</a:t>
            </a:r>
            <a:endParaRPr lang="cs-CZ" altLang="cs-CZ" b="1" dirty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b="1" dirty="0">
                <a:solidFill>
                  <a:schemeClr val="hlink"/>
                </a:solidFill>
              </a:rPr>
              <a:t>     </a:t>
            </a:r>
            <a:r>
              <a:rPr lang="cs-CZ" altLang="cs-CZ" dirty="0" smtClean="0">
                <a:solidFill>
                  <a:schemeClr val="hlink"/>
                </a:solidFill>
              </a:rPr>
              <a:t>nízce </a:t>
            </a:r>
            <a:r>
              <a:rPr lang="cs-CZ" altLang="cs-CZ" dirty="0">
                <a:solidFill>
                  <a:schemeClr val="hlink"/>
                </a:solidFill>
              </a:rPr>
              <a:t>diferencované neuroendokrinní </a:t>
            </a:r>
            <a:r>
              <a:rPr lang="cs-CZ" altLang="cs-CZ" dirty="0" err="1" smtClean="0">
                <a:solidFill>
                  <a:schemeClr val="hlink"/>
                </a:solidFill>
              </a:rPr>
              <a:t>neoplazie</a:t>
            </a:r>
            <a:endParaRPr lang="cs-CZ" altLang="cs-CZ" dirty="0" smtClean="0">
              <a:solidFill>
                <a:schemeClr val="hlink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chemeClr val="hlink"/>
                </a:solidFill>
              </a:rPr>
              <a:t> </a:t>
            </a:r>
            <a:r>
              <a:rPr lang="cs-CZ" altLang="cs-CZ" dirty="0" smtClean="0">
                <a:solidFill>
                  <a:schemeClr val="hlink"/>
                </a:solidFill>
              </a:rPr>
              <a:t>    (neuroendokrinní karcinomy, </a:t>
            </a:r>
            <a:r>
              <a:rPr lang="cs-CZ" altLang="cs-CZ" dirty="0" err="1" smtClean="0">
                <a:solidFill>
                  <a:schemeClr val="hlink"/>
                </a:solidFill>
              </a:rPr>
              <a:t>high</a:t>
            </a:r>
            <a:r>
              <a:rPr lang="cs-CZ" altLang="cs-CZ" dirty="0" smtClean="0">
                <a:solidFill>
                  <a:schemeClr val="hlink"/>
                </a:solidFill>
              </a:rPr>
              <a:t> </a:t>
            </a:r>
            <a:r>
              <a:rPr lang="cs-CZ" altLang="cs-CZ" dirty="0">
                <a:solidFill>
                  <a:schemeClr val="hlink"/>
                </a:solidFill>
              </a:rPr>
              <a:t>grade malignity)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malobuněčný </a:t>
            </a:r>
            <a:r>
              <a:rPr lang="cs-CZ" altLang="cs-CZ" dirty="0"/>
              <a:t>(</a:t>
            </a:r>
            <a:r>
              <a:rPr lang="cs-CZ" altLang="cs-CZ" dirty="0" err="1"/>
              <a:t>ovískový</a:t>
            </a:r>
            <a:r>
              <a:rPr lang="cs-CZ" altLang="cs-CZ" dirty="0"/>
              <a:t>) neuroendokrinní 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dirty="0" smtClean="0"/>
              <a:t> </a:t>
            </a:r>
            <a:r>
              <a:rPr lang="cs-CZ" altLang="cs-CZ" dirty="0" err="1" smtClean="0"/>
              <a:t>velkobuněčný</a:t>
            </a:r>
            <a:r>
              <a:rPr lang="cs-CZ" altLang="cs-CZ" dirty="0" smtClean="0"/>
              <a:t> </a:t>
            </a:r>
            <a:r>
              <a:rPr lang="cs-CZ" altLang="cs-CZ" dirty="0"/>
              <a:t>neuroendokrinní </a:t>
            </a:r>
            <a:r>
              <a:rPr lang="cs-CZ" altLang="cs-CZ" dirty="0" smtClean="0"/>
              <a:t>karcinom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sz="2100" b="1" dirty="0">
                <a:solidFill>
                  <a:schemeClr val="hlink"/>
                </a:solidFill>
              </a:rPr>
              <a:t>Smíšené neuroendokrinní a </a:t>
            </a:r>
            <a:r>
              <a:rPr lang="cs-CZ" altLang="cs-CZ" sz="2100" b="1" dirty="0" err="1">
                <a:solidFill>
                  <a:schemeClr val="hlink"/>
                </a:solidFill>
              </a:rPr>
              <a:t>nonneuroendokrinní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err="1">
                <a:solidFill>
                  <a:schemeClr val="hlink"/>
                </a:solidFill>
              </a:rPr>
              <a:t>neoplazie</a:t>
            </a:r>
            <a:r>
              <a:rPr lang="cs-CZ" altLang="cs-CZ" sz="2100" b="1" dirty="0">
                <a:solidFill>
                  <a:schemeClr val="hlink"/>
                </a:solidFill>
              </a:rPr>
              <a:t> 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(</a:t>
            </a:r>
            <a:r>
              <a:rPr lang="cs-CZ" altLang="cs-CZ" sz="2100" b="1" dirty="0" err="1" smtClean="0">
                <a:solidFill>
                  <a:schemeClr val="hlink"/>
                </a:solidFill>
              </a:rPr>
              <a:t>MiNEN</a:t>
            </a:r>
            <a:r>
              <a:rPr lang="cs-CZ" altLang="cs-CZ" sz="2100" b="1" dirty="0" smtClean="0">
                <a:solidFill>
                  <a:schemeClr val="hlink"/>
                </a:solidFill>
              </a:rPr>
              <a:t>)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sz="2100" dirty="0" smtClean="0">
                <a:solidFill>
                  <a:schemeClr val="hlink"/>
                </a:solidFill>
              </a:rPr>
              <a:t>(dříve MANEC)</a:t>
            </a:r>
            <a:endParaRPr lang="cs-CZ" altLang="cs-CZ" sz="2100" dirty="0">
              <a:solidFill>
                <a:schemeClr val="hlink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586199" y="5752273"/>
            <a:ext cx="4183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WHO 2010: NET G1/G2; NEC; MANEC)</a:t>
            </a:r>
          </a:p>
          <a:p>
            <a:r>
              <a:rPr lang="cs-CZ" dirty="0" smtClean="0"/>
              <a:t>WHO 2017: NET G1/G2/G3; NEC; </a:t>
            </a:r>
            <a:r>
              <a:rPr lang="cs-CZ" dirty="0" err="1" smtClean="0"/>
              <a:t>MiNEN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34182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pankreatu.</a:t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altLang="cs-CZ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4755" name="Picture 3" descr="_pancreas-islet-cell-tumor-maligna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3" b="1920"/>
          <a:stretch>
            <a:fillRect/>
          </a:stretch>
        </p:blipFill>
        <p:spPr>
          <a:xfrm>
            <a:off x="2921001" y="1600201"/>
            <a:ext cx="6348413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08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Neuroendokrinní </a:t>
            </a:r>
            <a:r>
              <a:rPr lang="cs-CZ" altLang="cs-CZ" sz="2800" dirty="0" err="1">
                <a:solidFill>
                  <a:schemeClr val="tx1"/>
                </a:solidFill>
                <a:latin typeface="+mn-lt"/>
              </a:rPr>
              <a:t>neoplazie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> pankreatu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149475"/>
            <a:ext cx="4032250" cy="3424238"/>
          </a:xfrm>
        </p:spPr>
      </p:pic>
      <p:pic>
        <p:nvPicPr>
          <p:cNvPr id="757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492376"/>
            <a:ext cx="3695700" cy="3095625"/>
          </a:xfrm>
        </p:spPr>
      </p:pic>
    </p:spTree>
    <p:extLst>
      <p:ext uri="{BB962C8B-B14F-4D97-AF65-F5344CB8AC3E}">
        <p14:creationId xmlns:p14="http://schemas.microsoft.com/office/powerpoint/2010/main" val="359864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38D571-7108-49E8-8AC0-CDC5DDDE9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Cystická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pankreato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)fibróza (</a:t>
            </a:r>
            <a:r>
              <a:rPr lang="cs-CZ" altLang="cs-CZ" sz="4000" dirty="0" err="1">
                <a:solidFill>
                  <a:schemeClr val="tx1"/>
                </a:solidFill>
                <a:latin typeface="+mn-lt"/>
              </a:rPr>
              <a:t>mukoviscidóza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):</a:t>
            </a:r>
            <a:br>
              <a:rPr lang="cs-CZ" altLang="cs-CZ" sz="4000" dirty="0">
                <a:solidFill>
                  <a:schemeClr val="tx1"/>
                </a:solidFill>
                <a:latin typeface="+mn-lt"/>
              </a:rPr>
            </a:br>
            <a:r>
              <a:rPr lang="cs-CZ" altLang="cs-CZ" sz="3200" dirty="0">
                <a:solidFill>
                  <a:schemeClr val="tx1"/>
                </a:solidFill>
                <a:latin typeface="+mn-lt"/>
              </a:rPr>
              <a:t>orgánové postižení</a:t>
            </a:r>
            <a:endParaRPr lang="cs-CZ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E8B9D8-15B6-40F6-AEBD-BAB09D036F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7778" y="1911049"/>
            <a:ext cx="5592535" cy="40233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cs-CZ" sz="3800" dirty="0"/>
              <a:t>Postižení pankreatu</a:t>
            </a:r>
          </a:p>
          <a:p>
            <a:r>
              <a:rPr lang="cs-CZ" dirty="0"/>
              <a:t>- viskózní sekret blokuje </a:t>
            </a:r>
            <a:r>
              <a:rPr lang="cs-CZ" dirty="0" err="1"/>
              <a:t>dilatující</a:t>
            </a:r>
            <a:r>
              <a:rPr lang="cs-CZ" dirty="0"/>
              <a:t> se vývody, atrofie parenchymu, fibróza</a:t>
            </a:r>
          </a:p>
          <a:p>
            <a:r>
              <a:rPr lang="cs-CZ" dirty="0"/>
              <a:t>- insuficience exokrinního pankreatu (malabsorpce tuku a vitamínů AEDK)</a:t>
            </a:r>
          </a:p>
          <a:p>
            <a:r>
              <a:rPr lang="cs-CZ" dirty="0"/>
              <a:t>- insuficience endokrinního pankreatu (diabetes asociovaný s cystickou fibrózou)</a:t>
            </a:r>
          </a:p>
          <a:p>
            <a:endParaRPr lang="cs-CZ" dirty="0"/>
          </a:p>
          <a:p>
            <a:r>
              <a:rPr lang="cs-CZ" sz="3800" dirty="0"/>
              <a:t>Postižení plic</a:t>
            </a:r>
          </a:p>
          <a:p>
            <a:r>
              <a:rPr lang="cs-CZ" dirty="0"/>
              <a:t>- obstrukce DC viskózním sekretem, opakované infekce</a:t>
            </a:r>
          </a:p>
          <a:p>
            <a:r>
              <a:rPr lang="cs-CZ" dirty="0"/>
              <a:t>- bronchitidy, bronchiektázie, bronchopneumonie, abscesy</a:t>
            </a:r>
          </a:p>
          <a:p>
            <a:r>
              <a:rPr lang="cs-CZ" dirty="0"/>
              <a:t>- </a:t>
            </a:r>
            <a:r>
              <a:rPr lang="cs-CZ" i="1" dirty="0" err="1"/>
              <a:t>Pseudomonas</a:t>
            </a:r>
            <a:r>
              <a:rPr lang="cs-CZ" i="1" dirty="0"/>
              <a:t> aeruginosa, </a:t>
            </a:r>
            <a:r>
              <a:rPr lang="cs-CZ" i="1" dirty="0" err="1" smtClean="0"/>
              <a:t>Haemophilus</a:t>
            </a:r>
            <a:r>
              <a:rPr lang="cs-CZ" i="1" dirty="0" smtClean="0"/>
              <a:t> </a:t>
            </a:r>
            <a:r>
              <a:rPr lang="cs-CZ" i="1" dirty="0" err="1"/>
              <a:t>influenzae</a:t>
            </a:r>
            <a:r>
              <a:rPr lang="cs-CZ" i="1" dirty="0"/>
              <a:t>, Staphylococcus aureus, </a:t>
            </a:r>
            <a:r>
              <a:rPr lang="cs-CZ" i="1" dirty="0" err="1"/>
              <a:t>Burkholderia</a:t>
            </a:r>
            <a:r>
              <a:rPr lang="cs-CZ" i="1" dirty="0"/>
              <a:t> </a:t>
            </a:r>
            <a:r>
              <a:rPr lang="cs-CZ" i="1" dirty="0" err="1"/>
              <a:t>cepacia</a:t>
            </a:r>
            <a:r>
              <a:rPr lang="cs-CZ" i="1" dirty="0"/>
              <a:t>, </a:t>
            </a:r>
            <a:r>
              <a:rPr lang="cs-CZ" i="1" dirty="0" err="1"/>
              <a:t>Strenotrophomonas</a:t>
            </a:r>
            <a:r>
              <a:rPr lang="cs-CZ" i="1" dirty="0"/>
              <a:t> </a:t>
            </a:r>
            <a:r>
              <a:rPr lang="cs-CZ" i="1" dirty="0" err="1"/>
              <a:t>maltophilia</a:t>
            </a:r>
            <a:r>
              <a:rPr lang="cs-CZ" dirty="0"/>
              <a:t>, atypická </a:t>
            </a:r>
            <a:r>
              <a:rPr lang="cs-CZ" dirty="0" err="1"/>
              <a:t>mykobakteria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4ED30DF-43E0-41D0-BAD0-223FB3073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75019" y="1911049"/>
            <a:ext cx="6175467" cy="402336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cs-CZ" sz="2600" dirty="0" err="1"/>
              <a:t>Mekoniový</a:t>
            </a:r>
            <a:r>
              <a:rPr lang="cs-CZ" sz="2600" dirty="0"/>
              <a:t> ileus</a:t>
            </a:r>
          </a:p>
          <a:p>
            <a:endParaRPr lang="cs-CZ" sz="2600" dirty="0"/>
          </a:p>
          <a:p>
            <a:r>
              <a:rPr lang="cs-CZ" sz="2600" dirty="0"/>
              <a:t>Obstrukce žlučovodů </a:t>
            </a:r>
            <a:r>
              <a:rPr lang="cs-CZ" sz="2300" dirty="0"/>
              <a:t>(s rozvojem biliární cirhózy)</a:t>
            </a:r>
          </a:p>
          <a:p>
            <a:endParaRPr lang="cs-CZ" sz="2300" dirty="0"/>
          </a:p>
          <a:p>
            <a:r>
              <a:rPr lang="cs-CZ" sz="2600" dirty="0"/>
              <a:t>Postižení slinných žláz </a:t>
            </a:r>
            <a:r>
              <a:rPr lang="cs-CZ" sz="2300" dirty="0"/>
              <a:t>(analogie pankreatického postižení) </a:t>
            </a:r>
          </a:p>
          <a:p>
            <a:endParaRPr lang="cs-CZ" sz="2600" dirty="0"/>
          </a:p>
          <a:p>
            <a:r>
              <a:rPr lang="cs-CZ" sz="2600" dirty="0"/>
              <a:t>Azoospermie a infertilita </a:t>
            </a:r>
            <a:r>
              <a:rPr lang="cs-CZ" sz="2300" dirty="0"/>
              <a:t>(v důsledku bilaterální ageneze </a:t>
            </a:r>
            <a:r>
              <a:rPr lang="cs-CZ" sz="2300" dirty="0" err="1"/>
              <a:t>vas</a:t>
            </a:r>
            <a:r>
              <a:rPr lang="cs-CZ" sz="2300" dirty="0"/>
              <a:t> </a:t>
            </a:r>
            <a:r>
              <a:rPr lang="cs-CZ" sz="2300" dirty="0" err="1"/>
              <a:t>deferens</a:t>
            </a:r>
            <a:r>
              <a:rPr lang="cs-CZ" sz="2300" dirty="0"/>
              <a:t>)</a:t>
            </a:r>
          </a:p>
          <a:p>
            <a:endParaRPr lang="cs-CZ" sz="2600" dirty="0"/>
          </a:p>
          <a:p>
            <a:r>
              <a:rPr lang="cs-CZ" sz="2600" dirty="0"/>
              <a:t>Postižení potních žláz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47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>
                <a:latin typeface="+mn-lt"/>
              </a:rPr>
              <a:t>Klinické syndromy asociované </a:t>
            </a:r>
            <a:br>
              <a:rPr lang="cs-CZ" sz="4000" b="1" dirty="0" smtClean="0">
                <a:latin typeface="+mn-lt"/>
              </a:rPr>
            </a:br>
            <a:r>
              <a:rPr lang="cs-CZ" sz="4000" b="1" dirty="0" smtClean="0">
                <a:latin typeface="+mn-lt"/>
              </a:rPr>
              <a:t>s funkčními neuroendokrinními tumory</a:t>
            </a:r>
            <a:endParaRPr lang="cs-CZ" sz="4000" b="1" dirty="0">
              <a:latin typeface="+mn-lt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097280" y="1845733"/>
            <a:ext cx="11094720" cy="4857145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1) </a:t>
            </a:r>
            <a:r>
              <a:rPr lang="cs-CZ" b="1" dirty="0" err="1" smtClean="0"/>
              <a:t>Insulinom</a:t>
            </a:r>
            <a:r>
              <a:rPr lang="cs-CZ" b="1" dirty="0" smtClean="0"/>
              <a:t>/hyperinzulinismus</a:t>
            </a:r>
            <a:r>
              <a:rPr lang="cs-CZ" dirty="0" smtClean="0"/>
              <a:t>…..hypoglykémie</a:t>
            </a:r>
          </a:p>
          <a:p>
            <a:endParaRPr lang="cs-CZ" dirty="0" smtClean="0"/>
          </a:p>
          <a:p>
            <a:r>
              <a:rPr lang="cs-CZ" dirty="0" smtClean="0"/>
              <a:t>2) </a:t>
            </a:r>
            <a:r>
              <a:rPr lang="cs-CZ" b="1" dirty="0" err="1" smtClean="0"/>
              <a:t>Gastrinom</a:t>
            </a:r>
            <a:r>
              <a:rPr lang="cs-CZ" b="1" dirty="0" smtClean="0"/>
              <a:t>/</a:t>
            </a:r>
            <a:r>
              <a:rPr lang="cs-CZ" b="1" dirty="0" err="1" smtClean="0"/>
              <a:t>Zollinger-Ellisonův</a:t>
            </a:r>
            <a:r>
              <a:rPr lang="cs-CZ" b="1" dirty="0" smtClean="0"/>
              <a:t> </a:t>
            </a:r>
            <a:r>
              <a:rPr lang="cs-CZ" b="1" dirty="0" smtClean="0"/>
              <a:t>syndrom</a:t>
            </a:r>
            <a:r>
              <a:rPr lang="cs-CZ" dirty="0" smtClean="0"/>
              <a:t>……peptické ulcerace v atypických lokalizacích</a:t>
            </a:r>
          </a:p>
          <a:p>
            <a:endParaRPr lang="cs-CZ" dirty="0" smtClean="0"/>
          </a:p>
          <a:p>
            <a:r>
              <a:rPr lang="cs-CZ" dirty="0" smtClean="0"/>
              <a:t>3) </a:t>
            </a:r>
            <a:r>
              <a:rPr lang="cs-CZ" b="1" dirty="0" err="1" smtClean="0"/>
              <a:t>Glukagonom</a:t>
            </a:r>
            <a:r>
              <a:rPr lang="cs-CZ" dirty="0" smtClean="0"/>
              <a:t>….diabetes, migrující erytém, anémie</a:t>
            </a:r>
          </a:p>
          <a:p>
            <a:endParaRPr lang="cs-CZ" dirty="0" smtClean="0"/>
          </a:p>
          <a:p>
            <a:r>
              <a:rPr lang="cs-CZ" dirty="0" smtClean="0"/>
              <a:t>4) </a:t>
            </a:r>
            <a:r>
              <a:rPr lang="cs-CZ" b="1" dirty="0" err="1" smtClean="0"/>
              <a:t>Somatostatinom</a:t>
            </a:r>
            <a:r>
              <a:rPr lang="cs-CZ" dirty="0" smtClean="0"/>
              <a:t>…diabetes, cholelitiáza, </a:t>
            </a:r>
            <a:r>
              <a:rPr lang="cs-CZ" dirty="0" err="1" smtClean="0"/>
              <a:t>steatorhea</a:t>
            </a:r>
            <a:r>
              <a:rPr lang="cs-CZ" dirty="0" smtClean="0"/>
              <a:t>, </a:t>
            </a:r>
            <a:r>
              <a:rPr lang="cs-CZ" dirty="0" err="1" smtClean="0"/>
              <a:t>hypochlorhydrie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5) </a:t>
            </a:r>
            <a:r>
              <a:rPr lang="cs-CZ" b="1" dirty="0" err="1" smtClean="0"/>
              <a:t>VIPom</a:t>
            </a:r>
            <a:r>
              <a:rPr lang="cs-CZ" b="1" dirty="0" smtClean="0"/>
              <a:t>/WDHA syndrom</a:t>
            </a:r>
            <a:r>
              <a:rPr lang="cs-CZ" dirty="0" smtClean="0"/>
              <a:t>….(„</a:t>
            </a:r>
            <a:r>
              <a:rPr lang="cs-CZ" dirty="0" err="1" smtClean="0"/>
              <a:t>watery</a:t>
            </a:r>
            <a:r>
              <a:rPr lang="cs-CZ" dirty="0" smtClean="0"/>
              <a:t> </a:t>
            </a:r>
            <a:r>
              <a:rPr lang="cs-CZ" dirty="0" err="1" smtClean="0"/>
              <a:t>diarrha</a:t>
            </a:r>
            <a:r>
              <a:rPr lang="cs-CZ" dirty="0" smtClean="0"/>
              <a:t>, </a:t>
            </a:r>
            <a:r>
              <a:rPr lang="cs-CZ" dirty="0" err="1" smtClean="0"/>
              <a:t>hypokalémie</a:t>
            </a:r>
            <a:r>
              <a:rPr lang="cs-CZ" dirty="0" smtClean="0"/>
              <a:t>, achlorhydrie)</a:t>
            </a:r>
          </a:p>
          <a:p>
            <a:endParaRPr lang="cs-CZ" dirty="0" smtClean="0"/>
          </a:p>
          <a:p>
            <a:r>
              <a:rPr lang="cs-CZ" dirty="0" smtClean="0"/>
              <a:t>6) </a:t>
            </a:r>
            <a:r>
              <a:rPr lang="cs-CZ" b="1" dirty="0" err="1" smtClean="0"/>
              <a:t>Karcinoid</a:t>
            </a:r>
            <a:r>
              <a:rPr lang="cs-CZ" b="1" dirty="0" smtClean="0"/>
              <a:t>/</a:t>
            </a:r>
            <a:r>
              <a:rPr lang="cs-CZ" b="1" dirty="0" err="1" smtClean="0"/>
              <a:t>karcinoidový</a:t>
            </a:r>
            <a:r>
              <a:rPr lang="cs-CZ" b="1" dirty="0" smtClean="0"/>
              <a:t> syndrom</a:t>
            </a:r>
          </a:p>
          <a:p>
            <a:endParaRPr lang="cs-CZ" dirty="0" smtClean="0"/>
          </a:p>
          <a:p>
            <a:r>
              <a:rPr lang="cs-CZ" dirty="0" smtClean="0"/>
              <a:t>+ nádory s ektopickou produkcí ACTH..</a:t>
            </a:r>
            <a:r>
              <a:rPr lang="cs-CZ" dirty="0" err="1" smtClean="0"/>
              <a:t>Cushingův</a:t>
            </a:r>
            <a:r>
              <a:rPr lang="cs-CZ" dirty="0" smtClean="0"/>
              <a:t> syndrom, MSH..</a:t>
            </a:r>
            <a:r>
              <a:rPr lang="cs-CZ" dirty="0" err="1" smtClean="0"/>
              <a:t>hyperpigmentace</a:t>
            </a:r>
            <a:r>
              <a:rPr lang="cs-CZ" dirty="0" smtClean="0"/>
              <a:t>, </a:t>
            </a:r>
            <a:r>
              <a:rPr lang="cs-CZ" dirty="0" err="1" smtClean="0"/>
              <a:t>ADH..diabetes</a:t>
            </a:r>
            <a:r>
              <a:rPr lang="cs-CZ" dirty="0" smtClean="0"/>
              <a:t> </a:t>
            </a:r>
            <a:r>
              <a:rPr lang="cs-CZ" dirty="0" err="1" smtClean="0"/>
              <a:t>insipidus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27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Depozita amyloidu v </a:t>
            </a:r>
            <a:r>
              <a:rPr lang="cs-CZ" altLang="cs-CZ" sz="3600" dirty="0" err="1">
                <a:solidFill>
                  <a:schemeClr val="tx1"/>
                </a:solidFill>
                <a:latin typeface="+mn-lt"/>
              </a:rPr>
              <a:t>insulinomu</a:t>
            </a: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.</a:t>
            </a:r>
            <a:r>
              <a:rPr lang="cs-CZ" altLang="cs-CZ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778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66988" y="2349500"/>
            <a:ext cx="3695700" cy="3384550"/>
          </a:xfrm>
        </p:spPr>
      </p:pic>
      <p:pic>
        <p:nvPicPr>
          <p:cNvPr id="778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363" y="2349500"/>
            <a:ext cx="3695700" cy="3384550"/>
          </a:xfrm>
        </p:spPr>
      </p:pic>
    </p:spTree>
    <p:extLst>
      <p:ext uri="{BB962C8B-B14F-4D97-AF65-F5344CB8AC3E}">
        <p14:creationId xmlns:p14="http://schemas.microsoft.com/office/powerpoint/2010/main" val="369551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2400" dirty="0">
                <a:solidFill>
                  <a:schemeClr val="tx1"/>
                </a:solidFill>
                <a:latin typeface="+mn-lt"/>
              </a:rPr>
              <a:t>FNAB – cytologie nádoru endokrinního pankreatu.</a:t>
            </a:r>
            <a:r>
              <a:rPr lang="cs-CZ" altLang="cs-CZ" sz="2800" dirty="0">
                <a:solidFill>
                  <a:schemeClr val="tx1"/>
                </a:solidFill>
                <a:latin typeface="+mn-lt"/>
              </a:rPr>
              <a:t/>
            </a:r>
            <a:br>
              <a:rPr lang="cs-CZ" altLang="cs-CZ" sz="2800" dirty="0">
                <a:solidFill>
                  <a:schemeClr val="tx1"/>
                </a:solidFill>
                <a:latin typeface="+mn-lt"/>
              </a:rPr>
            </a:br>
            <a:endParaRPr lang="cs-CZ" altLang="cs-CZ" sz="2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78851" name="Picture 3" descr="NE tumor 35760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3088" y="1600201"/>
            <a:ext cx="596265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76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7D4B7A-B567-435B-A20D-4D34FCB5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BF25419-EE1A-4895-8FCD-808DA3068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                                                                                       </a:t>
            </a:r>
            <a:r>
              <a:rPr lang="cs-CZ" sz="4400" i="1" dirty="0"/>
              <a:t>Děkuji za pozornost….</a:t>
            </a:r>
          </a:p>
        </p:txBody>
      </p:sp>
    </p:spTree>
    <p:extLst>
      <p:ext uri="{BB962C8B-B14F-4D97-AF65-F5344CB8AC3E}">
        <p14:creationId xmlns:p14="http://schemas.microsoft.com/office/powerpoint/2010/main" val="3514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BD0C21E8-E0A6-4FD3-ABC7-8B7E03F87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Pankreatitidy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D27B6B5-9CE4-4553-8619-8D8DEBC28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 </a:t>
            </a:r>
            <a:r>
              <a:rPr lang="cs-CZ" sz="3200" dirty="0" smtClean="0"/>
              <a:t>Akutní (AP)</a:t>
            </a:r>
            <a:endParaRPr lang="cs-CZ" sz="3200" dirty="0"/>
          </a:p>
          <a:p>
            <a:pPr marL="0" indent="0">
              <a:buNone/>
            </a:pPr>
            <a:r>
              <a:rPr lang="cs-CZ" dirty="0"/>
              <a:t>Systémová zánětlivá odpověď na </a:t>
            </a:r>
            <a:r>
              <a:rPr lang="cs-CZ" b="1" dirty="0"/>
              <a:t>samonatrávení/</a:t>
            </a:r>
            <a:r>
              <a:rPr lang="cs-CZ" b="1" dirty="0" err="1"/>
              <a:t>autodigesci</a:t>
            </a:r>
            <a:r>
              <a:rPr lang="cs-CZ" b="1" dirty="0"/>
              <a:t> pankreatu a </a:t>
            </a:r>
            <a:r>
              <a:rPr lang="cs-CZ" b="1" dirty="0" err="1"/>
              <a:t>peripankreatických</a:t>
            </a:r>
            <a:r>
              <a:rPr lang="cs-CZ" b="1" dirty="0"/>
              <a:t> tkání </a:t>
            </a:r>
            <a:r>
              <a:rPr lang="cs-CZ" dirty="0"/>
              <a:t>vlastním neadekvátně aktivovaným enzymatickým aparátem. </a:t>
            </a:r>
          </a:p>
          <a:p>
            <a:pPr marL="0" indent="0">
              <a:buNone/>
            </a:pPr>
            <a:endParaRPr lang="cs-CZ" sz="3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/>
              <a:t> </a:t>
            </a:r>
            <a:r>
              <a:rPr lang="cs-CZ" sz="3200" dirty="0" smtClean="0"/>
              <a:t>Chronické (CP)</a:t>
            </a:r>
            <a:endParaRPr lang="cs-CZ" sz="3200" dirty="0"/>
          </a:p>
          <a:p>
            <a:pPr marL="0" indent="0">
              <a:buNone/>
            </a:pPr>
            <a:r>
              <a:rPr lang="cs-CZ" dirty="0"/>
              <a:t>Trvale progredující zánětlivý proces, při kterém je funkční parenchym pankreatu postupně nahrazován vazivovou tkání, s  rozvojem ireverzibilní nedostatečnosti exokrinního a později i endokrinního pankreatu. 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87683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31EA08-CD96-4165-AE42-5CAA2F99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3600" dirty="0">
                <a:solidFill>
                  <a:schemeClr val="tx1"/>
                </a:solidFill>
                <a:latin typeface="+mn-lt"/>
              </a:rPr>
              <a:t>Etiologie akutní pankreatitidy</a:t>
            </a:r>
          </a:p>
        </p:txBody>
      </p:sp>
      <p:pic>
        <p:nvPicPr>
          <p:cNvPr id="27651" name="Picture 3" descr="pancr">
            <a:extLst>
              <a:ext uri="{FF2B5EF4-FFF2-40B4-BE49-F238E27FC236}">
                <a16:creationId xmlns:a16="http://schemas.microsoft.com/office/drawing/2014/main" id="{591507D0-463C-475E-AA60-74FFE9964F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13" y="2025976"/>
            <a:ext cx="4938712" cy="3662877"/>
          </a:xfrm>
        </p:spPr>
      </p:pic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5C8594D-77A6-461C-99A7-5FB248DB5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8883" y="1845733"/>
            <a:ext cx="6208124" cy="4465259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Klíčový spouštěč:</a:t>
            </a:r>
          </a:p>
          <a:p>
            <a:r>
              <a:rPr lang="cs-CZ" dirty="0"/>
              <a:t>Předčasná a masivní aktivace trypsinogenu.</a:t>
            </a:r>
          </a:p>
          <a:p>
            <a:r>
              <a:rPr lang="cs-CZ" dirty="0"/>
              <a:t>Aktivace </a:t>
            </a:r>
            <a:r>
              <a:rPr lang="cs-CZ" dirty="0" err="1"/>
              <a:t>elastázy</a:t>
            </a:r>
            <a:r>
              <a:rPr lang="cs-CZ" dirty="0"/>
              <a:t> a fosfolipázy → poškození buněčných membrán a krvácení, ARDS (fosfolipázy interagují se </a:t>
            </a:r>
            <a:r>
              <a:rPr lang="cs-CZ" dirty="0" err="1" smtClean="0"/>
              <a:t>surfaktantem</a:t>
            </a:r>
            <a:r>
              <a:rPr lang="cs-CZ" dirty="0" smtClean="0"/>
              <a:t>) </a:t>
            </a:r>
            <a:endParaRPr lang="cs-CZ" dirty="0"/>
          </a:p>
          <a:p>
            <a:r>
              <a:rPr lang="cs-CZ" dirty="0"/>
              <a:t>Aktivace ostatních enzymů, komplementu, </a:t>
            </a:r>
            <a:r>
              <a:rPr lang="cs-CZ" dirty="0" err="1"/>
              <a:t>kalikrein</a:t>
            </a:r>
            <a:r>
              <a:rPr lang="cs-CZ" dirty="0"/>
              <a:t>-kininového systému, koagulačního a fibrinolytického systému → DIK, šok (mortalita 2-4 %)</a:t>
            </a:r>
          </a:p>
          <a:p>
            <a:endParaRPr lang="cs-CZ" dirty="0"/>
          </a:p>
          <a:p>
            <a:r>
              <a:rPr lang="cs-CZ" b="1" dirty="0"/>
              <a:t>Spouštěcí mechanismy neadekvátní aktivace enzymů:</a:t>
            </a:r>
          </a:p>
          <a:p>
            <a:r>
              <a:rPr lang="cs-CZ" dirty="0"/>
              <a:t>- obstrukce duktů</a:t>
            </a:r>
          </a:p>
          <a:p>
            <a:r>
              <a:rPr lang="cs-CZ" dirty="0"/>
              <a:t>- primární poškození </a:t>
            </a:r>
            <a:r>
              <a:rPr lang="cs-CZ" dirty="0" err="1"/>
              <a:t>acinárních</a:t>
            </a:r>
            <a:r>
              <a:rPr lang="cs-CZ" dirty="0"/>
              <a:t> buněk</a:t>
            </a:r>
          </a:p>
          <a:p>
            <a:r>
              <a:rPr lang="cs-CZ" dirty="0"/>
              <a:t>- primární porucha intracelulárního transportu proenzymů</a:t>
            </a:r>
          </a:p>
          <a:p>
            <a:endParaRPr lang="cs-CZ" dirty="0"/>
          </a:p>
          <a:p>
            <a:r>
              <a:rPr lang="cs-CZ" dirty="0"/>
              <a:t>Nejčastější </a:t>
            </a:r>
            <a:r>
              <a:rPr lang="cs-CZ" b="1" dirty="0"/>
              <a:t>etiologie biliární a alkoholická</a:t>
            </a:r>
            <a:r>
              <a:rPr lang="cs-CZ" dirty="0"/>
              <a:t>.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388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sz="3600" dirty="0">
                <a:solidFill>
                  <a:schemeClr val="tx1"/>
                </a:solidFill>
                <a:latin typeface="+mn-lt"/>
              </a:rPr>
              <a:t>Akutní pankreatitida – etiologické faktory</a:t>
            </a:r>
            <a:br>
              <a:rPr lang="cs-CZ" altLang="cs-CZ" sz="3600" dirty="0">
                <a:solidFill>
                  <a:schemeClr val="tx1"/>
                </a:solidFill>
                <a:latin typeface="+mn-lt"/>
              </a:rPr>
            </a:br>
            <a:r>
              <a:rPr lang="cs-CZ" altLang="cs-CZ" sz="1800" dirty="0">
                <a:solidFill>
                  <a:schemeClr val="tx1"/>
                </a:solidFill>
                <a:latin typeface="+mn-lt"/>
              </a:rPr>
              <a:t>80 % akutních pankreatitid asociováno s alkoholismem a onemocněním žlučových cest</a:t>
            </a:r>
            <a:r>
              <a:rPr lang="cs-CZ" altLang="cs-CZ" sz="40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116874" y="1845735"/>
            <a:ext cx="4937760" cy="402336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Metabolické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Alkohol</a:t>
            </a:r>
            <a:endParaRPr lang="cs-CZ" altLang="cs-CZ" sz="1600" dirty="0"/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Hyperlipoproteinémie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(typ I a V)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Hyperkalcémie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hyperparatyreoidismus</a:t>
            </a:r>
            <a:r>
              <a:rPr lang="cs-CZ" altLang="cs-CZ" sz="1600" dirty="0"/>
              <a:t> aj.)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 Léky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thiazidová</a:t>
            </a:r>
            <a:r>
              <a:rPr lang="cs-CZ" altLang="cs-CZ" sz="1600" dirty="0"/>
              <a:t> diuretika, azathioprin, estrogeny, sulfonamidy, </a:t>
            </a:r>
            <a:r>
              <a:rPr lang="cs-CZ" altLang="cs-CZ" sz="1600" dirty="0" err="1"/>
              <a:t>furosemid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metyldopa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pentamidin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procainamid</a:t>
            </a:r>
            <a:r>
              <a:rPr lang="cs-CZ" altLang="cs-CZ" sz="1600" dirty="0"/>
              <a:t>)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smtClean="0"/>
              <a:t>Genetika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cs-CZ" alt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Mechanické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Trauma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Obstrukce (litiáza, </a:t>
            </a:r>
            <a:r>
              <a:rPr lang="cs-CZ" altLang="cs-CZ" sz="1600" dirty="0" err="1"/>
              <a:t>pancreas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divisum</a:t>
            </a:r>
            <a:r>
              <a:rPr lang="cs-CZ" altLang="cs-CZ" sz="1600" dirty="0"/>
              <a:t>, tumory, paraziti (</a:t>
            </a:r>
            <a:r>
              <a:rPr lang="cs-CZ" altLang="cs-CZ" sz="1600" i="1" dirty="0" err="1"/>
              <a:t>Ascaris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lumbricoides</a:t>
            </a:r>
            <a:r>
              <a:rPr lang="cs-CZ" altLang="cs-CZ" sz="1600" dirty="0"/>
              <a:t>)), spasmy  </a:t>
            </a:r>
          </a:p>
          <a:p>
            <a:pPr eaLnBrk="1" hangingPunct="1"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Iatrogenní</a:t>
            </a:r>
            <a:r>
              <a:rPr lang="cs-CZ" altLang="cs-CZ" sz="1600" dirty="0"/>
              <a:t> poškození (ERCP, perioperační)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cs-CZ" altLang="cs-CZ" sz="1600" dirty="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>
          <a:xfrm>
            <a:off x="6846570" y="1846341"/>
            <a:ext cx="4937760" cy="402336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Vaskulární, ischemické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Šok, trombózy, embolie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Vaskulitida – </a:t>
            </a:r>
            <a:r>
              <a:rPr lang="cs-CZ" altLang="cs-CZ" sz="1600" dirty="0" err="1"/>
              <a:t>polyarteriitis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nodosa</a:t>
            </a:r>
            <a:endParaRPr lang="cs-CZ" altLang="cs-CZ" sz="1600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endParaRPr lang="cs-CZ" altLang="cs-CZ" dirty="0"/>
          </a:p>
          <a:p>
            <a:pPr>
              <a:lnSpc>
                <a:spcPct val="80000"/>
              </a:lnSpc>
              <a:defRPr/>
            </a:pPr>
            <a:r>
              <a:rPr lang="cs-CZ" altLang="cs-CZ" sz="1600" b="1" dirty="0">
                <a:solidFill>
                  <a:schemeClr val="hlink"/>
                </a:solidFill>
              </a:rPr>
              <a:t>Infekční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/>
              <a:t>Spalničky</a:t>
            </a:r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dirty="0" err="1"/>
              <a:t>Coxsackieviry</a:t>
            </a:r>
            <a:endParaRPr lang="cs-CZ" altLang="cs-CZ" sz="1600" dirty="0"/>
          </a:p>
          <a:p>
            <a:pPr>
              <a:lnSpc>
                <a:spcPct val="80000"/>
              </a:lnSpc>
              <a:buFontTx/>
              <a:buChar char="-"/>
              <a:defRPr/>
            </a:pPr>
            <a:r>
              <a:rPr lang="cs-CZ" altLang="cs-CZ" sz="1600" i="1" dirty="0" err="1"/>
              <a:t>Mycoplasma</a:t>
            </a:r>
            <a:r>
              <a:rPr lang="cs-CZ" altLang="cs-CZ" sz="1600" i="1" dirty="0"/>
              <a:t> </a:t>
            </a:r>
            <a:r>
              <a:rPr lang="cs-CZ" altLang="cs-CZ" sz="1600" i="1" dirty="0" err="1"/>
              <a:t>pneumoniae</a:t>
            </a:r>
            <a:endParaRPr lang="cs-CZ" altLang="cs-CZ" sz="1600" i="1" dirty="0"/>
          </a:p>
          <a:p>
            <a:endParaRPr lang="cs-CZ" dirty="0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80911" y="6423264"/>
            <a:ext cx="32861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Fokální edém a tuková nekróza </a:t>
            </a:r>
          </a:p>
        </p:txBody>
      </p:sp>
      <p:sp>
        <p:nvSpPr>
          <p:cNvPr id="9221" name="Line 5"/>
          <p:cNvSpPr>
            <a:spLocks noChangeShapeType="1"/>
          </p:cNvSpPr>
          <p:nvPr/>
        </p:nvSpPr>
        <p:spPr bwMode="auto">
          <a:xfrm>
            <a:off x="5097463" y="6606620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6231392" y="6439366"/>
            <a:ext cx="45585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b="1" dirty="0"/>
              <a:t>Rozsáhlá </a:t>
            </a:r>
            <a:r>
              <a:rPr lang="cs-CZ" altLang="cs-CZ" sz="1800" b="1" dirty="0" err="1"/>
              <a:t>parenchymální</a:t>
            </a:r>
            <a:r>
              <a:rPr lang="cs-CZ" altLang="cs-CZ" sz="1800" b="1" dirty="0"/>
              <a:t> nekróza a krvácení</a:t>
            </a:r>
            <a:r>
              <a:rPr lang="cs-CZ" altLang="cs-CZ" sz="1800" dirty="0"/>
              <a:t> </a:t>
            </a: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9233353" y="5925217"/>
            <a:ext cx="2490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 b="1" dirty="0">
                <a:solidFill>
                  <a:schemeClr val="hlink"/>
                </a:solidFill>
              </a:rPr>
              <a:t>+ idiopatické AP (10-20 %)</a:t>
            </a:r>
          </a:p>
        </p:txBody>
      </p:sp>
    </p:spTree>
    <p:extLst>
      <p:ext uri="{BB962C8B-B14F-4D97-AF65-F5344CB8AC3E}">
        <p14:creationId xmlns:p14="http://schemas.microsoft.com/office/powerpoint/2010/main" val="1168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594</TotalTime>
  <Words>3147</Words>
  <Application>Microsoft Office PowerPoint</Application>
  <PresentationFormat>Širokoúhlá obrazovka</PresentationFormat>
  <Paragraphs>637</Paragraphs>
  <Slides>63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70" baseType="lpstr">
      <vt:lpstr>Arial</vt:lpstr>
      <vt:lpstr>Calibri</vt:lpstr>
      <vt:lpstr>Calibri Light</vt:lpstr>
      <vt:lpstr>Garamond</vt:lpstr>
      <vt:lpstr>Times New Roman</vt:lpstr>
      <vt:lpstr>Wingdings</vt:lpstr>
      <vt:lpstr>Retrospektiva</vt:lpstr>
      <vt:lpstr>Patologie pankreatu</vt:lpstr>
      <vt:lpstr>Exokrinní pankreas</vt:lpstr>
      <vt:lpstr>Kongenitální abnormity pankreatu</vt:lpstr>
      <vt:lpstr>Cystická (pankreato)fibróza (mukoviscidóza)</vt:lpstr>
      <vt:lpstr>Cystická (pankreato)fibróza (mukoviscidóza)</vt:lpstr>
      <vt:lpstr>Cystická (pankreato)fibróza (mukoviscidóza): orgánové postižení</vt:lpstr>
      <vt:lpstr>Pankreatitidy</vt:lpstr>
      <vt:lpstr>Etiologie akutní pankreatitidy</vt:lpstr>
      <vt:lpstr>Akutní pankreatitida – etiologické faktory 80 % akutních pankreatitid asociováno s alkoholismem a onemocněním žlučových cest </vt:lpstr>
      <vt:lpstr>Akutní pankreatitida</vt:lpstr>
      <vt:lpstr>Klinicko-patologické formy akutní pankreatitidy</vt:lpstr>
      <vt:lpstr>Akutní pankreatitida</vt:lpstr>
      <vt:lpstr>Akutní pankreatitida, nekrotizující</vt:lpstr>
      <vt:lpstr>Akutní pankreatitida, nekrotizující</vt:lpstr>
      <vt:lpstr>Nekrózy tukové tkáně omenta</vt:lpstr>
      <vt:lpstr>Chronická pankreatitida (CP)</vt:lpstr>
      <vt:lpstr>Patogeneze CP</vt:lpstr>
      <vt:lpstr>Etiologie chronické pankreatitidy – klasifikace TIGARO</vt:lpstr>
      <vt:lpstr>Chronická pankreatitida (CP) </vt:lpstr>
      <vt:lpstr>Klinická dif. dg. CP  a duktálního adenokarcinomu pankreatu (PDAC)</vt:lpstr>
      <vt:lpstr>Makroskopické nálezy (CP v resekátech)</vt:lpstr>
      <vt:lpstr>Alkoholická chronická pankreatitida v resekátu </vt:lpstr>
      <vt:lpstr>Alkoholická chronická pankreatitida</vt:lpstr>
      <vt:lpstr>Hereditární pankreatitida</vt:lpstr>
      <vt:lpstr>Autoimunitní pankreatitida</vt:lpstr>
      <vt:lpstr>Prezentace aplikace PowerPoint</vt:lpstr>
      <vt:lpstr>Klinické známky AIP</vt:lpstr>
      <vt:lpstr>Autoimunitní pankreatitida (IDCP, typ2)</vt:lpstr>
      <vt:lpstr>Sklerozující léze ve vztahu k IgG4</vt:lpstr>
      <vt:lpstr>Obstrukční pankreatitida</vt:lpstr>
      <vt:lpstr>Paraduodenální pankreatitida</vt:lpstr>
      <vt:lpstr>„Idiopatická chronická pankreatitida“</vt:lpstr>
      <vt:lpstr>Cysty pankreatu</vt:lpstr>
      <vt:lpstr> </vt:lpstr>
      <vt:lpstr>Benigní lymfoepiteliální cysta pankreatu</vt:lpstr>
      <vt:lpstr>Nádory pankreatu</vt:lpstr>
      <vt:lpstr>Nádory pankreatu dle četnosti, lokalizace a charakteru růstu. </vt:lpstr>
      <vt:lpstr>Prezentace aplikace PowerPoint</vt:lpstr>
      <vt:lpstr>Genetické syndromy asociované s PDAC</vt:lpstr>
      <vt:lpstr>Charakteristiky PDAC</vt:lpstr>
      <vt:lpstr>Karcinom pankreatu</vt:lpstr>
      <vt:lpstr>Prekurzorové léze karcinomu pankreatu</vt:lpstr>
      <vt:lpstr>Karcinom pankreatu</vt:lpstr>
      <vt:lpstr>Mikroprostředí pankreatického karcinomu – role fibrogeneze v pankreatickém karcinomu</vt:lpstr>
      <vt:lpstr>Klinické příznaky PDAC</vt:lpstr>
      <vt:lpstr>Duktální adenokarcinom hlavy pankreatu (PDAC)</vt:lpstr>
      <vt:lpstr>Šíření PDAC</vt:lpstr>
      <vt:lpstr>Duktální adenokarcinom a perineurální propagace</vt:lpstr>
      <vt:lpstr>Cystické nádory pankreatu</vt:lpstr>
      <vt:lpstr>Mucinózní cystická neoplazie</vt:lpstr>
      <vt:lpstr> Intraduktální papilární mucinózní neoplazie (IPMN) </vt:lpstr>
      <vt:lpstr>IPMN</vt:lpstr>
      <vt:lpstr>Karcinom z acinárních buněk, trypsin+ </vt:lpstr>
      <vt:lpstr>Serózní neoplazie pankreatu</vt:lpstr>
      <vt:lpstr>Solidní pseudopapilární tumor pankreatu</vt:lpstr>
      <vt:lpstr>Nádory endokrinního pankreatu</vt:lpstr>
      <vt:lpstr>Klasifikace neuroendokrinních neoplazií GIT: platná i pro nádory endokrinního pankreatu</vt:lpstr>
      <vt:lpstr>Neuroendokrinní neoplazie pankreatu. </vt:lpstr>
      <vt:lpstr>Neuroendokrinní neoplazie pankreatu</vt:lpstr>
      <vt:lpstr>Klinické syndromy asociované  s funkčními neuroendokrinními tumory</vt:lpstr>
      <vt:lpstr>Depozita amyloidu v insulinomu. </vt:lpstr>
      <vt:lpstr>FNAB – cytologie nádoru endokrinního pankreatu. 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problematiky: charakteristika oboru patologie v praxi.  Druhy vyšetření v patologii.</dc:title>
  <dc:creator>OLYMPUS</dc:creator>
  <cp:lastModifiedBy>OLYMPUS</cp:lastModifiedBy>
  <cp:revision>109</cp:revision>
  <dcterms:created xsi:type="dcterms:W3CDTF">2017-08-15T07:48:05Z</dcterms:created>
  <dcterms:modified xsi:type="dcterms:W3CDTF">2017-11-30T11:13:49Z</dcterms:modified>
</cp:coreProperties>
</file>