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3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7" r:id="rId2"/>
    <p:sldId id="258" r:id="rId3"/>
    <p:sldId id="259" r:id="rId4"/>
    <p:sldId id="34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353" r:id="rId18"/>
    <p:sldId id="276" r:id="rId19"/>
    <p:sldId id="277" r:id="rId20"/>
    <p:sldId id="278" r:id="rId21"/>
    <p:sldId id="339" r:id="rId22"/>
    <p:sldId id="340" r:id="rId23"/>
    <p:sldId id="356" r:id="rId24"/>
    <p:sldId id="279" r:id="rId25"/>
    <p:sldId id="280" r:id="rId26"/>
    <p:sldId id="346" r:id="rId27"/>
    <p:sldId id="282" r:id="rId28"/>
    <p:sldId id="283" r:id="rId29"/>
    <p:sldId id="284" r:id="rId30"/>
    <p:sldId id="354" r:id="rId31"/>
    <p:sldId id="295" r:id="rId32"/>
    <p:sldId id="285" r:id="rId33"/>
    <p:sldId id="286" r:id="rId34"/>
    <p:sldId id="287" r:id="rId35"/>
    <p:sldId id="297" r:id="rId36"/>
    <p:sldId id="351" r:id="rId37"/>
    <p:sldId id="288" r:id="rId38"/>
    <p:sldId id="289" r:id="rId39"/>
    <p:sldId id="290" r:id="rId40"/>
    <p:sldId id="291" r:id="rId41"/>
    <p:sldId id="292" r:id="rId42"/>
    <p:sldId id="293" r:id="rId43"/>
    <p:sldId id="296" r:id="rId44"/>
    <p:sldId id="294" r:id="rId45"/>
    <p:sldId id="298" r:id="rId46"/>
    <p:sldId id="299" r:id="rId47"/>
    <p:sldId id="300" r:id="rId48"/>
    <p:sldId id="301" r:id="rId49"/>
    <p:sldId id="302" r:id="rId50"/>
    <p:sldId id="306" r:id="rId51"/>
    <p:sldId id="350" r:id="rId52"/>
    <p:sldId id="343" r:id="rId53"/>
    <p:sldId id="303" r:id="rId54"/>
    <p:sldId id="305" r:id="rId55"/>
    <p:sldId id="304" r:id="rId56"/>
    <p:sldId id="307" r:id="rId57"/>
    <p:sldId id="308" r:id="rId58"/>
    <p:sldId id="309" r:id="rId59"/>
    <p:sldId id="312" r:id="rId60"/>
    <p:sldId id="310" r:id="rId61"/>
    <p:sldId id="311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58" r:id="rId80"/>
    <p:sldId id="357" r:id="rId81"/>
    <p:sldId id="361" r:id="rId82"/>
    <p:sldId id="345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41" r:id="rId92"/>
    <p:sldId id="352" r:id="rId93"/>
  </p:sldIdLst>
  <p:sldSz cx="9144000" cy="6858000" type="screen4x3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D11B49-1802-4ACA-90D3-FD5E0E13E9DA}" v="1625" dt="2018-06-23T16:01:52.6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7" autoAdjust="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Mayer" userId="e4cb571c932f5003" providerId="LiveId" clId="{78D11B49-1802-4ACA-90D3-FD5E0E13E9DA}"/>
    <pc:docChg chg="undo custSel addSld modSld sldOrd">
      <pc:chgData name="Jan Mayer" userId="e4cb571c932f5003" providerId="LiveId" clId="{78D11B49-1802-4ACA-90D3-FD5E0E13E9DA}" dt="2018-06-23T16:01:52.636" v="1624" actId="122"/>
      <pc:docMkLst>
        <pc:docMk/>
      </pc:docMkLst>
      <pc:sldChg chg="addSp delSp modSp add mod ord setBg">
        <pc:chgData name="Jan Mayer" userId="e4cb571c932f5003" providerId="LiveId" clId="{78D11B49-1802-4ACA-90D3-FD5E0E13E9DA}" dt="2018-06-23T16:01:52.636" v="1624" actId="122"/>
        <pc:sldMkLst>
          <pc:docMk/>
          <pc:sldMk cId="2912169749" sldId="357"/>
        </pc:sldMkLst>
        <pc:spChg chg="mod">
          <ac:chgData name="Jan Mayer" userId="e4cb571c932f5003" providerId="LiveId" clId="{78D11B49-1802-4ACA-90D3-FD5E0E13E9DA}" dt="2018-06-23T16:01:02.133" v="1612" actId="26606"/>
          <ac:spMkLst>
            <pc:docMk/>
            <pc:sldMk cId="2912169749" sldId="357"/>
            <ac:spMk id="2" creationId="{22518A2E-4AEB-49A7-A995-5CD09FC114B3}"/>
          </ac:spMkLst>
        </pc:spChg>
        <pc:spChg chg="mod">
          <ac:chgData name="Jan Mayer" userId="e4cb571c932f5003" providerId="LiveId" clId="{78D11B49-1802-4ACA-90D3-FD5E0E13E9DA}" dt="2018-06-23T16:01:52.636" v="1624" actId="122"/>
          <ac:spMkLst>
            <pc:docMk/>
            <pc:sldMk cId="2912169749" sldId="357"/>
            <ac:spMk id="3" creationId="{17E84831-C343-401F-BAA8-3C3589FF5AF0}"/>
          </ac:spMkLst>
        </pc:spChg>
        <pc:picChg chg="add del mod">
          <ac:chgData name="Jan Mayer" userId="e4cb571c932f5003" providerId="LiveId" clId="{78D11B49-1802-4ACA-90D3-FD5E0E13E9DA}" dt="2018-06-23T16:00:35.428" v="1604"/>
          <ac:picMkLst>
            <pc:docMk/>
            <pc:sldMk cId="2912169749" sldId="357"/>
            <ac:picMk id="2050" creationId="{7D692D0C-0672-41E2-A8F1-C093723711F5}"/>
          </ac:picMkLst>
        </pc:picChg>
        <pc:picChg chg="add del mod">
          <ac:chgData name="Jan Mayer" userId="e4cb571c932f5003" providerId="LiveId" clId="{78D11B49-1802-4ACA-90D3-FD5E0E13E9DA}" dt="2018-06-23T16:00:47.057" v="1609"/>
          <ac:picMkLst>
            <pc:docMk/>
            <pc:sldMk cId="2912169749" sldId="357"/>
            <ac:picMk id="2052" creationId="{A5974FD4-D00D-448D-A63B-914D155F5D83}"/>
          </ac:picMkLst>
        </pc:picChg>
        <pc:picChg chg="add mod">
          <ac:chgData name="Jan Mayer" userId="e4cb571c932f5003" providerId="LiveId" clId="{78D11B49-1802-4ACA-90D3-FD5E0E13E9DA}" dt="2018-06-23T16:01:17.563" v="1616" actId="1076"/>
          <ac:picMkLst>
            <pc:docMk/>
            <pc:sldMk cId="2912169749" sldId="357"/>
            <ac:picMk id="2054" creationId="{E623E289-20CD-498D-81E7-547619F77439}"/>
          </ac:picMkLst>
        </pc:picChg>
      </pc:sldChg>
      <pc:sldChg chg="addSp delSp modSp add mod setBg">
        <pc:chgData name="Jan Mayer" userId="e4cb571c932f5003" providerId="LiveId" clId="{78D11B49-1802-4ACA-90D3-FD5E0E13E9DA}" dt="2018-06-23T16:01:46.643" v="1622" actId="207"/>
        <pc:sldMkLst>
          <pc:docMk/>
          <pc:sldMk cId="1972054361" sldId="358"/>
        </pc:sldMkLst>
        <pc:spChg chg="mod">
          <ac:chgData name="Jan Mayer" userId="e4cb571c932f5003" providerId="LiveId" clId="{78D11B49-1802-4ACA-90D3-FD5E0E13E9DA}" dt="2018-06-23T15:59:10.737" v="1589" actId="26606"/>
          <ac:spMkLst>
            <pc:docMk/>
            <pc:sldMk cId="1972054361" sldId="358"/>
            <ac:spMk id="2" creationId="{7EE4FC8E-1B92-460E-9C0D-5FD33500E7B1}"/>
          </ac:spMkLst>
        </pc:spChg>
        <pc:spChg chg="add del mod">
          <ac:chgData name="Jan Mayer" userId="e4cb571c932f5003" providerId="LiveId" clId="{78D11B49-1802-4ACA-90D3-FD5E0E13E9DA}" dt="2018-06-23T16:01:46.643" v="1622" actId="207"/>
          <ac:spMkLst>
            <pc:docMk/>
            <pc:sldMk cId="1972054361" sldId="358"/>
            <ac:spMk id="3" creationId="{972F9B15-AB60-4F1E-8F7F-798A60FF14A0}"/>
          </ac:spMkLst>
        </pc:spChg>
        <pc:spChg chg="add del mod">
          <ac:chgData name="Jan Mayer" userId="e4cb571c932f5003" providerId="LiveId" clId="{78D11B49-1802-4ACA-90D3-FD5E0E13E9DA}" dt="2018-06-23T15:57:28.065" v="1550" actId="478"/>
          <ac:spMkLst>
            <pc:docMk/>
            <pc:sldMk cId="1972054361" sldId="358"/>
            <ac:spMk id="4" creationId="{3F6F50C2-035D-434A-B2E5-317841420DD7}"/>
          </ac:spMkLst>
        </pc:spChg>
        <pc:spChg chg="add del mod">
          <ac:chgData name="Jan Mayer" userId="e4cb571c932f5003" providerId="LiveId" clId="{78D11B49-1802-4ACA-90D3-FD5E0E13E9DA}" dt="2018-06-23T15:58:45.357" v="1574" actId="478"/>
          <ac:spMkLst>
            <pc:docMk/>
            <pc:sldMk cId="1972054361" sldId="358"/>
            <ac:spMk id="6" creationId="{AD9686C9-4FBD-4A0C-B569-FA09BBB8B75E}"/>
          </ac:spMkLst>
        </pc:spChg>
        <pc:picChg chg="add del mod">
          <ac:chgData name="Jan Mayer" userId="e4cb571c932f5003" providerId="LiveId" clId="{78D11B49-1802-4ACA-90D3-FD5E0E13E9DA}" dt="2018-06-23T15:59:17.643" v="1596"/>
          <ac:picMkLst>
            <pc:docMk/>
            <pc:sldMk cId="1972054361" sldId="358"/>
            <ac:picMk id="1026" creationId="{E640A0C9-589A-43F0-9B55-B43E84A912F4}"/>
          </ac:picMkLst>
        </pc:picChg>
        <pc:picChg chg="add mod">
          <ac:chgData name="Jan Mayer" userId="e4cb571c932f5003" providerId="LiveId" clId="{78D11B49-1802-4ACA-90D3-FD5E0E13E9DA}" dt="2018-06-23T15:59:37.766" v="1600" actId="1076"/>
          <ac:picMkLst>
            <pc:docMk/>
            <pc:sldMk cId="1972054361" sldId="358"/>
            <ac:picMk id="1028" creationId="{588B29D4-3EA9-4131-93E7-7B65E17A0B9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480A4-8E9E-4E8B-8A8E-259FF38CD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CCE47B-D5EE-4FE3-9A7E-B8340A00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020DF4-3D3C-48CB-8F52-C1E4CEAA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8C6055-3F64-4BFC-B3BC-19AD99CF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8F0877-A036-4D99-AF62-59F7E6D3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9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959057-AD72-4C4F-90C7-FB1E600A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9FB0DA-7682-44C2-A1D3-B366CE37F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4F8735-AD87-448E-B171-CB26E267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3B6473-B3FD-4A6D-80E4-12224EBE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0A9E47-BC69-4275-9397-7211BB91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54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0486FB-AB93-4837-89CC-F88268EA3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B6928B5-6D95-488C-ADCD-CB8B1A2BD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7A601F-45B1-4237-8027-A24DA89D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C3B5DB-C8D0-45B6-8105-A7594852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A3AE1E-0423-4295-A2A4-7F592742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28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357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77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0ADF7-B244-461A-ACD7-76B2CB15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DB4380-31AA-4E1A-BDD0-D266E69A1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43A55B-1369-4043-8E8F-0D70A5EB1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385FF0-F895-4653-9268-674A5053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442B57-EAC7-4CEA-A8F1-044352C5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48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FAE40A-07A0-4B72-858A-D141A462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2FFC65-24B2-40D9-889C-D3E932AD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2BB156-D4B3-4136-BDC2-5D44289EF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FCEBB7-2526-46F0-BFF0-94778414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69218C-38E2-44E8-8D85-CA8991F5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60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27FFB-DD75-4F58-9687-DFDE2C13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A88A3B-C942-4556-A60F-996C27F67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8237C31-86DB-4FBF-A1DE-A593928B2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1E0BDC-AF7F-46BC-B0FF-13E1BB82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3A2536-4983-4C22-8CDF-DBA9BB80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945535-DCD9-4353-965B-69B3A897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48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3025F-DDD7-439E-8C34-DDE3F56D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912E27E-A850-4B9C-979A-936F67BA3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FF51A2-BD90-4DD0-AE05-4FB2F0F3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F4AEC02-3126-442D-AB17-2BBBD96F5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3072646-359E-4CD5-920C-FCDACA88F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AE02EFB-610B-49BE-BE14-C194CD7B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BD9FA75-A5D2-495A-B4D1-62A58548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D66CC8-33BF-4B82-83D4-A1514A3D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45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03E668-4A55-44C7-9BC0-83920DEB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193DBB-20CA-4D6C-BEB5-00E418C2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758ECE9-4422-4C2C-8586-033A7A20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6FE580-FE56-47EF-A29D-F281F918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8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F5B86FA-FEFB-4E6C-9DA6-A462CF80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C78C0B7-60CC-40B4-A830-625A076E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C2DBC84-5393-4C38-A406-144200D3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21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5B158-D665-414A-9078-8DF0CA59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F8DDD6-CB50-45F5-8359-2716F17BD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9AF5AA0-D1D6-47EC-9A31-D216610EE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D2D6C0-53E5-4F4A-851B-6EDC76FC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19537E-95EB-460E-A140-4748C6DF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0FBDDC-99D7-4F86-B366-4167D1C5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85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8329E-9CAF-4448-81CD-D027A1F7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ADDCE8E-9913-4946-8C89-1CF7F3349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660B94E-C47B-491A-85C6-107FDBAEC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E683D3-EC69-42F3-863E-9D8C17A6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C13417-02CF-4ADA-8881-9825B84C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BA5862-7C96-4898-A111-8AC71176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54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0FC44E-68DC-47DA-A79B-5622EC09C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3C0C9C-0D1E-428C-B035-7EE1CA750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8B7A17-AAD2-480A-BABA-F2FD6AA89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219F23-6B0C-45B5-8BAF-BB38550C4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017EDF-07A6-4C61-B4A1-8BF8185FD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51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s.wikipedia.org/wiki/Neurotransmiter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web.cz/aacesko/)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" y="4464050"/>
            <a:ext cx="9091930" cy="1295400"/>
          </a:xfrm>
          <a:custGeom>
            <a:avLst/>
            <a:gdLst/>
            <a:ahLst/>
            <a:cxnLst/>
            <a:rect l="l" t="t" r="r" b="b"/>
            <a:pathLst>
              <a:path w="9091930" h="1295400">
                <a:moveTo>
                  <a:pt x="9039860" y="0"/>
                </a:moveTo>
                <a:lnTo>
                  <a:pt x="53340" y="0"/>
                </a:lnTo>
                <a:lnTo>
                  <a:pt x="33754" y="4564"/>
                </a:lnTo>
                <a:lnTo>
                  <a:pt x="16668" y="16510"/>
                </a:lnTo>
                <a:lnTo>
                  <a:pt x="4583" y="33218"/>
                </a:lnTo>
                <a:lnTo>
                  <a:pt x="0" y="52069"/>
                </a:lnTo>
                <a:lnTo>
                  <a:pt x="0" y="1243330"/>
                </a:lnTo>
                <a:lnTo>
                  <a:pt x="4583" y="1262717"/>
                </a:lnTo>
                <a:lnTo>
                  <a:pt x="16668" y="1279366"/>
                </a:lnTo>
                <a:lnTo>
                  <a:pt x="33754" y="1291014"/>
                </a:lnTo>
                <a:lnTo>
                  <a:pt x="53340" y="1295400"/>
                </a:lnTo>
                <a:lnTo>
                  <a:pt x="9039860" y="1295400"/>
                </a:lnTo>
                <a:lnTo>
                  <a:pt x="9058711" y="1291014"/>
                </a:lnTo>
                <a:lnTo>
                  <a:pt x="9075419" y="1279366"/>
                </a:lnTo>
                <a:lnTo>
                  <a:pt x="9087365" y="1262717"/>
                </a:lnTo>
                <a:lnTo>
                  <a:pt x="9091930" y="1243330"/>
                </a:lnTo>
                <a:lnTo>
                  <a:pt x="9091930" y="52069"/>
                </a:lnTo>
                <a:lnTo>
                  <a:pt x="9087365" y="33218"/>
                </a:lnTo>
                <a:lnTo>
                  <a:pt x="9075420" y="16510"/>
                </a:lnTo>
                <a:lnTo>
                  <a:pt x="9058711" y="4564"/>
                </a:lnTo>
                <a:lnTo>
                  <a:pt x="903986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0450" y="4582159"/>
            <a:ext cx="7787640" cy="19620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050" algn="ctr">
              <a:lnSpc>
                <a:spcPts val="3835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Poruchy vyvolané užíváním</a:t>
            </a:r>
            <a:r>
              <a:rPr sz="3200" b="1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psychoaktivních</a:t>
            </a:r>
            <a:endParaRPr sz="3200" dirty="0">
              <a:latin typeface="Times New Roman"/>
              <a:cs typeface="Times New Roman"/>
            </a:endParaRPr>
          </a:p>
          <a:p>
            <a:pPr marR="5080" algn="ctr">
              <a:lnSpc>
                <a:spcPts val="3835"/>
              </a:lnSpc>
            </a:pPr>
            <a:r>
              <a:rPr lang="cs-CZ"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2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3200" b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tek</a:t>
            </a:r>
            <a:endParaRPr lang="cs-CZ" sz="3200" b="1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R="5080" algn="ctr">
              <a:lnSpc>
                <a:spcPts val="3835"/>
              </a:lnSpc>
            </a:pPr>
            <a:endParaRPr sz="3200" b="1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R="5080" algn="ctr">
              <a:lnSpc>
                <a:spcPts val="3835"/>
              </a:lnSpc>
            </a:pPr>
            <a:r>
              <a:rPr lang="cs-CZ" sz="3200" dirty="0">
                <a:solidFill>
                  <a:schemeClr val="bg1"/>
                </a:solidFill>
                <a:latin typeface="Times New Roman"/>
                <a:cs typeface="Times New Roman"/>
              </a:rPr>
              <a:t>M. Mayerová, E. </a:t>
            </a:r>
            <a:r>
              <a:rPr lang="cs-CZ" sz="3200" dirty="0" err="1">
                <a:solidFill>
                  <a:schemeClr val="bg1"/>
                </a:solidFill>
                <a:latin typeface="Times New Roman"/>
                <a:cs typeface="Times New Roman"/>
              </a:rPr>
              <a:t>Bartečků</a:t>
            </a:r>
            <a:endParaRPr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319" y="311172"/>
            <a:ext cx="733933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97430" algn="l"/>
                <a:tab pos="262318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Závislost</a:t>
            </a:r>
            <a:r>
              <a:rPr lang="cs-CZ" b="1" spc="-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průběhové</a:t>
            </a:r>
            <a:r>
              <a:rPr b="1" spc="-65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varianty</a:t>
            </a:r>
            <a:r>
              <a:rPr lang="cs-CZ" b="1" spc="-5" dirty="0">
                <a:solidFill>
                  <a:schemeClr val="accent6"/>
                </a:solidFill>
              </a:rPr>
              <a:t> (MKN 10)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066801"/>
            <a:ext cx="8153400" cy="4338624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469900" marR="288925" indent="-457200">
              <a:lnSpc>
                <a:spcPct val="89800"/>
              </a:lnSpc>
              <a:spcBef>
                <a:spcPts val="44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  <a:tab pos="1729105" algn="l"/>
              </a:tabLst>
            </a:pPr>
            <a:r>
              <a:rPr sz="2400" spc="-5" dirty="0" err="1">
                <a:latin typeface="Times New Roman"/>
                <a:cs typeface="Times New Roman"/>
              </a:rPr>
              <a:t>aktuální</a:t>
            </a:r>
            <a:r>
              <a:rPr sz="2400" spc="-5" dirty="0">
                <a:latin typeface="Times New Roman"/>
                <a:cs typeface="Times New Roman"/>
              </a:rPr>
              <a:t> abstinence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ts val="3020"/>
              </a:lnSpc>
              <a:spcBef>
                <a:spcPts val="73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400" spc="-5" dirty="0" err="1">
                <a:latin typeface="Times New Roman"/>
                <a:cs typeface="Times New Roman"/>
              </a:rPr>
              <a:t>aktuální</a:t>
            </a:r>
            <a:r>
              <a:rPr sz="2400" spc="-5" dirty="0">
                <a:latin typeface="Times New Roman"/>
                <a:cs typeface="Times New Roman"/>
              </a:rPr>
              <a:t> abstinence </a:t>
            </a:r>
            <a:r>
              <a:rPr sz="2400" dirty="0">
                <a:latin typeface="Times New Roman"/>
                <a:cs typeface="Times New Roman"/>
              </a:rPr>
              <a:t>v </a:t>
            </a:r>
            <a:r>
              <a:rPr sz="2400" spc="-10" dirty="0">
                <a:latin typeface="Times New Roman"/>
                <a:cs typeface="Times New Roman"/>
              </a:rPr>
              <a:t>chráněném </a:t>
            </a:r>
            <a:r>
              <a:rPr sz="2400" spc="-5" dirty="0">
                <a:latin typeface="Times New Roman"/>
                <a:cs typeface="Times New Roman"/>
              </a:rPr>
              <a:t>prostředí </a:t>
            </a:r>
            <a:r>
              <a:rPr sz="1600" spc="-5" dirty="0">
                <a:latin typeface="Times New Roman"/>
                <a:cs typeface="Times New Roman"/>
              </a:rPr>
              <a:t>(např.  </a:t>
            </a:r>
            <a:r>
              <a:rPr sz="1600" spc="-5" dirty="0" err="1">
                <a:latin typeface="Times New Roman"/>
                <a:cs typeface="Times New Roman"/>
              </a:rPr>
              <a:t>léčebna</a:t>
            </a:r>
            <a:r>
              <a:rPr sz="1600" spc="-5" dirty="0">
                <a:latin typeface="Times New Roman"/>
                <a:cs typeface="Times New Roman"/>
              </a:rPr>
              <a:t>)</a:t>
            </a:r>
            <a:endParaRPr lang="cs-CZ" sz="1600" spc="-5" dirty="0">
              <a:latin typeface="Times New Roman"/>
              <a:cs typeface="Times New Roman"/>
            </a:endParaRPr>
          </a:p>
          <a:p>
            <a:pPr marL="469900" marR="1114425" indent="-457200">
              <a:lnSpc>
                <a:spcPts val="3020"/>
              </a:lnSpc>
              <a:spcBef>
                <a:spcPts val="68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400" spc="-5" dirty="0" err="1">
                <a:latin typeface="Times New Roman"/>
                <a:cs typeface="Times New Roman"/>
              </a:rPr>
              <a:t>aktuální</a:t>
            </a:r>
            <a:r>
              <a:rPr sz="2400" spc="-5" dirty="0">
                <a:latin typeface="Times New Roman"/>
                <a:cs typeface="Times New Roman"/>
              </a:rPr>
              <a:t> abstinence </a:t>
            </a:r>
            <a:r>
              <a:rPr sz="2400" dirty="0">
                <a:latin typeface="Times New Roman"/>
                <a:cs typeface="Times New Roman"/>
              </a:rPr>
              <a:t>v </a:t>
            </a:r>
            <a:r>
              <a:rPr sz="2400" spc="-5" dirty="0">
                <a:latin typeface="Times New Roman"/>
                <a:cs typeface="Times New Roman"/>
              </a:rPr>
              <a:t>klinicky </a:t>
            </a:r>
            <a:r>
              <a:rPr sz="2400" spc="-5" dirty="0" err="1">
                <a:latin typeface="Times New Roman"/>
                <a:cs typeface="Times New Roman"/>
              </a:rPr>
              <a:t>sledovaném</a:t>
            </a:r>
            <a:r>
              <a:rPr sz="2400" spc="-5" dirty="0">
                <a:latin typeface="Times New Roman"/>
                <a:cs typeface="Times New Roman"/>
              </a:rPr>
              <a:t>  </a:t>
            </a:r>
            <a:r>
              <a:rPr lang="cs-CZ" sz="2400" spc="-5" dirty="0">
                <a:latin typeface="Times New Roman"/>
                <a:cs typeface="Times New Roman"/>
              </a:rPr>
              <a:t>      </a:t>
            </a:r>
            <a:r>
              <a:rPr sz="2400" spc="-5" dirty="0" err="1">
                <a:latin typeface="Times New Roman"/>
                <a:cs typeface="Times New Roman"/>
              </a:rPr>
              <a:t>substitučním</a:t>
            </a:r>
            <a:r>
              <a:rPr sz="2400" spc="-5" dirty="0">
                <a:latin typeface="Times New Roman"/>
                <a:cs typeface="Times New Roman"/>
              </a:rPr>
              <a:t> režimu </a:t>
            </a:r>
            <a:r>
              <a:rPr sz="1600" spc="-5" dirty="0">
                <a:latin typeface="Times New Roman"/>
                <a:cs typeface="Times New Roman"/>
              </a:rPr>
              <a:t>(např.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 err="1">
                <a:latin typeface="Times New Roman"/>
                <a:cs typeface="Times New Roman"/>
              </a:rPr>
              <a:t>methadon</a:t>
            </a:r>
            <a:r>
              <a:rPr lang="cs-CZ" sz="1600" spc="-5" dirty="0">
                <a:latin typeface="Times New Roman"/>
                <a:cs typeface="Times New Roman"/>
              </a:rPr>
              <a:t>)</a:t>
            </a:r>
          </a:p>
          <a:p>
            <a:pPr marL="469900" indent="-457200">
              <a:lnSpc>
                <a:spcPts val="3190"/>
              </a:lnSpc>
              <a:spcBef>
                <a:spcPts val="3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400" spc="-5" dirty="0" err="1">
                <a:latin typeface="Times New Roman"/>
                <a:cs typeface="Times New Roman"/>
              </a:rPr>
              <a:t>aktuální</a:t>
            </a:r>
            <a:r>
              <a:rPr sz="2400" spc="-5" dirty="0">
                <a:latin typeface="Times New Roman"/>
                <a:cs typeface="Times New Roman"/>
              </a:rPr>
              <a:t> abstinence </a:t>
            </a:r>
            <a:r>
              <a:rPr sz="2400" dirty="0">
                <a:latin typeface="Times New Roman"/>
                <a:cs typeface="Times New Roman"/>
              </a:rPr>
              <a:t>při </a:t>
            </a:r>
            <a:r>
              <a:rPr sz="2400" spc="-5" dirty="0">
                <a:latin typeface="Times New Roman"/>
                <a:cs typeface="Times New Roman"/>
              </a:rPr>
              <a:t>léčbě </a:t>
            </a:r>
            <a:r>
              <a:rPr sz="2400" spc="-5" dirty="0" err="1">
                <a:latin typeface="Times New Roman"/>
                <a:cs typeface="Times New Roman"/>
              </a:rPr>
              <a:t>blokujícími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látkami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lang="cs-CZ" sz="1600" spc="-5" dirty="0">
                <a:latin typeface="Times New Roman"/>
                <a:cs typeface="Times New Roman"/>
              </a:rPr>
              <a:t>(</a:t>
            </a:r>
            <a:r>
              <a:rPr lang="cs-CZ" sz="1600" spc="-5" dirty="0" err="1">
                <a:latin typeface="Times New Roman"/>
                <a:cs typeface="Times New Roman"/>
              </a:rPr>
              <a:t>disulfiram</a:t>
            </a:r>
            <a:r>
              <a:rPr lang="cs-CZ" sz="1600" spc="-5" dirty="0">
                <a:latin typeface="Times New Roman"/>
                <a:cs typeface="Times New Roman"/>
              </a:rPr>
              <a:t>)</a:t>
            </a:r>
          </a:p>
          <a:p>
            <a:pPr marL="469900" indent="-457200">
              <a:lnSpc>
                <a:spcPts val="3190"/>
              </a:lnSpc>
              <a:spcBef>
                <a:spcPts val="3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aktivní závislost </a:t>
            </a:r>
            <a:r>
              <a:rPr lang="cs-CZ" sz="1600" spc="-5" dirty="0">
                <a:latin typeface="Times New Roman"/>
                <a:cs typeface="Times New Roman"/>
              </a:rPr>
              <a:t>(aktuální užívání)</a:t>
            </a:r>
          </a:p>
          <a:p>
            <a:pPr marL="355600" indent="-342900">
              <a:lnSpc>
                <a:spcPts val="3190"/>
              </a:lnSpc>
              <a:spcBef>
                <a:spcPts val="3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 souvislé užívání </a:t>
            </a:r>
            <a:r>
              <a:rPr lang="cs-CZ" sz="1600" spc="-5" dirty="0">
                <a:latin typeface="Times New Roman"/>
                <a:cs typeface="Times New Roman"/>
              </a:rPr>
              <a:t>(alkoholový několikadenní tah)</a:t>
            </a:r>
          </a:p>
          <a:p>
            <a:pPr marL="12700">
              <a:lnSpc>
                <a:spcPts val="3190"/>
              </a:lnSpc>
              <a:spcBef>
                <a:spcPts val="3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-    epizodické užívání </a:t>
            </a:r>
            <a:r>
              <a:rPr lang="cs-CZ" sz="1600" spc="-5" dirty="0">
                <a:latin typeface="Times New Roman"/>
                <a:cs typeface="Times New Roman"/>
              </a:rPr>
              <a:t>(např. dipsomanie – kvartální pijáctví)</a:t>
            </a:r>
          </a:p>
          <a:p>
            <a:pPr marL="349250">
              <a:lnSpc>
                <a:spcPts val="3190"/>
              </a:lnSpc>
            </a:pPr>
            <a:endParaRPr lang="cs-CZ" sz="2400" spc="-5" dirty="0">
              <a:latin typeface="Times New Roman"/>
              <a:cs typeface="Times New Roman"/>
            </a:endParaRPr>
          </a:p>
          <a:p>
            <a:pPr marL="349250">
              <a:lnSpc>
                <a:spcPts val="3190"/>
              </a:lnSpc>
            </a:pPr>
            <a:endParaRPr lang="cs-CZ" sz="2400" b="1" spc="-5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3829" y="615971"/>
            <a:ext cx="342455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Odvykací</a:t>
            </a:r>
            <a:r>
              <a:rPr b="1" spc="-7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stav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7080" y="1447800"/>
            <a:ext cx="7767320" cy="4971874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9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abstinenční </a:t>
            </a:r>
            <a:r>
              <a:rPr sz="3200" b="1" dirty="0">
                <a:latin typeface="Times New Roman"/>
                <a:cs typeface="Times New Roman"/>
              </a:rPr>
              <a:t>syndrom </a:t>
            </a:r>
            <a:r>
              <a:rPr sz="3200" b="1" spc="-5" dirty="0">
                <a:latin typeface="Times New Roman"/>
                <a:cs typeface="Times New Roman"/>
              </a:rPr>
              <a:t>(syndrom </a:t>
            </a:r>
            <a:r>
              <a:rPr sz="3200" b="1" dirty="0">
                <a:latin typeface="Times New Roman"/>
                <a:cs typeface="Times New Roman"/>
              </a:rPr>
              <a:t>z</a:t>
            </a:r>
            <a:r>
              <a:rPr sz="3200" b="1" spc="50" dirty="0">
                <a:latin typeface="Times New Roman"/>
                <a:cs typeface="Times New Roman"/>
              </a:rPr>
              <a:t> </a:t>
            </a:r>
            <a:r>
              <a:rPr sz="3200" b="1" spc="-5" dirty="0" err="1">
                <a:latin typeface="Times New Roman"/>
                <a:cs typeface="Times New Roman"/>
              </a:rPr>
              <a:t>odnětí</a:t>
            </a:r>
            <a:r>
              <a:rPr sz="3200" b="1" spc="-5" dirty="0">
                <a:latin typeface="Times New Roman"/>
                <a:cs typeface="Times New Roman"/>
              </a:rPr>
              <a:t>)</a:t>
            </a:r>
            <a:endParaRPr lang="cs-CZ" sz="320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1460500" indent="-336550" algn="just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925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následuje </a:t>
            </a:r>
            <a:r>
              <a:rPr sz="3200" b="1" dirty="0">
                <a:latin typeface="Times New Roman"/>
                <a:cs typeface="Times New Roman"/>
              </a:rPr>
              <a:t>po </a:t>
            </a:r>
            <a:r>
              <a:rPr sz="3200" b="1" spc="-5" dirty="0">
                <a:latin typeface="Times New Roman"/>
                <a:cs typeface="Times New Roman"/>
              </a:rPr>
              <a:t>vysazení </a:t>
            </a:r>
            <a:r>
              <a:rPr sz="3200" b="1" dirty="0">
                <a:latin typeface="Times New Roman"/>
                <a:cs typeface="Times New Roman"/>
              </a:rPr>
              <a:t>či </a:t>
            </a:r>
            <a:r>
              <a:rPr sz="3200" b="1" spc="-5" dirty="0">
                <a:latin typeface="Times New Roman"/>
                <a:cs typeface="Times New Roman"/>
              </a:rPr>
              <a:t>snížení  opakovaně, dlouhodobě užívané  </a:t>
            </a:r>
            <a:r>
              <a:rPr sz="3200" b="1" spc="-5" dirty="0" err="1">
                <a:latin typeface="Times New Roman"/>
                <a:cs typeface="Times New Roman"/>
              </a:rPr>
              <a:t>psychoaktivní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spc="-5" dirty="0" err="1">
                <a:latin typeface="Times New Roman"/>
                <a:cs typeface="Times New Roman"/>
              </a:rPr>
              <a:t>látky</a:t>
            </a:r>
            <a:endParaRPr lang="cs-CZ" sz="3200" b="1" spc="-5" dirty="0">
              <a:latin typeface="Times New Roman"/>
              <a:cs typeface="Times New Roman"/>
            </a:endParaRPr>
          </a:p>
          <a:p>
            <a:pPr marL="12700" marR="1460500" algn="just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tabLst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909955" indent="-33655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i="1" dirty="0">
                <a:latin typeface="Times New Roman"/>
                <a:cs typeface="Times New Roman"/>
              </a:rPr>
              <a:t>symptomy </a:t>
            </a:r>
            <a:r>
              <a:rPr sz="3200" b="1" dirty="0">
                <a:latin typeface="Times New Roman"/>
                <a:cs typeface="Times New Roman"/>
              </a:rPr>
              <a:t>- </a:t>
            </a:r>
            <a:r>
              <a:rPr sz="3200" b="1" spc="-5" dirty="0">
                <a:latin typeface="Times New Roman"/>
                <a:cs typeface="Times New Roman"/>
              </a:rPr>
              <a:t>psychické </a:t>
            </a:r>
            <a:r>
              <a:rPr sz="3200" b="1" dirty="0">
                <a:latin typeface="Times New Roman"/>
                <a:cs typeface="Times New Roman"/>
              </a:rPr>
              <a:t>i </a:t>
            </a:r>
            <a:r>
              <a:rPr sz="3200" b="1" spc="-5" dirty="0">
                <a:latin typeface="Times New Roman"/>
                <a:cs typeface="Times New Roman"/>
              </a:rPr>
              <a:t>somatické,  poruchy </a:t>
            </a:r>
            <a:r>
              <a:rPr sz="3200" b="1" dirty="0">
                <a:latin typeface="Times New Roman"/>
                <a:cs typeface="Times New Roman"/>
              </a:rPr>
              <a:t>vědomí, </a:t>
            </a:r>
            <a:r>
              <a:rPr sz="3200" b="1" spc="-5" dirty="0">
                <a:latin typeface="Times New Roman"/>
                <a:cs typeface="Times New Roman"/>
              </a:rPr>
              <a:t>vnímání, chování,  poznávání,</a:t>
            </a:r>
            <a:r>
              <a:rPr sz="3200" b="1" spc="0" dirty="0">
                <a:latin typeface="Times New Roman"/>
                <a:cs typeface="Times New Roman"/>
              </a:rPr>
              <a:t> </a:t>
            </a:r>
            <a:r>
              <a:rPr sz="3200" b="1" spc="-5" dirty="0" err="1">
                <a:latin typeface="Times New Roman"/>
                <a:cs typeface="Times New Roman"/>
              </a:rPr>
              <a:t>fyziolog</a:t>
            </a:r>
            <a:r>
              <a:rPr sz="3200" b="1" spc="-5" dirty="0">
                <a:latin typeface="Times New Roman"/>
                <a:cs typeface="Times New Roman"/>
              </a:rPr>
              <a:t>.</a:t>
            </a:r>
            <a:r>
              <a:rPr lang="cs-CZ" sz="3200" b="1" spc="-5" dirty="0">
                <a:latin typeface="Times New Roman"/>
                <a:cs typeface="Times New Roman"/>
              </a:rPr>
              <a:t> </a:t>
            </a:r>
            <a:r>
              <a:rPr sz="3200" b="1" spc="-5" dirty="0" err="1">
                <a:latin typeface="Times New Roman"/>
                <a:cs typeface="Times New Roman"/>
              </a:rPr>
              <a:t>funkcí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2900" y="920771"/>
            <a:ext cx="590740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Odvykací stav </a:t>
            </a:r>
            <a:r>
              <a:rPr b="1" dirty="0">
                <a:solidFill>
                  <a:schemeClr val="accent6"/>
                </a:solidFill>
              </a:rPr>
              <a:t>s</a:t>
            </a:r>
            <a:r>
              <a:rPr b="1" spc="-4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deliriem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8350" y="1905000"/>
            <a:ext cx="7613650" cy="386836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symptomy</a:t>
            </a:r>
            <a:r>
              <a:rPr sz="3200" i="1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psychické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5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somatické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95504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i="1" spc="-5" dirty="0" err="1">
                <a:latin typeface="Times New Roman"/>
                <a:cs typeface="Times New Roman"/>
              </a:rPr>
              <a:t>typické</a:t>
            </a:r>
            <a:r>
              <a:rPr sz="3200" i="1" spc="-5" dirty="0">
                <a:latin typeface="Times New Roman"/>
                <a:cs typeface="Times New Roman"/>
              </a:rPr>
              <a:t> </a:t>
            </a:r>
            <a:r>
              <a:rPr sz="3200" i="1" spc="-5" dirty="0" err="1">
                <a:latin typeface="Times New Roman"/>
                <a:cs typeface="Times New Roman"/>
              </a:rPr>
              <a:t>trias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kvalitativní porucha  vědomí, halucinace </a:t>
            </a:r>
            <a:r>
              <a:rPr sz="3200" dirty="0">
                <a:latin typeface="Times New Roman"/>
                <a:cs typeface="Times New Roman"/>
              </a:rPr>
              <a:t>a </a:t>
            </a:r>
            <a:r>
              <a:rPr sz="3200" spc="-5" dirty="0">
                <a:latin typeface="Times New Roman"/>
                <a:cs typeface="Times New Roman"/>
              </a:rPr>
              <a:t>iluze, </a:t>
            </a:r>
            <a:r>
              <a:rPr sz="3200" dirty="0" err="1">
                <a:latin typeface="Times New Roman"/>
                <a:cs typeface="Times New Roman"/>
              </a:rPr>
              <a:t>výrazný</a:t>
            </a:r>
            <a:r>
              <a:rPr sz="3200" dirty="0">
                <a:latin typeface="Times New Roman"/>
                <a:cs typeface="Times New Roman"/>
              </a:rPr>
              <a:t>  </a:t>
            </a:r>
            <a:r>
              <a:rPr sz="3200" spc="-5" dirty="0">
                <a:latin typeface="Times New Roman"/>
                <a:cs typeface="Times New Roman"/>
              </a:rPr>
              <a:t>tremor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12700" marR="95504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lang="cs-CZ" sz="3200" spc="-5" dirty="0">
              <a:latin typeface="Times New Roman"/>
              <a:cs typeface="Times New Roman"/>
            </a:endParaRPr>
          </a:p>
          <a:p>
            <a:pPr marL="349250" marR="95504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3200" spc="-5" dirty="0">
                <a:latin typeface="Times New Roman"/>
                <a:cs typeface="Times New Roman"/>
              </a:rPr>
              <a:t>např. delirium tremens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868" y="311172"/>
            <a:ext cx="8075932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 err="1">
                <a:solidFill>
                  <a:schemeClr val="accent6"/>
                </a:solidFill>
              </a:rPr>
              <a:t>Psychotická</a:t>
            </a:r>
            <a:r>
              <a:rPr b="1" spc="-60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porucha</a:t>
            </a:r>
            <a:r>
              <a:rPr lang="cs-CZ" b="1" spc="-5" dirty="0">
                <a:solidFill>
                  <a:schemeClr val="accent6"/>
                </a:solidFill>
              </a:rPr>
              <a:t>  = „toxická psychóza“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0868" y="1228090"/>
            <a:ext cx="8533132" cy="499624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48615" algn="l"/>
              </a:tabLst>
            </a:pP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vzniká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během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či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bezprostředně po požití  psychoaktivní látky, trvá více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než 48  </a:t>
            </a: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hodin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cs-CZ"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při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abstinenci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se upraví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do</a:t>
            </a:r>
            <a:r>
              <a:rPr sz="32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1-6M</a:t>
            </a:r>
            <a:endParaRPr lang="cs-CZ" sz="32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  <a:tabLst>
                <a:tab pos="348615" algn="l"/>
              </a:tabLst>
            </a:pPr>
            <a:endParaRPr lang="cs-CZ" sz="32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900"/>
              </a:spcBef>
              <a:buFontTx/>
              <a:buChar char="-"/>
              <a:tabLst>
                <a:tab pos="348615" algn="l"/>
              </a:tabLst>
            </a:pPr>
            <a:r>
              <a:rPr sz="3200" i="1" spc="-5" dirty="0" err="1">
                <a:latin typeface="Times New Roman"/>
                <a:cs typeface="Times New Roman"/>
              </a:rPr>
              <a:t>symptomy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poruchy </a:t>
            </a:r>
            <a:r>
              <a:rPr sz="3200" spc="-5" dirty="0" err="1">
                <a:latin typeface="Times New Roman"/>
                <a:cs typeface="Times New Roman"/>
              </a:rPr>
              <a:t>vnímání</a:t>
            </a:r>
            <a:r>
              <a:rPr sz="3200" spc="-5" dirty="0">
                <a:latin typeface="Times New Roman"/>
                <a:cs typeface="Times New Roman"/>
              </a:rPr>
              <a:t>,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abnormní</a:t>
            </a:r>
            <a:r>
              <a:rPr sz="3200" spc="-5" dirty="0">
                <a:latin typeface="Times New Roman"/>
                <a:cs typeface="Times New Roman"/>
              </a:rPr>
              <a:t>  emoce, chování, psychomotorika, bludy,  </a:t>
            </a:r>
            <a:r>
              <a:rPr sz="3200" spc="-5" dirty="0" err="1">
                <a:latin typeface="Times New Roman"/>
                <a:cs typeface="Times New Roman"/>
              </a:rPr>
              <a:t>vědomí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jasné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  <a:tabLst>
                <a:tab pos="348615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12700" marR="20955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3200" i="1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sz="32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dif.dg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.:</a:t>
            </a:r>
            <a:r>
              <a:rPr lang="cs-CZ"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 err="1">
                <a:solidFill>
                  <a:srgbClr val="FF0000"/>
                </a:solidFill>
                <a:latin typeface="Times New Roman"/>
                <a:cs typeface="Times New Roman"/>
              </a:rPr>
              <a:t>akutní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intoxikace (&lt; 48hodin),  </a:t>
            </a:r>
            <a:r>
              <a:rPr sz="3200" spc="-5" dirty="0">
                <a:latin typeface="Times New Roman"/>
                <a:cs typeface="Times New Roman"/>
              </a:rPr>
              <a:t>psychot. porucha </a:t>
            </a:r>
            <a:r>
              <a:rPr sz="3200" spc="-5" dirty="0" err="1">
                <a:latin typeface="Times New Roman"/>
                <a:cs typeface="Times New Roman"/>
              </a:rPr>
              <a:t>jiné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etiologie</a:t>
            </a:r>
            <a:r>
              <a:rPr sz="3200" spc="-5" dirty="0">
                <a:latin typeface="Times New Roman"/>
                <a:cs typeface="Times New Roman"/>
              </a:rPr>
              <a:t>,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delirium  (anamnéza)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6760" y="688986"/>
            <a:ext cx="545084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Amnestický</a:t>
            </a:r>
            <a:r>
              <a:rPr b="1" spc="-4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syndrom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1524000"/>
            <a:ext cx="8458200" cy="446173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49250" marR="255270" indent="-336550">
              <a:lnSpc>
                <a:spcPct val="90100"/>
              </a:lnSpc>
              <a:spcBef>
                <a:spcPts val="48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>
                <a:latin typeface="Times New Roman"/>
                <a:cs typeface="Times New Roman"/>
              </a:rPr>
              <a:t>chronické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zhoršení krátkodobé paměti</a:t>
            </a:r>
            <a:r>
              <a:rPr sz="3200" spc="-5" dirty="0">
                <a:latin typeface="Times New Roman"/>
                <a:cs typeface="Times New Roman"/>
              </a:rPr>
              <a:t>,  </a:t>
            </a:r>
            <a:r>
              <a:rPr sz="3200" spc="-5" dirty="0" err="1">
                <a:latin typeface="Times New Roman"/>
                <a:cs typeface="Times New Roman"/>
              </a:rPr>
              <a:t>bezprostřední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pamět</a:t>
            </a:r>
            <a:r>
              <a:rPr lang="cs-CZ" sz="3200" spc="-5" dirty="0">
                <a:latin typeface="Times New Roman"/>
                <a:cs typeface="Times New Roman"/>
              </a:rPr>
              <a:t>´</a:t>
            </a:r>
            <a:r>
              <a:rPr sz="3200" spc="-5" dirty="0" err="1">
                <a:latin typeface="Times New Roman"/>
                <a:cs typeface="Times New Roman"/>
              </a:rPr>
              <a:t>zachována</a:t>
            </a:r>
            <a:r>
              <a:rPr sz="3200" spc="-5" dirty="0">
                <a:latin typeface="Times New Roman"/>
                <a:cs typeface="Times New Roman"/>
              </a:rPr>
              <a:t>  </a:t>
            </a:r>
            <a:r>
              <a:rPr sz="2000" spc="-5" dirty="0">
                <a:latin typeface="Times New Roman"/>
                <a:cs typeface="Times New Roman"/>
              </a:rPr>
              <a:t>(</a:t>
            </a:r>
            <a:r>
              <a:rPr sz="2400" spc="-5" dirty="0">
                <a:latin typeface="Times New Roman"/>
                <a:cs typeface="Times New Roman"/>
              </a:rPr>
              <a:t>dlouhodobá může být zhoršena), poruchy časového  řazení události, schopnost učit se </a:t>
            </a:r>
            <a:r>
              <a:rPr sz="2400" spc="-5" dirty="0" err="1">
                <a:latin typeface="Times New Roman"/>
                <a:cs typeface="Times New Roman"/>
              </a:rPr>
              <a:t>novému</a:t>
            </a:r>
            <a:r>
              <a:rPr lang="cs-CZ" sz="2400" spc="-5" dirty="0">
                <a:latin typeface="Times New Roman"/>
                <a:cs typeface="Times New Roman"/>
              </a:rPr>
              <a:t> zachována</a:t>
            </a:r>
          </a:p>
          <a:p>
            <a:pPr marL="12700" marR="255270">
              <a:lnSpc>
                <a:spcPct val="90100"/>
              </a:lnSpc>
              <a:spcBef>
                <a:spcPts val="48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lang="cs-CZ" sz="2400" spc="-5" dirty="0">
              <a:latin typeface="Times New Roman"/>
              <a:cs typeface="Times New Roman"/>
            </a:endParaRPr>
          </a:p>
          <a:p>
            <a:pPr marL="349250" marR="255270" indent="-336550">
              <a:lnSpc>
                <a:spcPct val="90100"/>
              </a:lnSpc>
              <a:spcBef>
                <a:spcPts val="48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dirty="0">
                <a:latin typeface="Times New Roman"/>
                <a:cs typeface="Times New Roman"/>
              </a:rPr>
              <a:t>dg.: </a:t>
            </a:r>
            <a:r>
              <a:rPr sz="3200" spc="-5" dirty="0">
                <a:latin typeface="Times New Roman"/>
                <a:cs typeface="Times New Roman"/>
              </a:rPr>
              <a:t>klinický obraz, psychologie, </a:t>
            </a:r>
            <a:r>
              <a:rPr sz="3200" spc="-5" dirty="0" err="1">
                <a:latin typeface="Times New Roman"/>
                <a:cs typeface="Times New Roman"/>
              </a:rPr>
              <a:t>není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korelace</a:t>
            </a:r>
            <a:r>
              <a:rPr sz="3200" spc="-5" dirty="0">
                <a:latin typeface="Times New Roman"/>
                <a:cs typeface="Times New Roman"/>
              </a:rPr>
              <a:t> mezi nálezem </a:t>
            </a:r>
            <a:r>
              <a:rPr sz="3200" dirty="0">
                <a:latin typeface="Times New Roman"/>
                <a:cs typeface="Times New Roman"/>
              </a:rPr>
              <a:t>v </a:t>
            </a:r>
            <a:r>
              <a:rPr sz="3200" spc="-5" dirty="0">
                <a:latin typeface="Times New Roman"/>
                <a:cs typeface="Times New Roman"/>
              </a:rPr>
              <a:t>zobrazovacích  metodách </a:t>
            </a:r>
            <a:r>
              <a:rPr sz="3200" dirty="0">
                <a:latin typeface="Times New Roman"/>
                <a:cs typeface="Times New Roman"/>
              </a:rPr>
              <a:t>a </a:t>
            </a:r>
            <a:r>
              <a:rPr sz="3200" spc="-5" dirty="0" err="1">
                <a:latin typeface="Times New Roman"/>
                <a:cs typeface="Times New Roman"/>
              </a:rPr>
              <a:t>tíži</a:t>
            </a:r>
            <a:r>
              <a:rPr sz="3200" spc="0" dirty="0">
                <a:latin typeface="Times New Roman"/>
                <a:cs typeface="Times New Roman"/>
              </a:rPr>
              <a:t> </a:t>
            </a:r>
            <a:r>
              <a:rPr sz="3200" dirty="0" err="1">
                <a:latin typeface="Times New Roman"/>
                <a:cs typeface="Times New Roman"/>
              </a:rPr>
              <a:t>poruchy</a:t>
            </a:r>
            <a:endParaRPr lang="cs-CZ" sz="3200" dirty="0">
              <a:latin typeface="Times New Roman"/>
              <a:cs typeface="Times New Roman"/>
            </a:endParaRPr>
          </a:p>
          <a:p>
            <a:pPr marL="12700" marR="255270">
              <a:lnSpc>
                <a:spcPct val="90100"/>
              </a:lnSpc>
              <a:spcBef>
                <a:spcPts val="48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ts val="345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u="heavy" spc="-5" dirty="0" err="1">
                <a:latin typeface="Times New Roman"/>
                <a:cs typeface="Times New Roman"/>
              </a:rPr>
              <a:t>léčba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abstinence, nootropika, vitamin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B,  trénink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1380" y="666856"/>
            <a:ext cx="736854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25" marR="5080" indent="-18796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Reziduální stavy </a:t>
            </a:r>
            <a:r>
              <a:rPr b="1" dirty="0">
                <a:solidFill>
                  <a:schemeClr val="accent6"/>
                </a:solidFill>
              </a:rPr>
              <a:t>a </a:t>
            </a:r>
            <a:r>
              <a:rPr b="1" spc="-5" dirty="0">
                <a:solidFill>
                  <a:schemeClr val="accent6"/>
                </a:solidFill>
              </a:rPr>
              <a:t>psychotická  porucha </a:t>
            </a:r>
            <a:r>
              <a:rPr b="1" dirty="0">
                <a:solidFill>
                  <a:schemeClr val="accent6"/>
                </a:solidFill>
              </a:rPr>
              <a:t>s </a:t>
            </a:r>
            <a:r>
              <a:rPr b="1" spc="-5" dirty="0">
                <a:solidFill>
                  <a:schemeClr val="accent6"/>
                </a:solidFill>
              </a:rPr>
              <a:t>pozdním</a:t>
            </a:r>
            <a:r>
              <a:rPr b="1" spc="-2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začátkem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915668"/>
            <a:ext cx="7407275" cy="4424929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905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spc="0" dirty="0">
                <a:latin typeface="Times New Roman"/>
                <a:cs typeface="Times New Roman"/>
              </a:rPr>
              <a:t>demence</a:t>
            </a:r>
            <a:endParaRPr sz="3150" dirty="0">
              <a:latin typeface="Times New Roman"/>
              <a:cs typeface="Times New Roman"/>
            </a:endParaRPr>
          </a:p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spc="0" dirty="0">
                <a:latin typeface="Times New Roman"/>
                <a:cs typeface="Times New Roman"/>
              </a:rPr>
              <a:t>poruchy </a:t>
            </a:r>
            <a:r>
              <a:rPr sz="3150" dirty="0">
                <a:latin typeface="Times New Roman"/>
                <a:cs typeface="Times New Roman"/>
              </a:rPr>
              <a:t>osobnosti, chování</a:t>
            </a:r>
          </a:p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spc="0" dirty="0">
                <a:latin typeface="Times New Roman"/>
                <a:cs typeface="Times New Roman"/>
              </a:rPr>
              <a:t>poruchy</a:t>
            </a:r>
            <a:r>
              <a:rPr sz="3150" dirty="0">
                <a:latin typeface="Times New Roman"/>
                <a:cs typeface="Times New Roman"/>
              </a:rPr>
              <a:t> nálady</a:t>
            </a:r>
          </a:p>
          <a:p>
            <a:pPr marL="345440" indent="-33274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spc="0" dirty="0">
                <a:latin typeface="Times New Roman"/>
                <a:cs typeface="Times New Roman"/>
              </a:rPr>
              <a:t>narušení </a:t>
            </a:r>
            <a:r>
              <a:rPr sz="3150" dirty="0">
                <a:latin typeface="Times New Roman"/>
                <a:cs typeface="Times New Roman"/>
              </a:rPr>
              <a:t>kognitivních</a:t>
            </a:r>
            <a:r>
              <a:rPr sz="3150" spc="-20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Times New Roman"/>
                <a:cs typeface="Times New Roman"/>
              </a:rPr>
              <a:t>f-cí</a:t>
            </a:r>
          </a:p>
          <a:p>
            <a:pPr marL="345440" indent="-332740">
              <a:lnSpc>
                <a:spcPct val="100000"/>
              </a:lnSpc>
              <a:spcBef>
                <a:spcPts val="605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dirty="0">
                <a:latin typeface="Times New Roman"/>
                <a:cs typeface="Times New Roman"/>
              </a:rPr>
              <a:t>psychotické reminiscence </a:t>
            </a:r>
            <a:r>
              <a:rPr sz="3150" spc="5" dirty="0">
                <a:latin typeface="Times New Roman"/>
                <a:cs typeface="Times New Roman"/>
              </a:rPr>
              <a:t>= </a:t>
            </a:r>
            <a:r>
              <a:rPr sz="3150" dirty="0">
                <a:latin typeface="Times New Roman"/>
                <a:cs typeface="Times New Roman"/>
              </a:rPr>
              <a:t>flashbacky</a:t>
            </a:r>
            <a:r>
              <a:rPr sz="3150" spc="10" dirty="0">
                <a:latin typeface="Times New Roman"/>
                <a:cs typeface="Times New Roman"/>
              </a:rPr>
              <a:t> </a:t>
            </a:r>
            <a:r>
              <a:rPr sz="3150" spc="0" dirty="0">
                <a:latin typeface="Times New Roman"/>
                <a:cs typeface="Times New Roman"/>
              </a:rPr>
              <a:t>-</a:t>
            </a:r>
            <a:endParaRPr sz="3150" dirty="0">
              <a:latin typeface="Times New Roman"/>
              <a:cs typeface="Times New Roman"/>
            </a:endParaRPr>
          </a:p>
          <a:p>
            <a:pPr marL="344805" marR="5080">
              <a:lnSpc>
                <a:spcPts val="2850"/>
              </a:lnSpc>
              <a:spcBef>
                <a:spcPts val="100"/>
              </a:spcBef>
            </a:pPr>
            <a:r>
              <a:rPr sz="2350" spc="0" dirty="0">
                <a:latin typeface="Times New Roman"/>
                <a:cs typeface="Times New Roman"/>
              </a:rPr>
              <a:t>epizodické, krátce trvající </a:t>
            </a:r>
            <a:r>
              <a:rPr sz="2350" spc="5" dirty="0">
                <a:latin typeface="Times New Roman"/>
                <a:cs typeface="Times New Roman"/>
              </a:rPr>
              <a:t>poruchy </a:t>
            </a:r>
            <a:r>
              <a:rPr sz="2350" spc="0" dirty="0">
                <a:latin typeface="Times New Roman"/>
                <a:cs typeface="Times New Roman"/>
              </a:rPr>
              <a:t>vnímání, </a:t>
            </a:r>
            <a:r>
              <a:rPr sz="2350" spc="5" dirty="0">
                <a:latin typeface="Times New Roman"/>
                <a:cs typeface="Times New Roman"/>
              </a:rPr>
              <a:t>spontánní  opakování zrakových </a:t>
            </a:r>
            <a:r>
              <a:rPr sz="2350" spc="0" dirty="0">
                <a:latin typeface="Times New Roman"/>
                <a:cs typeface="Times New Roman"/>
              </a:rPr>
              <a:t>halucinací, tělesných pocitů,  intenzivní </a:t>
            </a:r>
            <a:r>
              <a:rPr sz="2350" spc="5" dirty="0">
                <a:latin typeface="Times New Roman"/>
                <a:cs typeface="Times New Roman"/>
              </a:rPr>
              <a:t>emoce, </a:t>
            </a:r>
            <a:r>
              <a:rPr sz="2350" spc="0" dirty="0">
                <a:latin typeface="Times New Roman"/>
                <a:cs typeface="Times New Roman"/>
              </a:rPr>
              <a:t>které se vyskytly </a:t>
            </a:r>
            <a:r>
              <a:rPr sz="2350" spc="10" dirty="0">
                <a:latin typeface="Times New Roman"/>
                <a:cs typeface="Times New Roman"/>
              </a:rPr>
              <a:t>v </a:t>
            </a:r>
            <a:r>
              <a:rPr sz="2350" spc="5" dirty="0" err="1">
                <a:latin typeface="Times New Roman"/>
                <a:cs typeface="Times New Roman"/>
              </a:rPr>
              <a:t>minu</a:t>
            </a:r>
            <a:r>
              <a:rPr lang="cs-CZ" sz="2350" spc="5" dirty="0">
                <a:latin typeface="Times New Roman"/>
                <a:cs typeface="Times New Roman"/>
              </a:rPr>
              <a:t>l</a:t>
            </a:r>
            <a:r>
              <a:rPr sz="2350" spc="5" dirty="0" err="1">
                <a:latin typeface="Times New Roman"/>
                <a:cs typeface="Times New Roman"/>
              </a:rPr>
              <a:t>osti</a:t>
            </a:r>
            <a:r>
              <a:rPr sz="2350" spc="5" dirty="0">
                <a:latin typeface="Times New Roman"/>
                <a:cs typeface="Times New Roman"/>
              </a:rPr>
              <a:t> </a:t>
            </a:r>
            <a:r>
              <a:rPr sz="2350" spc="0" dirty="0" err="1">
                <a:latin typeface="Times New Roman"/>
                <a:cs typeface="Times New Roman"/>
              </a:rPr>
              <a:t>při</a:t>
            </a:r>
            <a:r>
              <a:rPr sz="2350" spc="0" dirty="0">
                <a:latin typeface="Times New Roman"/>
                <a:cs typeface="Times New Roman"/>
              </a:rPr>
              <a:t> požití </a:t>
            </a:r>
            <a:r>
              <a:rPr sz="2350" spc="5" dirty="0">
                <a:latin typeface="Times New Roman"/>
                <a:cs typeface="Times New Roman"/>
              </a:rPr>
              <a:t>např. halucinogenů, kanabinoidů,</a:t>
            </a:r>
            <a:r>
              <a:rPr sz="2350" spc="-15" dirty="0">
                <a:latin typeface="Times New Roman"/>
                <a:cs typeface="Times New Roman"/>
              </a:rPr>
              <a:t> </a:t>
            </a:r>
            <a:r>
              <a:rPr sz="2350" spc="5" dirty="0">
                <a:latin typeface="Times New Roman"/>
                <a:cs typeface="Times New Roman"/>
              </a:rPr>
              <a:t>kokainu</a:t>
            </a:r>
            <a:endParaRPr sz="23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2039" y="422932"/>
            <a:ext cx="70453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4340">
              <a:lnSpc>
                <a:spcPct val="100000"/>
              </a:lnSpc>
              <a:spcBef>
                <a:spcPts val="100"/>
              </a:spcBef>
              <a:tabLst>
                <a:tab pos="235775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Léčba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7080" y="1338580"/>
            <a:ext cx="7843520" cy="36838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2580" marR="346710" indent="-30988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buFont typeface="Times New Roman"/>
              <a:buChar char="•"/>
              <a:tabLst>
                <a:tab pos="321945" algn="l"/>
                <a:tab pos="322580" algn="l"/>
              </a:tabLst>
            </a:pPr>
            <a:r>
              <a:rPr sz="2900" spc="10" dirty="0" err="1">
                <a:latin typeface="Times New Roman"/>
                <a:cs typeface="Times New Roman"/>
              </a:rPr>
              <a:t>Hlavní</a:t>
            </a:r>
            <a:r>
              <a:rPr sz="2900" spc="10" dirty="0">
                <a:latin typeface="Times New Roman"/>
                <a:cs typeface="Times New Roman"/>
              </a:rPr>
              <a:t> </a:t>
            </a:r>
            <a:r>
              <a:rPr sz="2900" spc="10" dirty="0" err="1">
                <a:latin typeface="Times New Roman"/>
                <a:cs typeface="Times New Roman"/>
              </a:rPr>
              <a:t>předpoklady</a:t>
            </a:r>
            <a:r>
              <a:rPr sz="2900" spc="5" dirty="0">
                <a:latin typeface="Times New Roman"/>
                <a:cs typeface="Times New Roman"/>
              </a:rPr>
              <a:t>: </a:t>
            </a:r>
            <a:endParaRPr lang="cs-CZ" sz="2900" spc="5" dirty="0">
              <a:latin typeface="Times New Roman"/>
              <a:cs typeface="Times New Roman"/>
            </a:endParaRPr>
          </a:p>
          <a:p>
            <a:pPr marL="12700" marR="34671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tabLst>
                <a:tab pos="321945" algn="l"/>
                <a:tab pos="322580" algn="l"/>
              </a:tabLst>
            </a:pPr>
            <a:endParaRPr lang="cs-CZ" sz="2900" spc="5" dirty="0">
              <a:latin typeface="Times New Roman"/>
              <a:cs typeface="Times New Roman"/>
            </a:endParaRPr>
          </a:p>
          <a:p>
            <a:pPr marL="469900" marR="346710" indent="-45720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buFontTx/>
              <a:buChar char="-"/>
              <a:tabLst>
                <a:tab pos="321945" algn="l"/>
                <a:tab pos="322580" algn="l"/>
              </a:tabLst>
            </a:pPr>
            <a:r>
              <a:rPr lang="cs-CZ" sz="2900" spc="10" dirty="0">
                <a:latin typeface="Times New Roman"/>
                <a:cs typeface="Times New Roman"/>
              </a:rPr>
              <a:t>k</a:t>
            </a:r>
            <a:r>
              <a:rPr sz="2900" spc="10" dirty="0" err="1">
                <a:latin typeface="Times New Roman"/>
                <a:cs typeface="Times New Roman"/>
              </a:rPr>
              <a:t>omplexnost</a:t>
            </a:r>
            <a:endParaRPr lang="cs-CZ" sz="2900" spc="5" dirty="0">
              <a:latin typeface="Times New Roman"/>
              <a:cs typeface="Times New Roman"/>
            </a:endParaRPr>
          </a:p>
          <a:p>
            <a:pPr marL="469900" marR="346710" indent="-45720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buFontTx/>
              <a:buChar char="-"/>
              <a:tabLst>
                <a:tab pos="321945" algn="l"/>
                <a:tab pos="322580" algn="l"/>
              </a:tabLst>
            </a:pPr>
            <a:r>
              <a:rPr lang="cs-CZ" sz="2900" spc="-10" dirty="0">
                <a:latin typeface="Times New Roman"/>
                <a:cs typeface="Times New Roman"/>
              </a:rPr>
              <a:t>d</a:t>
            </a:r>
            <a:r>
              <a:rPr sz="2900" spc="-10" dirty="0" err="1">
                <a:latin typeface="Times New Roman"/>
                <a:cs typeface="Times New Roman"/>
              </a:rPr>
              <a:t>ostupnost</a:t>
            </a:r>
            <a:endParaRPr lang="cs-CZ" sz="2900" spc="-10" dirty="0">
              <a:latin typeface="Times New Roman"/>
              <a:cs typeface="Times New Roman"/>
            </a:endParaRPr>
          </a:p>
          <a:p>
            <a:pPr marL="469900" marR="346710" indent="-45720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buFontTx/>
              <a:buChar char="-"/>
              <a:tabLst>
                <a:tab pos="321945" algn="l"/>
                <a:tab pos="322580" algn="l"/>
              </a:tabLst>
            </a:pPr>
            <a:r>
              <a:rPr sz="2900" spc="-10" dirty="0" err="1">
                <a:latin typeface="Times New Roman"/>
                <a:cs typeface="Times New Roman"/>
              </a:rPr>
              <a:t>odpovídající</a:t>
            </a:r>
            <a:r>
              <a:rPr sz="2900" spc="-10" dirty="0">
                <a:latin typeface="Times New Roman"/>
                <a:cs typeface="Times New Roman"/>
              </a:rPr>
              <a:t> </a:t>
            </a:r>
            <a:r>
              <a:rPr sz="2900" spc="-10" dirty="0" err="1">
                <a:latin typeface="Times New Roman"/>
                <a:cs typeface="Times New Roman"/>
              </a:rPr>
              <a:t>délka</a:t>
            </a:r>
            <a:endParaRPr lang="cs-CZ" sz="2900" spc="-10" dirty="0">
              <a:latin typeface="Times New Roman"/>
              <a:cs typeface="Times New Roman"/>
            </a:endParaRPr>
          </a:p>
          <a:p>
            <a:pPr marL="469900" marR="346710" indent="-45720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buFontTx/>
              <a:buChar char="-"/>
              <a:tabLst>
                <a:tab pos="321945" algn="l"/>
                <a:tab pos="322580" algn="l"/>
              </a:tabLst>
            </a:pPr>
            <a:r>
              <a:rPr sz="2900" spc="-10" dirty="0" err="1">
                <a:latin typeface="Times New Roman"/>
                <a:cs typeface="Times New Roman"/>
              </a:rPr>
              <a:t>odpovídající</a:t>
            </a:r>
            <a:r>
              <a:rPr sz="2900" spc="-10" dirty="0">
                <a:latin typeface="Times New Roman"/>
                <a:cs typeface="Times New Roman"/>
              </a:rPr>
              <a:t>  </a:t>
            </a:r>
            <a:r>
              <a:rPr sz="2900" spc="10" dirty="0">
                <a:latin typeface="Times New Roman"/>
                <a:cs typeface="Times New Roman"/>
              </a:rPr>
              <a:t>metody </a:t>
            </a:r>
            <a:r>
              <a:rPr sz="2900" spc="15" dirty="0">
                <a:latin typeface="Times New Roman"/>
                <a:cs typeface="Times New Roman"/>
              </a:rPr>
              <a:t>a </a:t>
            </a:r>
            <a:r>
              <a:rPr sz="2900" spc="5" dirty="0" err="1">
                <a:latin typeface="Times New Roman"/>
                <a:cs typeface="Times New Roman"/>
              </a:rPr>
              <a:t>prostředky</a:t>
            </a:r>
            <a:endParaRPr lang="cs-CZ" sz="2900" spc="5" dirty="0">
              <a:latin typeface="Times New Roman"/>
              <a:cs typeface="Times New Roman"/>
            </a:endParaRPr>
          </a:p>
          <a:p>
            <a:pPr marL="469900" marR="346710" indent="-45720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buFontTx/>
              <a:buChar char="-"/>
              <a:tabLst>
                <a:tab pos="321945" algn="l"/>
                <a:tab pos="322580" algn="l"/>
              </a:tabLst>
            </a:pPr>
            <a:r>
              <a:rPr sz="2900" spc="10" dirty="0" err="1">
                <a:latin typeface="Times New Roman"/>
                <a:cs typeface="Times New Roman"/>
              </a:rPr>
              <a:t>spolupráce</a:t>
            </a:r>
            <a:r>
              <a:rPr sz="2900" spc="10" dirty="0">
                <a:latin typeface="Times New Roman"/>
                <a:cs typeface="Times New Roman"/>
              </a:rPr>
              <a:t> s </a:t>
            </a:r>
            <a:r>
              <a:rPr sz="2900" spc="5" dirty="0" err="1">
                <a:latin typeface="Times New Roman"/>
                <a:cs typeface="Times New Roman"/>
              </a:rPr>
              <a:t>dalšími</a:t>
            </a:r>
            <a:r>
              <a:rPr sz="2900" spc="5" dirty="0">
                <a:latin typeface="Times New Roman"/>
                <a:cs typeface="Times New Roman"/>
              </a:rPr>
              <a:t> </a:t>
            </a:r>
            <a:r>
              <a:rPr sz="2900" spc="5" dirty="0" err="1">
                <a:latin typeface="Times New Roman"/>
                <a:cs typeface="Times New Roman"/>
              </a:rPr>
              <a:t>institucemi</a:t>
            </a:r>
            <a:endParaRPr lang="cs-CZ" sz="2900" spc="5" dirty="0">
              <a:latin typeface="Times New Roman"/>
              <a:cs typeface="Times New Roman"/>
            </a:endParaRPr>
          </a:p>
          <a:p>
            <a:pPr marL="12700" marR="346710">
              <a:lnSpc>
                <a:spcPct val="101000"/>
              </a:lnSpc>
              <a:spcBef>
                <a:spcPts val="105"/>
              </a:spcBef>
              <a:buClr>
                <a:srgbClr val="FFFF66"/>
              </a:buClr>
              <a:tabLst>
                <a:tab pos="321945" algn="l"/>
                <a:tab pos="322580" algn="l"/>
              </a:tabLst>
            </a:pPr>
            <a:endParaRPr sz="29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97940-1F1B-4042-9557-4AADB756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</p:spPr>
        <p:txBody>
          <a:bodyPr/>
          <a:lstStyle/>
          <a:p>
            <a:r>
              <a:rPr lang="cs-CZ" b="1" dirty="0">
                <a:solidFill>
                  <a:schemeClr val="accent6"/>
                </a:solidFill>
              </a:rPr>
              <a:t>Léčba – koordinační centra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1D3042-7F2B-4D58-B11D-A14C2AFBC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134350" cy="4881563"/>
          </a:xfrm>
        </p:spPr>
        <p:txBody>
          <a:bodyPr>
            <a:normAutofit lnSpcReduction="10000"/>
          </a:bodyPr>
          <a:lstStyle/>
          <a:p>
            <a:r>
              <a:rPr lang="cs-CZ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Spolupracuje s ostatními institucemi, určuje pořadí, ve kterém pac. absolvuje příslušný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  </a:t>
            </a:r>
            <a:r>
              <a:rPr lang="cs-CZ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péče </a:t>
            </a:r>
            <a:r>
              <a:rPr lang="cs-CZ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4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lang="cs-CZ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párování potřeb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pacienta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 adekvátním léčebným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plánem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lang="cs-CZ" sz="2400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ambulance: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ordinace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alkoholismus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jiné toxikomanie, psychiatr</a:t>
            </a:r>
          </a:p>
          <a:p>
            <a:pPr marL="0" marR="5080" indent="0">
              <a:lnSpc>
                <a:spcPct val="99800"/>
              </a:lnSpc>
              <a:spcBef>
                <a:spcPts val="105"/>
              </a:spcBef>
              <a:buNone/>
            </a:pPr>
            <a:r>
              <a:rPr lang="cs-CZ" sz="1700" dirty="0"/>
              <a:t>V roce 2016 vykázalo na 474 ambulancí péči o </a:t>
            </a:r>
            <a:r>
              <a:rPr lang="cs-CZ" sz="1700" dirty="0" err="1"/>
              <a:t>adiktologické</a:t>
            </a:r>
            <a:r>
              <a:rPr lang="cs-CZ" sz="1700" dirty="0"/>
              <a:t> pacienty. Až 44 ambulancí mělo více než 200 </a:t>
            </a:r>
            <a:r>
              <a:rPr lang="cs-CZ" sz="1700" dirty="0" err="1"/>
              <a:t>adiktologických</a:t>
            </a:r>
            <a:r>
              <a:rPr lang="cs-CZ" sz="1700" dirty="0"/>
              <a:t> pacientů ročně. V květnu 2017 bylo registrováno celkem 24 nelékařských </a:t>
            </a:r>
            <a:r>
              <a:rPr lang="cs-CZ" sz="1700" dirty="0" err="1"/>
              <a:t>adiktologických</a:t>
            </a:r>
            <a:r>
              <a:rPr lang="cs-CZ" sz="1700" dirty="0"/>
              <a:t> ambulancí. </a:t>
            </a:r>
            <a:r>
              <a:rPr lang="cs-CZ" sz="1700" b="1" dirty="0"/>
              <a:t>Smlouvu s alespoň jednou zdravotní pojišťovnou mělo přitom jen 12 zařízení a např. s VZP má smlouvu pouze 8 zařízení.</a:t>
            </a:r>
            <a:r>
              <a:rPr lang="cs-CZ" sz="1700" dirty="0"/>
              <a:t> </a:t>
            </a:r>
            <a:r>
              <a:rPr lang="cs-CZ" sz="1700" dirty="0" err="1"/>
              <a:t>Adiktologická</a:t>
            </a:r>
            <a:r>
              <a:rPr lang="cs-CZ" sz="1700" dirty="0"/>
              <a:t> ambulance existuje pouze v 17 z celkem 77 okresů, v Plzeňském a Moravskoslezském kraji není žádná. (Výroční zpráva o drogách za rok 2016, ČR.)</a:t>
            </a:r>
            <a:endParaRPr lang="cs-CZ" sz="17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80" indent="0">
              <a:lnSpc>
                <a:spcPct val="99800"/>
              </a:lnSpc>
              <a:spcBef>
                <a:spcPts val="105"/>
              </a:spcBef>
              <a:buNone/>
            </a:pPr>
            <a:endParaRPr lang="cs-CZ" sz="17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99800"/>
              </a:lnSpc>
              <a:spcBef>
                <a:spcPts val="105"/>
              </a:spcBef>
            </a:pPr>
            <a:r>
              <a:rPr 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400" u="sng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centra: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nízkoprahová, kontaktní práce,  poradenství, hygienický, zdravotnický servis,  výměnné programy (použité </a:t>
            </a:r>
            <a:r>
              <a:rPr lang="cs-CZ" sz="2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náčiní </a:t>
            </a:r>
            <a:r>
              <a:rPr lang="cs-CZ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nové), systém omezování </a:t>
            </a:r>
            <a:r>
              <a:rPr lang="cs-CZ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rizik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spc="-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</a:t>
            </a:r>
            <a:r>
              <a:rPr lang="cs-CZ" sz="2400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endParaRPr lang="cs-CZ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99800"/>
              </a:lnSpc>
              <a:spcBef>
                <a:spcPts val="105"/>
              </a:spcBef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6081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0300" y="536586"/>
            <a:ext cx="719899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Nastolení abstinence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1" y="1295400"/>
            <a:ext cx="8458200" cy="53892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9250" marR="709930" indent="-33655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i="1" u="heavy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detoxifikace</a:t>
            </a:r>
            <a:r>
              <a:rPr sz="2800" i="1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zvládnutí </a:t>
            </a:r>
            <a:r>
              <a:rPr sz="2800" spc="-5" dirty="0" err="1">
                <a:latin typeface="Times New Roman"/>
                <a:cs typeface="Times New Roman"/>
              </a:rPr>
              <a:t>abstinenčního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stavu</a:t>
            </a:r>
            <a:r>
              <a:rPr sz="2800" dirty="0">
                <a:latin typeface="Times New Roman"/>
                <a:cs typeface="Times New Roman"/>
              </a:rPr>
              <a:t>, </a:t>
            </a:r>
            <a:r>
              <a:rPr sz="2800" spc="-5" dirty="0">
                <a:latin typeface="Times New Roman"/>
                <a:cs typeface="Times New Roman"/>
              </a:rPr>
              <a:t>náhrada zneužívané látky jinou,  </a:t>
            </a:r>
            <a:r>
              <a:rPr sz="2800" spc="-10" dirty="0">
                <a:latin typeface="Times New Roman"/>
                <a:cs typeface="Times New Roman"/>
              </a:rPr>
              <a:t>chemickou </a:t>
            </a:r>
            <a:r>
              <a:rPr sz="2800" spc="-5" dirty="0">
                <a:latin typeface="Times New Roman"/>
                <a:cs typeface="Times New Roman"/>
              </a:rPr>
              <a:t>obdobnou látkou, </a:t>
            </a:r>
            <a:r>
              <a:rPr sz="2800" spc="-10" dirty="0">
                <a:latin typeface="Times New Roman"/>
                <a:cs typeface="Times New Roman"/>
              </a:rPr>
              <a:t>která </a:t>
            </a:r>
            <a:r>
              <a:rPr sz="2800" spc="-5" dirty="0">
                <a:latin typeface="Times New Roman"/>
                <a:cs typeface="Times New Roman"/>
              </a:rPr>
              <a:t>potlačí  abstinenčí potíže, možno ambulatně </a:t>
            </a:r>
            <a:r>
              <a:rPr sz="2800" dirty="0">
                <a:latin typeface="Times New Roman"/>
                <a:cs typeface="Times New Roman"/>
              </a:rPr>
              <a:t>i </a:t>
            </a:r>
            <a:r>
              <a:rPr sz="2800" spc="-10" dirty="0" err="1">
                <a:latin typeface="Times New Roman"/>
                <a:cs typeface="Times New Roman"/>
              </a:rPr>
              <a:t>za</a:t>
            </a:r>
            <a:r>
              <a:rPr sz="2800" spc="-10" dirty="0">
                <a:latin typeface="Times New Roman"/>
                <a:cs typeface="Times New Roman"/>
              </a:rPr>
              <a:t>  </a:t>
            </a:r>
            <a:r>
              <a:rPr sz="2800" spc="-5" dirty="0" err="1">
                <a:latin typeface="Times New Roman"/>
                <a:cs typeface="Times New Roman"/>
              </a:rPr>
              <a:t>hospitalizace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70993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Zastavení užívání drogy, snížení abstinenčních příznaků, snížení rizika poškození drogou</a:t>
            </a:r>
          </a:p>
          <a:p>
            <a:pPr marL="349250" marR="709930" indent="-33655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endParaRPr sz="28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i="1" u="heavy" dirty="0">
                <a:solidFill>
                  <a:srgbClr val="FF0000"/>
                </a:solidFill>
                <a:latin typeface="Times New Roman"/>
                <a:cs typeface="Times New Roman"/>
              </a:rPr>
              <a:t>detoxikace</a:t>
            </a:r>
            <a:r>
              <a:rPr sz="2800" i="1" dirty="0">
                <a:latin typeface="Times New Roman"/>
                <a:cs typeface="Times New Roman"/>
              </a:rPr>
              <a:t> - </a:t>
            </a:r>
            <a:r>
              <a:rPr sz="2800" spc="-5" dirty="0">
                <a:latin typeface="Times New Roman"/>
                <a:cs typeface="Times New Roman"/>
              </a:rPr>
              <a:t>často </a:t>
            </a:r>
            <a:r>
              <a:rPr sz="2800" spc="-10" dirty="0">
                <a:latin typeface="Times New Roman"/>
                <a:cs typeface="Times New Roman"/>
              </a:rPr>
              <a:t>předchází </a:t>
            </a:r>
            <a:r>
              <a:rPr sz="2800" spc="-5" dirty="0">
                <a:latin typeface="Times New Roman"/>
                <a:cs typeface="Times New Roman"/>
              </a:rPr>
              <a:t>detoxifikaci  specifický (dle </a:t>
            </a:r>
            <a:r>
              <a:rPr sz="2800" dirty="0">
                <a:latin typeface="Times New Roman"/>
                <a:cs typeface="Times New Roman"/>
              </a:rPr>
              <a:t>typu </a:t>
            </a:r>
            <a:r>
              <a:rPr sz="2800" spc="-5" dirty="0">
                <a:latin typeface="Times New Roman"/>
                <a:cs typeface="Times New Roman"/>
              </a:rPr>
              <a:t>látky) léčebný program,  jehož cílem </a:t>
            </a:r>
            <a:r>
              <a:rPr sz="2800" dirty="0">
                <a:latin typeface="Times New Roman"/>
                <a:cs typeface="Times New Roman"/>
              </a:rPr>
              <a:t>je </a:t>
            </a:r>
            <a:r>
              <a:rPr sz="2800" spc="-5" dirty="0">
                <a:latin typeface="Times New Roman"/>
                <a:cs typeface="Times New Roman"/>
              </a:rPr>
              <a:t>eliminovat psychoaktivní látku </a:t>
            </a:r>
            <a:r>
              <a:rPr sz="2800" dirty="0">
                <a:latin typeface="Times New Roman"/>
                <a:cs typeface="Times New Roman"/>
              </a:rPr>
              <a:t>z  </a:t>
            </a:r>
            <a:r>
              <a:rPr sz="2800" spc="-5" dirty="0">
                <a:latin typeface="Times New Roman"/>
                <a:cs typeface="Times New Roman"/>
              </a:rPr>
              <a:t>těla (např. </a:t>
            </a:r>
            <a:r>
              <a:rPr sz="2800" spc="-10" dirty="0">
                <a:latin typeface="Times New Roman"/>
                <a:cs typeface="Times New Roman"/>
              </a:rPr>
              <a:t>při </a:t>
            </a:r>
            <a:r>
              <a:rPr sz="2800" spc="-5" dirty="0">
                <a:latin typeface="Times New Roman"/>
                <a:cs typeface="Times New Roman"/>
              </a:rPr>
              <a:t>život </a:t>
            </a:r>
            <a:r>
              <a:rPr sz="2800" spc="-5" dirty="0" err="1">
                <a:latin typeface="Times New Roman"/>
                <a:cs typeface="Times New Roman"/>
              </a:rPr>
              <a:t>ohrožujících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intoxifikacíc</a:t>
            </a:r>
            <a:r>
              <a:rPr lang="cs-CZ" sz="2800" spc="-5" dirty="0">
                <a:latin typeface="Times New Roman"/>
                <a:cs typeface="Times New Roman"/>
              </a:rPr>
              <a:t>h)</a:t>
            </a:r>
          </a:p>
          <a:p>
            <a:pPr marL="12700" marR="508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Zvládnutí akutní intoxikace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536190"/>
            <a:ext cx="790575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2185" marR="5080" indent="-168656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Udržení </a:t>
            </a:r>
            <a:r>
              <a:rPr b="1" spc="-5" dirty="0">
                <a:solidFill>
                  <a:schemeClr val="accent6"/>
                </a:solidFill>
              </a:rPr>
              <a:t>abstinence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8649" y="1676400"/>
            <a:ext cx="8268969" cy="3993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655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i="1" u="heavy" spc="-5" dirty="0">
                <a:latin typeface="Times New Roman"/>
                <a:cs typeface="Times New Roman"/>
              </a:rPr>
              <a:t>ústavní péče</a:t>
            </a:r>
            <a:r>
              <a:rPr sz="2800" i="1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odvykací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pobyt</a:t>
            </a:r>
            <a:r>
              <a:rPr lang="cs-CZ" sz="2800" spc="-5" dirty="0">
                <a:latin typeface="Times New Roman"/>
                <a:cs typeface="Times New Roman"/>
              </a:rPr>
              <a:t> v psychiatrické nemocnici,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může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být zahrnuta </a:t>
            </a:r>
            <a:r>
              <a:rPr sz="2800" dirty="0">
                <a:latin typeface="Times New Roman"/>
                <a:cs typeface="Times New Roman"/>
              </a:rPr>
              <a:t>i  </a:t>
            </a:r>
            <a:r>
              <a:rPr sz="2800" spc="-5" dirty="0">
                <a:latin typeface="Times New Roman"/>
                <a:cs typeface="Times New Roman"/>
              </a:rPr>
              <a:t>detoxifikace, </a:t>
            </a:r>
            <a:r>
              <a:rPr sz="2800" spc="-5" dirty="0" err="1">
                <a:latin typeface="Times New Roman"/>
                <a:cs typeface="Times New Roman"/>
              </a:rPr>
              <a:t>cíl</a:t>
            </a:r>
            <a:r>
              <a:rPr sz="2800" spc="-5" dirty="0">
                <a:latin typeface="Times New Roman"/>
                <a:cs typeface="Times New Roman"/>
              </a:rPr>
              <a:t>: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základní</a:t>
            </a:r>
            <a:r>
              <a:rPr sz="2800" spc="-5" dirty="0">
                <a:latin typeface="Times New Roman"/>
                <a:cs typeface="Times New Roman"/>
              </a:rPr>
              <a:t> psychická </a:t>
            </a:r>
            <a:r>
              <a:rPr sz="2800" dirty="0">
                <a:latin typeface="Times New Roman"/>
                <a:cs typeface="Times New Roman"/>
              </a:rPr>
              <a:t>a </a:t>
            </a:r>
            <a:r>
              <a:rPr sz="2800" spc="-5" dirty="0">
                <a:latin typeface="Times New Roman"/>
                <a:cs typeface="Times New Roman"/>
              </a:rPr>
              <a:t>fyzická  stabilizace stavu, program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5" dirty="0">
                <a:latin typeface="Times New Roman"/>
                <a:cs typeface="Times New Roman"/>
              </a:rPr>
              <a:t>psychoterapie, pracovní  </a:t>
            </a:r>
            <a:r>
              <a:rPr sz="2800" spc="-10" dirty="0">
                <a:latin typeface="Times New Roman"/>
                <a:cs typeface="Times New Roman"/>
              </a:rPr>
              <a:t>terapie, </a:t>
            </a:r>
            <a:r>
              <a:rPr sz="2800" spc="-5" dirty="0" err="1">
                <a:latin typeface="Times New Roman"/>
                <a:cs typeface="Times New Roman"/>
              </a:rPr>
              <a:t>podpůrná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farmakoterapie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2800" dirty="0">
              <a:latin typeface="Times New Roman"/>
              <a:cs typeface="Times New Roman"/>
            </a:endParaRPr>
          </a:p>
          <a:p>
            <a:pPr marL="349250" marR="79883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  <a:tab pos="2916555" algn="l"/>
              </a:tabLst>
            </a:pPr>
            <a:r>
              <a:rPr sz="2800" i="1" u="heavy" spc="-5" dirty="0">
                <a:latin typeface="Times New Roman"/>
                <a:cs typeface="Times New Roman"/>
              </a:rPr>
              <a:t>následná</a:t>
            </a:r>
            <a:r>
              <a:rPr sz="2800" i="1" u="heavy" spc="-10" dirty="0">
                <a:latin typeface="Times New Roman"/>
                <a:cs typeface="Times New Roman"/>
              </a:rPr>
              <a:t> </a:t>
            </a:r>
            <a:r>
              <a:rPr sz="2800" i="1" u="heavy" spc="-5" dirty="0" err="1">
                <a:latin typeface="Times New Roman"/>
                <a:cs typeface="Times New Roman"/>
              </a:rPr>
              <a:t>léčba</a:t>
            </a:r>
            <a:r>
              <a:rPr sz="2800" i="1" spc="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</a:t>
            </a:r>
            <a:r>
              <a:rPr lang="cs-CZ" sz="2800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denní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stacionáře, ambulance,  terapeutické komunity (dlouhodobé pobyty </a:t>
            </a:r>
            <a:r>
              <a:rPr sz="2800" dirty="0">
                <a:latin typeface="Times New Roman"/>
                <a:cs typeface="Times New Roman"/>
              </a:rPr>
              <a:t>1-2  </a:t>
            </a:r>
            <a:r>
              <a:rPr sz="2800" spc="-5" dirty="0">
                <a:latin typeface="Times New Roman"/>
                <a:cs typeface="Times New Roman"/>
              </a:rPr>
              <a:t>roky), </a:t>
            </a:r>
            <a:r>
              <a:rPr sz="2800" spc="-10" dirty="0" err="1">
                <a:latin typeface="Times New Roman"/>
                <a:cs typeface="Times New Roman"/>
              </a:rPr>
              <a:t>chráněné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bydlení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92500"/>
            <a:ext cx="8999220" cy="1079500"/>
          </a:xfrm>
          <a:custGeom>
            <a:avLst/>
            <a:gdLst/>
            <a:ahLst/>
            <a:cxnLst/>
            <a:rect l="l" t="t" r="r" b="b"/>
            <a:pathLst>
              <a:path w="8999220" h="1079500">
                <a:moveTo>
                  <a:pt x="8956040" y="0"/>
                </a:moveTo>
                <a:lnTo>
                  <a:pt x="0" y="0"/>
                </a:lnTo>
                <a:lnTo>
                  <a:pt x="0" y="1079500"/>
                </a:lnTo>
                <a:lnTo>
                  <a:pt x="8956040" y="1079500"/>
                </a:lnTo>
                <a:lnTo>
                  <a:pt x="8971895" y="1075769"/>
                </a:lnTo>
                <a:lnTo>
                  <a:pt x="8985726" y="1065847"/>
                </a:lnTo>
                <a:lnTo>
                  <a:pt x="8995509" y="1051639"/>
                </a:lnTo>
                <a:lnTo>
                  <a:pt x="8999220" y="1035050"/>
                </a:lnTo>
                <a:lnTo>
                  <a:pt x="8999220" y="43179"/>
                </a:lnTo>
                <a:lnTo>
                  <a:pt x="8995509" y="27324"/>
                </a:lnTo>
                <a:lnTo>
                  <a:pt x="8985726" y="13493"/>
                </a:lnTo>
                <a:lnTo>
                  <a:pt x="8971895" y="3710"/>
                </a:lnTo>
                <a:lnTo>
                  <a:pt x="895604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469" y="3789679"/>
            <a:ext cx="20046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Obecná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část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536190"/>
            <a:ext cx="798195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0" marR="5080" indent="-19431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Terapeutické postupy </a:t>
            </a:r>
            <a:r>
              <a:rPr b="1" spc="-5" dirty="0" err="1">
                <a:solidFill>
                  <a:schemeClr val="accent6"/>
                </a:solidFill>
              </a:rPr>
              <a:t>při</a:t>
            </a:r>
            <a:r>
              <a:rPr b="1" spc="-5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závislosti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1000" y="1295400"/>
            <a:ext cx="8534400" cy="4880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i="1" u="heavy" dirty="0">
                <a:latin typeface="Times New Roman"/>
                <a:cs typeface="Times New Roman"/>
              </a:rPr>
              <a:t>léčba </a:t>
            </a:r>
            <a:r>
              <a:rPr sz="2400" i="1" u="heavy" spc="-5" dirty="0">
                <a:latin typeface="Times New Roman"/>
                <a:cs typeface="Times New Roman"/>
              </a:rPr>
              <a:t>cravingu</a:t>
            </a:r>
            <a:r>
              <a:rPr sz="2400" i="1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snižování žádostivosti </a:t>
            </a:r>
            <a:r>
              <a:rPr sz="2400" spc="-5" dirty="0" err="1">
                <a:latin typeface="Times New Roman"/>
                <a:cs typeface="Times New Roman"/>
              </a:rPr>
              <a:t>po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droze</a:t>
            </a:r>
            <a:r>
              <a:rPr sz="2400" dirty="0">
                <a:latin typeface="Times New Roman"/>
                <a:cs typeface="Times New Roman"/>
              </a:rPr>
              <a:t>:  </a:t>
            </a:r>
            <a:r>
              <a:rPr sz="2400" spc="-5" dirty="0">
                <a:latin typeface="Times New Roman"/>
                <a:cs typeface="Times New Roman"/>
              </a:rPr>
              <a:t>psychoterapie, </a:t>
            </a:r>
            <a:r>
              <a:rPr sz="2400" spc="-5" dirty="0" err="1">
                <a:latin typeface="Times New Roman"/>
                <a:cs typeface="Times New Roman"/>
              </a:rPr>
              <a:t>farmakoterapie</a:t>
            </a:r>
            <a:r>
              <a:rPr sz="2400" spc="-5" dirty="0">
                <a:latin typeface="Times New Roman"/>
                <a:cs typeface="Times New Roman"/>
              </a:rPr>
              <a:t> -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acamprosat</a:t>
            </a:r>
            <a:r>
              <a:rPr sz="2400" spc="-5" dirty="0">
                <a:latin typeface="Times New Roman"/>
                <a:cs typeface="Times New Roman"/>
              </a:rPr>
              <a:t>, naltrexon,  nácvik </a:t>
            </a:r>
            <a:r>
              <a:rPr sz="2400" spc="-5" dirty="0" err="1">
                <a:latin typeface="Times New Roman"/>
                <a:cs typeface="Times New Roman"/>
              </a:rPr>
              <a:t>soc.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dovedností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359410">
              <a:lnSpc>
                <a:spcPct val="100000"/>
              </a:lnSpc>
              <a:spcBef>
                <a:spcPts val="690"/>
              </a:spcBef>
            </a:pPr>
            <a:r>
              <a:rPr sz="2400" i="1" u="heavy" spc="-5" dirty="0">
                <a:latin typeface="Times New Roman"/>
                <a:cs typeface="Times New Roman"/>
              </a:rPr>
              <a:t>substituční léčba</a:t>
            </a:r>
            <a:r>
              <a:rPr sz="2400" i="1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terapeutický postup, při kterém je  původně zneužívaná látka nahrazena </a:t>
            </a:r>
            <a:r>
              <a:rPr sz="2400" dirty="0">
                <a:latin typeface="Times New Roman"/>
                <a:cs typeface="Times New Roman"/>
              </a:rPr>
              <a:t>látkou s  </a:t>
            </a:r>
            <a:r>
              <a:rPr sz="2400" spc="-5" dirty="0">
                <a:latin typeface="Times New Roman"/>
                <a:cs typeface="Times New Roman"/>
              </a:rPr>
              <a:t>výhodnějším profilem (např.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metadon):</a:t>
            </a:r>
            <a:endParaRPr sz="2400" dirty="0">
              <a:latin typeface="Times New Roman"/>
              <a:cs typeface="Times New Roman"/>
            </a:endParaRPr>
          </a:p>
          <a:p>
            <a:pPr marL="1159510">
              <a:lnSpc>
                <a:spcPct val="100000"/>
              </a:lnSpc>
              <a:spcBef>
                <a:spcPts val="700"/>
              </a:spcBef>
            </a:pPr>
            <a:r>
              <a:rPr sz="2400" i="1" spc="-5" dirty="0">
                <a:latin typeface="Times New Roman"/>
                <a:cs typeface="Times New Roman"/>
              </a:rPr>
              <a:t>krátkodobá </a:t>
            </a:r>
            <a:r>
              <a:rPr sz="2400" spc="-5" dirty="0">
                <a:latin typeface="Times New Roman"/>
                <a:cs typeface="Times New Roman"/>
              </a:rPr>
              <a:t>tzn. rychlá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detoxifikace</a:t>
            </a:r>
            <a:endParaRPr sz="2400" dirty="0">
              <a:latin typeface="Times New Roman"/>
              <a:cs typeface="Times New Roman"/>
            </a:endParaRPr>
          </a:p>
          <a:p>
            <a:pPr marL="1954530" marR="580390" indent="-795020">
              <a:lnSpc>
                <a:spcPct val="100000"/>
              </a:lnSpc>
              <a:spcBef>
                <a:spcPts val="700"/>
              </a:spcBef>
            </a:pPr>
            <a:r>
              <a:rPr sz="2400" i="1" spc="-5" dirty="0">
                <a:latin typeface="Times New Roman"/>
                <a:cs typeface="Times New Roman"/>
              </a:rPr>
              <a:t>udržovací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dlouhodobá (i doživotně, např.  metadon, </a:t>
            </a:r>
            <a:r>
              <a:rPr sz="2400" spc="-5" dirty="0" err="1">
                <a:latin typeface="Times New Roman"/>
                <a:cs typeface="Times New Roman"/>
              </a:rPr>
              <a:t>naltrexon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1954530" marR="580390" indent="-795020">
              <a:lnSpc>
                <a:spcPct val="100000"/>
              </a:lnSpc>
              <a:spcBef>
                <a:spcPts val="70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255270">
              <a:lnSpc>
                <a:spcPct val="100000"/>
              </a:lnSpc>
              <a:spcBef>
                <a:spcPts val="500"/>
              </a:spcBef>
            </a:pPr>
            <a:r>
              <a:rPr sz="2400" i="1" u="heavy" spc="-5" dirty="0">
                <a:latin typeface="Times New Roman"/>
                <a:cs typeface="Times New Roman"/>
              </a:rPr>
              <a:t>senzitivizující </a:t>
            </a:r>
            <a:r>
              <a:rPr sz="2400" i="1" u="heavy" dirty="0">
                <a:latin typeface="Times New Roman"/>
                <a:cs typeface="Times New Roman"/>
              </a:rPr>
              <a:t>léčba</a:t>
            </a:r>
            <a:r>
              <a:rPr sz="2400" i="1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podávání látky obracející účinek  drogy </a:t>
            </a:r>
            <a:r>
              <a:rPr sz="2400" dirty="0">
                <a:latin typeface="Times New Roman"/>
                <a:cs typeface="Times New Roman"/>
              </a:rPr>
              <a:t>v </a:t>
            </a:r>
            <a:r>
              <a:rPr sz="2400" spc="-5" dirty="0">
                <a:latin typeface="Times New Roman"/>
                <a:cs typeface="Times New Roman"/>
              </a:rPr>
              <a:t>nepříjemný zážitek </a:t>
            </a:r>
            <a:r>
              <a:rPr sz="2000" spc="-5" dirty="0">
                <a:latin typeface="Times New Roman"/>
                <a:cs typeface="Times New Roman"/>
              </a:rPr>
              <a:t>(např. disulfuram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-Antabus)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720B1-3379-4627-8B56-1A362A0F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8267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277/2004 Sb. – </a:t>
            </a:r>
            <a:r>
              <a:rPr lang="cs-CZ" sz="2000" b="1" dirty="0"/>
              <a:t>VYHLÁŠKA Ministerstva zdravotnictví </a:t>
            </a:r>
            <a:r>
              <a:rPr lang="cs-CZ" sz="2000" dirty="0"/>
              <a:t>ze dne 26. dubna 2004 </a:t>
            </a:r>
            <a:r>
              <a:rPr lang="cs-CZ" sz="2000" b="1" dirty="0"/>
              <a:t>o stanovení zdravotní způsobilosti k řízení motorových vozidel, zdravotní způsobilosti k řízení motorových vozidel s podmínkou … 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EE1848-7823-4018-A566-B32C18F4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799"/>
            <a:ext cx="7886700" cy="4729164"/>
          </a:xfrm>
        </p:spPr>
        <p:txBody>
          <a:bodyPr>
            <a:normAutofit fontScale="25000" lnSpcReduction="20000"/>
          </a:bodyPr>
          <a:lstStyle/>
          <a:p>
            <a:r>
              <a:rPr lang="cs-CZ" sz="4800" b="1" dirty="0"/>
              <a:t>VIII. Nemoci, vady nebo stavy způsobené závislostí na </a:t>
            </a:r>
            <a:r>
              <a:rPr lang="cs-CZ" sz="4800" b="1" u="sng" dirty="0"/>
              <a:t>alkoholu</a:t>
            </a:r>
            <a:r>
              <a:rPr lang="cs-CZ" sz="4800" b="1" dirty="0"/>
              <a:t> (alkoholismus) vylučující nebo podmiňující zdravotní způsobilost k řízení motorových vozidel</a:t>
            </a:r>
            <a:endParaRPr lang="cs-CZ" sz="4800" dirty="0"/>
          </a:p>
          <a:p>
            <a:r>
              <a:rPr lang="cs-CZ" sz="4800" dirty="0"/>
              <a:t>skupina 1 a 2</a:t>
            </a:r>
          </a:p>
          <a:p>
            <a:r>
              <a:rPr lang="cs-CZ" sz="4800" dirty="0"/>
              <a:t>     1. Zdravotní způsobilost k řízení motorových vozidel je </a:t>
            </a:r>
            <a:r>
              <a:rPr lang="cs-CZ" sz="4800" dirty="0">
                <a:solidFill>
                  <a:srgbClr val="FF0000"/>
                </a:solidFill>
              </a:rPr>
              <a:t>vyloučena</a:t>
            </a:r>
            <a:r>
              <a:rPr lang="cs-CZ" sz="4800" dirty="0"/>
              <a:t> u žadatele nebo řidiče, který je </a:t>
            </a:r>
            <a:r>
              <a:rPr lang="cs-CZ" sz="4800" dirty="0">
                <a:solidFill>
                  <a:srgbClr val="FF0000"/>
                </a:solidFill>
              </a:rPr>
              <a:t>závislý na alkoholu </a:t>
            </a:r>
            <a:r>
              <a:rPr lang="cs-CZ" sz="4800" dirty="0"/>
              <a:t>(alkoholismus) </a:t>
            </a:r>
            <a:r>
              <a:rPr lang="cs-CZ" sz="4800" dirty="0">
                <a:solidFill>
                  <a:srgbClr val="FF0000"/>
                </a:solidFill>
              </a:rPr>
              <a:t>nebo neschopný vzdát </a:t>
            </a:r>
            <a:r>
              <a:rPr lang="cs-CZ" sz="4800" dirty="0"/>
              <a:t>se požívání alkoholu tak, aby nebyla </a:t>
            </a:r>
            <a:r>
              <a:rPr lang="cs-CZ" sz="4800" dirty="0">
                <a:solidFill>
                  <a:srgbClr val="FF0000"/>
                </a:solidFill>
              </a:rPr>
              <a:t>ovlivněna schopnost řídit </a:t>
            </a:r>
            <a:r>
              <a:rPr lang="cs-CZ" sz="4800" dirty="0"/>
              <a:t>motorové vozidlo (§ 84 odst. 3 zákona).</a:t>
            </a:r>
          </a:p>
          <a:p>
            <a:r>
              <a:rPr lang="cs-CZ" sz="4800" dirty="0"/>
              <a:t>     2. Zdravotní způsobilost k řízení motorových vozidel žadatele nebo řidiče,</a:t>
            </a:r>
          </a:p>
          <a:p>
            <a:r>
              <a:rPr lang="cs-CZ" sz="4800" dirty="0"/>
              <a:t>a) který byl v minulosti závislý na alkoholu (alkoholismus) nebo neschopný vzdát se vlivu alkoholu při řízení, je podmíněna bezpečným abstinenčním obdobím; za bezpečné abstinenční období se považuje </a:t>
            </a:r>
            <a:r>
              <a:rPr lang="cs-CZ" sz="4800" dirty="0">
                <a:solidFill>
                  <a:srgbClr val="FF0000"/>
                </a:solidFill>
              </a:rPr>
              <a:t>nezpochybněná důsledná a trvalá abstinence trvající alespoň 2 roky</a:t>
            </a:r>
            <a:r>
              <a:rPr lang="cs-CZ" sz="4800" dirty="0"/>
              <a:t>, jejíž prokázání vyplývá ze závěrů učiněných příslušným odborným lékařem, nebo</a:t>
            </a:r>
          </a:p>
          <a:p>
            <a:r>
              <a:rPr lang="cs-CZ" sz="4800" dirty="0"/>
              <a:t>b) u kterého byly zjištěny </a:t>
            </a:r>
            <a:r>
              <a:rPr lang="cs-CZ" sz="4800" dirty="0">
                <a:solidFill>
                  <a:srgbClr val="FF0000"/>
                </a:solidFill>
              </a:rPr>
              <a:t>opakované akutní intoxikace v anamnéze</a:t>
            </a:r>
            <a:r>
              <a:rPr lang="cs-CZ" sz="4800" dirty="0"/>
              <a:t>, lze uznat pouze na základě závěrů odborného vyšetření.</a:t>
            </a:r>
          </a:p>
          <a:p>
            <a:r>
              <a:rPr lang="cs-CZ" sz="4800" dirty="0"/>
              <a:t>Pravidelná lékařská kontrola je podmínkou zdravotní způsobilosti vždy. </a:t>
            </a:r>
            <a:br>
              <a:rPr lang="cs-CZ" sz="4800" dirty="0"/>
            </a:br>
            <a:r>
              <a:rPr lang="cs-CZ" sz="4800" dirty="0"/>
              <a:t> </a:t>
            </a:r>
          </a:p>
          <a:p>
            <a:r>
              <a:rPr lang="cs-CZ" sz="4800" b="1" dirty="0"/>
              <a:t>IX. Nemoci, vady a stavy spočívající v závislosti na požívání </a:t>
            </a:r>
            <a:r>
              <a:rPr lang="cs-CZ" sz="4800" b="1" u="sng" dirty="0"/>
              <a:t>psychoaktivních</a:t>
            </a:r>
            <a:r>
              <a:rPr lang="cs-CZ" sz="4800" b="1" dirty="0"/>
              <a:t> (psychotropních) látek, léčiv nebo jejich kombinací (toxikománie) vylučující zdravotní způsobilost k řízení motorových vozidel</a:t>
            </a:r>
            <a:endParaRPr lang="cs-CZ" sz="4800" dirty="0"/>
          </a:p>
          <a:p>
            <a:r>
              <a:rPr lang="cs-CZ" sz="4800" dirty="0"/>
              <a:t>skupina 1 a 2</a:t>
            </a:r>
          </a:p>
          <a:p>
            <a:r>
              <a:rPr lang="cs-CZ" sz="4800" dirty="0"/>
              <a:t>     1. Zdravotní způsobilost k řízení motorových vozidel je </a:t>
            </a:r>
            <a:r>
              <a:rPr lang="cs-CZ" sz="4800" dirty="0">
                <a:solidFill>
                  <a:srgbClr val="FF0000"/>
                </a:solidFill>
              </a:rPr>
              <a:t>vyloučena</a:t>
            </a:r>
            <a:r>
              <a:rPr lang="cs-CZ" sz="4800" dirty="0"/>
              <a:t> u žadatele nebo řidiče, který</a:t>
            </a:r>
          </a:p>
          <a:p>
            <a:r>
              <a:rPr lang="cs-CZ" sz="4800" dirty="0"/>
              <a:t>a) </a:t>
            </a:r>
            <a:r>
              <a:rPr lang="cs-CZ" sz="4800" dirty="0">
                <a:solidFill>
                  <a:srgbClr val="FF0000"/>
                </a:solidFill>
              </a:rPr>
              <a:t>je závislý </a:t>
            </a:r>
            <a:r>
              <a:rPr lang="cs-CZ" sz="4800" dirty="0"/>
              <a:t>na požívání psychoaktivních látek, léčiv nebo jejích kombinací,</a:t>
            </a:r>
          </a:p>
          <a:p>
            <a:r>
              <a:rPr lang="cs-CZ" sz="4800" dirty="0"/>
              <a:t>b) </a:t>
            </a:r>
            <a:r>
              <a:rPr lang="cs-CZ" sz="4800" dirty="0">
                <a:solidFill>
                  <a:srgbClr val="FF0000"/>
                </a:solidFill>
              </a:rPr>
              <a:t>není závislý, ale pravidelně zneužívá </a:t>
            </a:r>
            <a:r>
              <a:rPr lang="cs-CZ" sz="4800" dirty="0"/>
              <a:t>psychoaktivní látky nebo léčiva nebo jejich kombinace nebo</a:t>
            </a:r>
          </a:p>
          <a:p>
            <a:r>
              <a:rPr lang="cs-CZ" sz="4800" dirty="0"/>
              <a:t>c) </a:t>
            </a:r>
            <a:r>
              <a:rPr lang="cs-CZ" sz="4800" dirty="0">
                <a:solidFill>
                  <a:srgbClr val="FF0000"/>
                </a:solidFill>
              </a:rPr>
              <a:t>pravidelně užívá </a:t>
            </a:r>
            <a:r>
              <a:rPr lang="cs-CZ" sz="4800" dirty="0"/>
              <a:t>psychoaktivní látky nebo léčiva, jejichž účinek nebo jejich kombinace může </a:t>
            </a:r>
            <a:r>
              <a:rPr lang="cs-CZ" sz="4800" dirty="0">
                <a:solidFill>
                  <a:srgbClr val="FF0000"/>
                </a:solidFill>
              </a:rPr>
              <a:t>snížit schopnost bezpečně řídit</a:t>
            </a:r>
            <a:r>
              <a:rPr lang="cs-CZ" sz="4800" dirty="0"/>
              <a:t> motorové vozidlo, a to v takovém množství, které má negativní vliv na jejich řízení.</a:t>
            </a:r>
          </a:p>
          <a:p>
            <a:r>
              <a:rPr lang="cs-CZ" sz="4800" dirty="0"/>
              <a:t>     2. Zdravotní způsobilost k řízení motorových vozidel žadatele nebo řidiče, který byl v minulosti závislý na psychoaktivních látkách nebo je neschopný vzdát se vlivu psychoaktivních látek při řízení, je podmíněna bezpečným abstinenčním obdobím; za bezpečné abstinenční období se považuje nezpochybněná </a:t>
            </a:r>
            <a:r>
              <a:rPr lang="cs-CZ" sz="4800" dirty="0">
                <a:solidFill>
                  <a:srgbClr val="FF0000"/>
                </a:solidFill>
              </a:rPr>
              <a:t>dvouletá důsledná a trvalá abstinence</a:t>
            </a:r>
            <a:r>
              <a:rPr lang="cs-CZ" sz="4800" dirty="0"/>
              <a:t>, jehož prokázání vyplývá ze závěrů učiněných příslušným odborným lékařem; pravidelná lékařská kontrola je podmínkou zdravotní způsobilosti vždy. 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324152-8183-4266-A454-12F9A4C4A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99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04639-4794-44E0-BE5E-30A5B1B9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533401"/>
          </a:xfrm>
        </p:spPr>
        <p:txBody>
          <a:bodyPr>
            <a:noAutofit/>
          </a:bodyPr>
          <a:lstStyle/>
          <a:p>
            <a:pPr algn="ctr"/>
            <a:r>
              <a:rPr lang="cs-CZ" sz="2000" dirty="0"/>
              <a:t>ČR - výroční zpráva o drogách 2017 – Vláda ČR</a:t>
            </a:r>
            <a:br>
              <a:rPr lang="cs-CZ" sz="2000" dirty="0"/>
            </a:br>
            <a:r>
              <a:rPr lang="cs-CZ" sz="2000" dirty="0"/>
              <a:t>/údaje spíše z roku 2016/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23FFDA-2E3F-42FD-BA90-ACDAE75A6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62002"/>
            <a:ext cx="8610600" cy="5714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Nejvíce uživatelů </a:t>
            </a:r>
            <a:r>
              <a:rPr lang="cs-CZ" sz="2000" b="1" dirty="0"/>
              <a:t>alkoholu</a:t>
            </a:r>
            <a:r>
              <a:rPr lang="cs-CZ" sz="2000" dirty="0"/>
              <a:t> a tabáku. Rizik. Pití 900 tisíc osob.</a:t>
            </a:r>
          </a:p>
          <a:p>
            <a:pPr marL="0" indent="0">
              <a:buNone/>
            </a:pPr>
            <a:r>
              <a:rPr lang="cs-CZ" sz="2000" dirty="0"/>
              <a:t>Denně kouří </a:t>
            </a:r>
            <a:r>
              <a:rPr lang="cs-CZ" sz="2000" b="1" dirty="0"/>
              <a:t>cigarety až 27% populace</a:t>
            </a:r>
            <a:r>
              <a:rPr lang="cs-CZ" sz="2000" dirty="0"/>
              <a:t>. Nejsilnější kuřáci: Věk 35-54 let.</a:t>
            </a:r>
          </a:p>
          <a:p>
            <a:pPr marL="0" indent="0">
              <a:buNone/>
            </a:pPr>
            <a:r>
              <a:rPr lang="cs-CZ" sz="2000" dirty="0"/>
              <a:t>Pervitin a opiáty: Meziroční pokles ze 48 tisíce na 46, 8 tisíce uživatelů.</a:t>
            </a:r>
          </a:p>
          <a:p>
            <a:pPr marL="0" indent="0">
              <a:buNone/>
            </a:pPr>
            <a:r>
              <a:rPr lang="cs-CZ" sz="2000" dirty="0"/>
              <a:t>Injekční uživatelé: 42, 8 tisíce.    </a:t>
            </a:r>
          </a:p>
          <a:p>
            <a:pPr marL="0" indent="0">
              <a:buNone/>
            </a:pPr>
            <a:r>
              <a:rPr lang="cs-CZ" sz="2000" dirty="0"/>
              <a:t>„Hlavní, nejproblémovější droga“: </a:t>
            </a:r>
            <a:r>
              <a:rPr lang="cs-CZ" sz="2000" b="1" dirty="0"/>
              <a:t>Pervitin</a:t>
            </a:r>
            <a:r>
              <a:rPr lang="cs-CZ" sz="2000" dirty="0"/>
              <a:t>. </a:t>
            </a:r>
          </a:p>
          <a:p>
            <a:pPr marL="0" indent="0">
              <a:buNone/>
            </a:pPr>
            <a:r>
              <a:rPr lang="cs-CZ" sz="2000" dirty="0"/>
              <a:t>Nejčastěji užívaná nelegální droga: </a:t>
            </a:r>
            <a:r>
              <a:rPr lang="cs-CZ" sz="2000" b="1" dirty="0"/>
              <a:t>Konopí</a:t>
            </a:r>
            <a:r>
              <a:rPr lang="cs-CZ" sz="2000" dirty="0"/>
              <a:t>. (Což je u nás už tradiční droga.) 120 tisíc osob.</a:t>
            </a:r>
          </a:p>
          <a:p>
            <a:pPr marL="0" indent="0">
              <a:buNone/>
            </a:pPr>
            <a:r>
              <a:rPr lang="cs-CZ" sz="2000" dirty="0"/>
              <a:t>Smrt: 788 osob na předávkování alkoholem či z jiných vnějších příčin pod vlivem alkoholu (především v důsledku nehod a sebevražd). 129 osob v důsledku užití nelegálních drog (z nich 32 na předávkování).</a:t>
            </a:r>
          </a:p>
          <a:p>
            <a:pPr marL="0" indent="0">
              <a:buNone/>
            </a:pPr>
            <a:r>
              <a:rPr lang="cs-CZ" sz="2000" dirty="0"/>
              <a:t>Problém s dostupností (cenou) léků v substituční léčbě. Většinová úhrada pac.</a:t>
            </a:r>
          </a:p>
          <a:p>
            <a:pPr marL="0" indent="0">
              <a:buNone/>
            </a:pPr>
            <a:r>
              <a:rPr lang="cs-CZ" sz="2000" dirty="0"/>
              <a:t>Užívání nelegálních drog mírně klesá u mládeže. V Evropě jsem ale na předních místech, a to v drogách legálních.</a:t>
            </a:r>
          </a:p>
          <a:p>
            <a:pPr marL="0" indent="0">
              <a:buNone/>
            </a:pPr>
            <a:r>
              <a:rPr lang="cs-CZ" sz="2000" dirty="0"/>
              <a:t>HIV počet </a:t>
            </a:r>
            <a:r>
              <a:rPr lang="cs-CZ" sz="2000" dirty="0" err="1"/>
              <a:t>relat</a:t>
            </a:r>
            <a:r>
              <a:rPr lang="cs-CZ" sz="2000" dirty="0"/>
              <a:t>. stabilní.</a:t>
            </a:r>
          </a:p>
          <a:p>
            <a:pPr marL="0" indent="0">
              <a:buNone/>
            </a:pPr>
            <a:r>
              <a:rPr lang="cs-CZ" sz="2000" b="1" dirty="0"/>
              <a:t>20,1 tuny konopných drog</a:t>
            </a:r>
            <a:r>
              <a:rPr lang="cs-CZ" sz="2000" dirty="0"/>
              <a:t>, 6,5 tuny pervitinu, 0,7 tuny heroinu, 1,0 tuna kokainu a 1,2 milionu tablet extáze. </a:t>
            </a:r>
          </a:p>
          <a:p>
            <a:pPr marL="0" indent="0">
              <a:buNone/>
            </a:pPr>
            <a:r>
              <a:rPr lang="cs-CZ" sz="2000" dirty="0"/>
              <a:t>Dlouhodobě: Spotřeba konopných drog a heroinu se snižuje, spotřeba pervitinu a kokainu se naopak zvyšuje.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------------------------------------------------------------------------------------------------</a:t>
            </a:r>
          </a:p>
          <a:p>
            <a:r>
              <a:rPr lang="cs-CZ" sz="2000" b="1" u="sng" dirty="0"/>
              <a:t>Evropa</a:t>
            </a:r>
            <a:r>
              <a:rPr lang="cs-CZ" sz="2000" dirty="0"/>
              <a:t> 2016: </a:t>
            </a:r>
          </a:p>
          <a:p>
            <a:pPr marL="0" indent="0">
              <a:buNone/>
            </a:pPr>
            <a:r>
              <a:rPr lang="cs-CZ" sz="2000" dirty="0"/>
              <a:t>Návrat NMDA (extáze, i on-line), ↑ syntetické </a:t>
            </a:r>
            <a:r>
              <a:rPr lang="cs-CZ" sz="2000" dirty="0" err="1"/>
              <a:t>opioidy</a:t>
            </a:r>
            <a:r>
              <a:rPr lang="cs-CZ" sz="2000" dirty="0"/>
              <a:t>, pervitin.</a:t>
            </a:r>
          </a:p>
          <a:p>
            <a:pPr marL="0" indent="0">
              <a:buNone/>
            </a:pPr>
            <a:r>
              <a:rPr lang="cs-CZ" sz="2000" dirty="0"/>
              <a:t>↑ smrtelná předávkování (dostupnost heroinu, čistota drog, stárnutí uživatelů).</a:t>
            </a:r>
          </a:p>
          <a:p>
            <a:pPr marL="0" indent="0">
              <a:buNone/>
            </a:pPr>
            <a:r>
              <a:rPr lang="cs-CZ" sz="2000" dirty="0"/>
              <a:t>↑HIV (injekční stimulancia, dříve více díky heroinu).</a:t>
            </a:r>
          </a:p>
          <a:p>
            <a:pPr marL="0" indent="0">
              <a:buNone/>
            </a:pPr>
            <a:r>
              <a:rPr lang="cs-CZ" sz="2000" dirty="0"/>
              <a:t>Celkem 560 látek, v roce 2015 98 nových.</a:t>
            </a:r>
          </a:p>
          <a:p>
            <a:pPr marL="0" indent="0">
              <a:buNone/>
            </a:pPr>
            <a:r>
              <a:rPr lang="cs-CZ" sz="2000" dirty="0"/>
              <a:t>(Evropská zpráva o drogách 2016.)</a:t>
            </a:r>
          </a:p>
        </p:txBody>
      </p:sp>
    </p:spTree>
    <p:extLst>
      <p:ext uri="{BB962C8B-B14F-4D97-AF65-F5344CB8AC3E}">
        <p14:creationId xmlns:p14="http://schemas.microsoft.com/office/powerpoint/2010/main" val="2104011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09AED-AC69-41AF-AEAC-3A80EC47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zpráva o drogách 2017 (</a:t>
            </a:r>
            <a:r>
              <a:rPr lang="cs-CZ" dirty="0" err="1"/>
              <a:t>info</a:t>
            </a:r>
            <a:r>
              <a:rPr lang="cs-CZ" dirty="0"/>
              <a:t> spíše z roku 2016, i 2015)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D3CE1-5046-4B6D-95DB-D5129871D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Nejčastější drogy: kokain, NMDA, amfetaminy.</a:t>
            </a:r>
          </a:p>
          <a:p>
            <a:pPr marL="0" indent="0">
              <a:buNone/>
            </a:pPr>
            <a:r>
              <a:rPr lang="cs-CZ" sz="1200" dirty="0"/>
              <a:t>Západ, jih – spíše kokain (dostupnost přístavů obch. s kokainem)</a:t>
            </a:r>
          </a:p>
          <a:p>
            <a:pPr marL="0" indent="0">
              <a:buNone/>
            </a:pPr>
            <a:r>
              <a:rPr lang="cs-CZ" sz="1200" dirty="0"/>
              <a:t>Sever, východ – amfetaminy.</a:t>
            </a:r>
          </a:p>
          <a:p>
            <a:pPr marL="0" indent="0">
              <a:buNone/>
            </a:pPr>
            <a:r>
              <a:rPr lang="cs-CZ" sz="2400" dirty="0"/>
              <a:t>Návrat NMDA (extáze, i on-line), ↑ syntetické </a:t>
            </a:r>
            <a:r>
              <a:rPr lang="cs-CZ" sz="2400" dirty="0" err="1"/>
              <a:t>opioidy</a:t>
            </a:r>
            <a:r>
              <a:rPr lang="cs-CZ" sz="2400" dirty="0"/>
              <a:t>, pervitin.</a:t>
            </a:r>
          </a:p>
          <a:p>
            <a:pPr marL="0" indent="0">
              <a:buNone/>
            </a:pPr>
            <a:r>
              <a:rPr lang="cs-CZ" sz="2400" dirty="0"/>
              <a:t>↑ smrtelná předávkování (dostupnost heroinu, čistota drog, stárnutí uživatelů).</a:t>
            </a:r>
          </a:p>
          <a:p>
            <a:pPr marL="0" indent="0">
              <a:buNone/>
            </a:pPr>
            <a:r>
              <a:rPr lang="cs-CZ" sz="2400" dirty="0"/>
              <a:t>↑HIV (injekční stimulancia, dříve více díky heroinu).</a:t>
            </a:r>
          </a:p>
          <a:p>
            <a:pPr marL="0" indent="0">
              <a:buNone/>
            </a:pPr>
            <a:r>
              <a:rPr lang="cs-CZ" sz="2400" dirty="0"/>
              <a:t>Celkem 560 látek, v roce 2015 98 nových.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1300" dirty="0"/>
              <a:t>Studenti Evropa x USA: velmi orientačně - dotazníky</a:t>
            </a:r>
          </a:p>
          <a:p>
            <a:pPr marL="0" indent="0">
              <a:buNone/>
            </a:pPr>
            <a:r>
              <a:rPr lang="cs-CZ" sz="1300" dirty="0"/>
              <a:t>Evropa: 2 krát více alkohol, 4 krát více tabák, 2 krát méně konopí</a:t>
            </a:r>
          </a:p>
        </p:txBody>
      </p:sp>
    </p:spTree>
    <p:extLst>
      <p:ext uri="{BB962C8B-B14F-4D97-AF65-F5344CB8AC3E}">
        <p14:creationId xmlns:p14="http://schemas.microsoft.com/office/powerpoint/2010/main" val="917762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92500"/>
            <a:ext cx="8999220" cy="1079500"/>
          </a:xfrm>
          <a:custGeom>
            <a:avLst/>
            <a:gdLst/>
            <a:ahLst/>
            <a:cxnLst/>
            <a:rect l="l" t="t" r="r" b="b"/>
            <a:pathLst>
              <a:path w="8999220" h="1079500">
                <a:moveTo>
                  <a:pt x="8956040" y="0"/>
                </a:moveTo>
                <a:lnTo>
                  <a:pt x="0" y="0"/>
                </a:lnTo>
                <a:lnTo>
                  <a:pt x="0" y="1079500"/>
                </a:lnTo>
                <a:lnTo>
                  <a:pt x="8956040" y="1079500"/>
                </a:lnTo>
                <a:lnTo>
                  <a:pt x="8971895" y="1075769"/>
                </a:lnTo>
                <a:lnTo>
                  <a:pt x="8985726" y="1065847"/>
                </a:lnTo>
                <a:lnTo>
                  <a:pt x="8995509" y="1051639"/>
                </a:lnTo>
                <a:lnTo>
                  <a:pt x="8999220" y="1035050"/>
                </a:lnTo>
                <a:lnTo>
                  <a:pt x="8999220" y="43179"/>
                </a:lnTo>
                <a:lnTo>
                  <a:pt x="8995509" y="27324"/>
                </a:lnTo>
                <a:lnTo>
                  <a:pt x="8985726" y="13493"/>
                </a:lnTo>
                <a:lnTo>
                  <a:pt x="8971895" y="3710"/>
                </a:lnTo>
                <a:lnTo>
                  <a:pt x="895604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469" y="3789679"/>
            <a:ext cx="22745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Speciální</a:t>
            </a:r>
            <a:r>
              <a:rPr sz="32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část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60309" y="5337809"/>
            <a:ext cx="13601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Alkohol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F20542E-679A-4AC4-9335-6F07ECFB653A}"/>
              </a:ext>
            </a:extLst>
          </p:cNvPr>
          <p:cNvSpPr txBox="1"/>
          <p:nvPr/>
        </p:nvSpPr>
        <p:spPr>
          <a:xfrm>
            <a:off x="228600" y="609600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6"/>
                </a:solidFill>
              </a:rPr>
              <a:t>Mechamismus</a:t>
            </a:r>
            <a:r>
              <a:rPr lang="cs-CZ" sz="2400" b="1" dirty="0">
                <a:solidFill>
                  <a:schemeClr val="accent6"/>
                </a:solidFill>
              </a:rPr>
              <a:t> působení: ??</a:t>
            </a:r>
          </a:p>
          <a:p>
            <a:endParaRPr lang="cs-CZ" sz="2400" dirty="0"/>
          </a:p>
          <a:p>
            <a:r>
              <a:rPr lang="cs-CZ" sz="2400" dirty="0"/>
              <a:t>Přímé ovlivnění </a:t>
            </a:r>
            <a:r>
              <a:rPr lang="cs-CZ" sz="2400" dirty="0">
                <a:hlinkClick r:id="rId2" tooltip="Neurotransmiter"/>
              </a:rPr>
              <a:t>neurotransmiterů</a:t>
            </a:r>
            <a:r>
              <a:rPr lang="cs-CZ" sz="2400" dirty="0"/>
              <a:t>: potlačení inhibičního vlivu GABA, stimulace aktivity glutamátu, útlum </a:t>
            </a:r>
            <a:r>
              <a:rPr lang="cs-CZ" sz="2400" dirty="0" err="1"/>
              <a:t>dopaminergní</a:t>
            </a:r>
            <a:r>
              <a:rPr lang="cs-CZ" sz="2400" dirty="0"/>
              <a:t>, </a:t>
            </a:r>
            <a:r>
              <a:rPr lang="cs-CZ" sz="2400" dirty="0" err="1"/>
              <a:t>SRTNergní</a:t>
            </a:r>
            <a:r>
              <a:rPr lang="cs-CZ" sz="2400" dirty="0"/>
              <a:t>, </a:t>
            </a:r>
            <a:r>
              <a:rPr lang="cs-CZ" sz="2400" dirty="0" err="1"/>
              <a:t>taurinergní</a:t>
            </a:r>
            <a:r>
              <a:rPr lang="cs-CZ" sz="2400" dirty="0"/>
              <a:t> aktivity</a:t>
            </a:r>
          </a:p>
          <a:p>
            <a:endParaRPr lang="cs-CZ" sz="2400" dirty="0"/>
          </a:p>
          <a:p>
            <a:r>
              <a:rPr lang="cs-CZ" sz="2400" dirty="0"/>
              <a:t>Tendence pro opakování příjmu alkoholu -  změněná aktivita </a:t>
            </a:r>
            <a:r>
              <a:rPr lang="cs-CZ" sz="2400" dirty="0" err="1"/>
              <a:t>GABAergního</a:t>
            </a:r>
            <a:r>
              <a:rPr lang="cs-CZ" sz="2400" dirty="0"/>
              <a:t> a </a:t>
            </a:r>
            <a:r>
              <a:rPr lang="cs-CZ" sz="2400" dirty="0" err="1"/>
              <a:t>glutamátergního</a:t>
            </a:r>
            <a:r>
              <a:rPr lang="cs-CZ" sz="2400" dirty="0"/>
              <a:t> systému na uvolňování dopaminu v </a:t>
            </a:r>
            <a:r>
              <a:rPr lang="cs-CZ" sz="2400" dirty="0" err="1"/>
              <a:t>mezolimbické</a:t>
            </a:r>
            <a:r>
              <a:rPr lang="cs-CZ" sz="2400" dirty="0"/>
              <a:t> dopaminové dráze. </a:t>
            </a:r>
          </a:p>
          <a:p>
            <a:endParaRPr lang="cs-CZ" sz="2400" dirty="0"/>
          </a:p>
          <a:p>
            <a:r>
              <a:rPr lang="cs-CZ" sz="2400" dirty="0"/>
              <a:t>Poškození neuronů - hromadění metabolitů alkoholu – acetaldehydu.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E8120C-680C-406B-B96D-8CC5CCB9C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4989855"/>
            <a:ext cx="1676400" cy="1868145"/>
          </a:xfrm>
          <a:prstGeom prst="rect">
            <a:avLst/>
          </a:prstGeom>
        </p:spPr>
      </p:pic>
      <p:pic>
        <p:nvPicPr>
          <p:cNvPr id="2052" name="Picture 4" descr="VÃ½sledek obrÃ¡zku pro mesolimbic dopaminergic">
            <a:extLst>
              <a:ext uri="{FF2B5EF4-FFF2-40B4-BE49-F238E27FC236}">
                <a16:creationId xmlns:a16="http://schemas.microsoft.com/office/drawing/2014/main" id="{982A55E8-60A5-4A34-A394-0CC813AB6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" y="4878398"/>
            <a:ext cx="2714625" cy="19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25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311172"/>
            <a:ext cx="577342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172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Alkohol</a:t>
            </a:r>
            <a:r>
              <a:rPr b="1" spc="-5" dirty="0">
                <a:solidFill>
                  <a:schemeClr val="accent6"/>
                </a:solidFill>
              </a:rPr>
              <a:t> </a:t>
            </a:r>
            <a:r>
              <a:rPr lang="cs-CZ" b="1" spc="-5" dirty="0">
                <a:solidFill>
                  <a:schemeClr val="accent6"/>
                </a:solidFill>
              </a:rPr>
              <a:t>- </a:t>
            </a:r>
            <a:r>
              <a:rPr b="1" spc="-5" dirty="0" err="1">
                <a:solidFill>
                  <a:schemeClr val="accent6"/>
                </a:solidFill>
              </a:rPr>
              <a:t>akutní</a:t>
            </a:r>
            <a:r>
              <a:rPr b="1" spc="-7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intoxikace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0869" y="935990"/>
            <a:ext cx="8525635" cy="5051383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000" spc="-10" dirty="0" err="1">
                <a:latin typeface="Times New Roman"/>
                <a:cs typeface="Times New Roman"/>
              </a:rPr>
              <a:t>ebrieta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–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opilost</a:t>
            </a:r>
            <a:endParaRPr lang="cs-CZ" sz="20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20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000" spc="-5" dirty="0">
                <a:latin typeface="Times New Roman"/>
                <a:cs typeface="Times New Roman"/>
              </a:rPr>
              <a:t>symptomy </a:t>
            </a:r>
            <a:r>
              <a:rPr sz="2000" dirty="0">
                <a:latin typeface="Times New Roman"/>
                <a:cs typeface="Times New Roman"/>
              </a:rPr>
              <a:t>~ </a:t>
            </a:r>
            <a:r>
              <a:rPr sz="2000" spc="-5" dirty="0">
                <a:latin typeface="Times New Roman"/>
                <a:cs typeface="Times New Roman"/>
              </a:rPr>
              <a:t>množství, </a:t>
            </a:r>
            <a:r>
              <a:rPr sz="2000" dirty="0">
                <a:latin typeface="Times New Roman"/>
                <a:cs typeface="Times New Roman"/>
              </a:rPr>
              <a:t>osobnost,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tolerance</a:t>
            </a:r>
            <a:endParaRPr sz="2000" dirty="0">
              <a:latin typeface="Times New Roman"/>
              <a:cs typeface="Times New Roman"/>
            </a:endParaRPr>
          </a:p>
          <a:p>
            <a:pPr marL="348615" marR="5080">
              <a:lnSpc>
                <a:spcPct val="99800"/>
              </a:lnSpc>
              <a:spcBef>
                <a:spcPts val="5"/>
              </a:spcBef>
            </a:pP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nižší dávky působí </a:t>
            </a:r>
            <a:r>
              <a:rPr sz="20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stimulačně </a:t>
            </a:r>
            <a:r>
              <a:rPr sz="2000" spc="-5" dirty="0">
                <a:latin typeface="Times New Roman"/>
                <a:cs typeface="Times New Roman"/>
              </a:rPr>
              <a:t>(PM excitace, elace  nálady, mnohomluvnost, zvýšené sebevědomí, snížení  sebekritičnosti, </a:t>
            </a:r>
            <a:r>
              <a:rPr sz="2000" spc="-5" dirty="0" err="1">
                <a:latin typeface="Times New Roman"/>
                <a:cs typeface="Times New Roman"/>
              </a:rPr>
              <a:t>zábran</a:t>
            </a:r>
            <a:r>
              <a:rPr sz="2000" spc="-5" dirty="0">
                <a:latin typeface="Times New Roman"/>
                <a:cs typeface="Times New Roman"/>
              </a:rPr>
              <a:t>,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agresivita</a:t>
            </a:r>
            <a:r>
              <a:rPr sz="2000" spc="-5" dirty="0">
                <a:latin typeface="Times New Roman"/>
                <a:cs typeface="Times New Roman"/>
              </a:rPr>
              <a:t>), </a:t>
            </a:r>
            <a:endParaRPr lang="cs-CZ" sz="2000" spc="-5" dirty="0">
              <a:latin typeface="Times New Roman"/>
              <a:cs typeface="Times New Roman"/>
            </a:endParaRPr>
          </a:p>
          <a:p>
            <a:pPr marL="348615" marR="5080">
              <a:lnSpc>
                <a:spcPct val="99800"/>
              </a:lnSpc>
              <a:spcBef>
                <a:spcPts val="5"/>
              </a:spcBef>
            </a:pPr>
            <a:r>
              <a:rPr sz="2000" spc="-5" dirty="0" err="1">
                <a:latin typeface="Times New Roman"/>
                <a:cs typeface="Times New Roman"/>
              </a:rPr>
              <a:t>při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vyšších  dávkách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sz="20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útlum </a:t>
            </a:r>
            <a:r>
              <a:rPr sz="2000" spc="-5" dirty="0">
                <a:latin typeface="Times New Roman"/>
                <a:cs typeface="Times New Roman"/>
              </a:rPr>
              <a:t>(únava, inkoordinace pohybů,  </a:t>
            </a:r>
            <a:r>
              <a:rPr sz="2000" spc="-10" dirty="0">
                <a:latin typeface="Times New Roman"/>
                <a:cs typeface="Times New Roman"/>
              </a:rPr>
              <a:t>dysartrie, </a:t>
            </a:r>
            <a:r>
              <a:rPr sz="2000" spc="-5" dirty="0">
                <a:latin typeface="Times New Roman"/>
                <a:cs typeface="Times New Roman"/>
              </a:rPr>
              <a:t>somnolence,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 err="1">
                <a:latin typeface="Times New Roman"/>
                <a:cs typeface="Times New Roman"/>
              </a:rPr>
              <a:t>spánek</a:t>
            </a:r>
            <a:r>
              <a:rPr sz="2000" spc="-10" dirty="0">
                <a:latin typeface="Times New Roman"/>
                <a:cs typeface="Times New Roman"/>
              </a:rPr>
              <a:t>)</a:t>
            </a:r>
            <a:endParaRPr lang="cs-CZ" sz="2000" spc="-10" dirty="0">
              <a:latin typeface="Times New Roman"/>
              <a:cs typeface="Times New Roman"/>
            </a:endParaRPr>
          </a:p>
          <a:p>
            <a:pPr marL="348615" marR="5080">
              <a:lnSpc>
                <a:spcPct val="99800"/>
              </a:lnSpc>
              <a:spcBef>
                <a:spcPts val="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000" dirty="0">
                <a:latin typeface="Times New Roman"/>
                <a:cs typeface="Times New Roman"/>
              </a:rPr>
              <a:t>4 </a:t>
            </a:r>
            <a:r>
              <a:rPr sz="2000" spc="-5" dirty="0">
                <a:latin typeface="Times New Roman"/>
                <a:cs typeface="Times New Roman"/>
              </a:rPr>
              <a:t>stadia opilosti dle hladiny alkoholu </a:t>
            </a:r>
            <a:r>
              <a:rPr sz="2000" dirty="0">
                <a:latin typeface="Times New Roman"/>
                <a:cs typeface="Times New Roman"/>
              </a:rPr>
              <a:t>v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krvi:</a:t>
            </a:r>
            <a:endParaRPr sz="2000" dirty="0">
              <a:latin typeface="Times New Roman"/>
              <a:cs typeface="Times New Roman"/>
            </a:endParaRPr>
          </a:p>
          <a:p>
            <a:pPr marL="1494790" lvl="1" indent="-567690">
              <a:lnSpc>
                <a:spcPct val="100000"/>
              </a:lnSpc>
              <a:spcBef>
                <a:spcPts val="685"/>
              </a:spcBef>
              <a:buAutoNum type="arabicParenR"/>
              <a:tabLst>
                <a:tab pos="1494155" algn="l"/>
                <a:tab pos="1494790" algn="l"/>
              </a:tabLst>
            </a:pPr>
            <a:r>
              <a:rPr sz="2000" i="1" u="heavy" spc="-5" dirty="0" err="1">
                <a:latin typeface="Times New Roman"/>
                <a:cs typeface="Times New Roman"/>
              </a:rPr>
              <a:t>excitační</a:t>
            </a:r>
            <a:r>
              <a:rPr sz="2000" i="1" spc="-5" dirty="0">
                <a:latin typeface="Times New Roman"/>
                <a:cs typeface="Times New Roman"/>
              </a:rPr>
              <a:t> </a:t>
            </a:r>
            <a:r>
              <a:rPr lang="cs-CZ" sz="2000" i="1" spc="-5" dirty="0">
                <a:latin typeface="Times New Roman"/>
                <a:cs typeface="Times New Roman"/>
              </a:rPr>
              <a:t> - </a:t>
            </a:r>
            <a:r>
              <a:rPr sz="2000" dirty="0">
                <a:latin typeface="Times New Roman"/>
                <a:cs typeface="Times New Roman"/>
              </a:rPr>
              <a:t>do </a:t>
            </a:r>
            <a:r>
              <a:rPr sz="2000" spc="-5" dirty="0">
                <a:latin typeface="Times New Roman"/>
                <a:cs typeface="Times New Roman"/>
              </a:rPr>
              <a:t>1.5g/kg, lehká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opilost</a:t>
            </a:r>
            <a:endParaRPr sz="2000" dirty="0">
              <a:latin typeface="Times New Roman"/>
              <a:cs typeface="Times New Roman"/>
            </a:endParaRPr>
          </a:p>
          <a:p>
            <a:pPr marL="1494790" lvl="1" indent="-567690">
              <a:lnSpc>
                <a:spcPct val="100000"/>
              </a:lnSpc>
              <a:spcBef>
                <a:spcPts val="695"/>
              </a:spcBef>
              <a:buAutoNum type="arabicParenR"/>
              <a:tabLst>
                <a:tab pos="1494155" algn="l"/>
                <a:tab pos="1494790" algn="l"/>
              </a:tabLst>
            </a:pPr>
            <a:r>
              <a:rPr sz="2000" i="1" u="heavy" spc="-5" dirty="0" err="1">
                <a:latin typeface="Times New Roman"/>
                <a:cs typeface="Times New Roman"/>
              </a:rPr>
              <a:t>hypnotické</a:t>
            </a:r>
            <a:r>
              <a:rPr sz="2000" i="1" spc="-5" dirty="0">
                <a:latin typeface="Times New Roman"/>
                <a:cs typeface="Times New Roman"/>
              </a:rPr>
              <a:t> </a:t>
            </a:r>
            <a:r>
              <a:rPr lang="cs-CZ" sz="2000" i="1" spc="-5" dirty="0">
                <a:latin typeface="Times New Roman"/>
                <a:cs typeface="Times New Roman"/>
              </a:rPr>
              <a:t>- </a:t>
            </a:r>
            <a:r>
              <a:rPr sz="2000" spc="-5" dirty="0">
                <a:latin typeface="Times New Roman"/>
                <a:cs typeface="Times New Roman"/>
              </a:rPr>
              <a:t>1.6-2 g/kg, opilost středního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stupně</a:t>
            </a:r>
            <a:endParaRPr sz="2000" dirty="0">
              <a:latin typeface="Times New Roman"/>
              <a:cs typeface="Times New Roman"/>
            </a:endParaRPr>
          </a:p>
          <a:p>
            <a:pPr marL="1494790" lvl="1" indent="-567690">
              <a:lnSpc>
                <a:spcPct val="100000"/>
              </a:lnSpc>
              <a:spcBef>
                <a:spcPts val="715"/>
              </a:spcBef>
              <a:buAutoNum type="arabicParenR"/>
              <a:tabLst>
                <a:tab pos="1494155" algn="l"/>
                <a:tab pos="1494790" algn="l"/>
                <a:tab pos="3893185" algn="l"/>
              </a:tabLst>
            </a:pPr>
            <a:r>
              <a:rPr lang="cs-CZ" sz="2000" i="1" u="heavy" spc="-5" dirty="0">
                <a:latin typeface="Times New Roman"/>
                <a:cs typeface="Times New Roman"/>
              </a:rPr>
              <a:t>n</a:t>
            </a:r>
            <a:r>
              <a:rPr sz="2000" i="1" u="heavy" spc="-5" dirty="0" err="1">
                <a:latin typeface="Times New Roman"/>
                <a:cs typeface="Times New Roman"/>
              </a:rPr>
              <a:t>arkotick</a:t>
            </a:r>
            <a:r>
              <a:rPr lang="cs-CZ" sz="2000" i="1" u="heavy" spc="-5" dirty="0">
                <a:latin typeface="Times New Roman"/>
                <a:cs typeface="Times New Roman"/>
              </a:rPr>
              <a:t>é</a:t>
            </a:r>
            <a:r>
              <a:rPr lang="cs-CZ" sz="2000" i="1" u="sng" spc="-5" dirty="0">
                <a:latin typeface="Times New Roman"/>
                <a:cs typeface="Times New Roman"/>
              </a:rPr>
              <a:t>  </a:t>
            </a:r>
            <a:r>
              <a:rPr sz="2000" spc="-360" dirty="0">
                <a:latin typeface="Symbol"/>
                <a:cs typeface="Symbol"/>
              </a:rPr>
              <a:t></a:t>
            </a:r>
            <a:r>
              <a:rPr sz="2000" spc="-360" dirty="0">
                <a:latin typeface="Times New Roman"/>
                <a:cs typeface="Times New Roman"/>
              </a:rPr>
              <a:t> </a:t>
            </a:r>
            <a:r>
              <a:rPr lang="cs-CZ" sz="2000" spc="-360" dirty="0">
                <a:latin typeface="Times New Roman"/>
                <a:cs typeface="Times New Roman"/>
              </a:rPr>
              <a:t>  </a:t>
            </a:r>
            <a:r>
              <a:rPr sz="2000" spc="-5" dirty="0">
                <a:latin typeface="Times New Roman"/>
                <a:cs typeface="Times New Roman"/>
              </a:rPr>
              <a:t>2g/kg, těžká</a:t>
            </a:r>
            <a:r>
              <a:rPr sz="2000" spc="-19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opilost</a:t>
            </a:r>
            <a:endParaRPr sz="2000" dirty="0">
              <a:latin typeface="Times New Roman"/>
              <a:cs typeface="Times New Roman"/>
            </a:endParaRPr>
          </a:p>
          <a:p>
            <a:pPr marL="1494790" marR="200025" lvl="1" indent="-567690">
              <a:lnSpc>
                <a:spcPct val="100000"/>
              </a:lnSpc>
              <a:spcBef>
                <a:spcPts val="695"/>
              </a:spcBef>
              <a:buAutoNum type="arabicParenR"/>
              <a:tabLst>
                <a:tab pos="1494155" algn="l"/>
                <a:tab pos="1494790" algn="l"/>
                <a:tab pos="3813810" algn="l"/>
              </a:tabLst>
            </a:pPr>
            <a:r>
              <a:rPr sz="2000" i="1" u="heavy" spc="-5" dirty="0" err="1">
                <a:latin typeface="Times New Roman"/>
                <a:cs typeface="Times New Roman"/>
              </a:rPr>
              <a:t>asfyktické</a:t>
            </a:r>
            <a:r>
              <a:rPr sz="2000" i="1" spc="0" dirty="0">
                <a:latin typeface="Times New Roman"/>
                <a:cs typeface="Times New Roman"/>
              </a:rPr>
              <a:t> 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&gt;</a:t>
            </a:r>
            <a:r>
              <a:rPr sz="2000" spc="-5" dirty="0">
                <a:latin typeface="Times New Roman"/>
                <a:cs typeface="Times New Roman"/>
              </a:rPr>
              <a:t>3g/kg těžká </a:t>
            </a:r>
            <a:r>
              <a:rPr sz="2000" spc="-5" dirty="0" err="1">
                <a:latin typeface="Times New Roman"/>
                <a:cs typeface="Times New Roman"/>
              </a:rPr>
              <a:t>alkoholová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intoxikace</a:t>
            </a:r>
            <a:r>
              <a:rPr sz="2000" dirty="0">
                <a:latin typeface="Times New Roman"/>
                <a:cs typeface="Times New Roman"/>
              </a:rPr>
              <a:t>,  </a:t>
            </a:r>
            <a:r>
              <a:rPr sz="2000" spc="-5" dirty="0">
                <a:latin typeface="Times New Roman"/>
                <a:cs typeface="Times New Roman"/>
              </a:rPr>
              <a:t>riziko bezvědomí, zástavy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dechu</a:t>
            </a:r>
            <a:r>
              <a:rPr sz="2000" spc="-5" dirty="0">
                <a:latin typeface="Times New Roman"/>
                <a:cs typeface="Times New Roman"/>
              </a:rPr>
              <a:t>,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oběhu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418EA7-2353-4CB9-8C75-F74A749D9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55" y="37347"/>
            <a:ext cx="1524549" cy="9942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C00F47-08B5-44AA-84D9-6E70F8531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0" y="-1"/>
            <a:ext cx="1171919" cy="10316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39545"/>
            <a:ext cx="89916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8690" marR="5080" indent="-145415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Patologická </a:t>
            </a:r>
            <a:r>
              <a:rPr b="1" spc="-5" dirty="0" err="1">
                <a:solidFill>
                  <a:schemeClr val="accent6"/>
                </a:solidFill>
              </a:rPr>
              <a:t>intoxikace</a:t>
            </a:r>
            <a:r>
              <a:rPr b="1" spc="-5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alkoholem</a:t>
            </a:r>
            <a:r>
              <a:rPr lang="cs-CZ" b="1" spc="-5" dirty="0">
                <a:solidFill>
                  <a:schemeClr val="accent6"/>
                </a:solidFill>
              </a:rPr>
              <a:t> – </a:t>
            </a:r>
            <a:r>
              <a:rPr lang="cs-CZ" b="1" spc="-5" dirty="0" err="1">
                <a:solidFill>
                  <a:schemeClr val="accent6"/>
                </a:solidFill>
              </a:rPr>
              <a:t>patická</a:t>
            </a:r>
            <a:r>
              <a:rPr lang="cs-CZ" b="1" spc="-5" dirty="0">
                <a:solidFill>
                  <a:schemeClr val="accent6"/>
                </a:solidFill>
              </a:rPr>
              <a:t> opilost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143000"/>
            <a:ext cx="8305800" cy="5655394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49250" marR="17145" indent="-336550">
              <a:lnSpc>
                <a:spcPct val="100299"/>
              </a:lnSpc>
              <a:spcBef>
                <a:spcPts val="7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malé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dávky </a:t>
            </a:r>
            <a:r>
              <a:rPr sz="3200" spc="-5" dirty="0">
                <a:latin typeface="Times New Roman"/>
                <a:cs typeface="Times New Roman"/>
              </a:rPr>
              <a:t>alkoholu </a:t>
            </a:r>
            <a:r>
              <a:rPr sz="3200" dirty="0">
                <a:latin typeface="Times New Roman"/>
                <a:cs typeface="Times New Roman"/>
              </a:rPr>
              <a:t>u </a:t>
            </a:r>
            <a:r>
              <a:rPr sz="3200" spc="-5" dirty="0">
                <a:latin typeface="Times New Roman"/>
                <a:cs typeface="Times New Roman"/>
              </a:rPr>
              <a:t>jedinců </a:t>
            </a:r>
            <a:r>
              <a:rPr sz="3200" dirty="0">
                <a:latin typeface="Times New Roman"/>
                <a:cs typeface="Times New Roman"/>
              </a:rPr>
              <a:t>se </a:t>
            </a:r>
            <a:r>
              <a:rPr sz="3200" spc="-5" dirty="0">
                <a:latin typeface="Times New Roman"/>
                <a:cs typeface="Times New Roman"/>
              </a:rPr>
              <a:t>sníženou  tolerancí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alkoholu</a:t>
            </a:r>
            <a:endParaRPr sz="32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kvalitativní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porucha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vědomí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neadekvátní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chování - </a:t>
            </a:r>
            <a:r>
              <a:rPr sz="3200" spc="-5" dirty="0">
                <a:latin typeface="Times New Roman"/>
                <a:cs typeface="Times New Roman"/>
              </a:rPr>
              <a:t>vzrušivost, </a:t>
            </a:r>
            <a:r>
              <a:rPr sz="3200" spc="-5" dirty="0" err="1">
                <a:latin typeface="Times New Roman"/>
                <a:cs typeface="Times New Roman"/>
              </a:rPr>
              <a:t>agitovanost</a:t>
            </a:r>
            <a:r>
              <a:rPr sz="3200" spc="-5" dirty="0">
                <a:latin typeface="Times New Roman"/>
                <a:cs typeface="Times New Roman"/>
              </a:rPr>
              <a:t>, agresivita </a:t>
            </a:r>
            <a:r>
              <a:rPr sz="2400" spc="0" dirty="0">
                <a:latin typeface="Times New Roman"/>
                <a:cs typeface="Times New Roman"/>
              </a:rPr>
              <a:t>(výbuch </a:t>
            </a:r>
            <a:r>
              <a:rPr sz="2400" spc="-5" dirty="0" err="1">
                <a:latin typeface="Times New Roman"/>
                <a:cs typeface="Times New Roman"/>
              </a:rPr>
              <a:t>vzteku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poruchy</a:t>
            </a:r>
            <a:r>
              <a:rPr sz="3200" spc="-5" dirty="0">
                <a:latin typeface="Times New Roman"/>
                <a:cs typeface="Times New Roman"/>
              </a:rPr>
              <a:t> emocí </a:t>
            </a:r>
            <a:r>
              <a:rPr sz="2400" spc="-5" dirty="0">
                <a:latin typeface="Times New Roman"/>
                <a:cs typeface="Times New Roman"/>
              </a:rPr>
              <a:t>(úzkost, </a:t>
            </a:r>
            <a:r>
              <a:rPr sz="2400" spc="-5" dirty="0" err="1">
                <a:latin typeface="Times New Roman"/>
                <a:cs typeface="Times New Roman"/>
              </a:rPr>
              <a:t>strach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dirty="0" err="1">
                <a:latin typeface="Times New Roman"/>
                <a:cs typeface="Times New Roman"/>
              </a:rPr>
              <a:t>poruchy</a:t>
            </a:r>
            <a:r>
              <a:rPr sz="3200" dirty="0">
                <a:latin typeface="Times New Roman"/>
                <a:cs typeface="Times New Roman"/>
              </a:rPr>
              <a:t>  </a:t>
            </a:r>
            <a:r>
              <a:rPr sz="3200" spc="-5" dirty="0">
                <a:latin typeface="Times New Roman"/>
                <a:cs typeface="Times New Roman"/>
              </a:rPr>
              <a:t>vnímání 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dirty="0" err="1">
                <a:latin typeface="Times New Roman"/>
                <a:cs typeface="Times New Roman"/>
              </a:rPr>
              <a:t>halucinace</a:t>
            </a:r>
            <a:r>
              <a:rPr sz="2400" dirty="0">
                <a:latin typeface="Times New Roman"/>
                <a:cs typeface="Times New Roman"/>
              </a:rPr>
              <a:t>)</a:t>
            </a:r>
            <a:endParaRPr lang="cs-CZ" sz="24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poruchy</a:t>
            </a:r>
            <a:r>
              <a:rPr sz="3200" spc="-5" dirty="0">
                <a:latin typeface="Times New Roman"/>
                <a:cs typeface="Times New Roman"/>
              </a:rPr>
              <a:t> myšlení </a:t>
            </a:r>
            <a:r>
              <a:rPr sz="2400" spc="-5" dirty="0">
                <a:latin typeface="Times New Roman"/>
                <a:cs typeface="Times New Roman"/>
              </a:rPr>
              <a:t>(</a:t>
            </a:r>
            <a:r>
              <a:rPr sz="2400" spc="-5" dirty="0" err="1">
                <a:latin typeface="Times New Roman"/>
                <a:cs typeface="Times New Roman"/>
              </a:rPr>
              <a:t>bludy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Stav</a:t>
            </a:r>
            <a:r>
              <a:rPr sz="3200" spc="-5" dirty="0">
                <a:latin typeface="Times New Roman"/>
                <a:cs typeface="Times New Roman"/>
              </a:rPr>
              <a:t> končí usnutím, následně ostrůvkovitá  </a:t>
            </a:r>
            <a:r>
              <a:rPr sz="3200" dirty="0">
                <a:latin typeface="Times New Roman"/>
                <a:cs typeface="Times New Roman"/>
              </a:rPr>
              <a:t>amnézie.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308" y="134943"/>
            <a:ext cx="7057181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299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Alkohol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škodlivé</a:t>
            </a:r>
            <a:r>
              <a:rPr b="1" spc="-6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užívání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7200" y="762000"/>
            <a:ext cx="8458200" cy="5904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 err="1">
                <a:latin typeface="Times New Roman"/>
                <a:cs typeface="Times New Roman"/>
              </a:rPr>
              <a:t>vede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k </a:t>
            </a:r>
            <a:r>
              <a:rPr sz="2000" i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poškození</a:t>
            </a:r>
            <a:r>
              <a:rPr sz="20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 zdraví </a:t>
            </a:r>
            <a:r>
              <a:rPr sz="2000" spc="-5" dirty="0">
                <a:latin typeface="Times New Roman"/>
                <a:cs typeface="Times New Roman"/>
              </a:rPr>
              <a:t>(tělesné či psychické), </a:t>
            </a:r>
            <a:r>
              <a:rPr sz="2000" spc="-5" dirty="0" err="1">
                <a:latin typeface="Times New Roman"/>
                <a:cs typeface="Times New Roman"/>
              </a:rPr>
              <a:t>předchází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závislosti</a:t>
            </a:r>
            <a:endParaRPr lang="cs-CZ" sz="20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60960">
              <a:lnSpc>
                <a:spcPct val="100200"/>
              </a:lnSpc>
              <a:spcBef>
                <a:spcPts val="585"/>
              </a:spcBef>
              <a:tabLst>
                <a:tab pos="3469004" algn="l"/>
              </a:tabLst>
            </a:pPr>
            <a:r>
              <a:rPr sz="2000" u="heavy" spc="-5" dirty="0">
                <a:latin typeface="Times New Roman"/>
                <a:cs typeface="Times New Roman"/>
              </a:rPr>
              <a:t>somatické poškození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- </a:t>
            </a:r>
            <a:r>
              <a:rPr sz="2000" spc="-5" dirty="0">
                <a:latin typeface="Times New Roman"/>
                <a:cs typeface="Times New Roman"/>
              </a:rPr>
              <a:t>např.poškození GIT, </a:t>
            </a:r>
            <a:r>
              <a:rPr sz="2000" spc="-10" dirty="0">
                <a:latin typeface="Times New Roman"/>
                <a:cs typeface="Times New Roman"/>
              </a:rPr>
              <a:t>hepatopathie  </a:t>
            </a:r>
            <a:r>
              <a:rPr sz="2000" spc="-5" dirty="0">
                <a:latin typeface="Times New Roman"/>
                <a:cs typeface="Times New Roman"/>
              </a:rPr>
              <a:t>(průjmy, dysfagie, gastritidy, jícnové </a:t>
            </a:r>
            <a:r>
              <a:rPr sz="2000" spc="0" dirty="0" err="1">
                <a:latin typeface="Times New Roman"/>
                <a:cs typeface="Times New Roman"/>
              </a:rPr>
              <a:t>varixy</a:t>
            </a:r>
            <a:r>
              <a:rPr sz="2000" spc="0" dirty="0">
                <a:latin typeface="Times New Roman"/>
                <a:cs typeface="Times New Roman"/>
              </a:rPr>
              <a:t>)</a:t>
            </a:r>
            <a:r>
              <a:rPr lang="cs-CZ" sz="2000" spc="0" dirty="0">
                <a:latin typeface="Times New Roman"/>
                <a:cs typeface="Times New Roman"/>
              </a:rPr>
              <a:t>, </a:t>
            </a:r>
            <a:r>
              <a:rPr sz="2000" spc="0" dirty="0">
                <a:latin typeface="Symbol"/>
                <a:cs typeface="Symbol"/>
              </a:rPr>
              <a:t></a:t>
            </a:r>
            <a:r>
              <a:rPr sz="2000" spc="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riziko </a:t>
            </a:r>
            <a:r>
              <a:rPr sz="2000" dirty="0">
                <a:latin typeface="Times New Roman"/>
                <a:cs typeface="Times New Roman"/>
              </a:rPr>
              <a:t>ca  </a:t>
            </a:r>
            <a:r>
              <a:rPr sz="2000" spc="-5" dirty="0">
                <a:latin typeface="Times New Roman"/>
                <a:cs typeface="Times New Roman"/>
              </a:rPr>
              <a:t>on.,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avitaminózy</a:t>
            </a:r>
            <a:r>
              <a:rPr sz="2000" spc="-5" dirty="0">
                <a:latin typeface="Times New Roman"/>
                <a:cs typeface="Times New Roman"/>
              </a:rPr>
              <a:t>, </a:t>
            </a:r>
            <a:r>
              <a:rPr sz="2000" spc="-5" dirty="0" err="1">
                <a:latin typeface="Times New Roman"/>
                <a:cs typeface="Times New Roman"/>
              </a:rPr>
              <a:t>endokrinopatie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spc="-10" dirty="0" err="1">
                <a:latin typeface="Times New Roman"/>
                <a:cs typeface="Times New Roman"/>
              </a:rPr>
              <a:t>pseudocushingův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 err="1">
                <a:latin typeface="Times New Roman"/>
                <a:cs typeface="Times New Roman"/>
              </a:rPr>
              <a:t>sy</a:t>
            </a:r>
            <a:r>
              <a:rPr lang="cs-CZ" sz="1200" spc="-5" dirty="0">
                <a:latin typeface="Times New Roman"/>
                <a:cs typeface="Times New Roman"/>
              </a:rPr>
              <a:t> – alkohol zvyšuje ACTH</a:t>
            </a:r>
            <a:r>
              <a:rPr sz="1200" spc="-5" dirty="0">
                <a:latin typeface="Times New Roman"/>
                <a:cs typeface="Times New Roman"/>
              </a:rPr>
              <a:t>),  </a:t>
            </a:r>
            <a:r>
              <a:rPr sz="2000" spc="-5" dirty="0">
                <a:latin typeface="Times New Roman"/>
                <a:cs typeface="Times New Roman"/>
              </a:rPr>
              <a:t>poruchy hemokoagulace, krvetvorby, f-ční, </a:t>
            </a:r>
            <a:r>
              <a:rPr sz="2000" spc="-5" dirty="0" err="1">
                <a:latin typeface="Times New Roman"/>
                <a:cs typeface="Times New Roman"/>
              </a:rPr>
              <a:t>posléze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orgánové</a:t>
            </a:r>
            <a:r>
              <a:rPr sz="2000" spc="-5" dirty="0">
                <a:latin typeface="Times New Roman"/>
                <a:cs typeface="Times New Roman"/>
              </a:rPr>
              <a:t>  postižení oběhového systému (kardiomyopatie, arteriální  hypertenze), poškození nervového systému (polyneuropathie,  mozk.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atrofie, </a:t>
            </a:r>
            <a:r>
              <a:rPr sz="2000" spc="-5" dirty="0" err="1">
                <a:latin typeface="Times New Roman"/>
                <a:cs typeface="Times New Roman"/>
              </a:rPr>
              <a:t>alkoholick</a:t>
            </a:r>
            <a:r>
              <a:rPr lang="cs-CZ" sz="2000" spc="-5" dirty="0">
                <a:latin typeface="Times New Roman"/>
                <a:cs typeface="Times New Roman"/>
              </a:rPr>
              <a:t>á e</a:t>
            </a:r>
            <a:r>
              <a:rPr sz="2000" spc="-10" dirty="0" err="1">
                <a:latin typeface="Times New Roman"/>
                <a:cs typeface="Times New Roman"/>
              </a:rPr>
              <a:t>pilepsi</a:t>
            </a:r>
            <a:r>
              <a:rPr lang="cs-CZ" sz="2000" spc="-10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, </a:t>
            </a:r>
            <a:r>
              <a:rPr sz="2000" spc="-5" dirty="0">
                <a:latin typeface="Times New Roman"/>
                <a:cs typeface="Times New Roman"/>
              </a:rPr>
              <a:t>sy deficitu </a:t>
            </a:r>
            <a:r>
              <a:rPr sz="2000" spc="-10" dirty="0">
                <a:latin typeface="Times New Roman"/>
                <a:cs typeface="Times New Roman"/>
              </a:rPr>
              <a:t>thiaminu)  </a:t>
            </a:r>
            <a:endParaRPr lang="cs-CZ" sz="2000" spc="-10" dirty="0">
              <a:latin typeface="Times New Roman"/>
              <a:cs typeface="Times New Roman"/>
            </a:endParaRPr>
          </a:p>
          <a:p>
            <a:pPr marL="12700" marR="60960">
              <a:lnSpc>
                <a:spcPct val="100200"/>
              </a:lnSpc>
              <a:spcBef>
                <a:spcPts val="585"/>
              </a:spcBef>
              <a:tabLst>
                <a:tab pos="3469004" algn="l"/>
              </a:tabLst>
            </a:pPr>
            <a:endParaRPr lang="cs-CZ" sz="2000" spc="-10" dirty="0">
              <a:latin typeface="Times New Roman"/>
              <a:cs typeface="Times New Roman"/>
            </a:endParaRPr>
          </a:p>
          <a:p>
            <a:pPr marL="12700" marR="60960">
              <a:lnSpc>
                <a:spcPct val="100200"/>
              </a:lnSpc>
              <a:spcBef>
                <a:spcPts val="585"/>
              </a:spcBef>
              <a:tabLst>
                <a:tab pos="3469004" algn="l"/>
              </a:tabLst>
            </a:pPr>
            <a:r>
              <a:rPr lang="cs-CZ" sz="2000" u="sng" spc="-5" dirty="0">
                <a:latin typeface="Times New Roman"/>
                <a:cs typeface="Times New Roman"/>
              </a:rPr>
              <a:t>L</a:t>
            </a:r>
            <a:r>
              <a:rPr sz="2000" u="sng" spc="-5" dirty="0" err="1">
                <a:latin typeface="Times New Roman"/>
                <a:cs typeface="Times New Roman"/>
              </a:rPr>
              <a:t>aboratoř</a:t>
            </a:r>
            <a:r>
              <a:rPr sz="2000" u="sng" spc="-5" dirty="0">
                <a:latin typeface="Times New Roman"/>
                <a:cs typeface="Times New Roman"/>
              </a:rPr>
              <a:t>: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</a:p>
          <a:p>
            <a:pPr marL="12700" marR="60960">
              <a:lnSpc>
                <a:spcPct val="100200"/>
              </a:lnSpc>
              <a:spcBef>
                <a:spcPts val="585"/>
              </a:spcBef>
              <a:tabLst>
                <a:tab pos="3469004" algn="l"/>
              </a:tabLst>
            </a:pPr>
            <a:r>
              <a:rPr lang="cs-CZ" sz="2000" spc="-5" dirty="0">
                <a:latin typeface="Times New Roman"/>
                <a:cs typeface="Times New Roman"/>
              </a:rPr>
              <a:t>- </a:t>
            </a:r>
            <a:r>
              <a:rPr sz="2000" spc="-5" dirty="0" err="1">
                <a:latin typeface="Times New Roman"/>
                <a:cs typeface="Times New Roman"/>
              </a:rPr>
              <a:t>zvýšené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hodnoty </a:t>
            </a:r>
            <a:r>
              <a:rPr sz="2000" spc="-5" dirty="0">
                <a:latin typeface="Times New Roman"/>
                <a:cs typeface="Times New Roman"/>
              </a:rPr>
              <a:t>MCV, </a:t>
            </a:r>
            <a:r>
              <a:rPr sz="2000" dirty="0">
                <a:latin typeface="Times New Roman"/>
                <a:cs typeface="Times New Roman"/>
              </a:rPr>
              <a:t>ALT, AST, GMT,</a:t>
            </a:r>
            <a:r>
              <a:rPr lang="cs-CZ" sz="2000" dirty="0">
                <a:latin typeface="Times New Roman"/>
                <a:cs typeface="Times New Roman"/>
              </a:rPr>
              <a:t> GGT</a:t>
            </a:r>
          </a:p>
          <a:p>
            <a:pPr marL="355600" marR="60960" indent="-342900">
              <a:lnSpc>
                <a:spcPct val="100200"/>
              </a:lnSpc>
              <a:spcBef>
                <a:spcPts val="585"/>
              </a:spcBef>
              <a:buFontTx/>
              <a:buChar char="-"/>
              <a:tabLst>
                <a:tab pos="3469004" algn="l"/>
              </a:tabLst>
            </a:pPr>
            <a:r>
              <a:rPr sz="2000" spc="-10" dirty="0" err="1">
                <a:latin typeface="Times New Roman"/>
                <a:cs typeface="Times New Roman"/>
              </a:rPr>
              <a:t>specifické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vyšetření</a:t>
            </a:r>
            <a:r>
              <a:rPr sz="2000" spc="0" dirty="0"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CDT</a:t>
            </a:r>
            <a:r>
              <a:rPr lang="cs-CZ" sz="2000" spc="-5" dirty="0">
                <a:latin typeface="Times New Roman"/>
                <a:cs typeface="Times New Roman"/>
              </a:rPr>
              <a:t> – </a:t>
            </a:r>
            <a:r>
              <a:rPr lang="cs-CZ" sz="2000" spc="-5" dirty="0" err="1">
                <a:latin typeface="Times New Roman"/>
                <a:cs typeface="Times New Roman"/>
              </a:rPr>
              <a:t>karbohydrátdeficientní</a:t>
            </a:r>
            <a:r>
              <a:rPr lang="cs-CZ" sz="2000" spc="-5" dirty="0">
                <a:latin typeface="Times New Roman"/>
                <a:cs typeface="Times New Roman"/>
              </a:rPr>
              <a:t> transferin, zvyšuje se po nejméně 14 denní abusus nad 60g/den, klesá po 14 denní abstinenci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r>
              <a:rPr lang="cs-CZ" sz="2000" spc="-5" dirty="0">
                <a:latin typeface="Times New Roman"/>
                <a:cs typeface="Times New Roman"/>
              </a:rPr>
              <a:t>, </a:t>
            </a:r>
            <a:r>
              <a:rPr lang="cs-CZ" sz="1400" spc="-5" dirty="0">
                <a:latin typeface="Times New Roman"/>
                <a:cs typeface="Times New Roman"/>
              </a:rPr>
              <a:t>(více než 6% CDT z celkového transferinu)</a:t>
            </a:r>
          </a:p>
          <a:p>
            <a:pPr marL="12700" marR="60960">
              <a:lnSpc>
                <a:spcPct val="100200"/>
              </a:lnSpc>
              <a:spcBef>
                <a:spcPts val="585"/>
              </a:spcBef>
              <a:tabLst>
                <a:tab pos="3469004" algn="l"/>
              </a:tabLst>
            </a:pPr>
            <a:r>
              <a:rPr lang="cs-CZ" sz="1400" spc="-5" dirty="0">
                <a:latin typeface="Times New Roman"/>
                <a:cs typeface="Times New Roman"/>
              </a:rPr>
              <a:t>(20 g alkoholu – půl litru piva; 2 deci vína; panák destilátu)</a:t>
            </a:r>
          </a:p>
          <a:p>
            <a:pPr marL="12700" marR="60960">
              <a:lnSpc>
                <a:spcPct val="100200"/>
              </a:lnSpc>
              <a:spcBef>
                <a:spcPts val="585"/>
              </a:spcBef>
              <a:tabLst>
                <a:tab pos="3469004" algn="l"/>
              </a:tabLst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000" u="heavy" spc="-5" dirty="0">
                <a:latin typeface="Times New Roman"/>
                <a:cs typeface="Times New Roman"/>
              </a:rPr>
              <a:t>psychické poškození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- </a:t>
            </a:r>
            <a:r>
              <a:rPr sz="2000" spc="-5" dirty="0" err="1">
                <a:latin typeface="Times New Roman"/>
                <a:cs typeface="Times New Roman"/>
              </a:rPr>
              <a:t>např</a:t>
            </a:r>
            <a:r>
              <a:rPr sz="2000" spc="-5" dirty="0">
                <a:latin typeface="Times New Roman"/>
                <a:cs typeface="Times New Roman"/>
              </a:rPr>
              <a:t>.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depresivní</a:t>
            </a:r>
            <a:r>
              <a:rPr sz="2000" spc="-5" dirty="0">
                <a:latin typeface="Times New Roman"/>
                <a:cs typeface="Times New Roman"/>
              </a:rPr>
              <a:t> stavy </a:t>
            </a:r>
            <a:r>
              <a:rPr sz="2000" spc="-5" dirty="0" err="1">
                <a:latin typeface="Times New Roman"/>
                <a:cs typeface="Times New Roman"/>
              </a:rPr>
              <a:t>po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0" dirty="0" err="1">
                <a:latin typeface="Times New Roman"/>
                <a:cs typeface="Times New Roman"/>
              </a:rPr>
              <a:t>opilosti</a:t>
            </a:r>
            <a:r>
              <a:rPr lang="cs-CZ" sz="2000" spc="-10" dirty="0">
                <a:latin typeface="Times New Roman"/>
                <a:cs typeface="Times New Roman"/>
              </a:rPr>
              <a:t>, </a:t>
            </a:r>
            <a:r>
              <a:rPr lang="cs-CZ" sz="2000" spc="-10" dirty="0" err="1">
                <a:latin typeface="Times New Roman"/>
                <a:cs typeface="Times New Roman"/>
              </a:rPr>
              <a:t>depresogenní</a:t>
            </a:r>
            <a:r>
              <a:rPr lang="cs-CZ" sz="2000" spc="-10" dirty="0">
                <a:latin typeface="Times New Roman"/>
                <a:cs typeface="Times New Roman"/>
              </a:rPr>
              <a:t> účinek alkoholu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FBE09B3-14DD-4968-8A6D-87CA65F2D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2" y="-74724"/>
            <a:ext cx="1042988" cy="5319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0" y="346086"/>
            <a:ext cx="53848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Návykové</a:t>
            </a:r>
            <a:r>
              <a:rPr b="1" spc="-6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poruchy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1295400"/>
            <a:ext cx="8610599" cy="445814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47980" marR="798195" indent="-335280">
              <a:lnSpc>
                <a:spcPts val="3450"/>
              </a:lnSpc>
              <a:spcBef>
                <a:spcPts val="54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3200" spc="-5" dirty="0">
                <a:latin typeface="Times New Roman"/>
                <a:cs typeface="Times New Roman"/>
              </a:rPr>
              <a:t>Poruchy </a:t>
            </a:r>
            <a:r>
              <a:rPr sz="3200" dirty="0">
                <a:latin typeface="Times New Roman"/>
                <a:cs typeface="Times New Roman"/>
              </a:rPr>
              <a:t>vyvolané </a:t>
            </a:r>
            <a:r>
              <a:rPr sz="3200" spc="-5" dirty="0">
                <a:latin typeface="Times New Roman"/>
                <a:cs typeface="Times New Roman"/>
              </a:rPr>
              <a:t>zdraví </a:t>
            </a:r>
            <a:r>
              <a:rPr sz="3200" spc="-5" dirty="0" err="1">
                <a:latin typeface="Times New Roman"/>
                <a:cs typeface="Times New Roman"/>
              </a:rPr>
              <a:t>škodlivými</a:t>
            </a:r>
            <a:r>
              <a:rPr sz="3200" spc="-5" dirty="0">
                <a:latin typeface="Times New Roman"/>
                <a:cs typeface="Times New Roman"/>
              </a:rPr>
              <a:t>  </a:t>
            </a:r>
            <a:r>
              <a:rPr sz="3200" spc="-5" dirty="0" err="1">
                <a:latin typeface="Times New Roman"/>
                <a:cs typeface="Times New Roman"/>
              </a:rPr>
              <a:t>návyky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12700" marR="798195">
              <a:lnSpc>
                <a:spcPts val="3450"/>
              </a:lnSpc>
              <a:spcBef>
                <a:spcPts val="540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7980" marR="115570" indent="-335280">
              <a:lnSpc>
                <a:spcPts val="346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3200" spc="-5" dirty="0">
                <a:latin typeface="Times New Roman"/>
                <a:cs typeface="Times New Roman"/>
              </a:rPr>
              <a:t>MKN </a:t>
            </a:r>
            <a:r>
              <a:rPr sz="3200" dirty="0">
                <a:latin typeface="Times New Roman"/>
                <a:cs typeface="Times New Roman"/>
              </a:rPr>
              <a:t>10 -„</a:t>
            </a:r>
            <a:r>
              <a:rPr sz="3200" i="1" u="heavy" dirty="0">
                <a:latin typeface="Times New Roman"/>
                <a:cs typeface="Times New Roman"/>
              </a:rPr>
              <a:t>Duševní </a:t>
            </a:r>
            <a:r>
              <a:rPr sz="3200" i="1" u="heavy" spc="-5" dirty="0">
                <a:latin typeface="Times New Roman"/>
                <a:cs typeface="Times New Roman"/>
              </a:rPr>
              <a:t>poruchy vyvolané  užíváním psychoaktivních látek</a:t>
            </a:r>
            <a:r>
              <a:rPr sz="3200" i="1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„F1</a:t>
            </a:r>
            <a:r>
              <a:rPr lang="cs-CZ" sz="3200" dirty="0">
                <a:latin typeface="Times New Roman"/>
                <a:cs typeface="Times New Roman"/>
              </a:rPr>
              <a:t>„</a:t>
            </a:r>
          </a:p>
          <a:p>
            <a:pPr marL="12700" marR="115570">
              <a:lnSpc>
                <a:spcPts val="3460"/>
              </a:lnSpc>
              <a:spcBef>
                <a:spcPts val="800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7980" marR="5080" indent="-335280">
              <a:lnSpc>
                <a:spcPct val="90000"/>
              </a:lnSpc>
              <a:spcBef>
                <a:spcPts val="75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3200" i="1" spc="-5" dirty="0" err="1">
                <a:latin typeface="Times New Roman"/>
                <a:cs typeface="Times New Roman"/>
              </a:rPr>
              <a:t>definice</a:t>
            </a:r>
            <a:r>
              <a:rPr sz="3200" dirty="0">
                <a:latin typeface="Times New Roman"/>
                <a:cs typeface="Times New Roman"/>
              </a:rPr>
              <a:t>: každá </a:t>
            </a:r>
            <a:r>
              <a:rPr sz="3200" spc="-5" dirty="0">
                <a:latin typeface="Times New Roman"/>
                <a:cs typeface="Times New Roman"/>
              </a:rPr>
              <a:t>duševní nebo  </a:t>
            </a:r>
            <a:r>
              <a:rPr sz="3200" dirty="0" err="1">
                <a:latin typeface="Times New Roman"/>
                <a:cs typeface="Times New Roman"/>
              </a:rPr>
              <a:t>behaviorální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poruch</a:t>
            </a:r>
            <a:r>
              <a:rPr lang="cs-CZ" sz="3200" spc="-5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, která vznikla jako  důsledek užívání jedné </a:t>
            </a:r>
            <a:r>
              <a:rPr sz="3200" dirty="0">
                <a:latin typeface="Times New Roman"/>
                <a:cs typeface="Times New Roman"/>
              </a:rPr>
              <a:t>nebo </a:t>
            </a:r>
            <a:r>
              <a:rPr sz="3200" spc="-5" dirty="0">
                <a:latin typeface="Times New Roman"/>
                <a:cs typeface="Times New Roman"/>
              </a:rPr>
              <a:t>více  psychoaktivních látek </a:t>
            </a:r>
            <a:r>
              <a:rPr sz="3200" dirty="0">
                <a:latin typeface="Times New Roman"/>
                <a:cs typeface="Times New Roman"/>
              </a:rPr>
              <a:t>bez </a:t>
            </a:r>
            <a:r>
              <a:rPr sz="3200" spc="-5" dirty="0">
                <a:latin typeface="Times New Roman"/>
                <a:cs typeface="Times New Roman"/>
              </a:rPr>
              <a:t>ohledu </a:t>
            </a:r>
            <a:r>
              <a:rPr sz="3200" dirty="0">
                <a:latin typeface="Times New Roman"/>
                <a:cs typeface="Times New Roman"/>
              </a:rPr>
              <a:t>na </a:t>
            </a:r>
            <a:r>
              <a:rPr sz="3200" spc="-5" dirty="0">
                <a:latin typeface="Times New Roman"/>
                <a:cs typeface="Times New Roman"/>
              </a:rPr>
              <a:t>to,  </a:t>
            </a:r>
            <a:r>
              <a:rPr sz="3200" dirty="0">
                <a:latin typeface="Times New Roman"/>
                <a:cs typeface="Times New Roman"/>
              </a:rPr>
              <a:t>zda </a:t>
            </a:r>
            <a:r>
              <a:rPr sz="3200" spc="-5" dirty="0">
                <a:latin typeface="Times New Roman"/>
                <a:cs typeface="Times New Roman"/>
              </a:rPr>
              <a:t>byly </a:t>
            </a:r>
            <a:r>
              <a:rPr sz="3200" spc="-5" dirty="0" err="1">
                <a:latin typeface="Times New Roman"/>
                <a:cs typeface="Times New Roman"/>
              </a:rPr>
              <a:t>či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ne</a:t>
            </a:r>
            <a:r>
              <a:rPr lang="cs-CZ" sz="3200" dirty="0">
                <a:latin typeface="Times New Roman"/>
                <a:cs typeface="Times New Roman"/>
              </a:rPr>
              <a:t>byly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předepsány</a:t>
            </a:r>
            <a:r>
              <a:rPr sz="3200" spc="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lékařem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428B41-8008-47F6-9FA0-0882C0BD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65127"/>
            <a:ext cx="6305550" cy="777874"/>
          </a:xfrm>
        </p:spPr>
        <p:txBody>
          <a:bodyPr/>
          <a:lstStyle/>
          <a:p>
            <a:r>
              <a:rPr lang="cs-CZ" b="1" dirty="0">
                <a:solidFill>
                  <a:schemeClr val="accent6"/>
                </a:solidFill>
              </a:rPr>
              <a:t>CDT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9D938E-39F4-4188-BA1A-577862096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>
            <a:normAutofit/>
          </a:bodyPr>
          <a:lstStyle/>
          <a:p>
            <a:pPr algn="just"/>
            <a:r>
              <a:rPr lang="cs-CZ" dirty="0" err="1"/>
              <a:t>Karbohydrát</a:t>
            </a:r>
            <a:r>
              <a:rPr lang="cs-CZ" dirty="0"/>
              <a:t> - deficientní transferin (CDT) je sérový transferin s dvěma polysacharidovými </a:t>
            </a:r>
            <a:r>
              <a:rPr lang="cs-CZ" dirty="0" err="1"/>
              <a:t>řetezci</a:t>
            </a:r>
            <a:r>
              <a:rPr lang="cs-CZ" dirty="0"/>
              <a:t> kyseliny sialové. Podle stupně </a:t>
            </a:r>
            <a:r>
              <a:rPr lang="cs-CZ" dirty="0" err="1"/>
              <a:t>sializace</a:t>
            </a:r>
            <a:r>
              <a:rPr lang="cs-CZ" dirty="0"/>
              <a:t> A-terminálních oligosacharidových </a:t>
            </a:r>
            <a:r>
              <a:rPr lang="cs-CZ" dirty="0" err="1"/>
              <a:t>řetezců</a:t>
            </a:r>
            <a:r>
              <a:rPr lang="cs-CZ" dirty="0"/>
              <a:t> transferinu rozeznáváme různé </a:t>
            </a:r>
            <a:r>
              <a:rPr lang="cs-CZ" dirty="0" err="1"/>
              <a:t>izoformy</a:t>
            </a:r>
            <a:r>
              <a:rPr lang="cs-CZ" dirty="0"/>
              <a:t> transferinu, za CDT považujeme ty formy transferinu, které obsahují jednu (</a:t>
            </a:r>
            <a:r>
              <a:rPr lang="cs-CZ" dirty="0" err="1"/>
              <a:t>monosial</a:t>
            </a:r>
            <a:r>
              <a:rPr lang="cs-CZ" dirty="0"/>
              <a:t>-), dvě ( </a:t>
            </a:r>
            <a:r>
              <a:rPr lang="cs-CZ" dirty="0" err="1"/>
              <a:t>disialo</a:t>
            </a:r>
            <a:r>
              <a:rPr lang="cs-CZ" dirty="0"/>
              <a:t>-) nebo žádnou (</a:t>
            </a:r>
            <a:r>
              <a:rPr lang="cs-CZ" dirty="0" err="1"/>
              <a:t>asialo</a:t>
            </a:r>
            <a:r>
              <a:rPr lang="cs-CZ" dirty="0"/>
              <a:t> -) kyselinu sialovou (14). Zvyšuje se nejméně po 10 denním abúzu 50-80 g etanolu a jeho hladina je stálá asi 2-4 týdny. Normální hodnota je v procentu CDT v rozmezí 0-5, pro abúzus svědčí 6 a více procent. Procento CDT nekoreluje s aktivitou GMT a stanovení je vhodné v kombinaci s GMT. Senzitivita je více než 83 % u alkoholických </a:t>
            </a:r>
            <a:r>
              <a:rPr lang="cs-CZ" dirty="0" err="1"/>
              <a:t>hepatopatií</a:t>
            </a:r>
            <a:r>
              <a:rPr lang="cs-CZ" dirty="0"/>
              <a:t> a více než 49 % alkoholiků bez jaterního onemocnění. 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1000" dirty="0"/>
              <a:t>  (Zdroj: Diagnostika abúzu alkoholu u nemocných s podezřením na alkoholovou závislost, </a:t>
            </a:r>
            <a:r>
              <a:rPr lang="cs-CZ" sz="1000" dirty="0" err="1"/>
              <a:t>Wohl</a:t>
            </a:r>
            <a:r>
              <a:rPr lang="cs-CZ" sz="1000" dirty="0"/>
              <a:t> Pavel)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4706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537232"/>
            <a:ext cx="78486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8845" marR="5080" indent="-217678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Terapie škodlivého užívání  alkoholu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9751" y="1600200"/>
            <a:ext cx="7766050" cy="3729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28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dirty="0" err="1">
                <a:latin typeface="Times New Roman"/>
                <a:cs typeface="Times New Roman"/>
              </a:rPr>
              <a:t>krátká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intervence </a:t>
            </a:r>
            <a:r>
              <a:rPr sz="2800" dirty="0">
                <a:latin typeface="Times New Roman"/>
                <a:cs typeface="Times New Roman"/>
              </a:rPr>
              <a:t>-  </a:t>
            </a:r>
            <a:r>
              <a:rPr sz="2800" spc="-5" dirty="0">
                <a:latin typeface="Times New Roman"/>
                <a:cs typeface="Times New Roman"/>
              </a:rPr>
              <a:t>posouzení stavu, zpětná informace, doporučení,  motivace, posilování motivace, svépomocné  materiály, organizace </a:t>
            </a:r>
            <a:r>
              <a:rPr sz="2800" dirty="0">
                <a:latin typeface="Times New Roman"/>
                <a:cs typeface="Times New Roman"/>
              </a:rPr>
              <a:t>(AA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  <a:hlinkClick r:id="rId2"/>
              </a:rPr>
              <a:t>www.sweb.cz/aacesko/)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lang="cs-CZ" sz="2800" spc="-5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psychoterapie – KBT (kognitivně – behaviorální), rodinná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0400" y="234972"/>
            <a:ext cx="512064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9552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Závislost</a:t>
            </a:r>
            <a:r>
              <a:rPr lang="cs-CZ" b="1" spc="-5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na</a:t>
            </a:r>
            <a:r>
              <a:rPr b="1" spc="-7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alkoholu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990600"/>
            <a:ext cx="8403589" cy="5669501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spc="-5" dirty="0">
                <a:latin typeface="Times New Roman"/>
                <a:cs typeface="Times New Roman"/>
              </a:rPr>
              <a:t>psychická </a:t>
            </a:r>
            <a:r>
              <a:rPr sz="2400" dirty="0" err="1">
                <a:latin typeface="Times New Roman"/>
                <a:cs typeface="Times New Roman"/>
              </a:rPr>
              <a:t>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fyzická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349250" marR="67310" indent="-336550" algn="just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9250" algn="l"/>
              </a:tabLst>
            </a:pPr>
            <a:r>
              <a:rPr sz="2400" u="heavy" spc="-5" dirty="0">
                <a:latin typeface="Times New Roman"/>
                <a:cs typeface="Times New Roman"/>
              </a:rPr>
              <a:t>rozvoj</a:t>
            </a:r>
            <a:r>
              <a:rPr sz="2400" spc="-5" dirty="0">
                <a:latin typeface="Times New Roman"/>
                <a:cs typeface="Times New Roman"/>
              </a:rPr>
              <a:t> závislosti: zvýšená tolerance </a:t>
            </a:r>
            <a:r>
              <a:rPr sz="2400" dirty="0">
                <a:latin typeface="Times New Roman"/>
                <a:cs typeface="Times New Roman"/>
              </a:rPr>
              <a:t>k </a:t>
            </a:r>
            <a:r>
              <a:rPr sz="2400" spc="-5" dirty="0" err="1">
                <a:latin typeface="Times New Roman"/>
                <a:cs typeface="Times New Roman"/>
              </a:rPr>
              <a:t>alk</a:t>
            </a:r>
            <a:r>
              <a:rPr sz="2400" spc="-5" dirty="0">
                <a:latin typeface="Times New Roman"/>
                <a:cs typeface="Times New Roman"/>
              </a:rPr>
              <a:t>.,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postupná</a:t>
            </a:r>
            <a:r>
              <a:rPr sz="2400" spc="-5" dirty="0">
                <a:latin typeface="Times New Roman"/>
                <a:cs typeface="Times New Roman"/>
              </a:rPr>
              <a:t>  </a:t>
            </a:r>
            <a:r>
              <a:rPr sz="2400" spc="-10" dirty="0">
                <a:latin typeface="Times New Roman"/>
                <a:cs typeface="Times New Roman"/>
              </a:rPr>
              <a:t>ztráta </a:t>
            </a:r>
            <a:r>
              <a:rPr sz="2400" spc="-5" dirty="0">
                <a:latin typeface="Times New Roman"/>
                <a:cs typeface="Times New Roman"/>
              </a:rPr>
              <a:t>kontroly </a:t>
            </a:r>
            <a:r>
              <a:rPr sz="2400" dirty="0">
                <a:latin typeface="Times New Roman"/>
                <a:cs typeface="Times New Roman"/>
              </a:rPr>
              <a:t>v </a:t>
            </a:r>
            <a:r>
              <a:rPr sz="2400" spc="-5" dirty="0">
                <a:latin typeface="Times New Roman"/>
                <a:cs typeface="Times New Roman"/>
              </a:rPr>
              <a:t>pití, zanedbávání jiných potřeb </a:t>
            </a:r>
            <a:r>
              <a:rPr sz="2400" dirty="0">
                <a:latin typeface="Times New Roman"/>
                <a:cs typeface="Times New Roman"/>
              </a:rPr>
              <a:t>a  </a:t>
            </a:r>
            <a:r>
              <a:rPr sz="2400" spc="-5" dirty="0">
                <a:latin typeface="Times New Roman"/>
                <a:cs typeface="Times New Roman"/>
              </a:rPr>
              <a:t>zájmů, postupně </a:t>
            </a:r>
            <a:r>
              <a:rPr sz="2400" spc="-10" dirty="0">
                <a:latin typeface="Times New Roman"/>
                <a:cs typeface="Times New Roman"/>
              </a:rPr>
              <a:t>změny </a:t>
            </a:r>
            <a:r>
              <a:rPr sz="2400" spc="-5" dirty="0">
                <a:latin typeface="Times New Roman"/>
                <a:cs typeface="Times New Roman"/>
              </a:rPr>
              <a:t>myšlení,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chování</a:t>
            </a:r>
            <a:endParaRPr sz="24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484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u="heavy" spc="-5" dirty="0" err="1">
                <a:latin typeface="Times New Roman"/>
                <a:cs typeface="Times New Roman"/>
              </a:rPr>
              <a:t>rozvinutá</a:t>
            </a:r>
            <a:r>
              <a:rPr sz="2400" u="heavy" spc="-5" dirty="0">
                <a:latin typeface="Times New Roman"/>
                <a:cs typeface="Times New Roman"/>
              </a:rPr>
              <a:t> </a:t>
            </a:r>
            <a:r>
              <a:rPr sz="2400" u="heavy" spc="-5" dirty="0" err="1">
                <a:latin typeface="Times New Roman"/>
                <a:cs typeface="Times New Roman"/>
              </a:rPr>
              <a:t>závislost</a:t>
            </a:r>
            <a:r>
              <a:rPr sz="2400" dirty="0">
                <a:latin typeface="Times New Roman"/>
                <a:cs typeface="Times New Roman"/>
              </a:rPr>
              <a:t>: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potřeba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denní </a:t>
            </a:r>
            <a:r>
              <a:rPr sz="24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konzumace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 pro adekvátní fungování,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odvykací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potíže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při 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abstinenci, ranní doušky, palimsety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-  </a:t>
            </a:r>
            <a:r>
              <a:rPr sz="24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okénka</a:t>
            </a:r>
            <a:r>
              <a:rPr lang="cs-CZ"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(výpadky paměti na období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opilosti),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třesy,  zdravotní problémy, společenské selhávání, posléze  pokles tolerance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k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alkoholu </a:t>
            </a:r>
            <a:r>
              <a:rPr sz="2400" spc="-5" dirty="0">
                <a:latin typeface="Times New Roman"/>
                <a:cs typeface="Times New Roman"/>
              </a:rPr>
              <a:t>(posléze </a:t>
            </a:r>
            <a:r>
              <a:rPr sz="2400" spc="-5" dirty="0" err="1">
                <a:latin typeface="Times New Roman"/>
                <a:cs typeface="Times New Roman"/>
              </a:rPr>
              <a:t>menší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množství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alkoholu</a:t>
            </a:r>
            <a:r>
              <a:rPr sz="2400" spc="-5" dirty="0">
                <a:latin typeface="Times New Roman"/>
                <a:cs typeface="Times New Roman"/>
              </a:rPr>
              <a:t> vyvolává příznaky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opilosti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484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5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spc="-5" dirty="0">
                <a:latin typeface="Times New Roman"/>
                <a:cs typeface="Times New Roman"/>
              </a:rPr>
              <a:t>pro stanovení dg. musí </a:t>
            </a:r>
            <a:r>
              <a:rPr sz="2400" dirty="0">
                <a:latin typeface="Times New Roman"/>
                <a:cs typeface="Times New Roman"/>
              </a:rPr>
              <a:t>být </a:t>
            </a:r>
            <a:r>
              <a:rPr sz="2400" spc="-5" dirty="0">
                <a:latin typeface="Times New Roman"/>
                <a:cs typeface="Times New Roman"/>
              </a:rPr>
              <a:t>splněna obecná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kritéria</a:t>
            </a:r>
            <a:endParaRPr sz="2400" dirty="0">
              <a:latin typeface="Times New Roman"/>
              <a:cs typeface="Times New Roman"/>
            </a:endParaRPr>
          </a:p>
          <a:p>
            <a:pPr marL="348615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„Závislosti“ </a:t>
            </a:r>
            <a:r>
              <a:rPr sz="2400" dirty="0">
                <a:latin typeface="Times New Roman"/>
                <a:cs typeface="Times New Roman"/>
              </a:rPr>
              <a:t>dle MKN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14DE1A-2D93-4C9B-8D1F-198AA9BA3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88" y="0"/>
            <a:ext cx="1315512" cy="8770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1" y="422932"/>
            <a:ext cx="7462676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1620" marR="5080" indent="-24892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Klasifikace závislosti </a:t>
            </a:r>
            <a:r>
              <a:rPr b="1" spc="-5" dirty="0" err="1">
                <a:solidFill>
                  <a:schemeClr val="accent6"/>
                </a:solidFill>
              </a:rPr>
              <a:t>na</a:t>
            </a:r>
            <a:r>
              <a:rPr b="1" spc="-5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alkoholu</a:t>
            </a:r>
            <a:r>
              <a:rPr b="1" spc="-5" dirty="0">
                <a:solidFill>
                  <a:schemeClr val="accent6"/>
                </a:solidFill>
              </a:rPr>
              <a:t> dle</a:t>
            </a:r>
            <a:r>
              <a:rPr b="1" spc="-2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Jellineka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1000" y="1211877"/>
            <a:ext cx="8762999" cy="4553426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133985">
              <a:lnSpc>
                <a:spcPct val="100800"/>
              </a:lnSpc>
              <a:spcBef>
                <a:spcPts val="420"/>
              </a:spcBef>
            </a:pPr>
            <a:r>
              <a:rPr sz="2150" i="1" u="heavy" spc="5" dirty="0" err="1">
                <a:latin typeface="Times New Roman"/>
                <a:cs typeface="Times New Roman"/>
              </a:rPr>
              <a:t>alkoholismus</a:t>
            </a:r>
            <a:r>
              <a:rPr sz="2150" i="1" u="heavy" spc="5" dirty="0">
                <a:latin typeface="Times New Roman"/>
                <a:cs typeface="Times New Roman"/>
              </a:rPr>
              <a:t> typu </a:t>
            </a:r>
            <a:r>
              <a:rPr sz="2950" u="heavy" spc="-65" dirty="0">
                <a:latin typeface="Symbol"/>
                <a:cs typeface="Symbol"/>
              </a:rPr>
              <a:t></a:t>
            </a:r>
            <a:r>
              <a:rPr sz="2950" spc="-65" dirty="0">
                <a:latin typeface="Times New Roman"/>
                <a:cs typeface="Times New Roman"/>
              </a:rPr>
              <a:t> </a:t>
            </a:r>
            <a:r>
              <a:rPr sz="2150" i="1" spc="0" dirty="0">
                <a:latin typeface="Times New Roman"/>
                <a:cs typeface="Times New Roman"/>
              </a:rPr>
              <a:t>- </a:t>
            </a:r>
            <a:r>
              <a:rPr sz="2150" spc="10" dirty="0">
                <a:latin typeface="Times New Roman"/>
                <a:cs typeface="Times New Roman"/>
              </a:rPr>
              <a:t>problémové </a:t>
            </a:r>
            <a:r>
              <a:rPr sz="2150" spc="5" dirty="0">
                <a:latin typeface="Times New Roman"/>
                <a:cs typeface="Times New Roman"/>
              </a:rPr>
              <a:t>pití, „</a:t>
            </a:r>
            <a:r>
              <a:rPr sz="2150" spc="5" dirty="0">
                <a:solidFill>
                  <a:srgbClr val="FF0000"/>
                </a:solidFill>
                <a:latin typeface="Times New Roman"/>
                <a:cs typeface="Times New Roman"/>
              </a:rPr>
              <a:t>sebemedikace</a:t>
            </a:r>
            <a:r>
              <a:rPr sz="2150" spc="5" dirty="0">
                <a:latin typeface="Times New Roman"/>
                <a:cs typeface="Times New Roman"/>
              </a:rPr>
              <a:t>“, </a:t>
            </a:r>
            <a:r>
              <a:rPr sz="2150" spc="10" dirty="0">
                <a:latin typeface="Times New Roman"/>
                <a:cs typeface="Times New Roman"/>
              </a:rPr>
              <a:t>k  </a:t>
            </a:r>
            <a:r>
              <a:rPr sz="2150" spc="5" dirty="0">
                <a:latin typeface="Times New Roman"/>
                <a:cs typeface="Times New Roman"/>
              </a:rPr>
              <a:t>odstranění dysforie, tenze, úzkosti společensky </a:t>
            </a:r>
            <a:r>
              <a:rPr sz="2150" spc="5" dirty="0" err="1">
                <a:latin typeface="Times New Roman"/>
                <a:cs typeface="Times New Roman"/>
              </a:rPr>
              <a:t>nedisciplinované</a:t>
            </a:r>
            <a:r>
              <a:rPr sz="2150" spc="5" dirty="0">
                <a:latin typeface="Times New Roman"/>
                <a:cs typeface="Times New Roman"/>
              </a:rPr>
              <a:t>  </a:t>
            </a:r>
            <a:r>
              <a:rPr sz="2150" spc="5" dirty="0" err="1">
                <a:latin typeface="Times New Roman"/>
                <a:cs typeface="Times New Roman"/>
              </a:rPr>
              <a:t>pití</a:t>
            </a:r>
            <a:endParaRPr sz="2150" dirty="0">
              <a:latin typeface="Times New Roman"/>
              <a:cs typeface="Times New Roman"/>
            </a:endParaRPr>
          </a:p>
          <a:p>
            <a:pPr marL="12700" marR="1247140">
              <a:lnSpc>
                <a:spcPct val="100299"/>
              </a:lnSpc>
              <a:spcBef>
                <a:spcPts val="440"/>
              </a:spcBef>
              <a:tabLst>
                <a:tab pos="2691130" algn="l"/>
              </a:tabLst>
            </a:pPr>
            <a:r>
              <a:rPr sz="2150" i="1" u="heavy" spc="5" dirty="0">
                <a:latin typeface="Times New Roman"/>
                <a:cs typeface="Times New Roman"/>
              </a:rPr>
              <a:t>alkoholismus typu</a:t>
            </a:r>
            <a:r>
              <a:rPr sz="2150" i="1" u="heavy" spc="50" dirty="0">
                <a:latin typeface="Times New Roman"/>
                <a:cs typeface="Times New Roman"/>
              </a:rPr>
              <a:t> </a:t>
            </a:r>
            <a:r>
              <a:rPr sz="2950" u="heavy" spc="-60" dirty="0">
                <a:latin typeface="Symbol"/>
                <a:cs typeface="Symbol"/>
              </a:rPr>
              <a:t></a:t>
            </a:r>
            <a:r>
              <a:rPr sz="2950" spc="-50" dirty="0">
                <a:latin typeface="Times New Roman"/>
                <a:cs typeface="Times New Roman"/>
              </a:rPr>
              <a:t> </a:t>
            </a:r>
            <a:r>
              <a:rPr sz="2150" i="1" spc="0" dirty="0">
                <a:latin typeface="Times New Roman"/>
                <a:cs typeface="Times New Roman"/>
              </a:rPr>
              <a:t>-	</a:t>
            </a:r>
            <a:r>
              <a:rPr sz="2150" spc="5" dirty="0" err="1">
                <a:latin typeface="Times New Roman"/>
                <a:cs typeface="Times New Roman"/>
              </a:rPr>
              <a:t>příležitostný</a:t>
            </a:r>
            <a:r>
              <a:rPr sz="2150" spc="5" dirty="0">
                <a:latin typeface="Times New Roman"/>
                <a:cs typeface="Times New Roman"/>
              </a:rPr>
              <a:t> </a:t>
            </a:r>
            <a:r>
              <a:rPr sz="2150" spc="5" dirty="0" err="1">
                <a:latin typeface="Times New Roman"/>
                <a:cs typeface="Times New Roman"/>
              </a:rPr>
              <a:t>abusus</a:t>
            </a:r>
            <a:r>
              <a:rPr lang="cs-CZ" sz="2150" spc="5" dirty="0">
                <a:latin typeface="Times New Roman"/>
                <a:cs typeface="Times New Roman"/>
              </a:rPr>
              <a:t>, </a:t>
            </a:r>
            <a:r>
              <a:rPr sz="215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časté</a:t>
            </a:r>
            <a:r>
              <a:rPr sz="2150" spc="5" dirty="0">
                <a:solidFill>
                  <a:srgbClr val="FF0000"/>
                </a:solidFill>
                <a:latin typeface="Times New Roman"/>
                <a:cs typeface="Times New Roman"/>
              </a:rPr>
              <a:t> pití ve  společnosti</a:t>
            </a:r>
            <a:r>
              <a:rPr sz="2150" spc="5" dirty="0">
                <a:latin typeface="Times New Roman"/>
                <a:cs typeface="Times New Roman"/>
              </a:rPr>
              <a:t>, následkem somat.</a:t>
            </a:r>
            <a:r>
              <a:rPr sz="2150" spc="15" dirty="0">
                <a:latin typeface="Times New Roman"/>
                <a:cs typeface="Times New Roman"/>
              </a:rPr>
              <a:t> </a:t>
            </a:r>
            <a:r>
              <a:rPr sz="2150" spc="5" dirty="0">
                <a:latin typeface="Times New Roman"/>
                <a:cs typeface="Times New Roman"/>
              </a:rPr>
              <a:t>poškození</a:t>
            </a:r>
            <a:endParaRPr sz="21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800"/>
              </a:lnSpc>
              <a:spcBef>
                <a:spcPts val="420"/>
              </a:spcBef>
            </a:pPr>
            <a:r>
              <a:rPr sz="2150" i="1" u="heavy" spc="5" dirty="0">
                <a:latin typeface="Times New Roman"/>
                <a:cs typeface="Times New Roman"/>
              </a:rPr>
              <a:t>alkoholismus typu </a:t>
            </a:r>
            <a:r>
              <a:rPr sz="2950" u="heavy" spc="-45" dirty="0">
                <a:latin typeface="Symbol"/>
                <a:cs typeface="Symbol"/>
              </a:rPr>
              <a:t></a:t>
            </a:r>
            <a:r>
              <a:rPr sz="2950" spc="-45" dirty="0">
                <a:latin typeface="Times New Roman"/>
                <a:cs typeface="Times New Roman"/>
              </a:rPr>
              <a:t> </a:t>
            </a:r>
            <a:r>
              <a:rPr sz="2150" spc="0" dirty="0">
                <a:latin typeface="Times New Roman"/>
                <a:cs typeface="Times New Roman"/>
              </a:rPr>
              <a:t>- </a:t>
            </a:r>
            <a:r>
              <a:rPr sz="2150" spc="5" dirty="0">
                <a:solidFill>
                  <a:srgbClr val="FF0000"/>
                </a:solidFill>
                <a:latin typeface="Times New Roman"/>
                <a:cs typeface="Times New Roman"/>
              </a:rPr>
              <a:t>zhoršená kontrola při zachovalé schopnosti  abstinence</a:t>
            </a:r>
            <a:r>
              <a:rPr sz="2150" spc="5" dirty="0">
                <a:latin typeface="Times New Roman"/>
                <a:cs typeface="Times New Roman"/>
              </a:rPr>
              <a:t>, nárůst tolerance, psychická závislost, somat. </a:t>
            </a:r>
            <a:r>
              <a:rPr sz="2150" spc="0" dirty="0">
                <a:latin typeface="Times New Roman"/>
                <a:cs typeface="Times New Roman"/>
              </a:rPr>
              <a:t>i </a:t>
            </a:r>
            <a:r>
              <a:rPr sz="2150" spc="5" dirty="0">
                <a:latin typeface="Times New Roman"/>
                <a:cs typeface="Times New Roman"/>
              </a:rPr>
              <a:t>psych.  poškození</a:t>
            </a:r>
            <a:endParaRPr sz="2150" dirty="0">
              <a:latin typeface="Times New Roman"/>
              <a:cs typeface="Times New Roman"/>
            </a:endParaRPr>
          </a:p>
          <a:p>
            <a:pPr marL="12700" marR="1067435" algn="just">
              <a:lnSpc>
                <a:spcPct val="101000"/>
              </a:lnSpc>
              <a:spcBef>
                <a:spcPts val="409"/>
              </a:spcBef>
            </a:pPr>
            <a:r>
              <a:rPr sz="2150" i="1" u="heavy" spc="5" dirty="0">
                <a:latin typeface="Times New Roman"/>
                <a:cs typeface="Times New Roman"/>
              </a:rPr>
              <a:t>alkoholismus typu </a:t>
            </a:r>
            <a:r>
              <a:rPr sz="2950" u="heavy" spc="-50" dirty="0">
                <a:latin typeface="Symbol"/>
                <a:cs typeface="Symbol"/>
              </a:rPr>
              <a:t></a:t>
            </a:r>
            <a:r>
              <a:rPr sz="2950" spc="-50" dirty="0">
                <a:latin typeface="Times New Roman"/>
                <a:cs typeface="Times New Roman"/>
              </a:rPr>
              <a:t> </a:t>
            </a:r>
            <a:r>
              <a:rPr sz="2150" spc="5" dirty="0">
                <a:latin typeface="Times New Roman"/>
                <a:cs typeface="Times New Roman"/>
              </a:rPr>
              <a:t>-</a:t>
            </a:r>
            <a:r>
              <a:rPr sz="215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neschopnost</a:t>
            </a:r>
            <a:r>
              <a:rPr sz="2150" spc="5" dirty="0">
                <a:solidFill>
                  <a:srgbClr val="FF0000"/>
                </a:solidFill>
                <a:latin typeface="Times New Roman"/>
                <a:cs typeface="Times New Roman"/>
              </a:rPr>
              <a:t> abstinence</a:t>
            </a:r>
            <a:r>
              <a:rPr sz="2150" spc="5" dirty="0">
                <a:latin typeface="Times New Roman"/>
                <a:cs typeface="Times New Roman"/>
              </a:rPr>
              <a:t>, chronická  konzumace, udržování „hladinky“, bez projevů opilosti,  vyjádřená fyzická závislost </a:t>
            </a:r>
            <a:r>
              <a:rPr sz="2150" spc="10" dirty="0">
                <a:latin typeface="Times New Roman"/>
                <a:cs typeface="Times New Roman"/>
              </a:rPr>
              <a:t>a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5" dirty="0">
                <a:latin typeface="Times New Roman"/>
                <a:cs typeface="Times New Roman"/>
              </a:rPr>
              <a:t>poškození</a:t>
            </a:r>
            <a:endParaRPr sz="2150" dirty="0">
              <a:latin typeface="Times New Roman"/>
              <a:cs typeface="Times New Roman"/>
            </a:endParaRPr>
          </a:p>
          <a:p>
            <a:pPr marL="12700" marR="777875">
              <a:lnSpc>
                <a:spcPct val="100600"/>
              </a:lnSpc>
              <a:spcBef>
                <a:spcPts val="415"/>
              </a:spcBef>
            </a:pPr>
            <a:r>
              <a:rPr sz="2150" i="1" u="heavy" spc="5" dirty="0">
                <a:latin typeface="Times New Roman"/>
                <a:cs typeface="Times New Roman"/>
              </a:rPr>
              <a:t>alkoholismus typu </a:t>
            </a:r>
            <a:r>
              <a:rPr sz="2950" u="heavy" spc="-45" dirty="0">
                <a:latin typeface="Symbol"/>
                <a:cs typeface="Symbol"/>
              </a:rPr>
              <a:t></a:t>
            </a:r>
            <a:r>
              <a:rPr sz="2950" spc="-45" dirty="0">
                <a:latin typeface="Times New Roman"/>
                <a:cs typeface="Times New Roman"/>
              </a:rPr>
              <a:t> </a:t>
            </a:r>
            <a:r>
              <a:rPr sz="2150" i="1" spc="0" dirty="0">
                <a:latin typeface="Times New Roman"/>
                <a:cs typeface="Times New Roman"/>
              </a:rPr>
              <a:t>- </a:t>
            </a:r>
            <a:r>
              <a:rPr sz="2150" spc="5" dirty="0">
                <a:solidFill>
                  <a:srgbClr val="FF0000"/>
                </a:solidFill>
                <a:latin typeface="Times New Roman"/>
                <a:cs typeface="Times New Roman"/>
              </a:rPr>
              <a:t>epizodický</a:t>
            </a:r>
            <a:r>
              <a:rPr sz="2150" spc="5" dirty="0">
                <a:latin typeface="Times New Roman"/>
                <a:cs typeface="Times New Roman"/>
              </a:rPr>
              <a:t> abusu (kvartální pijáctví,  dipsomanie) s obdobími</a:t>
            </a:r>
            <a:r>
              <a:rPr sz="2150" spc="0" dirty="0">
                <a:latin typeface="Times New Roman"/>
                <a:cs typeface="Times New Roman"/>
              </a:rPr>
              <a:t> </a:t>
            </a:r>
            <a:r>
              <a:rPr sz="2150" spc="5" dirty="0">
                <a:latin typeface="Times New Roman"/>
                <a:cs typeface="Times New Roman"/>
              </a:rPr>
              <a:t>abstinence</a:t>
            </a:r>
            <a:endParaRPr sz="2150" dirty="0">
              <a:latin typeface="Times New Roman"/>
              <a:cs typeface="Times New Roman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78B0C1-0A0B-4646-ABFC-543068E49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29" y="1"/>
            <a:ext cx="969971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7739" y="604212"/>
            <a:ext cx="4684396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CAGE dotazník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3269" y="1371601"/>
            <a:ext cx="7536815" cy="2173737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400" spc="5" dirty="0">
                <a:latin typeface="Times New Roman"/>
                <a:cs typeface="Times New Roman"/>
              </a:rPr>
              <a:t>Have </a:t>
            </a:r>
            <a:r>
              <a:rPr sz="2400" spc="10" dirty="0">
                <a:latin typeface="Times New Roman"/>
                <a:cs typeface="Times New Roman"/>
              </a:rPr>
              <a:t>you </a:t>
            </a:r>
            <a:r>
              <a:rPr sz="2400" spc="0" dirty="0">
                <a:latin typeface="Times New Roman"/>
                <a:cs typeface="Times New Roman"/>
              </a:rPr>
              <a:t>ever </a:t>
            </a:r>
            <a:r>
              <a:rPr sz="2400" dirty="0">
                <a:latin typeface="Times New Roman"/>
                <a:cs typeface="Times New Roman"/>
              </a:rPr>
              <a:t>felt </a:t>
            </a:r>
            <a:r>
              <a:rPr sz="2400" spc="0" dirty="0">
                <a:latin typeface="Times New Roman"/>
                <a:cs typeface="Times New Roman"/>
              </a:rPr>
              <a:t>the need to </a:t>
            </a:r>
            <a:r>
              <a:rPr sz="2400" b="1" u="heavy" spc="5" dirty="0">
                <a:latin typeface="Times New Roman"/>
                <a:cs typeface="Times New Roman"/>
              </a:rPr>
              <a:t>C</a:t>
            </a:r>
            <a:r>
              <a:rPr sz="2400" spc="5" dirty="0">
                <a:latin typeface="Times New Roman"/>
                <a:cs typeface="Times New Roman"/>
              </a:rPr>
              <a:t>ut </a:t>
            </a:r>
            <a:r>
              <a:rPr sz="2400" spc="10" dirty="0">
                <a:latin typeface="Times New Roman"/>
                <a:cs typeface="Times New Roman"/>
              </a:rPr>
              <a:t>down on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drinking?</a:t>
            </a:r>
            <a:endParaRPr sz="2400" dirty="0">
              <a:latin typeface="Times New Roman"/>
              <a:cs typeface="Times New Roman"/>
            </a:endParaRPr>
          </a:p>
          <a:p>
            <a:pPr marL="12700" marR="590550">
              <a:lnSpc>
                <a:spcPct val="101200"/>
              </a:lnSpc>
              <a:spcBef>
                <a:spcPts val="690"/>
              </a:spcBef>
            </a:pPr>
            <a:r>
              <a:rPr sz="2400" spc="5" dirty="0">
                <a:latin typeface="Times New Roman"/>
                <a:cs typeface="Times New Roman"/>
              </a:rPr>
              <a:t>Have </a:t>
            </a:r>
            <a:r>
              <a:rPr sz="2400" spc="10" dirty="0">
                <a:latin typeface="Times New Roman"/>
                <a:cs typeface="Times New Roman"/>
              </a:rPr>
              <a:t>you </a:t>
            </a:r>
            <a:r>
              <a:rPr sz="2400" spc="0" dirty="0">
                <a:latin typeface="Times New Roman"/>
                <a:cs typeface="Times New Roman"/>
              </a:rPr>
              <a:t>ever </a:t>
            </a:r>
            <a:r>
              <a:rPr sz="2400" dirty="0">
                <a:latin typeface="Times New Roman"/>
                <a:cs typeface="Times New Roman"/>
              </a:rPr>
              <a:t>felt </a:t>
            </a:r>
            <a:r>
              <a:rPr sz="2400" b="1" u="heavy" spc="10" dirty="0">
                <a:latin typeface="Times New Roman"/>
                <a:cs typeface="Times New Roman"/>
              </a:rPr>
              <a:t>A</a:t>
            </a:r>
            <a:r>
              <a:rPr sz="2400" spc="10" dirty="0">
                <a:latin typeface="Times New Roman"/>
                <a:cs typeface="Times New Roman"/>
              </a:rPr>
              <a:t>nnoyed by </a:t>
            </a:r>
            <a:r>
              <a:rPr sz="2400" dirty="0">
                <a:latin typeface="Times New Roman"/>
                <a:cs typeface="Times New Roman"/>
              </a:rPr>
              <a:t>criticism </a:t>
            </a:r>
            <a:r>
              <a:rPr sz="2400" spc="5" dirty="0">
                <a:latin typeface="Times New Roman"/>
                <a:cs typeface="Times New Roman"/>
              </a:rPr>
              <a:t>of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your  </a:t>
            </a:r>
            <a:r>
              <a:rPr sz="2400" spc="0" dirty="0">
                <a:latin typeface="Times New Roman"/>
                <a:cs typeface="Times New Roman"/>
              </a:rPr>
              <a:t>drinking?</a:t>
            </a:r>
            <a:endParaRPr sz="2400" dirty="0">
              <a:latin typeface="Times New Roman"/>
              <a:cs typeface="Times New Roman"/>
            </a:endParaRPr>
          </a:p>
          <a:p>
            <a:pPr marL="12700" marR="748030">
              <a:lnSpc>
                <a:spcPts val="3300"/>
              </a:lnSpc>
              <a:spcBef>
                <a:spcPts val="219"/>
              </a:spcBef>
            </a:pPr>
            <a:r>
              <a:rPr sz="2400" spc="5" dirty="0">
                <a:latin typeface="Times New Roman"/>
                <a:cs typeface="Times New Roman"/>
              </a:rPr>
              <a:t>Have </a:t>
            </a:r>
            <a:r>
              <a:rPr sz="2400" spc="10" dirty="0">
                <a:latin typeface="Times New Roman"/>
                <a:cs typeface="Times New Roman"/>
              </a:rPr>
              <a:t>you </a:t>
            </a:r>
            <a:r>
              <a:rPr sz="2400" spc="0" dirty="0">
                <a:latin typeface="Times New Roman"/>
                <a:cs typeface="Times New Roman"/>
              </a:rPr>
              <a:t>ever </a:t>
            </a:r>
            <a:r>
              <a:rPr sz="2400" dirty="0">
                <a:latin typeface="Times New Roman"/>
                <a:cs typeface="Times New Roman"/>
              </a:rPr>
              <a:t>felt </a:t>
            </a:r>
            <a:r>
              <a:rPr sz="2400" b="1" u="heavy" spc="0" dirty="0">
                <a:latin typeface="Times New Roman"/>
                <a:cs typeface="Times New Roman"/>
              </a:rPr>
              <a:t>G</a:t>
            </a:r>
            <a:r>
              <a:rPr sz="2400" spc="0" dirty="0">
                <a:latin typeface="Times New Roman"/>
                <a:cs typeface="Times New Roman"/>
              </a:rPr>
              <a:t>uilty </a:t>
            </a:r>
            <a:r>
              <a:rPr sz="2400" spc="5" dirty="0">
                <a:latin typeface="Times New Roman"/>
                <a:cs typeface="Times New Roman"/>
              </a:rPr>
              <a:t>about your </a:t>
            </a:r>
            <a:r>
              <a:rPr sz="2400" spc="0" dirty="0">
                <a:latin typeface="Times New Roman"/>
                <a:cs typeface="Times New Roman"/>
              </a:rPr>
              <a:t>drinking?  </a:t>
            </a:r>
            <a:endParaRPr lang="cs-CZ" sz="2400" spc="0" dirty="0">
              <a:latin typeface="Times New Roman"/>
              <a:cs typeface="Times New Roman"/>
            </a:endParaRPr>
          </a:p>
          <a:p>
            <a:pPr marL="12700" marR="748030">
              <a:lnSpc>
                <a:spcPts val="3300"/>
              </a:lnSpc>
              <a:spcBef>
                <a:spcPts val="219"/>
              </a:spcBef>
            </a:pPr>
            <a:r>
              <a:rPr sz="2400" spc="5" dirty="0">
                <a:latin typeface="Times New Roman"/>
                <a:cs typeface="Times New Roman"/>
              </a:rPr>
              <a:t>Have </a:t>
            </a:r>
            <a:r>
              <a:rPr sz="2400" spc="10" dirty="0">
                <a:latin typeface="Times New Roman"/>
                <a:cs typeface="Times New Roman"/>
              </a:rPr>
              <a:t>you </a:t>
            </a:r>
            <a:r>
              <a:rPr sz="2400" spc="0" dirty="0">
                <a:latin typeface="Times New Roman"/>
                <a:cs typeface="Times New Roman"/>
              </a:rPr>
              <a:t>ever taken </a:t>
            </a:r>
            <a:r>
              <a:rPr sz="2400" spc="5" dirty="0">
                <a:latin typeface="Times New Roman"/>
                <a:cs typeface="Times New Roman"/>
              </a:rPr>
              <a:t>a morning </a:t>
            </a:r>
            <a:r>
              <a:rPr sz="2400" b="1" u="heavy" spc="5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ye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opener?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3269" y="4343400"/>
            <a:ext cx="7923531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2890">
              <a:lnSpc>
                <a:spcPct val="100499"/>
              </a:lnSpc>
              <a:spcBef>
                <a:spcPts val="100"/>
              </a:spcBef>
            </a:pPr>
            <a:r>
              <a:rPr sz="2000" spc="5" dirty="0">
                <a:latin typeface="Times New Roman"/>
                <a:cs typeface="Times New Roman"/>
              </a:rPr>
              <a:t>3 </a:t>
            </a:r>
            <a:r>
              <a:rPr sz="2000" dirty="0">
                <a:latin typeface="Times New Roman"/>
                <a:cs typeface="Times New Roman"/>
              </a:rPr>
              <a:t>pozitivní odpovědi </a:t>
            </a:r>
            <a:r>
              <a:rPr sz="2000" spc="15" dirty="0">
                <a:latin typeface="Times New Roman"/>
                <a:cs typeface="Times New Roman"/>
              </a:rPr>
              <a:t>→ </a:t>
            </a:r>
            <a:r>
              <a:rPr sz="2000" spc="0" dirty="0">
                <a:latin typeface="Times New Roman"/>
                <a:cs typeface="Times New Roman"/>
              </a:rPr>
              <a:t>100 </a:t>
            </a:r>
            <a:r>
              <a:rPr sz="2000" spc="10" dirty="0">
                <a:latin typeface="Times New Roman"/>
                <a:cs typeface="Times New Roman"/>
              </a:rPr>
              <a:t>%  </a:t>
            </a:r>
            <a:r>
              <a:rPr sz="2000" dirty="0">
                <a:latin typeface="Times New Roman"/>
                <a:cs typeface="Times New Roman"/>
              </a:rPr>
              <a:t>senzitivita pro závislost </a:t>
            </a:r>
            <a:r>
              <a:rPr sz="2000" spc="0" dirty="0" err="1">
                <a:latin typeface="Times New Roman"/>
                <a:cs typeface="Times New Roman"/>
              </a:rPr>
              <a:t>na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 err="1">
                <a:latin typeface="Times New Roman"/>
                <a:cs typeface="Times New Roman"/>
              </a:rPr>
              <a:t>alkoholu</a:t>
            </a:r>
            <a:endParaRPr lang="cs-CZ" sz="2000" dirty="0">
              <a:latin typeface="Times New Roman"/>
              <a:cs typeface="Times New Roman"/>
            </a:endParaRPr>
          </a:p>
          <a:p>
            <a:pPr marL="12700" marR="262890">
              <a:lnSpc>
                <a:spcPct val="100499"/>
              </a:lnSpc>
              <a:spcBef>
                <a:spcPts val="10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499"/>
              </a:lnSpc>
              <a:spcBef>
                <a:spcPts val="800"/>
              </a:spcBef>
            </a:pPr>
            <a:r>
              <a:rPr sz="2000" spc="0" dirty="0">
                <a:latin typeface="Times New Roman"/>
                <a:cs typeface="Times New Roman"/>
              </a:rPr>
              <a:t>Nevýhoda </a:t>
            </a:r>
            <a:r>
              <a:rPr sz="2000" spc="5" dirty="0">
                <a:latin typeface="Times New Roman"/>
                <a:cs typeface="Times New Roman"/>
              </a:rPr>
              <a:t>– </a:t>
            </a:r>
            <a:r>
              <a:rPr sz="2000" dirty="0">
                <a:latin typeface="Times New Roman"/>
                <a:cs typeface="Times New Roman"/>
              </a:rPr>
              <a:t>nelze rozeznat aktuální </a:t>
            </a:r>
            <a:r>
              <a:rPr sz="2000" spc="0" dirty="0">
                <a:latin typeface="Times New Roman"/>
                <a:cs typeface="Times New Roman"/>
              </a:rPr>
              <a:t>a  </a:t>
            </a:r>
            <a:r>
              <a:rPr sz="2000" dirty="0">
                <a:latin typeface="Times New Roman"/>
                <a:cs typeface="Times New Roman"/>
              </a:rPr>
              <a:t>minulý </a:t>
            </a:r>
            <a:r>
              <a:rPr sz="2000" dirty="0" err="1">
                <a:latin typeface="Times New Roman"/>
                <a:cs typeface="Times New Roman"/>
              </a:rPr>
              <a:t>abusus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 err="1">
                <a:latin typeface="Times New Roman"/>
                <a:cs typeface="Times New Roman"/>
              </a:rPr>
              <a:t>alkoholu</a:t>
            </a:r>
            <a:endParaRPr lang="cs-CZ"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27566"/>
            <a:ext cx="78397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chemeClr val="accent6"/>
                </a:solidFill>
              </a:rPr>
              <a:t>Terapie závislosti na alkoholu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746574"/>
            <a:ext cx="8268335" cy="6069097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47980" marR="596900" indent="-335280">
              <a:lnSpc>
                <a:spcPct val="100800"/>
              </a:lnSpc>
              <a:spcBef>
                <a:spcPts val="70"/>
              </a:spcBef>
              <a:buFont typeface="Times New Roman"/>
              <a:buChar char="•"/>
              <a:tabLst>
                <a:tab pos="347345" algn="l"/>
                <a:tab pos="347980" algn="l"/>
                <a:tab pos="2758440" algn="l"/>
              </a:tabLst>
            </a:pPr>
            <a:r>
              <a:rPr sz="2400" i="1" u="sng" spc="-5" dirty="0" err="1">
                <a:latin typeface="Times New Roman"/>
                <a:cs typeface="Times New Roman"/>
              </a:rPr>
              <a:t>psychoterapi</a:t>
            </a:r>
            <a:r>
              <a:rPr lang="cs-CZ" sz="2400" i="1" u="sng" spc="-5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: </a:t>
            </a:r>
            <a:r>
              <a:rPr sz="2400" spc="-5" dirty="0">
                <a:latin typeface="Times New Roman"/>
                <a:cs typeface="Times New Roman"/>
              </a:rPr>
              <a:t>získat náhled (od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verbálního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sz="2400" spc="-15" dirty="0" err="1">
                <a:latin typeface="Times New Roman"/>
                <a:cs typeface="Times New Roman"/>
              </a:rPr>
              <a:t>produktivnímu</a:t>
            </a:r>
            <a:r>
              <a:rPr lang="cs-CZ" sz="2400" spc="-1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Symbol"/>
                <a:cs typeface="Symbol"/>
              </a:rPr>
              <a:t></a:t>
            </a:r>
            <a:r>
              <a:rPr lang="cs-CZ" sz="2400" spc="-15" dirty="0">
                <a:latin typeface="Symbol"/>
                <a:cs typeface="Symbol"/>
              </a:rPr>
              <a:t> </a:t>
            </a:r>
            <a:r>
              <a:rPr sz="2400" spc="-15" dirty="0" err="1">
                <a:latin typeface="Times New Roman"/>
                <a:cs typeface="Times New Roman"/>
              </a:rPr>
              <a:t>realizace</a:t>
            </a:r>
            <a:r>
              <a:rPr sz="2400" spc="-15" dirty="0">
                <a:latin typeface="Times New Roman"/>
                <a:cs typeface="Times New Roman"/>
              </a:rPr>
              <a:t>  </a:t>
            </a:r>
            <a:r>
              <a:rPr sz="2400" spc="-5" dirty="0">
                <a:latin typeface="Times New Roman"/>
                <a:cs typeface="Times New Roman"/>
              </a:rPr>
              <a:t>změn)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KBT, </a:t>
            </a:r>
            <a:r>
              <a:rPr sz="2400" dirty="0">
                <a:latin typeface="Times New Roman"/>
                <a:cs typeface="Times New Roman"/>
              </a:rPr>
              <a:t>dynamická PT,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podpůrná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12700" marR="596900">
              <a:lnSpc>
                <a:spcPct val="100800"/>
              </a:lnSpc>
              <a:spcBef>
                <a:spcPts val="70"/>
              </a:spcBef>
              <a:tabLst>
                <a:tab pos="347345" algn="l"/>
                <a:tab pos="347980" algn="l"/>
                <a:tab pos="2758440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347980" indent="-335280">
              <a:lnSpc>
                <a:spcPct val="100000"/>
              </a:lnSpc>
              <a:spcBef>
                <a:spcPts val="800"/>
              </a:spcBef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400" b="1" u="sng" spc="-5" dirty="0" err="1">
                <a:latin typeface="Times New Roman"/>
                <a:cs typeface="Times New Roman"/>
              </a:rPr>
              <a:t>f</a:t>
            </a:r>
            <a:r>
              <a:rPr sz="2400" b="1" u="heavy" spc="-5" dirty="0" err="1">
                <a:latin typeface="Times New Roman"/>
                <a:cs typeface="Times New Roman"/>
              </a:rPr>
              <a:t>armakoterapie</a:t>
            </a:r>
            <a:r>
              <a:rPr sz="2400" b="1" spc="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:</a:t>
            </a:r>
            <a:endParaRPr lang="cs-CZ" sz="2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FontTx/>
              <a:buChar char="-"/>
              <a:tabLst>
                <a:tab pos="347345" algn="l"/>
                <a:tab pos="347980" algn="l"/>
              </a:tabLst>
            </a:pPr>
            <a:r>
              <a:rPr sz="2400" b="1" spc="-5" dirty="0" err="1">
                <a:latin typeface="Times New Roman"/>
                <a:cs typeface="Times New Roman"/>
              </a:rPr>
              <a:t>anticravingové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5" dirty="0" err="1">
                <a:latin typeface="Times New Roman"/>
                <a:cs typeface="Times New Roman"/>
              </a:rPr>
              <a:t>látky</a:t>
            </a:r>
            <a:r>
              <a:rPr sz="2400" b="1" spc="-5" dirty="0">
                <a:latin typeface="Times New Roman"/>
                <a:cs typeface="Times New Roman"/>
              </a:rPr>
              <a:t>:</a:t>
            </a:r>
            <a:r>
              <a:rPr lang="cs-CZ" sz="2400" b="1" spc="-5" dirty="0">
                <a:latin typeface="Times New Roman"/>
                <a:cs typeface="Times New Roman"/>
              </a:rPr>
              <a:t> </a:t>
            </a:r>
            <a:r>
              <a:rPr sz="2400" b="1" spc="-5" dirty="0" err="1">
                <a:latin typeface="Times New Roman"/>
                <a:cs typeface="Times New Roman"/>
              </a:rPr>
              <a:t>acamprosat</a:t>
            </a:r>
            <a:r>
              <a:rPr sz="2400" spc="-5" dirty="0">
                <a:latin typeface="Times New Roman"/>
                <a:cs typeface="Times New Roman"/>
              </a:rPr>
              <a:t>,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naltrexon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endParaRPr lang="cs-CZ" sz="24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2400" b="1" spc="-5" dirty="0" err="1">
                <a:latin typeface="Times New Roman"/>
                <a:cs typeface="Times New Roman"/>
              </a:rPr>
              <a:t>Acamprosat</a:t>
            </a:r>
            <a:r>
              <a:rPr lang="cs-CZ" sz="2400" b="1" spc="-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(</a:t>
            </a:r>
            <a:r>
              <a:rPr lang="cs-CZ" sz="2400" spc="-5" dirty="0" err="1">
                <a:latin typeface="Times New Roman"/>
                <a:cs typeface="Times New Roman"/>
              </a:rPr>
              <a:t>Campral</a:t>
            </a:r>
            <a:r>
              <a:rPr lang="cs-CZ" sz="2400" spc="-5" dirty="0">
                <a:latin typeface="Times New Roman"/>
                <a:cs typeface="Times New Roman"/>
              </a:rPr>
              <a:t>) – </a:t>
            </a:r>
            <a:r>
              <a:rPr lang="cs-CZ" sz="2400" spc="-5" dirty="0" err="1">
                <a:latin typeface="Times New Roman"/>
                <a:cs typeface="Times New Roman"/>
              </a:rPr>
              <a:t>antiglutamátergní</a:t>
            </a:r>
            <a:r>
              <a:rPr lang="cs-CZ" sz="2400" spc="-5" dirty="0">
                <a:latin typeface="Times New Roman"/>
                <a:cs typeface="Times New Roman"/>
              </a:rPr>
              <a:t>, nová generace, blokáda Ca napěťových kanálů, </a:t>
            </a:r>
            <a:r>
              <a:rPr lang="cs-CZ" sz="2400" spc="-5" dirty="0" err="1">
                <a:latin typeface="Times New Roman"/>
                <a:cs typeface="Times New Roman"/>
              </a:rPr>
              <a:t>pravděpod</a:t>
            </a:r>
            <a:r>
              <a:rPr lang="cs-CZ" sz="2400" spc="-5" dirty="0">
                <a:latin typeface="Times New Roman"/>
                <a:cs typeface="Times New Roman"/>
              </a:rPr>
              <a:t>. </a:t>
            </a:r>
            <a:r>
              <a:rPr lang="cs-CZ" sz="2400" spc="-5" dirty="0" err="1">
                <a:latin typeface="Times New Roman"/>
                <a:cs typeface="Times New Roman"/>
              </a:rPr>
              <a:t>GABAergní</a:t>
            </a:r>
            <a:r>
              <a:rPr lang="cs-CZ" sz="2400" spc="-5" dirty="0">
                <a:latin typeface="Times New Roman"/>
                <a:cs typeface="Times New Roman"/>
              </a:rPr>
              <a:t> inhibice, analog kyseliny </a:t>
            </a:r>
            <a:r>
              <a:rPr lang="cs-CZ" sz="2400" spc="-5" dirty="0" err="1">
                <a:latin typeface="Times New Roman"/>
                <a:cs typeface="Times New Roman"/>
              </a:rPr>
              <a:t>gamaaminomáselné</a:t>
            </a:r>
            <a:r>
              <a:rPr lang="cs-CZ" sz="2400" spc="-5" dirty="0">
                <a:latin typeface="Times New Roman"/>
                <a:cs typeface="Times New Roman"/>
              </a:rPr>
              <a:t>; nemá vliv na abstinenční příznaky, minimální interakce s jinými léky.</a:t>
            </a: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endParaRPr lang="cs-CZ" sz="2400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1600" b="1" spc="-5" dirty="0" err="1">
                <a:latin typeface="Times New Roman"/>
                <a:cs typeface="Times New Roman"/>
              </a:rPr>
              <a:t>Naltrexon</a:t>
            </a:r>
            <a:r>
              <a:rPr lang="cs-CZ" sz="1600" b="1" spc="-5" dirty="0">
                <a:latin typeface="Times New Roman"/>
                <a:cs typeface="Times New Roman"/>
              </a:rPr>
              <a:t> </a:t>
            </a:r>
            <a:r>
              <a:rPr lang="cs-CZ" sz="1600" spc="-5" dirty="0">
                <a:latin typeface="Times New Roman"/>
                <a:cs typeface="Times New Roman"/>
              </a:rPr>
              <a:t>(</a:t>
            </a:r>
            <a:r>
              <a:rPr lang="cs-CZ" sz="1600" spc="-5" dirty="0" err="1">
                <a:latin typeface="Times New Roman"/>
                <a:cs typeface="Times New Roman"/>
              </a:rPr>
              <a:t>Nemexin</a:t>
            </a:r>
            <a:r>
              <a:rPr lang="cs-CZ" sz="1600" spc="-5" dirty="0">
                <a:latin typeface="Times New Roman"/>
                <a:cs typeface="Times New Roman"/>
              </a:rPr>
              <a:t>, </a:t>
            </a:r>
            <a:r>
              <a:rPr lang="cs-CZ" sz="1600" spc="-5" dirty="0" err="1">
                <a:latin typeface="Times New Roman"/>
                <a:cs typeface="Times New Roman"/>
              </a:rPr>
              <a:t>ReVia</a:t>
            </a:r>
            <a:r>
              <a:rPr lang="cs-CZ" sz="1600" spc="-5" dirty="0">
                <a:latin typeface="Times New Roman"/>
                <a:cs typeface="Times New Roman"/>
              </a:rPr>
              <a:t>) </a:t>
            </a:r>
            <a:r>
              <a:rPr lang="cs-CZ" sz="1600" b="1" spc="-5" dirty="0">
                <a:latin typeface="Times New Roman"/>
                <a:cs typeface="Times New Roman"/>
              </a:rPr>
              <a:t>- </a:t>
            </a:r>
            <a:r>
              <a:rPr lang="cs-CZ" sz="1600" spc="-5" dirty="0" err="1">
                <a:latin typeface="Times New Roman"/>
                <a:cs typeface="Times New Roman"/>
              </a:rPr>
              <a:t>opioidní</a:t>
            </a:r>
            <a:r>
              <a:rPr lang="cs-CZ" sz="1600" spc="-5" dirty="0">
                <a:latin typeface="Times New Roman"/>
                <a:cs typeface="Times New Roman"/>
              </a:rPr>
              <a:t> antagonista, zmírňuje euforické pocity uvolněním endorfinu po požití alkoholu, vysazení nezpůsobuje abstinenční příznaky, působí až 72 hodin, vrchol působení za 24-48 hodin, falešná pozitivita na opiáty v moči, KI: těžké </a:t>
            </a:r>
            <a:r>
              <a:rPr lang="cs-CZ" sz="1600" spc="-5" dirty="0" err="1">
                <a:latin typeface="Times New Roman"/>
                <a:cs typeface="Times New Roman"/>
              </a:rPr>
              <a:t>hepatopatie</a:t>
            </a:r>
            <a:r>
              <a:rPr lang="cs-CZ" sz="1600" spc="-5" dirty="0">
                <a:latin typeface="Times New Roman"/>
                <a:cs typeface="Times New Roman"/>
              </a:rPr>
              <a:t>, nefropatie, silná závislosti na </a:t>
            </a:r>
            <a:r>
              <a:rPr lang="cs-CZ" sz="1600" spc="-5" dirty="0" err="1">
                <a:latin typeface="Times New Roman"/>
                <a:cs typeface="Times New Roman"/>
              </a:rPr>
              <a:t>opioidech</a:t>
            </a:r>
            <a:r>
              <a:rPr lang="cs-CZ" sz="1600" spc="-5" dirty="0">
                <a:latin typeface="Times New Roman"/>
                <a:cs typeface="Times New Roman"/>
              </a:rPr>
              <a:t>, NÚ: zpočátku nauzea a zvracení, ospalost, útlum.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2A4DF6-7DE2-4983-8622-9F4C39DC0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55" y="76199"/>
            <a:ext cx="1071879" cy="107187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A5E49-CC52-404C-9901-1C44EC46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3074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accent6"/>
                </a:solidFill>
              </a:rPr>
              <a:t>Pokrač</a:t>
            </a:r>
            <a:r>
              <a:rPr lang="cs-CZ" b="1" dirty="0">
                <a:solidFill>
                  <a:schemeClr val="accent6"/>
                </a:solidFill>
              </a:rPr>
              <a:t>. -  farmakoterapie závislosti na alkoholu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327C19-226A-4CAB-BFCA-DF84A0581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9200"/>
            <a:ext cx="7886700" cy="49577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b="1" dirty="0" err="1"/>
              <a:t>Senzitivizující</a:t>
            </a:r>
            <a:r>
              <a:rPr lang="cs-CZ" b="1" dirty="0"/>
              <a:t> látky: </a:t>
            </a:r>
            <a:r>
              <a:rPr lang="cs-CZ" b="1" dirty="0" err="1"/>
              <a:t>disulfiram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Disulfiram</a:t>
            </a:r>
            <a:r>
              <a:rPr lang="cs-CZ" dirty="0"/>
              <a:t> (</a:t>
            </a:r>
            <a:r>
              <a:rPr lang="cs-CZ" dirty="0" err="1"/>
              <a:t>Antabus</a:t>
            </a:r>
            <a:r>
              <a:rPr lang="cs-CZ" dirty="0"/>
              <a:t>) – výrazné inhibiční působení na biotransformaci acetaldehydu, dochází ke kumulaci acetaldehydu, což je nepříjemné (bolest hlavy, nauzea, zvracení, závratě, mravenčení, i útlum DC), rozvíjejí se do 15 minut po požití alkoholu. </a:t>
            </a:r>
          </a:p>
          <a:p>
            <a:pPr marL="0" indent="0">
              <a:buNone/>
            </a:pPr>
            <a:r>
              <a:rPr lang="cs-CZ" dirty="0"/>
              <a:t>Před podáním interní vyšetření a </a:t>
            </a:r>
            <a:r>
              <a:rPr lang="cs-CZ" dirty="0" err="1"/>
              <a:t>antabusová</a:t>
            </a:r>
            <a:r>
              <a:rPr lang="cs-CZ" dirty="0"/>
              <a:t> reakce (</a:t>
            </a:r>
            <a:r>
              <a:rPr lang="cs-CZ" dirty="0" err="1"/>
              <a:t>antabus</a:t>
            </a:r>
            <a:r>
              <a:rPr lang="cs-CZ" dirty="0"/>
              <a:t> na malé množství alkoholu). Podání dvakrát týdně. Úhrada pac., měsíčně asi 80 Kč.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Podpůrné látky – </a:t>
            </a:r>
            <a:r>
              <a:rPr lang="cs-CZ" dirty="0" err="1"/>
              <a:t>nootropika</a:t>
            </a:r>
            <a:r>
              <a:rPr lang="cs-CZ" dirty="0"/>
              <a:t>, vitamíny</a:t>
            </a:r>
          </a:p>
          <a:p>
            <a:pPr>
              <a:buFontTx/>
              <a:buChar char="-"/>
            </a:pPr>
            <a:r>
              <a:rPr lang="cs-CZ" dirty="0"/>
              <a:t>Léčba duálních diagnóz – ale nejprve léčit závislost, pak depresi </a:t>
            </a:r>
          </a:p>
          <a:p>
            <a:pPr marL="0" indent="0">
              <a:buNone/>
            </a:pPr>
            <a:r>
              <a:rPr lang="cs-CZ" dirty="0"/>
              <a:t>(Na depresivní alk. pacienty má relativně dobrý efekt antidepresivum </a:t>
            </a:r>
            <a:r>
              <a:rPr lang="cs-CZ" dirty="0" err="1"/>
              <a:t>tianeptin</a:t>
            </a:r>
            <a:r>
              <a:rPr lang="cs-CZ" dirty="0"/>
              <a:t> (</a:t>
            </a:r>
            <a:r>
              <a:rPr lang="cs-CZ" dirty="0" err="1"/>
              <a:t>Coaxil</a:t>
            </a:r>
            <a:r>
              <a:rPr lang="cs-CZ" dirty="0"/>
              <a:t>) – stimulans zpětného vychytávání SRTN.)</a:t>
            </a:r>
          </a:p>
        </p:txBody>
      </p:sp>
    </p:spTree>
    <p:extLst>
      <p:ext uri="{BB962C8B-B14F-4D97-AF65-F5344CB8AC3E}">
        <p14:creationId xmlns:p14="http://schemas.microsoft.com/office/powerpoint/2010/main" val="2210278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1329" y="311172"/>
            <a:ext cx="563054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172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Alkohol</a:t>
            </a:r>
            <a:r>
              <a:rPr b="1" spc="-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odvykací</a:t>
            </a:r>
            <a:r>
              <a:rPr b="1" spc="-6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stav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" y="1024889"/>
            <a:ext cx="8991600" cy="525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1189355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dirty="0">
                <a:latin typeface="Times New Roman"/>
                <a:cs typeface="Times New Roman"/>
              </a:rPr>
              <a:t>u osob s </a:t>
            </a:r>
            <a:r>
              <a:rPr sz="3200" spc="-5" dirty="0" err="1">
                <a:latin typeface="Times New Roman"/>
                <a:cs typeface="Times New Roman"/>
              </a:rPr>
              <a:t>anamnesou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dlouhodobého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intenzivního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abusu</a:t>
            </a:r>
            <a:r>
              <a:rPr sz="3200" spc="15" dirty="0">
                <a:latin typeface="Times New Roman"/>
                <a:cs typeface="Times New Roman"/>
              </a:rPr>
              <a:t> </a:t>
            </a:r>
            <a:endParaRPr lang="cs-CZ" sz="3200" spc="15" dirty="0">
              <a:latin typeface="Times New Roman"/>
              <a:cs typeface="Times New Roman"/>
            </a:endParaRPr>
          </a:p>
          <a:p>
            <a:pPr marL="349250" marR="1189355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nastupuje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do </a:t>
            </a:r>
            <a:r>
              <a:rPr sz="3200" spc="-5" dirty="0">
                <a:latin typeface="Times New Roman"/>
                <a:cs typeface="Times New Roman"/>
              </a:rPr>
              <a:t>4-12 hodin </a:t>
            </a:r>
            <a:r>
              <a:rPr sz="3200" dirty="0">
                <a:latin typeface="Times New Roman"/>
                <a:cs typeface="Times New Roman"/>
              </a:rPr>
              <a:t>po vysazení  </a:t>
            </a:r>
            <a:r>
              <a:rPr sz="3200" spc="-5" dirty="0">
                <a:latin typeface="Times New Roman"/>
                <a:cs typeface="Times New Roman"/>
              </a:rPr>
              <a:t>alkoholu </a:t>
            </a:r>
            <a:r>
              <a:rPr sz="3200" dirty="0">
                <a:latin typeface="Times New Roman"/>
                <a:cs typeface="Times New Roman"/>
              </a:rPr>
              <a:t>či </a:t>
            </a:r>
            <a:r>
              <a:rPr sz="3200" spc="-5" dirty="0">
                <a:latin typeface="Times New Roman"/>
                <a:cs typeface="Times New Roman"/>
              </a:rPr>
              <a:t>redukci</a:t>
            </a:r>
            <a:r>
              <a:rPr sz="3200" dirty="0">
                <a:latin typeface="Times New Roman"/>
                <a:cs typeface="Times New Roman"/>
              </a:rPr>
              <a:t> dávky</a:t>
            </a:r>
          </a:p>
          <a:p>
            <a:pPr marL="34925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>
                <a:latin typeface="Times New Roman"/>
                <a:cs typeface="Times New Roman"/>
              </a:rPr>
              <a:t>nekomplikovaný </a:t>
            </a:r>
            <a:r>
              <a:rPr sz="3200" dirty="0">
                <a:latin typeface="Times New Roman"/>
                <a:cs typeface="Times New Roman"/>
              </a:rPr>
              <a:t>či s </a:t>
            </a:r>
            <a:r>
              <a:rPr sz="3200" spc="-5" dirty="0">
                <a:latin typeface="Times New Roman"/>
                <a:cs typeface="Times New Roman"/>
              </a:rPr>
              <a:t>křečemi</a:t>
            </a:r>
            <a:endParaRPr sz="3200" dirty="0">
              <a:latin typeface="Times New Roman"/>
              <a:cs typeface="Times New Roman"/>
            </a:endParaRPr>
          </a:p>
          <a:p>
            <a:pPr marL="349250" marR="425450" indent="-33655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příznaky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třes </a:t>
            </a:r>
            <a:r>
              <a:rPr sz="3200" dirty="0">
                <a:latin typeface="Times New Roman"/>
                <a:cs typeface="Times New Roman"/>
              </a:rPr>
              <a:t>rukou, </a:t>
            </a:r>
            <a:r>
              <a:rPr sz="3200" spc="-5" dirty="0">
                <a:latin typeface="Times New Roman"/>
                <a:cs typeface="Times New Roman"/>
              </a:rPr>
              <a:t>víček, jazyka,  pocení, nauzea, zvracení, tachykardie,  hypertenze, cefalea, </a:t>
            </a:r>
            <a:r>
              <a:rPr sz="3200" dirty="0">
                <a:latin typeface="Times New Roman"/>
                <a:cs typeface="Times New Roman"/>
              </a:rPr>
              <a:t>PM </a:t>
            </a:r>
            <a:r>
              <a:rPr sz="3200" spc="-5" dirty="0">
                <a:latin typeface="Times New Roman"/>
                <a:cs typeface="Times New Roman"/>
              </a:rPr>
              <a:t>neklid, úzkost,  přechodné</a:t>
            </a:r>
            <a:r>
              <a:rPr sz="3200" spc="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halucinace</a:t>
            </a:r>
            <a:endParaRPr sz="32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299"/>
              </a:lnSpc>
              <a:spcBef>
                <a:spcPts val="785"/>
              </a:spcBef>
              <a:buClr>
                <a:srgbClr val="FFFF66"/>
              </a:buClr>
              <a:buFont typeface="Times New Roman"/>
              <a:buChar char="•"/>
              <a:tabLst>
                <a:tab pos="450215" algn="l"/>
                <a:tab pos="450850" algn="l"/>
              </a:tabLst>
            </a:pPr>
            <a:r>
              <a:rPr sz="3200" spc="-5" dirty="0">
                <a:latin typeface="Times New Roman"/>
                <a:cs typeface="Times New Roman"/>
              </a:rPr>
              <a:t>odezní </a:t>
            </a:r>
            <a:r>
              <a:rPr sz="3200" dirty="0">
                <a:latin typeface="Times New Roman"/>
                <a:cs typeface="Times New Roman"/>
              </a:rPr>
              <a:t>do </a:t>
            </a:r>
            <a:r>
              <a:rPr sz="3200" spc="-5" dirty="0">
                <a:latin typeface="Times New Roman"/>
                <a:cs typeface="Times New Roman"/>
              </a:rPr>
              <a:t>4-5 </a:t>
            </a:r>
            <a:r>
              <a:rPr sz="3200" dirty="0">
                <a:latin typeface="Times New Roman"/>
                <a:cs typeface="Times New Roman"/>
              </a:rPr>
              <a:t>dnů, </a:t>
            </a:r>
            <a:r>
              <a:rPr sz="3200" spc="-5" dirty="0">
                <a:latin typeface="Times New Roman"/>
                <a:cs typeface="Times New Roman"/>
              </a:rPr>
              <a:t>ihned odezní </a:t>
            </a:r>
            <a:r>
              <a:rPr sz="3200" dirty="0">
                <a:latin typeface="Times New Roman"/>
                <a:cs typeface="Times New Roman"/>
              </a:rPr>
              <a:t>po </a:t>
            </a:r>
            <a:r>
              <a:rPr sz="3200" spc="-10" dirty="0">
                <a:latin typeface="Times New Roman"/>
                <a:cs typeface="Times New Roman"/>
              </a:rPr>
              <a:t>požití  </a:t>
            </a:r>
            <a:r>
              <a:rPr sz="3200" spc="-5" dirty="0">
                <a:latin typeface="Times New Roman"/>
                <a:cs typeface="Times New Roman"/>
              </a:rPr>
              <a:t>alkoholu </a:t>
            </a:r>
            <a:r>
              <a:rPr sz="3200" dirty="0">
                <a:latin typeface="Times New Roman"/>
                <a:cs typeface="Times New Roman"/>
              </a:rPr>
              <a:t>či </a:t>
            </a:r>
            <a:r>
              <a:rPr sz="3200" spc="-5" dirty="0">
                <a:latin typeface="Times New Roman"/>
                <a:cs typeface="Times New Roman"/>
              </a:rPr>
              <a:t>tlumivých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látek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4960" y="920771"/>
            <a:ext cx="342455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Odvykací</a:t>
            </a:r>
            <a:r>
              <a:rPr b="1" spc="-8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stav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13106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9389" y="2015489"/>
            <a:ext cx="11328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Mí</a:t>
            </a:r>
            <a:r>
              <a:rPr sz="3200" b="1" spc="0" dirty="0">
                <a:latin typeface="Times New Roman"/>
                <a:cs typeface="Times New Roman"/>
              </a:rPr>
              <a:t>rn</a:t>
            </a:r>
            <a:r>
              <a:rPr sz="3200" b="1" dirty="0">
                <a:latin typeface="Times New Roman"/>
                <a:cs typeface="Times New Roman"/>
              </a:rPr>
              <a:t>ý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8939" y="2692400"/>
            <a:ext cx="185420" cy="20646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565" dirty="0">
                <a:latin typeface="Symbol"/>
                <a:cs typeface="Symbol"/>
              </a:rPr>
              <a:t></a:t>
            </a:r>
            <a:endParaRPr sz="1250" dirty="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6639" y="2590800"/>
            <a:ext cx="40328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“</a:t>
            </a:r>
            <a:r>
              <a:rPr sz="2800" b="1" spc="-5" dirty="0">
                <a:latin typeface="Times New Roman"/>
                <a:cs typeface="Times New Roman"/>
              </a:rPr>
              <a:t>Roztřesenost” </a:t>
            </a:r>
            <a:r>
              <a:rPr sz="2800" b="1" dirty="0">
                <a:latin typeface="Times New Roman"/>
                <a:cs typeface="Times New Roman"/>
              </a:rPr>
              <a:t>(6 – 8</a:t>
            </a:r>
            <a:r>
              <a:rPr sz="2800" b="1" spc="-7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hod)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540" y="3234689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9389" y="3119120"/>
            <a:ext cx="15182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Závažný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8939" y="3796029"/>
            <a:ext cx="18542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56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8939" y="4311650"/>
            <a:ext cx="18542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56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8939" y="5251450"/>
            <a:ext cx="18542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56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26639" y="3608070"/>
            <a:ext cx="5638165" cy="199390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800" b="1" spc="-5" dirty="0">
                <a:latin typeface="Times New Roman"/>
                <a:cs typeface="Times New Roman"/>
              </a:rPr>
              <a:t>Halucinace </a:t>
            </a:r>
            <a:r>
              <a:rPr sz="2800" b="1" dirty="0">
                <a:latin typeface="Times New Roman"/>
                <a:cs typeface="Times New Roman"/>
              </a:rPr>
              <a:t>(10 – 30</a:t>
            </a:r>
            <a:r>
              <a:rPr sz="2800" b="1" spc="-2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hod)</a:t>
            </a: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90"/>
              </a:spcBef>
            </a:pPr>
            <a:r>
              <a:rPr sz="2800" b="1" spc="-5" dirty="0">
                <a:latin typeface="Times New Roman"/>
                <a:cs typeface="Times New Roman"/>
              </a:rPr>
              <a:t>Neuronální excitace </a:t>
            </a:r>
            <a:r>
              <a:rPr sz="2800" b="1" dirty="0">
                <a:latin typeface="Times New Roman"/>
                <a:cs typeface="Times New Roman"/>
              </a:rPr>
              <a:t>→ </a:t>
            </a:r>
            <a:r>
              <a:rPr sz="2800" b="1" spc="-5" dirty="0">
                <a:latin typeface="Times New Roman"/>
                <a:cs typeface="Times New Roman"/>
              </a:rPr>
              <a:t>Záchvaty (6 </a:t>
            </a:r>
            <a:r>
              <a:rPr sz="2800" b="1" dirty="0">
                <a:latin typeface="Times New Roman"/>
                <a:cs typeface="Times New Roman"/>
              </a:rPr>
              <a:t>–  48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hod)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800" b="1" spc="-5" dirty="0">
                <a:latin typeface="Times New Roman"/>
                <a:cs typeface="Times New Roman"/>
              </a:rPr>
              <a:t>Delirium </a:t>
            </a:r>
            <a:r>
              <a:rPr sz="2800" b="1" spc="-10" dirty="0">
                <a:latin typeface="Times New Roman"/>
                <a:cs typeface="Times New Roman"/>
              </a:rPr>
              <a:t>Tremens </a:t>
            </a:r>
            <a:r>
              <a:rPr sz="2800" b="1" dirty="0">
                <a:latin typeface="Times New Roman"/>
                <a:cs typeface="Times New Roman"/>
              </a:rPr>
              <a:t>(2 – 5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dnů)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95BE276-D300-4DD8-AB46-536BB9CB0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56" y="-21236"/>
            <a:ext cx="1669205" cy="185003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6060" y="539771"/>
            <a:ext cx="598868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4695" marR="5080" indent="-1992630">
              <a:lnSpc>
                <a:spcPct val="100000"/>
              </a:lnSpc>
              <a:spcBef>
                <a:spcPts val="100"/>
              </a:spcBef>
              <a:tabLst>
                <a:tab pos="2372360" algn="l"/>
              </a:tabLst>
            </a:pPr>
            <a:r>
              <a:rPr lang="cs-CZ" b="1" spc="-5" dirty="0">
                <a:solidFill>
                  <a:schemeClr val="accent6"/>
                </a:solidFill>
              </a:rPr>
              <a:t>Odvykací </a:t>
            </a:r>
            <a:r>
              <a:rPr b="1" spc="-5" dirty="0" err="1">
                <a:solidFill>
                  <a:schemeClr val="accent6"/>
                </a:solidFill>
              </a:rPr>
              <a:t>stav</a:t>
            </a:r>
            <a:r>
              <a:rPr b="1" spc="-6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s </a:t>
            </a:r>
            <a:r>
              <a:rPr b="1" spc="-5" dirty="0" err="1">
                <a:solidFill>
                  <a:schemeClr val="accent6"/>
                </a:solidFill>
              </a:rPr>
              <a:t>deliriem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069" y="1482089"/>
            <a:ext cx="8042275" cy="536621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49250" marR="400685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dirty="0">
                <a:latin typeface="Times New Roman"/>
                <a:cs typeface="Times New Roman"/>
              </a:rPr>
              <a:t>s </a:t>
            </a:r>
            <a:r>
              <a:rPr sz="2800" spc="-5" dirty="0">
                <a:latin typeface="Times New Roman"/>
                <a:cs typeface="Times New Roman"/>
              </a:rPr>
              <a:t>křečemi </a:t>
            </a:r>
            <a:r>
              <a:rPr sz="2800" dirty="0">
                <a:latin typeface="Times New Roman"/>
                <a:cs typeface="Times New Roman"/>
              </a:rPr>
              <a:t>či bez </a:t>
            </a:r>
            <a:r>
              <a:rPr sz="2800" spc="-5" dirty="0" err="1">
                <a:latin typeface="Times New Roman"/>
                <a:cs typeface="Times New Roman"/>
              </a:rPr>
              <a:t>křečí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5" dirty="0">
                <a:latin typeface="Times New Roman"/>
                <a:cs typeface="Times New Roman"/>
              </a:rPr>
              <a:t>nástup </a:t>
            </a:r>
            <a:r>
              <a:rPr sz="2800" dirty="0">
                <a:latin typeface="Times New Roman"/>
                <a:cs typeface="Times New Roman"/>
              </a:rPr>
              <a:t>po 24 až 72  </a:t>
            </a:r>
            <a:r>
              <a:rPr sz="2800" spc="-5" dirty="0">
                <a:latin typeface="Times New Roman"/>
                <a:cs typeface="Times New Roman"/>
              </a:rPr>
              <a:t>hodinách</a:t>
            </a:r>
            <a:r>
              <a:rPr sz="2800" spc="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abstinence</a:t>
            </a:r>
            <a:endParaRPr sz="28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u="heavy" spc="-5" dirty="0" err="1">
                <a:latin typeface="Times New Roman"/>
                <a:cs typeface="Times New Roman"/>
              </a:rPr>
              <a:t>příznaky</a:t>
            </a:r>
            <a:r>
              <a:rPr sz="2800" b="1" dirty="0">
                <a:latin typeface="Times New Roman"/>
                <a:cs typeface="Times New Roman"/>
              </a:rPr>
              <a:t>: </a:t>
            </a:r>
            <a:endParaRPr lang="cs-CZ" sz="2800" b="1" dirty="0">
              <a:latin typeface="Times New Roman"/>
              <a:cs typeface="Times New Roman"/>
            </a:endParaRPr>
          </a:p>
          <a:p>
            <a:pPr marL="12700" marR="5080">
              <a:lnSpc>
                <a:spcPct val="100099"/>
              </a:lnSpc>
              <a:spcBef>
                <a:spcPts val="80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   </a:t>
            </a:r>
            <a:r>
              <a:rPr sz="2800" spc="-5" dirty="0" err="1">
                <a:latin typeface="Times New Roman"/>
                <a:cs typeface="Times New Roman"/>
              </a:rPr>
              <a:t>kvalitativní</a:t>
            </a:r>
            <a:r>
              <a:rPr lang="cs-CZ" sz="2800" spc="-5" dirty="0">
                <a:latin typeface="Times New Roman"/>
                <a:cs typeface="Times New Roman"/>
              </a:rPr>
              <a:t> poruchy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vědomí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99"/>
              </a:lnSpc>
              <a:spcBef>
                <a:spcPts val="80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poruchy </a:t>
            </a:r>
            <a:r>
              <a:rPr sz="2800" spc="-5" dirty="0" err="1">
                <a:latin typeface="Times New Roman"/>
                <a:cs typeface="Times New Roman"/>
              </a:rPr>
              <a:t>kognitivních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f.cí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99"/>
              </a:lnSpc>
              <a:spcBef>
                <a:spcPts val="80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bludy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halucinace</a:t>
            </a:r>
            <a:r>
              <a:rPr lang="cs-CZ" sz="2800" spc="-5" dirty="0">
                <a:latin typeface="Times New Roman"/>
                <a:cs typeface="Times New Roman"/>
              </a:rPr>
              <a:t> – např. </a:t>
            </a:r>
            <a:r>
              <a:rPr lang="cs-CZ" sz="2800" spc="-5" dirty="0" err="1">
                <a:latin typeface="Times New Roman"/>
                <a:cs typeface="Times New Roman"/>
              </a:rPr>
              <a:t>mikrozoopsie</a:t>
            </a:r>
            <a:r>
              <a:rPr lang="cs-CZ" sz="2800" spc="-5" dirty="0">
                <a:latin typeface="Times New Roman"/>
                <a:cs typeface="Times New Roman"/>
              </a:rPr>
              <a:t> (zrakové halucinace drobného bílého hmyzu na tmavém pozadí)</a:t>
            </a:r>
          </a:p>
          <a:p>
            <a:pPr marL="469900" marR="5080" indent="-457200">
              <a:lnSpc>
                <a:spcPct val="100099"/>
              </a:lnSpc>
              <a:spcBef>
                <a:spcPts val="80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desorientace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dirty="0">
                <a:latin typeface="Times New Roman"/>
                <a:cs typeface="Times New Roman"/>
              </a:rPr>
              <a:t>PM </a:t>
            </a:r>
            <a:r>
              <a:rPr sz="2800" spc="-5" dirty="0">
                <a:latin typeface="Times New Roman"/>
                <a:cs typeface="Times New Roman"/>
              </a:rPr>
              <a:t>neklid,vegetativní  poruchy (tachykardie, pocení), </a:t>
            </a:r>
            <a:r>
              <a:rPr sz="2800" spc="-5" dirty="0" err="1">
                <a:latin typeface="Times New Roman"/>
                <a:cs typeface="Times New Roman"/>
              </a:rPr>
              <a:t>třes</a:t>
            </a:r>
            <a:r>
              <a:rPr lang="cs-CZ" sz="2800" spc="-5" dirty="0">
                <a:latin typeface="Times New Roman"/>
                <a:cs typeface="Times New Roman"/>
              </a:rPr>
              <a:t>, inverze spánku</a:t>
            </a:r>
          </a:p>
          <a:p>
            <a:pPr marL="469900" marR="5080" indent="-457200">
              <a:lnSpc>
                <a:spcPct val="100099"/>
              </a:lnSpc>
              <a:spcBef>
                <a:spcPts val="80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poruchy</a:t>
            </a:r>
            <a:r>
              <a:rPr sz="2800" spc="-5" dirty="0">
                <a:latin typeface="Times New Roman"/>
                <a:cs typeface="Times New Roman"/>
              </a:rPr>
              <a:t> elektrolytů, riziko metab. </a:t>
            </a:r>
            <a:r>
              <a:rPr sz="2800" dirty="0" err="1">
                <a:latin typeface="Times New Roman"/>
                <a:cs typeface="Times New Roman"/>
              </a:rPr>
              <a:t>rozvratu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B5058D-46E5-4CB7-A6E4-C2798852C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7" y="0"/>
            <a:ext cx="1346723" cy="14065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6F980-4ABE-44F9-B7AF-9F22F2B3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/>
          <a:lstStyle/>
          <a:p>
            <a:r>
              <a:rPr lang="cs-CZ" b="1" dirty="0">
                <a:solidFill>
                  <a:schemeClr val="accent6"/>
                </a:solidFill>
              </a:rPr>
              <a:t>Mechanismus působení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F8BF54-BDB5-4C17-8612-F5A6ABFA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„Umělý zdroj odměny“ </a:t>
            </a:r>
          </a:p>
          <a:p>
            <a:r>
              <a:rPr lang="cs-CZ" dirty="0"/>
              <a:t>Akutní efekt: Zvyšují výdej dopaminu z ventrální </a:t>
            </a:r>
            <a:r>
              <a:rPr lang="cs-CZ" dirty="0" err="1"/>
              <a:t>tegmentální</a:t>
            </a:r>
            <a:r>
              <a:rPr lang="cs-CZ" dirty="0"/>
              <a:t> arey do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accumbens</a:t>
            </a:r>
            <a:r>
              <a:rPr lang="cs-CZ" dirty="0"/>
              <a:t>.</a:t>
            </a:r>
          </a:p>
          <a:p>
            <a:r>
              <a:rPr lang="cs-CZ" dirty="0"/>
              <a:t>Udržování návykového chování: </a:t>
            </a:r>
            <a:r>
              <a:rPr lang="cs-CZ" dirty="0" err="1"/>
              <a:t>glutamátergní</a:t>
            </a:r>
            <a:r>
              <a:rPr lang="cs-CZ" dirty="0"/>
              <a:t> projekce z </a:t>
            </a:r>
            <a:r>
              <a:rPr lang="cs-CZ" dirty="0" err="1"/>
              <a:t>prefrontálního</a:t>
            </a:r>
            <a:r>
              <a:rPr lang="cs-CZ" dirty="0"/>
              <a:t> kortexu do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accumbens</a:t>
            </a:r>
            <a:r>
              <a:rPr lang="cs-CZ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66667A-795D-42A2-AE10-7581C94A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77" y="3733800"/>
            <a:ext cx="3548926" cy="30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7709" y="920771"/>
            <a:ext cx="260286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CIWA-AR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13106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3208020"/>
            <a:ext cx="208279" cy="2451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400" spc="66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4540" y="379857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9389" y="2015489"/>
            <a:ext cx="6869430" cy="218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Škála </a:t>
            </a:r>
            <a:r>
              <a:rPr sz="3200" b="1" dirty="0">
                <a:latin typeface="Times New Roman"/>
                <a:cs typeface="Times New Roman"/>
              </a:rPr>
              <a:t>pro </a:t>
            </a:r>
            <a:r>
              <a:rPr sz="3200" b="1" spc="-5" dirty="0">
                <a:latin typeface="Times New Roman"/>
                <a:cs typeface="Times New Roman"/>
              </a:rPr>
              <a:t>měření tíže odvykacího stavu  </a:t>
            </a:r>
            <a:r>
              <a:rPr sz="3200" b="1" dirty="0">
                <a:latin typeface="Times New Roman"/>
                <a:cs typeface="Times New Roman"/>
              </a:rPr>
              <a:t>po </a:t>
            </a:r>
            <a:r>
              <a:rPr sz="3200" b="1" spc="-5" dirty="0">
                <a:latin typeface="Times New Roman"/>
                <a:cs typeface="Times New Roman"/>
              </a:rPr>
              <a:t>vysazení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alkoholu</a:t>
            </a: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3200" b="1" dirty="0">
                <a:latin typeface="Times New Roman"/>
                <a:cs typeface="Times New Roman"/>
              </a:rPr>
              <a:t>10</a:t>
            </a:r>
            <a:r>
              <a:rPr sz="3200" b="1" spc="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položek</a:t>
            </a: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3200" b="1" spc="-5" dirty="0">
                <a:latin typeface="Times New Roman"/>
                <a:cs typeface="Times New Roman"/>
              </a:rPr>
              <a:t>Každá </a:t>
            </a:r>
            <a:r>
              <a:rPr sz="3200" b="1" dirty="0">
                <a:latin typeface="Times New Roman"/>
                <a:cs typeface="Times New Roman"/>
              </a:rPr>
              <a:t>položka </a:t>
            </a:r>
            <a:r>
              <a:rPr sz="3200" b="1" spc="-5" dirty="0">
                <a:latin typeface="Times New Roman"/>
                <a:cs typeface="Times New Roman"/>
              </a:rPr>
              <a:t>hodnocená </a:t>
            </a:r>
            <a:r>
              <a:rPr sz="3200" b="1" dirty="0">
                <a:latin typeface="Times New Roman"/>
                <a:cs typeface="Times New Roman"/>
              </a:rPr>
              <a:t>0 – 7</a:t>
            </a:r>
            <a:r>
              <a:rPr sz="3200" b="1" spc="6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body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7709" y="833119"/>
            <a:ext cx="26028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chemeClr val="accent6"/>
                </a:solidFill>
              </a:rPr>
              <a:t>CIWA-AR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230" y="303022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8080" y="2915920"/>
            <a:ext cx="15405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Položky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7630" y="3491229"/>
            <a:ext cx="2766695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0" indent="-647700">
              <a:lnSpc>
                <a:spcPts val="3354"/>
              </a:lnSpc>
              <a:spcBef>
                <a:spcPts val="100"/>
              </a:spcBef>
              <a:buAutoNum type="arabicParenR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Nauzea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a</a:t>
            </a:r>
            <a:endParaRPr sz="2800" dirty="0">
              <a:latin typeface="Times New Roman"/>
              <a:cs typeface="Times New Roman"/>
            </a:endParaRPr>
          </a:p>
          <a:p>
            <a:pPr marL="660400">
              <a:lnSpc>
                <a:spcPts val="3354"/>
              </a:lnSpc>
            </a:pPr>
            <a:r>
              <a:rPr sz="2800" b="1" spc="-5" dirty="0">
                <a:latin typeface="Times New Roman"/>
                <a:cs typeface="Times New Roman"/>
              </a:rPr>
              <a:t>zvracení</a:t>
            </a:r>
            <a:endParaRPr sz="2800" dirty="0">
              <a:latin typeface="Times New Roman"/>
              <a:cs typeface="Times New Roman"/>
            </a:endParaRPr>
          </a:p>
          <a:p>
            <a:pPr marL="660400" indent="-647700">
              <a:lnSpc>
                <a:spcPct val="100000"/>
              </a:lnSpc>
              <a:spcBef>
                <a:spcPts val="690"/>
              </a:spcBef>
              <a:buAutoNum type="arabicParenR" startAt="2"/>
              <a:tabLst>
                <a:tab pos="659765" algn="l"/>
                <a:tab pos="660400" algn="l"/>
              </a:tabLst>
            </a:pPr>
            <a:r>
              <a:rPr sz="2800" b="1" spc="-10" dirty="0">
                <a:latin typeface="Times New Roman"/>
                <a:cs typeface="Times New Roman"/>
              </a:rPr>
              <a:t>Třes</a:t>
            </a:r>
            <a:endParaRPr sz="2800" dirty="0">
              <a:latin typeface="Times New Roman"/>
              <a:cs typeface="Times New Roman"/>
            </a:endParaRPr>
          </a:p>
          <a:p>
            <a:pPr marL="660400" marR="5080" indent="-647700">
              <a:lnSpc>
                <a:spcPct val="100000"/>
              </a:lnSpc>
              <a:spcBef>
                <a:spcPts val="700"/>
              </a:spcBef>
              <a:buAutoNum type="arabicParenR" startAt="2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Paro</a:t>
            </a:r>
            <a:r>
              <a:rPr sz="2800" b="1" spc="0" dirty="0">
                <a:latin typeface="Times New Roman"/>
                <a:cs typeface="Times New Roman"/>
              </a:rPr>
              <a:t>x</a:t>
            </a:r>
            <a:r>
              <a:rPr sz="2800" b="1" dirty="0">
                <a:latin typeface="Times New Roman"/>
                <a:cs typeface="Times New Roman"/>
              </a:rPr>
              <a:t>ys</a:t>
            </a:r>
            <a:r>
              <a:rPr sz="2800" b="1" spc="-5" dirty="0">
                <a:latin typeface="Times New Roman"/>
                <a:cs typeface="Times New Roman"/>
              </a:rPr>
              <a:t>m</a:t>
            </a:r>
            <a:r>
              <a:rPr sz="2800" b="1" dirty="0">
                <a:latin typeface="Times New Roman"/>
                <a:cs typeface="Times New Roman"/>
              </a:rPr>
              <a:t>ál</a:t>
            </a:r>
            <a:r>
              <a:rPr sz="2800" b="1" spc="-5" dirty="0">
                <a:latin typeface="Times New Roman"/>
                <a:cs typeface="Times New Roman"/>
              </a:rPr>
              <a:t>ní  </a:t>
            </a:r>
            <a:r>
              <a:rPr sz="2800" b="1" spc="-10" dirty="0">
                <a:latin typeface="Times New Roman"/>
                <a:cs typeface="Times New Roman"/>
              </a:rPr>
              <a:t>pocení</a:t>
            </a:r>
            <a:endParaRPr sz="2800" dirty="0">
              <a:latin typeface="Times New Roman"/>
              <a:cs typeface="Times New Roman"/>
            </a:endParaRPr>
          </a:p>
          <a:p>
            <a:pPr marL="660400" indent="-647700">
              <a:lnSpc>
                <a:spcPct val="100000"/>
              </a:lnSpc>
              <a:spcBef>
                <a:spcPts val="690"/>
              </a:spcBef>
              <a:buAutoNum type="arabicParenR" startAt="2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Anxieta</a:t>
            </a:r>
            <a:endParaRPr sz="2800" dirty="0">
              <a:latin typeface="Times New Roman"/>
              <a:cs typeface="Times New Roman"/>
            </a:endParaRPr>
          </a:p>
          <a:p>
            <a:pPr marL="660400" indent="-647700">
              <a:lnSpc>
                <a:spcPct val="100000"/>
              </a:lnSpc>
              <a:spcBef>
                <a:spcPts val="690"/>
              </a:spcBef>
              <a:buAutoNum type="arabicParenR" startAt="2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Agitovanost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79440" y="3402329"/>
            <a:ext cx="3112135" cy="302895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660400" indent="-647700">
              <a:lnSpc>
                <a:spcPct val="100000"/>
              </a:lnSpc>
              <a:spcBef>
                <a:spcPts val="800"/>
              </a:spcBef>
              <a:buAutoNum type="arabicParenR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Poruchy</a:t>
            </a:r>
            <a:r>
              <a:rPr sz="2800" b="1" spc="-6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hmatu</a:t>
            </a:r>
            <a:endParaRPr sz="2800" dirty="0">
              <a:latin typeface="Times New Roman"/>
              <a:cs typeface="Times New Roman"/>
            </a:endParaRPr>
          </a:p>
          <a:p>
            <a:pPr marL="660400" indent="-647700">
              <a:lnSpc>
                <a:spcPct val="100000"/>
              </a:lnSpc>
              <a:spcBef>
                <a:spcPts val="700"/>
              </a:spcBef>
              <a:buAutoNum type="arabicParenR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Poruchy</a:t>
            </a:r>
            <a:r>
              <a:rPr sz="2800" b="1" spc="-7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sluchu</a:t>
            </a:r>
            <a:endParaRPr sz="2800" dirty="0">
              <a:latin typeface="Times New Roman"/>
              <a:cs typeface="Times New Roman"/>
            </a:endParaRPr>
          </a:p>
          <a:p>
            <a:pPr marL="660400" indent="-647700">
              <a:lnSpc>
                <a:spcPct val="100000"/>
              </a:lnSpc>
              <a:spcBef>
                <a:spcPts val="700"/>
              </a:spcBef>
              <a:buAutoNum type="arabicParenR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Poruchy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zraku</a:t>
            </a:r>
            <a:endParaRPr sz="2800" dirty="0">
              <a:latin typeface="Times New Roman"/>
              <a:cs typeface="Times New Roman"/>
            </a:endParaRPr>
          </a:p>
          <a:p>
            <a:pPr marL="660400" indent="-647700">
              <a:lnSpc>
                <a:spcPct val="100000"/>
              </a:lnSpc>
              <a:spcBef>
                <a:spcPts val="690"/>
              </a:spcBef>
              <a:buAutoNum type="arabicParenR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Bolest</a:t>
            </a:r>
            <a:r>
              <a:rPr sz="2800" b="1" spc="-2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hlavy</a:t>
            </a:r>
            <a:endParaRPr sz="2800" dirty="0">
              <a:latin typeface="Times New Roman"/>
              <a:cs typeface="Times New Roman"/>
            </a:endParaRPr>
          </a:p>
          <a:p>
            <a:pPr marL="660400" marR="5080" indent="-647700">
              <a:lnSpc>
                <a:spcPct val="100000"/>
              </a:lnSpc>
              <a:spcBef>
                <a:spcPts val="700"/>
              </a:spcBef>
              <a:buAutoNum type="arabicParenR"/>
              <a:tabLst>
                <a:tab pos="659765" algn="l"/>
                <a:tab pos="6604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Orientovanost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a  </a:t>
            </a:r>
            <a:r>
              <a:rPr sz="2800" b="1" spc="-5" dirty="0">
                <a:latin typeface="Times New Roman"/>
                <a:cs typeface="Times New Roman"/>
              </a:rPr>
              <a:t>lucidita</a:t>
            </a:r>
            <a:r>
              <a:rPr sz="2800" b="1" spc="-3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vědomí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230" y="195072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8080" y="1836420"/>
            <a:ext cx="7937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P</a:t>
            </a:r>
            <a:r>
              <a:rPr sz="3200" b="1" spc="0" dirty="0">
                <a:latin typeface="Times New Roman"/>
                <a:cs typeface="Times New Roman"/>
              </a:rPr>
              <a:t>u</a:t>
            </a:r>
            <a:r>
              <a:rPr sz="3200" b="1" spc="-5" dirty="0">
                <a:latin typeface="Times New Roman"/>
                <a:cs typeface="Times New Roman"/>
              </a:rPr>
              <a:t>lz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2990" y="1950720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77840" y="1836420"/>
            <a:ext cx="6134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imes New Roman"/>
                <a:cs typeface="Times New Roman"/>
              </a:rPr>
              <a:t>TK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1829" y="0"/>
            <a:ext cx="52819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8039" y="539771"/>
            <a:ext cx="732599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300" marR="5080" indent="-23876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Terapie </a:t>
            </a:r>
            <a:r>
              <a:rPr b="1" spc="-5" dirty="0" err="1">
                <a:solidFill>
                  <a:schemeClr val="accent6"/>
                </a:solidFill>
              </a:rPr>
              <a:t>odvykacího</a:t>
            </a:r>
            <a:r>
              <a:rPr b="1" spc="-5" dirty="0">
                <a:solidFill>
                  <a:schemeClr val="accent6"/>
                </a:solidFill>
              </a:rPr>
              <a:t> s</a:t>
            </a:r>
            <a:r>
              <a:rPr lang="cs-CZ" b="1" spc="-5" dirty="0" err="1">
                <a:solidFill>
                  <a:schemeClr val="accent6"/>
                </a:solidFill>
              </a:rPr>
              <a:t>tavu</a:t>
            </a:r>
            <a:r>
              <a:rPr lang="cs-CZ" b="1" spc="-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u</a:t>
            </a:r>
            <a:r>
              <a:rPr b="1" spc="-1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alkoholu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546860"/>
            <a:ext cx="18542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56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3760" y="1445260"/>
            <a:ext cx="7837170" cy="21679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2800" i="1" u="heavy" spc="-5" dirty="0">
                <a:latin typeface="Times New Roman"/>
                <a:cs typeface="Times New Roman"/>
              </a:rPr>
              <a:t>detoxifikace</a:t>
            </a:r>
            <a:r>
              <a:rPr sz="2800" i="1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= </a:t>
            </a:r>
            <a:r>
              <a:rPr sz="2800" spc="-5" dirty="0">
                <a:latin typeface="Times New Roman"/>
                <a:cs typeface="Times New Roman"/>
              </a:rPr>
              <a:t>nastolení abstinence potlačením  abstinenčních příznaků </a:t>
            </a:r>
            <a:r>
              <a:rPr sz="2800" dirty="0">
                <a:latin typeface="Times New Roman"/>
                <a:cs typeface="Times New Roman"/>
              </a:rPr>
              <a:t>z </a:t>
            </a:r>
            <a:r>
              <a:rPr sz="2800" spc="-5" dirty="0">
                <a:latin typeface="Times New Roman"/>
                <a:cs typeface="Times New Roman"/>
              </a:rPr>
              <a:t>odnětí alkoholu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princip  </a:t>
            </a:r>
            <a:r>
              <a:rPr sz="2800" spc="-10" dirty="0">
                <a:latin typeface="Times New Roman"/>
                <a:cs typeface="Times New Roman"/>
              </a:rPr>
              <a:t>zkřížené </a:t>
            </a:r>
            <a:r>
              <a:rPr sz="2800" spc="-5" dirty="0">
                <a:latin typeface="Times New Roman"/>
                <a:cs typeface="Times New Roman"/>
              </a:rPr>
              <a:t>tolerance </a:t>
            </a:r>
            <a:r>
              <a:rPr sz="2800" dirty="0">
                <a:latin typeface="Times New Roman"/>
                <a:cs typeface="Times New Roman"/>
              </a:rPr>
              <a:t>s </a:t>
            </a:r>
            <a:r>
              <a:rPr sz="2800" spc="-5" dirty="0" err="1">
                <a:latin typeface="Times New Roman"/>
                <a:cs typeface="Times New Roman"/>
              </a:rPr>
              <a:t>alkoholem</a:t>
            </a:r>
            <a:r>
              <a:rPr lang="cs-CZ"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dávky</a:t>
            </a:r>
            <a:r>
              <a:rPr sz="2800" spc="-5" dirty="0">
                <a:latin typeface="Times New Roman"/>
                <a:cs typeface="Times New Roman"/>
              </a:rPr>
              <a:t>  </a:t>
            </a:r>
            <a:r>
              <a:rPr sz="2800" spc="-5" dirty="0" err="1">
                <a:latin typeface="Times New Roman"/>
                <a:cs typeface="Times New Roman"/>
              </a:rPr>
              <a:t>benzodiazepinů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diazepam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chlordiazepoxid</a:t>
            </a:r>
            <a:r>
              <a:rPr sz="2800" spc="-5" dirty="0">
                <a:latin typeface="Times New Roman"/>
                <a:cs typeface="Times New Roman"/>
              </a:rPr>
              <a:t>)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postupně</a:t>
            </a:r>
            <a:r>
              <a:rPr sz="2800" spc="-5" dirty="0">
                <a:latin typeface="Times New Roman"/>
                <a:cs typeface="Times New Roman"/>
              </a:rPr>
              <a:t> 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snižující</a:t>
            </a:r>
            <a:endParaRPr lang="cs-CZ" sz="2800" spc="-5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1469" y="3742690"/>
            <a:ext cx="151130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spc="409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9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1469" y="4165600"/>
            <a:ext cx="15113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spc="459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9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340" y="4624070"/>
            <a:ext cx="18542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56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6160" y="4479636"/>
            <a:ext cx="7432040" cy="22357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  <a:tabLst>
                <a:tab pos="957580" algn="l"/>
              </a:tabLst>
            </a:pPr>
            <a:r>
              <a:rPr sz="2800" u="heavy" spc="-5" dirty="0">
                <a:latin typeface="Times New Roman"/>
                <a:cs typeface="Times New Roman"/>
              </a:rPr>
              <a:t>léčba	odvykacího stavu </a:t>
            </a:r>
            <a:r>
              <a:rPr sz="2800" u="heavy" dirty="0">
                <a:latin typeface="Times New Roman"/>
                <a:cs typeface="Times New Roman"/>
              </a:rPr>
              <a:t>s </a:t>
            </a:r>
            <a:r>
              <a:rPr sz="2800" u="heavy" spc="-5" dirty="0" err="1">
                <a:latin typeface="Times New Roman"/>
                <a:cs typeface="Times New Roman"/>
              </a:rPr>
              <a:t>delirie</a:t>
            </a:r>
            <a:r>
              <a:rPr lang="cs-CZ" sz="2800" u="heavy" spc="-5" dirty="0">
                <a:latin typeface="Times New Roman"/>
                <a:cs typeface="Times New Roman"/>
              </a:rPr>
              <a:t>m:</a:t>
            </a:r>
          </a:p>
          <a:p>
            <a:pPr marL="469900" marR="5080" indent="-457200">
              <a:lnSpc>
                <a:spcPct val="99900"/>
              </a:lnSpc>
              <a:spcBef>
                <a:spcPts val="100"/>
              </a:spcBef>
              <a:buFontTx/>
              <a:buChar char="-"/>
              <a:tabLst>
                <a:tab pos="9575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podpora</a:t>
            </a:r>
            <a:r>
              <a:rPr sz="2800" spc="-5" dirty="0">
                <a:latin typeface="Times New Roman"/>
                <a:cs typeface="Times New Roman"/>
              </a:rPr>
              <a:t>  </a:t>
            </a:r>
            <a:r>
              <a:rPr sz="2800" spc="-5" dirty="0" err="1">
                <a:latin typeface="Times New Roman"/>
                <a:cs typeface="Times New Roman"/>
              </a:rPr>
              <a:t>vitálních</a:t>
            </a:r>
            <a:r>
              <a:rPr sz="2800" spc="-5" dirty="0">
                <a:latin typeface="Times New Roman"/>
                <a:cs typeface="Times New Roman"/>
              </a:rPr>
              <a:t> f-</a:t>
            </a:r>
            <a:r>
              <a:rPr sz="2800" spc="-5" dirty="0" err="1">
                <a:latin typeface="Times New Roman"/>
                <a:cs typeface="Times New Roman"/>
              </a:rPr>
              <a:t>cí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99900"/>
              </a:lnSpc>
              <a:spcBef>
                <a:spcPts val="100"/>
              </a:spcBef>
              <a:buFontTx/>
              <a:buChar char="-"/>
              <a:tabLst>
                <a:tab pos="957580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korekce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</a:t>
            </a:r>
            <a:r>
              <a:rPr sz="2800" spc="-5" dirty="0" err="1">
                <a:latin typeface="Times New Roman"/>
                <a:cs typeface="Times New Roman"/>
              </a:rPr>
              <a:t>minerály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thiamin,  </a:t>
            </a:r>
            <a:r>
              <a:rPr sz="2800" spc="-5" dirty="0" err="1">
                <a:latin typeface="Times New Roman"/>
                <a:cs typeface="Times New Roman"/>
              </a:rPr>
              <a:t>tekutiny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ionty</a:t>
            </a:r>
            <a:r>
              <a:rPr sz="2800" spc="-5" dirty="0">
                <a:latin typeface="Times New Roman"/>
                <a:cs typeface="Times New Roman"/>
              </a:rPr>
              <a:t>) 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99900"/>
              </a:lnSpc>
              <a:spcBef>
                <a:spcPts val="100"/>
              </a:spcBef>
              <a:buFontTx/>
              <a:buChar char="-"/>
              <a:tabLst>
                <a:tab pos="9575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benzodiazepiny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antipsychotika (např. Diazepam a </a:t>
            </a:r>
            <a:r>
              <a:rPr lang="cs-CZ" sz="2800" spc="-5" dirty="0" err="1">
                <a:latin typeface="Times New Roman"/>
                <a:cs typeface="Times New Roman"/>
              </a:rPr>
              <a:t>Haloperidol</a:t>
            </a:r>
            <a:r>
              <a:rPr lang="cs-CZ" sz="2800" spc="-5" dirty="0">
                <a:latin typeface="Times New Roman"/>
                <a:cs typeface="Times New Roman"/>
              </a:rPr>
              <a:t>)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91F004F-BF55-4D5F-8F6B-E9593AC89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08" y="180596"/>
            <a:ext cx="1072247" cy="107224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69872"/>
            <a:ext cx="83820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6105" marR="5080" indent="-574040">
              <a:lnSpc>
                <a:spcPct val="100000"/>
              </a:lnSpc>
              <a:spcBef>
                <a:spcPts val="100"/>
              </a:spcBef>
              <a:tabLst>
                <a:tab pos="237299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Alkohol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další</a:t>
            </a:r>
            <a:r>
              <a:rPr b="1" spc="-7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poruchy  </a:t>
            </a:r>
            <a:r>
              <a:rPr b="1" dirty="0">
                <a:solidFill>
                  <a:schemeClr val="accent6"/>
                </a:solidFill>
              </a:rPr>
              <a:t>vyvolané</a:t>
            </a:r>
            <a:r>
              <a:rPr b="1" spc="-1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užíváním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890527"/>
            <a:ext cx="8534400" cy="5527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5440" marR="5080" indent="-332740">
              <a:lnSpc>
                <a:spcPct val="100600"/>
              </a:lnSpc>
              <a:spcBef>
                <a:spcPts val="95"/>
              </a:spcBef>
              <a:buFont typeface="Times New Roman"/>
              <a:buChar char="•"/>
              <a:tabLst>
                <a:tab pos="344805" algn="l"/>
                <a:tab pos="345440" algn="l"/>
              </a:tabLst>
            </a:pPr>
            <a:endParaRPr lang="cs-CZ" sz="2800" b="1" i="1" u="heavy" dirty="0">
              <a:latin typeface="Times New Roman"/>
              <a:cs typeface="Times New Roman"/>
            </a:endParaRPr>
          </a:p>
          <a:p>
            <a:pPr marL="345440" marR="5080" indent="-332740">
              <a:lnSpc>
                <a:spcPct val="100600"/>
              </a:lnSpc>
              <a:spcBef>
                <a:spcPts val="95"/>
              </a:spcBef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2800" i="1" u="heavy" dirty="0" err="1">
                <a:latin typeface="Times New Roman"/>
                <a:cs typeface="Times New Roman"/>
              </a:rPr>
              <a:t>toxické</a:t>
            </a:r>
            <a:r>
              <a:rPr sz="2800" i="1" u="heavy" dirty="0">
                <a:latin typeface="Times New Roman"/>
                <a:cs typeface="Times New Roman"/>
              </a:rPr>
              <a:t> </a:t>
            </a:r>
            <a:r>
              <a:rPr sz="2800" i="1" u="heavy" spc="0" dirty="0" err="1">
                <a:latin typeface="Times New Roman"/>
                <a:cs typeface="Times New Roman"/>
              </a:rPr>
              <a:t>psychosy</a:t>
            </a:r>
            <a:r>
              <a:rPr sz="2800" spc="0" dirty="0">
                <a:latin typeface="Times New Roman"/>
                <a:cs typeface="Times New Roman"/>
              </a:rPr>
              <a:t>: </a:t>
            </a:r>
            <a:r>
              <a:rPr sz="2800" dirty="0">
                <a:latin typeface="Times New Roman"/>
                <a:cs typeface="Times New Roman"/>
              </a:rPr>
              <a:t>alkoholová halucinosa,  </a:t>
            </a:r>
            <a:r>
              <a:rPr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žárl</a:t>
            </a:r>
            <a:r>
              <a:rPr lang="cs-CZ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ivecké</a:t>
            </a:r>
            <a:r>
              <a:rPr lang="cs-CZ" sz="2800" dirty="0">
                <a:solidFill>
                  <a:srgbClr val="FF0000"/>
                </a:solidFill>
                <a:latin typeface="Times New Roman"/>
                <a:cs typeface="Times New Roman"/>
              </a:rPr>
              <a:t> (=emulační) bludy</a:t>
            </a:r>
            <a:r>
              <a:rPr sz="2800" dirty="0">
                <a:latin typeface="Times New Roman"/>
                <a:cs typeface="Times New Roman"/>
              </a:rPr>
              <a:t>, </a:t>
            </a:r>
            <a:r>
              <a:rPr sz="2800" spc="0" dirty="0">
                <a:latin typeface="Times New Roman"/>
                <a:cs typeface="Times New Roman"/>
              </a:rPr>
              <a:t>paranoa - dlouhodobá  konzumace </a:t>
            </a:r>
            <a:r>
              <a:rPr sz="2800" dirty="0">
                <a:latin typeface="Times New Roman"/>
                <a:cs typeface="Times New Roman"/>
              </a:rPr>
              <a:t>alkoholu, </a:t>
            </a:r>
            <a:r>
              <a:rPr sz="2800" dirty="0" err="1">
                <a:latin typeface="Times New Roman"/>
                <a:cs typeface="Times New Roman"/>
              </a:rPr>
              <a:t>terapie</a:t>
            </a:r>
            <a:r>
              <a:rPr sz="2800" spc="0" dirty="0">
                <a:latin typeface="Times New Roman"/>
                <a:cs typeface="Times New Roman"/>
              </a:rPr>
              <a:t>:  </a:t>
            </a:r>
            <a:r>
              <a:rPr lang="cs-CZ" sz="2800" spc="0" dirty="0">
                <a:latin typeface="Times New Roman"/>
                <a:cs typeface="Times New Roman"/>
              </a:rPr>
              <a:t>antipsychotika</a:t>
            </a:r>
            <a:endParaRPr lang="cs-CZ"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600"/>
              </a:lnSpc>
              <a:spcBef>
                <a:spcPts val="95"/>
              </a:spcBef>
              <a:tabLst>
                <a:tab pos="344805" algn="l"/>
                <a:tab pos="345440" algn="l"/>
              </a:tabLst>
            </a:pPr>
            <a:endParaRPr sz="2800" dirty="0">
              <a:latin typeface="Times New Roman"/>
              <a:cs typeface="Times New Roman"/>
            </a:endParaRPr>
          </a:p>
          <a:p>
            <a:pPr marL="345440" marR="473075" indent="-332740">
              <a:lnSpc>
                <a:spcPct val="100499"/>
              </a:lnSpc>
              <a:spcBef>
                <a:spcPts val="785"/>
              </a:spcBef>
              <a:buFont typeface="Times New Roman"/>
              <a:buChar char="•"/>
              <a:tabLst>
                <a:tab pos="344805" algn="l"/>
                <a:tab pos="345440" algn="l"/>
                <a:tab pos="4164329" algn="l"/>
              </a:tabLst>
            </a:pPr>
            <a:r>
              <a:rPr sz="2800" i="1" u="heavy" dirty="0">
                <a:latin typeface="Times New Roman"/>
                <a:cs typeface="Times New Roman"/>
              </a:rPr>
              <a:t>amnestický</a:t>
            </a:r>
            <a:r>
              <a:rPr sz="2800" i="1" u="heavy" spc="0" dirty="0">
                <a:latin typeface="Times New Roman"/>
                <a:cs typeface="Times New Roman"/>
              </a:rPr>
              <a:t> </a:t>
            </a:r>
            <a:r>
              <a:rPr sz="2800" i="1" u="heavy" spc="0" dirty="0" err="1">
                <a:latin typeface="Times New Roman"/>
                <a:cs typeface="Times New Roman"/>
              </a:rPr>
              <a:t>syndrom</a:t>
            </a:r>
            <a:r>
              <a:rPr sz="2800" i="1" spc="25" dirty="0">
                <a:latin typeface="Times New Roman"/>
                <a:cs typeface="Times New Roman"/>
              </a:rPr>
              <a:t> </a:t>
            </a:r>
            <a:r>
              <a:rPr sz="2800" spc="0" dirty="0">
                <a:latin typeface="Times New Roman"/>
                <a:cs typeface="Times New Roman"/>
              </a:rPr>
              <a:t>-</a:t>
            </a:r>
            <a:r>
              <a:rPr lang="cs-CZ" sz="2800" spc="0" dirty="0">
                <a:latin typeface="Times New Roman"/>
                <a:cs typeface="Times New Roman"/>
              </a:rPr>
              <a:t> </a:t>
            </a:r>
            <a:r>
              <a:rPr sz="2800" spc="0" dirty="0" err="1">
                <a:latin typeface="Times New Roman"/>
                <a:cs typeface="Times New Roman"/>
              </a:rPr>
              <a:t>poruchy</a:t>
            </a:r>
            <a:r>
              <a:rPr sz="2800" spc="0" dirty="0">
                <a:latin typeface="Times New Roman"/>
                <a:cs typeface="Times New Roman"/>
              </a:rPr>
              <a:t>  </a:t>
            </a:r>
            <a:r>
              <a:rPr sz="2800" dirty="0" err="1">
                <a:latin typeface="Times New Roman"/>
                <a:cs typeface="Times New Roman"/>
              </a:rPr>
              <a:t>krátkodobé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lang="cs-CZ" sz="2800" dirty="0" err="1">
                <a:latin typeface="Times New Roman"/>
                <a:cs typeface="Times New Roman"/>
              </a:rPr>
              <a:t>pa</a:t>
            </a:r>
            <a:r>
              <a:rPr sz="2800" dirty="0" err="1">
                <a:latin typeface="Times New Roman"/>
                <a:cs typeface="Times New Roman"/>
              </a:rPr>
              <a:t>měti</a:t>
            </a:r>
            <a:r>
              <a:rPr sz="2800" dirty="0">
                <a:latin typeface="Times New Roman"/>
                <a:cs typeface="Times New Roman"/>
              </a:rPr>
              <a:t>, vštípivosti, </a:t>
            </a:r>
            <a:r>
              <a:rPr sz="2800" dirty="0" err="1">
                <a:latin typeface="Times New Roman"/>
                <a:cs typeface="Times New Roman"/>
              </a:rPr>
              <a:t>terapie</a:t>
            </a:r>
            <a:r>
              <a:rPr sz="2800" spc="0" dirty="0">
                <a:latin typeface="Times New Roman"/>
                <a:cs typeface="Times New Roman"/>
              </a:rPr>
              <a:t>:  </a:t>
            </a:r>
            <a:r>
              <a:rPr sz="2800" dirty="0">
                <a:latin typeface="Times New Roman"/>
                <a:cs typeface="Times New Roman"/>
              </a:rPr>
              <a:t>nootropika, trénink </a:t>
            </a:r>
            <a:r>
              <a:rPr sz="2800" dirty="0" err="1">
                <a:latin typeface="Times New Roman"/>
                <a:cs typeface="Times New Roman"/>
              </a:rPr>
              <a:t>vit</a:t>
            </a:r>
            <a:r>
              <a:rPr sz="2800" dirty="0">
                <a:latin typeface="Times New Roman"/>
                <a:cs typeface="Times New Roman"/>
              </a:rPr>
              <a:t>.</a:t>
            </a:r>
            <a:r>
              <a:rPr lang="cs-CZ"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B1 (dg.  psychologie, </a:t>
            </a:r>
            <a:r>
              <a:rPr sz="2800" spc="0" dirty="0">
                <a:latin typeface="Times New Roman"/>
                <a:cs typeface="Times New Roman"/>
              </a:rPr>
              <a:t>abstinence</a:t>
            </a:r>
            <a:r>
              <a:rPr lang="cs-CZ" sz="2800" spc="0" dirty="0">
                <a:latin typeface="Times New Roman"/>
                <a:cs typeface="Times New Roman"/>
              </a:rPr>
              <a:t> </a:t>
            </a:r>
            <a:r>
              <a:rPr sz="2800" spc="0" dirty="0">
                <a:latin typeface="Times New Roman"/>
                <a:cs typeface="Times New Roman"/>
              </a:rPr>
              <a:t>=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 err="1">
                <a:latin typeface="Times New Roman"/>
                <a:cs typeface="Times New Roman"/>
              </a:rPr>
              <a:t>reversibilita</a:t>
            </a:r>
            <a:r>
              <a:rPr sz="2800" dirty="0">
                <a:latin typeface="Times New Roman"/>
                <a:cs typeface="Times New Roman"/>
              </a:rPr>
              <a:t>)</a:t>
            </a:r>
            <a:endParaRPr lang="cs-CZ" sz="2800" dirty="0">
              <a:latin typeface="Times New Roman"/>
              <a:cs typeface="Times New Roman"/>
            </a:endParaRPr>
          </a:p>
          <a:p>
            <a:r>
              <a:rPr lang="cs-CZ" u="sng" dirty="0"/>
              <a:t>Korsakovův amnestický syndrom </a:t>
            </a:r>
            <a:r>
              <a:rPr lang="cs-CZ" dirty="0"/>
              <a:t>- organickým poškozením mamilárních tělísek a thalamu, především </a:t>
            </a:r>
            <a:r>
              <a:rPr lang="cs-CZ" dirty="0" err="1"/>
              <a:t>Papezova</a:t>
            </a:r>
            <a:r>
              <a:rPr lang="cs-CZ" dirty="0"/>
              <a:t> okruhu; hluboké narušení krátkodobé paměti - vštípivost (anterográdní amnézie), která je následovně kompenzována </a:t>
            </a:r>
            <a:r>
              <a:rPr lang="cs-CZ" dirty="0" err="1">
                <a:solidFill>
                  <a:srgbClr val="FF0000"/>
                </a:solidFill>
              </a:rPr>
              <a:t>konfabulacemi</a:t>
            </a:r>
            <a:r>
              <a:rPr lang="cs-CZ" dirty="0"/>
              <a:t> (pac. jim sám věří, ale vzápětí je zapomíná, vytváří si </a:t>
            </a:r>
            <a:r>
              <a:rPr lang="cs-CZ" dirty="0" err="1"/>
              <a:t>konfabulace</a:t>
            </a:r>
            <a:r>
              <a:rPr lang="cs-CZ" dirty="0"/>
              <a:t> nové); nedostatek vitamínu B</a:t>
            </a:r>
            <a:r>
              <a:rPr lang="cs-CZ" baseline="-25000" dirty="0"/>
              <a:t>1</a:t>
            </a:r>
            <a:r>
              <a:rPr lang="cs-CZ" dirty="0"/>
              <a:t> (</a:t>
            </a:r>
            <a:r>
              <a:rPr lang="cs-CZ" dirty="0" err="1"/>
              <a:t>thiaminu</a:t>
            </a:r>
            <a:r>
              <a:rPr lang="cs-CZ" dirty="0"/>
              <a:t>).  </a:t>
            </a:r>
          </a:p>
          <a:p>
            <a:endParaRPr dirty="0">
              <a:latin typeface="Times New Roman"/>
              <a:cs typeface="Times New Roman"/>
            </a:endParaRPr>
          </a:p>
          <a:p>
            <a:pPr marL="345440" indent="-332740">
              <a:lnSpc>
                <a:spcPct val="100000"/>
              </a:lnSpc>
              <a:spcBef>
                <a:spcPts val="815"/>
              </a:spcBef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2800" i="1" u="heavy" dirty="0">
                <a:latin typeface="Times New Roman"/>
                <a:cs typeface="Times New Roman"/>
              </a:rPr>
              <a:t>alkoholová</a:t>
            </a:r>
            <a:r>
              <a:rPr sz="2800" i="1" u="heavy" spc="-10" dirty="0">
                <a:latin typeface="Times New Roman"/>
                <a:cs typeface="Times New Roman"/>
              </a:rPr>
              <a:t> </a:t>
            </a:r>
            <a:r>
              <a:rPr sz="2800" i="1" u="heavy" spc="0" dirty="0">
                <a:latin typeface="Times New Roman"/>
                <a:cs typeface="Times New Roman"/>
              </a:rPr>
              <a:t>demence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CD01B8-66BC-4AB3-988A-24B1F78730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41" y="74180"/>
            <a:ext cx="811959" cy="9926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87640" y="5337809"/>
            <a:ext cx="11322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200" spc="0" dirty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0" y="194333"/>
            <a:ext cx="14446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O</a:t>
            </a:r>
            <a:r>
              <a:rPr b="1" spc="-10" dirty="0">
                <a:solidFill>
                  <a:schemeClr val="accent6"/>
                </a:solidFill>
              </a:rPr>
              <a:t>p</a:t>
            </a:r>
            <a:r>
              <a:rPr b="1" spc="0" dirty="0">
                <a:solidFill>
                  <a:schemeClr val="accent6"/>
                </a:solidFill>
              </a:rPr>
              <a:t>i</a:t>
            </a:r>
            <a:r>
              <a:rPr b="1" dirty="0">
                <a:solidFill>
                  <a:schemeClr val="accent6"/>
                </a:solidFill>
              </a:rPr>
              <a:t>á</a:t>
            </a:r>
            <a:r>
              <a:rPr b="1" spc="-5" dirty="0">
                <a:solidFill>
                  <a:schemeClr val="accent6"/>
                </a:solidFill>
              </a:rPr>
              <a:t>t</a:t>
            </a:r>
            <a:r>
              <a:rPr b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919480"/>
            <a:ext cx="8458200" cy="572015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47980" marR="76835" indent="-335280">
              <a:lnSpc>
                <a:spcPct val="100299"/>
              </a:lnSpc>
              <a:spcBef>
                <a:spcPts val="8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  <a:tab pos="4441190" algn="l"/>
              </a:tabLst>
            </a:pPr>
            <a:r>
              <a:rPr sz="2400" spc="-5" dirty="0">
                <a:latin typeface="Times New Roman"/>
                <a:cs typeface="Times New Roman"/>
              </a:rPr>
              <a:t>mechanismus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účinku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lang="cs-CZ" sz="2400" spc="25" dirty="0">
                <a:latin typeface="Times New Roman"/>
                <a:cs typeface="Times New Roman"/>
              </a:rPr>
              <a:t>- </a:t>
            </a:r>
            <a:r>
              <a:rPr sz="2400" spc="-5" dirty="0" err="1">
                <a:latin typeface="Times New Roman"/>
                <a:cs typeface="Times New Roman"/>
              </a:rPr>
              <a:t>ovlivnění</a:t>
            </a:r>
            <a:r>
              <a:rPr sz="2400" spc="-5" dirty="0">
                <a:latin typeface="Times New Roman"/>
                <a:cs typeface="Times New Roman"/>
              </a:rPr>
              <a:t> opioidních  receptorů </a:t>
            </a:r>
            <a:r>
              <a:rPr sz="2400" dirty="0">
                <a:latin typeface="Times New Roman"/>
                <a:cs typeface="Times New Roman"/>
              </a:rPr>
              <a:t>v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CNS</a:t>
            </a:r>
            <a:endParaRPr sz="2400" dirty="0">
              <a:latin typeface="Times New Roman"/>
              <a:cs typeface="Times New Roman"/>
            </a:endParaRPr>
          </a:p>
          <a:p>
            <a:pPr marL="347980" indent="-335280">
              <a:lnSpc>
                <a:spcPct val="100000"/>
              </a:lnSpc>
              <a:spcBef>
                <a:spcPts val="49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400" spc="-5" dirty="0">
                <a:latin typeface="Times New Roman"/>
                <a:cs typeface="Times New Roman"/>
              </a:rPr>
              <a:t>opioidy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léky </a:t>
            </a:r>
            <a:r>
              <a:rPr sz="2400" dirty="0">
                <a:latin typeface="Times New Roman"/>
                <a:cs typeface="Times New Roman"/>
              </a:rPr>
              <a:t>proti </a:t>
            </a:r>
            <a:r>
              <a:rPr sz="2400" spc="-5" dirty="0">
                <a:latin typeface="Times New Roman"/>
                <a:cs typeface="Times New Roman"/>
              </a:rPr>
              <a:t>bolesti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anodyna, proti kašli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-antitusika</a:t>
            </a:r>
            <a:endParaRPr sz="2400" dirty="0">
              <a:latin typeface="Times New Roman"/>
              <a:cs typeface="Times New Roman"/>
            </a:endParaRPr>
          </a:p>
          <a:p>
            <a:pPr marL="347980" indent="-335280">
              <a:lnSpc>
                <a:spcPct val="100000"/>
              </a:lnSpc>
              <a:spcBef>
                <a:spcPts val="49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400" spc="-5" dirty="0">
                <a:latin typeface="Times New Roman"/>
                <a:cs typeface="Times New Roman"/>
              </a:rPr>
              <a:t>opiáty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podskupina opioidů se strukturou blízkou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morfinu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endParaRPr lang="cs-CZ" sz="2400" b="1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lang="cs-CZ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m</a:t>
            </a:r>
            <a:r>
              <a:rPr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orfin</a:t>
            </a:r>
            <a:r>
              <a:rPr lang="cs-CZ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(alkaloid </a:t>
            </a:r>
            <a:r>
              <a:rPr b="1" spc="-5" dirty="0" err="1">
                <a:latin typeface="Times New Roman"/>
                <a:cs typeface="Times New Roman"/>
              </a:rPr>
              <a:t>opia</a:t>
            </a:r>
            <a:r>
              <a:rPr b="1" spc="-5" dirty="0">
                <a:latin typeface="Times New Roman"/>
                <a:cs typeface="Times New Roman"/>
              </a:rPr>
              <a:t>)</a:t>
            </a:r>
            <a:r>
              <a:rPr lang="cs-CZ" b="1" spc="-5" dirty="0">
                <a:latin typeface="Times New Roman"/>
                <a:cs typeface="Times New Roman"/>
              </a:rPr>
              <a:t>, </a:t>
            </a:r>
            <a:r>
              <a:rPr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kodein</a:t>
            </a:r>
            <a:r>
              <a:rPr b="1" spc="-5" dirty="0">
                <a:latin typeface="Times New Roman"/>
                <a:cs typeface="Times New Roman"/>
              </a:rPr>
              <a:t>, </a:t>
            </a:r>
            <a:endParaRPr lang="cs-CZ" b="1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heroin</a:t>
            </a:r>
            <a:r>
              <a:rPr b="1" spc="-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(</a:t>
            </a:r>
            <a:r>
              <a:rPr b="1" dirty="0" err="1">
                <a:latin typeface="Times New Roman"/>
                <a:cs typeface="Times New Roman"/>
              </a:rPr>
              <a:t>diacetylmorfin</a:t>
            </a:r>
            <a:r>
              <a:rPr b="1" dirty="0">
                <a:latin typeface="Times New Roman"/>
                <a:cs typeface="Times New Roman"/>
              </a:rPr>
              <a:t>)</a:t>
            </a:r>
            <a:r>
              <a:rPr lang="cs-CZ" b="1" dirty="0">
                <a:latin typeface="Times New Roman"/>
                <a:cs typeface="Times New Roman"/>
              </a:rPr>
              <a:t> </a:t>
            </a:r>
            <a:r>
              <a:rPr lang="cs-CZ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(háčko, bílý šum, béčko, braun, </a:t>
            </a:r>
            <a:r>
              <a:rPr lang="cs-CZ" b="1" i="1" dirty="0" err="1">
                <a:solidFill>
                  <a:schemeClr val="accent2"/>
                </a:solidFill>
                <a:latin typeface="Times New Roman"/>
                <a:cs typeface="Times New Roman"/>
              </a:rPr>
              <a:t>čoko</a:t>
            </a:r>
            <a:r>
              <a:rPr lang="cs-CZ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, </a:t>
            </a:r>
            <a:r>
              <a:rPr lang="cs-CZ" b="1" i="1" dirty="0" err="1">
                <a:solidFill>
                  <a:schemeClr val="accent2"/>
                </a:solidFill>
                <a:latin typeface="Times New Roman"/>
                <a:cs typeface="Times New Roman"/>
              </a:rPr>
              <a:t>herodes</a:t>
            </a:r>
            <a:r>
              <a:rPr lang="cs-CZ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, herold, hnědej, </a:t>
            </a:r>
            <a:r>
              <a:rPr lang="cs-CZ" b="1" i="1" dirty="0" err="1">
                <a:solidFill>
                  <a:schemeClr val="accent2"/>
                </a:solidFill>
                <a:latin typeface="Times New Roman"/>
                <a:cs typeface="Times New Roman"/>
              </a:rPr>
              <a:t>kedr</a:t>
            </a:r>
            <a:r>
              <a:rPr lang="cs-CZ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, šutr)</a:t>
            </a: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lang="cs-CZ" sz="1200" b="1" i="1" dirty="0">
                <a:latin typeface="Times New Roman"/>
                <a:cs typeface="Times New Roman"/>
              </a:rPr>
              <a:t>(Brown – méně silný, dá se kouřit, snadněji vyrobitelný, hůře rozpustný ve vodě)</a:t>
            </a: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lang="cs-CZ" b="1" dirty="0">
                <a:solidFill>
                  <a:schemeClr val="accent6"/>
                </a:solidFill>
                <a:latin typeface="Times New Roman"/>
                <a:cs typeface="Times New Roman"/>
              </a:rPr>
              <a:t>desomorfin</a:t>
            </a:r>
            <a:r>
              <a:rPr lang="cs-CZ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 (</a:t>
            </a:r>
            <a:r>
              <a:rPr lang="cs-CZ" b="1" i="1" dirty="0" err="1">
                <a:solidFill>
                  <a:schemeClr val="accent2"/>
                </a:solidFill>
                <a:latin typeface="Times New Roman"/>
                <a:cs typeface="Times New Roman"/>
              </a:rPr>
              <a:t>Krokodil</a:t>
            </a:r>
            <a:r>
              <a:rPr lang="cs-CZ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) </a:t>
            </a:r>
            <a:r>
              <a:rPr lang="cs-CZ" sz="1400" dirty="0">
                <a:latin typeface="Times New Roman"/>
                <a:cs typeface="Times New Roman"/>
              </a:rPr>
              <a:t>– Rusko, výroba z kodeinu v lécích, levnější, častější aplikace</a:t>
            </a: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lang="cs-CZ" sz="1000" dirty="0"/>
              <a:t>Název „</a:t>
            </a:r>
            <a:r>
              <a:rPr lang="cs-CZ" sz="1000" dirty="0" err="1"/>
              <a:t>krokodil</a:t>
            </a:r>
            <a:r>
              <a:rPr lang="cs-CZ" sz="1000" dirty="0"/>
              <a:t>“ je odvozen od jednoho z nežádoucích účinků, který vzniká v důsledku toxických nečistot obsažených v droze: rohovatění kůže v okolí vpichů a vytváření velkých šupin s následným odlupováním.</a:t>
            </a:r>
            <a:endParaRPr lang="cs-CZ" sz="10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methadon</a:t>
            </a:r>
            <a:r>
              <a:rPr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,</a:t>
            </a:r>
            <a:r>
              <a:rPr lang="cs-CZ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hydromorfin</a:t>
            </a:r>
            <a:r>
              <a:rPr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,</a:t>
            </a:r>
            <a:r>
              <a:rPr lang="cs-CZ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oxykod</a:t>
            </a:r>
            <a:r>
              <a:rPr lang="cs-CZ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o</a:t>
            </a:r>
            <a:r>
              <a:rPr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n,</a:t>
            </a:r>
            <a:r>
              <a:rPr lang="cs-CZ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meperidin</a:t>
            </a:r>
            <a:r>
              <a:rPr b="1" dirty="0">
                <a:solidFill>
                  <a:schemeClr val="accent6"/>
                </a:solidFill>
                <a:latin typeface="Times New Roman"/>
                <a:cs typeface="Times New Roman"/>
              </a:rPr>
              <a:t>, </a:t>
            </a:r>
            <a:r>
              <a:rPr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fentanyl</a:t>
            </a:r>
            <a:r>
              <a:rPr b="1" spc="-5" dirty="0">
                <a:latin typeface="Times New Roman"/>
                <a:cs typeface="Times New Roman"/>
              </a:rPr>
              <a:t>,</a:t>
            </a:r>
            <a:endParaRPr lang="cs-CZ" b="1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lang="cs-CZ" spc="-5" dirty="0">
                <a:latin typeface="Times New Roman"/>
                <a:cs typeface="Times New Roman"/>
              </a:rPr>
              <a:t>F</a:t>
            </a:r>
            <a:r>
              <a:rPr spc="-5" dirty="0" err="1">
                <a:latin typeface="Times New Roman"/>
                <a:cs typeface="Times New Roman"/>
              </a:rPr>
              <a:t>armaka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-  </a:t>
            </a:r>
            <a:r>
              <a:rPr spc="-5" dirty="0" err="1">
                <a:latin typeface="Times New Roman"/>
                <a:cs typeface="Times New Roman"/>
              </a:rPr>
              <a:t>Tramal</a:t>
            </a:r>
            <a:r>
              <a:rPr spc="-5" dirty="0">
                <a:latin typeface="Times New Roman"/>
                <a:cs typeface="Times New Roman"/>
              </a:rPr>
              <a:t>,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Dolsin</a:t>
            </a:r>
            <a:r>
              <a:rPr spc="-5" dirty="0">
                <a:latin typeface="Times New Roman"/>
                <a:cs typeface="Times New Roman"/>
              </a:rPr>
              <a:t>,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Fortral</a:t>
            </a:r>
            <a:r>
              <a:rPr spc="-5" dirty="0">
                <a:latin typeface="Times New Roman"/>
                <a:cs typeface="Times New Roman"/>
              </a:rPr>
              <a:t>,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Valoron</a:t>
            </a:r>
            <a:r>
              <a:rPr spc="-5" dirty="0">
                <a:latin typeface="Times New Roman"/>
                <a:cs typeface="Times New Roman"/>
              </a:rPr>
              <a:t>,</a:t>
            </a:r>
            <a:r>
              <a:rPr spc="75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Continus</a:t>
            </a:r>
            <a:endParaRPr lang="cs-CZ" spc="-5" dirty="0">
              <a:latin typeface="Times New Roman"/>
              <a:cs typeface="Times New Roman"/>
            </a:endParaRPr>
          </a:p>
          <a:p>
            <a:pPr marL="347980" marR="93345" indent="-33528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pc="-5" dirty="0" err="1">
                <a:latin typeface="Times New Roman"/>
                <a:cs typeface="Times New Roman"/>
              </a:rPr>
              <a:t>aplikace</a:t>
            </a:r>
            <a:r>
              <a:rPr spc="-5" dirty="0">
                <a:latin typeface="Times New Roman"/>
                <a:cs typeface="Times New Roman"/>
              </a:rPr>
              <a:t>: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u="sng" spc="-5" dirty="0" err="1">
                <a:latin typeface="Times New Roman"/>
                <a:cs typeface="Times New Roman"/>
              </a:rPr>
              <a:t>injekčně</a:t>
            </a:r>
            <a:r>
              <a:rPr spc="-5" dirty="0">
                <a:latin typeface="Times New Roman"/>
                <a:cs typeface="Times New Roman"/>
              </a:rPr>
              <a:t>,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kouření</a:t>
            </a:r>
            <a:r>
              <a:rPr spc="-5" dirty="0">
                <a:latin typeface="Times New Roman"/>
                <a:cs typeface="Times New Roman"/>
              </a:rPr>
              <a:t>,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šňupání</a:t>
            </a:r>
            <a:r>
              <a:rPr spc="-5" dirty="0">
                <a:latin typeface="Times New Roman"/>
                <a:cs typeface="Times New Roman"/>
              </a:rPr>
              <a:t>,</a:t>
            </a:r>
            <a:r>
              <a:rPr lang="cs-CZ" spc="-5" dirty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inhalová</a:t>
            </a:r>
            <a:r>
              <a:rPr dirty="0" err="1">
                <a:latin typeface="Times New Roman"/>
                <a:cs typeface="Times New Roman"/>
              </a:rPr>
              <a:t>ní</a:t>
            </a:r>
            <a:endParaRPr lang="cs-CZ" dirty="0">
              <a:latin typeface="Times New Roman"/>
              <a:cs typeface="Times New Roman"/>
            </a:endParaRPr>
          </a:p>
          <a:p>
            <a:pPr marL="347980" marR="93345" indent="-33528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lang="cs-CZ" dirty="0"/>
              <a:t>Na vzestupu jsou drogy vyvařované z náplastí proti bolestem obsahujících většinou látky </a:t>
            </a:r>
            <a:r>
              <a:rPr lang="cs-CZ" dirty="0" err="1"/>
              <a:t>fentanyl</a:t>
            </a:r>
            <a:r>
              <a:rPr lang="cs-CZ" dirty="0"/>
              <a:t> nebo morfin. Aplikace injekčně.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267BE4-252F-44D2-AA6B-CCA334E74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699353"/>
            <a:ext cx="1524000" cy="114490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0010" y="311172"/>
            <a:ext cx="628205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4710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Opiáty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akutní</a:t>
            </a:r>
            <a:r>
              <a:rPr b="1" spc="-7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intoxikace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02309" y="990600"/>
            <a:ext cx="7577455" cy="58945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84200">
              <a:lnSpc>
                <a:spcPct val="99800"/>
              </a:lnSpc>
              <a:spcBef>
                <a:spcPts val="105"/>
              </a:spcBef>
            </a:pPr>
            <a:r>
              <a:rPr sz="2800" u="sng" spc="-5" dirty="0" err="1">
                <a:latin typeface="Times New Roman"/>
                <a:cs typeface="Times New Roman"/>
              </a:rPr>
              <a:t>příznaky</a:t>
            </a:r>
            <a:r>
              <a:rPr sz="2800" u="sng" dirty="0">
                <a:latin typeface="Times New Roman"/>
                <a:cs typeface="Times New Roman"/>
              </a:rPr>
              <a:t>:</a:t>
            </a:r>
            <a:r>
              <a:rPr sz="2800" dirty="0">
                <a:latin typeface="Times New Roman"/>
                <a:cs typeface="Times New Roman"/>
              </a:rPr>
              <a:t> </a:t>
            </a:r>
            <a:endParaRPr lang="cs-CZ" sz="2800" dirty="0">
              <a:latin typeface="Times New Roman"/>
              <a:cs typeface="Times New Roman"/>
            </a:endParaRPr>
          </a:p>
          <a:p>
            <a:pPr marL="469900" marR="584200" indent="-457200">
              <a:lnSpc>
                <a:spcPct val="99800"/>
              </a:lnSpc>
              <a:spcBef>
                <a:spcPts val="105"/>
              </a:spcBef>
              <a:buFontTx/>
              <a:buChar char="-"/>
            </a:pP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apatie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útlum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ospalost</a:t>
            </a:r>
            <a:r>
              <a:rPr sz="2800" spc="-5" dirty="0">
                <a:latin typeface="Times New Roman"/>
                <a:cs typeface="Times New Roman"/>
              </a:rPr>
              <a:t>, PM  </a:t>
            </a:r>
            <a:r>
              <a:rPr sz="2800" spc="-10" dirty="0" err="1">
                <a:latin typeface="Times New Roman"/>
                <a:cs typeface="Times New Roman"/>
              </a:rPr>
              <a:t>retardace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tupá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euforie</a:t>
            </a:r>
            <a:endParaRPr lang="cs-CZ" sz="28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69900" marR="584200" indent="-457200">
              <a:lnSpc>
                <a:spcPct val="99800"/>
              </a:lnSpc>
              <a:spcBef>
                <a:spcPts val="105"/>
              </a:spcBef>
              <a:buFontTx/>
              <a:buChar char="-"/>
            </a:pPr>
            <a:r>
              <a:rPr sz="2800" spc="-5" dirty="0" err="1">
                <a:latin typeface="Times New Roman"/>
                <a:cs typeface="Times New Roman"/>
              </a:rPr>
              <a:t>pocit</a:t>
            </a:r>
            <a:r>
              <a:rPr sz="2800" spc="-5" dirty="0">
                <a:latin typeface="Times New Roman"/>
                <a:cs typeface="Times New Roman"/>
              </a:rPr>
              <a:t>, tepla,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svědění  („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mravenci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“)</a:t>
            </a:r>
            <a:endParaRPr lang="cs-CZ" sz="28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69900" marR="584200" indent="-457200">
              <a:lnSpc>
                <a:spcPct val="99800"/>
              </a:lnSpc>
              <a:spcBef>
                <a:spcPts val="105"/>
              </a:spcBef>
              <a:buFontTx/>
              <a:buChar char="-"/>
            </a:pPr>
            <a:r>
              <a:rPr sz="2800" spc="-5" dirty="0" err="1">
                <a:latin typeface="Times New Roman"/>
                <a:cs typeface="Times New Roman"/>
              </a:rPr>
              <a:t>zhoršení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pozornosti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narušení</a:t>
            </a:r>
            <a:r>
              <a:rPr sz="2800" spc="-5" dirty="0">
                <a:latin typeface="Times New Roman"/>
                <a:cs typeface="Times New Roman"/>
              </a:rPr>
              <a:t>  schopnosti normálního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fungování</a:t>
            </a:r>
            <a:endParaRPr sz="2800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ts val="3350"/>
              </a:lnSpc>
              <a:spcBef>
                <a:spcPts val="805"/>
              </a:spcBef>
              <a:buFontTx/>
              <a:buChar char="-"/>
            </a:pP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mioza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otupělost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setřelá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řeč,  </a:t>
            </a:r>
            <a:r>
              <a:rPr sz="2800" spc="-10" dirty="0" err="1">
                <a:latin typeface="Times New Roman"/>
                <a:cs typeface="Times New Roman"/>
              </a:rPr>
              <a:t>poruchy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vědomí</a:t>
            </a:r>
            <a:endParaRPr lang="cs-CZ" sz="2800" spc="-10" dirty="0">
              <a:latin typeface="Times New Roman"/>
              <a:cs typeface="Times New Roman"/>
            </a:endParaRPr>
          </a:p>
          <a:p>
            <a:pPr marL="12700" marR="5080">
              <a:lnSpc>
                <a:spcPts val="3350"/>
              </a:lnSpc>
              <a:spcBef>
                <a:spcPts val="805"/>
              </a:spcBef>
            </a:pPr>
            <a:endParaRPr lang="cs-CZ" sz="2800" spc="-10" dirty="0">
              <a:latin typeface="Times New Roman"/>
              <a:cs typeface="Times New Roman"/>
            </a:endParaRPr>
          </a:p>
          <a:p>
            <a:pPr marL="469900" marR="5080" indent="-457200"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těžká intoxikace: koma, útlum DC, bradykardie, hypotenze, hypotermie, </a:t>
            </a:r>
            <a:r>
              <a:rPr lang="cs-CZ" sz="2800" spc="-5" dirty="0" err="1">
                <a:latin typeface="Times New Roman"/>
                <a:cs typeface="Times New Roman"/>
              </a:rPr>
              <a:t>mydriaza</a:t>
            </a:r>
            <a:r>
              <a:rPr lang="cs-CZ" sz="2800" spc="-5" dirty="0">
                <a:latin typeface="Times New Roman"/>
                <a:cs typeface="Times New Roman"/>
              </a:rPr>
              <a:t>, škrábání celého těla</a:t>
            </a:r>
          </a:p>
          <a:p>
            <a:pPr marL="469900" marR="5080" indent="-457200"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Léčba: zajištění vitálních </a:t>
            </a:r>
            <a:r>
              <a:rPr lang="cs-CZ" sz="2800" spc="-5" dirty="0" err="1">
                <a:latin typeface="Times New Roman"/>
                <a:cs typeface="Times New Roman"/>
              </a:rPr>
              <a:t>fcí</a:t>
            </a:r>
            <a:r>
              <a:rPr lang="cs-CZ" sz="2800" spc="-5" dirty="0">
                <a:latin typeface="Times New Roman"/>
                <a:cs typeface="Times New Roman"/>
              </a:rPr>
              <a:t>, </a:t>
            </a:r>
            <a:r>
              <a:rPr lang="cs-CZ" sz="2800" spc="-5" dirty="0" err="1">
                <a:latin typeface="Times New Roman"/>
                <a:cs typeface="Times New Roman"/>
              </a:rPr>
              <a:t>antidotum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lang="cs-CZ" sz="28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naloxon</a:t>
            </a:r>
            <a:r>
              <a:rPr lang="cs-CZ"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lang="cs-CZ" sz="900" spc="-5" dirty="0">
                <a:latin typeface="Times New Roman"/>
                <a:cs typeface="Times New Roman"/>
              </a:rPr>
              <a:t>(</a:t>
            </a:r>
            <a:r>
              <a:rPr lang="cs-CZ" sz="900" spc="-5" dirty="0" err="1">
                <a:latin typeface="Times New Roman"/>
                <a:cs typeface="Times New Roman"/>
              </a:rPr>
              <a:t>i.v</a:t>
            </a:r>
            <a:r>
              <a:rPr lang="cs-CZ" sz="900" spc="-5" dirty="0">
                <a:latin typeface="Times New Roman"/>
                <a:cs typeface="Times New Roman"/>
              </a:rPr>
              <a:t>., </a:t>
            </a:r>
            <a:r>
              <a:rPr lang="cs-CZ" sz="900" spc="-5" dirty="0" err="1">
                <a:latin typeface="Times New Roman"/>
                <a:cs typeface="Times New Roman"/>
              </a:rPr>
              <a:t>i.m</a:t>
            </a:r>
            <a:r>
              <a:rPr lang="cs-CZ" sz="900" spc="-5" dirty="0">
                <a:latin typeface="Times New Roman"/>
                <a:cs typeface="Times New Roman"/>
              </a:rPr>
              <a:t>., </a:t>
            </a:r>
            <a:r>
              <a:rPr lang="cs-CZ" sz="900" spc="-5" dirty="0" err="1">
                <a:latin typeface="Times New Roman"/>
                <a:cs typeface="Times New Roman"/>
              </a:rPr>
              <a:t>s.c</a:t>
            </a:r>
            <a:r>
              <a:rPr lang="cs-CZ" sz="900" spc="-5" dirty="0">
                <a:latin typeface="Times New Roman"/>
                <a:cs typeface="Times New Roman"/>
              </a:rPr>
              <a:t>.), </a:t>
            </a:r>
            <a:r>
              <a:rPr lang="cs-CZ" sz="1400" spc="-5" dirty="0" err="1">
                <a:latin typeface="Times New Roman"/>
                <a:cs typeface="Times New Roman"/>
              </a:rPr>
              <a:t>opiodiní</a:t>
            </a:r>
            <a:r>
              <a:rPr lang="cs-CZ" sz="1400" spc="-5" dirty="0">
                <a:latin typeface="Times New Roman"/>
                <a:cs typeface="Times New Roman"/>
              </a:rPr>
              <a:t> antagonista, působí </a:t>
            </a:r>
            <a:r>
              <a:rPr lang="cs-CZ" sz="1400" spc="-5" dirty="0" err="1">
                <a:latin typeface="Times New Roman"/>
                <a:cs typeface="Times New Roman"/>
              </a:rPr>
              <a:t>komepetitivně</a:t>
            </a:r>
            <a:r>
              <a:rPr lang="cs-CZ" sz="1400" spc="-5" dirty="0">
                <a:latin typeface="Times New Roman"/>
                <a:cs typeface="Times New Roman"/>
              </a:rPr>
              <a:t> na </a:t>
            </a:r>
            <a:r>
              <a:rPr lang="cs-CZ" sz="1400" spc="-5" dirty="0" err="1">
                <a:latin typeface="Times New Roman"/>
                <a:cs typeface="Times New Roman"/>
              </a:rPr>
              <a:t>opioidních</a:t>
            </a:r>
            <a:r>
              <a:rPr lang="cs-CZ" sz="1400" spc="-5" dirty="0">
                <a:latin typeface="Times New Roman"/>
                <a:cs typeface="Times New Roman"/>
              </a:rPr>
              <a:t> receptorech, ihned vyvolá odvykací příznaky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41E3AE-1A47-4889-A1EF-E2F71BE94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15863"/>
            <a:ext cx="1953718" cy="109896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1150" y="920771"/>
            <a:ext cx="597154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280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Opiáty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škodlivé</a:t>
            </a:r>
            <a:r>
              <a:rPr b="1" spc="-5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užívání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8350" y="2796539"/>
            <a:ext cx="208279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615" dirty="0">
                <a:solidFill>
                  <a:srgbClr val="FFFF66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8350" y="2133600"/>
            <a:ext cx="7842250" cy="283026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49250" marR="5080">
              <a:lnSpc>
                <a:spcPct val="100000"/>
              </a:lnSpc>
              <a:spcBef>
                <a:spcPts val="130"/>
              </a:spcBef>
            </a:pPr>
            <a:r>
              <a:rPr sz="4150" spc="-525" dirty="0">
                <a:latin typeface="Symbol"/>
                <a:cs typeface="Symbol"/>
              </a:rPr>
              <a:t></a:t>
            </a:r>
            <a:r>
              <a:rPr sz="4150" spc="-525" dirty="0">
                <a:latin typeface="Times New Roman"/>
                <a:cs typeface="Times New Roman"/>
              </a:rPr>
              <a:t> </a:t>
            </a:r>
            <a:r>
              <a:rPr lang="cs-CZ" sz="4150" spc="-525" dirty="0">
                <a:latin typeface="Times New Roman"/>
                <a:cs typeface="Times New Roman"/>
              </a:rPr>
              <a:t> </a:t>
            </a:r>
            <a:r>
              <a:rPr lang="cs-CZ" sz="3200" spc="-5" dirty="0">
                <a:latin typeface="Times New Roman"/>
                <a:cs typeface="Times New Roman"/>
              </a:rPr>
              <a:t>š</a:t>
            </a:r>
            <a:r>
              <a:rPr sz="3200" spc="-5" dirty="0" err="1">
                <a:latin typeface="Times New Roman"/>
                <a:cs typeface="Times New Roman"/>
              </a:rPr>
              <a:t>kody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vzniklé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v </a:t>
            </a:r>
            <a:r>
              <a:rPr sz="3200" spc="-5" dirty="0">
                <a:latin typeface="Times New Roman"/>
                <a:cs typeface="Times New Roman"/>
              </a:rPr>
              <a:t>souvislosti </a:t>
            </a:r>
            <a:r>
              <a:rPr sz="3200" dirty="0">
                <a:latin typeface="Times New Roman"/>
                <a:cs typeface="Times New Roman"/>
              </a:rPr>
              <a:t>se  </a:t>
            </a:r>
            <a:r>
              <a:rPr sz="3200" spc="-5" dirty="0">
                <a:latin typeface="Times New Roman"/>
                <a:cs typeface="Times New Roman"/>
              </a:rPr>
              <a:t>samotným užíváním opioidů, předcházejí  sy</a:t>
            </a:r>
            <a:r>
              <a:rPr sz="3200" spc="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závislosti</a:t>
            </a:r>
            <a:endParaRPr sz="32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>
                <a:latin typeface="Times New Roman"/>
                <a:cs typeface="Times New Roman"/>
              </a:rPr>
              <a:t>somatické </a:t>
            </a:r>
            <a:r>
              <a:rPr sz="3200" dirty="0">
                <a:latin typeface="Times New Roman"/>
                <a:cs typeface="Times New Roman"/>
              </a:rPr>
              <a:t>i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psychické</a:t>
            </a:r>
            <a:endParaRPr sz="3200" dirty="0">
              <a:latin typeface="Times New Roman"/>
              <a:cs typeface="Times New Roman"/>
            </a:endParaRPr>
          </a:p>
          <a:p>
            <a:pPr marL="349250" marR="14986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nejčastěji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infekční </a:t>
            </a:r>
            <a:r>
              <a:rPr sz="3200" dirty="0">
                <a:latin typeface="Times New Roman"/>
                <a:cs typeface="Times New Roman"/>
              </a:rPr>
              <a:t>choroby </a:t>
            </a:r>
            <a:r>
              <a:rPr sz="3200" spc="-5" dirty="0">
                <a:latin typeface="Times New Roman"/>
                <a:cs typeface="Times New Roman"/>
              </a:rPr>
              <a:t>(hepatitidy,  HIV), poškození tkání,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trombosy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83EDF0-E285-4AE8-BE9E-3D85CB8AC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210331"/>
            <a:ext cx="2976464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9339" y="311172"/>
            <a:ext cx="415353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Opiáty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b="1" spc="-6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závislost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8" y="1316990"/>
            <a:ext cx="7999731" cy="4087016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>
                <a:latin typeface="Times New Roman"/>
                <a:cs typeface="Times New Roman"/>
              </a:rPr>
              <a:t>rychlý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rozvoj</a:t>
            </a:r>
            <a:endParaRPr sz="2800" dirty="0">
              <a:latin typeface="Times New Roman"/>
              <a:cs typeface="Times New Roman"/>
            </a:endParaRPr>
          </a:p>
          <a:p>
            <a:pPr marL="347980" marR="5080" indent="-33528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  <a:tab pos="623887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fyzická </a:t>
            </a:r>
            <a:r>
              <a:rPr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psychická</a:t>
            </a:r>
            <a:endParaRPr lang="cs-CZ" sz="28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tabLst>
                <a:tab pos="347345" algn="l"/>
                <a:tab pos="347980" algn="l"/>
                <a:tab pos="6238875" algn="l"/>
              </a:tabLst>
            </a:pPr>
            <a:endParaRPr lang="cs-CZ" sz="28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7980" marR="5080" indent="-33528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  <a:tab pos="6238875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chronické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užívání</a:t>
            </a:r>
            <a:r>
              <a:rPr lang="cs-CZ" sz="2800" spc="-5" dirty="0">
                <a:latin typeface="Times New Roman"/>
                <a:cs typeface="Times New Roman"/>
              </a:rPr>
              <a:t>:</a:t>
            </a:r>
          </a:p>
          <a:p>
            <a:pPr marL="12700" marR="508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tabLst>
                <a:tab pos="347345" algn="l"/>
                <a:tab pos="347980" algn="l"/>
                <a:tab pos="6238875" algn="l"/>
              </a:tabLst>
            </a:pP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10" dirty="0">
                <a:latin typeface="Times New Roman"/>
                <a:cs typeface="Times New Roman"/>
              </a:rPr>
              <a:t>změny </a:t>
            </a:r>
            <a:r>
              <a:rPr sz="2800" spc="-10" dirty="0" err="1">
                <a:latin typeface="Times New Roman"/>
                <a:cs typeface="Times New Roman"/>
              </a:rPr>
              <a:t>charakterových</a:t>
            </a:r>
            <a:r>
              <a:rPr sz="2800" spc="-10" dirty="0">
                <a:latin typeface="Times New Roman"/>
                <a:cs typeface="Times New Roman"/>
              </a:rPr>
              <a:t>  </a:t>
            </a:r>
            <a:r>
              <a:rPr sz="2800" spc="-5" dirty="0" err="1">
                <a:latin typeface="Times New Roman"/>
                <a:cs typeface="Times New Roman"/>
              </a:rPr>
              <a:t>vlastností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(líný, bez </a:t>
            </a:r>
            <a:r>
              <a:rPr sz="2800" spc="-10" dirty="0" err="1">
                <a:latin typeface="Times New Roman"/>
                <a:cs typeface="Times New Roman"/>
              </a:rPr>
              <a:t>zájmu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bez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vůle</a:t>
            </a:r>
            <a:r>
              <a:rPr lang="cs-CZ" sz="2800" spc="-5" dirty="0">
                <a:latin typeface="Times New Roman"/>
                <a:cs typeface="Times New Roman"/>
              </a:rPr>
              <a:t>), </a:t>
            </a:r>
            <a:r>
              <a:rPr sz="2800" spc="-5" dirty="0" err="1">
                <a:latin typeface="Times New Roman"/>
                <a:cs typeface="Times New Roman"/>
              </a:rPr>
              <a:t>depresivní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tabLst>
                <a:tab pos="347345" algn="l"/>
                <a:tab pos="347980" algn="l"/>
                <a:tab pos="6238875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pseudohalucinace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před</a:t>
            </a:r>
            <a:r>
              <a:rPr sz="2800" spc="-10" dirty="0">
                <a:latin typeface="Times New Roman"/>
                <a:cs typeface="Times New Roman"/>
              </a:rPr>
              <a:t>  </a:t>
            </a:r>
            <a:r>
              <a:rPr sz="2800" spc="-5" dirty="0" err="1">
                <a:latin typeface="Times New Roman"/>
                <a:cs typeface="Times New Roman"/>
              </a:rPr>
              <a:t>usnutím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tabLst>
                <a:tab pos="347345" algn="l"/>
                <a:tab pos="347980" algn="l"/>
                <a:tab pos="6238875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období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nespavosti</a:t>
            </a:r>
            <a:r>
              <a:rPr lang="cs-CZ" sz="2800" spc="-5" dirty="0">
                <a:latin typeface="Times New Roman"/>
                <a:cs typeface="Times New Roman"/>
              </a:rPr>
              <a:t> a </a:t>
            </a:r>
            <a:r>
              <a:rPr sz="2800" spc="-5" dirty="0" err="1">
                <a:latin typeface="Times New Roman"/>
                <a:cs typeface="Times New Roman"/>
              </a:rPr>
              <a:t>podrážděnosti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se střídají 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apatií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22EC66-44BB-4A73-A092-035DA2D37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93" y="-17489"/>
            <a:ext cx="2794000" cy="2146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1229" y="598192"/>
            <a:ext cx="438975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Klinické stavy - diagnózy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1540510"/>
            <a:ext cx="7693660" cy="35466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65395">
              <a:lnSpc>
                <a:spcPct val="121800"/>
              </a:lnSpc>
            </a:pPr>
            <a:r>
              <a:rPr sz="2400" b="1" i="1" spc="0" dirty="0" err="1">
                <a:latin typeface="Times New Roman"/>
                <a:cs typeface="Times New Roman"/>
              </a:rPr>
              <a:t>akutní</a:t>
            </a:r>
            <a:r>
              <a:rPr sz="2400" b="1" i="1" spc="0" dirty="0">
                <a:latin typeface="Times New Roman"/>
                <a:cs typeface="Times New Roman"/>
              </a:rPr>
              <a:t> intoxikace  </a:t>
            </a:r>
            <a:r>
              <a:rPr sz="2350" b="1" i="1" spc="5" dirty="0">
                <a:latin typeface="Times New Roman"/>
                <a:cs typeface="Times New Roman"/>
              </a:rPr>
              <a:t>škodlivé </a:t>
            </a:r>
            <a:r>
              <a:rPr sz="2350" b="1" i="1" spc="0" dirty="0">
                <a:latin typeface="Times New Roman"/>
                <a:cs typeface="Times New Roman"/>
              </a:rPr>
              <a:t>užívání  </a:t>
            </a:r>
            <a:r>
              <a:rPr sz="2350" b="1" i="1" spc="5" dirty="0">
                <a:latin typeface="Times New Roman"/>
                <a:cs typeface="Times New Roman"/>
              </a:rPr>
              <a:t>syndrom</a:t>
            </a:r>
            <a:r>
              <a:rPr sz="2350" b="1" i="1" spc="-65" dirty="0">
                <a:latin typeface="Times New Roman"/>
                <a:cs typeface="Times New Roman"/>
              </a:rPr>
              <a:t> </a:t>
            </a:r>
            <a:r>
              <a:rPr sz="2350" b="1" i="1" spc="0" dirty="0">
                <a:latin typeface="Times New Roman"/>
                <a:cs typeface="Times New Roman"/>
              </a:rPr>
              <a:t>závislosti</a:t>
            </a:r>
            <a:endParaRPr sz="2350" dirty="0">
              <a:latin typeface="Times New Roman"/>
              <a:cs typeface="Times New Roman"/>
            </a:endParaRPr>
          </a:p>
          <a:p>
            <a:pPr marL="12700" marR="2335530">
              <a:lnSpc>
                <a:spcPct val="122000"/>
              </a:lnSpc>
            </a:pPr>
            <a:r>
              <a:rPr sz="2350" b="1" i="1" spc="5" dirty="0">
                <a:latin typeface="Times New Roman"/>
                <a:cs typeface="Times New Roman"/>
              </a:rPr>
              <a:t>odvykací </a:t>
            </a:r>
            <a:r>
              <a:rPr sz="2350" b="1" i="1" spc="0" dirty="0" err="1">
                <a:latin typeface="Times New Roman"/>
                <a:cs typeface="Times New Roman"/>
              </a:rPr>
              <a:t>stav</a:t>
            </a:r>
            <a:r>
              <a:rPr sz="2350" b="1" i="1" spc="0" dirty="0">
                <a:latin typeface="Times New Roman"/>
                <a:cs typeface="Times New Roman"/>
              </a:rPr>
              <a:t> </a:t>
            </a:r>
            <a:r>
              <a:rPr sz="2350" spc="5" dirty="0">
                <a:latin typeface="Times New Roman"/>
                <a:cs typeface="Times New Roman"/>
              </a:rPr>
              <a:t>-</a:t>
            </a:r>
            <a:r>
              <a:rPr lang="cs-CZ" sz="2350" spc="5" dirty="0">
                <a:latin typeface="Times New Roman"/>
                <a:cs typeface="Times New Roman"/>
              </a:rPr>
              <a:t> </a:t>
            </a:r>
            <a:r>
              <a:rPr sz="1750" spc="5" dirty="0" err="1">
                <a:latin typeface="Times New Roman"/>
                <a:cs typeface="Times New Roman"/>
              </a:rPr>
              <a:t>nekomplikovaný</a:t>
            </a:r>
            <a:r>
              <a:rPr sz="1750" spc="5" dirty="0">
                <a:latin typeface="Times New Roman"/>
                <a:cs typeface="Times New Roman"/>
              </a:rPr>
              <a:t>, s </a:t>
            </a:r>
            <a:r>
              <a:rPr sz="1750" spc="0" dirty="0">
                <a:latin typeface="Times New Roman"/>
                <a:cs typeface="Times New Roman"/>
              </a:rPr>
              <a:t>křečemi  </a:t>
            </a:r>
            <a:r>
              <a:rPr sz="2350" b="1" i="1" spc="5" dirty="0">
                <a:latin typeface="Times New Roman"/>
                <a:cs typeface="Times New Roman"/>
              </a:rPr>
              <a:t>odvykací </a:t>
            </a:r>
            <a:r>
              <a:rPr sz="2350" b="1" i="1" spc="0" dirty="0">
                <a:latin typeface="Times New Roman"/>
                <a:cs typeface="Times New Roman"/>
              </a:rPr>
              <a:t>stav </a:t>
            </a:r>
            <a:r>
              <a:rPr sz="2350" b="1" i="1" spc="5" dirty="0">
                <a:latin typeface="Times New Roman"/>
                <a:cs typeface="Times New Roman"/>
              </a:rPr>
              <a:t>s </a:t>
            </a:r>
            <a:r>
              <a:rPr sz="2350" b="1" i="1" spc="0" dirty="0">
                <a:latin typeface="Times New Roman"/>
                <a:cs typeface="Times New Roman"/>
              </a:rPr>
              <a:t>deliriem </a:t>
            </a:r>
            <a:r>
              <a:rPr sz="2350" spc="0" dirty="0">
                <a:latin typeface="Times New Roman"/>
                <a:cs typeface="Times New Roman"/>
              </a:rPr>
              <a:t>- </a:t>
            </a:r>
            <a:r>
              <a:rPr sz="1750" spc="5" dirty="0">
                <a:latin typeface="Times New Roman"/>
                <a:cs typeface="Times New Roman"/>
              </a:rPr>
              <a:t>s </a:t>
            </a:r>
            <a:r>
              <a:rPr sz="1750" spc="0" dirty="0">
                <a:latin typeface="Times New Roman"/>
                <a:cs typeface="Times New Roman"/>
              </a:rPr>
              <a:t>křečemi, </a:t>
            </a:r>
            <a:r>
              <a:rPr sz="1750" spc="5" dirty="0">
                <a:latin typeface="Times New Roman"/>
                <a:cs typeface="Times New Roman"/>
              </a:rPr>
              <a:t>bez </a:t>
            </a:r>
            <a:r>
              <a:rPr sz="1750" spc="0" dirty="0">
                <a:latin typeface="Times New Roman"/>
                <a:cs typeface="Times New Roman"/>
              </a:rPr>
              <a:t>křečí  </a:t>
            </a:r>
            <a:r>
              <a:rPr sz="2350" b="1" i="1" spc="5" dirty="0">
                <a:latin typeface="Times New Roman"/>
                <a:cs typeface="Times New Roman"/>
              </a:rPr>
              <a:t>psychotická</a:t>
            </a:r>
            <a:r>
              <a:rPr sz="2350" b="1" i="1" dirty="0">
                <a:latin typeface="Times New Roman"/>
                <a:cs typeface="Times New Roman"/>
              </a:rPr>
              <a:t> </a:t>
            </a:r>
            <a:r>
              <a:rPr sz="2350" b="1" i="1" spc="5" dirty="0">
                <a:latin typeface="Times New Roman"/>
                <a:cs typeface="Times New Roman"/>
              </a:rPr>
              <a:t>porucha</a:t>
            </a:r>
            <a:endParaRPr sz="23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2350" b="1" i="1" spc="0" dirty="0">
                <a:latin typeface="Times New Roman"/>
                <a:cs typeface="Times New Roman"/>
              </a:rPr>
              <a:t>amnestický syndrom</a:t>
            </a:r>
            <a:endParaRPr sz="23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350" b="1" i="1" spc="0" dirty="0">
                <a:latin typeface="Times New Roman"/>
                <a:cs typeface="Times New Roman"/>
              </a:rPr>
              <a:t>reziduální stav </a:t>
            </a:r>
            <a:r>
              <a:rPr sz="2350" b="1" i="1" spc="10" dirty="0">
                <a:latin typeface="Times New Roman"/>
                <a:cs typeface="Times New Roman"/>
              </a:rPr>
              <a:t>a </a:t>
            </a:r>
            <a:r>
              <a:rPr sz="2350" b="1" i="1" spc="5" dirty="0">
                <a:latin typeface="Times New Roman"/>
                <a:cs typeface="Times New Roman"/>
              </a:rPr>
              <a:t>psychotická porucha s pozdním</a:t>
            </a:r>
            <a:r>
              <a:rPr sz="2350" b="1" i="1" spc="-25" dirty="0">
                <a:latin typeface="Times New Roman"/>
                <a:cs typeface="Times New Roman"/>
              </a:rPr>
              <a:t> </a:t>
            </a:r>
            <a:r>
              <a:rPr sz="2350" b="1" i="1" spc="5" dirty="0">
                <a:latin typeface="Times New Roman"/>
                <a:cs typeface="Times New Roman"/>
              </a:rPr>
              <a:t>začátkem</a:t>
            </a:r>
            <a:endParaRPr sz="23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350" y="539771"/>
            <a:ext cx="814704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3120" marR="5080" indent="-2090420">
              <a:lnSpc>
                <a:spcPct val="100000"/>
              </a:lnSpc>
              <a:spcBef>
                <a:spcPts val="100"/>
              </a:spcBef>
              <a:tabLst>
                <a:tab pos="212280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Opiáty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terapie</a:t>
            </a:r>
            <a:r>
              <a:rPr b="1" spc="-80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syndromu  </a:t>
            </a:r>
            <a:r>
              <a:rPr b="1" spc="-5" dirty="0">
                <a:solidFill>
                  <a:schemeClr val="accent6"/>
                </a:solidFill>
              </a:rPr>
              <a:t>závislosti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1447800"/>
            <a:ext cx="9144000" cy="37798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9250" marR="297815" indent="-33655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>
                <a:latin typeface="Times New Roman"/>
                <a:cs typeface="Times New Roman"/>
              </a:rPr>
              <a:t>komplexní programy </a:t>
            </a:r>
            <a:r>
              <a:rPr sz="3200" dirty="0">
                <a:latin typeface="Times New Roman"/>
                <a:cs typeface="Times New Roman"/>
              </a:rPr>
              <a:t>- </a:t>
            </a:r>
            <a:r>
              <a:rPr sz="3200" spc="-5" dirty="0">
                <a:latin typeface="Times New Roman"/>
                <a:cs typeface="Times New Roman"/>
              </a:rPr>
              <a:t>terapeutická  komunita, následná péče, resocializace  (</a:t>
            </a:r>
            <a:r>
              <a:rPr sz="3200" spc="-5" dirty="0" err="1">
                <a:latin typeface="Times New Roman"/>
                <a:cs typeface="Times New Roman"/>
              </a:rPr>
              <a:t>roky</a:t>
            </a:r>
            <a:r>
              <a:rPr sz="3200" spc="-5" dirty="0">
                <a:latin typeface="Times New Roman"/>
                <a:cs typeface="Times New Roman"/>
              </a:rPr>
              <a:t>)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349250" marR="297815" indent="-33655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3200" u="sng" spc="-5" dirty="0">
                <a:latin typeface="Times New Roman"/>
                <a:cs typeface="Times New Roman"/>
              </a:rPr>
              <a:t>Substituce</a:t>
            </a:r>
            <a:r>
              <a:rPr lang="cs-CZ" sz="3200" spc="-5" dirty="0">
                <a:latin typeface="Times New Roman"/>
                <a:cs typeface="Times New Roman"/>
              </a:rPr>
              <a:t> – dlouhodobě udržovací terapie – náhrada drogy bezpečnější látkou s podobným účinkem:</a:t>
            </a:r>
          </a:p>
          <a:p>
            <a:pPr marL="349250" marR="508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32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methadon</a:t>
            </a:r>
            <a:r>
              <a:rPr lang="cs-CZ" sz="3200" spc="-5" dirty="0">
                <a:latin typeface="Times New Roman"/>
                <a:cs typeface="Times New Roman"/>
              </a:rPr>
              <a:t> (opiátový agonista) </a:t>
            </a:r>
          </a:p>
          <a:p>
            <a:pPr marL="349250" marR="508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buprenorfin</a:t>
            </a:r>
            <a:r>
              <a:rPr sz="3200" spc="-5" dirty="0">
                <a:latin typeface="Times New Roman"/>
                <a:cs typeface="Times New Roman"/>
              </a:rPr>
              <a:t> (</a:t>
            </a:r>
            <a:r>
              <a:rPr sz="3200" spc="-5" dirty="0" err="1">
                <a:latin typeface="Times New Roman"/>
                <a:cs typeface="Times New Roman"/>
              </a:rPr>
              <a:t>opiátový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agonista</a:t>
            </a:r>
            <a:r>
              <a:rPr sz="3200" dirty="0">
                <a:latin typeface="Times New Roman"/>
                <a:cs typeface="Times New Roman"/>
              </a:rPr>
              <a:t>/</a:t>
            </a:r>
            <a:r>
              <a:rPr sz="3200" spc="-5" dirty="0" err="1">
                <a:latin typeface="Times New Roman"/>
                <a:cs typeface="Times New Roman"/>
              </a:rPr>
              <a:t>antagonista</a:t>
            </a:r>
            <a:r>
              <a:rPr sz="3200" spc="-5" dirty="0">
                <a:latin typeface="Times New Roman"/>
                <a:cs typeface="Times New Roman"/>
              </a:rPr>
              <a:t>)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- Subutex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1" y="349933"/>
            <a:ext cx="84581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b="1" spc="-5" dirty="0">
                <a:solidFill>
                  <a:schemeClr val="accent6"/>
                </a:solidFill>
              </a:rPr>
              <a:t>Opiáty - substituce</a:t>
            </a:r>
            <a:endParaRPr sz="2800"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838200"/>
            <a:ext cx="8458200" cy="584647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2200" b="1" spc="-5" dirty="0" err="1">
                <a:latin typeface="Times New Roman"/>
                <a:cs typeface="Times New Roman"/>
              </a:rPr>
              <a:t>Methadon</a:t>
            </a:r>
            <a:r>
              <a:rPr lang="cs-CZ" sz="2200" b="1" spc="-5" dirty="0">
                <a:latin typeface="Times New Roman"/>
                <a:cs typeface="Times New Roman"/>
              </a:rPr>
              <a:t> </a:t>
            </a:r>
            <a:r>
              <a:rPr lang="cs-CZ" sz="2200" spc="-5" dirty="0">
                <a:latin typeface="Times New Roman"/>
                <a:cs typeface="Times New Roman"/>
              </a:rPr>
              <a:t>– syntetický, účinek podobný morfinu, poločas 25 hodin, podání jednou denně,  nevede k euforii, zácpa, časem taky závislost, nekombinovat s alkoholem. V komunitě narkomanů chápán i jako náhražka v době, kdy není k dispozici heroin. Při předávkování až smrt. </a:t>
            </a: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2200" b="1" spc="-5" dirty="0">
                <a:latin typeface="Times New Roman"/>
                <a:cs typeface="Times New Roman"/>
              </a:rPr>
              <a:t>Buprenorfin </a:t>
            </a:r>
            <a:r>
              <a:rPr lang="cs-CZ" sz="2200" spc="-5" dirty="0">
                <a:latin typeface="Times New Roman"/>
                <a:cs typeface="Times New Roman"/>
              </a:rPr>
              <a:t>(</a:t>
            </a:r>
            <a:r>
              <a:rPr lang="cs-CZ" sz="2200" spc="-5" dirty="0" err="1">
                <a:latin typeface="Times New Roman"/>
                <a:cs typeface="Times New Roman"/>
              </a:rPr>
              <a:t>Subutex</a:t>
            </a:r>
            <a:r>
              <a:rPr lang="cs-CZ" sz="2200" spc="-5" dirty="0">
                <a:latin typeface="Times New Roman"/>
                <a:cs typeface="Times New Roman"/>
              </a:rPr>
              <a:t>, </a:t>
            </a:r>
            <a:r>
              <a:rPr lang="cs-CZ" sz="2200" spc="-5" dirty="0" err="1">
                <a:latin typeface="Times New Roman"/>
                <a:cs typeface="Times New Roman"/>
              </a:rPr>
              <a:t>Temgesic</a:t>
            </a:r>
            <a:r>
              <a:rPr lang="cs-CZ" sz="2200" spc="-5" dirty="0">
                <a:latin typeface="Times New Roman"/>
                <a:cs typeface="Times New Roman"/>
              </a:rPr>
              <a:t>) – </a:t>
            </a:r>
            <a:r>
              <a:rPr lang="cs-CZ" sz="2200" spc="-5" dirty="0" err="1">
                <a:latin typeface="Times New Roman"/>
                <a:cs typeface="Times New Roman"/>
              </a:rPr>
              <a:t>parc</a:t>
            </a:r>
            <a:r>
              <a:rPr lang="cs-CZ" sz="2200" spc="-5" dirty="0">
                <a:latin typeface="Times New Roman"/>
                <a:cs typeface="Times New Roman"/>
              </a:rPr>
              <a:t>. agonista mí, </a:t>
            </a:r>
            <a:r>
              <a:rPr lang="cs-CZ" sz="2200" spc="-5" dirty="0" err="1">
                <a:latin typeface="Times New Roman"/>
                <a:cs typeface="Times New Roman"/>
              </a:rPr>
              <a:t>antag</a:t>
            </a:r>
            <a:r>
              <a:rPr lang="cs-CZ" sz="2200" spc="-5" dirty="0">
                <a:latin typeface="Times New Roman"/>
                <a:cs typeface="Times New Roman"/>
              </a:rPr>
              <a:t>. kappa, </a:t>
            </a:r>
            <a:r>
              <a:rPr lang="cs-CZ" sz="2200" spc="-5" dirty="0">
                <a:solidFill>
                  <a:srgbClr val="FF0000"/>
                </a:solidFill>
                <a:latin typeface="Times New Roman"/>
                <a:cs typeface="Times New Roman"/>
              </a:rPr>
              <a:t>menší závislostní potenciál</a:t>
            </a:r>
            <a:r>
              <a:rPr lang="cs-CZ" sz="2200" spc="-5" dirty="0">
                <a:latin typeface="Times New Roman"/>
                <a:cs typeface="Times New Roman"/>
              </a:rPr>
              <a:t>, menší euforie, méně závažný odvykací stav, vyšší cena oproti </a:t>
            </a:r>
            <a:r>
              <a:rPr lang="cs-CZ" sz="2200" spc="-5" dirty="0" err="1">
                <a:latin typeface="Times New Roman"/>
                <a:cs typeface="Times New Roman"/>
              </a:rPr>
              <a:t>methadonu</a:t>
            </a:r>
            <a:r>
              <a:rPr lang="cs-CZ" sz="2200" spc="-5" dirty="0">
                <a:latin typeface="Times New Roman"/>
                <a:cs typeface="Times New Roman"/>
              </a:rPr>
              <a:t>, dávkování jednou denně, </a:t>
            </a:r>
            <a:r>
              <a:rPr lang="cs-CZ" sz="2200" spc="-5" dirty="0">
                <a:solidFill>
                  <a:srgbClr val="FF0000"/>
                </a:solidFill>
                <a:latin typeface="Times New Roman"/>
                <a:cs typeface="Times New Roman"/>
              </a:rPr>
              <a:t>stropový efekt</a:t>
            </a:r>
            <a:r>
              <a:rPr lang="cs-CZ" sz="2200" spc="-5" dirty="0">
                <a:latin typeface="Times New Roman"/>
                <a:cs typeface="Times New Roman"/>
              </a:rPr>
              <a:t>, proto se nepředávkovávají, </a:t>
            </a: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2200" b="1" spc="-5" dirty="0">
                <a:latin typeface="Times New Roman"/>
                <a:cs typeface="Times New Roman"/>
              </a:rPr>
              <a:t>Buprenorfin a </a:t>
            </a:r>
            <a:r>
              <a:rPr lang="cs-CZ" sz="2200" b="1" spc="-5" dirty="0" err="1">
                <a:latin typeface="Times New Roman"/>
                <a:cs typeface="Times New Roman"/>
              </a:rPr>
              <a:t>naloxon</a:t>
            </a:r>
            <a:r>
              <a:rPr lang="cs-CZ" sz="2200" b="1" spc="-5" dirty="0">
                <a:latin typeface="Times New Roman"/>
                <a:cs typeface="Times New Roman"/>
              </a:rPr>
              <a:t> </a:t>
            </a:r>
            <a:r>
              <a:rPr lang="cs-CZ" sz="2200" spc="-5" dirty="0">
                <a:latin typeface="Times New Roman"/>
                <a:cs typeface="Times New Roman"/>
              </a:rPr>
              <a:t>(</a:t>
            </a:r>
            <a:r>
              <a:rPr lang="cs-CZ" sz="2200" spc="-5" dirty="0" err="1">
                <a:latin typeface="Times New Roman"/>
                <a:cs typeface="Times New Roman"/>
              </a:rPr>
              <a:t>Subuxon</a:t>
            </a:r>
            <a:r>
              <a:rPr lang="cs-CZ" sz="2200" spc="-5" dirty="0">
                <a:latin typeface="Times New Roman"/>
                <a:cs typeface="Times New Roman"/>
              </a:rPr>
              <a:t>) – kombinace analogu </a:t>
            </a:r>
            <a:r>
              <a:rPr lang="cs-CZ" sz="2200" spc="-5" dirty="0" err="1">
                <a:latin typeface="Times New Roman"/>
                <a:cs typeface="Times New Roman"/>
              </a:rPr>
              <a:t>opioidů</a:t>
            </a:r>
            <a:r>
              <a:rPr lang="cs-CZ" sz="2200" spc="-5" dirty="0">
                <a:latin typeface="Times New Roman"/>
                <a:cs typeface="Times New Roman"/>
              </a:rPr>
              <a:t> a antagonisty. </a:t>
            </a:r>
            <a:r>
              <a:rPr lang="cs-CZ" sz="2200" spc="-5" dirty="0" err="1">
                <a:latin typeface="Times New Roman"/>
                <a:cs typeface="Times New Roman"/>
              </a:rPr>
              <a:t>Naloxon</a:t>
            </a:r>
            <a:r>
              <a:rPr lang="cs-CZ" sz="2200" spc="-5" dirty="0">
                <a:latin typeface="Times New Roman"/>
                <a:cs typeface="Times New Roman"/>
              </a:rPr>
              <a:t> se </a:t>
            </a:r>
            <a:r>
              <a:rPr lang="cs-CZ" sz="2200" spc="-5" dirty="0" err="1">
                <a:latin typeface="Times New Roman"/>
                <a:cs typeface="Times New Roman"/>
              </a:rPr>
              <a:t>p.o</a:t>
            </a:r>
            <a:r>
              <a:rPr lang="cs-CZ" sz="2200" spc="-5" dirty="0">
                <a:latin typeface="Times New Roman"/>
                <a:cs typeface="Times New Roman"/>
              </a:rPr>
              <a:t>. nevstřebává, ale pokud si ho aplikuje závislý nitrožilně, pak vyvolá odvykací stav. Čili brání zneužívání nitrožilně. Částečně hrazen pojištěním.</a:t>
            </a: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2200" spc="-5" dirty="0">
                <a:latin typeface="Times New Roman"/>
                <a:cs typeface="Times New Roman"/>
              </a:rPr>
              <a:t>------------------------------------------------------------------------------------------</a:t>
            </a: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1200" b="1" spc="-5" dirty="0">
                <a:latin typeface="Times New Roman"/>
                <a:cs typeface="Times New Roman"/>
              </a:rPr>
              <a:t>(</a:t>
            </a:r>
            <a:r>
              <a:rPr lang="cs-CZ" sz="1200" b="1" spc="-5" dirty="0" err="1">
                <a:latin typeface="Times New Roman"/>
                <a:cs typeface="Times New Roman"/>
              </a:rPr>
              <a:t>Naltrexon</a:t>
            </a:r>
            <a:r>
              <a:rPr lang="cs-CZ" sz="1200" b="1" spc="-5" dirty="0">
                <a:latin typeface="Times New Roman"/>
                <a:cs typeface="Times New Roman"/>
              </a:rPr>
              <a:t> </a:t>
            </a:r>
            <a:r>
              <a:rPr lang="cs-CZ" sz="1200" spc="-5" dirty="0">
                <a:latin typeface="Times New Roman"/>
                <a:cs typeface="Times New Roman"/>
              </a:rPr>
              <a:t>(</a:t>
            </a:r>
            <a:r>
              <a:rPr lang="cs-CZ" sz="1200" spc="-5" dirty="0" err="1">
                <a:latin typeface="Times New Roman"/>
                <a:cs typeface="Times New Roman"/>
              </a:rPr>
              <a:t>Nemexin</a:t>
            </a:r>
            <a:r>
              <a:rPr lang="cs-CZ" sz="1200" spc="-5" dirty="0">
                <a:latin typeface="Times New Roman"/>
                <a:cs typeface="Times New Roman"/>
              </a:rPr>
              <a:t>, </a:t>
            </a:r>
            <a:r>
              <a:rPr lang="cs-CZ" sz="1200" spc="-5" dirty="0" err="1">
                <a:latin typeface="Times New Roman"/>
                <a:cs typeface="Times New Roman"/>
              </a:rPr>
              <a:t>ReVia</a:t>
            </a:r>
            <a:r>
              <a:rPr lang="cs-CZ" sz="1200" spc="-5" dirty="0">
                <a:latin typeface="Times New Roman"/>
                <a:cs typeface="Times New Roman"/>
              </a:rPr>
              <a:t>) </a:t>
            </a:r>
            <a:r>
              <a:rPr lang="cs-CZ" sz="1200" b="1" spc="-5" dirty="0">
                <a:latin typeface="Times New Roman"/>
                <a:cs typeface="Times New Roman"/>
              </a:rPr>
              <a:t>- </a:t>
            </a:r>
            <a:r>
              <a:rPr lang="cs-CZ" sz="1200" b="1" spc="-5" dirty="0" err="1">
                <a:latin typeface="Times New Roman"/>
                <a:cs typeface="Times New Roman"/>
              </a:rPr>
              <a:t>opioidní</a:t>
            </a:r>
            <a:r>
              <a:rPr lang="cs-CZ" sz="1200" b="1" spc="-5" dirty="0">
                <a:latin typeface="Times New Roman"/>
                <a:cs typeface="Times New Roman"/>
              </a:rPr>
              <a:t> antagonista</a:t>
            </a:r>
            <a:r>
              <a:rPr lang="cs-CZ" sz="1200" spc="-5" dirty="0">
                <a:latin typeface="Times New Roman"/>
                <a:cs typeface="Times New Roman"/>
              </a:rPr>
              <a:t>, působí až 72 hodin, vrchol působení za 24-48 hodin, falešná pozitivita na opiáty v moči, KI: těžké </a:t>
            </a:r>
            <a:r>
              <a:rPr lang="cs-CZ" sz="1200" spc="-5" dirty="0" err="1">
                <a:latin typeface="Times New Roman"/>
                <a:cs typeface="Times New Roman"/>
              </a:rPr>
              <a:t>hepatopatie</a:t>
            </a:r>
            <a:r>
              <a:rPr lang="cs-CZ" sz="1200" spc="-5" dirty="0">
                <a:latin typeface="Times New Roman"/>
                <a:cs typeface="Times New Roman"/>
              </a:rPr>
              <a:t>, nefropatie, silná závislosti na </a:t>
            </a:r>
            <a:r>
              <a:rPr lang="cs-CZ" sz="1200" spc="-5" dirty="0" err="1">
                <a:latin typeface="Times New Roman"/>
                <a:cs typeface="Times New Roman"/>
              </a:rPr>
              <a:t>opioidech</a:t>
            </a:r>
            <a:r>
              <a:rPr lang="cs-CZ" sz="1200" spc="-5" dirty="0">
                <a:latin typeface="Times New Roman"/>
                <a:cs typeface="Times New Roman"/>
              </a:rPr>
              <a:t>, NÚ: zpočátku nauzea a zvracení, ospalost, útlum.</a:t>
            </a: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347345" algn="l"/>
                <a:tab pos="347980" algn="l"/>
              </a:tabLst>
            </a:pPr>
            <a:r>
              <a:rPr lang="cs-CZ" sz="1200" spc="-5" dirty="0">
                <a:latin typeface="Times New Roman"/>
                <a:cs typeface="Times New Roman"/>
              </a:rPr>
              <a:t>U dobře spolupracujících pac. ve stabilní situaci (úzká skupina). Nasazuje až po detoxikaci pacienta (5 dní po poslední dávce heroinu, 7-10 dní po podání metadonu). Po provedení </a:t>
            </a:r>
            <a:r>
              <a:rPr lang="cs-CZ" sz="1200" spc="-5" dirty="0" err="1">
                <a:latin typeface="Times New Roman"/>
                <a:cs typeface="Times New Roman"/>
              </a:rPr>
              <a:t>naloxonového</a:t>
            </a:r>
            <a:r>
              <a:rPr lang="cs-CZ" sz="1200" spc="-5" dirty="0">
                <a:latin typeface="Times New Roman"/>
                <a:cs typeface="Times New Roman"/>
              </a:rPr>
              <a:t> testu (pokud jsou po </a:t>
            </a:r>
            <a:r>
              <a:rPr lang="cs-CZ" sz="1200" spc="-5" dirty="0" err="1">
                <a:latin typeface="Times New Roman"/>
                <a:cs typeface="Times New Roman"/>
              </a:rPr>
              <a:t>naloxonu</a:t>
            </a:r>
            <a:r>
              <a:rPr lang="cs-CZ" sz="1200" spc="-5" dirty="0">
                <a:latin typeface="Times New Roman"/>
                <a:cs typeface="Times New Roman"/>
              </a:rPr>
              <a:t> odvykací potíže, je nutno se zavedením </a:t>
            </a:r>
            <a:r>
              <a:rPr lang="cs-CZ" sz="1200" spc="-5" dirty="0" err="1">
                <a:latin typeface="Times New Roman"/>
                <a:cs typeface="Times New Roman"/>
              </a:rPr>
              <a:t>naltrexonu</a:t>
            </a:r>
            <a:r>
              <a:rPr lang="cs-CZ" sz="1200" spc="-5" dirty="0">
                <a:latin typeface="Times New Roman"/>
                <a:cs typeface="Times New Roman"/>
              </a:rPr>
              <a:t> ještě alespoň 24 hodin počkat.) )</a:t>
            </a:r>
          </a:p>
        </p:txBody>
      </p:sp>
    </p:spTree>
    <p:extLst>
      <p:ext uri="{BB962C8B-B14F-4D97-AF65-F5344CB8AC3E}">
        <p14:creationId xmlns:p14="http://schemas.microsoft.com/office/powerpoint/2010/main" val="2552186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5A15A-3DBB-4DEB-807C-7DE594D0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ČR – údaje z roku 2016 (ÚZIS)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AAC84D-2979-413B-B72B-629647549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Počet pacientů v substituční léčbě lehce narůstá až stagnuje.</a:t>
            </a:r>
          </a:p>
          <a:p>
            <a:r>
              <a:rPr lang="cs-CZ" sz="2400" dirty="0"/>
              <a:t>(Od roku 2006 je sub. léčba k dispozici i ve věznicích.)</a:t>
            </a:r>
          </a:p>
          <a:p>
            <a:r>
              <a:rPr lang="cs-CZ" sz="2400" dirty="0"/>
              <a:t>63 substitučních center, všechny kraje kromě Pardubického</a:t>
            </a:r>
          </a:p>
          <a:p>
            <a:r>
              <a:rPr lang="cs-CZ" sz="2400" dirty="0"/>
              <a:t>2266 nahlášených léčených pacientů, více mužů, věkový průměr 36 let. Pouze 1% z nich byli mladiství.</a:t>
            </a:r>
          </a:p>
          <a:p>
            <a:r>
              <a:rPr lang="cs-CZ" sz="2400" b="1" dirty="0"/>
              <a:t>70% pacientů léčeno buprenorfinem, zbytek metadonem.</a:t>
            </a:r>
          </a:p>
          <a:p>
            <a:r>
              <a:rPr lang="cs-CZ" sz="2400" b="1" dirty="0"/>
              <a:t>Nárůst léčby </a:t>
            </a:r>
            <a:r>
              <a:rPr lang="cs-CZ" sz="2400" b="1" dirty="0" err="1"/>
              <a:t>Subuxonem</a:t>
            </a:r>
            <a:r>
              <a:rPr lang="cs-CZ" sz="2400" b="1" dirty="0"/>
              <a:t>.  </a:t>
            </a:r>
          </a:p>
          <a:p>
            <a:r>
              <a:rPr lang="cs-CZ" sz="2400" dirty="0"/>
              <a:t>Odhadem se léčí pouze 15,3 (Praha) – 18% opiát. pacientů.</a:t>
            </a:r>
          </a:p>
          <a:p>
            <a:r>
              <a:rPr lang="cs-CZ" sz="2400" dirty="0"/>
              <a:t>Až 3500 léčeno mimo registr (praktici, přiznávají, že do registru asi 1/3 z nich nehlásí). </a:t>
            </a:r>
          </a:p>
          <a:p>
            <a:r>
              <a:rPr lang="cs-CZ" sz="2400" dirty="0"/>
              <a:t>Nejčastější ukončení léčby z důvodu porušení režimu.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HIV testy u 131 osob, negativní. </a:t>
            </a:r>
          </a:p>
          <a:p>
            <a:r>
              <a:rPr lang="cs-CZ" sz="2400" dirty="0"/>
              <a:t>Virus VHC pozitivní u 118 pac., většina z testovaných (nárůst).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568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7689" y="273072"/>
            <a:ext cx="53816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3440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Opiáty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odvykací</a:t>
            </a:r>
            <a:r>
              <a:rPr b="1" spc="-7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stav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4800" y="1143001"/>
            <a:ext cx="8686800" cy="5170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marR="530225" indent="-3352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>
                <a:latin typeface="Times New Roman"/>
                <a:cs typeface="Times New Roman"/>
              </a:rPr>
              <a:t>rychlost nástupu závisí na typu </a:t>
            </a:r>
            <a:r>
              <a:rPr sz="2800" spc="-5" dirty="0" err="1">
                <a:latin typeface="Times New Roman"/>
                <a:cs typeface="Times New Roman"/>
              </a:rPr>
              <a:t>zneužívaného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opiátu</a:t>
            </a:r>
            <a:r>
              <a:rPr sz="2800" spc="-5" dirty="0">
                <a:latin typeface="Times New Roman"/>
                <a:cs typeface="Times New Roman"/>
              </a:rPr>
              <a:t> (např. heroin 4-5 hodin </a:t>
            </a:r>
            <a:r>
              <a:rPr sz="2800" dirty="0">
                <a:latin typeface="Times New Roman"/>
                <a:cs typeface="Times New Roman"/>
              </a:rPr>
              <a:t>od </a:t>
            </a:r>
            <a:r>
              <a:rPr sz="2800" spc="-5" dirty="0" err="1">
                <a:latin typeface="Times New Roman"/>
                <a:cs typeface="Times New Roman"/>
              </a:rPr>
              <a:t>poslední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aplikace</a:t>
            </a:r>
            <a:r>
              <a:rPr sz="2800" spc="-5" dirty="0">
                <a:latin typeface="Times New Roman"/>
                <a:cs typeface="Times New Roman"/>
              </a:rPr>
              <a:t>)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530225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endParaRPr sz="2800" dirty="0">
              <a:latin typeface="Times New Roman"/>
              <a:cs typeface="Times New Roman"/>
            </a:endParaRPr>
          </a:p>
          <a:p>
            <a:pPr marL="347980" marR="1009650" indent="-335280">
              <a:lnSpc>
                <a:spcPts val="335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i="1" u="heavy" spc="-5" dirty="0" err="1">
                <a:latin typeface="Times New Roman"/>
                <a:cs typeface="Times New Roman"/>
              </a:rPr>
              <a:t>lehčí</a:t>
            </a:r>
            <a:r>
              <a:rPr sz="2800" i="1" u="heavy" dirty="0">
                <a:latin typeface="Times New Roman"/>
                <a:cs typeface="Times New Roman"/>
              </a:rPr>
              <a:t>:</a:t>
            </a:r>
            <a:r>
              <a:rPr sz="2800" i="1" dirty="0"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bolest břicha</a:t>
            </a:r>
            <a:r>
              <a:rPr sz="2800" spc="-5" dirty="0">
                <a:latin typeface="Times New Roman"/>
                <a:cs typeface="Times New Roman"/>
              </a:rPr>
              <a:t>, svalů, </a:t>
            </a:r>
            <a:r>
              <a:rPr sz="2800" spc="-5" dirty="0" err="1">
                <a:latin typeface="Times New Roman"/>
                <a:cs typeface="Times New Roman"/>
              </a:rPr>
              <a:t>průjmy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neklid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nespavost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1009650">
              <a:lnSpc>
                <a:spcPts val="3350"/>
              </a:lnSpc>
              <a:spcBef>
                <a:spcPts val="80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endParaRPr sz="2800" dirty="0">
              <a:latin typeface="Times New Roman"/>
              <a:cs typeface="Times New Roman"/>
            </a:endParaRPr>
          </a:p>
          <a:p>
            <a:pPr marL="347980" marR="5080" indent="-335280">
              <a:lnSpc>
                <a:spcPct val="100000"/>
              </a:lnSpc>
              <a:spcBef>
                <a:spcPts val="57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  <a:tab pos="4158615" algn="l"/>
              </a:tabLst>
            </a:pPr>
            <a:r>
              <a:rPr sz="2800" i="1" u="heavy" spc="-5" dirty="0" err="1">
                <a:latin typeface="Times New Roman"/>
                <a:cs typeface="Times New Roman"/>
              </a:rPr>
              <a:t>těžší</a:t>
            </a:r>
            <a:r>
              <a:rPr sz="2800" i="1" u="heavy" dirty="0">
                <a:latin typeface="Times New Roman"/>
                <a:cs typeface="Times New Roman"/>
              </a:rPr>
              <a:t>:</a:t>
            </a:r>
            <a:r>
              <a:rPr sz="2800" i="1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pocení, kýchání,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slzení,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sekrece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z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nosu</a:t>
            </a:r>
            <a:r>
              <a:rPr sz="2800" spc="-5" dirty="0">
                <a:latin typeface="Times New Roman"/>
                <a:cs typeface="Times New Roman"/>
              </a:rPr>
              <a:t>,  bolesti </a:t>
            </a:r>
            <a:r>
              <a:rPr sz="2800" spc="-10" dirty="0">
                <a:latin typeface="Times New Roman"/>
                <a:cs typeface="Times New Roman"/>
              </a:rPr>
              <a:t>nebo křeče </a:t>
            </a:r>
            <a:r>
              <a:rPr sz="2800" spc="-5" dirty="0">
                <a:latin typeface="Times New Roman"/>
                <a:cs typeface="Times New Roman"/>
              </a:rPr>
              <a:t>svalů,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útrobní bolesti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10" dirty="0">
                <a:latin typeface="Times New Roman"/>
                <a:cs typeface="Times New Roman"/>
              </a:rPr>
              <a:t>průjem,  </a:t>
            </a:r>
            <a:r>
              <a:rPr sz="2800" spc="-5" dirty="0">
                <a:latin typeface="Times New Roman"/>
                <a:cs typeface="Times New Roman"/>
              </a:rPr>
              <a:t>mydriáza, piloerekce, zvýšení teploty, SF, TK,  zívání, </a:t>
            </a:r>
            <a:r>
              <a:rPr sz="2800" spc="-5" dirty="0" err="1">
                <a:latin typeface="Times New Roman"/>
                <a:cs typeface="Times New Roman"/>
              </a:rPr>
              <a:t>poruchy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spánku</a:t>
            </a:r>
            <a:r>
              <a:rPr lang="cs-CZ"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nechutenství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třes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nevolnost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10" dirty="0">
                <a:latin typeface="Times New Roman"/>
                <a:cs typeface="Times New Roman"/>
              </a:rPr>
              <a:t>zvracení </a:t>
            </a:r>
            <a:r>
              <a:rPr sz="2800" dirty="0">
                <a:latin typeface="Times New Roman"/>
                <a:cs typeface="Times New Roman"/>
              </a:rPr>
              <a:t>+ touha </a:t>
            </a:r>
            <a:r>
              <a:rPr sz="2800" spc="-5" dirty="0">
                <a:latin typeface="Times New Roman"/>
                <a:cs typeface="Times New Roman"/>
              </a:rPr>
              <a:t>po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opiátu</a:t>
            </a:r>
          </a:p>
          <a:p>
            <a:pPr marL="347980" marR="1341120" indent="-335280">
              <a:lnSpc>
                <a:spcPts val="335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1200" spc="-5" dirty="0">
                <a:latin typeface="Times New Roman"/>
                <a:cs typeface="Times New Roman"/>
              </a:rPr>
              <a:t>pro </a:t>
            </a:r>
            <a:r>
              <a:rPr sz="1200" spc="-5" dirty="0" err="1">
                <a:latin typeface="Times New Roman"/>
                <a:cs typeface="Times New Roman"/>
              </a:rPr>
              <a:t>stanoven</a:t>
            </a:r>
            <a:r>
              <a:rPr lang="cs-CZ" sz="1200" spc="-5" dirty="0">
                <a:latin typeface="Times New Roman"/>
                <a:cs typeface="Times New Roman"/>
              </a:rPr>
              <a:t>í</a:t>
            </a:r>
            <a:r>
              <a:rPr sz="1200" spc="-5" dirty="0">
                <a:latin typeface="Times New Roman"/>
                <a:cs typeface="Times New Roman"/>
              </a:rPr>
              <a:t> dg. by měly být </a:t>
            </a:r>
            <a:r>
              <a:rPr sz="1200" spc="-5" dirty="0" err="1">
                <a:latin typeface="Times New Roman"/>
                <a:cs typeface="Times New Roman"/>
              </a:rPr>
              <a:t>přítomny</a:t>
            </a:r>
            <a:r>
              <a:rPr sz="1200" spc="-5" dirty="0">
                <a:latin typeface="Times New Roman"/>
                <a:cs typeface="Times New Roman"/>
              </a:rPr>
              <a:t>  </a:t>
            </a:r>
            <a:r>
              <a:rPr sz="1200" spc="-5" dirty="0" err="1">
                <a:latin typeface="Times New Roman"/>
                <a:cs typeface="Times New Roman"/>
              </a:rPr>
              <a:t>alespo</a:t>
            </a:r>
            <a:r>
              <a:rPr lang="cs-CZ" sz="1200" spc="-5" dirty="0">
                <a:latin typeface="Times New Roman"/>
                <a:cs typeface="Times New Roman"/>
              </a:rPr>
              <a:t>ň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 </a:t>
            </a:r>
            <a:r>
              <a:rPr sz="1200" spc="-5" dirty="0">
                <a:latin typeface="Times New Roman"/>
                <a:cs typeface="Times New Roman"/>
              </a:rPr>
              <a:t>příznaky </a:t>
            </a:r>
            <a:r>
              <a:rPr sz="1200" dirty="0">
                <a:latin typeface="Times New Roman"/>
                <a:cs typeface="Times New Roman"/>
              </a:rPr>
              <a:t>z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uvedených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11172"/>
            <a:ext cx="72390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2805" algn="l"/>
              </a:tabLst>
            </a:pPr>
            <a:r>
              <a:rPr lang="cs-CZ" b="1" spc="-5" dirty="0">
                <a:solidFill>
                  <a:schemeClr val="accent6"/>
                </a:solidFill>
              </a:rPr>
              <a:t>Léčba odvykacího stavu na opiátech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70" y="831827"/>
            <a:ext cx="8380730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lvl="1">
              <a:lnSpc>
                <a:spcPct val="150000"/>
              </a:lnSpc>
              <a:buSzPct val="132142"/>
              <a:tabLst>
                <a:tab pos="63500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Lehčího: </a:t>
            </a:r>
          </a:p>
          <a:p>
            <a:pPr marL="806450" lvl="1" indent="-457200">
              <a:lnSpc>
                <a:spcPct val="150000"/>
              </a:lnSpc>
              <a:buSzPct val="132142"/>
              <a:buFontTx/>
              <a:buChar char="-"/>
              <a:tabLst>
                <a:tab pos="635000" algn="l"/>
              </a:tabLst>
            </a:pPr>
            <a:r>
              <a:rPr sz="24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spasmolytika</a:t>
            </a:r>
            <a:r>
              <a:rPr lang="cs-CZ" sz="2400" spc="-5" dirty="0">
                <a:latin typeface="Times New Roman"/>
                <a:cs typeface="Times New Roman"/>
              </a:rPr>
              <a:t> (</a:t>
            </a:r>
            <a:r>
              <a:rPr lang="cs-CZ" sz="2400" spc="-5" dirty="0" err="1">
                <a:latin typeface="Times New Roman"/>
                <a:cs typeface="Times New Roman"/>
              </a:rPr>
              <a:t>metamizol</a:t>
            </a:r>
            <a:r>
              <a:rPr lang="cs-CZ" sz="2400" spc="-5" dirty="0">
                <a:latin typeface="Times New Roman"/>
                <a:cs typeface="Times New Roman"/>
              </a:rPr>
              <a:t> – </a:t>
            </a:r>
            <a:r>
              <a:rPr lang="cs-CZ" sz="2400" spc="-5" dirty="0" err="1">
                <a:latin typeface="Times New Roman"/>
                <a:cs typeface="Times New Roman"/>
              </a:rPr>
              <a:t>Algifen</a:t>
            </a:r>
            <a:r>
              <a:rPr lang="cs-CZ" sz="2400" spc="-5" dirty="0">
                <a:latin typeface="Times New Roman"/>
                <a:cs typeface="Times New Roman"/>
              </a:rPr>
              <a:t>)</a:t>
            </a:r>
          </a:p>
          <a:p>
            <a:pPr marL="806450" lvl="1" indent="-457200">
              <a:lnSpc>
                <a:spcPct val="150000"/>
              </a:lnSpc>
              <a:buSzPct val="132142"/>
              <a:buFontTx/>
              <a:buChar char="-"/>
              <a:tabLst>
                <a:tab pos="635000" algn="l"/>
              </a:tabLst>
            </a:pPr>
            <a:r>
              <a:rPr sz="2400" spc="-10" dirty="0" err="1">
                <a:latin typeface="Times New Roman"/>
                <a:cs typeface="Times New Roman"/>
              </a:rPr>
              <a:t>příp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NSA</a:t>
            </a:r>
            <a:endParaRPr lang="cs-CZ" sz="2400" spc="-10" dirty="0">
              <a:latin typeface="Times New Roman"/>
              <a:cs typeface="Times New Roman"/>
            </a:endParaRPr>
          </a:p>
          <a:p>
            <a:pPr marL="806450" lvl="1" indent="-457200">
              <a:lnSpc>
                <a:spcPct val="150000"/>
              </a:lnSpc>
              <a:buSzPct val="132142"/>
              <a:buFontTx/>
              <a:buChar char="-"/>
              <a:tabLst>
                <a:tab pos="635000" algn="l"/>
              </a:tabLst>
            </a:pPr>
            <a:r>
              <a:rPr lang="cs-CZ" sz="2400" spc="-10" dirty="0">
                <a:latin typeface="Times New Roman"/>
                <a:cs typeface="Times New Roman"/>
              </a:rPr>
              <a:t>příp. </a:t>
            </a:r>
            <a:r>
              <a:rPr sz="2400" spc="-5" dirty="0" err="1">
                <a:latin typeface="Times New Roman"/>
                <a:cs typeface="Times New Roman"/>
              </a:rPr>
              <a:t>tlumivá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antipsychotika – </a:t>
            </a:r>
            <a:r>
              <a:rPr lang="cs-CZ" sz="2400" spc="-5" dirty="0" err="1">
                <a:latin typeface="Times New Roman"/>
                <a:cs typeface="Times New Roman"/>
              </a:rPr>
              <a:t>buspiron</a:t>
            </a:r>
            <a:r>
              <a:rPr lang="cs-CZ" sz="2400" spc="-5" dirty="0">
                <a:latin typeface="Times New Roman"/>
                <a:cs typeface="Times New Roman"/>
              </a:rPr>
              <a:t>, </a:t>
            </a:r>
            <a:r>
              <a:rPr lang="cs-CZ" sz="2400" spc="-5" dirty="0" err="1">
                <a:latin typeface="Times New Roman"/>
                <a:cs typeface="Times New Roman"/>
              </a:rPr>
              <a:t>tiaprid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806450" lvl="1" indent="-457200">
              <a:lnSpc>
                <a:spcPct val="150000"/>
              </a:lnSpc>
              <a:buSzPct val="132142"/>
              <a:buFontTx/>
              <a:buChar char="-"/>
              <a:tabLst>
                <a:tab pos="63500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příp. BZD</a:t>
            </a:r>
          </a:p>
          <a:p>
            <a:pPr marL="349250" lvl="1">
              <a:lnSpc>
                <a:spcPct val="150000"/>
              </a:lnSpc>
              <a:buSzPct val="132142"/>
              <a:tabLst>
                <a:tab pos="63500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Těžšího:</a:t>
            </a:r>
          </a:p>
          <a:p>
            <a:pPr marL="806450" lvl="1" indent="-457200">
              <a:lnSpc>
                <a:spcPct val="150000"/>
              </a:lnSpc>
              <a:buSzPct val="132142"/>
              <a:buFontTx/>
              <a:buChar char="-"/>
              <a:tabLst>
                <a:tab pos="63500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d</a:t>
            </a:r>
            <a:r>
              <a:rPr lang="cs-CZ" sz="2400" dirty="0">
                <a:latin typeface="Times New Roman"/>
                <a:cs typeface="Times New Roman"/>
              </a:rPr>
              <a:t>etoxifikace </a:t>
            </a:r>
            <a:r>
              <a:rPr sz="2400" spc="-5" dirty="0" err="1">
                <a:latin typeface="Times New Roman"/>
                <a:cs typeface="Times New Roman"/>
              </a:rPr>
              <a:t>opiátovými</a:t>
            </a:r>
            <a:r>
              <a:rPr sz="2400" spc="-5" dirty="0">
                <a:latin typeface="Times New Roman"/>
                <a:cs typeface="Times New Roman"/>
              </a:rPr>
              <a:t> agonisty/</a:t>
            </a:r>
            <a:r>
              <a:rPr sz="2400" spc="-5" dirty="0" err="1">
                <a:latin typeface="Times New Roman"/>
                <a:cs typeface="Times New Roman"/>
              </a:rPr>
              <a:t>antagonisty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lang="cs-CZ" sz="2400" dirty="0">
                <a:latin typeface="Times New Roman"/>
                <a:cs typeface="Times New Roman"/>
              </a:rPr>
              <a:t>–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buprenorfin</a:t>
            </a:r>
            <a:r>
              <a:rPr lang="cs-CZ" sz="2400" spc="-5" dirty="0">
                <a:latin typeface="Times New Roman"/>
                <a:cs typeface="Times New Roman"/>
              </a:rPr>
              <a:t> (</a:t>
            </a:r>
            <a:r>
              <a:rPr lang="cs-CZ" sz="2400" spc="-5" dirty="0" err="1">
                <a:latin typeface="Times New Roman"/>
                <a:cs typeface="Times New Roman"/>
              </a:rPr>
              <a:t>Subutex</a:t>
            </a:r>
            <a:r>
              <a:rPr lang="cs-CZ" sz="2400" spc="-5" dirty="0">
                <a:latin typeface="Times New Roman"/>
                <a:cs typeface="Times New Roman"/>
              </a:rPr>
              <a:t>)</a:t>
            </a:r>
          </a:p>
          <a:p>
            <a:pPr marL="806450" lvl="1" indent="-457200">
              <a:lnSpc>
                <a:spcPct val="150000"/>
              </a:lnSpc>
              <a:buSzPct val="132142"/>
              <a:buFontTx/>
              <a:buChar char="-"/>
              <a:tabLst>
                <a:tab pos="63500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příp. kombinace s BZD</a:t>
            </a:r>
          </a:p>
          <a:p>
            <a:pPr marL="806450" lvl="1" indent="-457200">
              <a:lnSpc>
                <a:spcPct val="150000"/>
              </a:lnSpc>
              <a:buSzPct val="132142"/>
              <a:buFontTx/>
              <a:buChar char="-"/>
              <a:tabLst>
                <a:tab pos="63500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v USA i detoxifikace opi. agonisty - metadon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7589" y="833119"/>
            <a:ext cx="70592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4710" algn="l"/>
              </a:tabLst>
            </a:pPr>
            <a:r>
              <a:rPr sz="4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Opiáty</a:t>
            </a:r>
            <a:r>
              <a:rPr sz="4400" b="1" spc="10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chemeClr val="accent6"/>
                </a:solidFill>
                <a:latin typeface="Times New Roman"/>
                <a:cs typeface="Times New Roman"/>
              </a:rPr>
              <a:t>-	</a:t>
            </a:r>
            <a:r>
              <a:rPr sz="4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psychotické</a:t>
            </a:r>
            <a:r>
              <a:rPr sz="4400" b="1" spc="-6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4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poruchy</a:t>
            </a:r>
            <a:endParaRPr sz="4400" dirty="0">
              <a:solidFill>
                <a:schemeClr val="accent6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8350" y="3195320"/>
            <a:ext cx="79184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nevyvolávají</a:t>
            </a:r>
            <a:r>
              <a:rPr sz="3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psychotické  poruchy</a:t>
            </a:r>
            <a:endParaRPr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96200" y="5337809"/>
            <a:ext cx="12236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Kokain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6169" y="920772"/>
            <a:ext cx="69183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5390" marR="5080" indent="-247269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Kokain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8350" y="2057400"/>
            <a:ext cx="7842250" cy="3617657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9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2000" b="1" i="1" spc="-5" dirty="0" err="1">
                <a:solidFill>
                  <a:schemeClr val="accent2"/>
                </a:solidFill>
                <a:latin typeface="Times New Roman"/>
                <a:cs typeface="Times New Roman"/>
              </a:rPr>
              <a:t>Candy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, cukr, káčko, Karel, koka, </a:t>
            </a:r>
            <a:r>
              <a:rPr lang="cs-CZ" sz="2000" b="1" i="1" spc="-5" dirty="0" err="1">
                <a:solidFill>
                  <a:schemeClr val="accent2"/>
                </a:solidFill>
                <a:latin typeface="Times New Roman"/>
                <a:cs typeface="Times New Roman"/>
              </a:rPr>
              <a:t>kokeš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, kokos, kokot, koks, pudr, sníh, uhlí</a:t>
            </a:r>
          </a:p>
          <a:p>
            <a:pPr marL="349250" indent="-336550">
              <a:lnSpc>
                <a:spcPct val="100000"/>
              </a:lnSpc>
              <a:spcBef>
                <a:spcPts val="9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Kokain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- </a:t>
            </a:r>
            <a:r>
              <a:rPr sz="3200" spc="-5" dirty="0">
                <a:latin typeface="Times New Roman"/>
                <a:cs typeface="Times New Roman"/>
              </a:rPr>
              <a:t>alkaloid obsažený </a:t>
            </a:r>
            <a:r>
              <a:rPr sz="3200" dirty="0">
                <a:latin typeface="Times New Roman"/>
                <a:cs typeface="Times New Roman"/>
              </a:rPr>
              <a:t>v </a:t>
            </a:r>
            <a:r>
              <a:rPr sz="3200" spc="-5" dirty="0">
                <a:latin typeface="Times New Roman"/>
                <a:cs typeface="Times New Roman"/>
              </a:rPr>
              <a:t>listech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koky</a:t>
            </a:r>
          </a:p>
          <a:p>
            <a:pPr marL="349250" indent="-33655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>
                <a:latin typeface="Times New Roman"/>
                <a:cs typeface="Times New Roman"/>
              </a:rPr>
              <a:t>Crack </a:t>
            </a:r>
            <a:r>
              <a:rPr sz="3200" dirty="0">
                <a:latin typeface="Times New Roman"/>
                <a:cs typeface="Times New Roman"/>
              </a:rPr>
              <a:t>- </a:t>
            </a:r>
            <a:r>
              <a:rPr sz="3200" spc="-5" dirty="0">
                <a:latin typeface="Times New Roman"/>
                <a:cs typeface="Times New Roman"/>
              </a:rPr>
              <a:t>synteticky </a:t>
            </a:r>
            <a:r>
              <a:rPr sz="3200" dirty="0">
                <a:latin typeface="Times New Roman"/>
                <a:cs typeface="Times New Roman"/>
              </a:rPr>
              <a:t>upravený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kokain</a:t>
            </a:r>
          </a:p>
          <a:p>
            <a:pPr marL="349250" marR="61468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Aplikace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 err="1">
                <a:latin typeface="Times New Roman"/>
                <a:cs typeface="Times New Roman"/>
              </a:rPr>
              <a:t>kouření</a:t>
            </a:r>
            <a:r>
              <a:rPr sz="3200" dirty="0">
                <a:latin typeface="Times New Roman"/>
                <a:cs typeface="Times New Roman"/>
              </a:rPr>
              <a:t>,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š</a:t>
            </a:r>
            <a:r>
              <a:rPr lang="cs-CZ"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ň</a:t>
            </a: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upání</a:t>
            </a:r>
            <a:r>
              <a:rPr sz="3200" spc="-5" dirty="0">
                <a:latin typeface="Times New Roman"/>
                <a:cs typeface="Times New Roman"/>
              </a:rPr>
              <a:t>, žvýkání,  inhalování,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injekčně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349250" marR="61468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3200" spc="-5" dirty="0">
                <a:latin typeface="Times New Roman"/>
                <a:cs typeface="Times New Roman"/>
              </a:rPr>
              <a:t>„droga manažerů“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7DDA87-08AC-4431-9959-F642ECA93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31" y="18840"/>
            <a:ext cx="2219325" cy="147392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7780" y="311172"/>
            <a:ext cx="640397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599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Kokain</a:t>
            </a:r>
            <a:r>
              <a:rPr b="1" spc="-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akutní</a:t>
            </a:r>
            <a:r>
              <a:rPr b="1" spc="-7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intoxikace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0" y="1176019"/>
            <a:ext cx="8458200" cy="5402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4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euforie</a:t>
            </a:r>
            <a:r>
              <a:rPr sz="2800" spc="-5" dirty="0">
                <a:latin typeface="Times New Roman"/>
                <a:cs typeface="Times New Roman"/>
              </a:rPr>
              <a:t> (veselý, </a:t>
            </a:r>
            <a:r>
              <a:rPr sz="2800" spc="-10" dirty="0">
                <a:latin typeface="Times New Roman"/>
                <a:cs typeface="Times New Roman"/>
              </a:rPr>
              <a:t>družný, </a:t>
            </a:r>
            <a:r>
              <a:rPr sz="2800" spc="-5" dirty="0" err="1">
                <a:latin typeface="Times New Roman"/>
                <a:cs typeface="Times New Roman"/>
              </a:rPr>
              <a:t>hovorný</a:t>
            </a:r>
            <a:r>
              <a:rPr lang="cs-CZ" sz="2800" spc="-5" dirty="0">
                <a:latin typeface="Times New Roman"/>
                <a:cs typeface="Times New Roman"/>
              </a:rPr>
              <a:t>)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touha </a:t>
            </a:r>
            <a:r>
              <a:rPr sz="2800" spc="-5" dirty="0" err="1">
                <a:latin typeface="Times New Roman"/>
                <a:cs typeface="Times New Roman"/>
              </a:rPr>
              <a:t>po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pohybu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hyperaktivita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až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agitovanost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lang="cs-CZ" sz="2800" spc="-5" dirty="0">
                <a:latin typeface="Times New Roman"/>
                <a:cs typeface="Times New Roman"/>
              </a:rPr>
              <a:t>přebytek energie, </a:t>
            </a:r>
            <a:r>
              <a:rPr lang="cs-CZ"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vymizení zábran </a:t>
            </a:r>
            <a:r>
              <a:rPr lang="cs-CZ" sz="2800" spc="-5" dirty="0">
                <a:latin typeface="Times New Roman"/>
                <a:cs typeface="Times New Roman"/>
              </a:rPr>
              <a:t>(změna chování)</a:t>
            </a:r>
          </a:p>
          <a:p>
            <a:pPr marL="12700" marR="508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příjemné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halucinace</a:t>
            </a:r>
            <a:r>
              <a:rPr lang="cs-CZ" sz="2800" spc="-5" dirty="0">
                <a:latin typeface="Times New Roman"/>
                <a:cs typeface="Times New Roman"/>
              </a:rPr>
              <a:t>, </a:t>
            </a:r>
            <a:r>
              <a:rPr sz="2800" dirty="0">
                <a:latin typeface="Times New Roman"/>
                <a:cs typeface="Times New Roman"/>
              </a:rPr>
              <a:t>ale i </a:t>
            </a:r>
            <a:r>
              <a:rPr sz="2800" spc="-5" dirty="0" err="1">
                <a:latin typeface="Times New Roman"/>
                <a:cs typeface="Times New Roman"/>
              </a:rPr>
              <a:t>paranoidní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 err="1">
                <a:latin typeface="Times New Roman"/>
                <a:cs typeface="Times New Roman"/>
              </a:rPr>
              <a:t>obrazy</a:t>
            </a:r>
            <a:endParaRPr lang="cs-CZ"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afektivní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labilita</a:t>
            </a:r>
            <a:endParaRPr lang="cs-CZ" sz="28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stereotypní</a:t>
            </a:r>
            <a:r>
              <a:rPr sz="2800" spc="-5" dirty="0">
                <a:latin typeface="Times New Roman"/>
                <a:cs typeface="Times New Roman"/>
              </a:rPr>
              <a:t> jednání,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zvýšená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bdělost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, neschopnost</a:t>
            </a:r>
            <a:r>
              <a:rPr sz="28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koncentrace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23876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min. </a:t>
            </a:r>
            <a:r>
              <a:rPr sz="2800" dirty="0">
                <a:latin typeface="Times New Roman"/>
                <a:cs typeface="Times New Roman"/>
              </a:rPr>
              <a:t>2 z </a:t>
            </a:r>
            <a:r>
              <a:rPr sz="2800" spc="-5" dirty="0" err="1">
                <a:latin typeface="Times New Roman"/>
                <a:cs typeface="Times New Roman"/>
              </a:rPr>
              <a:t>následujících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10" dirty="0">
                <a:latin typeface="Times New Roman"/>
                <a:cs typeface="Times New Roman"/>
              </a:rPr>
              <a:t>vzestup </a:t>
            </a:r>
            <a:r>
              <a:rPr sz="2800" spc="-5" dirty="0">
                <a:latin typeface="Times New Roman"/>
                <a:cs typeface="Times New Roman"/>
              </a:rPr>
              <a:t>TK </a:t>
            </a:r>
            <a:r>
              <a:rPr sz="2800" dirty="0">
                <a:latin typeface="Times New Roman"/>
                <a:cs typeface="Times New Roman"/>
              </a:rPr>
              <a:t>+ </a:t>
            </a:r>
            <a:r>
              <a:rPr sz="2800" spc="-5" dirty="0">
                <a:latin typeface="Times New Roman"/>
                <a:cs typeface="Times New Roman"/>
              </a:rPr>
              <a:t>SF, mydriasa,  pocení, nevolnost, </a:t>
            </a:r>
            <a:r>
              <a:rPr sz="2800" spc="-10" dirty="0">
                <a:latin typeface="Times New Roman"/>
                <a:cs typeface="Times New Roman"/>
              </a:rPr>
              <a:t>zvracení, </a:t>
            </a:r>
            <a:r>
              <a:rPr sz="2800" spc="-5" dirty="0" err="1">
                <a:latin typeface="Times New Roman"/>
                <a:cs typeface="Times New Roman"/>
              </a:rPr>
              <a:t>zimovřivost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10" dirty="0">
                <a:latin typeface="Times New Roman"/>
                <a:cs typeface="Times New Roman"/>
              </a:rPr>
              <a:t>PM </a:t>
            </a:r>
            <a:r>
              <a:rPr sz="2800" spc="-5" dirty="0">
                <a:latin typeface="Times New Roman"/>
                <a:cs typeface="Times New Roman"/>
              </a:rPr>
              <a:t>neklid, bolesti na hrudníku,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křeče</a:t>
            </a:r>
            <a:endParaRPr sz="2800" dirty="0">
              <a:latin typeface="Times New Roman"/>
              <a:cs typeface="Times New Roman"/>
            </a:endParaRPr>
          </a:p>
          <a:p>
            <a:pPr marL="12700" marR="873125" algn="just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tabLst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těžká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otrava</a:t>
            </a:r>
            <a:r>
              <a:rPr lang="cs-CZ" sz="2800" spc="-5" dirty="0">
                <a:latin typeface="Times New Roman"/>
                <a:cs typeface="Times New Roman"/>
              </a:rPr>
              <a:t>: </a:t>
            </a:r>
            <a:r>
              <a:rPr sz="2800" spc="-5" dirty="0">
                <a:latin typeface="Times New Roman"/>
                <a:cs typeface="Times New Roman"/>
              </a:rPr>
              <a:t>delirium,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křeče</a:t>
            </a:r>
            <a:r>
              <a:rPr sz="2800" spc="-5" dirty="0">
                <a:latin typeface="Times New Roman"/>
                <a:cs typeface="Times New Roman"/>
              </a:rPr>
              <a:t>, teplota, </a:t>
            </a:r>
            <a:r>
              <a:rPr sz="2800" dirty="0" err="1">
                <a:latin typeface="Times New Roman"/>
                <a:cs typeface="Times New Roman"/>
              </a:rPr>
              <a:t>slábne</a:t>
            </a:r>
            <a:r>
              <a:rPr lang="cs-CZ" sz="280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krevní</a:t>
            </a:r>
            <a:r>
              <a:rPr sz="2800" spc="-5" dirty="0">
                <a:latin typeface="Times New Roman"/>
                <a:cs typeface="Times New Roman"/>
              </a:rPr>
              <a:t> oběh, </a:t>
            </a:r>
            <a:r>
              <a:rPr sz="2800" spc="-10" dirty="0">
                <a:latin typeface="Times New Roman"/>
                <a:cs typeface="Times New Roman"/>
              </a:rPr>
              <a:t>srdeční </a:t>
            </a:r>
            <a:r>
              <a:rPr sz="2800" spc="-5" dirty="0">
                <a:latin typeface="Times New Roman"/>
                <a:cs typeface="Times New Roman"/>
              </a:rPr>
              <a:t>selhání, úmrtí </a:t>
            </a:r>
            <a:r>
              <a:rPr sz="2800" dirty="0">
                <a:latin typeface="Times New Roman"/>
                <a:cs typeface="Times New Roman"/>
              </a:rPr>
              <a:t>v </a:t>
            </a:r>
            <a:r>
              <a:rPr sz="2800" spc="-5" dirty="0" err="1">
                <a:latin typeface="Times New Roman"/>
                <a:cs typeface="Times New Roman"/>
              </a:rPr>
              <a:t>důsledku</a:t>
            </a:r>
            <a:r>
              <a:rPr lang="cs-CZ" sz="2800" spc="-5" dirty="0">
                <a:latin typeface="Times New Roman"/>
                <a:cs typeface="Times New Roman"/>
              </a:rPr>
              <a:t> útlumu DC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615971"/>
            <a:ext cx="754379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853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Kokain</a:t>
            </a:r>
            <a:r>
              <a:rPr b="1" spc="0" dirty="0">
                <a:solidFill>
                  <a:schemeClr val="accent6"/>
                </a:solidFill>
              </a:rPr>
              <a:t> </a:t>
            </a:r>
            <a:r>
              <a:rPr lang="cs-CZ" b="1" dirty="0">
                <a:solidFill>
                  <a:schemeClr val="accent6"/>
                </a:solidFill>
              </a:rPr>
              <a:t>– </a:t>
            </a:r>
            <a:r>
              <a:rPr b="1" spc="-5" dirty="0" err="1">
                <a:solidFill>
                  <a:schemeClr val="accent6"/>
                </a:solidFill>
              </a:rPr>
              <a:t>terapie</a:t>
            </a:r>
            <a:r>
              <a:rPr lang="cs-CZ" b="1" spc="-5" dirty="0">
                <a:solidFill>
                  <a:schemeClr val="accent6"/>
                </a:solidFill>
              </a:rPr>
              <a:t> akutní intoxikace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268" y="1524000"/>
            <a:ext cx="7923531" cy="24468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marR="5080" indent="-3352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neklid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omezit </a:t>
            </a:r>
            <a:r>
              <a:rPr sz="2800" dirty="0">
                <a:latin typeface="Times New Roman"/>
                <a:cs typeface="Times New Roman"/>
              </a:rPr>
              <a:t>+  </a:t>
            </a:r>
            <a:r>
              <a:rPr sz="2800" spc="-5" dirty="0" err="1">
                <a:latin typeface="Times New Roman"/>
                <a:cs typeface="Times New Roman"/>
              </a:rPr>
              <a:t>benzodiazepiny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 err="1">
                <a:latin typeface="Times New Roman"/>
                <a:cs typeface="Times New Roman"/>
              </a:rPr>
              <a:t>i</a:t>
            </a:r>
            <a:r>
              <a:rPr lang="cs-CZ" sz="2800" dirty="0">
                <a:latin typeface="Times New Roman"/>
                <a:cs typeface="Times New Roman"/>
              </a:rPr>
              <a:t>.</a:t>
            </a:r>
            <a:r>
              <a:rPr sz="2800" dirty="0">
                <a:latin typeface="Times New Roman"/>
                <a:cs typeface="Times New Roman"/>
              </a:rPr>
              <a:t>v</a:t>
            </a:r>
            <a:r>
              <a:rPr lang="cs-CZ" sz="2800" dirty="0">
                <a:latin typeface="Times New Roman"/>
                <a:cs typeface="Times New Roman"/>
              </a:rPr>
              <a:t>.</a:t>
            </a:r>
            <a:r>
              <a:rPr sz="2800" dirty="0">
                <a:latin typeface="Times New Roman"/>
                <a:cs typeface="Times New Roman"/>
              </a:rPr>
              <a:t>,</a:t>
            </a:r>
            <a:r>
              <a:rPr lang="cs-CZ"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</a:t>
            </a:r>
            <a:r>
              <a:rPr lang="cs-CZ" sz="2800" dirty="0">
                <a:latin typeface="Times New Roman"/>
                <a:cs typeface="Times New Roman"/>
              </a:rPr>
              <a:t>.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lang="cs-CZ" sz="2800" dirty="0">
                <a:latin typeface="Times New Roman"/>
                <a:cs typeface="Times New Roman"/>
              </a:rPr>
              <a:t>.</a:t>
            </a:r>
            <a:r>
              <a:rPr sz="2800" dirty="0">
                <a:latin typeface="Times New Roman"/>
                <a:cs typeface="Times New Roman"/>
              </a:rPr>
              <a:t> </a:t>
            </a:r>
            <a:endParaRPr lang="cs-CZ"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    </a:t>
            </a:r>
            <a:r>
              <a:rPr sz="1400" spc="-5" dirty="0">
                <a:latin typeface="Times New Roman"/>
                <a:cs typeface="Times New Roman"/>
              </a:rPr>
              <a:t>(neuroleptika nejsou vhodná  pro kardiotoxicitu, zpomalují </a:t>
            </a:r>
            <a:r>
              <a:rPr sz="1400" spc="-5" dirty="0" err="1">
                <a:latin typeface="Times New Roman"/>
                <a:cs typeface="Times New Roman"/>
              </a:rPr>
              <a:t>vylučování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" dirty="0" err="1">
                <a:latin typeface="Times New Roman"/>
                <a:cs typeface="Times New Roman"/>
              </a:rPr>
              <a:t>stimulanci</a:t>
            </a:r>
            <a:r>
              <a:rPr lang="cs-CZ" sz="1400" spc="-5" dirty="0">
                <a:latin typeface="Times New Roman"/>
                <a:cs typeface="Times New Roman"/>
              </a:rPr>
              <a:t>í</a:t>
            </a:r>
            <a:r>
              <a:rPr sz="1400" spc="-5" dirty="0">
                <a:latin typeface="Times New Roman"/>
                <a:cs typeface="Times New Roman"/>
              </a:rPr>
              <a:t>), </a:t>
            </a:r>
            <a:endParaRPr lang="cs-CZ" sz="14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r>
              <a:rPr sz="1400" spc="-5" dirty="0">
                <a:latin typeface="Times New Roman"/>
                <a:cs typeface="Times New Roman"/>
              </a:rPr>
              <a:t> </a:t>
            </a:r>
            <a:endParaRPr lang="cs-CZ" sz="1400" spc="-5" dirty="0">
              <a:latin typeface="Times New Roman"/>
              <a:cs typeface="Times New Roman"/>
            </a:endParaRPr>
          </a:p>
          <a:p>
            <a:pPr marL="347980" marR="5080" indent="-3352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tachykardie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hypertenze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–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betablokátory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endParaRPr lang="cs-CZ" sz="2800" spc="-5" dirty="0">
              <a:latin typeface="Times New Roman"/>
              <a:cs typeface="Times New Roman"/>
            </a:endParaRPr>
          </a:p>
          <a:p>
            <a:pPr marL="347980" marR="5080" indent="-33528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10" dirty="0" err="1">
                <a:latin typeface="Times New Roman"/>
                <a:cs typeface="Times New Roman"/>
              </a:rPr>
              <a:t>hypertermie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ochlazení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1889" y="448321"/>
            <a:ext cx="4512311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Akutní</a:t>
            </a:r>
            <a:r>
              <a:rPr b="1" spc="-8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intoxikace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4800" y="1295400"/>
            <a:ext cx="8534399" cy="47241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5440" marR="128270" indent="-332740">
              <a:lnSpc>
                <a:spcPct val="100699"/>
              </a:lnSpc>
              <a:spcBef>
                <a:spcPts val="9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b="1" spc="0" dirty="0">
                <a:latin typeface="Times New Roman"/>
                <a:cs typeface="Times New Roman"/>
              </a:rPr>
              <a:t>přechodný </a:t>
            </a:r>
            <a:r>
              <a:rPr sz="3150" b="1" dirty="0">
                <a:latin typeface="Times New Roman"/>
                <a:cs typeface="Times New Roman"/>
              </a:rPr>
              <a:t>stav následující </a:t>
            </a:r>
            <a:r>
              <a:rPr sz="3150" b="1" spc="5" dirty="0">
                <a:latin typeface="Times New Roman"/>
                <a:cs typeface="Times New Roman"/>
              </a:rPr>
              <a:t>po </a:t>
            </a:r>
            <a:r>
              <a:rPr sz="3150" b="1" dirty="0">
                <a:latin typeface="Times New Roman"/>
                <a:cs typeface="Times New Roman"/>
              </a:rPr>
              <a:t>požití  psychoaktivní látky, odezní </a:t>
            </a:r>
            <a:r>
              <a:rPr sz="3150" b="1" spc="5" dirty="0">
                <a:latin typeface="Times New Roman"/>
                <a:cs typeface="Times New Roman"/>
              </a:rPr>
              <a:t>po </a:t>
            </a:r>
            <a:r>
              <a:rPr sz="3150" b="1" dirty="0">
                <a:latin typeface="Times New Roman"/>
                <a:cs typeface="Times New Roman"/>
              </a:rPr>
              <a:t>vyloučení  látky </a:t>
            </a:r>
            <a:r>
              <a:rPr sz="3150" b="1" spc="0" dirty="0">
                <a:latin typeface="Times New Roman"/>
                <a:cs typeface="Times New Roman"/>
              </a:rPr>
              <a:t>z</a:t>
            </a:r>
            <a:r>
              <a:rPr sz="3150" b="1" spc="-10" dirty="0">
                <a:latin typeface="Times New Roman"/>
                <a:cs typeface="Times New Roman"/>
              </a:rPr>
              <a:t> </a:t>
            </a:r>
            <a:r>
              <a:rPr sz="3150" b="1" dirty="0" err="1">
                <a:latin typeface="Times New Roman"/>
                <a:cs typeface="Times New Roman"/>
              </a:rPr>
              <a:t>těla</a:t>
            </a:r>
            <a:endParaRPr lang="cs-CZ" sz="3150" b="1" dirty="0">
              <a:latin typeface="Times New Roman"/>
              <a:cs typeface="Times New Roman"/>
            </a:endParaRPr>
          </a:p>
          <a:p>
            <a:pPr marL="12700" marR="128270">
              <a:lnSpc>
                <a:spcPct val="100699"/>
              </a:lnSpc>
              <a:spcBef>
                <a:spcPts val="90"/>
              </a:spcBef>
              <a:buClr>
                <a:srgbClr val="FFFF66"/>
              </a:buClr>
              <a:tabLst>
                <a:tab pos="344805" algn="l"/>
                <a:tab pos="345440" algn="l"/>
              </a:tabLst>
            </a:pPr>
            <a:endParaRPr sz="3150" dirty="0">
              <a:latin typeface="Times New Roman"/>
              <a:cs typeface="Times New Roman"/>
            </a:endParaRPr>
          </a:p>
          <a:p>
            <a:pPr marL="345440" marR="334010" indent="-332740">
              <a:lnSpc>
                <a:spcPct val="100499"/>
              </a:lnSpc>
              <a:spcBef>
                <a:spcPts val="785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b="1" i="1" dirty="0">
                <a:latin typeface="Times New Roman"/>
                <a:cs typeface="Times New Roman"/>
              </a:rPr>
              <a:t>příznaky: </a:t>
            </a:r>
            <a:r>
              <a:rPr sz="3150" b="1" spc="0" dirty="0">
                <a:latin typeface="Times New Roman"/>
                <a:cs typeface="Times New Roman"/>
              </a:rPr>
              <a:t>poruchy </a:t>
            </a:r>
            <a:r>
              <a:rPr sz="3150" b="1" dirty="0" err="1">
                <a:latin typeface="Times New Roman"/>
                <a:cs typeface="Times New Roman"/>
              </a:rPr>
              <a:t>vědomí</a:t>
            </a:r>
            <a:r>
              <a:rPr sz="3150" b="1" dirty="0">
                <a:latin typeface="Times New Roman"/>
                <a:cs typeface="Times New Roman"/>
              </a:rPr>
              <a:t>,</a:t>
            </a:r>
            <a:r>
              <a:rPr lang="cs-CZ" sz="3150" b="1" dirty="0">
                <a:latin typeface="Times New Roman"/>
                <a:cs typeface="Times New Roman"/>
              </a:rPr>
              <a:t> </a:t>
            </a:r>
            <a:r>
              <a:rPr sz="3150" b="1" dirty="0" err="1">
                <a:latin typeface="Times New Roman"/>
                <a:cs typeface="Times New Roman"/>
              </a:rPr>
              <a:t>chování</a:t>
            </a:r>
            <a:r>
              <a:rPr sz="3150" b="1" dirty="0">
                <a:latin typeface="Times New Roman"/>
                <a:cs typeface="Times New Roman"/>
              </a:rPr>
              <a:t>,  vnímání, emotivity, </a:t>
            </a:r>
            <a:r>
              <a:rPr sz="3150" b="1" spc="0" dirty="0">
                <a:latin typeface="Times New Roman"/>
                <a:cs typeface="Times New Roman"/>
              </a:rPr>
              <a:t>poznávání i </a:t>
            </a:r>
            <a:r>
              <a:rPr sz="3150" b="1" dirty="0">
                <a:latin typeface="Times New Roman"/>
                <a:cs typeface="Times New Roman"/>
              </a:rPr>
              <a:t>fyzilog.  f-</a:t>
            </a:r>
            <a:r>
              <a:rPr sz="3150" b="1" dirty="0" err="1">
                <a:latin typeface="Times New Roman"/>
                <a:cs typeface="Times New Roman"/>
              </a:rPr>
              <a:t>cí</a:t>
            </a:r>
            <a:endParaRPr lang="cs-CZ" sz="3150" b="1" dirty="0">
              <a:latin typeface="Times New Roman"/>
              <a:cs typeface="Times New Roman"/>
            </a:endParaRPr>
          </a:p>
          <a:p>
            <a:pPr marL="12700" marR="334010">
              <a:lnSpc>
                <a:spcPct val="100499"/>
              </a:lnSpc>
              <a:spcBef>
                <a:spcPts val="785"/>
              </a:spcBef>
              <a:buClr>
                <a:srgbClr val="FFFF66"/>
              </a:buClr>
              <a:tabLst>
                <a:tab pos="344805" algn="l"/>
                <a:tab pos="345440" algn="l"/>
              </a:tabLst>
            </a:pPr>
            <a:endParaRPr sz="3150" dirty="0">
              <a:latin typeface="Times New Roman"/>
              <a:cs typeface="Times New Roman"/>
            </a:endParaRPr>
          </a:p>
          <a:p>
            <a:pPr marL="345440" marR="5080" indent="-332740" algn="just">
              <a:lnSpc>
                <a:spcPct val="100699"/>
              </a:lnSpc>
              <a:spcBef>
                <a:spcPts val="780"/>
              </a:spcBef>
              <a:buClr>
                <a:srgbClr val="FFFF66"/>
              </a:buClr>
              <a:buFont typeface="Times New Roman"/>
              <a:buChar char="•"/>
              <a:tabLst>
                <a:tab pos="345440" algn="l"/>
              </a:tabLst>
            </a:pPr>
            <a:r>
              <a:rPr sz="3150" b="1" i="1" dirty="0">
                <a:latin typeface="Times New Roman"/>
                <a:cs typeface="Times New Roman"/>
              </a:rPr>
              <a:t>léčba: </a:t>
            </a:r>
            <a:r>
              <a:rPr sz="3150" b="1" spc="0" dirty="0">
                <a:latin typeface="Times New Roman"/>
                <a:cs typeface="Times New Roman"/>
              </a:rPr>
              <a:t>dle </a:t>
            </a:r>
            <a:r>
              <a:rPr sz="3150" b="1" dirty="0">
                <a:latin typeface="Times New Roman"/>
                <a:cs typeface="Times New Roman"/>
              </a:rPr>
              <a:t>závažnosti </a:t>
            </a:r>
            <a:r>
              <a:rPr sz="3150" b="1" spc="0" dirty="0">
                <a:latin typeface="Times New Roman"/>
                <a:cs typeface="Times New Roman"/>
              </a:rPr>
              <a:t>- </a:t>
            </a:r>
            <a:r>
              <a:rPr sz="3150" b="1" dirty="0">
                <a:latin typeface="Times New Roman"/>
                <a:cs typeface="Times New Roman"/>
              </a:rPr>
              <a:t>zajistit vitální f-ce,  </a:t>
            </a:r>
            <a:r>
              <a:rPr sz="3150" b="1" spc="0" dirty="0">
                <a:latin typeface="Times New Roman"/>
                <a:cs typeface="Times New Roman"/>
              </a:rPr>
              <a:t>podat </a:t>
            </a:r>
            <a:r>
              <a:rPr sz="3150" b="1" dirty="0">
                <a:latin typeface="Times New Roman"/>
                <a:cs typeface="Times New Roman"/>
              </a:rPr>
              <a:t>antidotum, mírnit patolog. projevy  chování</a:t>
            </a:r>
            <a:endParaRPr sz="31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574686"/>
            <a:ext cx="624331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599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Kokain</a:t>
            </a:r>
            <a:r>
              <a:rPr b="1" spc="-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škodlivé</a:t>
            </a:r>
            <a:r>
              <a:rPr b="1" spc="-6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užívání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0" y="1828800"/>
            <a:ext cx="7615555" cy="3600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9250" marR="5080" indent="-33655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somatické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poškození</a:t>
            </a:r>
            <a:r>
              <a:rPr sz="3200" dirty="0">
                <a:latin typeface="Times New Roman"/>
                <a:cs typeface="Times New Roman"/>
              </a:rPr>
              <a:t>: </a:t>
            </a:r>
            <a:endParaRPr lang="cs-CZ" sz="3200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3200" dirty="0">
                <a:latin typeface="Times New Roman"/>
                <a:cs typeface="Times New Roman"/>
              </a:rPr>
              <a:t>díky šňupání poškození sliznic – až perforace nosního septa </a:t>
            </a:r>
          </a:p>
          <a:p>
            <a:pPr marL="469900" marR="5080" indent="-45720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chronické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 err="1">
                <a:latin typeface="Times New Roman"/>
                <a:cs typeface="Times New Roman"/>
              </a:rPr>
              <a:t>užívání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lang="cs-CZ" sz="3200" dirty="0">
                <a:latin typeface="Times New Roman"/>
                <a:cs typeface="Times New Roman"/>
              </a:rPr>
              <a:t>- </a:t>
            </a:r>
            <a:r>
              <a:rPr sz="3200" spc="-5" dirty="0" err="1">
                <a:latin typeface="Times New Roman"/>
                <a:cs typeface="Times New Roman"/>
              </a:rPr>
              <a:t>riziko</a:t>
            </a:r>
            <a:r>
              <a:rPr sz="3200" spc="-5" dirty="0">
                <a:latin typeface="Times New Roman"/>
                <a:cs typeface="Times New Roman"/>
              </a:rPr>
              <a:t> kardiomyopatie,  </a:t>
            </a:r>
            <a:r>
              <a:rPr sz="3200" spc="-5" dirty="0" err="1">
                <a:latin typeface="Times New Roman"/>
                <a:cs typeface="Times New Roman"/>
              </a:rPr>
              <a:t>bolesti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hlavy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psychické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 err="1">
                <a:latin typeface="Times New Roman"/>
                <a:cs typeface="Times New Roman"/>
              </a:rPr>
              <a:t>poškození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 err="1">
                <a:latin typeface="Times New Roman"/>
                <a:cs typeface="Times New Roman"/>
              </a:rPr>
              <a:t>depresivní</a:t>
            </a:r>
            <a:r>
              <a:rPr sz="3200" spc="65" dirty="0">
                <a:latin typeface="Times New Roman"/>
                <a:cs typeface="Times New Roman"/>
              </a:rPr>
              <a:t> </a:t>
            </a:r>
            <a:r>
              <a:rPr lang="cs-CZ" sz="3200" spc="-5" dirty="0">
                <a:latin typeface="Times New Roman"/>
                <a:cs typeface="Times New Roman"/>
              </a:rPr>
              <a:t>nálada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D54C24-3A4A-4D28-9F3E-746248101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23734"/>
            <a:ext cx="1879600" cy="1409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35351B-7061-4FCF-8360-A228F9A49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1521078"/>
            <a:ext cx="1876335" cy="1679322"/>
          </a:xfrm>
          <a:prstGeom prst="rect">
            <a:avLst/>
          </a:prstGeom>
        </p:spPr>
      </p:pic>
      <p:sp>
        <p:nvSpPr>
          <p:cNvPr id="8" name="AutoShape 2" descr="Výsledek obrázku pro sad">
            <a:extLst>
              <a:ext uri="{FF2B5EF4-FFF2-40B4-BE49-F238E27FC236}">
                <a16:creationId xmlns:a16="http://schemas.microsoft.com/office/drawing/2014/main" id="{BBD95FAA-21AF-44E4-8810-CAF7AFC8C7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47838" y="1557338"/>
            <a:ext cx="5648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E36E045-602B-492D-BBBF-FA522B8D9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64" y="4784367"/>
            <a:ext cx="1437736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302432"/>
            <a:ext cx="78486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2120" marR="5080" indent="-1709420">
              <a:lnSpc>
                <a:spcPct val="100000"/>
              </a:lnSpc>
              <a:spcBef>
                <a:spcPts val="100"/>
              </a:spcBef>
              <a:tabLst>
                <a:tab pos="224853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Kokain</a:t>
            </a:r>
            <a:r>
              <a:rPr b="1" spc="0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syndrom</a:t>
            </a:r>
            <a:r>
              <a:rPr b="1" spc="-5" dirty="0">
                <a:solidFill>
                  <a:schemeClr val="accent6"/>
                </a:solidFill>
              </a:rPr>
              <a:t> závislosti,  odvykací</a:t>
            </a:r>
            <a:r>
              <a:rPr b="1" spc="2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stav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823088"/>
            <a:ext cx="8789035" cy="5975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indent="-33655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  <a:tab pos="1751964" algn="l"/>
              </a:tabLst>
            </a:pPr>
            <a:r>
              <a:rPr lang="cs-CZ"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z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ávislost</a:t>
            </a:r>
            <a:r>
              <a:rPr lang="cs-CZ"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pouze</a:t>
            </a:r>
            <a:r>
              <a:rPr sz="20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psychická</a:t>
            </a:r>
            <a:endParaRPr lang="cs-CZ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9250" indent="-33655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  <a:tab pos="1751964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projevy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závislosti</a:t>
            </a:r>
            <a:r>
              <a:rPr sz="2000" dirty="0">
                <a:latin typeface="Times New Roman"/>
                <a:cs typeface="Times New Roman"/>
              </a:rPr>
              <a:t>: </a:t>
            </a:r>
            <a:endParaRPr lang="cs-CZ" sz="2000" dirty="0">
              <a:latin typeface="Times New Roman"/>
              <a:cs typeface="Times New Roman"/>
            </a:endParaRPr>
          </a:p>
          <a:p>
            <a:pPr marL="469900" indent="-45720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  <a:tab pos="1751964" algn="l"/>
              </a:tabLst>
            </a:pPr>
            <a:r>
              <a:rPr sz="2000" spc="-5" dirty="0">
                <a:latin typeface="Times New Roman"/>
                <a:cs typeface="Times New Roman"/>
              </a:rPr>
              <a:t>tolerance </a:t>
            </a:r>
            <a:r>
              <a:rPr lang="cs-CZ" sz="2000" spc="-5" dirty="0">
                <a:latin typeface="Times New Roman"/>
                <a:cs typeface="Times New Roman"/>
              </a:rPr>
              <a:t>k </a:t>
            </a:r>
            <a:r>
              <a:rPr sz="2000" spc="-5" dirty="0" err="1">
                <a:latin typeface="Times New Roman"/>
                <a:cs typeface="Times New Roman"/>
              </a:rPr>
              <a:t>euforizujícím</a:t>
            </a:r>
            <a:r>
              <a:rPr lang="cs-CZ" sz="2000" spc="-5" dirty="0">
                <a:latin typeface="Times New Roman"/>
                <a:cs typeface="Times New Roman"/>
              </a:rPr>
              <a:t> účinkům</a:t>
            </a:r>
          </a:p>
          <a:p>
            <a:pPr marL="469900" indent="-45720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  <a:tab pos="1751964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intoxikace</a:t>
            </a:r>
            <a:r>
              <a:rPr sz="2000" spc="-5" dirty="0">
                <a:latin typeface="Times New Roman"/>
                <a:cs typeface="Times New Roman"/>
              </a:rPr>
              <a:t> pod </a:t>
            </a:r>
            <a:r>
              <a:rPr sz="2000" spc="-10" dirty="0">
                <a:latin typeface="Times New Roman"/>
                <a:cs typeface="Times New Roman"/>
              </a:rPr>
              <a:t>obrazem </a:t>
            </a:r>
            <a:r>
              <a:rPr sz="2000" spc="-5" dirty="0" err="1">
                <a:latin typeface="Times New Roman"/>
                <a:cs typeface="Times New Roman"/>
              </a:rPr>
              <a:t>panické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 err="1">
                <a:latin typeface="Times New Roman"/>
                <a:cs typeface="Times New Roman"/>
              </a:rPr>
              <a:t>ataky</a:t>
            </a:r>
            <a:r>
              <a:rPr lang="cs-CZ" sz="2000" dirty="0">
                <a:latin typeface="Times New Roman"/>
                <a:cs typeface="Times New Roman"/>
              </a:rPr>
              <a:t>            </a:t>
            </a:r>
          </a:p>
          <a:p>
            <a:pPr marL="469900" indent="-45720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  <a:tab pos="1751964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psychot</a:t>
            </a:r>
            <a:r>
              <a:rPr sz="2000" spc="-5" dirty="0">
                <a:latin typeface="Times New Roman"/>
                <a:cs typeface="Times New Roman"/>
              </a:rPr>
              <a:t>. epizody </a:t>
            </a:r>
            <a:r>
              <a:rPr sz="2000" dirty="0">
                <a:latin typeface="Times New Roman"/>
                <a:cs typeface="Times New Roman"/>
              </a:rPr>
              <a:t>(toxické </a:t>
            </a:r>
            <a:r>
              <a:rPr sz="2000" spc="-5" dirty="0" err="1">
                <a:latin typeface="Times New Roman"/>
                <a:cs typeface="Times New Roman"/>
              </a:rPr>
              <a:t>psychosy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r>
              <a:rPr lang="cs-CZ" sz="2000" spc="-5" dirty="0">
                <a:latin typeface="Times New Roman"/>
                <a:cs typeface="Times New Roman"/>
              </a:rPr>
              <a:t> – </a:t>
            </a:r>
            <a:r>
              <a:rPr lang="cs-CZ" sz="1100" spc="-5" dirty="0" err="1">
                <a:latin typeface="Times New Roman"/>
                <a:cs typeface="Times New Roman"/>
              </a:rPr>
              <a:t>ter</a:t>
            </a:r>
            <a:r>
              <a:rPr lang="cs-CZ" sz="1100" spc="-5" dirty="0">
                <a:latin typeface="Times New Roman"/>
                <a:cs typeface="Times New Roman"/>
              </a:rPr>
              <a:t>. antipsychotika</a:t>
            </a:r>
          </a:p>
          <a:p>
            <a:pPr marL="469900" indent="-45720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  <a:tab pos="1751964" algn="l"/>
              </a:tabLst>
            </a:pPr>
            <a:r>
              <a:rPr lang="cs-CZ" sz="2000" spc="-5" dirty="0">
                <a:latin typeface="Times New Roman"/>
                <a:cs typeface="Times New Roman"/>
              </a:rPr>
              <a:t>t</a:t>
            </a:r>
            <a:r>
              <a:rPr sz="2000" spc="-5" dirty="0" err="1">
                <a:latin typeface="Times New Roman"/>
                <a:cs typeface="Times New Roman"/>
              </a:rPr>
              <a:t>ělové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halucinace</a:t>
            </a:r>
            <a:r>
              <a:rPr sz="2000" spc="-5" dirty="0">
                <a:latin typeface="Times New Roman"/>
                <a:cs typeface="Times New Roman"/>
              </a:rPr>
              <a:t> -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(napaden </a:t>
            </a:r>
            <a:r>
              <a:rPr sz="2000" spc="-5" dirty="0" err="1">
                <a:latin typeface="Times New Roman"/>
                <a:cs typeface="Times New Roman"/>
              </a:rPr>
              <a:t>hmyzem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endParaRPr lang="cs-CZ" sz="2000" spc="-5" dirty="0">
              <a:latin typeface="Times New Roman"/>
              <a:cs typeface="Times New Roman"/>
            </a:endParaRPr>
          </a:p>
          <a:p>
            <a:pPr marL="469900" indent="-45720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  <a:tab pos="1751964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tělesná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sešlost</a:t>
            </a:r>
            <a:r>
              <a:rPr lang="cs-CZ" sz="2000" spc="-5" dirty="0">
                <a:latin typeface="Times New Roman"/>
                <a:cs typeface="Times New Roman"/>
              </a:rPr>
              <a:t>, </a:t>
            </a:r>
            <a:r>
              <a:rPr sz="2000" spc="-10" dirty="0" err="1">
                <a:latin typeface="Times New Roman"/>
                <a:cs typeface="Times New Roman"/>
              </a:rPr>
              <a:t>poruchy</a:t>
            </a:r>
            <a:r>
              <a:rPr sz="2000" spc="-10" dirty="0">
                <a:latin typeface="Times New Roman"/>
                <a:cs typeface="Times New Roman"/>
              </a:rPr>
              <a:t>  </a:t>
            </a:r>
            <a:r>
              <a:rPr sz="2000" spc="-5" dirty="0" err="1">
                <a:latin typeface="Times New Roman"/>
                <a:cs typeface="Times New Roman"/>
              </a:rPr>
              <a:t>spánku</a:t>
            </a:r>
            <a:endParaRPr lang="cs-CZ" sz="2000" spc="-5" dirty="0">
              <a:latin typeface="Times New Roman"/>
              <a:cs typeface="Times New Roman"/>
            </a:endParaRPr>
          </a:p>
          <a:p>
            <a:pPr marL="469900" indent="-45720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  <a:tab pos="1751964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somatické</a:t>
            </a:r>
            <a:r>
              <a:rPr sz="2000" spc="-5" dirty="0">
                <a:latin typeface="Times New Roman"/>
                <a:cs typeface="Times New Roman"/>
              </a:rPr>
              <a:t> potíže </a:t>
            </a:r>
            <a:r>
              <a:rPr sz="2000" dirty="0">
                <a:latin typeface="Times New Roman"/>
                <a:cs typeface="Times New Roman"/>
              </a:rPr>
              <a:t>(zátěž </a:t>
            </a:r>
            <a:r>
              <a:rPr sz="2000" spc="-5" dirty="0">
                <a:latin typeface="Times New Roman"/>
                <a:cs typeface="Times New Roman"/>
              </a:rPr>
              <a:t>pro KVA,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šňupání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- </a:t>
            </a:r>
            <a:r>
              <a:rPr sz="2000" spc="-5" dirty="0" err="1">
                <a:latin typeface="Times New Roman"/>
                <a:cs typeface="Times New Roman"/>
              </a:rPr>
              <a:t>poškození</a:t>
            </a:r>
            <a:r>
              <a:rPr sz="2000" spc="-5" dirty="0">
                <a:latin typeface="Times New Roman"/>
                <a:cs typeface="Times New Roman"/>
              </a:rPr>
              <a:t> nosní </a:t>
            </a:r>
            <a:r>
              <a:rPr sz="2000" spc="-5" dirty="0" err="1">
                <a:latin typeface="Times New Roman"/>
                <a:cs typeface="Times New Roman"/>
              </a:rPr>
              <a:t>sliznice</a:t>
            </a:r>
            <a:r>
              <a:rPr sz="2000" spc="-5" dirty="0">
                <a:latin typeface="Times New Roman"/>
                <a:cs typeface="Times New Roman"/>
              </a:rPr>
              <a:t>,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bolesti</a:t>
            </a:r>
            <a:r>
              <a:rPr sz="2000" spc="-5" dirty="0">
                <a:latin typeface="Times New Roman"/>
                <a:cs typeface="Times New Roman"/>
              </a:rPr>
              <a:t> srdce,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-10" dirty="0" err="1">
                <a:latin typeface="Times New Roman"/>
                <a:cs typeface="Times New Roman"/>
              </a:rPr>
              <a:t>klubů</a:t>
            </a:r>
            <a:r>
              <a:rPr sz="2000" spc="-10" dirty="0">
                <a:latin typeface="Times New Roman"/>
                <a:cs typeface="Times New Roman"/>
              </a:rPr>
              <a:t>)</a:t>
            </a:r>
            <a:endParaRPr lang="cs-CZ" sz="2000" spc="-10" dirty="0">
              <a:latin typeface="Times New Roman"/>
              <a:cs typeface="Times New Roman"/>
            </a:endParaRPr>
          </a:p>
          <a:p>
            <a:pPr marL="12700">
              <a:lnSpc>
                <a:spcPts val="3354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  <a:tab pos="1751964" algn="l"/>
              </a:tabLst>
            </a:pPr>
            <a:endParaRPr sz="2000" dirty="0">
              <a:latin typeface="Times New Roman"/>
              <a:cs typeface="Times New Roman"/>
            </a:endParaRPr>
          </a:p>
          <a:p>
            <a:pPr marL="349250" marR="296545" indent="-336550" algn="just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92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odvykací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stav</a:t>
            </a:r>
            <a:r>
              <a:rPr lang="cs-CZ" sz="2000" spc="-5" dirty="0">
                <a:latin typeface="Times New Roman"/>
                <a:cs typeface="Times New Roman"/>
              </a:rPr>
              <a:t> -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psych. </a:t>
            </a:r>
            <a:r>
              <a:rPr sz="2000" spc="-5" dirty="0" err="1">
                <a:latin typeface="Times New Roman"/>
                <a:cs typeface="Times New Roman"/>
              </a:rPr>
              <a:t>symptomy</a:t>
            </a:r>
            <a:r>
              <a:rPr sz="2000" spc="-5" dirty="0">
                <a:latin typeface="Times New Roman"/>
                <a:cs typeface="Times New Roman"/>
              </a:rPr>
              <a:t>: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</a:p>
          <a:p>
            <a:pPr marL="469900" marR="296545" indent="-457200" algn="just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Tx/>
              <a:buChar char="-"/>
              <a:tabLst>
                <a:tab pos="3492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únava</a:t>
            </a:r>
            <a:r>
              <a:rPr sz="2000" spc="-5" dirty="0">
                <a:latin typeface="Times New Roman"/>
                <a:cs typeface="Times New Roman"/>
              </a:rPr>
              <a:t>, </a:t>
            </a:r>
            <a:r>
              <a:rPr sz="2000" spc="-5" dirty="0" err="1">
                <a:latin typeface="Times New Roman"/>
                <a:cs typeface="Times New Roman"/>
              </a:rPr>
              <a:t>hlad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</a:t>
            </a:r>
            <a:r>
              <a:rPr sz="2000" spc="-5" dirty="0" err="1">
                <a:latin typeface="Times New Roman"/>
                <a:cs typeface="Times New Roman"/>
              </a:rPr>
              <a:t>dny</a:t>
            </a:r>
            <a:r>
              <a:rPr lang="cs-CZ" sz="2000" spc="-5" dirty="0">
                <a:latin typeface="Times New Roman"/>
                <a:cs typeface="Times New Roman"/>
              </a:rPr>
              <a:t>)</a:t>
            </a:r>
          </a:p>
          <a:p>
            <a:pPr marL="469900" marR="296545" indent="-457200" algn="just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Tx/>
              <a:buChar char="-"/>
              <a:tabLst>
                <a:tab pos="3492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touha</a:t>
            </a:r>
            <a:r>
              <a:rPr sz="2000" spc="-5" dirty="0">
                <a:latin typeface="Times New Roman"/>
                <a:cs typeface="Times New Roman"/>
              </a:rPr>
              <a:t> po látce, podrážděnost, depresivní prožívání  (</a:t>
            </a:r>
            <a:r>
              <a:rPr sz="2000" spc="-5" dirty="0" err="1">
                <a:latin typeface="Times New Roman"/>
                <a:cs typeface="Times New Roman"/>
              </a:rPr>
              <a:t>týdny</a:t>
            </a:r>
            <a:r>
              <a:rPr lang="cs-CZ" sz="2000" spc="-5" dirty="0">
                <a:latin typeface="Times New Roman"/>
                <a:cs typeface="Times New Roman"/>
              </a:rPr>
              <a:t>) – </a:t>
            </a:r>
            <a:r>
              <a:rPr lang="cs-CZ" sz="2000" spc="-5" dirty="0" err="1">
                <a:latin typeface="Times New Roman"/>
                <a:cs typeface="Times New Roman"/>
              </a:rPr>
              <a:t>ter</a:t>
            </a:r>
            <a:r>
              <a:rPr lang="cs-CZ" sz="2000" spc="-5" dirty="0">
                <a:latin typeface="Times New Roman"/>
                <a:cs typeface="Times New Roman"/>
              </a:rPr>
              <a:t>. příp. antidepresiva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2488C8-912B-4166-B13E-20C346F5B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43" y="1603075"/>
            <a:ext cx="1177316" cy="10985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37F7529-CCF1-4F31-86D8-45B59DB74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84" y="1636086"/>
            <a:ext cx="1544691" cy="10325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A3D94CE-1735-4184-A6D6-FF4D9B344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74" y="4933950"/>
            <a:ext cx="1704974" cy="8524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7B94D5B-2C66-41D7-A6EE-F079FAA9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1279" y="4833937"/>
            <a:ext cx="9525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49440" y="5337809"/>
            <a:ext cx="19685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Stimulancia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6169" y="196872"/>
            <a:ext cx="6894831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5030" marR="5080" indent="-213233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Stimulancia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1066800"/>
            <a:ext cx="8229600" cy="5574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spc="-5" dirty="0">
                <a:latin typeface="Times New Roman"/>
                <a:cs typeface="Times New Roman"/>
              </a:rPr>
              <a:t>psychomimetika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nefyziologicky budivý efekt na  </a:t>
            </a:r>
            <a:r>
              <a:rPr sz="2800" spc="-10" dirty="0">
                <a:latin typeface="Times New Roman"/>
                <a:cs typeface="Times New Roman"/>
              </a:rPr>
              <a:t>CNS</a:t>
            </a:r>
            <a:endParaRPr sz="2800" dirty="0">
              <a:latin typeface="Times New Roman"/>
              <a:cs typeface="Times New Roman"/>
            </a:endParaRPr>
          </a:p>
          <a:p>
            <a:pPr marL="349250" marR="144145" indent="-33655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metamfetamin</a:t>
            </a:r>
            <a:r>
              <a:rPr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 (</a:t>
            </a:r>
            <a:r>
              <a:rPr sz="28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pervitin</a:t>
            </a:r>
            <a:r>
              <a:rPr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)</a:t>
            </a:r>
            <a:r>
              <a:rPr lang="cs-CZ"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(perník, haf </a:t>
            </a:r>
            <a:r>
              <a:rPr lang="cs-CZ" sz="2000" b="1" i="1" spc="-5" dirty="0" err="1">
                <a:solidFill>
                  <a:schemeClr val="accent2"/>
                </a:solidFill>
                <a:latin typeface="Times New Roman"/>
                <a:cs typeface="Times New Roman"/>
              </a:rPr>
              <a:t>haf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, </a:t>
            </a:r>
            <a:r>
              <a:rPr lang="cs-CZ" sz="2000" b="1" i="1" spc="-5" dirty="0" err="1">
                <a:solidFill>
                  <a:schemeClr val="accent2"/>
                </a:solidFill>
                <a:latin typeface="Times New Roman"/>
                <a:cs typeface="Times New Roman"/>
              </a:rPr>
              <a:t>czech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 speed, </a:t>
            </a:r>
            <a:r>
              <a:rPr lang="cs-CZ" sz="2000" b="1" i="1" spc="-5" dirty="0" err="1">
                <a:solidFill>
                  <a:schemeClr val="accent2"/>
                </a:solidFill>
                <a:latin typeface="Times New Roman"/>
                <a:cs typeface="Times New Roman"/>
              </a:rPr>
              <a:t>ice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, kamení, kokain chudých, křída, krystal, pecka, péčko, </a:t>
            </a:r>
            <a:r>
              <a:rPr lang="cs-CZ" sz="2000" b="1" i="1" spc="-5" dirty="0" err="1">
                <a:solidFill>
                  <a:schemeClr val="accent2"/>
                </a:solidFill>
                <a:latin typeface="Times New Roman"/>
                <a:cs typeface="Times New Roman"/>
              </a:rPr>
              <a:t>pedro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, peří, piko, prach, sníh, žito, zlato, zrní)</a:t>
            </a:r>
          </a:p>
          <a:p>
            <a:pPr marL="349250" marR="144145" indent="-33655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amfetamin</a:t>
            </a:r>
            <a:r>
              <a:rPr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,  efedrin, </a:t>
            </a:r>
            <a:r>
              <a:rPr sz="2800" spc="-10" dirty="0" err="1">
                <a:solidFill>
                  <a:schemeClr val="accent6"/>
                </a:solidFill>
                <a:latin typeface="Times New Roman"/>
                <a:cs typeface="Times New Roman"/>
              </a:rPr>
              <a:t>fenmetrazin</a:t>
            </a:r>
            <a:r>
              <a:rPr sz="2800" spc="-10" dirty="0">
                <a:solidFill>
                  <a:schemeClr val="accent6"/>
                </a:solidFill>
                <a:latin typeface="Times New Roman"/>
                <a:cs typeface="Times New Roman"/>
              </a:rPr>
              <a:t>,</a:t>
            </a:r>
            <a:r>
              <a:rPr lang="cs-CZ" sz="2800" spc="-10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</a:p>
          <a:p>
            <a:pPr marL="349250" marR="144145" indent="-33655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2800" spc="-10" dirty="0">
                <a:solidFill>
                  <a:schemeClr val="accent6"/>
                </a:solidFill>
                <a:latin typeface="Times New Roman"/>
                <a:cs typeface="Times New Roman"/>
              </a:rPr>
              <a:t>E</a:t>
            </a:r>
            <a:r>
              <a:rPr sz="2800" spc="-10" dirty="0" err="1">
                <a:solidFill>
                  <a:schemeClr val="accent6"/>
                </a:solidFill>
                <a:latin typeface="Times New Roman"/>
                <a:cs typeface="Times New Roman"/>
              </a:rPr>
              <a:t>xtase</a:t>
            </a:r>
            <a:r>
              <a:rPr lang="cs-CZ" sz="2800" spc="-10" dirty="0">
                <a:solidFill>
                  <a:schemeClr val="accent6"/>
                </a:solidFill>
                <a:latin typeface="Times New Roman"/>
                <a:cs typeface="Times New Roman"/>
              </a:rPr>
              <a:t> –</a:t>
            </a:r>
            <a:r>
              <a:rPr sz="2800" spc="-10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MDMA</a:t>
            </a:r>
            <a:r>
              <a:rPr lang="cs-CZ"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lang="cs-CZ" sz="1000" b="1" spc="-5" dirty="0" err="1">
                <a:latin typeface="Times New Roman"/>
                <a:cs typeface="Times New Roman"/>
              </a:rPr>
              <a:t>methylendioxymetamfetamin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 +  </a:t>
            </a:r>
            <a:r>
              <a:rPr sz="2000" spc="-5" dirty="0">
                <a:latin typeface="Times New Roman"/>
                <a:cs typeface="Times New Roman"/>
              </a:rPr>
              <a:t>halucinogenní </a:t>
            </a:r>
            <a:r>
              <a:rPr sz="2000" spc="-5" dirty="0" err="1">
                <a:latin typeface="Times New Roman"/>
                <a:cs typeface="Times New Roman"/>
              </a:rPr>
              <a:t>účinek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(éčko, </a:t>
            </a:r>
            <a:r>
              <a:rPr lang="cs-CZ" sz="2000" b="1" i="1" spc="-5" dirty="0" err="1">
                <a:solidFill>
                  <a:schemeClr val="accent2"/>
                </a:solidFill>
                <a:latin typeface="Times New Roman"/>
                <a:cs typeface="Times New Roman"/>
              </a:rPr>
              <a:t>empathy</a:t>
            </a:r>
            <a:r>
              <a:rPr lang="cs-CZ" sz="2000" b="1" i="1" spc="-5" dirty="0">
                <a:solidFill>
                  <a:schemeClr val="accent2"/>
                </a:solidFill>
                <a:latin typeface="Times New Roman"/>
                <a:cs typeface="Times New Roman"/>
              </a:rPr>
              <a:t>, koule, kulatá)</a:t>
            </a:r>
          </a:p>
          <a:p>
            <a:pPr marL="349250" marR="144145" indent="-33655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K</a:t>
            </a:r>
            <a:r>
              <a:rPr sz="28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ofein</a:t>
            </a:r>
            <a:r>
              <a:rPr lang="cs-CZ"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(inhibice CYP P450 1A2)    </a:t>
            </a:r>
            <a:endParaRPr sz="28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aplikace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5" dirty="0">
                <a:latin typeface="Times New Roman"/>
                <a:cs typeface="Times New Roman"/>
              </a:rPr>
              <a:t>kouření, š</a:t>
            </a:r>
            <a:r>
              <a:rPr lang="cs-CZ" sz="2800" spc="-5" dirty="0">
                <a:latin typeface="Times New Roman"/>
                <a:cs typeface="Times New Roman"/>
              </a:rPr>
              <a:t>ň</a:t>
            </a:r>
            <a:r>
              <a:rPr sz="2800" spc="-5" dirty="0" err="1">
                <a:latin typeface="Times New Roman"/>
                <a:cs typeface="Times New Roman"/>
              </a:rPr>
              <a:t>upání</a:t>
            </a:r>
            <a:r>
              <a:rPr sz="2800" spc="-5" dirty="0">
                <a:latin typeface="Times New Roman"/>
                <a:cs typeface="Times New Roman"/>
              </a:rPr>
              <a:t>, inhalace,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inj.,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</a:t>
            </a:r>
            <a:r>
              <a:rPr lang="cs-CZ" sz="2800" spc="-5" dirty="0">
                <a:latin typeface="Times New Roman"/>
                <a:cs typeface="Times New Roman"/>
              </a:rPr>
              <a:t>.</a:t>
            </a:r>
            <a:r>
              <a:rPr sz="2800" spc="-5" dirty="0">
                <a:latin typeface="Times New Roman"/>
                <a:cs typeface="Times New Roman"/>
              </a:rPr>
              <a:t>o</a:t>
            </a:r>
            <a:r>
              <a:rPr lang="cs-CZ" sz="2800" spc="-5" dirty="0">
                <a:latin typeface="Times New Roman"/>
                <a:cs typeface="Times New Roman"/>
              </a:rPr>
              <a:t>.</a:t>
            </a:r>
            <a:endParaRPr sz="2800" dirty="0">
              <a:latin typeface="Times New Roman"/>
              <a:cs typeface="Times New Roman"/>
            </a:endParaRPr>
          </a:p>
          <a:p>
            <a:pPr marL="349250" marR="146050" indent="-336550">
              <a:lnSpc>
                <a:spcPct val="100000"/>
              </a:lnSpc>
              <a:spcBef>
                <a:spcPts val="484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mechanismus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účinku</a:t>
            </a:r>
            <a:r>
              <a:rPr sz="2000" dirty="0">
                <a:latin typeface="Times New Roman"/>
                <a:cs typeface="Times New Roman"/>
              </a:rPr>
              <a:t>: </a:t>
            </a:r>
            <a:r>
              <a:rPr sz="2000" spc="-5" dirty="0">
                <a:latin typeface="Times New Roman"/>
                <a:cs typeface="Times New Roman"/>
              </a:rPr>
              <a:t>zvýšení koncentrace D,  </a:t>
            </a:r>
            <a:r>
              <a:rPr sz="2000" spc="-10" dirty="0">
                <a:latin typeface="Times New Roman"/>
                <a:cs typeface="Times New Roman"/>
              </a:rPr>
              <a:t>NA, </a:t>
            </a:r>
            <a:r>
              <a:rPr sz="2000" dirty="0">
                <a:latin typeface="Times New Roman"/>
                <a:cs typeface="Times New Roman"/>
              </a:rPr>
              <a:t>S v </a:t>
            </a:r>
            <a:r>
              <a:rPr sz="2000" spc="-5" dirty="0">
                <a:latin typeface="Times New Roman"/>
                <a:cs typeface="Times New Roman"/>
              </a:rPr>
              <a:t>synaptické štěrbině (blokádou </a:t>
            </a:r>
            <a:r>
              <a:rPr sz="2000" spc="-10" dirty="0" err="1">
                <a:latin typeface="Times New Roman"/>
                <a:cs typeface="Times New Roman"/>
              </a:rPr>
              <a:t>zpětného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vychytávání</a:t>
            </a:r>
            <a:r>
              <a:rPr sz="2000" spc="-5" dirty="0">
                <a:latin typeface="Times New Roman"/>
                <a:cs typeface="Times New Roman"/>
              </a:rPr>
              <a:t>, podporou </a:t>
            </a:r>
            <a:r>
              <a:rPr sz="2000" spc="-5" dirty="0" err="1">
                <a:latin typeface="Times New Roman"/>
                <a:cs typeface="Times New Roman"/>
              </a:rPr>
              <a:t>jejich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uvol</a:t>
            </a:r>
            <a:r>
              <a:rPr lang="cs-CZ" sz="2000" spc="-5" dirty="0">
                <a:latin typeface="Times New Roman"/>
                <a:cs typeface="Times New Roman"/>
              </a:rPr>
              <a:t>ň</a:t>
            </a:r>
            <a:r>
              <a:rPr sz="2000" spc="-5" dirty="0" err="1">
                <a:latin typeface="Times New Roman"/>
                <a:cs typeface="Times New Roman"/>
              </a:rPr>
              <a:t>ování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  </a:t>
            </a:r>
            <a:r>
              <a:rPr sz="2000" spc="-5" dirty="0">
                <a:latin typeface="Times New Roman"/>
                <a:cs typeface="Times New Roman"/>
              </a:rPr>
              <a:t>presynaptické části, inhibicí </a:t>
            </a:r>
            <a:r>
              <a:rPr sz="2000" spc="-5" dirty="0" err="1">
                <a:latin typeface="Times New Roman"/>
                <a:cs typeface="Times New Roman"/>
              </a:rPr>
              <a:t>jejich</a:t>
            </a:r>
            <a:r>
              <a:rPr sz="2000" spc="-160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biodegradace</a:t>
            </a:r>
            <a:r>
              <a:rPr lang="cs-CZ" sz="2000" spc="-5" dirty="0">
                <a:latin typeface="Times New Roman"/>
                <a:cs typeface="Times New Roman"/>
              </a:rPr>
              <a:t>)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.)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5B52F7-CBD4-4B93-8338-E8B43AC01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88" y="0"/>
            <a:ext cx="1585912" cy="8913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84CE7C-9139-4D1D-9071-D8BAAD0F9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4419600"/>
            <a:ext cx="914400" cy="51435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5880" y="422932"/>
            <a:ext cx="648335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8030" marR="5080" indent="-200533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Psychostimulancia </a:t>
            </a:r>
            <a:r>
              <a:rPr b="1" dirty="0">
                <a:solidFill>
                  <a:schemeClr val="accent6"/>
                </a:solidFill>
              </a:rPr>
              <a:t>- </a:t>
            </a:r>
            <a:r>
              <a:rPr b="1" spc="-5" dirty="0">
                <a:solidFill>
                  <a:schemeClr val="accent6"/>
                </a:solidFill>
              </a:rPr>
              <a:t>akutní  intoxikace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943588"/>
            <a:ext cx="8458199" cy="52899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dysfunkční</a:t>
            </a:r>
            <a:r>
              <a:rPr sz="2800" spc="-5" dirty="0">
                <a:latin typeface="Times New Roman"/>
                <a:cs typeface="Times New Roman"/>
              </a:rPr>
              <a:t> chování nebo poruchy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vnímání</a:t>
            </a:r>
            <a:endParaRPr sz="2800" dirty="0">
              <a:latin typeface="Times New Roman"/>
              <a:cs typeface="Times New Roman"/>
            </a:endParaRPr>
          </a:p>
          <a:p>
            <a:pPr marL="12700" marR="10160">
              <a:lnSpc>
                <a:spcPct val="99800"/>
              </a:lnSpc>
              <a:spcBef>
                <a:spcPts val="6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zvýšená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bdělost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10" dirty="0">
                <a:latin typeface="Times New Roman"/>
                <a:cs typeface="Times New Roman"/>
              </a:rPr>
              <a:t>energie, </a:t>
            </a:r>
            <a:r>
              <a:rPr sz="2800" spc="-5" dirty="0">
                <a:latin typeface="Times New Roman"/>
                <a:cs typeface="Times New Roman"/>
              </a:rPr>
              <a:t>euforie,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megalomanie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, urychlené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PM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tempo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10" dirty="0" err="1">
                <a:latin typeface="Times New Roman"/>
                <a:cs typeface="Times New Roman"/>
              </a:rPr>
              <a:t>urychlené</a:t>
            </a:r>
            <a:r>
              <a:rPr sz="2800" spc="-10" dirty="0">
                <a:latin typeface="Times New Roman"/>
                <a:cs typeface="Times New Roman"/>
              </a:rPr>
              <a:t>  </a:t>
            </a:r>
            <a:r>
              <a:rPr sz="2800" spc="-5" dirty="0" err="1">
                <a:latin typeface="Times New Roman"/>
                <a:cs typeface="Times New Roman"/>
              </a:rPr>
              <a:t>myšlení</a:t>
            </a:r>
            <a:r>
              <a:rPr sz="2800" dirty="0">
                <a:latin typeface="Times New Roman"/>
                <a:cs typeface="Times New Roman"/>
              </a:rPr>
              <a:t>, výbavnost </a:t>
            </a:r>
            <a:r>
              <a:rPr sz="2800" spc="-5" dirty="0">
                <a:latin typeface="Times New Roman"/>
                <a:cs typeface="Times New Roman"/>
              </a:rPr>
              <a:t>paměti </a:t>
            </a:r>
            <a:r>
              <a:rPr sz="2800" dirty="0">
                <a:latin typeface="Times New Roman"/>
                <a:cs typeface="Times New Roman"/>
              </a:rPr>
              <a:t>(na </a:t>
            </a:r>
            <a:r>
              <a:rPr sz="2800" spc="-5" dirty="0">
                <a:latin typeface="Times New Roman"/>
                <a:cs typeface="Times New Roman"/>
              </a:rPr>
              <a:t>úkor přesnosti), </a:t>
            </a:r>
            <a:r>
              <a:rPr sz="2800" spc="-5" dirty="0" err="1">
                <a:latin typeface="Times New Roman"/>
                <a:cs typeface="Times New Roman"/>
              </a:rPr>
              <a:t>zvýšená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nabídka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asociací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10160">
              <a:lnSpc>
                <a:spcPct val="99800"/>
              </a:lnSpc>
              <a:spcBef>
                <a:spcPts val="6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potlačují</a:t>
            </a:r>
            <a:r>
              <a:rPr sz="2800" spc="-5" dirty="0">
                <a:latin typeface="Times New Roman"/>
                <a:cs typeface="Times New Roman"/>
              </a:rPr>
              <a:t> hlad, </a:t>
            </a:r>
            <a:r>
              <a:rPr sz="2800" spc="-5" dirty="0" err="1">
                <a:latin typeface="Times New Roman"/>
                <a:cs typeface="Times New Roman"/>
              </a:rPr>
              <a:t>spánek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12700" marR="10160">
              <a:lnSpc>
                <a:spcPct val="99800"/>
              </a:lnSpc>
              <a:spcBef>
                <a:spcPts val="6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družnost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ale </a:t>
            </a:r>
            <a:r>
              <a:rPr sz="2800" dirty="0">
                <a:latin typeface="Times New Roman"/>
                <a:cs typeface="Times New Roman"/>
              </a:rPr>
              <a:t>i </a:t>
            </a:r>
            <a:r>
              <a:rPr sz="2800" spc="-5" dirty="0">
                <a:latin typeface="Times New Roman"/>
                <a:cs typeface="Times New Roman"/>
              </a:rPr>
              <a:t>hrubost, </a:t>
            </a:r>
            <a:r>
              <a:rPr sz="2800" spc="-5" dirty="0" err="1">
                <a:latin typeface="Times New Roman"/>
                <a:cs typeface="Times New Roman"/>
              </a:rPr>
              <a:t>afektivní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 err="1">
                <a:latin typeface="Times New Roman"/>
                <a:cs typeface="Times New Roman"/>
              </a:rPr>
              <a:t>labilita</a:t>
            </a:r>
            <a:r>
              <a:rPr lang="cs-CZ" sz="2800" dirty="0">
                <a:latin typeface="Times New Roman"/>
                <a:cs typeface="Times New Roman"/>
              </a:rPr>
              <a:t>            </a:t>
            </a:r>
          </a:p>
          <a:p>
            <a:pPr marL="12700" marR="10160">
              <a:lnSpc>
                <a:spcPct val="99800"/>
              </a:lnSpc>
              <a:spcBef>
                <a:spcPts val="6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paranoidní</a:t>
            </a:r>
            <a:r>
              <a:rPr sz="2800" spc="-5" dirty="0">
                <a:latin typeface="Times New Roman"/>
                <a:cs typeface="Times New Roman"/>
              </a:rPr>
              <a:t> myšlenky,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iluze</a:t>
            </a: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99800"/>
              </a:lnSpc>
              <a:spcBef>
                <a:spcPts val="6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800" spc="-5" dirty="0">
                <a:latin typeface="Times New Roman"/>
                <a:cs typeface="Times New Roman"/>
              </a:rPr>
              <a:t>- </a:t>
            </a:r>
            <a:r>
              <a:rPr sz="2800" spc="-5" dirty="0" err="1">
                <a:latin typeface="Times New Roman"/>
                <a:cs typeface="Times New Roman"/>
              </a:rPr>
              <a:t>přítomny</a:t>
            </a:r>
            <a:r>
              <a:rPr sz="2800" spc="-5" dirty="0">
                <a:latin typeface="Times New Roman"/>
                <a:cs typeface="Times New Roman"/>
              </a:rPr>
              <a:t> min. </a:t>
            </a:r>
            <a:r>
              <a:rPr sz="2800" dirty="0">
                <a:latin typeface="Times New Roman"/>
                <a:cs typeface="Times New Roman"/>
              </a:rPr>
              <a:t>2 z </a:t>
            </a:r>
            <a:r>
              <a:rPr sz="2800" spc="-5" dirty="0" err="1">
                <a:latin typeface="Times New Roman"/>
                <a:cs typeface="Times New Roman"/>
              </a:rPr>
              <a:t>následujích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projevů</a:t>
            </a:r>
            <a:r>
              <a:rPr sz="2800" spc="-10" dirty="0">
                <a:latin typeface="Times New Roman"/>
                <a:cs typeface="Times New Roman"/>
              </a:rPr>
              <a:t>: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poruchy</a:t>
            </a:r>
            <a:r>
              <a:rPr sz="2800" spc="-10" dirty="0">
                <a:latin typeface="Times New Roman"/>
                <a:cs typeface="Times New Roman"/>
              </a:rPr>
              <a:t>  </a:t>
            </a:r>
            <a:r>
              <a:rPr sz="2800" spc="-5" dirty="0">
                <a:latin typeface="Times New Roman"/>
                <a:cs typeface="Times New Roman"/>
              </a:rPr>
              <a:t>srdečního rytmu, vzestup </a:t>
            </a:r>
            <a:r>
              <a:rPr sz="2800" spc="-10" dirty="0">
                <a:latin typeface="Times New Roman"/>
                <a:cs typeface="Times New Roman"/>
              </a:rPr>
              <a:t>TK, </a:t>
            </a:r>
            <a:r>
              <a:rPr sz="2800" spc="-5" dirty="0">
                <a:latin typeface="Times New Roman"/>
                <a:cs typeface="Times New Roman"/>
              </a:rPr>
              <a:t>pulsové </a:t>
            </a:r>
            <a:r>
              <a:rPr sz="2800" spc="-10" dirty="0">
                <a:latin typeface="Times New Roman"/>
                <a:cs typeface="Times New Roman"/>
              </a:rPr>
              <a:t>frekvence,  </a:t>
            </a:r>
            <a:r>
              <a:rPr sz="2800" spc="-5" dirty="0">
                <a:latin typeface="Times New Roman"/>
                <a:cs typeface="Times New Roman"/>
              </a:rPr>
              <a:t>bronchodilatace, pocení, zimovřivost, nauzea, </a:t>
            </a:r>
            <a:r>
              <a:rPr sz="2800" spc="-10" dirty="0" err="1">
                <a:latin typeface="Times New Roman"/>
                <a:cs typeface="Times New Roman"/>
              </a:rPr>
              <a:t>zvracení</a:t>
            </a:r>
            <a:r>
              <a:rPr sz="2800" spc="-10" dirty="0">
                <a:latin typeface="Times New Roman"/>
                <a:cs typeface="Times New Roman"/>
              </a:rPr>
              <a:t>, </a:t>
            </a:r>
            <a:r>
              <a:rPr sz="2800" spc="-5" dirty="0">
                <a:latin typeface="Times New Roman"/>
                <a:cs typeface="Times New Roman"/>
              </a:rPr>
              <a:t>dilatace zornic, </a:t>
            </a:r>
            <a:r>
              <a:rPr sz="2800" spc="-10" dirty="0">
                <a:latin typeface="Times New Roman"/>
                <a:cs typeface="Times New Roman"/>
              </a:rPr>
              <a:t>PM </a:t>
            </a:r>
            <a:r>
              <a:rPr sz="2800" spc="-5" dirty="0">
                <a:latin typeface="Times New Roman"/>
                <a:cs typeface="Times New Roman"/>
              </a:rPr>
              <a:t>neklid, </a:t>
            </a:r>
            <a:r>
              <a:rPr sz="2800" spc="-5" dirty="0" err="1">
                <a:latin typeface="Times New Roman"/>
                <a:cs typeface="Times New Roman"/>
              </a:rPr>
              <a:t>svalová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slabost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10" dirty="0">
                <a:latin typeface="Times New Roman"/>
                <a:cs typeface="Times New Roman"/>
              </a:rPr>
              <a:t>křeče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0FCB31-6006-4188-AF8F-41A461367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69" y="4495800"/>
            <a:ext cx="1143000" cy="76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EB7C36-882E-4E9F-9C5D-4A1AACF2C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90" y="943587"/>
            <a:ext cx="931379" cy="111381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1" y="615971"/>
            <a:ext cx="44196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5020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Stimulancia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užívání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1" y="1524000"/>
            <a:ext cx="8839199" cy="3625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484505" indent="-332740">
              <a:lnSpc>
                <a:spcPct val="100499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dirty="0">
                <a:latin typeface="Times New Roman"/>
                <a:cs typeface="Times New Roman"/>
              </a:rPr>
              <a:t>škodlivé užívání </a:t>
            </a:r>
            <a:r>
              <a:rPr sz="3150" spc="0" dirty="0">
                <a:latin typeface="Times New Roman"/>
                <a:cs typeface="Times New Roman"/>
              </a:rPr>
              <a:t>- </a:t>
            </a:r>
            <a:r>
              <a:rPr sz="3150" dirty="0">
                <a:latin typeface="Times New Roman"/>
                <a:cs typeface="Times New Roman"/>
              </a:rPr>
              <a:t>„</a:t>
            </a:r>
            <a:r>
              <a:rPr sz="3150" dirty="0">
                <a:solidFill>
                  <a:srgbClr val="FF0000"/>
                </a:solidFill>
                <a:latin typeface="Times New Roman"/>
                <a:cs typeface="Times New Roman"/>
              </a:rPr>
              <a:t>jízdy</a:t>
            </a:r>
            <a:r>
              <a:rPr sz="3150" dirty="0">
                <a:latin typeface="Times New Roman"/>
                <a:cs typeface="Times New Roman"/>
              </a:rPr>
              <a:t>“ </a:t>
            </a:r>
            <a:r>
              <a:rPr sz="3150" spc="0" dirty="0">
                <a:latin typeface="Times New Roman"/>
                <a:cs typeface="Times New Roman"/>
              </a:rPr>
              <a:t>(např.  </a:t>
            </a:r>
            <a:r>
              <a:rPr sz="3150" dirty="0">
                <a:latin typeface="Times New Roman"/>
                <a:cs typeface="Times New Roman"/>
              </a:rPr>
              <a:t>několikadenní </a:t>
            </a:r>
            <a:r>
              <a:rPr sz="3150" spc="0" dirty="0">
                <a:latin typeface="Times New Roman"/>
                <a:cs typeface="Times New Roman"/>
              </a:rPr>
              <a:t>) - masivní </a:t>
            </a:r>
            <a:r>
              <a:rPr sz="3150" dirty="0">
                <a:latin typeface="Times New Roman"/>
                <a:cs typeface="Times New Roman"/>
              </a:rPr>
              <a:t>dehydratace,  vyčerpání</a:t>
            </a:r>
          </a:p>
          <a:p>
            <a:pPr marL="345440" marR="74295" indent="-332740">
              <a:lnSpc>
                <a:spcPct val="1004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  <a:tab pos="4724400" algn="l"/>
              </a:tabLst>
            </a:pPr>
            <a:r>
              <a:rPr sz="3150" dirty="0">
                <a:solidFill>
                  <a:srgbClr val="FF0000"/>
                </a:solidFill>
                <a:latin typeface="Times New Roman"/>
                <a:cs typeface="Times New Roman"/>
              </a:rPr>
              <a:t>závislost</a:t>
            </a:r>
            <a:r>
              <a:rPr sz="3150" spc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50" dirty="0">
                <a:solidFill>
                  <a:srgbClr val="FF0000"/>
                </a:solidFill>
                <a:latin typeface="Times New Roman"/>
                <a:cs typeface="Times New Roman"/>
              </a:rPr>
              <a:t>pouze</a:t>
            </a:r>
            <a:r>
              <a:rPr sz="315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50" spc="0" dirty="0">
                <a:solidFill>
                  <a:srgbClr val="FF0000"/>
                </a:solidFill>
                <a:latin typeface="Times New Roman"/>
                <a:cs typeface="Times New Roman"/>
              </a:rPr>
              <a:t>psychická</a:t>
            </a:r>
            <a:r>
              <a:rPr sz="3150" spc="0" dirty="0">
                <a:latin typeface="Times New Roman"/>
                <a:cs typeface="Times New Roman"/>
              </a:rPr>
              <a:t>	- </a:t>
            </a:r>
            <a:r>
              <a:rPr sz="3150" dirty="0">
                <a:latin typeface="Times New Roman"/>
                <a:cs typeface="Times New Roman"/>
              </a:rPr>
              <a:t>craving </a:t>
            </a:r>
            <a:r>
              <a:rPr sz="3150" spc="0" dirty="0">
                <a:latin typeface="Times New Roman"/>
                <a:cs typeface="Times New Roman"/>
              </a:rPr>
              <a:t>-  dychtění </a:t>
            </a:r>
            <a:r>
              <a:rPr sz="3150" spc="5" dirty="0">
                <a:latin typeface="Times New Roman"/>
                <a:cs typeface="Times New Roman"/>
              </a:rPr>
              <a:t>po </a:t>
            </a:r>
            <a:r>
              <a:rPr sz="3150" dirty="0">
                <a:latin typeface="Times New Roman"/>
                <a:cs typeface="Times New Roman"/>
              </a:rPr>
              <a:t>látce, rychlý rozvoj</a:t>
            </a:r>
            <a:r>
              <a:rPr sz="3150" spc="-35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Times New Roman"/>
                <a:cs typeface="Times New Roman"/>
              </a:rPr>
              <a:t>tolerance</a:t>
            </a:r>
          </a:p>
          <a:p>
            <a:pPr marL="345440" marR="318135" indent="-332740">
              <a:lnSpc>
                <a:spcPct val="100699"/>
              </a:lnSpc>
              <a:spcBef>
                <a:spcPts val="78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dirty="0">
                <a:latin typeface="Times New Roman"/>
                <a:cs typeface="Times New Roman"/>
              </a:rPr>
              <a:t>toxická </a:t>
            </a:r>
            <a:r>
              <a:rPr sz="3150" spc="0" dirty="0">
                <a:latin typeface="Times New Roman"/>
                <a:cs typeface="Times New Roman"/>
              </a:rPr>
              <a:t>psychoza - </a:t>
            </a:r>
            <a:r>
              <a:rPr sz="3150" dirty="0" err="1">
                <a:latin typeface="Times New Roman"/>
                <a:cs typeface="Times New Roman"/>
              </a:rPr>
              <a:t>paranoidně</a:t>
            </a:r>
            <a:r>
              <a:rPr sz="3150" dirty="0">
                <a:latin typeface="Times New Roman"/>
                <a:cs typeface="Times New Roman"/>
              </a:rPr>
              <a:t> halucinatorní </a:t>
            </a:r>
            <a:r>
              <a:rPr sz="3150" spc="0" dirty="0">
                <a:latin typeface="Times New Roman"/>
                <a:cs typeface="Times New Roman"/>
              </a:rPr>
              <a:t>syndrom</a:t>
            </a:r>
            <a:r>
              <a:rPr sz="3150" spc="15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Times New Roman"/>
                <a:cs typeface="Times New Roman"/>
              </a:rPr>
              <a:t>(</a:t>
            </a:r>
            <a:r>
              <a:rPr sz="1950" spc="10" dirty="0" err="1">
                <a:latin typeface="Times New Roman"/>
                <a:cs typeface="Times New Roman"/>
              </a:rPr>
              <a:t>např</a:t>
            </a:r>
            <a:r>
              <a:rPr sz="1950" spc="10" dirty="0">
                <a:latin typeface="Times New Roman"/>
                <a:cs typeface="Times New Roman"/>
              </a:rPr>
              <a:t>.</a:t>
            </a:r>
            <a:r>
              <a:rPr lang="cs-CZ" sz="1950" dirty="0">
                <a:latin typeface="Times New Roman"/>
                <a:cs typeface="Times New Roman"/>
              </a:rPr>
              <a:t> </a:t>
            </a:r>
            <a:r>
              <a:rPr sz="1950" spc="5" dirty="0" err="1">
                <a:latin typeface="Times New Roman"/>
                <a:cs typeface="Times New Roman"/>
              </a:rPr>
              <a:t>ohrožen</a:t>
            </a:r>
            <a:r>
              <a:rPr sz="1950" spc="5" dirty="0">
                <a:latin typeface="Times New Roman"/>
                <a:cs typeface="Times New Roman"/>
              </a:rPr>
              <a:t> okolím, </a:t>
            </a:r>
            <a:r>
              <a:rPr sz="1950" spc="0" dirty="0">
                <a:latin typeface="Times New Roman"/>
                <a:cs typeface="Times New Roman"/>
              </a:rPr>
              <a:t>zřetelná </a:t>
            </a:r>
            <a:r>
              <a:rPr sz="1950" spc="5" dirty="0">
                <a:latin typeface="Times New Roman"/>
                <a:cs typeface="Times New Roman"/>
              </a:rPr>
              <a:t>změna nálady, </a:t>
            </a:r>
            <a:r>
              <a:rPr sz="1950" spc="0" dirty="0">
                <a:solidFill>
                  <a:srgbClr val="FF0000"/>
                </a:solidFill>
                <a:latin typeface="Times New Roman"/>
                <a:cs typeface="Times New Roman"/>
              </a:rPr>
              <a:t>zrakové, taktilní</a:t>
            </a:r>
            <a:r>
              <a:rPr sz="1950" spc="0" dirty="0">
                <a:latin typeface="Times New Roman"/>
                <a:cs typeface="Times New Roman"/>
              </a:rPr>
              <a:t>, </a:t>
            </a:r>
            <a:r>
              <a:rPr sz="1950" spc="5" dirty="0">
                <a:latin typeface="Times New Roman"/>
                <a:cs typeface="Times New Roman"/>
              </a:rPr>
              <a:t>sluchové  </a:t>
            </a:r>
            <a:r>
              <a:rPr sz="1950" spc="0" dirty="0">
                <a:latin typeface="Times New Roman"/>
                <a:cs typeface="Times New Roman"/>
              </a:rPr>
              <a:t>halucinace), </a:t>
            </a:r>
            <a:r>
              <a:rPr sz="3150" dirty="0">
                <a:latin typeface="Times New Roman"/>
                <a:cs typeface="Times New Roman"/>
              </a:rPr>
              <a:t>indikace </a:t>
            </a:r>
            <a:r>
              <a:rPr sz="3150" spc="5" dirty="0">
                <a:latin typeface="Times New Roman"/>
                <a:cs typeface="Times New Roman"/>
              </a:rPr>
              <a:t>k </a:t>
            </a:r>
            <a:r>
              <a:rPr sz="3150" dirty="0">
                <a:latin typeface="Times New Roman"/>
                <a:cs typeface="Times New Roman"/>
              </a:rPr>
              <a:t>hospitalizaci,</a:t>
            </a:r>
            <a:r>
              <a:rPr sz="3150" spc="10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Times New Roman"/>
                <a:cs typeface="Times New Roman"/>
              </a:rPr>
              <a:t>dif.dg.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2C34C6-24B8-4C3B-BAC8-93843E8B2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-1"/>
            <a:ext cx="3505200" cy="12893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E4E3B1-E744-4787-B13C-EBF60314E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373289"/>
            <a:ext cx="2137350" cy="142561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7000" y="463572"/>
            <a:ext cx="404241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2479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S</a:t>
            </a:r>
            <a:r>
              <a:rPr b="1" spc="-10" dirty="0" err="1">
                <a:solidFill>
                  <a:schemeClr val="accent6"/>
                </a:solidFill>
              </a:rPr>
              <a:t>t</a:t>
            </a:r>
            <a:r>
              <a:rPr b="1" spc="-5" dirty="0" err="1">
                <a:solidFill>
                  <a:schemeClr val="accent6"/>
                </a:solidFill>
              </a:rPr>
              <a:t>imu</a:t>
            </a:r>
            <a:r>
              <a:rPr b="1" spc="0" dirty="0" err="1">
                <a:solidFill>
                  <a:schemeClr val="accent6"/>
                </a:solidFill>
              </a:rPr>
              <a:t>l</a:t>
            </a:r>
            <a:r>
              <a:rPr b="1" dirty="0" err="1">
                <a:solidFill>
                  <a:schemeClr val="accent6"/>
                </a:solidFill>
              </a:rPr>
              <a:t>a</a:t>
            </a:r>
            <a:r>
              <a:rPr b="1" spc="-10" dirty="0" err="1">
                <a:solidFill>
                  <a:schemeClr val="accent6"/>
                </a:solidFill>
              </a:rPr>
              <a:t>n</a:t>
            </a:r>
            <a:r>
              <a:rPr b="1" dirty="0" err="1">
                <a:solidFill>
                  <a:schemeClr val="accent6"/>
                </a:solidFill>
              </a:rPr>
              <a:t>c</a:t>
            </a:r>
            <a:r>
              <a:rPr b="1" spc="-5" dirty="0" err="1">
                <a:solidFill>
                  <a:schemeClr val="accent6"/>
                </a:solidFill>
              </a:rPr>
              <a:t>i</a:t>
            </a:r>
            <a:r>
              <a:rPr b="1" dirty="0" err="1">
                <a:solidFill>
                  <a:schemeClr val="accent6"/>
                </a:solidFill>
              </a:rPr>
              <a:t>a</a:t>
            </a:r>
            <a:r>
              <a:rPr b="1" dirty="0">
                <a:solidFill>
                  <a:schemeClr val="accent6"/>
                </a:solidFill>
              </a:rPr>
              <a:t> 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0" dirty="0" err="1">
                <a:solidFill>
                  <a:schemeClr val="accent6"/>
                </a:solidFill>
              </a:rPr>
              <a:t>l</a:t>
            </a:r>
            <a:r>
              <a:rPr b="1" spc="-5" dirty="0" err="1">
                <a:solidFill>
                  <a:schemeClr val="accent6"/>
                </a:solidFill>
              </a:rPr>
              <a:t>é</a:t>
            </a:r>
            <a:r>
              <a:rPr b="1" dirty="0" err="1">
                <a:solidFill>
                  <a:schemeClr val="accent6"/>
                </a:solidFill>
              </a:rPr>
              <a:t>č</a:t>
            </a:r>
            <a:r>
              <a:rPr b="1" spc="-5" dirty="0" err="1">
                <a:solidFill>
                  <a:schemeClr val="accent6"/>
                </a:solidFill>
              </a:rPr>
              <a:t>ba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219200"/>
            <a:ext cx="8458200" cy="4705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2740">
              <a:lnSpc>
                <a:spcPct val="100499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u="sng" dirty="0" err="1">
                <a:latin typeface="Times New Roman"/>
                <a:cs typeface="Times New Roman"/>
              </a:rPr>
              <a:t>akutní</a:t>
            </a:r>
            <a:r>
              <a:rPr sz="3150" u="sng" dirty="0">
                <a:latin typeface="Times New Roman"/>
                <a:cs typeface="Times New Roman"/>
              </a:rPr>
              <a:t> </a:t>
            </a:r>
            <a:r>
              <a:rPr sz="3150" u="sng" dirty="0" err="1">
                <a:latin typeface="Times New Roman"/>
                <a:cs typeface="Times New Roman"/>
              </a:rPr>
              <a:t>intoxikace</a:t>
            </a:r>
            <a:r>
              <a:rPr sz="3150" u="sng" spc="0" dirty="0">
                <a:latin typeface="Times New Roman"/>
                <a:cs typeface="Times New Roman"/>
              </a:rPr>
              <a:t>:</a:t>
            </a:r>
            <a:r>
              <a:rPr sz="3150" spc="0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Times New Roman"/>
                <a:cs typeface="Times New Roman"/>
              </a:rPr>
              <a:t>observace, </a:t>
            </a:r>
            <a:r>
              <a:rPr sz="3150" dirty="0" err="1">
                <a:latin typeface="Times New Roman"/>
                <a:cs typeface="Times New Roman"/>
              </a:rPr>
              <a:t>zajištění</a:t>
            </a:r>
            <a:r>
              <a:rPr sz="3150" dirty="0">
                <a:latin typeface="Times New Roman"/>
                <a:cs typeface="Times New Roman"/>
              </a:rPr>
              <a:t> klidného prostředí, rehydratace, </a:t>
            </a:r>
            <a:r>
              <a:rPr sz="3150" spc="0" dirty="0" err="1">
                <a:latin typeface="Times New Roman"/>
                <a:cs typeface="Times New Roman"/>
              </a:rPr>
              <a:t>při</a:t>
            </a:r>
            <a:r>
              <a:rPr sz="3150" spc="0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Times New Roman"/>
                <a:cs typeface="Times New Roman"/>
              </a:rPr>
              <a:t>projevech </a:t>
            </a:r>
            <a:r>
              <a:rPr sz="3150" spc="0" dirty="0" err="1">
                <a:latin typeface="Times New Roman"/>
                <a:cs typeface="Times New Roman"/>
              </a:rPr>
              <a:t>kardiovaskulárních</a:t>
            </a:r>
            <a:r>
              <a:rPr sz="3150" spc="0" dirty="0">
                <a:latin typeface="Times New Roman"/>
                <a:cs typeface="Times New Roman"/>
              </a:rPr>
              <a:t>  </a:t>
            </a:r>
            <a:r>
              <a:rPr sz="3150" dirty="0" err="1">
                <a:latin typeface="Times New Roman"/>
                <a:cs typeface="Times New Roman"/>
              </a:rPr>
              <a:t>kom</a:t>
            </a:r>
            <a:r>
              <a:rPr lang="cs-CZ" sz="3150" dirty="0">
                <a:latin typeface="Times New Roman"/>
                <a:cs typeface="Times New Roman"/>
              </a:rPr>
              <a:t>p</a:t>
            </a:r>
            <a:r>
              <a:rPr sz="3150" dirty="0" err="1">
                <a:latin typeface="Times New Roman"/>
                <a:cs typeface="Times New Roman"/>
              </a:rPr>
              <a:t>likací</a:t>
            </a:r>
            <a:r>
              <a:rPr sz="3150" dirty="0">
                <a:latin typeface="Times New Roman"/>
                <a:cs typeface="Times New Roman"/>
              </a:rPr>
              <a:t> -</a:t>
            </a:r>
            <a:r>
              <a:rPr sz="3150" dirty="0" err="1">
                <a:latin typeface="Times New Roman"/>
                <a:cs typeface="Times New Roman"/>
              </a:rPr>
              <a:t>betablokátory</a:t>
            </a:r>
            <a:r>
              <a:rPr sz="3150" dirty="0">
                <a:latin typeface="Times New Roman"/>
                <a:cs typeface="Times New Roman"/>
              </a:rPr>
              <a:t>, </a:t>
            </a:r>
            <a:r>
              <a:rPr sz="3150" spc="0" dirty="0" err="1">
                <a:latin typeface="Times New Roman"/>
                <a:cs typeface="Times New Roman"/>
              </a:rPr>
              <a:t>při</a:t>
            </a:r>
            <a:r>
              <a:rPr sz="3150" spc="0" dirty="0">
                <a:latin typeface="Times New Roman"/>
                <a:cs typeface="Times New Roman"/>
              </a:rPr>
              <a:t> </a:t>
            </a:r>
            <a:r>
              <a:rPr sz="3150" dirty="0" err="1">
                <a:latin typeface="Times New Roman"/>
                <a:cs typeface="Times New Roman"/>
              </a:rPr>
              <a:t>psychotických</a:t>
            </a:r>
            <a:r>
              <a:rPr sz="3150" dirty="0">
                <a:latin typeface="Times New Roman"/>
                <a:cs typeface="Times New Roman"/>
              </a:rPr>
              <a:t> </a:t>
            </a:r>
            <a:r>
              <a:rPr sz="3150" dirty="0" err="1">
                <a:latin typeface="Times New Roman"/>
                <a:cs typeface="Times New Roman"/>
              </a:rPr>
              <a:t>projevech</a:t>
            </a:r>
            <a:r>
              <a:rPr sz="3150" dirty="0">
                <a:latin typeface="Times New Roman"/>
                <a:cs typeface="Times New Roman"/>
              </a:rPr>
              <a:t> </a:t>
            </a:r>
            <a:r>
              <a:rPr lang="cs-CZ" sz="3150" spc="0" dirty="0">
                <a:latin typeface="Times New Roman"/>
                <a:cs typeface="Times New Roman"/>
              </a:rPr>
              <a:t>–</a:t>
            </a:r>
            <a:r>
              <a:rPr sz="3150" spc="40" dirty="0">
                <a:latin typeface="Times New Roman"/>
                <a:cs typeface="Times New Roman"/>
              </a:rPr>
              <a:t> </a:t>
            </a:r>
            <a:r>
              <a:rPr sz="3150" dirty="0" err="1">
                <a:latin typeface="Times New Roman"/>
                <a:cs typeface="Times New Roman"/>
              </a:rPr>
              <a:t>benzodiazepiny</a:t>
            </a:r>
            <a:endParaRPr lang="cs-CZ" sz="31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499"/>
              </a:lnSpc>
              <a:spcBef>
                <a:spcPts val="100"/>
              </a:spcBef>
              <a:buClr>
                <a:srgbClr val="FFFF66"/>
              </a:buClr>
              <a:tabLst>
                <a:tab pos="344805" algn="l"/>
                <a:tab pos="345440" algn="l"/>
              </a:tabLst>
            </a:pPr>
            <a:endParaRPr sz="3150" dirty="0">
              <a:latin typeface="Times New Roman"/>
              <a:cs typeface="Times New Roman"/>
            </a:endParaRPr>
          </a:p>
          <a:p>
            <a:pPr marL="345440" marR="324485" indent="-332740">
              <a:lnSpc>
                <a:spcPct val="100699"/>
              </a:lnSpc>
              <a:spcBef>
                <a:spcPts val="78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dirty="0">
                <a:latin typeface="Times New Roman"/>
                <a:cs typeface="Times New Roman"/>
              </a:rPr>
              <a:t>„</a:t>
            </a:r>
            <a:r>
              <a:rPr sz="3150" dirty="0" err="1">
                <a:latin typeface="Times New Roman"/>
                <a:cs typeface="Times New Roman"/>
              </a:rPr>
              <a:t>odvykacího</a:t>
            </a:r>
            <a:r>
              <a:rPr sz="3150" dirty="0">
                <a:latin typeface="Times New Roman"/>
                <a:cs typeface="Times New Roman"/>
              </a:rPr>
              <a:t> </a:t>
            </a:r>
            <a:r>
              <a:rPr sz="3150" dirty="0" err="1">
                <a:latin typeface="Times New Roman"/>
                <a:cs typeface="Times New Roman"/>
              </a:rPr>
              <a:t>stav</a:t>
            </a:r>
            <a:r>
              <a:rPr sz="3150" dirty="0">
                <a:latin typeface="Times New Roman"/>
                <a:cs typeface="Times New Roman"/>
              </a:rPr>
              <a:t>“ </a:t>
            </a:r>
            <a:r>
              <a:rPr sz="3150" spc="0" dirty="0">
                <a:latin typeface="Times New Roman"/>
                <a:cs typeface="Times New Roman"/>
              </a:rPr>
              <a:t>- </a:t>
            </a:r>
            <a:r>
              <a:rPr sz="3150" dirty="0">
                <a:latin typeface="Times New Roman"/>
                <a:cs typeface="Times New Roman"/>
              </a:rPr>
              <a:t>nevyžaduje  léčbu, vyjímečně antidepresiva, příp.  tiapridal</a:t>
            </a:r>
          </a:p>
          <a:p>
            <a:pPr marL="345440" indent="-33274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dirty="0" err="1">
                <a:latin typeface="Times New Roman"/>
                <a:cs typeface="Times New Roman"/>
              </a:rPr>
              <a:t>závislost</a:t>
            </a:r>
            <a:r>
              <a:rPr sz="3150" spc="0" dirty="0">
                <a:latin typeface="Times New Roman"/>
                <a:cs typeface="Times New Roman"/>
              </a:rPr>
              <a:t>:</a:t>
            </a:r>
            <a:r>
              <a:rPr sz="3150" spc="15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Times New Roman"/>
                <a:cs typeface="Times New Roman"/>
              </a:rPr>
              <a:t>psychoterapie</a:t>
            </a:r>
          </a:p>
          <a:p>
            <a:pPr marL="345440" indent="-33274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3150" dirty="0" err="1">
                <a:latin typeface="Times New Roman"/>
                <a:cs typeface="Times New Roman"/>
              </a:rPr>
              <a:t>toxick</a:t>
            </a:r>
            <a:r>
              <a:rPr lang="cs-CZ" sz="3150" dirty="0">
                <a:latin typeface="Times New Roman"/>
                <a:cs typeface="Times New Roman"/>
              </a:rPr>
              <a:t>á</a:t>
            </a:r>
            <a:r>
              <a:rPr sz="3150" dirty="0">
                <a:latin typeface="Times New Roman"/>
                <a:cs typeface="Times New Roman"/>
              </a:rPr>
              <a:t> psychos</a:t>
            </a:r>
            <a:r>
              <a:rPr lang="cs-CZ" sz="3150" dirty="0">
                <a:latin typeface="Times New Roman"/>
                <a:cs typeface="Times New Roman"/>
              </a:rPr>
              <a:t>a</a:t>
            </a:r>
            <a:r>
              <a:rPr sz="3150" dirty="0">
                <a:latin typeface="Times New Roman"/>
                <a:cs typeface="Times New Roman"/>
              </a:rPr>
              <a:t> </a:t>
            </a:r>
            <a:r>
              <a:rPr sz="3150" spc="0" dirty="0">
                <a:latin typeface="Times New Roman"/>
                <a:cs typeface="Times New Roman"/>
              </a:rPr>
              <a:t>-</a:t>
            </a:r>
            <a:r>
              <a:rPr lang="cs-CZ" sz="3150" spc="0" dirty="0">
                <a:latin typeface="Times New Roman"/>
                <a:cs typeface="Times New Roman"/>
              </a:rPr>
              <a:t> antipsychotika</a:t>
            </a:r>
            <a:endParaRPr sz="31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07809" y="5337809"/>
            <a:ext cx="23101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Halucinogeny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1" y="539771"/>
            <a:ext cx="85344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4360" marR="5080" indent="-185166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Halucinogeny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1" y="1295400"/>
            <a:ext cx="8229599" cy="48090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b="1" u="sng" spc="-5" dirty="0">
                <a:latin typeface="Times New Roman"/>
                <a:cs typeface="Times New Roman"/>
              </a:rPr>
              <a:t>přírodní látky: </a:t>
            </a:r>
            <a:endParaRPr lang="cs-CZ" sz="2400" b="1" u="sng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psilocybin</a:t>
            </a:r>
            <a:r>
              <a:rPr lang="cs-CZ" sz="2400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(</a:t>
            </a:r>
            <a:r>
              <a:rPr sz="2400" b="1" spc="-5" dirty="0" err="1">
                <a:latin typeface="Times New Roman"/>
                <a:cs typeface="Times New Roman"/>
              </a:rPr>
              <a:t>lysohlávky</a:t>
            </a:r>
            <a:r>
              <a:rPr sz="2400" b="1" spc="-5" dirty="0">
                <a:latin typeface="Times New Roman"/>
                <a:cs typeface="Times New Roman"/>
              </a:rPr>
              <a:t>)</a:t>
            </a:r>
            <a:r>
              <a:rPr lang="cs-CZ" sz="2400" b="1" spc="-5" dirty="0">
                <a:latin typeface="Times New Roman"/>
                <a:cs typeface="Times New Roman"/>
              </a:rPr>
              <a:t> </a:t>
            </a:r>
            <a:r>
              <a:rPr lang="cs-CZ" sz="1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(hlavy, houbičky, klobouky, </a:t>
            </a:r>
            <a:r>
              <a:rPr lang="cs-CZ" sz="1600" b="1" i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lysoně</a:t>
            </a:r>
            <a:r>
              <a:rPr lang="cs-CZ" sz="1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sz="2400"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mezkalin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(</a:t>
            </a:r>
            <a:r>
              <a:rPr sz="2400" b="1" spc="-5" dirty="0" err="1">
                <a:latin typeface="Times New Roman"/>
                <a:cs typeface="Times New Roman"/>
              </a:rPr>
              <a:t>kaktus</a:t>
            </a:r>
            <a:r>
              <a:rPr sz="2400" b="1" spc="-5" dirty="0">
                <a:latin typeface="Times New Roman"/>
                <a:cs typeface="Times New Roman"/>
              </a:rPr>
              <a:t>),</a:t>
            </a:r>
            <a:r>
              <a:rPr lang="cs-CZ" sz="2400" b="1" spc="-5" dirty="0"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sz="2400"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atropin</a:t>
            </a:r>
            <a:r>
              <a:rPr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,</a:t>
            </a:r>
            <a:r>
              <a:rPr lang="cs-CZ"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skopolamin</a:t>
            </a:r>
            <a:r>
              <a:rPr lang="cs-CZ"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(</a:t>
            </a:r>
            <a:r>
              <a:rPr sz="2400" b="1" spc="-5" dirty="0" err="1">
                <a:latin typeface="Times New Roman"/>
                <a:cs typeface="Times New Roman"/>
              </a:rPr>
              <a:t>durman</a:t>
            </a:r>
            <a:r>
              <a:rPr sz="2400" b="1" spc="-5" dirty="0">
                <a:latin typeface="Times New Roman"/>
                <a:cs typeface="Times New Roman"/>
              </a:rPr>
              <a:t>),</a:t>
            </a:r>
            <a:r>
              <a:rPr lang="cs-CZ" sz="2400" b="1" spc="-5" dirty="0"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sz="2400"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kys</a:t>
            </a:r>
            <a:r>
              <a:rPr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.</a:t>
            </a:r>
            <a:r>
              <a:rPr lang="cs-CZ"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iboten</a:t>
            </a:r>
            <a:r>
              <a:rPr sz="2400" b="1" dirty="0" err="1">
                <a:solidFill>
                  <a:schemeClr val="accent6"/>
                </a:solidFill>
                <a:latin typeface="Times New Roman"/>
                <a:cs typeface="Times New Roman"/>
              </a:rPr>
              <a:t>ová</a:t>
            </a:r>
            <a:r>
              <a:rPr sz="2400" b="1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(muchomůrka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sz="2400" b="1" dirty="0" err="1">
                <a:latin typeface="Times New Roman"/>
                <a:cs typeface="Times New Roman"/>
              </a:rPr>
              <a:t>červená</a:t>
            </a:r>
            <a:r>
              <a:rPr sz="2400" b="1" dirty="0">
                <a:latin typeface="Times New Roman"/>
                <a:cs typeface="Times New Roman"/>
              </a:rPr>
              <a:t>)</a:t>
            </a:r>
            <a:r>
              <a:rPr lang="cs-CZ" sz="2400" b="1" dirty="0">
                <a:latin typeface="Times New Roman"/>
                <a:cs typeface="Times New Roman"/>
              </a:rPr>
              <a:t>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400" b="1" dirty="0" err="1">
                <a:solidFill>
                  <a:schemeClr val="accent6"/>
                </a:solidFill>
                <a:latin typeface="Times New Roman"/>
                <a:cs typeface="Times New Roman"/>
              </a:rPr>
              <a:t>harmalin</a:t>
            </a:r>
            <a:r>
              <a:rPr lang="cs-CZ" sz="2400" b="1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lang="cs-CZ" sz="2400" b="1" dirty="0">
                <a:latin typeface="Times New Roman"/>
                <a:cs typeface="Times New Roman"/>
              </a:rPr>
              <a:t>(</a:t>
            </a:r>
            <a:r>
              <a:rPr lang="cs-CZ" sz="2400" b="1" dirty="0" err="1">
                <a:latin typeface="Times New Roman"/>
                <a:cs typeface="Times New Roman"/>
              </a:rPr>
              <a:t>harmala</a:t>
            </a:r>
            <a:r>
              <a:rPr lang="cs-CZ" sz="2400" b="1" dirty="0">
                <a:latin typeface="Times New Roman"/>
                <a:cs typeface="Times New Roman"/>
              </a:rPr>
              <a:t>)</a:t>
            </a:r>
          </a:p>
          <a:p>
            <a:pPr marL="349250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349250" marR="622935" indent="-33655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b="1" u="sng" spc="-5" dirty="0" err="1">
                <a:latin typeface="Times New Roman"/>
                <a:cs typeface="Times New Roman"/>
              </a:rPr>
              <a:t>syntetické</a:t>
            </a:r>
            <a:r>
              <a:rPr sz="2400" b="1" u="sng" spc="-5" dirty="0">
                <a:latin typeface="Times New Roman"/>
                <a:cs typeface="Times New Roman"/>
              </a:rPr>
              <a:t> </a:t>
            </a:r>
            <a:r>
              <a:rPr sz="2400" b="1" u="sng" spc="-5" dirty="0" err="1">
                <a:latin typeface="Times New Roman"/>
                <a:cs typeface="Times New Roman"/>
              </a:rPr>
              <a:t>preparáty</a:t>
            </a:r>
            <a:r>
              <a:rPr sz="2400" b="1" u="sng" dirty="0">
                <a:latin typeface="Times New Roman"/>
                <a:cs typeface="Times New Roman"/>
              </a:rPr>
              <a:t>: </a:t>
            </a:r>
            <a:endParaRPr lang="cs-CZ" sz="2400" b="1" u="sng" dirty="0">
              <a:latin typeface="Times New Roman"/>
              <a:cs typeface="Times New Roman"/>
            </a:endParaRPr>
          </a:p>
          <a:p>
            <a:pPr marL="12700" marR="622935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LSD</a:t>
            </a:r>
            <a:r>
              <a:rPr lang="cs-CZ" sz="2400" b="1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(diethylamid  </a:t>
            </a:r>
            <a:r>
              <a:rPr sz="2400" b="1" spc="-5" dirty="0" err="1">
                <a:latin typeface="Times New Roman"/>
                <a:cs typeface="Times New Roman"/>
              </a:rPr>
              <a:t>kys</a:t>
            </a:r>
            <a:r>
              <a:rPr sz="2400" b="1" spc="-5" dirty="0">
                <a:latin typeface="Times New Roman"/>
                <a:cs typeface="Times New Roman"/>
              </a:rPr>
              <a:t>.</a:t>
            </a:r>
            <a:r>
              <a:rPr lang="cs-CZ" sz="2400" b="1" spc="-5" dirty="0">
                <a:latin typeface="Times New Roman"/>
                <a:cs typeface="Times New Roman"/>
              </a:rPr>
              <a:t> </a:t>
            </a:r>
            <a:r>
              <a:rPr sz="2400" b="1" spc="-5" dirty="0" err="1">
                <a:latin typeface="Times New Roman"/>
                <a:cs typeface="Times New Roman"/>
              </a:rPr>
              <a:t>lysergové</a:t>
            </a:r>
            <a:r>
              <a:rPr sz="2400" b="1" spc="-5" dirty="0">
                <a:latin typeface="Times New Roman"/>
                <a:cs typeface="Times New Roman"/>
              </a:rPr>
              <a:t>)</a:t>
            </a:r>
            <a:r>
              <a:rPr lang="cs-CZ" sz="2400" b="1" spc="-5" dirty="0">
                <a:latin typeface="Times New Roman"/>
                <a:cs typeface="Times New Roman"/>
              </a:rPr>
              <a:t> </a:t>
            </a:r>
            <a:r>
              <a:rPr lang="cs-CZ" sz="1600" spc="-5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cs-CZ" sz="1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dekl, </a:t>
            </a:r>
            <a:r>
              <a:rPr lang="cs-CZ" sz="1600" b="1" i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geláč</a:t>
            </a:r>
            <a:r>
              <a:rPr lang="cs-CZ" sz="1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, hovno, kostka, papírek, </a:t>
            </a:r>
            <a:r>
              <a:rPr lang="cs-CZ" sz="1600" b="1" i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trip</a:t>
            </a:r>
            <a:r>
              <a:rPr lang="cs-CZ" sz="1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, žirafa)</a:t>
            </a:r>
          </a:p>
          <a:p>
            <a:pPr marL="12700" marR="622935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spc="-5" dirty="0" err="1">
                <a:latin typeface="Times New Roman"/>
                <a:cs typeface="Times New Roman"/>
              </a:rPr>
              <a:t>aplikace</a:t>
            </a:r>
            <a:r>
              <a:rPr sz="2400" dirty="0">
                <a:latin typeface="Times New Roman"/>
                <a:cs typeface="Times New Roman"/>
              </a:rPr>
              <a:t>:</a:t>
            </a:r>
            <a:r>
              <a:rPr sz="2400" spc="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perorální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B8813A-855D-4140-853C-59AD9A813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1643328" cy="10964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DF66CF-6F61-43AB-AFA7-5499E5713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05" y="51216"/>
            <a:ext cx="1203859" cy="15174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6706411-60E3-42BE-8BCF-D6414EA9E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16" y="131722"/>
            <a:ext cx="1286272" cy="9647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DFD81AF-88B0-46F1-ABD8-0F41FDEB9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52" y="1691837"/>
            <a:ext cx="1549400" cy="116205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CB9B84D-F959-460B-BBAE-D48E99E8B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14" y="6137625"/>
            <a:ext cx="1282885" cy="72162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78CF4B9-6B72-4066-A344-E5F3876BF7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03" y="4917283"/>
            <a:ext cx="2169497" cy="12203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6298F8-0D05-4481-8D83-0E8615CB4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52" y="2887104"/>
            <a:ext cx="1450349" cy="109066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0100" y="463572"/>
            <a:ext cx="722947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09695" algn="l"/>
                <a:tab pos="5602605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Ha</a:t>
            </a:r>
            <a:r>
              <a:rPr b="1" spc="0" dirty="0" err="1">
                <a:solidFill>
                  <a:schemeClr val="accent6"/>
                </a:solidFill>
              </a:rPr>
              <a:t>l</a:t>
            </a:r>
            <a:r>
              <a:rPr b="1" spc="-5" dirty="0" err="1">
                <a:solidFill>
                  <a:schemeClr val="accent6"/>
                </a:solidFill>
              </a:rPr>
              <a:t>uc</a:t>
            </a:r>
            <a:r>
              <a:rPr b="1" spc="0" dirty="0" err="1">
                <a:solidFill>
                  <a:schemeClr val="accent6"/>
                </a:solidFill>
              </a:rPr>
              <a:t>i</a:t>
            </a:r>
            <a:r>
              <a:rPr b="1" spc="-5" dirty="0" err="1">
                <a:solidFill>
                  <a:schemeClr val="accent6"/>
                </a:solidFill>
              </a:rPr>
              <a:t>no</a:t>
            </a:r>
            <a:r>
              <a:rPr b="1" dirty="0" err="1">
                <a:solidFill>
                  <a:schemeClr val="accent6"/>
                </a:solidFill>
              </a:rPr>
              <a:t>ge</a:t>
            </a:r>
            <a:r>
              <a:rPr b="1" spc="-5" dirty="0" err="1">
                <a:solidFill>
                  <a:schemeClr val="accent6"/>
                </a:solidFill>
              </a:rPr>
              <a:t>n</a:t>
            </a:r>
            <a:r>
              <a:rPr b="1" dirty="0" err="1">
                <a:solidFill>
                  <a:schemeClr val="accent6"/>
                </a:solidFill>
              </a:rPr>
              <a:t>y</a:t>
            </a:r>
            <a:r>
              <a:rPr b="1" dirty="0">
                <a:solidFill>
                  <a:schemeClr val="accent6"/>
                </a:solidFill>
              </a:rPr>
              <a:t> </a:t>
            </a:r>
            <a:r>
              <a:rPr lang="cs-CZ" b="1" dirty="0">
                <a:solidFill>
                  <a:schemeClr val="accent6"/>
                </a:solidFill>
              </a:rPr>
              <a:t>– </a:t>
            </a:r>
            <a:r>
              <a:rPr b="1" dirty="0" err="1">
                <a:solidFill>
                  <a:schemeClr val="accent6"/>
                </a:solidFill>
              </a:rPr>
              <a:t>a</a:t>
            </a:r>
            <a:r>
              <a:rPr b="1" spc="-5" dirty="0" err="1">
                <a:solidFill>
                  <a:schemeClr val="accent6"/>
                </a:solidFill>
              </a:rPr>
              <a:t>k</a:t>
            </a:r>
            <a:r>
              <a:rPr b="1" spc="-10" dirty="0" err="1">
                <a:solidFill>
                  <a:schemeClr val="accent6"/>
                </a:solidFill>
              </a:rPr>
              <a:t>u</a:t>
            </a:r>
            <a:r>
              <a:rPr b="1" spc="-5" dirty="0" err="1">
                <a:solidFill>
                  <a:schemeClr val="accent6"/>
                </a:solidFill>
              </a:rPr>
              <a:t>tn</a:t>
            </a:r>
            <a:r>
              <a:rPr b="1" dirty="0" err="1">
                <a:solidFill>
                  <a:schemeClr val="accent6"/>
                </a:solidFill>
              </a:rPr>
              <a:t>í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ú</a:t>
            </a:r>
            <a:r>
              <a:rPr b="1" dirty="0" err="1">
                <a:solidFill>
                  <a:schemeClr val="accent6"/>
                </a:solidFill>
              </a:rPr>
              <a:t>č</a:t>
            </a:r>
            <a:r>
              <a:rPr b="1" spc="-5" dirty="0" err="1">
                <a:solidFill>
                  <a:schemeClr val="accent6"/>
                </a:solidFill>
              </a:rPr>
              <a:t>inky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0869" y="1240790"/>
            <a:ext cx="7923531" cy="5361724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spc="-5" dirty="0">
                <a:latin typeface="Times New Roman"/>
                <a:cs typeface="Times New Roman"/>
              </a:rPr>
              <a:t>psychické, vegetativní,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neurologické</a:t>
            </a:r>
            <a:endParaRPr sz="24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400" u="heavy" spc="-5" dirty="0">
                <a:latin typeface="Times New Roman"/>
                <a:cs typeface="Times New Roman"/>
              </a:rPr>
              <a:t>akutní intoxikace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</a:p>
          <a:p>
            <a:pPr marL="348615" marR="5080">
              <a:lnSpc>
                <a:spcPct val="99800"/>
              </a:lnSpc>
              <a:spcBef>
                <a:spcPts val="5"/>
              </a:spcBef>
            </a:pPr>
            <a:r>
              <a:rPr sz="2400" dirty="0">
                <a:latin typeface="Times New Roman"/>
                <a:cs typeface="Times New Roman"/>
              </a:rPr>
              <a:t>-  </a:t>
            </a:r>
            <a:r>
              <a:rPr lang="cs-CZ" sz="2400" dirty="0">
                <a:latin typeface="Times New Roman"/>
                <a:cs typeface="Times New Roman"/>
              </a:rPr>
              <a:t>  </a:t>
            </a:r>
            <a:r>
              <a:rPr sz="2400" spc="-5" dirty="0" err="1">
                <a:latin typeface="Times New Roman"/>
                <a:cs typeface="Times New Roman"/>
              </a:rPr>
              <a:t>změny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emocí </a:t>
            </a:r>
            <a:r>
              <a:rPr sz="2400" spc="-5" dirty="0">
                <a:latin typeface="Times New Roman"/>
                <a:cs typeface="Times New Roman"/>
              </a:rPr>
              <a:t>(euforie, </a:t>
            </a:r>
            <a:r>
              <a:rPr sz="2400" spc="-5" dirty="0" err="1">
                <a:latin typeface="Times New Roman"/>
                <a:cs typeface="Times New Roman"/>
              </a:rPr>
              <a:t>deprese</a:t>
            </a:r>
            <a:r>
              <a:rPr sz="2400" spc="-5" dirty="0">
                <a:latin typeface="Times New Roman"/>
                <a:cs typeface="Times New Roman"/>
              </a:rPr>
              <a:t>,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anxieta</a:t>
            </a:r>
            <a:r>
              <a:rPr sz="2400" spc="-5" dirty="0">
                <a:latin typeface="Times New Roman"/>
                <a:cs typeface="Times New Roman"/>
              </a:rPr>
              <a:t>), </a:t>
            </a:r>
            <a:r>
              <a:rPr lang="cs-CZ" sz="2400" spc="-5" dirty="0">
                <a:latin typeface="Times New Roman"/>
                <a:cs typeface="Times New Roman"/>
              </a:rPr>
              <a:t>záleží na očekávání od drogy, společnosti – příjemný prožitek, ale i </a:t>
            </a:r>
            <a:r>
              <a:rPr lang="cs-CZ" sz="2400" spc="-5" dirty="0" err="1">
                <a:latin typeface="Times New Roman"/>
                <a:cs typeface="Times New Roman"/>
              </a:rPr>
              <a:t>bad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lang="cs-CZ" sz="2400" spc="-5" dirty="0" err="1">
                <a:latin typeface="Times New Roman"/>
                <a:cs typeface="Times New Roman"/>
              </a:rPr>
              <a:t>trip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805815" marR="5080" indent="-457200">
              <a:lnSpc>
                <a:spcPct val="99800"/>
              </a:lnSpc>
              <a:spcBef>
                <a:spcPts val="5"/>
              </a:spcBef>
              <a:buFontTx/>
              <a:buChar char="-"/>
            </a:pPr>
            <a:r>
              <a:rPr sz="2400" spc="-10" dirty="0" err="1">
                <a:latin typeface="Times New Roman"/>
                <a:cs typeface="Times New Roman"/>
              </a:rPr>
              <a:t>změny</a:t>
            </a:r>
            <a:r>
              <a:rPr sz="2400" spc="-10" dirty="0">
                <a:latin typeface="Times New Roman"/>
                <a:cs typeface="Times New Roman"/>
              </a:rPr>
              <a:t>  chování </a:t>
            </a:r>
            <a:r>
              <a:rPr sz="2400" spc="-5" dirty="0">
                <a:latin typeface="Times New Roman"/>
                <a:cs typeface="Times New Roman"/>
              </a:rPr>
              <a:t>(</a:t>
            </a:r>
            <a:r>
              <a:rPr sz="2400" spc="-5" dirty="0" err="1">
                <a:latin typeface="Times New Roman"/>
                <a:cs typeface="Times New Roman"/>
              </a:rPr>
              <a:t>agresivita</a:t>
            </a:r>
            <a:r>
              <a:rPr sz="2400" spc="-5" dirty="0">
                <a:latin typeface="Times New Roman"/>
                <a:cs typeface="Times New Roman"/>
              </a:rPr>
              <a:t>,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hyperaktivita</a:t>
            </a:r>
            <a:r>
              <a:rPr sz="2400" spc="-5" dirty="0">
                <a:latin typeface="Times New Roman"/>
                <a:cs typeface="Times New Roman"/>
              </a:rPr>
              <a:t>),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805815" marR="5080" indent="-457200">
              <a:lnSpc>
                <a:spcPct val="99800"/>
              </a:lnSpc>
              <a:spcBef>
                <a:spcPts val="5"/>
              </a:spcBef>
              <a:buFontTx/>
              <a:buChar char="-"/>
            </a:pPr>
            <a:r>
              <a:rPr sz="2400" spc="-5" dirty="0" err="1">
                <a:latin typeface="Times New Roman"/>
                <a:cs typeface="Times New Roman"/>
              </a:rPr>
              <a:t>změny</a:t>
            </a:r>
            <a:r>
              <a:rPr sz="2400" spc="-5" dirty="0">
                <a:latin typeface="Times New Roman"/>
                <a:cs typeface="Times New Roman"/>
              </a:rPr>
              <a:t> vnímání  (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čas</a:t>
            </a:r>
            <a:r>
              <a:rPr sz="2400" spc="-5" dirty="0">
                <a:latin typeface="Times New Roman"/>
                <a:cs typeface="Times New Roman"/>
              </a:rPr>
              <a:t>, prostor, </a:t>
            </a:r>
            <a:r>
              <a:rPr sz="24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halucinace</a:t>
            </a:r>
            <a:r>
              <a:rPr lang="cs-CZ"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 vzácněji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- </a:t>
            </a:r>
            <a:r>
              <a:rPr sz="2400" spc="-5" dirty="0">
                <a:latin typeface="Times New Roman"/>
                <a:cs typeface="Times New Roman"/>
              </a:rPr>
              <a:t>barvy, vize, </a:t>
            </a:r>
            <a:r>
              <a:rPr sz="2400" spc="-10" dirty="0" err="1">
                <a:latin typeface="Times New Roman"/>
                <a:cs typeface="Times New Roman"/>
              </a:rPr>
              <a:t>zostřené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vnímání</a:t>
            </a:r>
            <a:r>
              <a:rPr lang="cs-CZ" sz="2400" spc="-5" dirty="0">
                <a:latin typeface="Times New Roman"/>
                <a:cs typeface="Times New Roman"/>
              </a:rPr>
              <a:t>, ale i </a:t>
            </a:r>
            <a:r>
              <a:rPr lang="cs-CZ" sz="2400" spc="-5" dirty="0" err="1">
                <a:latin typeface="Times New Roman"/>
                <a:cs typeface="Times New Roman"/>
              </a:rPr>
              <a:t>pseudohalucinace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805815" marR="5080" indent="-457200">
              <a:lnSpc>
                <a:spcPct val="99800"/>
              </a:lnSpc>
              <a:spcBef>
                <a:spcPts val="5"/>
              </a:spcBef>
              <a:buFontTx/>
              <a:buChar char="-"/>
            </a:pPr>
            <a:r>
              <a:rPr sz="2400" spc="-5" dirty="0" err="1">
                <a:latin typeface="Times New Roman"/>
                <a:cs typeface="Times New Roman"/>
              </a:rPr>
              <a:t>změna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myšlení </a:t>
            </a:r>
            <a:r>
              <a:rPr sz="2400" spc="-5" dirty="0">
                <a:latin typeface="Times New Roman"/>
                <a:cs typeface="Times New Roman"/>
              </a:rPr>
              <a:t>(</a:t>
            </a:r>
            <a:r>
              <a:rPr sz="2400" spc="-5" dirty="0" err="1">
                <a:latin typeface="Times New Roman"/>
                <a:cs typeface="Times New Roman"/>
              </a:rPr>
              <a:t>bludná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interpretace</a:t>
            </a:r>
            <a:r>
              <a:rPr sz="2400" spc="-5" dirty="0">
                <a:latin typeface="Times New Roman"/>
                <a:cs typeface="Times New Roman"/>
              </a:rPr>
              <a:t> reality, pokles </a:t>
            </a:r>
            <a:r>
              <a:rPr sz="2400" spc="-5" dirty="0" err="1">
                <a:latin typeface="Times New Roman"/>
                <a:cs typeface="Times New Roman"/>
              </a:rPr>
              <a:t>kritičnosti</a:t>
            </a:r>
            <a:r>
              <a:rPr sz="2400" spc="-5" dirty="0">
                <a:latin typeface="Times New Roman"/>
                <a:cs typeface="Times New Roman"/>
              </a:rPr>
              <a:t>)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805815" marR="5080" indent="-457200">
              <a:lnSpc>
                <a:spcPct val="99800"/>
              </a:lnSpc>
              <a:spcBef>
                <a:spcPts val="5"/>
              </a:spcBef>
              <a:buFontTx/>
              <a:buChar char="-"/>
            </a:pPr>
            <a:r>
              <a:rPr sz="2400" spc="-5" dirty="0" err="1">
                <a:latin typeface="Times New Roman"/>
                <a:cs typeface="Times New Roman"/>
              </a:rPr>
              <a:t>afektivní</a:t>
            </a:r>
            <a:r>
              <a:rPr sz="2400" spc="-5" dirty="0">
                <a:latin typeface="Times New Roman"/>
                <a:cs typeface="Times New Roman"/>
              </a:rPr>
              <a:t> labilita,  </a:t>
            </a:r>
            <a:r>
              <a:rPr sz="2400" spc="-5" dirty="0" err="1">
                <a:latin typeface="Times New Roman"/>
                <a:cs typeface="Times New Roman"/>
              </a:rPr>
              <a:t>impulsivní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jednání</a:t>
            </a:r>
            <a:endParaRPr lang="cs-CZ" sz="2400" spc="-5" dirty="0">
              <a:latin typeface="Times New Roman"/>
              <a:cs typeface="Times New Roman"/>
            </a:endParaRPr>
          </a:p>
          <a:p>
            <a:pPr marL="805815" marR="5080" indent="-457200">
              <a:lnSpc>
                <a:spcPct val="99800"/>
              </a:lnSpc>
              <a:spcBef>
                <a:spcPts val="5"/>
              </a:spcBef>
              <a:buFontTx/>
              <a:buChar char="-"/>
            </a:pPr>
            <a:r>
              <a:rPr sz="2400" dirty="0">
                <a:latin typeface="Times New Roman"/>
                <a:cs typeface="Times New Roman"/>
              </a:rPr>
              <a:t>+ 2 </a:t>
            </a:r>
            <a:r>
              <a:rPr sz="2400" spc="-5" dirty="0" err="1">
                <a:latin typeface="Times New Roman"/>
                <a:cs typeface="Times New Roman"/>
              </a:rPr>
              <a:t>příznaky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 </a:t>
            </a:r>
            <a:r>
              <a:rPr sz="2400" spc="-5" dirty="0" err="1">
                <a:latin typeface="Times New Roman"/>
                <a:cs typeface="Times New Roman"/>
              </a:rPr>
              <a:t>následujícího</a:t>
            </a:r>
            <a:r>
              <a:rPr sz="2400" dirty="0">
                <a:latin typeface="Times New Roman"/>
                <a:cs typeface="Times New Roman"/>
              </a:rPr>
              <a:t>: </a:t>
            </a:r>
            <a:r>
              <a:rPr sz="2400" spc="-5" dirty="0">
                <a:latin typeface="Times New Roman"/>
                <a:cs typeface="Times New Roman"/>
              </a:rPr>
              <a:t>pocení, vzestup </a:t>
            </a:r>
            <a:r>
              <a:rPr sz="2400" spc="-10" dirty="0">
                <a:latin typeface="Times New Roman"/>
                <a:cs typeface="Times New Roman"/>
              </a:rPr>
              <a:t>TK, </a:t>
            </a:r>
            <a:r>
              <a:rPr sz="2400" spc="-5" dirty="0">
                <a:latin typeface="Times New Roman"/>
                <a:cs typeface="Times New Roman"/>
              </a:rPr>
              <a:t>SF,  </a:t>
            </a:r>
            <a:r>
              <a:rPr sz="2400" spc="-5" dirty="0" err="1">
                <a:latin typeface="Times New Roman"/>
                <a:cs typeface="Times New Roman"/>
              </a:rPr>
              <a:t>zimovřivost</a:t>
            </a:r>
            <a:r>
              <a:rPr lang="cs-CZ" sz="2400" spc="-5" dirty="0">
                <a:latin typeface="Times New Roman"/>
                <a:cs typeface="Times New Roman"/>
              </a:rPr>
              <a:t>,</a:t>
            </a:r>
            <a:r>
              <a:rPr sz="2400" spc="-5" dirty="0">
                <a:latin typeface="Times New Roman"/>
                <a:cs typeface="Times New Roman"/>
              </a:rPr>
              <a:t> třes, hypersalivace, </a:t>
            </a:r>
            <a:r>
              <a:rPr sz="2400" spc="-10" dirty="0">
                <a:latin typeface="Times New Roman"/>
                <a:cs typeface="Times New Roman"/>
              </a:rPr>
              <a:t>poruchy  </a:t>
            </a:r>
            <a:r>
              <a:rPr sz="2400" spc="-5" dirty="0">
                <a:latin typeface="Times New Roman"/>
                <a:cs typeface="Times New Roman"/>
              </a:rPr>
              <a:t>akomodace, cefalgie, sucho </a:t>
            </a:r>
            <a:r>
              <a:rPr sz="2400" dirty="0">
                <a:latin typeface="Times New Roman"/>
                <a:cs typeface="Times New Roman"/>
              </a:rPr>
              <a:t>v </a:t>
            </a:r>
            <a:r>
              <a:rPr sz="2400" spc="-10" dirty="0">
                <a:latin typeface="Times New Roman"/>
                <a:cs typeface="Times New Roman"/>
              </a:rPr>
              <a:t>puse,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mydriasa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8EB3DF-FA9A-4D73-BA5C-DEB50FC41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63" y="13740"/>
            <a:ext cx="2869908" cy="14340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2370" y="668042"/>
            <a:ext cx="423481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Škodlivé</a:t>
            </a:r>
            <a:r>
              <a:rPr b="1" spc="-55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požívání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1752600"/>
            <a:ext cx="8077200" cy="37798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9250" marR="307340" indent="-33655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užívání psychoaktivní látky </a:t>
            </a:r>
            <a:r>
              <a:rPr sz="3200" b="1" dirty="0">
                <a:latin typeface="Times New Roman"/>
                <a:cs typeface="Times New Roman"/>
              </a:rPr>
              <a:t>vedoucí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k  </a:t>
            </a:r>
            <a:r>
              <a:rPr sz="3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poškození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zdraví </a:t>
            </a:r>
            <a:r>
              <a:rPr sz="3200" b="1" dirty="0">
                <a:latin typeface="Times New Roman"/>
                <a:cs typeface="Times New Roman"/>
              </a:rPr>
              <a:t>- </a:t>
            </a:r>
            <a:r>
              <a:rPr sz="3200" b="1" spc="-5" dirty="0">
                <a:latin typeface="Times New Roman"/>
                <a:cs typeface="Times New Roman"/>
              </a:rPr>
              <a:t>tělesnému (infekce </a:t>
            </a:r>
            <a:r>
              <a:rPr sz="3200" b="1" dirty="0">
                <a:latin typeface="Times New Roman"/>
                <a:cs typeface="Times New Roman"/>
              </a:rPr>
              <a:t>-  </a:t>
            </a:r>
            <a:r>
              <a:rPr sz="3200" b="1" spc="-5" dirty="0">
                <a:latin typeface="Times New Roman"/>
                <a:cs typeface="Times New Roman"/>
              </a:rPr>
              <a:t>HIV) </a:t>
            </a:r>
            <a:r>
              <a:rPr sz="3200" b="1" dirty="0">
                <a:latin typeface="Times New Roman"/>
                <a:cs typeface="Times New Roman"/>
              </a:rPr>
              <a:t>či </a:t>
            </a:r>
            <a:r>
              <a:rPr sz="3200" b="1" spc="-5" dirty="0">
                <a:latin typeface="Times New Roman"/>
                <a:cs typeface="Times New Roman"/>
              </a:rPr>
              <a:t>psychickému</a:t>
            </a:r>
            <a:r>
              <a:rPr sz="3200" b="1" spc="2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(</a:t>
            </a:r>
            <a:r>
              <a:rPr sz="3200" b="1" spc="-5" dirty="0" err="1">
                <a:latin typeface="Times New Roman"/>
                <a:cs typeface="Times New Roman"/>
              </a:rPr>
              <a:t>např.deprese</a:t>
            </a:r>
            <a:r>
              <a:rPr sz="3200" b="1" spc="-5" dirty="0">
                <a:latin typeface="Times New Roman"/>
                <a:cs typeface="Times New Roman"/>
              </a:rPr>
              <a:t>)</a:t>
            </a:r>
            <a:endParaRPr lang="cs-CZ" sz="3200" b="1" spc="-5" dirty="0">
              <a:latin typeface="Times New Roman"/>
              <a:cs typeface="Times New Roman"/>
            </a:endParaRPr>
          </a:p>
          <a:p>
            <a:pPr marL="12700" marR="30734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spc="-5" dirty="0" err="1">
                <a:latin typeface="Times New Roman"/>
                <a:cs typeface="Times New Roman"/>
              </a:rPr>
              <a:t>rizikové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b="1" dirty="0" err="1">
                <a:latin typeface="Times New Roman"/>
                <a:cs typeface="Times New Roman"/>
              </a:rPr>
              <a:t>chování</a:t>
            </a:r>
            <a:endParaRPr lang="cs-CZ" sz="32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i="1" spc="-5" dirty="0">
                <a:latin typeface="Times New Roman"/>
                <a:cs typeface="Times New Roman"/>
              </a:rPr>
              <a:t>léčba: </a:t>
            </a:r>
            <a:r>
              <a:rPr sz="3200" b="1" spc="-5" dirty="0">
                <a:latin typeface="Times New Roman"/>
                <a:cs typeface="Times New Roman"/>
              </a:rPr>
              <a:t>„krátká intervence“ </a:t>
            </a:r>
            <a:r>
              <a:rPr sz="3200" b="1" dirty="0">
                <a:latin typeface="Times New Roman"/>
                <a:cs typeface="Times New Roman"/>
              </a:rPr>
              <a:t>+ </a:t>
            </a:r>
            <a:r>
              <a:rPr sz="3200" b="1" spc="-5" dirty="0">
                <a:latin typeface="Times New Roman"/>
                <a:cs typeface="Times New Roman"/>
              </a:rPr>
              <a:t>léčba</a:t>
            </a:r>
            <a:r>
              <a:rPr sz="3200" b="1" spc="14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potíží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0839" y="311172"/>
            <a:ext cx="331406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Halucinogeny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269" y="1205230"/>
            <a:ext cx="8075931" cy="483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není závislost,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není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odvykací</a:t>
            </a:r>
            <a:r>
              <a:rPr sz="3200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stav</a:t>
            </a:r>
            <a:endParaRPr sz="32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7980" indent="-335280">
              <a:lnSpc>
                <a:spcPct val="100000"/>
              </a:lnSpc>
              <a:spcBef>
                <a:spcPts val="11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3200" u="heavy" spc="-5" dirty="0">
                <a:latin typeface="Times New Roman"/>
                <a:cs typeface="Times New Roman"/>
              </a:rPr>
              <a:t>toxická psychóza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(dif.dg.akutní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intoxikace)</a:t>
            </a:r>
            <a:endParaRPr sz="2000" dirty="0">
              <a:latin typeface="Times New Roman"/>
              <a:cs typeface="Times New Roman"/>
            </a:endParaRPr>
          </a:p>
          <a:p>
            <a:pPr marL="347980" marR="5080" indent="-335280">
              <a:lnSpc>
                <a:spcPct val="90100"/>
              </a:lnSpc>
              <a:spcBef>
                <a:spcPts val="60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rizika</a:t>
            </a:r>
            <a:r>
              <a:rPr sz="3200" dirty="0">
                <a:latin typeface="Times New Roman"/>
                <a:cs typeface="Times New Roman"/>
              </a:rPr>
              <a:t>: </a:t>
            </a:r>
            <a:endParaRPr lang="cs-CZ" sz="3200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90100"/>
              </a:lnSpc>
              <a:spcBef>
                <a:spcPts val="600"/>
              </a:spcBef>
              <a:buClr>
                <a:srgbClr val="FFFF66"/>
              </a:buClr>
              <a:buFontTx/>
              <a:buChar char="-"/>
              <a:tabLst>
                <a:tab pos="347345" algn="l"/>
                <a:tab pos="347980" algn="l"/>
              </a:tabLst>
            </a:pPr>
            <a:r>
              <a:rPr sz="3200" spc="-5" dirty="0">
                <a:latin typeface="Times New Roman"/>
                <a:cs typeface="Times New Roman"/>
              </a:rPr>
              <a:t>psych.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alterace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při </a:t>
            </a:r>
            <a:r>
              <a:rPr sz="3200" spc="-5" dirty="0">
                <a:latin typeface="Times New Roman"/>
                <a:cs typeface="Times New Roman"/>
              </a:rPr>
              <a:t>intoxikaci může  </a:t>
            </a:r>
            <a:r>
              <a:rPr sz="3200" dirty="0">
                <a:latin typeface="Times New Roman"/>
                <a:cs typeface="Times New Roman"/>
              </a:rPr>
              <a:t>být </a:t>
            </a:r>
            <a:r>
              <a:rPr sz="3200" spc="-5" dirty="0">
                <a:latin typeface="Times New Roman"/>
                <a:cs typeface="Times New Roman"/>
              </a:rPr>
              <a:t>příčinou </a:t>
            </a:r>
            <a:r>
              <a:rPr sz="3200" u="heavy" dirty="0">
                <a:latin typeface="Times New Roman"/>
                <a:cs typeface="Times New Roman"/>
              </a:rPr>
              <a:t>nehody</a:t>
            </a:r>
            <a:r>
              <a:rPr sz="3200" dirty="0">
                <a:latin typeface="Times New Roman"/>
                <a:cs typeface="Times New Roman"/>
              </a:rPr>
              <a:t>, </a:t>
            </a:r>
            <a:r>
              <a:rPr sz="3200" u="heavy" spc="-5" dirty="0" err="1">
                <a:latin typeface="Times New Roman"/>
                <a:cs typeface="Times New Roman"/>
              </a:rPr>
              <a:t>panické</a:t>
            </a:r>
            <a:r>
              <a:rPr sz="3200" u="heavy" spc="-5" dirty="0">
                <a:latin typeface="Times New Roman"/>
                <a:cs typeface="Times New Roman"/>
              </a:rPr>
              <a:t> </a:t>
            </a:r>
            <a:r>
              <a:rPr sz="3200" u="heavy" dirty="0" err="1">
                <a:latin typeface="Times New Roman"/>
                <a:cs typeface="Times New Roman"/>
              </a:rPr>
              <a:t>reakce</a:t>
            </a:r>
            <a:r>
              <a:rPr sz="3200" dirty="0">
                <a:latin typeface="Times New Roman"/>
                <a:cs typeface="Times New Roman"/>
              </a:rPr>
              <a:t>,</a:t>
            </a:r>
            <a:endParaRPr lang="cs-CZ" sz="3200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90100"/>
              </a:lnSpc>
              <a:spcBef>
                <a:spcPts val="600"/>
              </a:spcBef>
              <a:buClr>
                <a:srgbClr val="FFFF66"/>
              </a:buClr>
              <a:buFontTx/>
              <a:buChar char="-"/>
              <a:tabLst>
                <a:tab pos="347345" algn="l"/>
                <a:tab pos="347980" algn="l"/>
              </a:tabLst>
            </a:pPr>
            <a:r>
              <a:rPr lang="cs-CZ" sz="3200" dirty="0">
                <a:latin typeface="Times New Roman"/>
                <a:cs typeface="Times New Roman"/>
              </a:rPr>
              <a:t>a</a:t>
            </a:r>
            <a:r>
              <a:rPr sz="3200" spc="-5" dirty="0" err="1">
                <a:latin typeface="Times New Roman"/>
                <a:cs typeface="Times New Roman"/>
              </a:rPr>
              <a:t>gresivní</a:t>
            </a:r>
            <a:r>
              <a:rPr sz="3200" spc="-5" dirty="0">
                <a:latin typeface="Times New Roman"/>
                <a:cs typeface="Times New Roman"/>
              </a:rPr>
              <a:t> chování, 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90100"/>
              </a:lnSpc>
              <a:spcBef>
                <a:spcPts val="600"/>
              </a:spcBef>
              <a:buClr>
                <a:srgbClr val="FFFF66"/>
              </a:buClr>
              <a:buFontTx/>
              <a:buChar char="-"/>
              <a:tabLst>
                <a:tab pos="347345" algn="l"/>
                <a:tab pos="347980" algn="l"/>
              </a:tabLst>
            </a:pPr>
            <a:r>
              <a:rPr sz="3200" u="heavy" spc="-5" dirty="0" err="1">
                <a:latin typeface="Times New Roman"/>
                <a:cs typeface="Times New Roman"/>
              </a:rPr>
              <a:t>flashbacky</a:t>
            </a:r>
            <a:r>
              <a:rPr sz="3200" spc="-5" dirty="0">
                <a:latin typeface="Times New Roman"/>
                <a:cs typeface="Times New Roman"/>
              </a:rPr>
              <a:t> (</a:t>
            </a:r>
            <a:r>
              <a:rPr sz="3200" spc="-5" dirty="0" err="1">
                <a:latin typeface="Times New Roman"/>
                <a:cs typeface="Times New Roman"/>
              </a:rPr>
              <a:t>při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abstinenci</a:t>
            </a:r>
            <a:r>
              <a:rPr sz="3200" spc="-5" dirty="0">
                <a:latin typeface="Times New Roman"/>
                <a:cs typeface="Times New Roman"/>
              </a:rPr>
              <a:t> prožívá stav jako </a:t>
            </a:r>
            <a:r>
              <a:rPr sz="3200" dirty="0">
                <a:latin typeface="Times New Roman"/>
                <a:cs typeface="Times New Roman"/>
              </a:rPr>
              <a:t>pod </a:t>
            </a:r>
            <a:r>
              <a:rPr sz="3200" spc="-5" dirty="0" err="1">
                <a:latin typeface="Times New Roman"/>
                <a:cs typeface="Times New Roman"/>
              </a:rPr>
              <a:t>vlivem</a:t>
            </a:r>
            <a:r>
              <a:rPr sz="3200" spc="-5" dirty="0">
                <a:latin typeface="Times New Roman"/>
                <a:cs typeface="Times New Roman"/>
              </a:rPr>
              <a:t>  </a:t>
            </a:r>
            <a:r>
              <a:rPr sz="3200" spc="-5" dirty="0" err="1">
                <a:latin typeface="Times New Roman"/>
                <a:cs typeface="Times New Roman"/>
              </a:rPr>
              <a:t>halucinogenu</a:t>
            </a:r>
            <a:r>
              <a:rPr lang="cs-CZ" sz="3200" spc="-5" dirty="0">
                <a:latin typeface="Times New Roman"/>
                <a:cs typeface="Times New Roman"/>
              </a:rPr>
              <a:t>)</a:t>
            </a:r>
          </a:p>
          <a:p>
            <a:pPr marL="469900" marR="5080" indent="-457200">
              <a:lnSpc>
                <a:spcPct val="90100"/>
              </a:lnSpc>
              <a:spcBef>
                <a:spcPts val="600"/>
              </a:spcBef>
              <a:buClr>
                <a:srgbClr val="FFFF66"/>
              </a:buClr>
              <a:buFontTx/>
              <a:buChar char="-"/>
              <a:tabLst>
                <a:tab pos="347345" algn="l"/>
                <a:tab pos="34798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provokace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u="heavy" spc="-5" dirty="0" err="1">
                <a:latin typeface="Times New Roman"/>
                <a:cs typeface="Times New Roman"/>
              </a:rPr>
              <a:t>psychózy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(</a:t>
            </a:r>
            <a:r>
              <a:rPr sz="2400" spc="5" dirty="0">
                <a:latin typeface="Times New Roman"/>
                <a:cs typeface="Times New Roman"/>
              </a:rPr>
              <a:t>u </a:t>
            </a:r>
            <a:r>
              <a:rPr sz="2400" spc="-5" dirty="0">
                <a:latin typeface="Times New Roman"/>
                <a:cs typeface="Times New Roman"/>
              </a:rPr>
              <a:t>disponovaných jedinců může pokračovat  intoxikace pod </a:t>
            </a:r>
            <a:r>
              <a:rPr sz="2400" spc="-5" dirty="0" err="1">
                <a:latin typeface="Times New Roman"/>
                <a:cs typeface="Times New Roman"/>
              </a:rPr>
              <a:t>obrazem</a:t>
            </a:r>
            <a:r>
              <a:rPr lang="cs-CZ" sz="2400" spc="-5" dirty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psychot</a:t>
            </a:r>
            <a:r>
              <a:rPr sz="2400" spc="-5" dirty="0">
                <a:latin typeface="Times New Roman"/>
                <a:cs typeface="Times New Roman"/>
              </a:rPr>
              <a:t>.  ataky)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59941B-E9FC-4A01-A4B9-065F0A07E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6" y="-36577"/>
            <a:ext cx="1828800" cy="121615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8960" y="920771"/>
            <a:ext cx="545655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66820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Halucinogeny</a:t>
            </a:r>
            <a:r>
              <a:rPr b="1" spc="5" dirty="0">
                <a:solidFill>
                  <a:schemeClr val="accent6"/>
                </a:solidFill>
              </a:rPr>
              <a:t> </a:t>
            </a:r>
            <a:r>
              <a:rPr b="1" dirty="0">
                <a:solidFill>
                  <a:schemeClr val="accent6"/>
                </a:solidFill>
              </a:rPr>
              <a:t>-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terapie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269" y="2015489"/>
            <a:ext cx="7466330" cy="39773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9250" marR="5080" indent="-33655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  <a:tab pos="5640705" algn="l"/>
              </a:tabLst>
            </a:pPr>
            <a:r>
              <a:rPr sz="3200" i="1" spc="-5" dirty="0" err="1">
                <a:latin typeface="Times New Roman"/>
                <a:cs typeface="Times New Roman"/>
              </a:rPr>
              <a:t>akutní</a:t>
            </a:r>
            <a:r>
              <a:rPr sz="3200" i="1" spc="-5" dirty="0">
                <a:latin typeface="Times New Roman"/>
                <a:cs typeface="Times New Roman"/>
              </a:rPr>
              <a:t> </a:t>
            </a:r>
            <a:r>
              <a:rPr sz="3200" i="1" spc="-5" dirty="0" err="1">
                <a:latin typeface="Times New Roman"/>
                <a:cs typeface="Times New Roman"/>
              </a:rPr>
              <a:t>intoxikace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zajištění  stálého dohledu, </a:t>
            </a:r>
            <a:r>
              <a:rPr sz="3200" spc="-5" dirty="0" err="1">
                <a:latin typeface="Times New Roman"/>
                <a:cs typeface="Times New Roman"/>
              </a:rPr>
              <a:t>klidné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pr</a:t>
            </a:r>
            <a:r>
              <a:rPr lang="cs-CZ" sz="3200" spc="-5" dirty="0">
                <a:latin typeface="Times New Roman"/>
                <a:cs typeface="Times New Roman"/>
              </a:rPr>
              <a:t>o</a:t>
            </a:r>
            <a:r>
              <a:rPr sz="3200" spc="-5" dirty="0" err="1">
                <a:latin typeface="Times New Roman"/>
                <a:cs typeface="Times New Roman"/>
              </a:rPr>
              <a:t>středí</a:t>
            </a:r>
            <a:r>
              <a:rPr sz="3200" spc="-5" dirty="0">
                <a:latin typeface="Times New Roman"/>
                <a:cs typeface="Times New Roman"/>
              </a:rPr>
              <a:t>, </a:t>
            </a:r>
            <a:r>
              <a:rPr sz="3200" spc="-5" dirty="0" err="1">
                <a:latin typeface="Times New Roman"/>
                <a:cs typeface="Times New Roman"/>
              </a:rPr>
              <a:t>krátká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lang="cs-CZ" sz="3200" spc="-5" dirty="0">
                <a:latin typeface="Times New Roman"/>
                <a:cs typeface="Times New Roman"/>
              </a:rPr>
              <a:t>d</a:t>
            </a:r>
            <a:r>
              <a:rPr sz="3200" dirty="0" err="1">
                <a:latin typeface="Times New Roman"/>
                <a:cs typeface="Times New Roman"/>
              </a:rPr>
              <a:t>oba</a:t>
            </a:r>
            <a:r>
              <a:rPr sz="3200" dirty="0">
                <a:latin typeface="Times New Roman"/>
                <a:cs typeface="Times New Roman"/>
              </a:rPr>
              <a:t> od </a:t>
            </a:r>
            <a:r>
              <a:rPr sz="3200" spc="-5" dirty="0">
                <a:latin typeface="Times New Roman"/>
                <a:cs typeface="Times New Roman"/>
              </a:rPr>
              <a:t>požití </a:t>
            </a:r>
            <a:r>
              <a:rPr sz="3200" dirty="0">
                <a:latin typeface="Times New Roman"/>
                <a:cs typeface="Times New Roman"/>
              </a:rPr>
              <a:t>- </a:t>
            </a:r>
            <a:r>
              <a:rPr sz="3200" spc="-5" dirty="0">
                <a:latin typeface="Times New Roman"/>
                <a:cs typeface="Times New Roman"/>
              </a:rPr>
              <a:t>vyvolat zvracení, úzkost,  neklid </a:t>
            </a:r>
            <a:r>
              <a:rPr sz="3200" dirty="0">
                <a:latin typeface="Times New Roman"/>
                <a:cs typeface="Times New Roman"/>
              </a:rPr>
              <a:t>-</a:t>
            </a:r>
            <a:r>
              <a:rPr sz="3200" spc="5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aplikace</a:t>
            </a:r>
            <a:r>
              <a:rPr sz="3200" spc="15" dirty="0">
                <a:latin typeface="Times New Roman"/>
                <a:cs typeface="Times New Roman"/>
              </a:rPr>
              <a:t> </a:t>
            </a:r>
            <a:r>
              <a:rPr lang="cs-CZ" sz="3200" spc="-5" dirty="0">
                <a:latin typeface="Times New Roman"/>
                <a:cs typeface="Times New Roman"/>
              </a:rPr>
              <a:t>antipsychotik </a:t>
            </a:r>
            <a:r>
              <a:rPr sz="3200" spc="-5" dirty="0">
                <a:latin typeface="Times New Roman"/>
                <a:cs typeface="Times New Roman"/>
              </a:rPr>
              <a:t>(tiaprid,  haloperidol),</a:t>
            </a:r>
            <a:r>
              <a:rPr sz="3200" spc="0" dirty="0">
                <a:latin typeface="Times New Roman"/>
                <a:cs typeface="Times New Roman"/>
              </a:rPr>
              <a:t> </a:t>
            </a:r>
            <a:r>
              <a:rPr lang="cs-CZ" sz="3200" spc="0" dirty="0">
                <a:latin typeface="Times New Roman"/>
                <a:cs typeface="Times New Roman"/>
              </a:rPr>
              <a:t>BZD</a:t>
            </a:r>
          </a:p>
          <a:p>
            <a:pPr marL="12700" marR="508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tabLst>
                <a:tab pos="348615" algn="l"/>
                <a:tab pos="349250" algn="l"/>
                <a:tab pos="5640705" algn="l"/>
              </a:tabLst>
            </a:pPr>
            <a:endParaRPr lang="cs-CZ" sz="3200" spc="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  <a:tab pos="5640705" algn="l"/>
              </a:tabLst>
            </a:pPr>
            <a:r>
              <a:rPr lang="cs-CZ" sz="3200" i="1" dirty="0">
                <a:latin typeface="Times New Roman"/>
                <a:cs typeface="Times New Roman"/>
              </a:rPr>
              <a:t>Psychotické poruchy, reminiscence: </a:t>
            </a:r>
            <a:r>
              <a:rPr lang="cs-CZ" sz="3200" dirty="0">
                <a:latin typeface="Times New Roman"/>
                <a:cs typeface="Times New Roman"/>
              </a:rPr>
              <a:t>antipsychotika (</a:t>
            </a:r>
            <a:r>
              <a:rPr lang="cs-CZ" sz="3200" dirty="0" err="1">
                <a:latin typeface="Times New Roman"/>
                <a:cs typeface="Times New Roman"/>
              </a:rPr>
              <a:t>tiaprid</a:t>
            </a:r>
            <a:r>
              <a:rPr lang="cs-CZ" sz="3200" dirty="0">
                <a:latin typeface="Times New Roman"/>
                <a:cs typeface="Times New Roman"/>
              </a:rPr>
              <a:t>, </a:t>
            </a:r>
            <a:r>
              <a:rPr lang="cs-CZ" sz="3200" dirty="0" err="1">
                <a:latin typeface="Times New Roman"/>
                <a:cs typeface="Times New Roman"/>
              </a:rPr>
              <a:t>haloperidol</a:t>
            </a:r>
            <a:r>
              <a:rPr lang="cs-CZ" sz="3200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B31343-C6D1-4FFD-BFA4-91BDF66EE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0"/>
            <a:ext cx="28448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62469" y="5337809"/>
            <a:ext cx="185673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Delirogeny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250" y="422286"/>
            <a:ext cx="280035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Delirogeny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1676400"/>
            <a:ext cx="8077199" cy="4314001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9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>
                <a:latin typeface="Times New Roman"/>
                <a:cs typeface="Times New Roman"/>
              </a:rPr>
              <a:t>andělský </a:t>
            </a:r>
            <a:r>
              <a:rPr sz="3200" spc="-5" dirty="0" err="1">
                <a:latin typeface="Times New Roman"/>
                <a:cs typeface="Times New Roman"/>
              </a:rPr>
              <a:t>prach</a:t>
            </a:r>
            <a:r>
              <a:rPr sz="3200" spc="-5" dirty="0">
                <a:latin typeface="Times New Roman"/>
                <a:cs typeface="Times New Roman"/>
              </a:rPr>
              <a:t> -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fencyklidin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(PCP),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ketamin</a:t>
            </a:r>
            <a:r>
              <a:rPr lang="cs-CZ" sz="3200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lang="cs-CZ" sz="1400" spc="-5" dirty="0">
                <a:latin typeface="Times New Roman"/>
                <a:cs typeface="Times New Roman"/>
              </a:rPr>
              <a:t>(NMDA antagonisté)</a:t>
            </a:r>
          </a:p>
          <a:p>
            <a:pPr marL="349250" indent="-336550">
              <a:lnSpc>
                <a:spcPct val="100000"/>
              </a:lnSpc>
              <a:spcBef>
                <a:spcPts val="9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endParaRPr sz="1400" dirty="0">
              <a:latin typeface="Times New Roman"/>
              <a:cs typeface="Times New Roman"/>
            </a:endParaRPr>
          </a:p>
          <a:p>
            <a:pPr marL="349250" marR="400685" indent="-336550">
              <a:lnSpc>
                <a:spcPct val="100299"/>
              </a:lnSpc>
              <a:spcBef>
                <a:spcPts val="7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i="1" u="heavy" spc="-5" dirty="0" err="1">
                <a:latin typeface="Times New Roman"/>
                <a:cs typeface="Times New Roman"/>
              </a:rPr>
              <a:t>účinky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halucinogenní </a:t>
            </a:r>
            <a:r>
              <a:rPr sz="3200" dirty="0">
                <a:latin typeface="Times New Roman"/>
                <a:cs typeface="Times New Roman"/>
              </a:rPr>
              <a:t>+ </a:t>
            </a:r>
            <a:r>
              <a:rPr sz="3200" spc="-5" dirty="0">
                <a:latin typeface="Times New Roman"/>
                <a:cs typeface="Times New Roman"/>
              </a:rPr>
              <a:t>kvalitní poruchy  vědomí </a:t>
            </a:r>
            <a:r>
              <a:rPr sz="3200" dirty="0">
                <a:latin typeface="Times New Roman"/>
                <a:cs typeface="Times New Roman"/>
              </a:rPr>
              <a:t>ve </a:t>
            </a:r>
            <a:r>
              <a:rPr sz="3200" spc="-5" dirty="0">
                <a:latin typeface="Times New Roman"/>
                <a:cs typeface="Times New Roman"/>
              </a:rPr>
              <a:t>smyslu deliria</a:t>
            </a:r>
            <a:endParaRPr sz="3200" dirty="0">
              <a:latin typeface="Times New Roman"/>
              <a:cs typeface="Times New Roman"/>
            </a:endParaRPr>
          </a:p>
          <a:p>
            <a:pPr marL="349250" marR="20320" indent="-33655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i="1" u="heavy" spc="-5" dirty="0" err="1">
                <a:latin typeface="Times New Roman"/>
                <a:cs typeface="Times New Roman"/>
              </a:rPr>
              <a:t>akutní</a:t>
            </a:r>
            <a:r>
              <a:rPr sz="3200" i="1" u="heavy" spc="-5" dirty="0">
                <a:latin typeface="Times New Roman"/>
                <a:cs typeface="Times New Roman"/>
              </a:rPr>
              <a:t> </a:t>
            </a:r>
            <a:r>
              <a:rPr sz="3200" i="1" u="heavy" spc="-5" dirty="0" err="1">
                <a:latin typeface="Times New Roman"/>
                <a:cs typeface="Times New Roman"/>
              </a:rPr>
              <a:t>intoxikace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poruchy </a:t>
            </a:r>
            <a:r>
              <a:rPr sz="3200" dirty="0">
                <a:latin typeface="Times New Roman"/>
                <a:cs typeface="Times New Roman"/>
              </a:rPr>
              <a:t>chování a  </a:t>
            </a:r>
            <a:r>
              <a:rPr sz="3200" spc="-5" dirty="0">
                <a:latin typeface="Times New Roman"/>
                <a:cs typeface="Times New Roman"/>
              </a:rPr>
              <a:t>vnímání (halucinogeny) </a:t>
            </a:r>
            <a:r>
              <a:rPr sz="3200" dirty="0">
                <a:latin typeface="Times New Roman"/>
                <a:cs typeface="Times New Roman"/>
              </a:rPr>
              <a:t>+ </a:t>
            </a:r>
            <a:r>
              <a:rPr sz="3200" spc="-5" dirty="0">
                <a:latin typeface="Times New Roman"/>
                <a:cs typeface="Times New Roman"/>
              </a:rPr>
              <a:t>porucha vědomí </a:t>
            </a:r>
            <a:r>
              <a:rPr sz="3200" dirty="0">
                <a:latin typeface="Times New Roman"/>
                <a:cs typeface="Times New Roman"/>
              </a:rPr>
              <a:t>s  </a:t>
            </a:r>
            <a:r>
              <a:rPr sz="3200" spc="-5" dirty="0">
                <a:latin typeface="Times New Roman"/>
                <a:cs typeface="Times New Roman"/>
              </a:rPr>
              <a:t>následnou </a:t>
            </a:r>
            <a:r>
              <a:rPr sz="3200" spc="-5" dirty="0" err="1">
                <a:latin typeface="Times New Roman"/>
                <a:cs typeface="Times New Roman"/>
              </a:rPr>
              <a:t>amnézií</a:t>
            </a:r>
            <a:r>
              <a:rPr sz="3200" spc="-5" dirty="0">
                <a:latin typeface="Times New Roman"/>
                <a:cs typeface="Times New Roman"/>
              </a:rPr>
              <a:t>,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trvání</a:t>
            </a:r>
            <a:r>
              <a:rPr sz="3200" spc="-5" dirty="0">
                <a:latin typeface="Times New Roman"/>
                <a:cs typeface="Times New Roman"/>
              </a:rPr>
              <a:t> 6-12 hodin, ale</a:t>
            </a:r>
            <a:r>
              <a:rPr sz="3200" spc="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</a:t>
            </a:r>
          </a:p>
          <a:p>
            <a:pPr marL="348615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2-3 </a:t>
            </a:r>
            <a:r>
              <a:rPr sz="3200" spc="-5" dirty="0">
                <a:latin typeface="Times New Roman"/>
                <a:cs typeface="Times New Roman"/>
              </a:rPr>
              <a:t>týdny (PCP se vylučuje </a:t>
            </a:r>
            <a:r>
              <a:rPr sz="3200" dirty="0">
                <a:latin typeface="Times New Roman"/>
                <a:cs typeface="Times New Roman"/>
              </a:rPr>
              <a:t>3-7</a:t>
            </a:r>
            <a:r>
              <a:rPr sz="3200" spc="5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dní)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2D48D8-91F3-4B91-9BC8-FB2DEF386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09" y="0"/>
            <a:ext cx="1648691" cy="1186873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4150" y="349272"/>
            <a:ext cx="263207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Delirogeny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1143000"/>
            <a:ext cx="8504553" cy="499431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49250" marR="970915" indent="-336550">
              <a:lnSpc>
                <a:spcPct val="100299"/>
              </a:lnSpc>
              <a:spcBef>
                <a:spcPts val="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i="1" u="heavy" spc="-5" dirty="0" err="1">
                <a:latin typeface="Times New Roman"/>
                <a:cs typeface="Times New Roman"/>
              </a:rPr>
              <a:t>příznaky</a:t>
            </a:r>
            <a:r>
              <a:rPr sz="2800" dirty="0">
                <a:latin typeface="Times New Roman"/>
                <a:cs typeface="Times New Roman"/>
              </a:rPr>
              <a:t>: </a:t>
            </a:r>
            <a:endParaRPr lang="cs-CZ" sz="2800" dirty="0">
              <a:latin typeface="Times New Roman"/>
              <a:cs typeface="Times New Roman"/>
            </a:endParaRPr>
          </a:p>
          <a:p>
            <a:pPr marL="469900" marR="970915" indent="-457200">
              <a:lnSpc>
                <a:spcPct val="100299"/>
              </a:lnSpc>
              <a:spcBef>
                <a:spcPts val="8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útočné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agresivní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impulsivní</a:t>
            </a:r>
            <a:r>
              <a:rPr sz="2800" spc="-5" dirty="0">
                <a:latin typeface="Times New Roman"/>
                <a:cs typeface="Times New Roman"/>
              </a:rPr>
              <a:t>  chování, </a:t>
            </a:r>
            <a:r>
              <a:rPr sz="2800" spc="-5" dirty="0" err="1">
                <a:latin typeface="Times New Roman"/>
                <a:cs typeface="Times New Roman"/>
              </a:rPr>
              <a:t>příp</a:t>
            </a:r>
            <a:r>
              <a:rPr lang="cs-CZ" sz="2800" spc="-5" dirty="0">
                <a:latin typeface="Times New Roman"/>
                <a:cs typeface="Times New Roman"/>
              </a:rPr>
              <a:t>. </a:t>
            </a:r>
            <a:r>
              <a:rPr sz="2800" spc="-5" dirty="0">
                <a:latin typeface="Times New Roman"/>
                <a:cs typeface="Times New Roman"/>
              </a:rPr>
              <a:t>stupor, 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469900" marR="970915" indent="-457200">
              <a:lnSpc>
                <a:spcPct val="100299"/>
              </a:lnSpc>
              <a:spcBef>
                <a:spcPts val="8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blokáda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citlivosti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</a:t>
            </a:r>
            <a:r>
              <a:rPr sz="2800" spc="-5" dirty="0" err="1">
                <a:latin typeface="Times New Roman"/>
                <a:cs typeface="Times New Roman"/>
              </a:rPr>
              <a:t>bdělý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ale nereaguje na senzorické podněty,  pohybuje </a:t>
            </a:r>
            <a:r>
              <a:rPr sz="2800" dirty="0">
                <a:latin typeface="Times New Roman"/>
                <a:cs typeface="Times New Roman"/>
              </a:rPr>
              <a:t>se </a:t>
            </a:r>
            <a:r>
              <a:rPr sz="2800" spc="-5" dirty="0">
                <a:latin typeface="Times New Roman"/>
                <a:cs typeface="Times New Roman"/>
              </a:rPr>
              <a:t>jako robot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zombie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walking,)</a:t>
            </a:r>
            <a:endParaRPr lang="cs-CZ" sz="2800" spc="-5" dirty="0">
              <a:latin typeface="Times New Roman"/>
              <a:cs typeface="Times New Roman"/>
            </a:endParaRPr>
          </a:p>
          <a:p>
            <a:pPr marL="469900" marR="970915" indent="-457200">
              <a:lnSpc>
                <a:spcPct val="100299"/>
              </a:lnSpc>
              <a:spcBef>
                <a:spcPts val="8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hypertenze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tachykardie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nystagmus, ataxie,  dysartrie, sval.rigidita,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grimasování</a:t>
            </a:r>
            <a:endParaRPr sz="2800" dirty="0">
              <a:latin typeface="Times New Roman"/>
              <a:cs typeface="Times New Roman"/>
            </a:endParaRPr>
          </a:p>
          <a:p>
            <a:pPr marL="349250" marR="108585" indent="-336550" algn="just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9250" algn="l"/>
              </a:tabLst>
            </a:pPr>
            <a:r>
              <a:rPr lang="cs-CZ" sz="2800" i="1" u="heavy" spc="-5" dirty="0">
                <a:latin typeface="Times New Roman"/>
                <a:cs typeface="Times New Roman"/>
              </a:rPr>
              <a:t>t</a:t>
            </a:r>
            <a:r>
              <a:rPr sz="2800" i="1" u="heavy" spc="-5" dirty="0" err="1">
                <a:latin typeface="Times New Roman"/>
                <a:cs typeface="Times New Roman"/>
              </a:rPr>
              <a:t>erapie</a:t>
            </a:r>
            <a:r>
              <a:rPr lang="cs-CZ" sz="2800" i="1" u="heavy" spc="-5" dirty="0">
                <a:latin typeface="Times New Roman"/>
                <a:cs typeface="Times New Roman"/>
              </a:rPr>
              <a:t> </a:t>
            </a:r>
            <a:r>
              <a:rPr sz="2800" i="1" u="heavy" spc="-5" dirty="0" err="1">
                <a:latin typeface="Times New Roman"/>
                <a:cs typeface="Times New Roman"/>
              </a:rPr>
              <a:t>akutní</a:t>
            </a:r>
            <a:r>
              <a:rPr sz="2800" i="1" u="heavy" spc="-5" dirty="0">
                <a:latin typeface="Times New Roman"/>
                <a:cs typeface="Times New Roman"/>
              </a:rPr>
              <a:t> </a:t>
            </a:r>
            <a:r>
              <a:rPr sz="2800" i="1" u="heavy" spc="-5" dirty="0" err="1">
                <a:latin typeface="Times New Roman"/>
                <a:cs typeface="Times New Roman"/>
              </a:rPr>
              <a:t>intoxikace</a:t>
            </a:r>
            <a:r>
              <a:rPr lang="cs-CZ" sz="2800" i="1" u="heavy" spc="-5" dirty="0">
                <a:latin typeface="Times New Roman"/>
                <a:cs typeface="Times New Roman"/>
              </a:rPr>
              <a:t>: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diazepam (křeče, </a:t>
            </a:r>
            <a:r>
              <a:rPr sz="2800" spc="-5" dirty="0" err="1">
                <a:latin typeface="Times New Roman"/>
                <a:cs typeface="Times New Roman"/>
              </a:rPr>
              <a:t>hypertonie</a:t>
            </a:r>
            <a:r>
              <a:rPr sz="2800" spc="-5" dirty="0">
                <a:latin typeface="Times New Roman"/>
                <a:cs typeface="Times New Roman"/>
              </a:rPr>
              <a:t> svalů), </a:t>
            </a:r>
            <a:r>
              <a:rPr lang="cs-CZ" sz="2800" spc="-5" dirty="0" err="1">
                <a:latin typeface="Times New Roman"/>
                <a:cs typeface="Times New Roman"/>
              </a:rPr>
              <a:t>antipsycho</a:t>
            </a:r>
            <a:r>
              <a:rPr sz="2800" spc="-5" dirty="0" err="1">
                <a:latin typeface="Times New Roman"/>
                <a:cs typeface="Times New Roman"/>
              </a:rPr>
              <a:t>tika</a:t>
            </a:r>
            <a:r>
              <a:rPr sz="2800" spc="-5" dirty="0">
                <a:latin typeface="Times New Roman"/>
                <a:cs typeface="Times New Roman"/>
              </a:rPr>
              <a:t> při neklidu,  agresivitě</a:t>
            </a:r>
            <a:endParaRPr sz="28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i="1" u="heavy" spc="-5" dirty="0">
                <a:solidFill>
                  <a:srgbClr val="FF0000"/>
                </a:solidFill>
                <a:latin typeface="Times New Roman"/>
                <a:cs typeface="Times New Roman"/>
              </a:rPr>
              <a:t>sy závislosti, </a:t>
            </a:r>
            <a:r>
              <a:rPr sz="2800" i="1" u="heavy" dirty="0">
                <a:solidFill>
                  <a:srgbClr val="FF0000"/>
                </a:solidFill>
                <a:latin typeface="Times New Roman"/>
                <a:cs typeface="Times New Roman"/>
              </a:rPr>
              <a:t>odvykací </a:t>
            </a:r>
            <a:r>
              <a:rPr sz="2800" i="1" u="heavy" spc="-5" dirty="0">
                <a:solidFill>
                  <a:srgbClr val="FF0000"/>
                </a:solidFill>
                <a:latin typeface="Times New Roman"/>
                <a:cs typeface="Times New Roman"/>
              </a:rPr>
              <a:t>stav není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705C83-DE0D-4618-9861-9339C3CD8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77" y="1143000"/>
            <a:ext cx="1179576" cy="11795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8B3450-79EC-450B-83FD-697631C40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87" y="2438400"/>
            <a:ext cx="1645113" cy="122316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89419" y="5337809"/>
            <a:ext cx="21278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Kanabinoidy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" y="228600"/>
            <a:ext cx="8830945" cy="7720062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000" b="1" spc="-5" dirty="0" err="1">
                <a:latin typeface="Times New Roman"/>
                <a:cs typeface="Times New Roman"/>
              </a:rPr>
              <a:t>přírodní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-5" dirty="0" err="1">
                <a:latin typeface="Times New Roman"/>
                <a:cs typeface="Times New Roman"/>
              </a:rPr>
              <a:t>preparáty</a:t>
            </a:r>
            <a:r>
              <a:rPr lang="cs-CZ" sz="2000" b="1" spc="-5" dirty="0">
                <a:latin typeface="Times New Roman"/>
                <a:cs typeface="Times New Roman"/>
              </a:rPr>
              <a:t>: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2000" b="1" spc="-5" dirty="0">
                <a:latin typeface="Times New Roman"/>
                <a:cs typeface="Times New Roman"/>
              </a:rPr>
              <a:t>Marihuana - </a:t>
            </a:r>
            <a:r>
              <a:rPr lang="cs-CZ" sz="2000" spc="-5" dirty="0">
                <a:latin typeface="Times New Roman"/>
                <a:cs typeface="Times New Roman"/>
              </a:rPr>
              <a:t>rostliny Cannabis </a:t>
            </a:r>
            <a:r>
              <a:rPr lang="cs-CZ" sz="2000" spc="-5" dirty="0" err="1">
                <a:latin typeface="Times New Roman"/>
                <a:cs typeface="Times New Roman"/>
              </a:rPr>
              <a:t>indica</a:t>
            </a:r>
            <a:r>
              <a:rPr lang="cs-CZ" sz="2000" spc="-5" dirty="0">
                <a:latin typeface="Times New Roman"/>
                <a:cs typeface="Times New Roman"/>
              </a:rPr>
              <a:t>, </a:t>
            </a:r>
            <a:r>
              <a:rPr lang="cs-CZ" sz="2000" spc="-5" dirty="0" err="1">
                <a:latin typeface="Times New Roman"/>
                <a:cs typeface="Times New Roman"/>
              </a:rPr>
              <a:t>sativa</a:t>
            </a:r>
            <a:r>
              <a:rPr lang="cs-CZ" sz="2000" spc="-5" dirty="0">
                <a:latin typeface="Times New Roman"/>
                <a:cs typeface="Times New Roman"/>
              </a:rPr>
              <a:t>, nejvíce THC je v květech samic,</a:t>
            </a:r>
            <a:r>
              <a:rPr lang="cs-CZ" sz="2000" b="1" spc="114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solidFill>
                  <a:schemeClr val="accent2"/>
                </a:solidFill>
                <a:latin typeface="Times New Roman"/>
                <a:cs typeface="Times New Roman"/>
              </a:rPr>
              <a:t>(tráva, mařena, </a:t>
            </a:r>
            <a:r>
              <a:rPr lang="cs-CZ" sz="2000" i="1" dirty="0" err="1">
                <a:solidFill>
                  <a:schemeClr val="accent2"/>
                </a:solidFill>
                <a:latin typeface="Times New Roman"/>
                <a:cs typeface="Times New Roman"/>
              </a:rPr>
              <a:t>bhang</a:t>
            </a:r>
            <a:r>
              <a:rPr lang="cs-CZ" sz="2000" i="1" dirty="0">
                <a:solidFill>
                  <a:schemeClr val="accent2"/>
                </a:solidFill>
                <a:latin typeface="Times New Roman"/>
                <a:cs typeface="Times New Roman"/>
              </a:rPr>
              <a:t>, </a:t>
            </a:r>
            <a:r>
              <a:rPr lang="cs-CZ" sz="2000" i="1" dirty="0" err="1">
                <a:solidFill>
                  <a:schemeClr val="accent2"/>
                </a:solidFill>
                <a:latin typeface="Times New Roman"/>
                <a:cs typeface="Times New Roman"/>
              </a:rPr>
              <a:t>dagga</a:t>
            </a:r>
            <a:r>
              <a:rPr lang="cs-CZ" sz="2000" i="1" dirty="0">
                <a:solidFill>
                  <a:schemeClr val="accent2"/>
                </a:solidFill>
                <a:latin typeface="Times New Roman"/>
                <a:cs typeface="Times New Roman"/>
              </a:rPr>
              <a:t>, </a:t>
            </a:r>
            <a:r>
              <a:rPr lang="cs-CZ" sz="2000" i="1" dirty="0" err="1">
                <a:solidFill>
                  <a:schemeClr val="accent2"/>
                </a:solidFill>
                <a:latin typeface="Times New Roman"/>
                <a:cs typeface="Times New Roman"/>
              </a:rPr>
              <a:t>kif</a:t>
            </a:r>
            <a:r>
              <a:rPr lang="cs-CZ" sz="2000" i="1" dirty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  <a:endParaRPr lang="cs-CZ" sz="2000" b="1" i="1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lang="cs-CZ" sz="2000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>
                <a:latin typeface="Times New Roman"/>
                <a:cs typeface="Times New Roman"/>
              </a:rPr>
              <a:t>hašiš</a:t>
            </a:r>
            <a:r>
              <a:rPr lang="cs-CZ" sz="2000" b="1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dirty="0" err="1">
                <a:latin typeface="Times New Roman"/>
                <a:cs typeface="Times New Roman"/>
              </a:rPr>
              <a:t>pryskyřice</a:t>
            </a:r>
            <a:r>
              <a:rPr lang="cs-CZ" sz="2000" dirty="0">
                <a:latin typeface="Times New Roman"/>
                <a:cs typeface="Times New Roman"/>
              </a:rPr>
              <a:t>)</a:t>
            </a:r>
            <a:endParaRPr lang="cs-CZ" sz="2000" b="1" spc="-5" dirty="0"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lang="cs-CZ" sz="2000" b="1" spc="-5" dirty="0"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sz="2000" b="1" spc="-5" dirty="0" err="1">
                <a:latin typeface="Times New Roman"/>
                <a:cs typeface="Times New Roman"/>
              </a:rPr>
              <a:t>kouření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(nástup </a:t>
            </a:r>
            <a:r>
              <a:rPr sz="2000" spc="-5" dirty="0">
                <a:latin typeface="Times New Roman"/>
                <a:cs typeface="Times New Roman"/>
              </a:rPr>
              <a:t>účinku </a:t>
            </a:r>
            <a:r>
              <a:rPr sz="2000" dirty="0">
                <a:latin typeface="Times New Roman"/>
                <a:cs typeface="Times New Roman"/>
              </a:rPr>
              <a:t>v </a:t>
            </a:r>
            <a:r>
              <a:rPr sz="2000" spc="-5" dirty="0" err="1">
                <a:latin typeface="Times New Roman"/>
                <a:cs typeface="Times New Roman"/>
              </a:rPr>
              <a:t>minutách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r>
              <a:rPr lang="cs-CZ" sz="2000" spc="-5" dirty="0">
                <a:latin typeface="Times New Roman"/>
                <a:cs typeface="Times New Roman"/>
              </a:rPr>
              <a:t>: </a:t>
            </a: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000" dirty="0"/>
              <a:t>jointy </a:t>
            </a:r>
            <a:r>
              <a:rPr lang="cs-CZ" sz="2000" i="1" dirty="0">
                <a:solidFill>
                  <a:schemeClr val="accent2"/>
                </a:solidFill>
              </a:rPr>
              <a:t>(špek, brko, larva, </a:t>
            </a:r>
            <a:r>
              <a:rPr lang="cs-CZ" sz="2000" i="1" dirty="0" err="1">
                <a:solidFill>
                  <a:schemeClr val="accent2"/>
                </a:solidFill>
              </a:rPr>
              <a:t>špekulóza</a:t>
            </a:r>
            <a:r>
              <a:rPr lang="cs-CZ" sz="2000" i="1" dirty="0">
                <a:solidFill>
                  <a:schemeClr val="accent2"/>
                </a:solidFill>
              </a:rPr>
              <a:t>), </a:t>
            </a: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000" dirty="0"/>
              <a:t>dýmky </a:t>
            </a:r>
            <a:r>
              <a:rPr lang="cs-CZ" sz="2000" i="1" dirty="0">
                <a:solidFill>
                  <a:schemeClr val="accent2"/>
                </a:solidFill>
              </a:rPr>
              <a:t>(</a:t>
            </a:r>
            <a:r>
              <a:rPr lang="cs-CZ" sz="2000" i="1" dirty="0" err="1">
                <a:solidFill>
                  <a:schemeClr val="accent2"/>
                </a:solidFill>
              </a:rPr>
              <a:t>šlukovky</a:t>
            </a:r>
            <a:r>
              <a:rPr lang="cs-CZ" sz="2000" i="1" dirty="0">
                <a:solidFill>
                  <a:schemeClr val="accent2"/>
                </a:solidFill>
              </a:rPr>
              <a:t>, skleněnky), </a:t>
            </a: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000" dirty="0"/>
              <a:t>vodní dýmky </a:t>
            </a:r>
            <a:r>
              <a:rPr lang="cs-CZ" sz="2000" i="1" dirty="0">
                <a:solidFill>
                  <a:schemeClr val="accent2"/>
                </a:solidFill>
              </a:rPr>
              <a:t>(bong)</a:t>
            </a:r>
            <a:endParaRPr lang="cs-CZ" sz="2000" i="1" spc="-5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sz="2000" b="1" dirty="0">
                <a:latin typeface="Times New Roman"/>
                <a:cs typeface="Times New Roman"/>
              </a:rPr>
              <a:t>per os  </a:t>
            </a:r>
            <a:r>
              <a:rPr sz="2000" dirty="0">
                <a:latin typeface="Times New Roman"/>
                <a:cs typeface="Times New Roman"/>
              </a:rPr>
              <a:t>(nástup </a:t>
            </a:r>
            <a:r>
              <a:rPr sz="2000" spc="-5" dirty="0" err="1">
                <a:latin typeface="Times New Roman"/>
                <a:cs typeface="Times New Roman"/>
              </a:rPr>
              <a:t>účinku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–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hodiny</a:t>
            </a:r>
            <a:r>
              <a:rPr lang="cs-CZ" sz="2000" spc="-5" dirty="0">
                <a:latin typeface="Times New Roman"/>
                <a:cs typeface="Times New Roman"/>
              </a:rPr>
              <a:t>, </a:t>
            </a:r>
            <a:r>
              <a:rPr sz="2000" spc="-5" dirty="0" err="1">
                <a:latin typeface="Times New Roman"/>
                <a:cs typeface="Times New Roman"/>
              </a:rPr>
              <a:t>riziko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předávkování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)</a:t>
            </a:r>
            <a:endParaRPr lang="cs-CZ" sz="2000" dirty="0"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lang="cs-CZ" sz="2000" b="1" dirty="0"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000" dirty="0">
                <a:latin typeface="Times New Roman"/>
                <a:cs typeface="Times New Roman"/>
              </a:rPr>
              <a:t>Účinné látky: </a:t>
            </a:r>
            <a:r>
              <a:rPr lang="cs-CZ" sz="2000" dirty="0" err="1">
                <a:latin typeface="Times New Roman"/>
                <a:cs typeface="Times New Roman"/>
              </a:rPr>
              <a:t>tetrahydrokanabinoly</a:t>
            </a:r>
            <a:r>
              <a:rPr lang="cs-CZ" sz="2000" dirty="0">
                <a:latin typeface="Times New Roman"/>
                <a:cs typeface="Times New Roman"/>
              </a:rPr>
              <a:t> (delta 8 a 9 THC), </a:t>
            </a:r>
            <a:r>
              <a:rPr lang="cs-CZ" sz="2000" dirty="0" err="1">
                <a:latin typeface="Times New Roman"/>
                <a:cs typeface="Times New Roman"/>
              </a:rPr>
              <a:t>kanabinol</a:t>
            </a:r>
            <a:r>
              <a:rPr lang="cs-CZ" sz="2000" dirty="0">
                <a:latin typeface="Times New Roman"/>
                <a:cs typeface="Times New Roman"/>
              </a:rPr>
              <a:t>, </a:t>
            </a:r>
            <a:r>
              <a:rPr lang="cs-CZ" sz="2000" dirty="0" err="1">
                <a:latin typeface="Times New Roman"/>
                <a:cs typeface="Times New Roman"/>
              </a:rPr>
              <a:t>kanabidiol</a:t>
            </a:r>
            <a:r>
              <a:rPr lang="cs-CZ" sz="2000" dirty="0">
                <a:latin typeface="Times New Roman"/>
                <a:cs typeface="Times New Roman"/>
              </a:rPr>
              <a:t>, </a:t>
            </a:r>
            <a:r>
              <a:rPr lang="cs-CZ" sz="2000" dirty="0" err="1">
                <a:latin typeface="Times New Roman"/>
                <a:cs typeface="Times New Roman"/>
              </a:rPr>
              <a:t>kanabivarin</a:t>
            </a:r>
            <a:r>
              <a:rPr lang="cs-CZ" sz="2000" dirty="0">
                <a:latin typeface="Times New Roman"/>
                <a:cs typeface="Times New Roman"/>
              </a:rPr>
              <a:t>, </a:t>
            </a:r>
            <a:r>
              <a:rPr lang="cs-CZ" sz="2000" dirty="0" err="1">
                <a:latin typeface="Times New Roman"/>
                <a:cs typeface="Times New Roman"/>
              </a:rPr>
              <a:t>kanabichromen</a:t>
            </a:r>
            <a:endParaRPr lang="cs-CZ" sz="2000" dirty="0"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900" dirty="0">
                <a:latin typeface="Times New Roman"/>
                <a:cs typeface="Times New Roman"/>
              </a:rPr>
              <a:t>(účinná dávka THC nad cca 3,5 mg)</a:t>
            </a: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lang="cs-CZ" sz="2000" dirty="0"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000" dirty="0">
                <a:latin typeface="Times New Roman"/>
                <a:cs typeface="Times New Roman"/>
              </a:rPr>
              <a:t>Akumulace v tukové tkáni, pomalé vylučování</a:t>
            </a: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lang="cs-CZ" sz="2000" dirty="0">
              <a:latin typeface="Times New Roman"/>
              <a:cs typeface="Times New Roman"/>
            </a:endParaRPr>
          </a:p>
          <a:p>
            <a:pPr marL="12700" marR="5270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r>
              <a:rPr lang="cs-CZ" sz="2000" dirty="0">
                <a:latin typeface="Times New Roman"/>
                <a:cs typeface="Times New Roman"/>
              </a:rPr>
              <a:t>Agonisté kanabinoidních receptorů CB</a:t>
            </a:r>
            <a:r>
              <a:rPr lang="cs-CZ" sz="2000" baseline="-25000" dirty="0">
                <a:latin typeface="Times New Roman"/>
                <a:cs typeface="Times New Roman"/>
              </a:rPr>
              <a:t>1 (psychotropní úč.)</a:t>
            </a:r>
            <a:r>
              <a:rPr lang="cs-CZ" sz="2000" dirty="0">
                <a:latin typeface="Times New Roman"/>
                <a:cs typeface="Times New Roman"/>
              </a:rPr>
              <a:t> i CB</a:t>
            </a:r>
            <a:r>
              <a:rPr lang="cs-CZ" sz="2000" baseline="-25000" dirty="0">
                <a:latin typeface="Times New Roman"/>
                <a:cs typeface="Times New Roman"/>
              </a:rPr>
              <a:t>2</a:t>
            </a:r>
          </a:p>
          <a:p>
            <a:pPr marL="355600" marR="527050" indent="-34290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endParaRPr lang="cs-CZ" sz="2000" b="1" dirty="0">
              <a:latin typeface="Times New Roman"/>
              <a:cs typeface="Times New Roman"/>
            </a:endParaRPr>
          </a:p>
          <a:p>
            <a:pPr marL="355600" marR="527050" indent="-34290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endParaRPr lang="cs-CZ" sz="2000" b="1" dirty="0">
              <a:latin typeface="Times New Roman"/>
              <a:cs typeface="Times New Roman"/>
            </a:endParaRPr>
          </a:p>
          <a:p>
            <a:pPr marL="349250" marR="527050" indent="-336550">
              <a:lnSpc>
                <a:spcPct val="100000"/>
              </a:lnSpc>
              <a:spcBef>
                <a:spcPts val="5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2E79B1-66C6-44E9-9079-41570AA5F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52" y="1600200"/>
            <a:ext cx="2354492" cy="1524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9401D3-349A-4CE1-8B43-4E9F9E63B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44" y="1600200"/>
            <a:ext cx="1905000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319" y="463572"/>
            <a:ext cx="741743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 err="1">
                <a:solidFill>
                  <a:schemeClr val="accent6"/>
                </a:solidFill>
              </a:rPr>
              <a:t>Kanabinoidy</a:t>
            </a:r>
            <a:r>
              <a:rPr lang="cs-CZ" b="1" spc="-5" dirty="0">
                <a:solidFill>
                  <a:schemeClr val="accent6"/>
                </a:solidFill>
              </a:rPr>
              <a:t> -</a:t>
            </a:r>
            <a:r>
              <a:rPr b="1" spc="-5" dirty="0">
                <a:solidFill>
                  <a:schemeClr val="accent6"/>
                </a:solidFill>
              </a:rPr>
              <a:t> akutní</a:t>
            </a:r>
            <a:r>
              <a:rPr b="1" spc="-20" dirty="0">
                <a:solidFill>
                  <a:schemeClr val="accent6"/>
                </a:solidFill>
              </a:rPr>
              <a:t> </a:t>
            </a:r>
            <a:r>
              <a:rPr b="1" spc="-5" dirty="0">
                <a:solidFill>
                  <a:schemeClr val="accent6"/>
                </a:solidFill>
              </a:rPr>
              <a:t>intoxikace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2270" y="1329689"/>
            <a:ext cx="7861300" cy="54546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dysfunkční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chování</a:t>
            </a:r>
            <a:r>
              <a:rPr sz="2000" spc="-5" dirty="0">
                <a:latin typeface="Times New Roman"/>
                <a:cs typeface="Times New Roman"/>
              </a:rPr>
              <a:t> (desinhibice,  </a:t>
            </a:r>
            <a:r>
              <a:rPr sz="2000" spc="-5" dirty="0" err="1">
                <a:latin typeface="Times New Roman"/>
                <a:cs typeface="Times New Roman"/>
              </a:rPr>
              <a:t>agitovanost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endParaRPr lang="cs-CZ" sz="2000" spc="-5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000" spc="-5" dirty="0" err="1">
                <a:latin typeface="Times New Roman"/>
                <a:cs typeface="Times New Roman"/>
              </a:rPr>
              <a:t>změna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nálady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(euforie,  </a:t>
            </a:r>
            <a:r>
              <a:rPr sz="2000" spc="-5" dirty="0" err="1">
                <a:latin typeface="Times New Roman"/>
                <a:cs typeface="Times New Roman"/>
              </a:rPr>
              <a:t>úzkost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endParaRPr lang="cs-CZ" sz="2000" spc="-5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8615" algn="l"/>
                <a:tab pos="349250" algn="l"/>
              </a:tabLst>
            </a:pPr>
            <a:r>
              <a:rPr sz="2000" spc="-5" dirty="0">
                <a:latin typeface="Times New Roman"/>
                <a:cs typeface="Times New Roman"/>
              </a:rPr>
              <a:t>abnormity vnímání </a:t>
            </a:r>
            <a:r>
              <a:rPr sz="2000" spc="0" dirty="0">
                <a:latin typeface="Times New Roman"/>
                <a:cs typeface="Times New Roman"/>
              </a:rPr>
              <a:t>(</a:t>
            </a:r>
            <a:r>
              <a:rPr sz="2000" b="1" spc="0" dirty="0" err="1">
                <a:latin typeface="Times New Roman"/>
                <a:cs typeface="Times New Roman"/>
              </a:rPr>
              <a:t>vnímání</a:t>
            </a:r>
            <a:r>
              <a:rPr sz="2000" b="1" spc="0" dirty="0">
                <a:latin typeface="Times New Roman"/>
                <a:cs typeface="Times New Roman"/>
              </a:rPr>
              <a:t> </a:t>
            </a:r>
            <a:r>
              <a:rPr sz="2000" b="1" spc="-5" dirty="0" err="1">
                <a:latin typeface="Times New Roman"/>
                <a:cs typeface="Times New Roman"/>
              </a:rPr>
              <a:t>času</a:t>
            </a:r>
            <a:r>
              <a:rPr lang="cs-CZ" sz="2000" b="1" spc="-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- většinou  nadhodnocení uplynulého času, připadá jim, že čas plyne pomaleji</a:t>
            </a:r>
            <a:r>
              <a:rPr sz="2000" spc="-5" dirty="0">
                <a:latin typeface="Times New Roman"/>
                <a:cs typeface="Times New Roman"/>
              </a:rPr>
              <a:t>, </a:t>
            </a:r>
            <a:r>
              <a:rPr sz="2000" b="1" spc="-5" dirty="0">
                <a:latin typeface="Times New Roman"/>
                <a:cs typeface="Times New Roman"/>
              </a:rPr>
              <a:t>zostření  smyslových vjemů</a:t>
            </a:r>
            <a:r>
              <a:rPr sz="2000" spc="-5" dirty="0">
                <a:latin typeface="Times New Roman"/>
                <a:cs typeface="Times New Roman"/>
              </a:rPr>
              <a:t>, myšlenkový trysk, iluze </a:t>
            </a:r>
            <a:r>
              <a:rPr sz="2000" dirty="0" err="1">
                <a:latin typeface="Times New Roman"/>
                <a:cs typeface="Times New Roman"/>
              </a:rPr>
              <a:t>či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 err="1">
                <a:latin typeface="Times New Roman"/>
                <a:cs typeface="Times New Roman"/>
              </a:rPr>
              <a:t>halucinace</a:t>
            </a:r>
            <a:r>
              <a:rPr sz="2000" dirty="0">
                <a:latin typeface="Times New Roman"/>
                <a:cs typeface="Times New Roman"/>
              </a:rPr>
              <a:t>),</a:t>
            </a:r>
          </a:p>
          <a:p>
            <a:pPr marL="349250" marR="1077595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porucha kontaktu </a:t>
            </a:r>
            <a:r>
              <a:rPr sz="2000" dirty="0">
                <a:latin typeface="Times New Roman"/>
                <a:cs typeface="Times New Roman"/>
              </a:rPr>
              <a:t>s </a:t>
            </a:r>
            <a:r>
              <a:rPr sz="2000" spc="-5" dirty="0" err="1">
                <a:latin typeface="Times New Roman"/>
                <a:cs typeface="Times New Roman"/>
              </a:rPr>
              <a:t>realitou</a:t>
            </a:r>
            <a:r>
              <a:rPr sz="2000" spc="-5" dirty="0">
                <a:latin typeface="Times New Roman"/>
                <a:cs typeface="Times New Roman"/>
              </a:rPr>
              <a:t>,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zhoršení</a:t>
            </a:r>
            <a:r>
              <a:rPr sz="2000" spc="-5" dirty="0">
                <a:latin typeface="Times New Roman"/>
                <a:cs typeface="Times New Roman"/>
              </a:rPr>
              <a:t>  úsudku, 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zpomal</a:t>
            </a:r>
            <a:r>
              <a:rPr lang="cs-CZ"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ní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reakčního</a:t>
            </a:r>
            <a:r>
              <a:rPr sz="20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času</a:t>
            </a:r>
            <a:endParaRPr lang="cs-CZ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9250" marR="1077595">
              <a:lnSpc>
                <a:spcPct val="100000"/>
              </a:lnSpc>
            </a:pPr>
            <a:endParaRPr lang="cs-CZ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cs-CZ" sz="1200" dirty="0"/>
              <a:t>Časový posun vrcholu krevní hladiny THC a vrcholu euforie. </a:t>
            </a:r>
          </a:p>
          <a:p>
            <a:r>
              <a:rPr lang="cs-CZ" sz="1200" dirty="0"/>
              <a:t>Není přímá korelace krevní hladiny a stupně </a:t>
            </a:r>
            <a:r>
              <a:rPr lang="cs-CZ" sz="1200" dirty="0" err="1"/>
              <a:t>ovlivněníí</a:t>
            </a:r>
            <a:r>
              <a:rPr lang="cs-CZ" sz="1200" dirty="0"/>
              <a:t> (tolerance – chronici).</a:t>
            </a:r>
          </a:p>
          <a:p>
            <a:r>
              <a:rPr lang="cs-CZ" sz="1200" dirty="0"/>
              <a:t>Krevní THC c </a:t>
            </a:r>
            <a:r>
              <a:rPr lang="cs-CZ" sz="1200" dirty="0" err="1"/>
              <a:t>max</a:t>
            </a:r>
            <a:r>
              <a:rPr lang="cs-CZ" sz="1200" dirty="0"/>
              <a:t> asi za 5 min po inhalační dávce.</a:t>
            </a:r>
          </a:p>
          <a:p>
            <a:r>
              <a:rPr lang="cs-CZ" sz="1200" dirty="0"/>
              <a:t>Maximální pocit „HIGH“ asi za 20–40 min, trvá asi 4 hod, následuje „DOWN“.</a:t>
            </a:r>
          </a:p>
          <a:p>
            <a:r>
              <a:rPr lang="cs-CZ" sz="1200" dirty="0"/>
              <a:t>THC a alkohol se potencují v depresi CNS.</a:t>
            </a:r>
          </a:p>
          <a:p>
            <a:pPr marL="349250" marR="1077595">
              <a:lnSpc>
                <a:spcPct val="100000"/>
              </a:lnSpc>
            </a:pPr>
            <a:endParaRPr sz="32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000" dirty="0" err="1">
                <a:latin typeface="Times New Roman"/>
                <a:cs typeface="Times New Roman"/>
              </a:rPr>
              <a:t>vysoké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 err="1">
                <a:latin typeface="Times New Roman"/>
                <a:cs typeface="Times New Roman"/>
              </a:rPr>
              <a:t>dávky</a:t>
            </a:r>
            <a:r>
              <a:rPr sz="2000" dirty="0">
                <a:latin typeface="Times New Roman"/>
                <a:cs typeface="Times New Roman"/>
              </a:rPr>
              <a:t>: delirium, </a:t>
            </a:r>
            <a:r>
              <a:rPr sz="2000" spc="-5" dirty="0">
                <a:latin typeface="Times New Roman"/>
                <a:cs typeface="Times New Roman"/>
              </a:rPr>
              <a:t>ale </a:t>
            </a:r>
            <a:r>
              <a:rPr sz="2000" dirty="0">
                <a:latin typeface="Times New Roman"/>
                <a:cs typeface="Times New Roman"/>
              </a:rPr>
              <a:t>i </a:t>
            </a:r>
            <a:r>
              <a:rPr sz="2000" spc="-5" dirty="0" err="1">
                <a:latin typeface="Times New Roman"/>
                <a:cs typeface="Times New Roman"/>
              </a:rPr>
              <a:t>panické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ataky</a:t>
            </a:r>
            <a:r>
              <a:rPr sz="2000" spc="-5" dirty="0">
                <a:latin typeface="Times New Roman"/>
                <a:cs typeface="Times New Roman"/>
              </a:rPr>
              <a:t>,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kanabisová  psychotická porucha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či provokace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relapsu  prim.</a:t>
            </a:r>
            <a:r>
              <a:rPr lang="cs-CZ"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psychotické</a:t>
            </a:r>
            <a:r>
              <a:rPr sz="2000" spc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poruchy</a:t>
            </a:r>
            <a:endParaRPr lang="cs-CZ" sz="20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endParaRPr lang="cs-CZ" sz="2000" spc="-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2000" spc="-5" dirty="0" err="1">
                <a:latin typeface="Times New Roman"/>
                <a:cs typeface="Times New Roman"/>
              </a:rPr>
              <a:t>Ter</a:t>
            </a:r>
            <a:r>
              <a:rPr lang="cs-CZ" sz="2000" spc="-5" dirty="0">
                <a:latin typeface="Times New Roman"/>
                <a:cs typeface="Times New Roman"/>
              </a:rPr>
              <a:t>.: BZD, AP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5F66B2-7A89-481F-B076-AA5F981FF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75" y="0"/>
            <a:ext cx="2982325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600" y="173043"/>
            <a:ext cx="35814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</a:rPr>
              <a:t>Kanabinoidy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866741"/>
            <a:ext cx="8610600" cy="4592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5440" marR="511809" indent="-332740">
              <a:lnSpc>
                <a:spcPct val="100600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2400" u="heavy" dirty="0" err="1">
                <a:latin typeface="Times New Roman"/>
                <a:cs typeface="Times New Roman"/>
              </a:rPr>
              <a:t>škodlivé</a:t>
            </a:r>
            <a:r>
              <a:rPr sz="2400" u="heavy" dirty="0">
                <a:latin typeface="Times New Roman"/>
                <a:cs typeface="Times New Roman"/>
              </a:rPr>
              <a:t> </a:t>
            </a:r>
            <a:r>
              <a:rPr sz="2400" u="heavy" dirty="0" err="1">
                <a:latin typeface="Times New Roman"/>
                <a:cs typeface="Times New Roman"/>
              </a:rPr>
              <a:t>užívání</a:t>
            </a:r>
            <a:r>
              <a:rPr sz="2400" spc="0" dirty="0">
                <a:latin typeface="Times New Roman"/>
                <a:cs typeface="Times New Roman"/>
              </a:rPr>
              <a:t>: </a:t>
            </a:r>
            <a:endParaRPr lang="cs-CZ" sz="2400" spc="0" dirty="0">
              <a:latin typeface="Times New Roman"/>
              <a:cs typeface="Times New Roman"/>
            </a:endParaRPr>
          </a:p>
          <a:p>
            <a:pPr marL="469900" marR="511809" indent="-457200">
              <a:lnSpc>
                <a:spcPct val="100600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4805" algn="l"/>
                <a:tab pos="345440" algn="l"/>
              </a:tabLst>
            </a:pPr>
            <a:r>
              <a:rPr sz="2400" spc="0" dirty="0" err="1">
                <a:latin typeface="Times New Roman"/>
                <a:cs typeface="Times New Roman"/>
              </a:rPr>
              <a:t>somatické</a:t>
            </a:r>
            <a:r>
              <a:rPr sz="2400" spc="0" dirty="0">
                <a:latin typeface="Times New Roman"/>
                <a:cs typeface="Times New Roman"/>
              </a:rPr>
              <a:t> </a:t>
            </a:r>
            <a:r>
              <a:rPr lang="cs-CZ" sz="2400" spc="0" dirty="0">
                <a:latin typeface="Times New Roman"/>
                <a:cs typeface="Times New Roman"/>
              </a:rPr>
              <a:t>- </a:t>
            </a:r>
            <a:r>
              <a:rPr sz="2400" spc="0" dirty="0" err="1">
                <a:latin typeface="Times New Roman"/>
                <a:cs typeface="Times New Roman"/>
              </a:rPr>
              <a:t>poškození</a:t>
            </a:r>
            <a:r>
              <a:rPr sz="2400" spc="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dýchacích </a:t>
            </a:r>
            <a:r>
              <a:rPr sz="2400" spc="0" dirty="0">
                <a:latin typeface="Times New Roman"/>
                <a:cs typeface="Times New Roman"/>
              </a:rPr>
              <a:t>cest </a:t>
            </a:r>
            <a:r>
              <a:rPr sz="2350" spc="0" dirty="0">
                <a:latin typeface="Times New Roman"/>
                <a:cs typeface="Times New Roman"/>
              </a:rPr>
              <a:t>- </a:t>
            </a:r>
            <a:r>
              <a:rPr sz="2350" spc="5" dirty="0">
                <a:latin typeface="Times New Roman"/>
                <a:cs typeface="Times New Roman"/>
              </a:rPr>
              <a:t>chronické </a:t>
            </a:r>
            <a:r>
              <a:rPr sz="2350" spc="0" dirty="0">
                <a:latin typeface="Times New Roman"/>
                <a:cs typeface="Times New Roman"/>
              </a:rPr>
              <a:t>záněty</a:t>
            </a:r>
            <a:r>
              <a:rPr sz="3150" spc="0" dirty="0">
                <a:latin typeface="Times New Roman"/>
                <a:cs typeface="Times New Roman"/>
              </a:rPr>
              <a:t>,  </a:t>
            </a:r>
            <a:endParaRPr lang="cs-CZ" sz="3150" spc="0" dirty="0">
              <a:latin typeface="Times New Roman"/>
              <a:cs typeface="Times New Roman"/>
            </a:endParaRPr>
          </a:p>
          <a:p>
            <a:pPr marL="469900" marR="511809" indent="-457200">
              <a:lnSpc>
                <a:spcPct val="100600"/>
              </a:lnSpc>
              <a:spcBef>
                <a:spcPts val="95"/>
              </a:spcBef>
              <a:buClr>
                <a:srgbClr val="FFFF66"/>
              </a:buClr>
              <a:buFontTx/>
              <a:buChar char="-"/>
              <a:tabLst>
                <a:tab pos="344805" algn="l"/>
                <a:tab pos="345440" algn="l"/>
              </a:tabLst>
            </a:pPr>
            <a:r>
              <a:rPr sz="2400" spc="0" dirty="0" err="1">
                <a:latin typeface="Times New Roman"/>
                <a:cs typeface="Times New Roman"/>
              </a:rPr>
              <a:t>psychické</a:t>
            </a:r>
            <a:r>
              <a:rPr sz="3150" spc="0" dirty="0">
                <a:latin typeface="Times New Roman"/>
                <a:cs typeface="Times New Roman"/>
              </a:rPr>
              <a:t> - </a:t>
            </a:r>
            <a:r>
              <a:rPr sz="2350" spc="5" dirty="0">
                <a:solidFill>
                  <a:srgbClr val="FF0000"/>
                </a:solidFill>
                <a:latin typeface="Times New Roman"/>
                <a:cs typeface="Times New Roman"/>
              </a:rPr>
              <a:t>anxiosně </a:t>
            </a:r>
            <a:r>
              <a:rPr sz="2350" spc="0" dirty="0">
                <a:solidFill>
                  <a:srgbClr val="FF0000"/>
                </a:solidFill>
                <a:latin typeface="Times New Roman"/>
                <a:cs typeface="Times New Roman"/>
              </a:rPr>
              <a:t>depresivní stavy, </a:t>
            </a:r>
            <a:r>
              <a:rPr sz="2350" spc="0" dirty="0" err="1">
                <a:solidFill>
                  <a:srgbClr val="FF0000"/>
                </a:solidFill>
                <a:latin typeface="Times New Roman"/>
                <a:cs typeface="Times New Roman"/>
              </a:rPr>
              <a:t>apaticko</a:t>
            </a:r>
            <a:r>
              <a:rPr lang="cs-CZ" sz="2350" spc="0" dirty="0">
                <a:solidFill>
                  <a:srgbClr val="FF0000"/>
                </a:solidFill>
                <a:latin typeface="Times New Roman"/>
                <a:cs typeface="Times New Roman"/>
              </a:rPr>
              <a:t> -</a:t>
            </a:r>
            <a:r>
              <a:rPr sz="2350" spc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5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abulický</a:t>
            </a:r>
            <a:r>
              <a:rPr sz="23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50" spc="0" dirty="0" err="1">
                <a:solidFill>
                  <a:srgbClr val="FF0000"/>
                </a:solidFill>
                <a:latin typeface="Times New Roman"/>
                <a:cs typeface="Times New Roman"/>
              </a:rPr>
              <a:t>stav</a:t>
            </a:r>
            <a:endParaRPr lang="cs-CZ" sz="2350" spc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11809">
              <a:lnSpc>
                <a:spcPct val="100600"/>
              </a:lnSpc>
              <a:spcBef>
                <a:spcPts val="95"/>
              </a:spcBef>
              <a:buClr>
                <a:srgbClr val="FFFF66"/>
              </a:buClr>
              <a:tabLst>
                <a:tab pos="344805" algn="l"/>
                <a:tab pos="345440" algn="l"/>
              </a:tabLst>
            </a:pPr>
            <a:endParaRPr sz="235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5440" marR="90805" indent="-332740">
              <a:lnSpc>
                <a:spcPct val="100699"/>
              </a:lnSpc>
              <a:spcBef>
                <a:spcPts val="480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2400" u="heavy" dirty="0" err="1">
                <a:latin typeface="Times New Roman"/>
                <a:cs typeface="Times New Roman"/>
              </a:rPr>
              <a:t>závislost</a:t>
            </a:r>
            <a:r>
              <a:rPr sz="2400" spc="0" dirty="0">
                <a:latin typeface="Times New Roman"/>
                <a:cs typeface="Times New Roman"/>
              </a:rPr>
              <a:t>: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psychická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spc="0" dirty="0">
                <a:latin typeface="Times New Roman"/>
                <a:cs typeface="Times New Roman"/>
              </a:rPr>
              <a:t>opakované </a:t>
            </a:r>
            <a:r>
              <a:rPr sz="2400" dirty="0">
                <a:latin typeface="Times New Roman"/>
                <a:cs typeface="Times New Roman"/>
              </a:rPr>
              <a:t>užívání </a:t>
            </a:r>
            <a:r>
              <a:rPr sz="2400" spc="0" dirty="0">
                <a:latin typeface="Times New Roman"/>
                <a:cs typeface="Times New Roman"/>
              </a:rPr>
              <a:t>-  </a:t>
            </a:r>
            <a:r>
              <a:rPr sz="2400" spc="0" dirty="0">
                <a:solidFill>
                  <a:srgbClr val="FF0000"/>
                </a:solidFill>
                <a:latin typeface="Times New Roman"/>
                <a:cs typeface="Times New Roman"/>
              </a:rPr>
              <a:t>poruchy krátkodobé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paměti</a:t>
            </a:r>
            <a:r>
              <a:rPr sz="2400" dirty="0">
                <a:latin typeface="Times New Roman"/>
                <a:cs typeface="Times New Roman"/>
              </a:rPr>
              <a:t>, charakterové  </a:t>
            </a:r>
            <a:r>
              <a:rPr sz="2400" spc="0" dirty="0">
                <a:latin typeface="Times New Roman"/>
                <a:cs typeface="Times New Roman"/>
              </a:rPr>
              <a:t>změny - </a:t>
            </a:r>
            <a:r>
              <a:rPr sz="2400" spc="5" dirty="0">
                <a:latin typeface="Times New Roman"/>
                <a:cs typeface="Times New Roman"/>
              </a:rPr>
              <a:t>zabývání se </a:t>
            </a:r>
            <a:r>
              <a:rPr sz="2400" spc="0" dirty="0">
                <a:latin typeface="Times New Roman"/>
                <a:cs typeface="Times New Roman"/>
              </a:rPr>
              <a:t>detaily,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pomalost</a:t>
            </a:r>
            <a:endParaRPr lang="cs-CZ" sz="2400" spc="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90805">
              <a:lnSpc>
                <a:spcPct val="100699"/>
              </a:lnSpc>
              <a:spcBef>
                <a:spcPts val="480"/>
              </a:spcBef>
              <a:buClr>
                <a:srgbClr val="FFFF66"/>
              </a:buClr>
              <a:tabLst>
                <a:tab pos="344805" algn="l"/>
                <a:tab pos="345440" algn="l"/>
              </a:tabLst>
            </a:pPr>
            <a:endParaRPr sz="195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5440" marR="5080" indent="-332740">
              <a:lnSpc>
                <a:spcPct val="100499"/>
              </a:lnSpc>
              <a:spcBef>
                <a:spcPts val="489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2400" u="heavy" spc="0" dirty="0">
                <a:solidFill>
                  <a:srgbClr val="FF0000"/>
                </a:solidFill>
                <a:latin typeface="Times New Roman"/>
                <a:cs typeface="Times New Roman"/>
              </a:rPr>
              <a:t>není </a:t>
            </a:r>
            <a:r>
              <a:rPr sz="2400" u="heavy" dirty="0" err="1">
                <a:solidFill>
                  <a:srgbClr val="FF0000"/>
                </a:solidFill>
                <a:latin typeface="Times New Roman"/>
                <a:cs typeface="Times New Roman"/>
              </a:rPr>
              <a:t>odvykací</a:t>
            </a:r>
            <a:r>
              <a:rPr sz="2400" u="heavy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u="heavy" spc="0" dirty="0" err="1">
                <a:solidFill>
                  <a:srgbClr val="FF0000"/>
                </a:solidFill>
                <a:latin typeface="Times New Roman"/>
                <a:cs typeface="Times New Roman"/>
              </a:rPr>
              <a:t>stav</a:t>
            </a:r>
            <a:endParaRPr lang="cs-CZ" sz="2400" u="heavy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5440" marR="5080" indent="-332740">
              <a:lnSpc>
                <a:spcPct val="100499"/>
              </a:lnSpc>
              <a:spcBef>
                <a:spcPts val="489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sz="2400" dirty="0" err="1">
                <a:latin typeface="Times New Roman"/>
                <a:cs typeface="Times New Roman"/>
              </a:rPr>
              <a:t>pocity</a:t>
            </a:r>
            <a:r>
              <a:rPr sz="2400" dirty="0">
                <a:latin typeface="Times New Roman"/>
                <a:cs typeface="Times New Roman"/>
              </a:rPr>
              <a:t> dysforie,  prázdnoty, neklid, nervozita,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0" dirty="0" err="1">
                <a:latin typeface="Times New Roman"/>
                <a:cs typeface="Times New Roman"/>
              </a:rPr>
              <a:t>podrážděnost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sz="3150" spc="0" dirty="0">
                <a:latin typeface="Times New Roman"/>
                <a:cs typeface="Times New Roman"/>
              </a:rPr>
              <a:t>- </a:t>
            </a:r>
            <a:r>
              <a:rPr sz="1950" spc="0" dirty="0">
                <a:latin typeface="Times New Roman"/>
                <a:cs typeface="Times New Roman"/>
              </a:rPr>
              <a:t>vysazení při </a:t>
            </a:r>
            <a:r>
              <a:rPr sz="1950" spc="5" dirty="0">
                <a:latin typeface="Times New Roman"/>
                <a:cs typeface="Times New Roman"/>
              </a:rPr>
              <a:t>dlouhodobém užívání, </a:t>
            </a:r>
            <a:r>
              <a:rPr sz="1950" spc="0" dirty="0">
                <a:latin typeface="Times New Roman"/>
                <a:cs typeface="Times New Roman"/>
              </a:rPr>
              <a:t>spont.</a:t>
            </a:r>
            <a:r>
              <a:rPr sz="1950" spc="-35" dirty="0">
                <a:latin typeface="Times New Roman"/>
                <a:cs typeface="Times New Roman"/>
              </a:rPr>
              <a:t> </a:t>
            </a:r>
            <a:r>
              <a:rPr lang="cs-CZ" sz="1950" spc="5" dirty="0">
                <a:latin typeface="Times New Roman"/>
                <a:cs typeface="Times New Roman"/>
              </a:rPr>
              <a:t>ú</a:t>
            </a:r>
            <a:r>
              <a:rPr sz="1950" spc="5" dirty="0" err="1">
                <a:latin typeface="Times New Roman"/>
                <a:cs typeface="Times New Roman"/>
              </a:rPr>
              <a:t>prava</a:t>
            </a:r>
            <a:endParaRPr lang="cs-CZ" sz="1950" spc="5" dirty="0">
              <a:latin typeface="Times New Roman"/>
              <a:cs typeface="Times New Roman"/>
            </a:endParaRPr>
          </a:p>
          <a:p>
            <a:pPr marL="345440" marR="5080" indent="-332740">
              <a:lnSpc>
                <a:spcPct val="100499"/>
              </a:lnSpc>
              <a:spcBef>
                <a:spcPts val="489"/>
              </a:spcBef>
              <a:buClr>
                <a:srgbClr val="FFFF66"/>
              </a:buClr>
              <a:buFont typeface="Times New Roman"/>
              <a:buChar char="•"/>
              <a:tabLst>
                <a:tab pos="344805" algn="l"/>
                <a:tab pos="345440" algn="l"/>
              </a:tabLst>
            </a:pPr>
            <a:r>
              <a:rPr lang="cs-CZ" sz="1950" spc="5" dirty="0" err="1">
                <a:latin typeface="Times New Roman"/>
                <a:cs typeface="Times New Roman"/>
              </a:rPr>
              <a:t>Ter</a:t>
            </a:r>
            <a:r>
              <a:rPr lang="cs-CZ" sz="1950" spc="5" dirty="0">
                <a:latin typeface="Times New Roman"/>
                <a:cs typeface="Times New Roman"/>
              </a:rPr>
              <a:t>.: Psychoterapie, (AD)</a:t>
            </a:r>
            <a:endParaRPr sz="195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5C11C6-2131-4810-BE86-11F0879E7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219200" cy="78731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4FC8E-1B92-460E-9C0D-5FD33500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Výstupy užívání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2F9B15-AB60-4F1E-8F7F-798A60FF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51974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900" dirty="0"/>
              <a:t>Uživatelé marihuany pod 17 let. </a:t>
            </a:r>
          </a:p>
          <a:p>
            <a:pPr marL="0" indent="0">
              <a:buNone/>
            </a:pPr>
            <a:r>
              <a:rPr lang="cs-CZ" sz="2900" dirty="0"/>
              <a:t>Zkoumána souvislost frekvence a dávek marihuany s následnými ukazateli „</a:t>
            </a:r>
            <a:r>
              <a:rPr lang="cs-CZ" sz="2900" dirty="0" err="1"/>
              <a:t>developmental</a:t>
            </a:r>
            <a:r>
              <a:rPr lang="cs-CZ" sz="2900" dirty="0"/>
              <a:t> </a:t>
            </a:r>
            <a:r>
              <a:rPr lang="cs-CZ" sz="2900" dirty="0" err="1"/>
              <a:t>outcomes</a:t>
            </a:r>
            <a:r>
              <a:rPr lang="cs-CZ" sz="2900" dirty="0"/>
              <a:t>“ (do 30 let věku):</a:t>
            </a:r>
          </a:p>
          <a:p>
            <a:pPr marL="0" indent="0">
              <a:buNone/>
            </a:pPr>
            <a:endParaRPr lang="cs-CZ" sz="2900" dirty="0"/>
          </a:p>
          <a:p>
            <a:pPr marL="0" indent="0">
              <a:buNone/>
            </a:pPr>
            <a:r>
              <a:rPr lang="cs-CZ" sz="2900" dirty="0"/>
              <a:t>Dávka a frekvence užívání jasně souvisí se všemi zkoumanými ukazateli:</a:t>
            </a:r>
          </a:p>
          <a:p>
            <a:pPr marL="0" indent="0">
              <a:buNone/>
            </a:pPr>
            <a:r>
              <a:rPr lang="cs-CZ" sz="2900" dirty="0"/>
              <a:t>Dokončení střední školy</a:t>
            </a:r>
          </a:p>
          <a:p>
            <a:pPr marL="0" indent="0">
              <a:buNone/>
            </a:pPr>
            <a:r>
              <a:rPr lang="cs-CZ" sz="2900" dirty="0"/>
              <a:t>Získání VŠ titulu</a:t>
            </a:r>
          </a:p>
          <a:p>
            <a:pPr marL="0" indent="0">
              <a:buNone/>
            </a:pPr>
            <a:r>
              <a:rPr lang="cs-CZ" sz="2900" dirty="0" err="1"/>
              <a:t>Kanabisová</a:t>
            </a:r>
            <a:r>
              <a:rPr lang="cs-CZ" sz="2900" dirty="0"/>
              <a:t> závislost</a:t>
            </a:r>
          </a:p>
          <a:p>
            <a:pPr marL="0" indent="0">
              <a:buNone/>
            </a:pPr>
            <a:r>
              <a:rPr lang="cs-CZ" sz="2900" dirty="0"/>
              <a:t>Užívání jiných ilegálních drog</a:t>
            </a:r>
          </a:p>
          <a:p>
            <a:pPr marL="0" indent="0">
              <a:buNone/>
            </a:pPr>
            <a:r>
              <a:rPr lang="cs-CZ" sz="2900" dirty="0"/>
              <a:t>Sebevražedné pokusy</a:t>
            </a:r>
          </a:p>
          <a:p>
            <a:pPr marL="0" indent="0">
              <a:buNone/>
            </a:pPr>
            <a:r>
              <a:rPr lang="cs-CZ" sz="2900" dirty="0"/>
              <a:t>Deprese</a:t>
            </a:r>
          </a:p>
          <a:p>
            <a:pPr marL="0" indent="0">
              <a:buNone/>
            </a:pPr>
            <a:r>
              <a:rPr lang="cs-CZ" sz="2900" dirty="0"/>
              <a:t>Sociální status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B0F0"/>
                </a:solidFill>
              </a:rPr>
              <a:t>(</a:t>
            </a:r>
            <a:r>
              <a:rPr lang="cs-CZ" dirty="0" err="1">
                <a:solidFill>
                  <a:srgbClr val="00B0F0"/>
                </a:solidFill>
              </a:rPr>
              <a:t>Silins</a:t>
            </a:r>
            <a:r>
              <a:rPr lang="cs-CZ" dirty="0">
                <a:solidFill>
                  <a:srgbClr val="00B0F0"/>
                </a:solidFill>
              </a:rPr>
              <a:t>, 2014, Austrálie a Nový Zéland, N=2537 až 3765 dle výstupu)</a:t>
            </a:r>
          </a:p>
        </p:txBody>
      </p:sp>
      <p:pic>
        <p:nvPicPr>
          <p:cNvPr id="1028" name="Picture 4" descr="VÃ½sledek obrÃ¡zku pro kannabis">
            <a:extLst>
              <a:ext uri="{FF2B5EF4-FFF2-40B4-BE49-F238E27FC236}">
                <a16:creationId xmlns:a16="http://schemas.microsoft.com/office/drawing/2014/main" id="{588B29D4-3EA9-4131-93E7-7B65E17A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1508402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5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6160" y="311172"/>
            <a:ext cx="454469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57120" algn="l"/>
              </a:tabLst>
            </a:pPr>
            <a:r>
              <a:rPr b="1" spc="-5" dirty="0" err="1">
                <a:solidFill>
                  <a:schemeClr val="accent6"/>
                </a:solidFill>
              </a:rPr>
              <a:t>Syndrom</a:t>
            </a:r>
            <a:r>
              <a:rPr lang="cs-CZ" b="1" spc="-5" dirty="0">
                <a:solidFill>
                  <a:schemeClr val="accent6"/>
                </a:solidFill>
              </a:rPr>
              <a:t> </a:t>
            </a:r>
            <a:r>
              <a:rPr b="1" spc="-5" dirty="0" err="1">
                <a:solidFill>
                  <a:schemeClr val="accent6"/>
                </a:solidFill>
              </a:rPr>
              <a:t>závislosti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6109" y="913130"/>
            <a:ext cx="7806055" cy="268791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49250" marR="472440" indent="-336550">
              <a:lnSpc>
                <a:spcPts val="3350"/>
              </a:lnSpc>
              <a:spcBef>
                <a:spcPts val="219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spc="-5" dirty="0">
                <a:latin typeface="Times New Roman"/>
                <a:cs typeface="Times New Roman"/>
              </a:rPr>
              <a:t>vzniká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při opakovaném užívání psychoaktivní  látky</a:t>
            </a:r>
            <a:endParaRPr sz="28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99800"/>
              </a:lnSpc>
              <a:spcBef>
                <a:spcPts val="484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lang="cs-CZ" sz="28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! </a:t>
            </a:r>
            <a:r>
              <a:rPr sz="2800" b="1" i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diagnostická</a:t>
            </a:r>
            <a:r>
              <a:rPr sz="28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kritéria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5" dirty="0">
                <a:latin typeface="Times New Roman"/>
                <a:cs typeface="Times New Roman"/>
              </a:rPr>
              <a:t>užívání </a:t>
            </a:r>
            <a:r>
              <a:rPr sz="2800" dirty="0">
                <a:latin typeface="Times New Roman"/>
                <a:cs typeface="Times New Roman"/>
              </a:rPr>
              <a:t>dané </a:t>
            </a:r>
            <a:r>
              <a:rPr sz="2800" spc="-5" dirty="0">
                <a:latin typeface="Times New Roman"/>
                <a:cs typeface="Times New Roman"/>
              </a:rPr>
              <a:t>látky po dobu  jednoho měsíce </a:t>
            </a:r>
            <a:r>
              <a:rPr sz="2800" spc="-10" dirty="0">
                <a:latin typeface="Times New Roman"/>
                <a:cs typeface="Times New Roman"/>
              </a:rPr>
              <a:t>(nepřetržitě) nebo </a:t>
            </a:r>
            <a:r>
              <a:rPr sz="2800" dirty="0">
                <a:latin typeface="Times New Roman"/>
                <a:cs typeface="Times New Roman"/>
              </a:rPr>
              <a:t>opakovaně v  </a:t>
            </a:r>
            <a:r>
              <a:rPr sz="2800" spc="-5" dirty="0">
                <a:latin typeface="Times New Roman"/>
                <a:cs typeface="Times New Roman"/>
              </a:rPr>
              <a:t>kratších obdobích, výskyt </a:t>
            </a:r>
            <a:r>
              <a:rPr sz="2800" dirty="0">
                <a:latin typeface="Times New Roman"/>
                <a:cs typeface="Times New Roman"/>
              </a:rPr>
              <a:t>3 a </a:t>
            </a:r>
            <a:r>
              <a:rPr sz="2800" spc="-5" dirty="0">
                <a:latin typeface="Times New Roman"/>
                <a:cs typeface="Times New Roman"/>
              </a:rPr>
              <a:t>více </a:t>
            </a:r>
            <a:r>
              <a:rPr sz="2800" dirty="0">
                <a:latin typeface="Times New Roman"/>
                <a:cs typeface="Times New Roman"/>
              </a:rPr>
              <a:t>z </a:t>
            </a:r>
            <a:r>
              <a:rPr sz="2800" spc="-5" dirty="0">
                <a:latin typeface="Times New Roman"/>
                <a:cs typeface="Times New Roman"/>
              </a:rPr>
              <a:t>následujících  projevů: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6109" y="3528059"/>
            <a:ext cx="123825" cy="248920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200" dirty="0">
                <a:solidFill>
                  <a:srgbClr val="FFFF66"/>
                </a:solidFill>
                <a:latin typeface="Times New Roman"/>
                <a:cs typeface="Times New Roman"/>
              </a:rPr>
              <a:t>•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200" dirty="0">
                <a:solidFill>
                  <a:srgbClr val="FFFF66"/>
                </a:solidFill>
                <a:latin typeface="Times New Roman"/>
                <a:cs typeface="Times New Roman"/>
              </a:rPr>
              <a:t>•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200" dirty="0">
                <a:solidFill>
                  <a:srgbClr val="FFFF66"/>
                </a:solidFill>
                <a:latin typeface="Times New Roman"/>
                <a:cs typeface="Times New Roman"/>
              </a:rPr>
              <a:t>•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200" dirty="0">
                <a:solidFill>
                  <a:srgbClr val="FFFF66"/>
                </a:solidFill>
                <a:latin typeface="Times New Roman"/>
                <a:cs typeface="Times New Roman"/>
              </a:rPr>
              <a:t>•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200" dirty="0">
                <a:solidFill>
                  <a:srgbClr val="FFFF66"/>
                </a:solidFill>
                <a:latin typeface="Times New Roman"/>
                <a:cs typeface="Times New Roman"/>
              </a:rPr>
              <a:t>•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200" dirty="0">
                <a:solidFill>
                  <a:srgbClr val="FFFF66"/>
                </a:solidFill>
                <a:latin typeface="Times New Roman"/>
                <a:cs typeface="Times New Roman"/>
              </a:rPr>
              <a:t>•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2660" y="3543300"/>
            <a:ext cx="7545705" cy="282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106420">
              <a:lnSpc>
                <a:spcPct val="122500"/>
              </a:lnSpc>
              <a:spcBef>
                <a:spcPts val="105"/>
              </a:spcBef>
            </a:pPr>
            <a:r>
              <a:rPr sz="2200" b="1" i="1" u="heavy" spc="-5" dirty="0">
                <a:latin typeface="Times New Roman"/>
                <a:cs typeface="Times New Roman"/>
              </a:rPr>
              <a:t>touha </a:t>
            </a:r>
            <a:r>
              <a:rPr sz="2200" b="1" spc="-5" dirty="0">
                <a:latin typeface="Times New Roman"/>
                <a:cs typeface="Times New Roman"/>
              </a:rPr>
              <a:t>či puzení užívat látku </a:t>
            </a:r>
            <a:r>
              <a:rPr sz="2200" b="1" i="1" spc="-5" dirty="0">
                <a:latin typeface="Times New Roman"/>
                <a:cs typeface="Times New Roman"/>
              </a:rPr>
              <a:t>(craving)  </a:t>
            </a:r>
            <a:r>
              <a:rPr sz="2200" b="1" i="1" u="heavy" spc="-5" dirty="0">
                <a:latin typeface="Times New Roman"/>
                <a:cs typeface="Times New Roman"/>
              </a:rPr>
              <a:t>potíže </a:t>
            </a:r>
            <a:r>
              <a:rPr sz="2200" b="1" i="1" u="heavy" dirty="0">
                <a:latin typeface="Times New Roman"/>
                <a:cs typeface="Times New Roman"/>
              </a:rPr>
              <a:t>při </a:t>
            </a:r>
            <a:r>
              <a:rPr sz="2200" b="1" i="1" u="heavy" spc="-5" dirty="0">
                <a:latin typeface="Times New Roman"/>
                <a:cs typeface="Times New Roman"/>
              </a:rPr>
              <a:t>kontrole</a:t>
            </a:r>
            <a:r>
              <a:rPr sz="2200" b="1" i="1" spc="-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užívání látky  </a:t>
            </a:r>
            <a:r>
              <a:rPr sz="2200" b="1" i="1" u="heavy" spc="-5" dirty="0">
                <a:latin typeface="Times New Roman"/>
                <a:cs typeface="Times New Roman"/>
              </a:rPr>
              <a:t>odvykací</a:t>
            </a:r>
            <a:r>
              <a:rPr sz="2200" b="1" i="1" u="heavy" spc="-10" dirty="0">
                <a:latin typeface="Times New Roman"/>
                <a:cs typeface="Times New Roman"/>
              </a:rPr>
              <a:t> </a:t>
            </a:r>
            <a:r>
              <a:rPr sz="2200" b="1" i="1" u="heavy" spc="-5" dirty="0">
                <a:latin typeface="Times New Roman"/>
                <a:cs typeface="Times New Roman"/>
              </a:rPr>
              <a:t>stav</a:t>
            </a: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22300"/>
              </a:lnSpc>
              <a:spcBef>
                <a:spcPts val="10"/>
              </a:spcBef>
            </a:pPr>
            <a:r>
              <a:rPr sz="2200" b="1" spc="-5" dirty="0">
                <a:latin typeface="Times New Roman"/>
                <a:cs typeface="Times New Roman"/>
              </a:rPr>
              <a:t>průkaz</a:t>
            </a:r>
            <a:r>
              <a:rPr sz="2200" b="1" u="heavy" spc="-5" dirty="0">
                <a:latin typeface="Times New Roman"/>
                <a:cs typeface="Times New Roman"/>
              </a:rPr>
              <a:t> </a:t>
            </a:r>
            <a:r>
              <a:rPr sz="2200" b="1" i="1" u="heavy" spc="-5" dirty="0">
                <a:latin typeface="Times New Roman"/>
                <a:cs typeface="Times New Roman"/>
              </a:rPr>
              <a:t>tolerance</a:t>
            </a:r>
            <a:r>
              <a:rPr sz="2200" b="1" i="1" spc="-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k </a:t>
            </a:r>
            <a:r>
              <a:rPr sz="2200" b="1" spc="-5" dirty="0">
                <a:latin typeface="Times New Roman"/>
                <a:cs typeface="Times New Roman"/>
              </a:rPr>
              <a:t>účinku látky (provázené zvyšováním dávek)  postupné </a:t>
            </a:r>
            <a:r>
              <a:rPr sz="2200" b="1" i="1" u="heavy" spc="-5" dirty="0">
                <a:latin typeface="Times New Roman"/>
                <a:cs typeface="Times New Roman"/>
              </a:rPr>
              <a:t>zanedbávání jiných potěšení</a:t>
            </a:r>
            <a:r>
              <a:rPr sz="2200" b="1" spc="-5" dirty="0">
                <a:latin typeface="Times New Roman"/>
                <a:cs typeface="Times New Roman"/>
              </a:rPr>
              <a:t>, zájmů,</a:t>
            </a:r>
            <a:r>
              <a:rPr sz="2200" b="1" spc="2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zálib</a:t>
            </a:r>
            <a:endParaRPr sz="2200" dirty="0">
              <a:latin typeface="Times New Roman"/>
              <a:cs typeface="Times New Roman"/>
            </a:endParaRPr>
          </a:p>
          <a:p>
            <a:pPr marL="12700" marR="738505">
              <a:lnSpc>
                <a:spcPts val="2630"/>
              </a:lnSpc>
              <a:spcBef>
                <a:spcPts val="695"/>
              </a:spcBef>
            </a:pPr>
            <a:r>
              <a:rPr sz="2200" b="1" i="1" u="heavy" spc="-5" dirty="0">
                <a:latin typeface="Times New Roman"/>
                <a:cs typeface="Times New Roman"/>
              </a:rPr>
              <a:t>pokračování </a:t>
            </a:r>
            <a:r>
              <a:rPr sz="2200" b="1" i="1" u="heavy" dirty="0">
                <a:latin typeface="Times New Roman"/>
                <a:cs typeface="Times New Roman"/>
              </a:rPr>
              <a:t>v </a:t>
            </a:r>
            <a:r>
              <a:rPr sz="2200" b="1" i="1" u="heavy" spc="-5" dirty="0">
                <a:latin typeface="Times New Roman"/>
                <a:cs typeface="Times New Roman"/>
              </a:rPr>
              <a:t>užívání</a:t>
            </a:r>
            <a:r>
              <a:rPr sz="2200" b="1" i="1" spc="-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látky </a:t>
            </a:r>
            <a:r>
              <a:rPr sz="2200" b="1" dirty="0">
                <a:latin typeface="Times New Roman"/>
                <a:cs typeface="Times New Roman"/>
              </a:rPr>
              <a:t>i </a:t>
            </a:r>
            <a:r>
              <a:rPr sz="2200" b="1" spc="-5" dirty="0">
                <a:latin typeface="Times New Roman"/>
                <a:cs typeface="Times New Roman"/>
              </a:rPr>
              <a:t>přes jasný důkaz škodlivých  následků</a:t>
            </a:r>
            <a:endParaRPr sz="2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18A2E-4AEB-49A7-A995-5CD09FC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cs-CZ"/>
              <a:t>Psychotické poruchy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E84831-C343-401F-BAA8-3C3589FF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62199"/>
            <a:ext cx="7753350" cy="3814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800" dirty="0"/>
              <a:t>Uživatelé skunk-</a:t>
            </a:r>
            <a:r>
              <a:rPr lang="cs-CZ" sz="2800" dirty="0" err="1"/>
              <a:t>like</a:t>
            </a:r>
            <a:r>
              <a:rPr lang="cs-CZ" sz="2800" dirty="0"/>
              <a:t> (</a:t>
            </a:r>
            <a:r>
              <a:rPr lang="cs-CZ" sz="2800" dirty="0" err="1"/>
              <a:t>vysokopotentní</a:t>
            </a:r>
            <a:r>
              <a:rPr lang="cs-CZ" sz="2800" dirty="0"/>
              <a:t>, 10%) cannabis mají třikrát vyšší riziko psychózy, než ti, co ji neužívají.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 algn="ctr">
              <a:buNone/>
            </a:pPr>
            <a:endParaRPr lang="cs-CZ" sz="16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rgbClr val="00B0F0"/>
                </a:solidFill>
              </a:rPr>
              <a:t>(Di </a:t>
            </a:r>
            <a:r>
              <a:rPr lang="cs-CZ" sz="1600" dirty="0" err="1">
                <a:solidFill>
                  <a:srgbClr val="00B0F0"/>
                </a:solidFill>
              </a:rPr>
              <a:t>Forti</a:t>
            </a:r>
            <a:r>
              <a:rPr lang="cs-CZ" sz="1600" dirty="0">
                <a:solidFill>
                  <a:srgbClr val="00B0F0"/>
                </a:solidFill>
              </a:rPr>
              <a:t>, Londýn, 2015, publikace Lancet, N=410; 370 kontrol)</a:t>
            </a:r>
          </a:p>
        </p:txBody>
      </p:sp>
      <p:pic>
        <p:nvPicPr>
          <p:cNvPr id="2054" name="Picture 6" descr="VÃ½sledek obrÃ¡zku pro kannabis">
            <a:extLst>
              <a:ext uri="{FF2B5EF4-FFF2-40B4-BE49-F238E27FC236}">
                <a16:creationId xmlns:a16="http://schemas.microsoft.com/office/drawing/2014/main" id="{E623E289-20CD-498D-81E7-547619F77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r="42346" b="2"/>
          <a:stretch/>
        </p:blipFill>
        <p:spPr bwMode="auto">
          <a:xfrm>
            <a:off x="7671311" y="0"/>
            <a:ext cx="1472689" cy="165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69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F4EF40-48CE-40DF-943C-372E98ED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199"/>
            <a:ext cx="8058150" cy="609601"/>
          </a:xfrm>
        </p:spPr>
        <p:txBody>
          <a:bodyPr>
            <a:normAutofit fontScale="90000"/>
          </a:bodyPr>
          <a:lstStyle/>
          <a:p>
            <a:r>
              <a:rPr lang="cs-CZ" dirty="0"/>
              <a:t>Září 2018 - ČR: 2 úmrtí (1 v kombinaci s alkoholem)</a:t>
            </a:r>
            <a:br>
              <a:rPr lang="cs-CZ" dirty="0"/>
            </a:br>
            <a:r>
              <a:rPr lang="cs-CZ" dirty="0"/>
              <a:t> a několik intoxikací syntetickými </a:t>
            </a:r>
            <a:r>
              <a:rPr lang="cs-CZ" dirty="0" err="1"/>
              <a:t>kanabinoidy</a:t>
            </a:r>
            <a:r>
              <a:rPr lang="cs-CZ" dirty="0"/>
              <a:t> </a:t>
            </a:r>
          </a:p>
        </p:txBody>
      </p:sp>
      <p:pic>
        <p:nvPicPr>
          <p:cNvPr id="1026" name="Picture 2" descr="Na obrÃ¡zku mÅ¯Å¾e bÃ½t: jÃ­dlo">
            <a:extLst>
              <a:ext uri="{FF2B5EF4-FFF2-40B4-BE49-F238E27FC236}">
                <a16:creationId xmlns:a16="http://schemas.microsoft.com/office/drawing/2014/main" id="{78541EE4-0229-441D-92C0-8FEC56DA1B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2" y="5148509"/>
            <a:ext cx="2323892" cy="15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nÃ­ dostupnÃ½ Å¾Ã¡dnÃ½ alternativnÃ­ text.">
            <a:extLst>
              <a:ext uri="{FF2B5EF4-FFF2-40B4-BE49-F238E27FC236}">
                <a16:creationId xmlns:a16="http://schemas.microsoft.com/office/drawing/2014/main" id="{5CBD7112-AA56-473D-9FD7-237E964B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2705308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prg1-1.fna.fbcdn.net/v/t1.0-9/42321854_2073991462640612_6220616355608002560_n.jpg?_nc_cat=103&amp;oh=f05fcc78db13ee087a9a667610b77ea5&amp;oe=5C503AB4">
            <a:extLst>
              <a:ext uri="{FF2B5EF4-FFF2-40B4-BE49-F238E27FC236}">
                <a16:creationId xmlns:a16="http://schemas.microsoft.com/office/drawing/2014/main" id="{194D000D-4081-4F41-AE03-31EAD35C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66" y="5149962"/>
            <a:ext cx="2323892" cy="15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8AD6C92-FB8F-4C2C-856D-FBAC49B8E55C}"/>
              </a:ext>
            </a:extLst>
          </p:cNvPr>
          <p:cNvSpPr txBox="1"/>
          <p:nvPr/>
        </p:nvSpPr>
        <p:spPr>
          <a:xfrm>
            <a:off x="685800" y="1905000"/>
            <a:ext cx="769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Rostlinná směs nebo hmota imitující hašiš, většinou se kouří.</a:t>
            </a:r>
          </a:p>
          <a:p>
            <a:endParaRPr lang="cs-CZ" dirty="0"/>
          </a:p>
          <a:p>
            <a:r>
              <a:rPr lang="cs-CZ" dirty="0"/>
              <a:t>Tachykardie, nauzea, zvracení, agrese, agitovanost, sebevražedné myšlenky, úzkostné a depresivní stavy, křeče apod. </a:t>
            </a:r>
          </a:p>
          <a:p>
            <a:r>
              <a:rPr lang="cs-CZ" dirty="0"/>
              <a:t>Méně často: infarkt myokardu, rozpad svalové tkáně, poškození ledvin, psychózy nebo dlouhotrvající zvracení.</a:t>
            </a:r>
          </a:p>
          <a:p>
            <a:endParaRPr lang="cs-CZ" dirty="0"/>
          </a:p>
          <a:p>
            <a:r>
              <a:rPr lang="cs-CZ" dirty="0"/>
              <a:t>V Rusku a Polsku poslední roky – cca desítky úmrtí a stovky intoxikací.</a:t>
            </a:r>
          </a:p>
          <a:p>
            <a:endParaRPr lang="cs-CZ" dirty="0"/>
          </a:p>
          <a:p>
            <a:r>
              <a:rPr lang="cs-CZ" sz="1100" dirty="0"/>
              <a:t>(www.drogy-info.cz)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0926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6294D-5A12-4FD4-B62C-37C2EBE9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1591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6"/>
                </a:solidFill>
              </a:rPr>
              <a:t>Legislativa </a:t>
            </a:r>
            <a:r>
              <a:rPr lang="cs-CZ" b="1" dirty="0" err="1">
                <a:solidFill>
                  <a:schemeClr val="accent6"/>
                </a:solidFill>
              </a:rPr>
              <a:t>cannabinoidů</a:t>
            </a:r>
            <a:endParaRPr lang="cs-CZ" b="1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B97365-6B6E-4FB4-BED2-F268A616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>
            <a:normAutofit fontScale="92500"/>
          </a:bodyPr>
          <a:lstStyle/>
          <a:p>
            <a:r>
              <a:rPr lang="cs-CZ" sz="3200" dirty="0"/>
              <a:t>Není povoleno držení většího než malého množství. (Není přesně definováno, 10 gramů??)</a:t>
            </a:r>
          </a:p>
          <a:p>
            <a:pPr marL="0" indent="0">
              <a:buNone/>
            </a:pPr>
            <a:endParaRPr lang="cs-CZ" sz="3200" dirty="0"/>
          </a:p>
          <a:p>
            <a:r>
              <a:rPr lang="cs-CZ" sz="3200" dirty="0"/>
              <a:t>Léčebné konopí je povoleno, předpis na speciální elektronický recept. Distribuce pod kontrolou Státní agentury pro konopí pro léčebné použití (SAKL).</a:t>
            </a:r>
          </a:p>
          <a:p>
            <a:pPr marL="0" indent="0">
              <a:buNone/>
            </a:pPr>
            <a:r>
              <a:rPr lang="cs-CZ" dirty="0"/>
              <a:t>IPLP, podpůrná léčba: chronická neutišitelná bolest, neuropatická bolest, neurologická onemocnění,  roztroušená skleróza, nevolnost, zvracení a nechutenství  v souvislosti s onkologickou léčbou a s léčbou infekce HIV, revmatoidní artritida, atd.</a:t>
            </a:r>
          </a:p>
          <a:p>
            <a:pPr marL="0" indent="0">
              <a:buNone/>
            </a:pPr>
            <a:r>
              <a:rPr lang="cs-CZ" dirty="0"/>
              <a:t>Preskripce: klinická onkologie, radiační onkologie, neurologie, paliativní medicína, léčba bolesti, revmatologie, ortopedie, infekční lékařství, vnitřní lékařství, oftalmologie, </a:t>
            </a:r>
            <a:r>
              <a:rPr lang="cs-CZ" dirty="0" err="1"/>
              <a:t>dermatovenerologie</a:t>
            </a:r>
            <a:r>
              <a:rPr lang="cs-CZ" dirty="0"/>
              <a:t>, geriatrie, psychiatrie.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6627089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10150" y="5337809"/>
            <a:ext cx="39033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Organická</a:t>
            </a: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rozpouštědla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422932"/>
            <a:ext cx="723899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270" marR="5080" indent="-24257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Organická rozpouštědla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1" y="1143000"/>
            <a:ext cx="8679814" cy="5448928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toluen</a:t>
            </a:r>
            <a:r>
              <a:rPr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,</a:t>
            </a:r>
            <a:r>
              <a:rPr lang="cs-CZ"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chemeClr val="accent6"/>
                </a:solidFill>
                <a:latin typeface="Times New Roman"/>
                <a:cs typeface="Times New Roman"/>
              </a:rPr>
              <a:t>lepidla</a:t>
            </a:r>
            <a:r>
              <a:rPr sz="2800" spc="-5" dirty="0">
                <a:solidFill>
                  <a:schemeClr val="accent6"/>
                </a:solidFill>
                <a:latin typeface="Times New Roman"/>
                <a:cs typeface="Times New Roman"/>
              </a:rPr>
              <a:t>,</a:t>
            </a:r>
            <a:r>
              <a:rPr sz="2800" spc="90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800" spc="-10" dirty="0" err="1">
                <a:solidFill>
                  <a:schemeClr val="accent6"/>
                </a:solidFill>
                <a:latin typeface="Times New Roman"/>
                <a:cs typeface="Times New Roman"/>
              </a:rPr>
              <a:t>ředidla</a:t>
            </a:r>
            <a:r>
              <a:rPr lang="cs-CZ" sz="2800" spc="-10" dirty="0">
                <a:solidFill>
                  <a:schemeClr val="accent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(</a:t>
            </a:r>
            <a:r>
              <a:rPr sz="2800" spc="-10" dirty="0" err="1">
                <a:latin typeface="Times New Roman"/>
                <a:cs typeface="Times New Roman"/>
              </a:rPr>
              <a:t>ethér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benzen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trichlórethylen</a:t>
            </a:r>
            <a:r>
              <a:rPr sz="2800" spc="-10" dirty="0">
                <a:latin typeface="Times New Roman"/>
                <a:cs typeface="Times New Roman"/>
              </a:rPr>
              <a:t>)</a:t>
            </a:r>
            <a:endParaRPr sz="2800" dirty="0">
              <a:latin typeface="Times New Roman"/>
              <a:cs typeface="Times New Roman"/>
            </a:endParaRPr>
          </a:p>
          <a:p>
            <a:pPr marL="347980" indent="-335280">
              <a:lnSpc>
                <a:spcPct val="1000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aplikace</a:t>
            </a:r>
            <a:r>
              <a:rPr sz="2800" dirty="0">
                <a:latin typeface="Times New Roman"/>
                <a:cs typeface="Times New Roman"/>
              </a:rPr>
              <a:t>: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inhalace</a:t>
            </a:r>
            <a:endParaRPr sz="2800" dirty="0">
              <a:latin typeface="Times New Roman"/>
              <a:cs typeface="Times New Roman"/>
            </a:endParaRPr>
          </a:p>
          <a:p>
            <a:pPr marL="347980" marR="88900" indent="-335280">
              <a:lnSpc>
                <a:spcPct val="99900"/>
              </a:lnSpc>
              <a:spcBef>
                <a:spcPts val="690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akutní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 err="1">
                <a:latin typeface="Times New Roman"/>
                <a:cs typeface="Times New Roman"/>
              </a:rPr>
              <a:t>intoxikace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obdoba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opilost</a:t>
            </a:r>
            <a:r>
              <a:rPr lang="cs-CZ" sz="280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, </a:t>
            </a:r>
            <a:r>
              <a:rPr sz="2800" spc="-5" dirty="0">
                <a:latin typeface="Times New Roman"/>
                <a:cs typeface="Times New Roman"/>
              </a:rPr>
              <a:t>(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kratší euforické  </a:t>
            </a:r>
            <a:r>
              <a:rPr sz="2800" spc="-5" dirty="0">
                <a:latin typeface="Times New Roman"/>
                <a:cs typeface="Times New Roman"/>
              </a:rPr>
              <a:t>stadium)</a:t>
            </a:r>
            <a:r>
              <a:rPr lang="cs-CZ"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apatie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, letargie,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poruchy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pozornosti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 err="1">
                <a:latin typeface="Times New Roman"/>
                <a:cs typeface="Times New Roman"/>
              </a:rPr>
              <a:t>kolísavá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chůze, </a:t>
            </a:r>
            <a:r>
              <a:rPr sz="2800" spc="-5" dirty="0">
                <a:latin typeface="Times New Roman"/>
                <a:cs typeface="Times New Roman"/>
              </a:rPr>
              <a:t>nastříklé spojivky, setřelá </a:t>
            </a:r>
            <a:r>
              <a:rPr sz="2800" spc="-10" dirty="0">
                <a:latin typeface="Times New Roman"/>
                <a:cs typeface="Times New Roman"/>
              </a:rPr>
              <a:t>řeč, </a:t>
            </a:r>
            <a:r>
              <a:rPr sz="2800" spc="-5" dirty="0">
                <a:latin typeface="Times New Roman"/>
                <a:cs typeface="Times New Roman"/>
              </a:rPr>
              <a:t>nystagmus,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„zápach“, </a:t>
            </a:r>
            <a:r>
              <a:rPr sz="2800" spc="-5" dirty="0">
                <a:latin typeface="Times New Roman"/>
                <a:cs typeface="Times New Roman"/>
              </a:rPr>
              <a:t>neostré vidění, </a:t>
            </a:r>
            <a:r>
              <a:rPr sz="2800" dirty="0" err="1">
                <a:latin typeface="Times New Roman"/>
                <a:cs typeface="Times New Roman"/>
              </a:rPr>
              <a:t>svalov</a:t>
            </a:r>
            <a:r>
              <a:rPr lang="cs-CZ" sz="2800" dirty="0">
                <a:latin typeface="Times New Roman"/>
                <a:cs typeface="Times New Roman"/>
              </a:rPr>
              <a:t>á </a:t>
            </a:r>
            <a:r>
              <a:rPr sz="2800" spc="-5" dirty="0" err="1">
                <a:latin typeface="Times New Roman"/>
                <a:cs typeface="Times New Roman"/>
              </a:rPr>
              <a:t>slabost</a:t>
            </a:r>
            <a:endParaRPr sz="2800" dirty="0">
              <a:latin typeface="Times New Roman"/>
              <a:cs typeface="Times New Roman"/>
            </a:endParaRPr>
          </a:p>
          <a:p>
            <a:pPr marL="347980" marR="723900" indent="-33528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škodlivé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užívání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10" dirty="0">
                <a:latin typeface="Times New Roman"/>
                <a:cs typeface="Times New Roman"/>
              </a:rPr>
              <a:t>poruchy </a:t>
            </a:r>
            <a:r>
              <a:rPr sz="2800" spc="-5" dirty="0">
                <a:latin typeface="Times New Roman"/>
                <a:cs typeface="Times New Roman"/>
              </a:rPr>
              <a:t>krvetvorby, imunity,  chronické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záněty</a:t>
            </a:r>
            <a:endParaRPr sz="2800" dirty="0">
              <a:latin typeface="Times New Roman"/>
              <a:cs typeface="Times New Roman"/>
            </a:endParaRPr>
          </a:p>
          <a:p>
            <a:pPr marL="347980" indent="-33528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není závislost,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není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odvykací</a:t>
            </a:r>
            <a:r>
              <a:rPr sz="2800" spc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stav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7980" marR="755650" indent="-335280">
              <a:lnSpc>
                <a:spcPct val="100000"/>
              </a:lnSpc>
              <a:spcBef>
                <a:spcPts val="49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2800" spc="-5" dirty="0" err="1">
                <a:latin typeface="Times New Roman"/>
                <a:cs typeface="Times New Roman"/>
              </a:rPr>
              <a:t>rizika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000" spc="-5" dirty="0">
                <a:latin typeface="Times New Roman"/>
                <a:cs typeface="Times New Roman"/>
              </a:rPr>
              <a:t>smrtelná intoxikace (</a:t>
            </a:r>
            <a:r>
              <a:rPr sz="2000" spc="-5" dirty="0" err="1">
                <a:latin typeface="Times New Roman"/>
                <a:cs typeface="Times New Roman"/>
              </a:rPr>
              <a:t>asfyxie</a:t>
            </a:r>
            <a:r>
              <a:rPr sz="2000" spc="-5" dirty="0">
                <a:latin typeface="Times New Roman"/>
                <a:cs typeface="Times New Roman"/>
              </a:rPr>
              <a:t>,</a:t>
            </a:r>
            <a:r>
              <a:rPr lang="cs-CZ" sz="2000" spc="-5" dirty="0">
                <a:latin typeface="Times New Roman"/>
                <a:cs typeface="Times New Roman"/>
              </a:rPr>
              <a:t> </a:t>
            </a:r>
            <a:r>
              <a:rPr sz="2000" spc="-5" dirty="0" err="1">
                <a:latin typeface="Times New Roman"/>
                <a:cs typeface="Times New Roman"/>
              </a:rPr>
              <a:t>srdeční</a:t>
            </a:r>
            <a:r>
              <a:rPr sz="2000" spc="-5" dirty="0">
                <a:latin typeface="Times New Roman"/>
                <a:cs typeface="Times New Roman"/>
              </a:rPr>
              <a:t>, arytmie),  nekontrolovatelné dávkování, poškození vnitřních orgánů, změny  osobnosti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02B311-D6CE-4A10-BEB6-6F887699B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01" y="0"/>
            <a:ext cx="1231900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5040629"/>
            <a:ext cx="8983980" cy="1079500"/>
          </a:xfrm>
          <a:custGeom>
            <a:avLst/>
            <a:gdLst/>
            <a:ahLst/>
            <a:cxnLst/>
            <a:rect l="l" t="t" r="r" b="b"/>
            <a:pathLst>
              <a:path w="8983980" h="1079500">
                <a:moveTo>
                  <a:pt x="8983980" y="0"/>
                </a:moveTo>
                <a:lnTo>
                  <a:pt x="43180" y="0"/>
                </a:lnTo>
                <a:lnTo>
                  <a:pt x="27324" y="3710"/>
                </a:lnTo>
                <a:lnTo>
                  <a:pt x="13493" y="13493"/>
                </a:lnTo>
                <a:lnTo>
                  <a:pt x="3710" y="27324"/>
                </a:lnTo>
                <a:lnTo>
                  <a:pt x="0" y="43180"/>
                </a:lnTo>
                <a:lnTo>
                  <a:pt x="0" y="1035050"/>
                </a:lnTo>
                <a:lnTo>
                  <a:pt x="3710" y="1051639"/>
                </a:lnTo>
                <a:lnTo>
                  <a:pt x="13493" y="1065847"/>
                </a:lnTo>
                <a:lnTo>
                  <a:pt x="27324" y="1075769"/>
                </a:lnTo>
                <a:lnTo>
                  <a:pt x="43180" y="1079500"/>
                </a:lnTo>
                <a:lnTo>
                  <a:pt x="8983980" y="1079500"/>
                </a:lnTo>
                <a:lnTo>
                  <a:pt x="8983980" y="0"/>
                </a:lnTo>
                <a:close/>
              </a:path>
            </a:pathLst>
          </a:custGeom>
          <a:solidFill>
            <a:srgbClr val="000000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73700" y="5337809"/>
            <a:ext cx="34410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Sedativa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hypnotika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460386"/>
            <a:ext cx="86868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0" marR="5080" indent="-68580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Sedativa a hypnotika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533400" y="1212828"/>
            <a:ext cx="7981950" cy="5634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0365" marR="461645" indent="-33528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79730" algn="l"/>
                <a:tab pos="380365" algn="l"/>
              </a:tabLst>
            </a:pPr>
            <a:r>
              <a:rPr sz="3200" spc="-5" dirty="0"/>
              <a:t>barbituráty, </a:t>
            </a:r>
            <a:r>
              <a:rPr sz="3200" spc="-5" dirty="0">
                <a:solidFill>
                  <a:schemeClr val="accent6"/>
                </a:solidFill>
              </a:rPr>
              <a:t>benzodiazepiny</a:t>
            </a:r>
            <a:r>
              <a:rPr sz="3200" spc="-5" dirty="0"/>
              <a:t>,  propandiolová anxiolytika, bromisoval,  chloralhydrát,</a:t>
            </a:r>
            <a:r>
              <a:rPr sz="3200" dirty="0"/>
              <a:t> </a:t>
            </a:r>
            <a:r>
              <a:rPr sz="3200" spc="-5" dirty="0" err="1"/>
              <a:t>paraaldehyd</a:t>
            </a:r>
            <a:r>
              <a:rPr lang="cs-CZ" sz="3200" spc="-5" dirty="0"/>
              <a:t>, </a:t>
            </a:r>
            <a:r>
              <a:rPr lang="cs-CZ" sz="3200" spc="-5" dirty="0">
                <a:solidFill>
                  <a:srgbClr val="FF0000"/>
                </a:solidFill>
              </a:rPr>
              <a:t>ale i Z hypnotika</a:t>
            </a:r>
            <a:endParaRPr sz="3200" dirty="0">
              <a:solidFill>
                <a:srgbClr val="FF0000"/>
              </a:solidFill>
            </a:endParaRPr>
          </a:p>
          <a:p>
            <a:pPr marL="380365" marR="5080" indent="-335280">
              <a:lnSpc>
                <a:spcPct val="100000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79730" algn="l"/>
                <a:tab pos="380365" algn="l"/>
                <a:tab pos="2895600" algn="l"/>
              </a:tabLst>
            </a:pPr>
            <a:r>
              <a:rPr lang="cs-CZ" sz="3200" i="1" spc="-5" dirty="0">
                <a:latin typeface="Times New Roman"/>
                <a:cs typeface="Times New Roman"/>
              </a:rPr>
              <a:t>M</a:t>
            </a:r>
            <a:r>
              <a:rPr sz="3200" i="1" spc="-5" dirty="0" err="1">
                <a:latin typeface="Times New Roman"/>
                <a:cs typeface="Times New Roman"/>
              </a:rPr>
              <a:t>echanismus</a:t>
            </a:r>
            <a:r>
              <a:rPr lang="cs-CZ" sz="3200" i="1" spc="-5" dirty="0">
                <a:latin typeface="Times New Roman"/>
                <a:cs typeface="Times New Roman"/>
              </a:rPr>
              <a:t> - BZD</a:t>
            </a:r>
            <a:r>
              <a:rPr sz="3200" dirty="0"/>
              <a:t>: </a:t>
            </a:r>
            <a:r>
              <a:rPr sz="3200" spc="-5" dirty="0"/>
              <a:t>obsazují vazebné místo </a:t>
            </a:r>
            <a:r>
              <a:rPr sz="3200" dirty="0"/>
              <a:t>na  </a:t>
            </a:r>
            <a:r>
              <a:rPr sz="3200" spc="-5" dirty="0"/>
              <a:t>receptorovém komplexu </a:t>
            </a:r>
            <a:r>
              <a:rPr sz="3200" dirty="0"/>
              <a:t>pro </a:t>
            </a:r>
            <a:r>
              <a:rPr sz="3200" spc="-5" dirty="0">
                <a:solidFill>
                  <a:srgbClr val="FF0000"/>
                </a:solidFill>
              </a:rPr>
              <a:t>GABA</a:t>
            </a:r>
            <a:r>
              <a:rPr sz="3200" spc="-5" dirty="0"/>
              <a:t>  (tlumivý efekt) </a:t>
            </a:r>
            <a:r>
              <a:rPr sz="3200" dirty="0"/>
              <a:t>v</a:t>
            </a:r>
            <a:r>
              <a:rPr sz="3200" spc="10" dirty="0"/>
              <a:t> </a:t>
            </a:r>
            <a:r>
              <a:rPr sz="3200" spc="-5" dirty="0"/>
              <a:t>CNS</a:t>
            </a:r>
            <a:endParaRPr sz="3200" dirty="0">
              <a:latin typeface="Times New Roman"/>
              <a:cs typeface="Times New Roman"/>
            </a:endParaRPr>
          </a:p>
          <a:p>
            <a:pPr marL="380365" marR="215265" indent="-335280">
              <a:lnSpc>
                <a:spcPct val="100099"/>
              </a:lnSpc>
              <a:spcBef>
                <a:spcPts val="790"/>
              </a:spcBef>
              <a:buClr>
                <a:srgbClr val="FFFF66"/>
              </a:buClr>
              <a:buFont typeface="Times New Roman"/>
              <a:buChar char="•"/>
              <a:tabLst>
                <a:tab pos="379730" algn="l"/>
                <a:tab pos="380365" algn="l"/>
              </a:tabLst>
            </a:pPr>
            <a:r>
              <a:rPr sz="3200" i="1" spc="-5" dirty="0" err="1">
                <a:latin typeface="Times New Roman"/>
                <a:cs typeface="Times New Roman"/>
              </a:rPr>
              <a:t>účinky</a:t>
            </a:r>
            <a:r>
              <a:rPr sz="3200" dirty="0"/>
              <a:t>: </a:t>
            </a:r>
            <a:r>
              <a:rPr sz="3200" spc="-5" dirty="0"/>
              <a:t>sedativní,  </a:t>
            </a:r>
            <a:r>
              <a:rPr sz="3200" spc="-5" dirty="0" err="1"/>
              <a:t>hypnotick</a:t>
            </a:r>
            <a:r>
              <a:rPr lang="cs-CZ" sz="3200" spc="-5" dirty="0"/>
              <a:t>ý, </a:t>
            </a:r>
            <a:r>
              <a:rPr sz="3200" spc="-5" dirty="0" err="1"/>
              <a:t>antidepresivní</a:t>
            </a:r>
            <a:r>
              <a:rPr lang="cs-CZ" sz="3200" spc="-5" dirty="0"/>
              <a:t>? (dlouhodobě spíše </a:t>
            </a:r>
            <a:r>
              <a:rPr lang="cs-CZ" sz="3200" spc="-5" dirty="0" err="1"/>
              <a:t>depresogenní</a:t>
            </a:r>
            <a:r>
              <a:rPr lang="cs-CZ" sz="3200" spc="-5" dirty="0"/>
              <a:t>)</a:t>
            </a:r>
            <a:r>
              <a:rPr sz="3200" spc="-5" dirty="0"/>
              <a:t>, </a:t>
            </a:r>
            <a:r>
              <a:rPr sz="3200" spc="-5" dirty="0" err="1"/>
              <a:t>anxiolyti</a:t>
            </a:r>
            <a:r>
              <a:rPr lang="cs-CZ" sz="3200" spc="-5" dirty="0" err="1"/>
              <a:t>cký</a:t>
            </a:r>
            <a:r>
              <a:rPr sz="3200" spc="-5" dirty="0"/>
              <a:t>,  </a:t>
            </a:r>
            <a:r>
              <a:rPr sz="3200" spc="-5" dirty="0" err="1"/>
              <a:t>myorelaxa</a:t>
            </a:r>
            <a:r>
              <a:rPr lang="cs-CZ" sz="3200" spc="-5" dirty="0"/>
              <a:t>ční</a:t>
            </a:r>
            <a:r>
              <a:rPr sz="3200" spc="-5" dirty="0"/>
              <a:t>, </a:t>
            </a:r>
            <a:r>
              <a:rPr sz="3200" spc="-5" dirty="0" err="1"/>
              <a:t>antiepileti</a:t>
            </a:r>
            <a:r>
              <a:rPr lang="cs-CZ" sz="3200" spc="-5" dirty="0" err="1"/>
              <a:t>cký</a:t>
            </a:r>
            <a:r>
              <a:rPr sz="3200" spc="-5" dirty="0"/>
              <a:t>,</a:t>
            </a:r>
            <a:r>
              <a:rPr sz="3200" spc="65" dirty="0"/>
              <a:t> </a:t>
            </a:r>
            <a:r>
              <a:rPr sz="3200" spc="-5" dirty="0" err="1"/>
              <a:t>spasmolyti</a:t>
            </a:r>
            <a:r>
              <a:rPr lang="cs-CZ" sz="3200" spc="-5" dirty="0" err="1"/>
              <a:t>cký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D1080C-41C4-4165-9195-783C7F353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-317342"/>
            <a:ext cx="2132351" cy="2132351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663520"/>
            <a:ext cx="841247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marR="5080" indent="1082040">
              <a:lnSpc>
                <a:spcPct val="100000"/>
              </a:lnSpc>
              <a:spcBef>
                <a:spcPts val="100"/>
              </a:spcBef>
            </a:pPr>
            <a:r>
              <a:rPr lang="cs-CZ" sz="2800" b="1" spc="-5" dirty="0">
                <a:solidFill>
                  <a:schemeClr val="accent6"/>
                </a:solidFill>
              </a:rPr>
              <a:t>BZD</a:t>
            </a:r>
            <a:endParaRPr sz="2800"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1" y="1676400"/>
            <a:ext cx="8260078" cy="4572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9250" marR="509270" indent="-336550">
              <a:lnSpc>
                <a:spcPct val="99800"/>
              </a:lnSpc>
              <a:spcBef>
                <a:spcPts val="1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i="1" u="heavy" spc="-5" dirty="0" err="1">
                <a:latin typeface="Times New Roman"/>
                <a:cs typeface="Times New Roman"/>
              </a:rPr>
              <a:t>Akutní</a:t>
            </a:r>
            <a:r>
              <a:rPr sz="2800" i="1" u="heavy" spc="-5" dirty="0">
                <a:latin typeface="Times New Roman"/>
                <a:cs typeface="Times New Roman"/>
              </a:rPr>
              <a:t> </a:t>
            </a:r>
            <a:r>
              <a:rPr sz="2800" i="1" u="heavy" spc="-5" dirty="0" err="1">
                <a:latin typeface="Times New Roman"/>
                <a:cs typeface="Times New Roman"/>
              </a:rPr>
              <a:t>intoxikace</a:t>
            </a:r>
            <a:r>
              <a:rPr sz="2800" spc="-5" dirty="0">
                <a:latin typeface="Times New Roman"/>
                <a:cs typeface="Times New Roman"/>
              </a:rPr>
              <a:t>: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pro stanovení </a:t>
            </a:r>
            <a:r>
              <a:rPr sz="2800" dirty="0">
                <a:latin typeface="Times New Roman"/>
                <a:cs typeface="Times New Roman"/>
              </a:rPr>
              <a:t>dg. </a:t>
            </a:r>
            <a:r>
              <a:rPr sz="2800" spc="-5" dirty="0">
                <a:latin typeface="Times New Roman"/>
                <a:cs typeface="Times New Roman"/>
              </a:rPr>
              <a:t>nutná  přítomnost </a:t>
            </a:r>
            <a:r>
              <a:rPr sz="2800" dirty="0">
                <a:latin typeface="Times New Roman"/>
                <a:cs typeface="Times New Roman"/>
              </a:rPr>
              <a:t>1 </a:t>
            </a:r>
            <a:r>
              <a:rPr sz="2800" spc="-5" dirty="0" err="1">
                <a:latin typeface="Times New Roman"/>
                <a:cs typeface="Times New Roman"/>
              </a:rPr>
              <a:t>příznak</a:t>
            </a:r>
            <a:r>
              <a:rPr lang="cs-CZ" sz="2800" spc="-5" dirty="0">
                <a:latin typeface="Times New Roman"/>
                <a:cs typeface="Times New Roman"/>
              </a:rPr>
              <a:t>u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z </a:t>
            </a:r>
            <a:r>
              <a:rPr sz="2800" spc="-5" dirty="0" err="1">
                <a:latin typeface="Times New Roman"/>
                <a:cs typeface="Times New Roman"/>
              </a:rPr>
              <a:t>následujích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kolísavá 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chůze, poruchy </a:t>
            </a:r>
            <a:r>
              <a:rPr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ve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stoji</a:t>
            </a:r>
            <a:r>
              <a:rPr lang="cs-CZ"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setřelá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řeč,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nystagmus, 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porucha vědomí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9250" marR="505459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dirty="0">
                <a:latin typeface="Times New Roman"/>
                <a:cs typeface="Times New Roman"/>
              </a:rPr>
              <a:t>obdobná </a:t>
            </a:r>
            <a:r>
              <a:rPr sz="2800" spc="-5" dirty="0">
                <a:latin typeface="Times New Roman"/>
                <a:cs typeface="Times New Roman"/>
              </a:rPr>
              <a:t>symptomatologie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jako u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ebriety</a:t>
            </a:r>
            <a:r>
              <a:rPr sz="2800" spc="-5" dirty="0">
                <a:latin typeface="Times New Roman"/>
                <a:cs typeface="Times New Roman"/>
              </a:rPr>
              <a:t>: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tupá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 euforie</a:t>
            </a:r>
            <a:r>
              <a:rPr sz="2800" spc="-5" dirty="0">
                <a:latin typeface="Times New Roman"/>
                <a:cs typeface="Times New Roman"/>
              </a:rPr>
              <a:t>, desinhibice,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emoční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labilita</a:t>
            </a:r>
            <a:r>
              <a:rPr sz="2800" dirty="0">
                <a:latin typeface="Times New Roman"/>
                <a:cs typeface="Times New Roman"/>
              </a:rPr>
              <a:t>, </a:t>
            </a:r>
            <a:r>
              <a:rPr sz="2800" spc="-10" dirty="0" err="1">
                <a:latin typeface="Times New Roman"/>
                <a:cs typeface="Times New Roman"/>
              </a:rPr>
              <a:t>poruchy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chování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útlum, apatie</a:t>
            </a:r>
            <a:r>
              <a:rPr sz="2800" spc="-5" dirty="0">
                <a:latin typeface="Times New Roman"/>
                <a:cs typeface="Times New Roman"/>
              </a:rPr>
              <a:t>, </a:t>
            </a:r>
            <a:r>
              <a:rPr sz="2800" spc="-10" dirty="0">
                <a:latin typeface="Times New Roman"/>
                <a:cs typeface="Times New Roman"/>
              </a:rPr>
              <a:t>zhoršení </a:t>
            </a:r>
            <a:r>
              <a:rPr sz="2800" spc="-5" dirty="0">
                <a:latin typeface="Times New Roman"/>
                <a:cs typeface="Times New Roman"/>
              </a:rPr>
              <a:t>pozornosti,  psychomotoriky</a:t>
            </a:r>
            <a:endParaRPr sz="28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436245" algn="l"/>
                <a:tab pos="436880" algn="l"/>
              </a:tabLst>
            </a:pPr>
            <a:r>
              <a:rPr sz="2800" dirty="0" err="1">
                <a:latin typeface="Times New Roman"/>
                <a:cs typeface="Times New Roman"/>
              </a:rPr>
              <a:t>vyšší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dávky</a:t>
            </a:r>
            <a:r>
              <a:rPr lang="cs-CZ" sz="2800" spc="-5" dirty="0">
                <a:latin typeface="Times New Roman"/>
                <a:cs typeface="Times New Roman"/>
              </a:rPr>
              <a:t>:</a:t>
            </a:r>
            <a:r>
              <a:rPr sz="2800" spc="-5" dirty="0">
                <a:latin typeface="Times New Roman"/>
                <a:cs typeface="Times New Roman"/>
              </a:rPr>
              <a:t> útlum dechového </a:t>
            </a:r>
            <a:r>
              <a:rPr sz="2800" spc="-10" dirty="0">
                <a:latin typeface="Times New Roman"/>
                <a:cs typeface="Times New Roman"/>
              </a:rPr>
              <a:t>centra, </a:t>
            </a:r>
            <a:r>
              <a:rPr sz="2800" spc="-5" dirty="0">
                <a:latin typeface="Times New Roman"/>
                <a:cs typeface="Times New Roman"/>
              </a:rPr>
              <a:t>pokles TK  hypotenze, hypotermie, oblenění dávivého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reflexu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806052"/>
            <a:ext cx="78867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0380" marR="5080" indent="1082040">
              <a:lnSpc>
                <a:spcPct val="100000"/>
              </a:lnSpc>
              <a:spcBef>
                <a:spcPts val="100"/>
              </a:spcBef>
            </a:pPr>
            <a:r>
              <a:rPr lang="cs-CZ" sz="2800" b="1" spc="-5" dirty="0">
                <a:solidFill>
                  <a:schemeClr val="accent6"/>
                </a:solidFill>
              </a:rPr>
              <a:t>BZD</a:t>
            </a:r>
            <a:endParaRPr sz="2800"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1600200"/>
            <a:ext cx="8134350" cy="3208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173355" indent="-336550">
              <a:lnSpc>
                <a:spcPct val="999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2800" u="heavy" spc="-5" dirty="0" err="1">
                <a:latin typeface="Times New Roman"/>
                <a:cs typeface="Times New Roman"/>
              </a:rPr>
              <a:t>škodlivé</a:t>
            </a:r>
            <a:r>
              <a:rPr sz="2800" u="heavy" spc="-5" dirty="0">
                <a:latin typeface="Times New Roman"/>
                <a:cs typeface="Times New Roman"/>
              </a:rPr>
              <a:t> </a:t>
            </a:r>
            <a:r>
              <a:rPr sz="2800" u="heavy" spc="-5" dirty="0" err="1">
                <a:latin typeface="Times New Roman"/>
                <a:cs typeface="Times New Roman"/>
              </a:rPr>
              <a:t>užívání</a:t>
            </a:r>
            <a:r>
              <a:rPr lang="cs-CZ" sz="2800" u="heavy" spc="-5" dirty="0">
                <a:latin typeface="Times New Roman"/>
                <a:cs typeface="Times New Roman"/>
              </a:rPr>
              <a:t>: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může </a:t>
            </a:r>
            <a:r>
              <a:rPr sz="2800" dirty="0">
                <a:latin typeface="Times New Roman"/>
                <a:cs typeface="Times New Roman"/>
              </a:rPr>
              <a:t>vyvolat </a:t>
            </a:r>
            <a:r>
              <a:rPr sz="2800" spc="-5" dirty="0">
                <a:latin typeface="Times New Roman"/>
                <a:cs typeface="Times New Roman"/>
              </a:rPr>
              <a:t>poruchy, </a:t>
            </a:r>
            <a:r>
              <a:rPr sz="2800" spc="-10" dirty="0">
                <a:latin typeface="Times New Roman"/>
                <a:cs typeface="Times New Roman"/>
              </a:rPr>
              <a:t>pro  </a:t>
            </a:r>
            <a:r>
              <a:rPr sz="2800" spc="-5" dirty="0">
                <a:latin typeface="Times New Roman"/>
                <a:cs typeface="Times New Roman"/>
              </a:rPr>
              <a:t>které bylo užívání </a:t>
            </a:r>
            <a:r>
              <a:rPr sz="2800" spc="-10" dirty="0">
                <a:latin typeface="Times New Roman"/>
                <a:cs typeface="Times New Roman"/>
              </a:rPr>
              <a:t>zahájeno </a:t>
            </a:r>
            <a:r>
              <a:rPr sz="2800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poruchy spánku,  neklid, úzkost, riziko poruchy kognitivních f-cí  projevující se anterográdní amnesií, poruchy  </a:t>
            </a:r>
            <a:r>
              <a:rPr sz="2800" spc="-10" dirty="0">
                <a:latin typeface="Times New Roman"/>
                <a:cs typeface="Times New Roman"/>
              </a:rPr>
              <a:t>vědomí</a:t>
            </a:r>
            <a:endParaRPr sz="28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  <a:tab pos="6727825" algn="l"/>
              </a:tabLst>
            </a:pPr>
            <a:r>
              <a:rPr sz="2800" u="sng" spc="-5" dirty="0" err="1">
                <a:latin typeface="Times New Roman"/>
                <a:cs typeface="Times New Roman"/>
              </a:rPr>
              <a:t>z</a:t>
            </a:r>
            <a:r>
              <a:rPr sz="2800" u="heavy" dirty="0" err="1">
                <a:latin typeface="Times New Roman"/>
                <a:cs typeface="Times New Roman"/>
              </a:rPr>
              <a:t>ávi</a:t>
            </a:r>
            <a:r>
              <a:rPr sz="2800" u="heavy" spc="-5" dirty="0" err="1">
                <a:latin typeface="Times New Roman"/>
                <a:cs typeface="Times New Roman"/>
              </a:rPr>
              <a:t>s</a:t>
            </a:r>
            <a:r>
              <a:rPr sz="2800" u="heavy" dirty="0" err="1">
                <a:latin typeface="Times New Roman"/>
                <a:cs typeface="Times New Roman"/>
              </a:rPr>
              <a:t>lost</a:t>
            </a:r>
            <a:r>
              <a:rPr sz="2800" dirty="0">
                <a:latin typeface="Times New Roman"/>
                <a:cs typeface="Times New Roman"/>
              </a:rPr>
              <a:t>: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sy</a:t>
            </a:r>
            <a:r>
              <a:rPr sz="2800" spc="-1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ck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á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0" dirty="0">
                <a:latin typeface="Times New Roman"/>
                <a:cs typeface="Times New Roman"/>
              </a:rPr>
              <a:t>s</a:t>
            </a:r>
            <a:r>
              <a:rPr sz="2800" spc="-5" dirty="0">
                <a:latin typeface="Times New Roman"/>
                <a:cs typeface="Times New Roman"/>
              </a:rPr>
              <a:t>tř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dn</a:t>
            </a:r>
            <a:r>
              <a:rPr sz="2800" dirty="0">
                <a:latin typeface="Times New Roman"/>
                <a:cs typeface="Times New Roman"/>
              </a:rPr>
              <a:t>ě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0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il</a:t>
            </a:r>
            <a:r>
              <a:rPr sz="2800" spc="-5" dirty="0">
                <a:latin typeface="Times New Roman"/>
                <a:cs typeface="Times New Roman"/>
              </a:rPr>
              <a:t>ná</a:t>
            </a:r>
            <a:r>
              <a:rPr sz="2800" dirty="0">
                <a:latin typeface="Times New Roman"/>
                <a:cs typeface="Times New Roman"/>
              </a:rPr>
              <a:t>,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25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yz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800" spc="-1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2800" spc="0" dirty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á</a:t>
            </a:r>
            <a:r>
              <a:rPr sz="2800" dirty="0">
                <a:latin typeface="Times New Roman"/>
                <a:cs typeface="Times New Roman"/>
              </a:rPr>
              <a:t>	</a:t>
            </a:r>
            <a:endParaRPr lang="cs-CZ" sz="28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68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  <a:tab pos="6727825" algn="l"/>
              </a:tabLst>
            </a:pPr>
            <a:r>
              <a:rPr sz="2800" spc="-15" dirty="0" err="1">
                <a:latin typeface="Times New Roman"/>
                <a:cs typeface="Times New Roman"/>
              </a:rPr>
              <a:t>r</a:t>
            </a:r>
            <a:r>
              <a:rPr sz="2800" dirty="0" err="1">
                <a:latin typeface="Times New Roman"/>
                <a:cs typeface="Times New Roman"/>
              </a:rPr>
              <a:t>i</a:t>
            </a:r>
            <a:r>
              <a:rPr sz="2800" spc="-5" dirty="0" err="1">
                <a:latin typeface="Times New Roman"/>
                <a:cs typeface="Times New Roman"/>
              </a:rPr>
              <a:t>z</a:t>
            </a:r>
            <a:r>
              <a:rPr sz="2800" dirty="0" err="1">
                <a:latin typeface="Times New Roman"/>
                <a:cs typeface="Times New Roman"/>
              </a:rPr>
              <a:t>i</a:t>
            </a:r>
            <a:r>
              <a:rPr sz="2800" spc="-5" dirty="0" err="1">
                <a:latin typeface="Times New Roman"/>
                <a:cs typeface="Times New Roman"/>
              </a:rPr>
              <a:t>ko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závislosti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2800" spc="-5" dirty="0">
                <a:latin typeface="Times New Roman"/>
                <a:cs typeface="Times New Roman"/>
              </a:rPr>
              <a:t>dlouhodobé užívání krátkodobě  působících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preparátů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533400"/>
            <a:ext cx="82677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0380" marR="5080" indent="918210">
              <a:lnSpc>
                <a:spcPct val="100000"/>
              </a:lnSpc>
              <a:spcBef>
                <a:spcPts val="100"/>
              </a:spcBef>
            </a:pPr>
            <a:r>
              <a:rPr lang="cs-CZ" sz="2800" b="1" spc="-5" dirty="0">
                <a:solidFill>
                  <a:schemeClr val="accent6"/>
                </a:solidFill>
              </a:rPr>
              <a:t>BZD</a:t>
            </a:r>
            <a:endParaRPr sz="2800"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447800"/>
            <a:ext cx="8273415" cy="525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u="heavy" spc="-5" dirty="0" err="1">
                <a:latin typeface="Times New Roman"/>
                <a:cs typeface="Times New Roman"/>
              </a:rPr>
              <a:t>odvykací</a:t>
            </a:r>
            <a:r>
              <a:rPr sz="3200" u="heavy" spc="-5" dirty="0">
                <a:latin typeface="Times New Roman"/>
                <a:cs typeface="Times New Roman"/>
              </a:rPr>
              <a:t> </a:t>
            </a:r>
            <a:r>
              <a:rPr sz="3200" u="heavy" spc="-5" dirty="0" err="1">
                <a:latin typeface="Times New Roman"/>
                <a:cs typeface="Times New Roman"/>
              </a:rPr>
              <a:t>stav</a:t>
            </a:r>
            <a:r>
              <a:rPr lang="cs-CZ" sz="3200" u="heavy" spc="-5" dirty="0">
                <a:latin typeface="Times New Roman"/>
                <a:cs typeface="Times New Roman"/>
              </a:rPr>
              <a:t>: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nástup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v </a:t>
            </a:r>
            <a:r>
              <a:rPr sz="3200" spc="-5" dirty="0">
                <a:latin typeface="Times New Roman"/>
                <a:cs typeface="Times New Roman"/>
              </a:rPr>
              <a:t>závislosti </a:t>
            </a:r>
            <a:r>
              <a:rPr sz="3200" dirty="0">
                <a:latin typeface="Times New Roman"/>
                <a:cs typeface="Times New Roman"/>
              </a:rPr>
              <a:t>na </a:t>
            </a:r>
            <a:r>
              <a:rPr sz="3200" spc="-5" dirty="0">
                <a:latin typeface="Times New Roman"/>
                <a:cs typeface="Times New Roman"/>
              </a:rPr>
              <a:t>poločase  </a:t>
            </a:r>
            <a:r>
              <a:rPr sz="3200" spc="-5" dirty="0" err="1">
                <a:latin typeface="Times New Roman"/>
                <a:cs typeface="Times New Roman"/>
              </a:rPr>
              <a:t>užívaného</a:t>
            </a:r>
            <a:r>
              <a:rPr sz="3200" spc="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preparátu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452120" indent="-336550" algn="just">
              <a:lnSpc>
                <a:spcPct val="100099"/>
              </a:lnSpc>
              <a:spcBef>
                <a:spcPts val="795"/>
              </a:spcBef>
              <a:buClr>
                <a:srgbClr val="FFFF66"/>
              </a:buClr>
              <a:buFont typeface="Times New Roman"/>
              <a:buChar char="•"/>
              <a:tabLst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tělesné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svalové záškuby,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epi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paroxysmy</a:t>
            </a:r>
            <a:r>
              <a:rPr sz="3200" spc="-5" dirty="0">
                <a:latin typeface="Times New Roman"/>
                <a:cs typeface="Times New Roman"/>
              </a:rPr>
              <a:t>,  nechutenství, pocení, nevolnost, zvracení,  </a:t>
            </a:r>
            <a:r>
              <a:rPr sz="3200" spc="-5" dirty="0" err="1">
                <a:latin typeface="Times New Roman"/>
                <a:cs typeface="Times New Roman"/>
              </a:rPr>
              <a:t>vegetativní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hypereaktivita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12700" marR="452120" algn="just">
              <a:lnSpc>
                <a:spcPct val="100099"/>
              </a:lnSpc>
              <a:spcBef>
                <a:spcPts val="795"/>
              </a:spcBef>
              <a:buClr>
                <a:srgbClr val="FFFF66"/>
              </a:buClr>
              <a:tabLst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108585" indent="-33655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spc="-5" dirty="0" err="1">
                <a:latin typeface="Times New Roman"/>
                <a:cs typeface="Times New Roman"/>
              </a:rPr>
              <a:t>psychické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latin typeface="Times New Roman"/>
                <a:cs typeface="Times New Roman"/>
              </a:rPr>
              <a:t>podrážděnost, nespavost,  agitovanost, úzkost, derealizace, delirium, 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rebound </a:t>
            </a: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fenomén</a:t>
            </a:r>
            <a:r>
              <a:rPr lang="cs-CZ"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(návrat původních</a:t>
            </a:r>
            <a:r>
              <a:rPr sz="3200" spc="1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potíží)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539771"/>
            <a:ext cx="67056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 err="1">
                <a:solidFill>
                  <a:schemeClr val="accent6"/>
                </a:solidFill>
              </a:rPr>
              <a:t>Závislost</a:t>
            </a:r>
            <a:r>
              <a:rPr lang="cs-CZ" b="1" spc="-5" dirty="0">
                <a:solidFill>
                  <a:schemeClr val="accent6"/>
                </a:solidFill>
              </a:rPr>
              <a:t> fyzická a psychická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219200"/>
            <a:ext cx="8229600" cy="4752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271780" indent="-336550">
              <a:lnSpc>
                <a:spcPct val="100000"/>
              </a:lnSpc>
              <a:spcBef>
                <a:spcPts val="1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i="1" u="heavy" spc="-5" dirty="0" err="1">
                <a:latin typeface="Times New Roman"/>
                <a:cs typeface="Times New Roman"/>
              </a:rPr>
              <a:t>fyzická</a:t>
            </a:r>
            <a:r>
              <a:rPr sz="3200" b="1" spc="-5" dirty="0">
                <a:latin typeface="Times New Roman"/>
                <a:cs typeface="Times New Roman"/>
              </a:rPr>
              <a:t>: </a:t>
            </a:r>
            <a:r>
              <a:rPr sz="3200" dirty="0">
                <a:latin typeface="Times New Roman"/>
                <a:cs typeface="Times New Roman"/>
              </a:rPr>
              <a:t>somatický </a:t>
            </a:r>
            <a:r>
              <a:rPr sz="3200" i="1" spc="-5" dirty="0">
                <a:latin typeface="Times New Roman"/>
                <a:cs typeface="Times New Roman"/>
              </a:rPr>
              <a:t>odvykací </a:t>
            </a:r>
            <a:r>
              <a:rPr sz="3200" i="1" spc="0" dirty="0">
                <a:latin typeface="Times New Roman"/>
                <a:cs typeface="Times New Roman"/>
              </a:rPr>
              <a:t>stav</a:t>
            </a:r>
            <a:r>
              <a:rPr sz="3200" spc="0" dirty="0">
                <a:latin typeface="Times New Roman"/>
                <a:cs typeface="Times New Roman"/>
              </a:rPr>
              <a:t>,  </a:t>
            </a:r>
            <a:r>
              <a:rPr sz="3200" dirty="0">
                <a:latin typeface="Times New Roman"/>
                <a:cs typeface="Times New Roman"/>
              </a:rPr>
              <a:t>průkaz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i="1" spc="-5" dirty="0">
                <a:latin typeface="Times New Roman"/>
                <a:cs typeface="Times New Roman"/>
              </a:rPr>
              <a:t>tolerance</a:t>
            </a:r>
            <a:endParaRPr sz="3200" dirty="0">
              <a:latin typeface="Times New Roman"/>
              <a:cs typeface="Times New Roman"/>
            </a:endParaRPr>
          </a:p>
          <a:p>
            <a:pPr marL="349250" marR="5080" indent="-33655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b="1" i="1" u="heavy" dirty="0" err="1">
                <a:latin typeface="Times New Roman"/>
                <a:cs typeface="Times New Roman"/>
              </a:rPr>
              <a:t>psychická</a:t>
            </a:r>
            <a:r>
              <a:rPr sz="3200" b="1" i="1" dirty="0">
                <a:latin typeface="Times New Roman"/>
                <a:cs typeface="Times New Roman"/>
              </a:rPr>
              <a:t>: </a:t>
            </a:r>
            <a:r>
              <a:rPr sz="3200" i="1" spc="-5" dirty="0">
                <a:latin typeface="Times New Roman"/>
                <a:cs typeface="Times New Roman"/>
              </a:rPr>
              <a:t>touha </a:t>
            </a:r>
            <a:r>
              <a:rPr sz="3200" spc="-5" dirty="0">
                <a:latin typeface="Times New Roman"/>
                <a:cs typeface="Times New Roman"/>
              </a:rPr>
              <a:t>po </a:t>
            </a:r>
            <a:r>
              <a:rPr sz="3200" spc="-5" dirty="0" err="1">
                <a:latin typeface="Times New Roman"/>
                <a:cs typeface="Times New Roman"/>
              </a:rPr>
              <a:t>užívání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0" dirty="0" err="1">
                <a:latin typeface="Times New Roman"/>
                <a:cs typeface="Times New Roman"/>
              </a:rPr>
              <a:t>určité</a:t>
            </a:r>
            <a:r>
              <a:rPr lang="cs-CZ" sz="3200" spc="-1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látky</a:t>
            </a:r>
            <a:r>
              <a:rPr sz="3200" spc="-5" dirty="0">
                <a:latin typeface="Times New Roman"/>
                <a:cs typeface="Times New Roman"/>
              </a:rPr>
              <a:t>, potíže </a:t>
            </a:r>
            <a:r>
              <a:rPr sz="3200" dirty="0">
                <a:latin typeface="Times New Roman"/>
                <a:cs typeface="Times New Roman"/>
              </a:rPr>
              <a:t>s </a:t>
            </a:r>
            <a:r>
              <a:rPr sz="3200" i="1" spc="-5" dirty="0">
                <a:latin typeface="Times New Roman"/>
                <a:cs typeface="Times New Roman"/>
              </a:rPr>
              <a:t>kontrolou </a:t>
            </a:r>
            <a:r>
              <a:rPr sz="3200" spc="-5" dirty="0">
                <a:latin typeface="Times New Roman"/>
                <a:cs typeface="Times New Roman"/>
              </a:rPr>
              <a:t>užívání látky,  postupné </a:t>
            </a:r>
            <a:r>
              <a:rPr sz="3200" i="1" spc="-5" dirty="0">
                <a:latin typeface="Times New Roman"/>
                <a:cs typeface="Times New Roman"/>
              </a:rPr>
              <a:t>zanedbávání jiných </a:t>
            </a:r>
            <a:r>
              <a:rPr sz="3200" spc="-5" dirty="0">
                <a:latin typeface="Times New Roman"/>
                <a:cs typeface="Times New Roman"/>
              </a:rPr>
              <a:t>zájmů,  </a:t>
            </a:r>
            <a:r>
              <a:rPr sz="3200" dirty="0">
                <a:latin typeface="Times New Roman"/>
                <a:cs typeface="Times New Roman"/>
              </a:rPr>
              <a:t>pokračování </a:t>
            </a:r>
            <a:r>
              <a:rPr sz="3200" spc="-5" dirty="0">
                <a:latin typeface="Times New Roman"/>
                <a:cs typeface="Times New Roman"/>
              </a:rPr>
              <a:t>přes </a:t>
            </a:r>
            <a:r>
              <a:rPr sz="3200" i="1" dirty="0" err="1">
                <a:latin typeface="Times New Roman"/>
                <a:cs typeface="Times New Roman"/>
              </a:rPr>
              <a:t>důkaz</a:t>
            </a:r>
            <a:r>
              <a:rPr sz="3200" i="1" spc="50" dirty="0">
                <a:latin typeface="Times New Roman"/>
                <a:cs typeface="Times New Roman"/>
              </a:rPr>
              <a:t> </a:t>
            </a:r>
            <a:r>
              <a:rPr sz="3200" i="1" spc="-5" dirty="0" err="1">
                <a:latin typeface="Times New Roman"/>
                <a:cs typeface="Times New Roman"/>
              </a:rPr>
              <a:t>škodlivosti</a:t>
            </a:r>
            <a:endParaRPr lang="cs-CZ" sz="3200" i="1" spc="-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810"/>
              </a:spcBef>
              <a:buClr>
                <a:srgbClr val="FFFF66"/>
              </a:buClr>
              <a:tabLst>
                <a:tab pos="348615" algn="l"/>
                <a:tab pos="34925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9250" marR="1851660" indent="-336550">
              <a:lnSpc>
                <a:spcPct val="100000"/>
              </a:lnSpc>
              <a:spcBef>
                <a:spcPts val="800"/>
              </a:spcBef>
              <a:buClr>
                <a:srgbClr val="FFFF66"/>
              </a:buClr>
              <a:buFont typeface="Times New Roman"/>
              <a:buChar char="•"/>
              <a:tabLst>
                <a:tab pos="348615" algn="l"/>
                <a:tab pos="349250" algn="l"/>
              </a:tabLst>
            </a:pPr>
            <a:r>
              <a:rPr sz="3200" i="1" spc="-5" dirty="0">
                <a:latin typeface="Times New Roman"/>
                <a:cs typeface="Times New Roman"/>
              </a:rPr>
              <a:t>typ závislosti </a:t>
            </a:r>
            <a:r>
              <a:rPr sz="3200" spc="-5" dirty="0">
                <a:latin typeface="Times New Roman"/>
                <a:cs typeface="Times New Roman"/>
              </a:rPr>
              <a:t>vyplývá </a:t>
            </a:r>
            <a:r>
              <a:rPr sz="3200" dirty="0">
                <a:latin typeface="Times New Roman"/>
                <a:cs typeface="Times New Roman"/>
              </a:rPr>
              <a:t>z </a:t>
            </a:r>
            <a:r>
              <a:rPr sz="3200" spc="-5" dirty="0">
                <a:latin typeface="Times New Roman"/>
                <a:cs typeface="Times New Roman"/>
              </a:rPr>
              <a:t>vlastností  zneužívané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látky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8889" y="311172"/>
            <a:ext cx="373634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b="1" spc="-5" dirty="0">
                <a:solidFill>
                  <a:schemeClr val="accent6"/>
                </a:solidFill>
              </a:rPr>
              <a:t>Terapie poruch BZD</a:t>
            </a:r>
            <a:endParaRPr b="1" spc="-5" dirty="0">
              <a:solidFill>
                <a:schemeClr val="accent6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268" y="1405888"/>
            <a:ext cx="8075932" cy="52572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7980" marR="5080" indent="-33528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  <a:tab pos="4724400" algn="l"/>
              </a:tabLst>
            </a:pPr>
            <a:r>
              <a:rPr sz="3200" u="heavy" spc="-5" dirty="0" err="1">
                <a:latin typeface="Times New Roman"/>
                <a:cs typeface="Times New Roman"/>
              </a:rPr>
              <a:t>akutní</a:t>
            </a:r>
            <a:r>
              <a:rPr sz="3200" u="heavy" spc="-5" dirty="0">
                <a:latin typeface="Times New Roman"/>
                <a:cs typeface="Times New Roman"/>
              </a:rPr>
              <a:t> </a:t>
            </a:r>
            <a:r>
              <a:rPr sz="3200" u="heavy" spc="-5" dirty="0" err="1">
                <a:latin typeface="Times New Roman"/>
                <a:cs typeface="Times New Roman"/>
              </a:rPr>
              <a:t>intoxikace</a:t>
            </a:r>
            <a:r>
              <a:rPr lang="cs-CZ" sz="3200" u="heavy" spc="-5" dirty="0">
                <a:latin typeface="Times New Roman"/>
                <a:cs typeface="Times New Roman"/>
              </a:rPr>
              <a:t>:</a:t>
            </a:r>
            <a:r>
              <a:rPr lang="cs-CZ" sz="3200" u="sng" spc="-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často</a:t>
            </a:r>
            <a:r>
              <a:rPr sz="3200" spc="-5" dirty="0">
                <a:latin typeface="Times New Roman"/>
                <a:cs typeface="Times New Roman"/>
              </a:rPr>
              <a:t> nutná  intenzivní péče </a:t>
            </a:r>
            <a:r>
              <a:rPr sz="3200" dirty="0">
                <a:latin typeface="Times New Roman"/>
                <a:cs typeface="Times New Roman"/>
              </a:rPr>
              <a:t>za </a:t>
            </a:r>
            <a:r>
              <a:rPr sz="3200" spc="-5" dirty="0">
                <a:latin typeface="Times New Roman"/>
                <a:cs typeface="Times New Roman"/>
              </a:rPr>
              <a:t>monitorování vit. f-cí,  forsírovaná alkalická diuresa,  </a:t>
            </a:r>
            <a:r>
              <a:rPr sz="3200" spc="-5" dirty="0" err="1">
                <a:latin typeface="Times New Roman"/>
                <a:cs typeface="Times New Roman"/>
              </a:rPr>
              <a:t>hemoperfuze</a:t>
            </a:r>
            <a:r>
              <a:rPr sz="3200" spc="-5" dirty="0">
                <a:latin typeface="Times New Roman"/>
                <a:cs typeface="Times New Roman"/>
              </a:rPr>
              <a:t>,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an</a:t>
            </a:r>
            <a:r>
              <a:rPr lang="cs-CZ" sz="3200" spc="-5" dirty="0">
                <a:latin typeface="Times New Roman"/>
                <a:cs typeface="Times New Roman"/>
              </a:rPr>
              <a:t>ti</a:t>
            </a:r>
            <a:r>
              <a:rPr sz="3200" spc="-5" dirty="0" err="1">
                <a:latin typeface="Times New Roman"/>
                <a:cs typeface="Times New Roman"/>
              </a:rPr>
              <a:t>dotum</a:t>
            </a:r>
            <a:r>
              <a:rPr lang="cs-CZ" sz="3200" spc="-5" dirty="0"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chemeClr val="accent6"/>
                </a:solidFill>
                <a:latin typeface="Times New Roman"/>
                <a:cs typeface="Times New Roman"/>
              </a:rPr>
              <a:t>flumazenil</a:t>
            </a:r>
            <a:endParaRPr lang="cs-CZ" sz="3200" spc="-5" dirty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99"/>
              </a:lnSpc>
              <a:spcBef>
                <a:spcPts val="95"/>
              </a:spcBef>
              <a:buClr>
                <a:srgbClr val="FFFF66"/>
              </a:buClr>
              <a:tabLst>
                <a:tab pos="347345" algn="l"/>
                <a:tab pos="347980" algn="l"/>
                <a:tab pos="4724400" algn="l"/>
              </a:tabLst>
            </a:pPr>
            <a:endParaRPr sz="3200" dirty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347980" marR="638810" indent="-33528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lang="cs-CZ" sz="3200" u="heavy" spc="-5" dirty="0">
                <a:latin typeface="Times New Roman"/>
                <a:cs typeface="Times New Roman"/>
              </a:rPr>
              <a:t>o</a:t>
            </a:r>
            <a:r>
              <a:rPr sz="3200" u="heavy" spc="-5" dirty="0" err="1">
                <a:latin typeface="Times New Roman"/>
                <a:cs typeface="Times New Roman"/>
              </a:rPr>
              <a:t>dvykací</a:t>
            </a:r>
            <a:r>
              <a:rPr lang="cs-CZ" sz="3200" u="heavy" spc="-5" dirty="0">
                <a:latin typeface="Times New Roman"/>
                <a:cs typeface="Times New Roman"/>
              </a:rPr>
              <a:t> </a:t>
            </a:r>
            <a:r>
              <a:rPr sz="3200" u="heavy" spc="-5" dirty="0" err="1">
                <a:latin typeface="Times New Roman"/>
                <a:cs typeface="Times New Roman"/>
              </a:rPr>
              <a:t>stav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detoxifikace  pomalým </a:t>
            </a: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snižováním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zn</a:t>
            </a:r>
            <a:r>
              <a:rPr lang="cs-CZ"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32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užívaných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 preparátů</a:t>
            </a:r>
            <a:r>
              <a:rPr sz="3200" spc="-5" dirty="0">
                <a:latin typeface="Times New Roman"/>
                <a:cs typeface="Times New Roman"/>
              </a:rPr>
              <a:t>, </a:t>
            </a:r>
            <a:r>
              <a:rPr sz="3200" dirty="0" err="1">
                <a:latin typeface="Times New Roman"/>
                <a:cs typeface="Times New Roman"/>
              </a:rPr>
              <a:t>při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neklid</a:t>
            </a:r>
            <a:r>
              <a:rPr lang="cs-CZ" sz="3200" spc="-5" dirty="0">
                <a:latin typeface="Times New Roman"/>
                <a:cs typeface="Times New Roman"/>
              </a:rPr>
              <a:t>u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+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tiaprid</a:t>
            </a:r>
            <a:endParaRPr lang="cs-CZ" sz="3200" spc="-5" dirty="0">
              <a:latin typeface="Times New Roman"/>
              <a:cs typeface="Times New Roman"/>
            </a:endParaRPr>
          </a:p>
          <a:p>
            <a:pPr marL="12700" marR="63881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tabLst>
                <a:tab pos="347345" algn="l"/>
                <a:tab pos="34798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347980" marR="712470" indent="-335280">
              <a:lnSpc>
                <a:spcPct val="100000"/>
              </a:lnSpc>
              <a:spcBef>
                <a:spcPts val="805"/>
              </a:spcBef>
              <a:buClr>
                <a:srgbClr val="FFFF66"/>
              </a:buClr>
              <a:buFont typeface="Times New Roman"/>
              <a:buChar char="•"/>
              <a:tabLst>
                <a:tab pos="347345" algn="l"/>
                <a:tab pos="347980" algn="l"/>
              </a:tabLst>
            </a:pPr>
            <a:r>
              <a:rPr sz="3200" u="heavy" spc="-5" dirty="0" err="1">
                <a:latin typeface="Times New Roman"/>
                <a:cs typeface="Times New Roman"/>
              </a:rPr>
              <a:t>léčba</a:t>
            </a:r>
            <a:r>
              <a:rPr sz="3200" u="heavy" spc="-5" dirty="0">
                <a:latin typeface="Times New Roman"/>
                <a:cs typeface="Times New Roman"/>
              </a:rPr>
              <a:t> </a:t>
            </a:r>
            <a:r>
              <a:rPr sz="3200" u="heavy" spc="-5" dirty="0" err="1">
                <a:latin typeface="Times New Roman"/>
                <a:cs typeface="Times New Roman"/>
              </a:rPr>
              <a:t>závislosti</a:t>
            </a:r>
            <a:r>
              <a:rPr sz="3200" dirty="0">
                <a:latin typeface="Times New Roman"/>
                <a:cs typeface="Times New Roman"/>
              </a:rPr>
              <a:t>: není </a:t>
            </a:r>
            <a:r>
              <a:rPr sz="3200" spc="-5" dirty="0">
                <a:latin typeface="Times New Roman"/>
                <a:cs typeface="Times New Roman"/>
              </a:rPr>
              <a:t>rozdíl </a:t>
            </a:r>
            <a:r>
              <a:rPr sz="3200" dirty="0">
                <a:latin typeface="Times New Roman"/>
                <a:cs typeface="Times New Roman"/>
              </a:rPr>
              <a:t>od </a:t>
            </a:r>
            <a:r>
              <a:rPr sz="3200" spc="-5" dirty="0">
                <a:latin typeface="Times New Roman"/>
                <a:cs typeface="Times New Roman"/>
              </a:rPr>
              <a:t>léčby  závislosti </a:t>
            </a:r>
            <a:r>
              <a:rPr sz="3200" dirty="0">
                <a:latin typeface="Times New Roman"/>
                <a:cs typeface="Times New Roman"/>
              </a:rPr>
              <a:t>na </a:t>
            </a:r>
            <a:r>
              <a:rPr sz="3200" spc="-5" dirty="0">
                <a:latin typeface="Times New Roman"/>
                <a:cs typeface="Times New Roman"/>
              </a:rPr>
              <a:t>alkoholu,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abstinence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9254F-D9B7-4E37-9F72-A7DDBF7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5474"/>
          </a:xfrm>
        </p:spPr>
        <p:txBody>
          <a:bodyPr/>
          <a:lstStyle/>
          <a:p>
            <a:r>
              <a:rPr lang="cs-CZ" b="1" dirty="0">
                <a:solidFill>
                  <a:schemeClr val="accent6"/>
                </a:solidFill>
              </a:rPr>
              <a:t>TABÁK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1BFEEB-0390-4171-86C5-08E99D8D0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033963"/>
          </a:xfrm>
        </p:spPr>
        <p:txBody>
          <a:bodyPr/>
          <a:lstStyle/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 err="1"/>
              <a:t>Agonismus</a:t>
            </a:r>
            <a:r>
              <a:rPr lang="cs-CZ" sz="3200" dirty="0"/>
              <a:t> nikotinových receptorů.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Indukce CYP P450 1A2 cigaretami – </a:t>
            </a:r>
            <a:r>
              <a:rPr lang="cs-CZ" sz="2000" dirty="0"/>
              <a:t>nikoliv nikotinem, ale vedlejšími produkty (polycyklickými aromatickými uhlovodíky). Význam v interakcích s některými psychofarmaky (</a:t>
            </a:r>
            <a:r>
              <a:rPr lang="cs-CZ" sz="2000" dirty="0" err="1"/>
              <a:t>klozapin</a:t>
            </a:r>
            <a:r>
              <a:rPr lang="cs-CZ" sz="2000" dirty="0"/>
              <a:t>, </a:t>
            </a:r>
            <a:r>
              <a:rPr lang="cs-CZ" sz="2000" dirty="0" err="1"/>
              <a:t>olanzapin</a:t>
            </a:r>
            <a:r>
              <a:rPr lang="cs-CZ" sz="2000" dirty="0"/>
              <a:t>).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F4190E-DEB7-4798-9583-B306D5407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35" y="5867400"/>
            <a:ext cx="994463" cy="9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355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E691C-10F9-43B2-9A2C-40506963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307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6"/>
                </a:solidFill>
              </a:rPr>
              <a:t>TERAPIE kuřáctví: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BD6171-7D8A-475D-AC1C-10FE8133D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9200"/>
            <a:ext cx="7886700" cy="4957763"/>
          </a:xfrm>
        </p:spPr>
        <p:txBody>
          <a:bodyPr>
            <a:normAutofit lnSpcReduction="10000"/>
          </a:bodyPr>
          <a:lstStyle/>
          <a:p>
            <a:r>
              <a:rPr lang="cs-CZ" sz="2800" b="1" dirty="0"/>
              <a:t>Nicotin</a:t>
            </a:r>
            <a:r>
              <a:rPr lang="cs-CZ" sz="2800" dirty="0"/>
              <a:t> (žvýkačky, inhalátor, náplasti)</a:t>
            </a:r>
          </a:p>
          <a:p>
            <a:pPr marL="0" indent="0">
              <a:buNone/>
            </a:pPr>
            <a:r>
              <a:rPr lang="cs-CZ" sz="2800" dirty="0"/>
              <a:t>Agonista nikotinových receptorů, léčba po dobu 3    měsíců od vysazení cigaret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b="1" dirty="0" err="1"/>
              <a:t>Vareniklin</a:t>
            </a:r>
            <a:r>
              <a:rPr lang="cs-CZ" sz="2800" dirty="0"/>
              <a:t> (</a:t>
            </a:r>
            <a:r>
              <a:rPr lang="cs-CZ" sz="2800" dirty="0" err="1"/>
              <a:t>Champix</a:t>
            </a:r>
            <a:r>
              <a:rPr lang="cs-CZ" sz="2800" dirty="0"/>
              <a:t>) – parciální agonista nikotinových </a:t>
            </a:r>
            <a:r>
              <a:rPr lang="cs-CZ" sz="2800" dirty="0" err="1"/>
              <a:t>rec</a:t>
            </a:r>
            <a:r>
              <a:rPr lang="cs-CZ" sz="2800" dirty="0"/>
              <a:t>., zabraňuje vzniku abstinenčních příznaků, taky pocitům blaha, začít 1-2 týdny před plánovaným ukončením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 err="1"/>
              <a:t>rTMS</a:t>
            </a:r>
            <a:r>
              <a:rPr lang="cs-CZ" sz="2800" dirty="0"/>
              <a:t> – vysokofrekvenční, levý DLPFC (mechanismus? – modulace uvolnění D v </a:t>
            </a:r>
            <a:r>
              <a:rPr lang="cs-CZ" sz="2800" dirty="0" err="1"/>
              <a:t>mesolimbickém</a:t>
            </a:r>
            <a:r>
              <a:rPr lang="cs-CZ" sz="2800" dirty="0"/>
              <a:t> a </a:t>
            </a:r>
            <a:r>
              <a:rPr lang="cs-CZ" sz="2800" dirty="0" err="1"/>
              <a:t>mesostriatálním</a:t>
            </a:r>
            <a:r>
              <a:rPr lang="cs-CZ" sz="2800" dirty="0"/>
              <a:t> systému)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25257818-35F6-40D4-88BD-05ED9D224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62" y="-3175"/>
            <a:ext cx="1222375" cy="12223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E9ACD33-91F3-45EA-B755-C70D6FE63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37" y="5791200"/>
            <a:ext cx="1600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85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5934</Words>
  <Application>Microsoft Office PowerPoint</Application>
  <PresentationFormat>Předvádění na obrazovce (4:3)</PresentationFormat>
  <Paragraphs>656</Paragraphs>
  <Slides>92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8" baseType="lpstr">
      <vt:lpstr>Arial</vt:lpstr>
      <vt:lpstr>Calibri</vt:lpstr>
      <vt:lpstr>Calibri Light</vt:lpstr>
      <vt:lpstr>Symbol</vt:lpstr>
      <vt:lpstr>Times New Roman</vt:lpstr>
      <vt:lpstr>Motiv Office</vt:lpstr>
      <vt:lpstr>Prezentace aplikace PowerPoint</vt:lpstr>
      <vt:lpstr>Prezentace aplikace PowerPoint</vt:lpstr>
      <vt:lpstr>Návykové poruchy</vt:lpstr>
      <vt:lpstr>Mechanismus působení</vt:lpstr>
      <vt:lpstr>Klinické stavy - diagnózy</vt:lpstr>
      <vt:lpstr>Akutní intoxikace</vt:lpstr>
      <vt:lpstr>Škodlivé požívání</vt:lpstr>
      <vt:lpstr>Syndrom závislosti</vt:lpstr>
      <vt:lpstr>Závislost fyzická a psychická</vt:lpstr>
      <vt:lpstr>Závislost - průběhové varianty (MKN 10)</vt:lpstr>
      <vt:lpstr>Odvykací stav</vt:lpstr>
      <vt:lpstr>Odvykací stav s deliriem</vt:lpstr>
      <vt:lpstr>Psychotická porucha  = „toxická psychóza“</vt:lpstr>
      <vt:lpstr>Amnestický syndrom</vt:lpstr>
      <vt:lpstr>Reziduální stavy a psychotická  porucha s pozdním začátkem</vt:lpstr>
      <vt:lpstr>Léčba</vt:lpstr>
      <vt:lpstr>Léčba – koordinační centra</vt:lpstr>
      <vt:lpstr>Nastolení abstinence</vt:lpstr>
      <vt:lpstr>Udržení abstinence</vt:lpstr>
      <vt:lpstr>Terapeutické postupy při závislosti</vt:lpstr>
      <vt:lpstr>277/2004 Sb. – VYHLÁŠKA Ministerstva zdravotnictví ze dne 26. dubna 2004 o stanovení zdravotní způsobilosti k řízení motorových vozidel, zdravotní způsobilosti k řízení motorových vozidel s podmínkou …  </vt:lpstr>
      <vt:lpstr>ČR - výroční zpráva o drogách 2017 – Vláda ČR /údaje spíše z roku 2016/ </vt:lpstr>
      <vt:lpstr>Evropská zpráva o drogách 2017 (info spíše z roku 2016, i 2015)</vt:lpstr>
      <vt:lpstr>Prezentace aplikace PowerPoint</vt:lpstr>
      <vt:lpstr>Prezentace aplikace PowerPoint</vt:lpstr>
      <vt:lpstr>Prezentace aplikace PowerPoint</vt:lpstr>
      <vt:lpstr>Alkohol - akutní intoxikace</vt:lpstr>
      <vt:lpstr>Patologická intoxikace alkoholem – patická opilost</vt:lpstr>
      <vt:lpstr>Alkohol - škodlivé užívání</vt:lpstr>
      <vt:lpstr>CDT</vt:lpstr>
      <vt:lpstr>Terapie škodlivého užívání  alkoholu</vt:lpstr>
      <vt:lpstr>Závislost na alkoholu</vt:lpstr>
      <vt:lpstr>Klasifikace závislosti na alkoholu dle Jellineka</vt:lpstr>
      <vt:lpstr>CAGE dotazník</vt:lpstr>
      <vt:lpstr>Terapie závislosti na alkoholu</vt:lpstr>
      <vt:lpstr>Pokrač. -  farmakoterapie závislosti na alkoholu</vt:lpstr>
      <vt:lpstr>Alkohol - odvykací stav</vt:lpstr>
      <vt:lpstr>Odvykací stav</vt:lpstr>
      <vt:lpstr>Odvykací stav s deliriem</vt:lpstr>
      <vt:lpstr>CIWA-AR</vt:lpstr>
      <vt:lpstr>CIWA-AR</vt:lpstr>
      <vt:lpstr>Prezentace aplikace PowerPoint</vt:lpstr>
      <vt:lpstr>Terapie odvykacího stavu u alkoholu</vt:lpstr>
      <vt:lpstr>Alkohol - další poruchy  vyvolané užíváním</vt:lpstr>
      <vt:lpstr>Prezentace aplikace PowerPoint</vt:lpstr>
      <vt:lpstr>Opiáty</vt:lpstr>
      <vt:lpstr>Opiáty - akutní intoxikace</vt:lpstr>
      <vt:lpstr>Opiáty - škodlivé užívání</vt:lpstr>
      <vt:lpstr>Opiáty - závislost</vt:lpstr>
      <vt:lpstr>Opiáty - terapie syndromu  závislosti</vt:lpstr>
      <vt:lpstr>Opiáty - substituce</vt:lpstr>
      <vt:lpstr>ČR – údaje z roku 2016 (ÚZIS)</vt:lpstr>
      <vt:lpstr>Opiáty - odvykací stav</vt:lpstr>
      <vt:lpstr>Léčba odvykacího stavu na opiátech</vt:lpstr>
      <vt:lpstr>Prezentace aplikace PowerPoint</vt:lpstr>
      <vt:lpstr>Prezentace aplikace PowerPoint</vt:lpstr>
      <vt:lpstr>Kokain</vt:lpstr>
      <vt:lpstr>Kokain - akutní intoxikace</vt:lpstr>
      <vt:lpstr>Kokain – terapie akutní intoxikace</vt:lpstr>
      <vt:lpstr>Kokain - škodlivé užívání</vt:lpstr>
      <vt:lpstr>Kokain - syndrom závislosti,  odvykací stav</vt:lpstr>
      <vt:lpstr>Prezentace aplikace PowerPoint</vt:lpstr>
      <vt:lpstr>Stimulancia</vt:lpstr>
      <vt:lpstr>Psychostimulancia - akutní  intoxikace</vt:lpstr>
      <vt:lpstr>Stimulancia - užívání</vt:lpstr>
      <vt:lpstr>Stimulancia - léčba</vt:lpstr>
      <vt:lpstr>Prezentace aplikace PowerPoint</vt:lpstr>
      <vt:lpstr>Halucinogeny</vt:lpstr>
      <vt:lpstr>Halucinogeny – akutní účinky</vt:lpstr>
      <vt:lpstr>Halucinogeny</vt:lpstr>
      <vt:lpstr>Halucinogeny - terapie</vt:lpstr>
      <vt:lpstr>Prezentace aplikace PowerPoint</vt:lpstr>
      <vt:lpstr>Delirogeny</vt:lpstr>
      <vt:lpstr>Delirogeny</vt:lpstr>
      <vt:lpstr>Prezentace aplikace PowerPoint</vt:lpstr>
      <vt:lpstr>Prezentace aplikace PowerPoint</vt:lpstr>
      <vt:lpstr>Kanabinoidy - akutní intoxikace</vt:lpstr>
      <vt:lpstr>Kanabinoidy</vt:lpstr>
      <vt:lpstr>Výstupy užívání</vt:lpstr>
      <vt:lpstr>Psychotické poruchy</vt:lpstr>
      <vt:lpstr>Září 2018 - ČR: 2 úmrtí (1 v kombinaci s alkoholem)  a několik intoxikací syntetickými kanabinoidy </vt:lpstr>
      <vt:lpstr>Legislativa cannabinoidů</vt:lpstr>
      <vt:lpstr>Prezentace aplikace PowerPoint</vt:lpstr>
      <vt:lpstr>Organická rozpouštědla</vt:lpstr>
      <vt:lpstr>Prezentace aplikace PowerPoint</vt:lpstr>
      <vt:lpstr>Sedativa a hypnotika</vt:lpstr>
      <vt:lpstr>BZD</vt:lpstr>
      <vt:lpstr>BZD</vt:lpstr>
      <vt:lpstr>BZD</vt:lpstr>
      <vt:lpstr>Terapie poruch BZD</vt:lpstr>
      <vt:lpstr>TABÁK</vt:lpstr>
      <vt:lpstr>TERAPIE kuřáctví: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Problematika závislostí</dc:title>
  <dc:creator>Psychiatrická klinika</dc:creator>
  <cp:lastModifiedBy>Jan Mayer</cp:lastModifiedBy>
  <cp:revision>303</cp:revision>
  <dcterms:created xsi:type="dcterms:W3CDTF">2017-10-01T08:00:38Z</dcterms:created>
  <dcterms:modified xsi:type="dcterms:W3CDTF">2018-10-10T13:46:00Z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2014-09-16T00:00:00Z</vt:filetime>
  </property>
  <property fmtid="{D5CDD505-2E9C-101B-9397-08002B2CF9AE}" pid="3" name="Creator">
    <vt:lpwstr>Impress</vt:lpwstr>
  </property>
  <property fmtid="{D5CDD505-2E9C-101B-9397-08002B2CF9AE}" pid="4" name="LastSaved">
    <vt:filetime>2014-09-16T00:00:00Z</vt:filetime>
  </property>
</Properties>
</file>