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65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87" r:id="rId25"/>
    <p:sldId id="286" r:id="rId26"/>
    <p:sldId id="285" r:id="rId27"/>
    <p:sldId id="291" r:id="rId28"/>
    <p:sldId id="290" r:id="rId29"/>
    <p:sldId id="292" r:id="rId30"/>
    <p:sldId id="289" r:id="rId31"/>
    <p:sldId id="282" r:id="rId32"/>
    <p:sldId id="281" r:id="rId33"/>
    <p:sldId id="283" r:id="rId34"/>
    <p:sldId id="29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18. 9. 2019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7F83-DDCC-4141-8300-082B910094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B7787FF-49D6-453A-852A-F789B98FE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406D051-07CC-47BA-A4F0-7BA4BDF224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F65A-DABF-42FF-A919-E2492D2C84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3F65A2F-D29B-485D-AAF3-CB66C7845CD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441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18. 9. 2019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18. 9. 2019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18. 9. 2019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18. 9. 2019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18. 9. 2019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18. 9. 2019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18. 9. 2019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jY4aKunPfMAhUD2BoKHTdMC3QQjRwIBw&amp;url=https://www.e-safetyshop.eu/detail.asp?P_ID%3D1615%26code%3D05413&amp;bvm=bv.122852650,d.d2s&amp;psig=AFQjCNGxCVJ0DQzAoYKqLp0onu-DsEthWg&amp;ust=1464334225873471" TargetMode="External"/><Relationship Id="rId13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12" Type="http://schemas.openxmlformats.org/officeDocument/2006/relationships/hyperlink" Target="http://www.google.cz/url?sa=i&amp;rct=j&amp;q=&amp;esrc=s&amp;source=images&amp;cd=&amp;cad=rja&amp;uact=8&amp;ved=0ahUKEwi04ZjapPfMAhUJrRoKHclbAe8QjRwIBw&amp;url=http://www.dreamstime.com/stock-images-carrier-pigeon-letter-image16527674&amp;bvm=bv.122852650,d.d2s&amp;psig=AFQjCNHj3dUUkIruO5rjcyo9OTMuyD44KA&amp;ust=1464336480692859" TargetMode="External"/><Relationship Id="rId2" Type="http://schemas.openxmlformats.org/officeDocument/2006/relationships/hyperlink" Target="http://www.google.cz/url?sa=i&amp;rct=j&amp;q=&amp;esrc=s&amp;source=images&amp;cd=&amp;cad=rja&amp;uact=8&amp;ved=0ahUKEwinwpTUmffMAhXJVxoKHS5UBZEQjRwIBw&amp;url=http://www.digizone.cz/clanky/kriminalka-smichov-a-nemocnice-prosek-uz-maji-loga-pripominaji-exsitujici-serialy/?forceSwitch&amp;bvm=bv.122852650,d.d2s&amp;psig=AFQjCNF8BlJtDKZKXysalJC0UeEFy_cexg&amp;ust=146433352172360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z/url?sa=i&amp;rct=j&amp;q=&amp;esrc=s&amp;source=images&amp;cd=&amp;cad=rja&amp;uact=8&amp;ved=0ahUKEwiyrKSanffMAhUC0xoKHStGBKEQjRwIBw&amp;url=http://tguide.org/news/2015-changzhou-spring-festival-hospital-schedule/&amp;bvm=bv.122852650,d.d2s&amp;psig=AFQjCNE5jVKekkwQiKalxAnTX6c2kCI55g&amp;ust=1464334460770034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jpeg"/><Relationship Id="rId10" Type="http://schemas.openxmlformats.org/officeDocument/2006/relationships/hyperlink" Target="http://www.google.cz/url?sa=i&amp;rct=j&amp;q=&amp;esrc=s&amp;source=images&amp;cd=&amp;cad=rja&amp;uact=8&amp;ved=0ahUKEwjE69m-oPfMAhXFChoKHbIsCOMQjRwIBw&amp;url=http://www.mikroskopy-dalekohledy.cz/-optika--b-352a--binokularni-laboratorni-mikroskop-det-23-8-2-2-8.html&amp;bvm=bv.122852650,d.d2s&amp;psig=AFQjCNGNKoOE8groBSaCAbbzb5PUVhzzgg&amp;ust=1464335075365332" TargetMode="External"/><Relationship Id="rId4" Type="http://schemas.openxmlformats.org/officeDocument/2006/relationships/hyperlink" Target="http://www.google.cz/url?sa=i&amp;rct=j&amp;q=&amp;esrc=s&amp;source=images&amp;cd=&amp;cad=rja&amp;uact=8&amp;ved=0ahUKEwifterfl_fMAhVDmBoKHSf7CAEQjRwIBw&amp;url=http://cz.123rf.com/photo_36068734_rozvoz-pizzy-na-kole-ilustrace.html&amp;bvm=bv.122852650,d.d2s&amp;psig=AFQjCNEhb4L4YTOqkGKjNXV01pPvWz9y4Q&amp;ust=1464332923617798" TargetMode="External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vita.zampachova@fnusa.cz" TargetMode="External"/><Relationship Id="rId3" Type="http://schemas.openxmlformats.org/officeDocument/2006/relationships/hyperlink" Target="mailto:iva.zambo@fnusa.cz" TargetMode="External"/><Relationship Id="rId7" Type="http://schemas.openxmlformats.org/officeDocument/2006/relationships/hyperlink" Target="mailto:sona.mravcova@fnusa.cz" TargetMode="External"/><Relationship Id="rId2" Type="http://schemas.openxmlformats.org/officeDocument/2006/relationships/hyperlink" Target="mailto:marketa.hermanova@fnusa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chaela.ryznarova@fnusa.cz" TargetMode="External"/><Relationship Id="rId5" Type="http://schemas.openxmlformats.org/officeDocument/2006/relationships/hyperlink" Target="mailto:lukas.velecky@fnusa.cz" TargetMode="External"/><Relationship Id="rId4" Type="http://schemas.openxmlformats.org/officeDocument/2006/relationships/hyperlink" Target="mailto:sylva.hotarkova@fnusa.cz" TargetMode="External"/><Relationship Id="rId9" Type="http://schemas.openxmlformats.org/officeDocument/2006/relationships/hyperlink" Target="mailto:tetiana.shatokhina@fnusa.cz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Úvod do problematiky: charakteristika oboru patologie v praxi.</a:t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Druhy vyšetření v patologii.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76450-71D2-44CF-8CF5-C40482BE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2" y="-636611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dirty="0"/>
              <a:t>Zpracování fixovaného materiálu TME</a:t>
            </a:r>
          </a:p>
        </p:txBody>
      </p:sp>
      <p:pic>
        <p:nvPicPr>
          <p:cNvPr id="4" name="Zástupný symbol pro obsah 3" descr="P9110857.JPG">
            <a:extLst>
              <a:ext uri="{FF2B5EF4-FFF2-40B4-BE49-F238E27FC236}">
                <a16:creationId xmlns:a16="http://schemas.microsoft.com/office/drawing/2014/main" id="{615268FA-5A26-4295-9EFD-0CE8263FA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02" y="814146"/>
            <a:ext cx="4253993" cy="5261519"/>
          </a:xfrm>
        </p:spPr>
      </p:pic>
      <p:pic>
        <p:nvPicPr>
          <p:cNvPr id="5" name="Zástupný symbol pro obsah 5" descr="P9110862.JPG">
            <a:extLst>
              <a:ext uri="{FF2B5EF4-FFF2-40B4-BE49-F238E27FC236}">
                <a16:creationId xmlns:a16="http://schemas.microsoft.com/office/drawing/2014/main" id="{0F9B7DB8-B86C-4812-96C4-4474BD5C7C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381" y="814146"/>
            <a:ext cx="3268233" cy="264344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F27B493-5CD1-4E41-A75B-D9DDC5718499}"/>
              </a:ext>
            </a:extLst>
          </p:cNvPr>
          <p:cNvSpPr/>
          <p:nvPr/>
        </p:nvSpPr>
        <p:spPr>
          <a:xfrm>
            <a:off x="4688381" y="3521120"/>
            <a:ext cx="3926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označení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cirkurální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resekční linie (CRM) –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neperitonealizované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části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vytvoření lamel – CT řezy, tloušťka cca 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nafocení lamel (celkově i jednotlivě)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187BF4-BB59-4529-96E7-6CFD1A815761}"/>
              </a:ext>
            </a:extLst>
          </p:cNvPr>
          <p:cNvSpPr/>
          <p:nvPr/>
        </p:nvSpPr>
        <p:spPr>
          <a:xfrm>
            <a:off x="8345103" y="1413581"/>
            <a:ext cx="358755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zpracování pro histologické vyšetření</a:t>
            </a:r>
          </a:p>
          <a:p>
            <a:pPr lvl="1">
              <a:buFontTx/>
              <a:buChar char="-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resekční okraje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mimo nádor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s nádorem, včetně vztahu k cirkulárnímu resekčnímu okraji CRM)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identifikace a zaznačení lymfatických uzlin či satelitních ložisek z blízkosti CRM</a:t>
            </a:r>
          </a:p>
        </p:txBody>
      </p:sp>
    </p:spTree>
    <p:extLst>
      <p:ext uri="{BB962C8B-B14F-4D97-AF65-F5344CB8AC3E}">
        <p14:creationId xmlns:p14="http://schemas.microsoft.com/office/powerpoint/2010/main" val="327162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28E2-61C4-4213-88AC-0560704B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46" y="339624"/>
            <a:ext cx="8064500" cy="11430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Metodické přístupy v patologii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E9798-92E1-420E-924B-5FFD91A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err="1"/>
              <a:t>Makroskopie</a:t>
            </a:r>
            <a:endParaRPr lang="cs-CZ" sz="2800" dirty="0"/>
          </a:p>
          <a:p>
            <a:pPr>
              <a:defRPr/>
            </a:pPr>
            <a:r>
              <a:rPr lang="cs-CZ" sz="2800" b="1" dirty="0"/>
              <a:t>Světelná mikroskopie </a:t>
            </a:r>
            <a:r>
              <a:rPr lang="cs-CZ" sz="1800" b="1" dirty="0"/>
              <a:t>(přehledná a speciální barvení)</a:t>
            </a:r>
          </a:p>
          <a:p>
            <a:pPr>
              <a:defRPr/>
            </a:pPr>
            <a:r>
              <a:rPr lang="cs-CZ" sz="2800" dirty="0"/>
              <a:t>Enzymová histochemie</a:t>
            </a:r>
          </a:p>
          <a:p>
            <a:pPr>
              <a:defRPr/>
            </a:pPr>
            <a:r>
              <a:rPr lang="cs-CZ" sz="2800" dirty="0" err="1"/>
              <a:t>Imunohistochemie</a:t>
            </a:r>
            <a:r>
              <a:rPr lang="cs-CZ" sz="2800" dirty="0"/>
              <a:t> (IHC) a imunofluorescence</a:t>
            </a:r>
          </a:p>
          <a:p>
            <a:pPr>
              <a:defRPr/>
            </a:pPr>
            <a:r>
              <a:rPr lang="cs-CZ" sz="2800" dirty="0"/>
              <a:t>Elektronová mikroskopie</a:t>
            </a:r>
          </a:p>
          <a:p>
            <a:pPr>
              <a:defRPr/>
            </a:pPr>
            <a:r>
              <a:rPr lang="cs-CZ" sz="2800" dirty="0"/>
              <a:t>Molekulární patologie a genetika</a:t>
            </a:r>
          </a:p>
          <a:p>
            <a:pPr>
              <a:defRPr/>
            </a:pP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endParaRPr lang="cs-CZ" dirty="0"/>
          </a:p>
        </p:txBody>
      </p:sp>
      <p:pic>
        <p:nvPicPr>
          <p:cNvPr id="13316" name="Obrázek 3">
            <a:extLst>
              <a:ext uri="{FF2B5EF4-FFF2-40B4-BE49-F238E27FC236}">
                <a16:creationId xmlns:a16="http://schemas.microsoft.com/office/drawing/2014/main" id="{F09BC15F-4DA2-48EC-802F-6CB74EAD5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12" y="422378"/>
            <a:ext cx="2827168" cy="42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9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859702BB-2B50-49B8-B8C6-178C6AA979BF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>
          <a:xfrm>
            <a:off x="1919288" y="1285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Př. Fokální kortikální dysplazie: histopatologické vyšetření </a:t>
            </a:r>
            <a:r>
              <a:rPr lang="cs-CZ" sz="2400" b="1" dirty="0" err="1">
                <a:solidFill>
                  <a:schemeClr val="tx1"/>
                </a:solidFill>
              </a:rPr>
              <a:t>molformovaného</a:t>
            </a:r>
            <a:r>
              <a:rPr lang="cs-CZ" sz="2400" b="1" dirty="0">
                <a:solidFill>
                  <a:schemeClr val="tx1"/>
                </a:solidFill>
              </a:rPr>
              <a:t> kortexu </a:t>
            </a:r>
          </a:p>
        </p:txBody>
      </p:sp>
      <p:pic>
        <p:nvPicPr>
          <p:cNvPr id="14339" name="Picture 12" descr="5258-08-IIa-100x">
            <a:extLst>
              <a:ext uri="{FF2B5EF4-FFF2-40B4-BE49-F238E27FC236}">
                <a16:creationId xmlns:a16="http://schemas.microsoft.com/office/drawing/2014/main" id="{19005AFD-2533-4158-9FD2-DDA06974B5B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1341439"/>
            <a:ext cx="2767013" cy="3673475"/>
          </a:xfrm>
        </p:spPr>
      </p:pic>
      <p:pic>
        <p:nvPicPr>
          <p:cNvPr id="14340" name="Picture 22" descr="8389-08-02 sel">
            <a:extLst>
              <a:ext uri="{FF2B5EF4-FFF2-40B4-BE49-F238E27FC236}">
                <a16:creationId xmlns:a16="http://schemas.microsoft.com/office/drawing/2014/main" id="{4C987CB8-66EE-4641-8AC0-C04267E9C3E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1341438"/>
            <a:ext cx="2449512" cy="1816100"/>
          </a:xfrm>
        </p:spPr>
      </p:pic>
      <p:pic>
        <p:nvPicPr>
          <p:cNvPr id="14341" name="Picture 25" descr="4979-08-NF">
            <a:extLst>
              <a:ext uri="{FF2B5EF4-FFF2-40B4-BE49-F238E27FC236}">
                <a16:creationId xmlns:a16="http://schemas.microsoft.com/office/drawing/2014/main" id="{B8FE4BB9-B765-4B6C-A8DF-2E8CFF16537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3213101"/>
            <a:ext cx="2449512" cy="1844675"/>
          </a:xfrm>
        </p:spPr>
      </p:pic>
      <p:sp>
        <p:nvSpPr>
          <p:cNvPr id="14342" name="Text Box 27">
            <a:extLst>
              <a:ext uri="{FF2B5EF4-FFF2-40B4-BE49-F238E27FC236}">
                <a16:creationId xmlns:a16="http://schemas.microsoft.com/office/drawing/2014/main" id="{0644142A-D74A-4A0A-8FAE-21D2650A4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4652963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NF-01</a:t>
            </a:r>
          </a:p>
        </p:txBody>
      </p:sp>
      <p:sp>
        <p:nvSpPr>
          <p:cNvPr id="14343" name="TextovéPole 1">
            <a:extLst>
              <a:ext uri="{FF2B5EF4-FFF2-40B4-BE49-F238E27FC236}">
                <a16:creationId xmlns:a16="http://schemas.microsoft.com/office/drawing/2014/main" id="{41211B9C-49DF-4D2F-9A1A-9DF23BE2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5559425"/>
            <a:ext cx="3547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Přehledné barvení: hematoxylin-</a:t>
            </a:r>
            <a:r>
              <a:rPr lang="cs-CZ" altLang="cs-CZ" sz="1800" dirty="0" err="1"/>
              <a:t>eosin</a:t>
            </a:r>
            <a:endParaRPr lang="cs-CZ" altLang="cs-CZ" sz="1800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365F1C38-889C-49FC-8309-D5DE34A2AD1B}"/>
              </a:ext>
            </a:extLst>
          </p:cNvPr>
          <p:cNvCxnSpPr>
            <a:stCxn id="14343" idx="0"/>
          </p:cNvCxnSpPr>
          <p:nvPr/>
        </p:nvCxnSpPr>
        <p:spPr>
          <a:xfrm flipV="1">
            <a:off x="3664693" y="4106863"/>
            <a:ext cx="818407" cy="145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E4B26CA-5C11-4294-B908-1B6F70FC36AF}"/>
              </a:ext>
            </a:extLst>
          </p:cNvPr>
          <p:cNvCxnSpPr/>
          <p:nvPr/>
        </p:nvCxnSpPr>
        <p:spPr>
          <a:xfrm flipV="1">
            <a:off x="4224338" y="2703514"/>
            <a:ext cx="2519362" cy="288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ovéPole 6">
            <a:extLst>
              <a:ext uri="{FF2B5EF4-FFF2-40B4-BE49-F238E27FC236}">
                <a16:creationId xmlns:a16="http://schemas.microsoft.com/office/drawing/2014/main" id="{9C0413DB-B784-43CA-AF7C-D585E271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08" y="5528707"/>
            <a:ext cx="631634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Imunohistochemie</a:t>
            </a:r>
            <a:r>
              <a:rPr lang="cs-CZ" altLang="cs-CZ" sz="1800" dirty="0"/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Detekce antigenů (proteinů</a:t>
            </a:r>
            <a:r>
              <a:rPr lang="en-US" altLang="cs-CZ" sz="1400" dirty="0"/>
              <a:t>) </a:t>
            </a:r>
            <a:r>
              <a:rPr lang="cs-CZ" altLang="cs-CZ" sz="1400" dirty="0"/>
              <a:t>ve tkáňových řezech biopsií pomocí protilátek s vizualizací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vazby (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/</a:t>
            </a:r>
            <a:r>
              <a:rPr lang="cs-CZ" altLang="cs-CZ" sz="1400" dirty="0" err="1"/>
              <a:t>Ig</a:t>
            </a:r>
            <a:r>
              <a:rPr lang="cs-CZ" altLang="cs-CZ" sz="1400" dirty="0"/>
              <a:t>)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360657B-2CA3-495B-AA44-4A77FAB60E7E}"/>
              </a:ext>
            </a:extLst>
          </p:cNvPr>
          <p:cNvCxnSpPr>
            <a:cxnSpLocks/>
          </p:cNvCxnSpPr>
          <p:nvPr/>
        </p:nvCxnSpPr>
        <p:spPr>
          <a:xfrm flipH="1" flipV="1">
            <a:off x="7303345" y="4430296"/>
            <a:ext cx="254743" cy="115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819163F7-2E88-485E-9C52-AB37A4599C0C}"/>
              </a:ext>
            </a:extLst>
          </p:cNvPr>
          <p:cNvSpPr txBox="1"/>
          <p:nvPr/>
        </p:nvSpPr>
        <p:spPr>
          <a:xfrm>
            <a:off x="9602809" y="3973918"/>
            <a:ext cx="2319844" cy="73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Pozitivní (hnědá reakce) průkaz </a:t>
            </a:r>
            <a:r>
              <a:rPr lang="cs-CZ" sz="1400" dirty="0" err="1"/>
              <a:t>neurofilament</a:t>
            </a:r>
            <a:r>
              <a:rPr lang="cs-CZ" sz="1400" dirty="0"/>
              <a:t> v </a:t>
            </a:r>
            <a:r>
              <a:rPr lang="cs-CZ" sz="1400" dirty="0" err="1"/>
              <a:t>dysmorfních</a:t>
            </a:r>
            <a:r>
              <a:rPr lang="cs-CZ" sz="1400" dirty="0"/>
              <a:t> neuronech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450F895-1FC0-4F79-9A53-5B21695CA163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8112125" y="4096781"/>
            <a:ext cx="1490684" cy="24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5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>
            <a:extLst>
              <a:ext uri="{FF2B5EF4-FFF2-40B4-BE49-F238E27FC236}">
                <a16:creationId xmlns:a16="http://schemas.microsoft.com/office/drawing/2014/main" id="{561EF772-72EA-4A89-A672-9C0E004D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98" y="991700"/>
            <a:ext cx="7089674" cy="53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A355959-3F55-41D4-8B4B-EEF34DF1C30D}"/>
              </a:ext>
            </a:extLst>
          </p:cNvPr>
          <p:cNvSpPr txBox="1"/>
          <p:nvPr/>
        </p:nvSpPr>
        <p:spPr>
          <a:xfrm>
            <a:off x="243192" y="294412"/>
            <a:ext cx="1136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Konvenční zpracování tkání formol-parafinovou technikou (FFPE):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637D4F-14B6-400A-BCDB-8D3C1D80FBC9}"/>
              </a:ext>
            </a:extLst>
          </p:cNvPr>
          <p:cNvSpPr txBox="1"/>
          <p:nvPr/>
        </p:nvSpPr>
        <p:spPr>
          <a:xfrm>
            <a:off x="314026" y="2081457"/>
            <a:ext cx="39437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   Fixace formalínem (24 h)</a:t>
            </a:r>
          </a:p>
          <a:p>
            <a:r>
              <a:rPr lang="cs-CZ" dirty="0"/>
              <a:t>     Dostatečné množství fixační tekutiny!</a:t>
            </a:r>
          </a:p>
          <a:p>
            <a:pPr marL="285750" indent="-285750">
              <a:buFontTx/>
              <a:buChar char="-"/>
            </a:pPr>
            <a:r>
              <a:rPr lang="cs-CZ" dirty="0"/>
              <a:t>Blokování/přikrojení tkání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Tkáňový </a:t>
            </a:r>
            <a:r>
              <a:rPr lang="cs-CZ" dirty="0" err="1"/>
              <a:t>processing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Zalití do parafinových bločků</a:t>
            </a:r>
          </a:p>
          <a:p>
            <a:pPr marL="285750" indent="-285750">
              <a:buFontTx/>
              <a:buChar char="-"/>
            </a:pPr>
            <a:r>
              <a:rPr lang="cs-CZ" dirty="0"/>
              <a:t>Krájení na mikrotomu</a:t>
            </a:r>
          </a:p>
          <a:p>
            <a:pPr marL="285750" indent="-285750">
              <a:buFontTx/>
              <a:buChar char="-"/>
            </a:pPr>
            <a:r>
              <a:rPr lang="cs-CZ" dirty="0"/>
              <a:t>Barvení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Přikrytí krycím sklíčkem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Preparát k hodnocení patologem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2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A0344-926F-45B0-89D2-4E3DD2DA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zpracované nativně, nefixované, „na zmrzlo“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0CB80-C380-40C5-A99C-0D3F4156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58" y="2147291"/>
            <a:ext cx="10058400" cy="26581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err="1"/>
              <a:t>Peroperační</a:t>
            </a:r>
            <a:r>
              <a:rPr lang="cs-CZ" b="1" dirty="0"/>
              <a:t> biopsie</a:t>
            </a:r>
          </a:p>
          <a:p>
            <a:pPr marL="0" indent="0">
              <a:buNone/>
            </a:pPr>
            <a:r>
              <a:rPr lang="cs-CZ" dirty="0"/>
              <a:t>Pro rychlé kryostatové vyšetření během operace, do 20 minut výsledek rozhodující pro další postup/rozsah operace (např. vyšetření resekčních linií, charakteru léze (benigní </a:t>
            </a:r>
            <a:r>
              <a:rPr lang="cs-CZ" dirty="0" err="1"/>
              <a:t>vs</a:t>
            </a:r>
            <a:r>
              <a:rPr lang="cs-CZ" dirty="0"/>
              <a:t> maligní, nádor </a:t>
            </a:r>
            <a:r>
              <a:rPr lang="cs-CZ" dirty="0" err="1"/>
              <a:t>vs</a:t>
            </a:r>
            <a:r>
              <a:rPr lang="cs-CZ" dirty="0"/>
              <a:t> nenádorová léze,…)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enzymovou histochemii (např. dg. deficitů </a:t>
            </a:r>
            <a:r>
              <a:rPr lang="cs-CZ" b="1" dirty="0" err="1"/>
              <a:t>disacharidáz</a:t>
            </a:r>
            <a:r>
              <a:rPr lang="cs-CZ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imunofluorescenční vyšetření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Svalové biopsie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50222-A702-4AC8-92F6-32C2BB9A257A}"/>
              </a:ext>
            </a:extLst>
          </p:cNvPr>
          <p:cNvSpPr txBox="1"/>
          <p:nvPr/>
        </p:nvSpPr>
        <p:spPr>
          <a:xfrm>
            <a:off x="4406631" y="4961106"/>
            <a:ext cx="731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+ vyšetření ultrastrukturální/</a:t>
            </a:r>
            <a:r>
              <a:rPr lang="cs-CZ" b="1" dirty="0" err="1"/>
              <a:t>elektronmikroskopické</a:t>
            </a:r>
            <a:endParaRPr lang="cs-CZ" b="1" dirty="0"/>
          </a:p>
          <a:p>
            <a:r>
              <a:rPr lang="cs-CZ" dirty="0"/>
              <a:t>(fixace glutaraldehydem; v dg. </a:t>
            </a:r>
            <a:r>
              <a:rPr lang="cs-CZ" dirty="0" err="1"/>
              <a:t>glomerulopatii</a:t>
            </a:r>
            <a:r>
              <a:rPr lang="cs-CZ" dirty="0"/>
              <a:t>, nervosvalových onemocnění, </a:t>
            </a:r>
          </a:p>
          <a:p>
            <a:r>
              <a:rPr lang="cs-CZ" dirty="0"/>
              <a:t>v </a:t>
            </a:r>
            <a:r>
              <a:rPr lang="cs-CZ" dirty="0" err="1"/>
              <a:t>dermatopatologii</a:t>
            </a:r>
            <a:r>
              <a:rPr lang="cs-CZ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18854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4635"/>
          <a:stretch/>
        </p:blipFill>
        <p:spPr>
          <a:xfrm>
            <a:off x="1445909" y="252920"/>
            <a:ext cx="5118756" cy="407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3283" r="7423"/>
          <a:stretch/>
        </p:blipFill>
        <p:spPr>
          <a:xfrm>
            <a:off x="6788402" y="0"/>
            <a:ext cx="4126382" cy="67413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1578087" y="4433044"/>
            <a:ext cx="4854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JMÉNO, RČ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KLINICKÁ DG.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PŘEDMĚT VYŠETŘENÍ, LOKALIZACE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DOBA TRVÁNÍ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FIXAČNÍ TEKUTINA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BLIŽSÍ KLINICKÉ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vzhled léze, dynamika růstu, další choroby pacienta, klinická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dif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. dg.</a:t>
            </a:r>
          </a:p>
        </p:txBody>
      </p:sp>
    </p:spTree>
    <p:extLst>
      <p:ext uri="{BB962C8B-B14F-4D97-AF65-F5344CB8AC3E}">
        <p14:creationId xmlns:p14="http://schemas.microsoft.com/office/powerpoint/2010/main" val="329117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286981" y="1484784"/>
            <a:ext cx="7618040" cy="4079290"/>
            <a:chOff x="2129774" y="2349500"/>
            <a:chExt cx="5064507" cy="4079290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129774" y="3851518"/>
              <a:ext cx="5064507" cy="1163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ztráta kontinuity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 tkáně </a:t>
              </a:r>
            </a:p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(většinou nelze posoudit architektoniku léze  </a:t>
              </a:r>
              <a:r>
                <a:rPr lang="cs-CZ" altLang="cs-CZ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dg. méně přesná</a:t>
              </a: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, někdy jen orientační; negativní cytologie neznamená absenci malignity!!!)</a:t>
              </a:r>
              <a:r>
                <a:rPr lang="cs-CZ" altLang="cs-CZ" sz="2000" dirty="0">
                  <a:latin typeface="Cambria" panose="02040503050406030204" pitchFamily="18" charset="0"/>
                  <a:sym typeface="Symbol" pitchFamily="18" charset="2"/>
                </a:rPr>
                <a:t> </a:t>
              </a:r>
              <a:endParaRPr lang="cs-CZ" altLang="cs-CZ" sz="2000" dirty="0">
                <a:solidFill>
                  <a:srgbClr val="3A1D00"/>
                </a:solidFill>
                <a:latin typeface="Cambria" panose="02040503050406030204" pitchFamily="18" charset="0"/>
                <a:sym typeface="Symbol" pitchFamily="18" charset="2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537952" y="5438775"/>
              <a:ext cx="4248150" cy="990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800" dirty="0">
                  <a:latin typeface="Cambria" panose="02040503050406030204" pitchFamily="18" charset="0"/>
                  <a:sym typeface="Symbol" pitchFamily="18" charset="2"/>
                </a:rPr>
                <a:t>většinou jako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cs-CZ" altLang="cs-CZ" sz="2800" b="1" u="sng" dirty="0" err="1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prebioptické</a:t>
              </a:r>
              <a:r>
                <a:rPr lang="cs-CZ" altLang="cs-CZ" sz="2800" dirty="0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 vyšetření</a:t>
              </a:r>
              <a:endParaRPr lang="cs-CZ" altLang="cs-CZ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321258" y="2349500"/>
              <a:ext cx="468153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b="1" u="sng" dirty="0">
                  <a:solidFill>
                    <a:srgbClr val="3A1D00"/>
                  </a:solidFill>
                  <a:latin typeface="Cambria" panose="02040503050406030204" pitchFamily="18" charset="0"/>
                </a:rPr>
                <a:t>jednotlivé</a:t>
              </a: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</a:rPr>
                <a:t> </a:t>
              </a:r>
              <a:r>
                <a:rPr lang="cs-CZ" altLang="cs-CZ" sz="2800" dirty="0" err="1">
                  <a:solidFill>
                    <a:srgbClr val="3A1D00"/>
                  </a:solidFill>
                  <a:latin typeface="Cambria" panose="02040503050406030204" pitchFamily="18" charset="0"/>
                </a:rPr>
                <a:t>bb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</a:rPr>
                <a:t>. rozetřené na podložním skle</a:t>
              </a: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4662027" y="3013075"/>
              <a:ext cx="0" cy="56515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662027" y="5014913"/>
              <a:ext cx="0" cy="42386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524000" y="4947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</a:rPr>
              <a:t>Cytologie</a:t>
            </a:r>
            <a:endParaRPr lang="cs-CZ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Typy cytologických vyšetření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695241" y="1927862"/>
            <a:ext cx="2667818" cy="3039441"/>
            <a:chOff x="171241" y="1927861"/>
            <a:chExt cx="2667818" cy="3039441"/>
          </a:xfrm>
        </p:grpSpPr>
        <p:sp>
          <p:nvSpPr>
            <p:cNvPr id="6" name="TextovéPole 5"/>
            <p:cNvSpPr txBox="1"/>
            <p:nvPr/>
          </p:nvSpPr>
          <p:spPr>
            <a:xfrm>
              <a:off x="171241" y="1927861"/>
              <a:ext cx="2667818" cy="707886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Exfoliativní cytologie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(stěr, otisky)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51520" y="3212976"/>
              <a:ext cx="2534048" cy="1754326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FF"/>
                  </a:solidFill>
                  <a:latin typeface="Cambria" panose="02040503050406030204" pitchFamily="18" charset="0"/>
                </a:rPr>
                <a:t>SLIZNIČNÍ POVRCHY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čípek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GIT (jícen, žlučovody)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bronchy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…kůže…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4" name="Přímá spojnice se šipkou 13"/>
            <p:cNvCxnSpPr>
              <a:stCxn id="6" idx="2"/>
              <a:endCxn id="10" idx="0"/>
            </p:cNvCxnSpPr>
            <p:nvPr/>
          </p:nvCxnSpPr>
          <p:spPr>
            <a:xfrm>
              <a:off x="1505150" y="2635747"/>
              <a:ext cx="13394" cy="577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4828976" y="1916833"/>
            <a:ext cx="2534048" cy="3038667"/>
            <a:chOff x="3304976" y="1916832"/>
            <a:chExt cx="2534048" cy="3038667"/>
          </a:xfrm>
        </p:grpSpPr>
        <p:sp>
          <p:nvSpPr>
            <p:cNvPr id="7" name="TextovéPole 6"/>
            <p:cNvSpPr txBox="1"/>
            <p:nvPr/>
          </p:nvSpPr>
          <p:spPr>
            <a:xfrm>
              <a:off x="3922310" y="1916832"/>
              <a:ext cx="1299379" cy="70788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FNAC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(aspirace)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304976" y="3201173"/>
              <a:ext cx="2534048" cy="17543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Z ČÁSTEČNĚ CYSTICKÝCH LÉZÍ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ŠŽ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mamma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LU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cysty…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6" name="Přímá spojnice se šipkou 15"/>
            <p:cNvCxnSpPr>
              <a:stCxn id="7" idx="2"/>
              <a:endCxn id="12" idx="0"/>
            </p:cNvCxnSpPr>
            <p:nvPr/>
          </p:nvCxnSpPr>
          <p:spPr>
            <a:xfrm>
              <a:off x="4572000" y="2624718"/>
              <a:ext cx="0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968208" y="1916833"/>
            <a:ext cx="2520280" cy="3881467"/>
            <a:chOff x="6444208" y="1916832"/>
            <a:chExt cx="2520280" cy="3881467"/>
          </a:xfrm>
        </p:grpSpPr>
        <p:sp>
          <p:nvSpPr>
            <p:cNvPr id="9" name="TextovéPole 8"/>
            <p:cNvSpPr txBox="1"/>
            <p:nvPr/>
          </p:nvSpPr>
          <p:spPr>
            <a:xfrm>
              <a:off x="6732240" y="1916832"/>
              <a:ext cx="1864613" cy="70788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Tělní tekutiny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(punkce, </a:t>
              </a:r>
              <a:r>
                <a:rPr lang="cs-CZ" sz="2000" dirty="0" err="1">
                  <a:latin typeface="Cambria" panose="02040503050406030204" pitchFamily="18" charset="0"/>
                </a:rPr>
                <a:t>laváž</a:t>
              </a:r>
              <a:r>
                <a:rPr lang="cs-CZ" sz="2000" dirty="0">
                  <a:latin typeface="Cambria" panose="02040503050406030204" pitchFamily="18" charset="0"/>
                </a:rPr>
                <a:t>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44208" y="3212976"/>
              <a:ext cx="2520280" cy="2585323"/>
            </a:xfrm>
            <a:prstGeom prst="rect">
              <a:avLst/>
            </a:prstGeom>
            <a:noFill/>
            <a:ln w="28575"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B48900"/>
                  </a:solidFill>
                  <a:latin typeface="Cambria" panose="02040503050406030204" pitchFamily="18" charset="0"/>
                </a:rPr>
                <a:t>VOLNÁ TEKUTINA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peritoneum, pleura, perikard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likvor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klouby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moč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BAL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…sputum…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20" name="Přímá spojnice se šipkou 19"/>
            <p:cNvCxnSpPr>
              <a:stCxn id="9" idx="2"/>
            </p:cNvCxnSpPr>
            <p:nvPr/>
          </p:nvCxnSpPr>
          <p:spPr>
            <a:xfrm>
              <a:off x="7664547" y="2624718"/>
              <a:ext cx="3797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6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178" y="205605"/>
            <a:ext cx="6702052" cy="1450757"/>
          </a:xfrm>
          <a:solidFill>
            <a:srgbClr val="FF99CC"/>
          </a:solidFill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EXFOLIATIVNÍ CYTOLOGIE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3552" y="1484785"/>
            <a:ext cx="7416824" cy="1841731"/>
            <a:chOff x="539552" y="1484784"/>
            <a:chExt cx="7416824" cy="184173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484784"/>
              <a:ext cx="1860335" cy="18417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59832" y="1700808"/>
              <a:ext cx="4896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odloupnuty /seškrábnuty / setřeny z epiteliálního povrchu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3632" y="3356993"/>
            <a:ext cx="7200800" cy="1237465"/>
            <a:chOff x="1259632" y="3284984"/>
            <a:chExt cx="7200800" cy="123746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/>
            <a:srcRect t="55498"/>
            <a:stretch/>
          </p:blipFill>
          <p:spPr>
            <a:xfrm>
              <a:off x="1259632" y="3356778"/>
              <a:ext cx="2857500" cy="1165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355976" y="3284984"/>
              <a:ext cx="4104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materiál </a:t>
              </a:r>
              <a:r>
                <a:rPr lang="cs-CZ" sz="2200" b="1" dirty="0">
                  <a:latin typeface="Cambria" panose="02040503050406030204" pitchFamily="18" charset="0"/>
                </a:rPr>
                <a:t>natřen</a:t>
              </a:r>
              <a:r>
                <a:rPr lang="cs-CZ" sz="2200" dirty="0">
                  <a:latin typeface="Cambria" panose="02040503050406030204" pitchFamily="18" charset="0"/>
                </a:rPr>
                <a:t> na </a:t>
              </a:r>
              <a:r>
                <a:rPr lang="cs-CZ" sz="2200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označené</a:t>
              </a:r>
              <a:r>
                <a:rPr lang="cs-CZ" sz="2200" dirty="0">
                  <a:latin typeface="Cambria" panose="02040503050406030204" pitchFamily="18" charset="0"/>
                </a:rPr>
                <a:t> podložní sklíčko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1704" y="4683351"/>
            <a:ext cx="7235488" cy="2069478"/>
            <a:chOff x="1907704" y="4611343"/>
            <a:chExt cx="7235488" cy="2069478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7"/>
            <a:stretch/>
          </p:blipFill>
          <p:spPr bwMode="auto">
            <a:xfrm>
              <a:off x="1907704" y="4611343"/>
              <a:ext cx="3838575" cy="20694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58816" y="4653136"/>
              <a:ext cx="33843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53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42" y="361361"/>
            <a:ext cx="8169058" cy="896682"/>
          </a:xfrm>
          <a:solidFill>
            <a:srgbClr val="00B0F0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cs-CZ" b="1" dirty="0">
                <a:latin typeface="Calibri" panose="020F0502020204030204" pitchFamily="34" charset="0"/>
              </a:rPr>
              <a:t>ine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cs-CZ" b="1" dirty="0" err="1">
                <a:latin typeface="Calibri" panose="020F0502020204030204" pitchFamily="34" charset="0"/>
              </a:rPr>
              <a:t>eedle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cs-CZ" b="1" dirty="0" err="1">
                <a:latin typeface="Calibri" panose="020F0502020204030204" pitchFamily="34" charset="0"/>
              </a:rPr>
              <a:t>spiration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cs-CZ" b="1" dirty="0">
                <a:latin typeface="Calibri" panose="020F0502020204030204" pitchFamily="34" charset="0"/>
              </a:rPr>
              <a:t>ytology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007768" y="2132856"/>
            <a:ext cx="978408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92452" y="1417638"/>
            <a:ext cx="5675548" cy="3047351"/>
            <a:chOff x="3468452" y="1417637"/>
            <a:chExt cx="5675548" cy="3047351"/>
          </a:xfrm>
        </p:grpSpPr>
        <p:grpSp>
          <p:nvGrpSpPr>
            <p:cNvPr id="5" name="Skupina 4"/>
            <p:cNvGrpSpPr/>
            <p:nvPr/>
          </p:nvGrpSpPr>
          <p:grpSpPr>
            <a:xfrm>
              <a:off x="3468452" y="1417637"/>
              <a:ext cx="5218348" cy="1939733"/>
              <a:chOff x="3468452" y="1417638"/>
              <a:chExt cx="5293452" cy="1872208"/>
            </a:xfrm>
          </p:grpSpPr>
          <p:pic>
            <p:nvPicPr>
              <p:cNvPr id="13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83" r="56157" b="6883"/>
              <a:stretch/>
            </p:blipFill>
            <p:spPr bwMode="auto">
              <a:xfrm>
                <a:off x="3468452" y="1417638"/>
                <a:ext cx="2664296" cy="187220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8" t="52083" r="6389" b="6883"/>
              <a:stretch/>
            </p:blipFill>
            <p:spPr bwMode="auto">
              <a:xfrm>
                <a:off x="6097608" y="1417638"/>
                <a:ext cx="2664296" cy="1872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491880" y="3356992"/>
              <a:ext cx="56521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kapka na podložní sklíčko</a:t>
              </a:r>
              <a:r>
                <a:rPr lang="cs-CZ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dalším podložním sklíčkem kapka rozetřena (kolik kapek, tolik nátěrů)</a:t>
              </a:r>
              <a:r>
                <a:rPr lang="cs-CZ" sz="2200" dirty="0">
                  <a:latin typeface="Cambria" panose="02040503050406030204" pitchFamily="18" charset="0"/>
                </a:rPr>
                <a:t> 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0168" y="4437113"/>
            <a:ext cx="8604448" cy="2171701"/>
            <a:chOff x="166167" y="4437112"/>
            <a:chExt cx="8604448" cy="2171701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437112"/>
              <a:ext cx="3838575" cy="21717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66167" y="4957793"/>
              <a:ext cx="50405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 </a:t>
              </a:r>
              <a:r>
                <a:rPr lang="cs-CZ" sz="2200" dirty="0">
                  <a:latin typeface="Cambria" panose="02040503050406030204" pitchFamily="18" charset="0"/>
                </a:rPr>
                <a:t>(dle zvyklostí: např. ½ skel alkoholem, ½ na vzduchu)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75521" y="1467134"/>
            <a:ext cx="3175047" cy="3445929"/>
            <a:chOff x="251520" y="1467133"/>
            <a:chExt cx="3175047" cy="3445929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/>
            <a:srcRect b="12325"/>
            <a:stretch/>
          </p:blipFill>
          <p:spPr>
            <a:xfrm>
              <a:off x="251520" y="1467133"/>
              <a:ext cx="2155954" cy="1890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5"/>
            <a:srcRect l="20377" t="45265" r="27486" b="16157"/>
            <a:stretch/>
          </p:blipFill>
          <p:spPr>
            <a:xfrm flipH="1">
              <a:off x="1540969" y="2739045"/>
              <a:ext cx="1885598" cy="1047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51520" y="3466512"/>
              <a:ext cx="2952328" cy="144655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aspirovány tenkou jehlou (pod zrakovou / UZV kontrolou)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6" name="Šipka doprava 15"/>
          <p:cNvSpPr/>
          <p:nvPr/>
        </p:nvSpPr>
        <p:spPr>
          <a:xfrm rot="5400000">
            <a:off x="6935784" y="4749456"/>
            <a:ext cx="696696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1006B-96B7-40AA-994D-7F25D0A3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271BF-4B5B-4287-A068-88162362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3076"/>
            <a:ext cx="10267406" cy="441627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Obecná patologie: nauka o nemoci; studuje:</a:t>
            </a:r>
          </a:p>
          <a:p>
            <a:pPr>
              <a:buFontTx/>
              <a:buChar char="-"/>
            </a:pPr>
            <a:r>
              <a:rPr lang="cs-CZ" sz="2800" b="1" dirty="0"/>
              <a:t> </a:t>
            </a:r>
            <a:r>
              <a:rPr lang="cs-CZ" sz="2800" dirty="0">
                <a:solidFill>
                  <a:schemeClr val="tx1"/>
                </a:solidFill>
              </a:rPr>
              <a:t>příčiny nemoci/etiologii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mechanismus vzniku a vývoje nemoci/</a:t>
            </a:r>
            <a:r>
              <a:rPr lang="cs-CZ" sz="2800" dirty="0" err="1">
                <a:solidFill>
                  <a:schemeClr val="tx1"/>
                </a:solidFill>
              </a:rPr>
              <a:t>patogenezu</a:t>
            </a:r>
            <a:endParaRPr lang="cs-CZ" sz="2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strukturální změny/morfologii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klinické konsekvence změn</a:t>
            </a:r>
          </a:p>
          <a:p>
            <a:pPr marL="0" indent="0">
              <a:buNone/>
            </a:pPr>
            <a:endParaRPr lang="cs-CZ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Patologie v klinické praxi (diagnostická patologie):  </a:t>
            </a:r>
          </a:p>
          <a:p>
            <a:pPr marL="0" indent="0">
              <a:buNone/>
            </a:pPr>
            <a:r>
              <a:rPr lang="cs-CZ" sz="2800" dirty="0"/>
              <a:t>Diagnostika chorobných změn na základě vyšetření chirurgicky získaných vzorků tkáně (tj. histopatologické vyšetření biopsií) a cytologických vzorků (</a:t>
            </a:r>
            <a:r>
              <a:rPr lang="cs-CZ" sz="2800" dirty="0" err="1"/>
              <a:t>cytopatologické</a:t>
            </a:r>
            <a:r>
              <a:rPr lang="cs-CZ" sz="2800" dirty="0"/>
              <a:t> vyšetření): cca 98 % objemu práce pracoviště patologie</a:t>
            </a:r>
          </a:p>
          <a:p>
            <a:pPr marL="0" indent="0">
              <a:buNone/>
            </a:pPr>
            <a:r>
              <a:rPr lang="cs-CZ" sz="2800" dirty="0" err="1"/>
              <a:t>Nekroptická</a:t>
            </a:r>
            <a:r>
              <a:rPr lang="cs-CZ" sz="2800" dirty="0"/>
              <a:t>/autoptická vyšetření – pitvy: cca 2 % objemu práce pracoviště patologie  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87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556" y="349451"/>
            <a:ext cx="10058400" cy="832835"/>
          </a:xfrm>
          <a:solidFill>
            <a:srgbClr val="FFFF99"/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Punkce /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</a:rPr>
              <a:t>laváž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 tělních tekutin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0313" y="2132856"/>
            <a:ext cx="8895716" cy="2055952"/>
            <a:chOff x="176313" y="2132856"/>
            <a:chExt cx="8895716" cy="2055952"/>
          </a:xfrm>
        </p:grpSpPr>
        <p:pic>
          <p:nvPicPr>
            <p:cNvPr id="5122" name="Picture 2" descr="Steps in Cytopreparatory Techniques: &#10;1.Evaluation of specimens &#10;2.Preparation of smears &#10;3.Fixation &#10;4.Staining and cover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" t="36159" r="82474" b="24685"/>
            <a:stretch/>
          </p:blipFill>
          <p:spPr bwMode="auto">
            <a:xfrm rot="21025332" flipH="1">
              <a:off x="5003135" y="2402325"/>
              <a:ext cx="792088" cy="17864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http://www.avicenna.cz/media/obrazky/20041201-Injekc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4" b="4983"/>
            <a:stretch/>
          </p:blipFill>
          <p:spPr bwMode="auto">
            <a:xfrm rot="21216762" flipH="1">
              <a:off x="176313" y="2528128"/>
              <a:ext cx="2003181" cy="13488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 rot="9062421">
              <a:off x="1901352" y="2518671"/>
              <a:ext cx="8264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9621" y="2132856"/>
              <a:ext cx="36724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>
                  <a:latin typeface="Cambria" panose="02040503050406030204" pitchFamily="18" charset="0"/>
                </a:rPr>
                <a:t>tekutina je punktována/ drénována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124" name="Picture 4" descr="http://www.homeveda.com/assets/images/v_Thumbnails/ascites_018.jpg?fbrefresh=random_parameter_12345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4990" r="5389" b="6605"/>
          <a:stretch/>
        </p:blipFill>
        <p:spPr bwMode="auto">
          <a:xfrm flipH="1">
            <a:off x="4079777" y="1340768"/>
            <a:ext cx="2626313" cy="2049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prava 16"/>
          <p:cNvSpPr/>
          <p:nvPr/>
        </p:nvSpPr>
        <p:spPr>
          <a:xfrm rot="1747307">
            <a:off x="5370395" y="2813230"/>
            <a:ext cx="1483449" cy="452126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29327" y="3682429"/>
            <a:ext cx="7086682" cy="1685983"/>
            <a:chOff x="1805327" y="3682428"/>
            <a:chExt cx="7086682" cy="1685983"/>
          </a:xfrm>
        </p:grpSpPr>
        <p:grpSp>
          <p:nvGrpSpPr>
            <p:cNvPr id="8" name="Skupina 7"/>
            <p:cNvGrpSpPr/>
            <p:nvPr/>
          </p:nvGrpSpPr>
          <p:grpSpPr>
            <a:xfrm>
              <a:off x="2555776" y="3719577"/>
              <a:ext cx="1518138" cy="1648834"/>
              <a:chOff x="4754930" y="3509813"/>
              <a:chExt cx="1518138" cy="1648834"/>
            </a:xfrm>
          </p:grpSpPr>
          <p:pic>
            <p:nvPicPr>
              <p:cNvPr id="5128" name="Picture 8" descr="http://www.verkon.cz/data/catalog/big/img4946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6" t="8013" r="5798" b="6938"/>
              <a:stretch/>
            </p:blipFill>
            <p:spPr bwMode="auto">
              <a:xfrm>
                <a:off x="4850248" y="3581900"/>
                <a:ext cx="1368152" cy="1477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ál 6"/>
              <p:cNvSpPr/>
              <p:nvPr/>
            </p:nvSpPr>
            <p:spPr>
              <a:xfrm>
                <a:off x="4754930" y="3509813"/>
                <a:ext cx="1518138" cy="164883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Šipka doprava 32"/>
            <p:cNvSpPr/>
            <p:nvPr/>
          </p:nvSpPr>
          <p:spPr>
            <a:xfrm rot="20046844" flipH="1">
              <a:off x="3823135" y="3682428"/>
              <a:ext cx="124716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Šipka doprava 17"/>
            <p:cNvSpPr/>
            <p:nvPr/>
          </p:nvSpPr>
          <p:spPr>
            <a:xfrm rot="2048972">
              <a:off x="1805327" y="3694510"/>
              <a:ext cx="1094820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9641" y="4149080"/>
              <a:ext cx="33123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centrifuga (</a:t>
              </a:r>
              <a:r>
                <a:rPr lang="cs-CZ" sz="2200" dirty="0" err="1">
                  <a:latin typeface="Cambria" panose="02040503050406030204" pitchFamily="18" charset="0"/>
                </a:rPr>
                <a:t>cytospin</a:t>
              </a:r>
              <a:r>
                <a:rPr lang="cs-CZ" sz="2200" dirty="0">
                  <a:latin typeface="Cambria" panose="02040503050406030204" pitchFamily="18" charset="0"/>
                </a:rPr>
                <a:t>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1625" y="5000366"/>
            <a:ext cx="7974161" cy="1756099"/>
            <a:chOff x="1187624" y="5000365"/>
            <a:chExt cx="7974161" cy="1756099"/>
          </a:xfrm>
        </p:grpSpPr>
        <p:pic>
          <p:nvPicPr>
            <p:cNvPr id="5132" name="Picture 12" descr="http://www.labolan.es/upload/productos/imagenes/p_751_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" t="6810"/>
            <a:stretch/>
          </p:blipFill>
          <p:spPr bwMode="auto">
            <a:xfrm>
              <a:off x="3491880" y="5517232"/>
              <a:ext cx="1907382" cy="1239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s://static.fishersci.ca/images/F47649~wl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t="9995" r="5252" b="8631"/>
            <a:stretch/>
          </p:blipFill>
          <p:spPr bwMode="auto">
            <a:xfrm>
              <a:off x="1187624" y="5157192"/>
              <a:ext cx="1441125" cy="15405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Šipka doprava 33"/>
            <p:cNvSpPr/>
            <p:nvPr/>
          </p:nvSpPr>
          <p:spPr>
            <a:xfrm rot="18484152" flipH="1">
              <a:off x="2007888" y="5182140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Šipka doprava 25"/>
            <p:cNvSpPr/>
            <p:nvPr/>
          </p:nvSpPr>
          <p:spPr>
            <a:xfrm rot="3115848">
              <a:off x="3520057" y="5254147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9865" y="5013176"/>
              <a:ext cx="38519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nanesen na podložní skla („terčík“)</a:t>
              </a:r>
            </a:p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vložen do </a:t>
              </a:r>
              <a:r>
                <a:rPr lang="cs-CZ" sz="2000" dirty="0" err="1">
                  <a:latin typeface="Cambria" panose="02040503050406030204" pitchFamily="18" charset="0"/>
                </a:rPr>
                <a:t>kazetky</a:t>
              </a:r>
              <a:r>
                <a:rPr lang="cs-CZ" sz="2000" dirty="0">
                  <a:latin typeface="Cambria" panose="02040503050406030204" pitchFamily="18" charset="0"/>
                </a:rPr>
                <a:t>  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</a:t>
              </a:r>
              <a:r>
                <a:rPr lang="cs-CZ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cytoblok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(parafínu ... řezy ... HE + lze i IHC)</a:t>
              </a:r>
              <a:r>
                <a:rPr lang="cs-CZ" sz="2000" i="1" dirty="0">
                  <a:latin typeface="Cambria" panose="02040503050406030204" pitchFamily="18" charset="0"/>
                </a:rPr>
                <a:t> </a:t>
              </a:r>
              <a:endParaRPr lang="en-US" sz="20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95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429270" y="2708920"/>
            <a:ext cx="2773620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v laboratoři: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zhotovení </a:t>
            </a:r>
            <a:r>
              <a:rPr lang="cs-CZ" dirty="0" err="1">
                <a:latin typeface="Cambria" panose="02040503050406030204" pitchFamily="18" charset="0"/>
              </a:rPr>
              <a:t>cytobloku</a:t>
            </a:r>
            <a:r>
              <a:rPr lang="cs-CZ" dirty="0">
                <a:latin typeface="Cambria" panose="02040503050406030204" pitchFamily="18" charset="0"/>
              </a:rPr>
              <a:t>, nátěrů po centrifugaci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barvení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montování pod krycí sklíčko/fólii</a:t>
            </a:r>
          </a:p>
        </p:txBody>
      </p:sp>
      <p:pic>
        <p:nvPicPr>
          <p:cNvPr id="1028" name="Picture 4" descr="http://i.iinfo.cz/images/310/ordinace-v-ruzove-zahrade-2-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r="20629"/>
          <a:stretch/>
        </p:blipFill>
        <p:spPr bwMode="auto">
          <a:xfrm>
            <a:off x="1776002" y="1117793"/>
            <a:ext cx="2341756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ýsledek obrázku pro nebezpečí nákazy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776002" y="854057"/>
            <a:ext cx="4627888" cy="1710901"/>
            <a:chOff x="252002" y="854056"/>
            <a:chExt cx="4627888" cy="1710901"/>
          </a:xfrm>
        </p:grpSpPr>
        <p:sp>
          <p:nvSpPr>
            <p:cNvPr id="13" name="Šipka doprava 12"/>
            <p:cNvSpPr/>
            <p:nvPr/>
          </p:nvSpPr>
          <p:spPr>
            <a:xfrm>
              <a:off x="252002" y="2080325"/>
              <a:ext cx="46278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previews.123rf.com/images/file404/file4041502/file404150200374/36068734-pizza-delivery-on-a-bicycle-illustration-Stock-Phot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4" t="19118" r="20540" b="19775"/>
            <a:stretch/>
          </p:blipFill>
          <p:spPr bwMode="auto">
            <a:xfrm flipH="1">
              <a:off x="2771800" y="854056"/>
              <a:ext cx="1286183" cy="141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1524002" y="2708920"/>
            <a:ext cx="3347863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odběr cytologického materiálu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nátěry </a:t>
            </a:r>
            <a:r>
              <a:rPr lang="cs-CZ" dirty="0">
                <a:latin typeface="Cambria" panose="02040503050406030204" pitchFamily="18" charset="0"/>
              </a:rPr>
              <a:t>na podložní skla </a:t>
            </a:r>
            <a:br>
              <a:rPr lang="cs-CZ" dirty="0">
                <a:latin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</a:rPr>
              <a:t>(+ fixace)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tekutý materiál </a:t>
            </a:r>
            <a:r>
              <a:rPr lang="cs-CZ" dirty="0">
                <a:latin typeface="Cambria" panose="02040503050406030204" pitchFamily="18" charset="0"/>
              </a:rPr>
              <a:t>(stříkačky, zkumavky, </a:t>
            </a:r>
            <a:r>
              <a:rPr lang="cs-CZ" dirty="0" err="1">
                <a:latin typeface="Cambria" panose="02040503050406030204" pitchFamily="18" charset="0"/>
              </a:rPr>
              <a:t>sputovky</a:t>
            </a:r>
            <a:r>
              <a:rPr lang="cs-CZ" dirty="0">
                <a:latin typeface="Cambria" panose="02040503050406030204" pitchFamily="18" charset="0"/>
              </a:rPr>
              <a:t>…)</a:t>
            </a:r>
          </a:p>
          <a:p>
            <a:pPr marL="268288" indent="-268288">
              <a:buNone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3" name="Zástupný symbol pro obsah 6"/>
          <p:cNvSpPr>
            <a:spLocks noGrp="1"/>
          </p:cNvSpPr>
          <p:nvPr>
            <p:ph sz="quarter" idx="2"/>
          </p:nvPr>
        </p:nvSpPr>
        <p:spPr>
          <a:xfrm>
            <a:off x="8328248" y="2706080"/>
            <a:ext cx="1885020" cy="11915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1800" b="1" dirty="0">
                <a:latin typeface="Cambria" panose="02040503050406030204" pitchFamily="18" charset="0"/>
              </a:rPr>
              <a:t>vyhodnocení </a:t>
            </a:r>
            <a:r>
              <a:rPr lang="cs-CZ" sz="1800" dirty="0">
                <a:latin typeface="Cambria" panose="02040503050406030204" pitchFamily="18" charset="0"/>
              </a:rPr>
              <a:t>nálezu cytologem-patologem</a:t>
            </a:r>
          </a:p>
        </p:txBody>
      </p:sp>
      <p:sp>
        <p:nvSpPr>
          <p:cNvPr id="12" name="Zahnutá šipka doleva 11"/>
          <p:cNvSpPr/>
          <p:nvPr/>
        </p:nvSpPr>
        <p:spPr>
          <a:xfrm>
            <a:off x="8576823" y="1485858"/>
            <a:ext cx="1933824" cy="4823463"/>
          </a:xfrm>
          <a:prstGeom prst="curvedLeftArrow">
            <a:avLst/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096001" y="503413"/>
            <a:ext cx="3059823" cy="1802754"/>
            <a:chOff x="4572000" y="503413"/>
            <a:chExt cx="3059823" cy="1802754"/>
          </a:xfrm>
        </p:grpSpPr>
        <p:pic>
          <p:nvPicPr>
            <p:cNvPr id="1034" name="Picture 10" descr="http://tguide.org/wp-content/uploads/2015/02/hospital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2" t="4574" r="5553" b="5120"/>
            <a:stretch/>
          </p:blipFill>
          <p:spPr bwMode="auto">
            <a:xfrm>
              <a:off x="4572000" y="503413"/>
              <a:ext cx="2110064" cy="156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e-safetyshop.eu/uploads/images_products_large/1615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890" y="1247920"/>
              <a:ext cx="747142" cy="103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mikroskopy-dalekohledy.cz/images/produkty/original/21.png">
              <a:hlinkClick r:id="rId10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0" t="6660" r="11748" b="11642"/>
            <a:stretch/>
          </p:blipFill>
          <p:spPr bwMode="auto">
            <a:xfrm>
              <a:off x="6444208" y="815864"/>
              <a:ext cx="1187615" cy="149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http://thumbs.dreamstime.com/z/carrier-pigeon-letter-16527674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824" b="9989"/>
          <a:stretch/>
        </p:blipFill>
        <p:spPr bwMode="auto">
          <a:xfrm>
            <a:off x="7136433" y="5229200"/>
            <a:ext cx="1324248" cy="12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hnutá šipka 13"/>
          <p:cNvSpPr/>
          <p:nvPr/>
        </p:nvSpPr>
        <p:spPr>
          <a:xfrm rot="16200000">
            <a:off x="4268427" y="3672397"/>
            <a:ext cx="864096" cy="3977702"/>
          </a:xfrm>
          <a:prstGeom prst="bentArrow">
            <a:avLst>
              <a:gd name="adj1" fmla="val 34034"/>
              <a:gd name="adj2" fmla="val 34034"/>
              <a:gd name="adj3" fmla="val 41777"/>
              <a:gd name="adj4" fmla="val 60526"/>
            </a:avLst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25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5" y="1536971"/>
            <a:ext cx="4811949" cy="36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842617" y="743830"/>
            <a:ext cx="2890664" cy="36933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3A1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Cambria" panose="02040503050406030204" pitchFamily="18" charset="0"/>
              </a:rPr>
              <a:t>papilární CA štítné žlázy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pic>
        <p:nvPicPr>
          <p:cNvPr id="4" name="Picture 3" descr="NE tumor 357606">
            <a:extLst>
              <a:ext uri="{FF2B5EF4-FFF2-40B4-BE49-F238E27FC236}">
                <a16:creationId xmlns:a16="http://schemas.microsoft.com/office/drawing/2014/main" id="{432D20CD-C186-4679-8407-4CB8BA5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080" y="1535252"/>
            <a:ext cx="4756827" cy="361068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EFAF21-E073-4C99-8C41-A22771F92B09}"/>
              </a:ext>
            </a:extLst>
          </p:cNvPr>
          <p:cNvSpPr txBox="1"/>
          <p:nvPr/>
        </p:nvSpPr>
        <p:spPr>
          <a:xfrm>
            <a:off x="7004618" y="777541"/>
            <a:ext cx="395775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mbria" panose="02040503050406030204" pitchFamily="18" charset="0"/>
              </a:rPr>
              <a:t>Neuroendokrinní tumor pankreatu </a:t>
            </a:r>
          </a:p>
        </p:txBody>
      </p:sp>
    </p:spTree>
    <p:extLst>
      <p:ext uri="{BB962C8B-B14F-4D97-AF65-F5344CB8AC3E}">
        <p14:creationId xmlns:p14="http://schemas.microsoft.com/office/powerpoint/2010/main" val="1622200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A4688-AE76-4BC5-A533-81E15A17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Imunohistochemická</a:t>
            </a:r>
            <a:r>
              <a:rPr lang="cs-CZ" sz="3600" b="1" dirty="0"/>
              <a:t> (IHC) </a:t>
            </a:r>
            <a:br>
              <a:rPr lang="cs-CZ" sz="3600" b="1" dirty="0"/>
            </a:br>
            <a:r>
              <a:rPr lang="cs-CZ" sz="3600" b="1" dirty="0"/>
              <a:t>a imunofluorescenční vyšetření (IMF)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683313-DA4B-4C19-8D2A-1E814B9B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4911"/>
            <a:ext cx="10634800" cy="46448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dirty="0"/>
              <a:t>histologická metody, při níž se ve vyšetřovaném vzorku tkáně prokazuje přítomnost určitých antigenů pomocí specifických protilátek s navázanými chemickými sloučeninami (např. enzymem (enzymatická reakce se substrátem výsledné barevné reakce) či </a:t>
            </a:r>
            <a:r>
              <a:rPr lang="cs-CZ" sz="2400" dirty="0" err="1"/>
              <a:t>fluorochromem</a:t>
            </a:r>
            <a:r>
              <a:rPr lang="cs-CZ" sz="2400" dirty="0"/>
              <a:t>), které umožňují jejich průkaz (= průkaz vazby </a:t>
            </a:r>
            <a:r>
              <a:rPr lang="cs-CZ" sz="2400" dirty="0" err="1"/>
              <a:t>Ag</a:t>
            </a:r>
            <a:r>
              <a:rPr lang="cs-CZ" sz="2400" dirty="0"/>
              <a:t>/ </a:t>
            </a:r>
            <a:r>
              <a:rPr lang="cs-CZ" sz="2400" dirty="0" err="1"/>
              <a:t>Ig</a:t>
            </a:r>
            <a:r>
              <a:rPr lang="cs-CZ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</a:t>
            </a:r>
            <a:r>
              <a:rPr lang="cs-CZ" sz="2400" b="1" dirty="0"/>
              <a:t>ýznam </a:t>
            </a:r>
            <a:r>
              <a:rPr lang="cs-CZ" sz="2400" b="1" dirty="0" err="1"/>
              <a:t>imunohistochemie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Diagnostický</a:t>
            </a:r>
          </a:p>
          <a:p>
            <a:pPr marL="0" indent="0">
              <a:buNone/>
            </a:pPr>
            <a:r>
              <a:rPr lang="cs-CZ" dirty="0"/>
              <a:t> (př. při typizaci nádorových onemocnění na základě </a:t>
            </a:r>
            <a:r>
              <a:rPr lang="cs-CZ" dirty="0" err="1"/>
              <a:t>imunofenotypu</a:t>
            </a:r>
            <a:r>
              <a:rPr lang="cs-CZ" dirty="0"/>
              <a:t> – exprese sledovaných markerů, typizace jednotlivých nádorových typů, diagnostika lymfomů)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Prognostický</a:t>
            </a:r>
          </a:p>
          <a:p>
            <a:pPr marL="0" indent="0">
              <a:buNone/>
            </a:pPr>
            <a:r>
              <a:rPr lang="cs-CZ" dirty="0"/>
              <a:t>   (predikce prognózy, př. lepší prognóza karcinomů </a:t>
            </a:r>
            <a:r>
              <a:rPr lang="cs-CZ" dirty="0" err="1"/>
              <a:t>mammy</a:t>
            </a:r>
            <a:r>
              <a:rPr lang="cs-CZ" dirty="0"/>
              <a:t> s pozitivní expresí steroidních receptorů (ER, PR)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Prediktivní </a:t>
            </a:r>
          </a:p>
          <a:p>
            <a:pPr marL="0" indent="0">
              <a:buNone/>
            </a:pPr>
            <a:r>
              <a:rPr lang="cs-CZ" dirty="0"/>
              <a:t>   (predikce odpovědi na terapii, př. vyšetření exprese steroidních receptorů u karcinomu </a:t>
            </a:r>
            <a:r>
              <a:rPr lang="cs-CZ" dirty="0" err="1"/>
              <a:t>mammy</a:t>
            </a:r>
            <a:r>
              <a:rPr lang="cs-CZ" dirty="0"/>
              <a:t> v    </a:t>
            </a:r>
          </a:p>
          <a:p>
            <a:pPr marL="0" indent="0">
              <a:buNone/>
            </a:pPr>
            <a:r>
              <a:rPr lang="cs-CZ" dirty="0"/>
              <a:t>   predikci odpovědi na hormonální terapii)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464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AD120-E713-40F7-9493-663DDBDE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př. IHC: Exprese steroidních receptorů </a:t>
            </a:r>
          </a:p>
        </p:txBody>
      </p:sp>
      <p:pic>
        <p:nvPicPr>
          <p:cNvPr id="4" name="Picture 12" descr="SPT_PgR_60x">
            <a:extLst>
              <a:ext uri="{FF2B5EF4-FFF2-40B4-BE49-F238E27FC236}">
                <a16:creationId xmlns:a16="http://schemas.microsoft.com/office/drawing/2014/main" id="{3B7AC9C0-9414-4607-B134-2FD42ED87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120" y="1895248"/>
            <a:ext cx="3005484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 descr="SPT_ER_60x">
            <a:extLst>
              <a:ext uri="{FF2B5EF4-FFF2-40B4-BE49-F238E27FC236}">
                <a16:creationId xmlns:a16="http://schemas.microsoft.com/office/drawing/2014/main" id="{889A1446-F4B9-4ABA-80A8-6947952D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549" y="1895248"/>
            <a:ext cx="3007858" cy="4024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60FED6-701F-4C74-A40B-D33893790CCE}"/>
              </a:ext>
            </a:extLst>
          </p:cNvPr>
          <p:cNvSpPr txBox="1"/>
          <p:nvPr/>
        </p:nvSpPr>
        <p:spPr>
          <a:xfrm>
            <a:off x="838673" y="554864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negativní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991C57-84AA-46B4-B993-5BBB7DA04450}"/>
              </a:ext>
            </a:extLst>
          </p:cNvPr>
          <p:cNvSpPr txBox="1"/>
          <p:nvPr/>
        </p:nvSpPr>
        <p:spPr>
          <a:xfrm>
            <a:off x="5816775" y="5548641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pozitivní</a:t>
            </a:r>
          </a:p>
        </p:txBody>
      </p:sp>
    </p:spTree>
    <p:extLst>
      <p:ext uri="{BB962C8B-B14F-4D97-AF65-F5344CB8AC3E}">
        <p14:creationId xmlns:p14="http://schemas.microsoft.com/office/powerpoint/2010/main" val="170467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>
            <a:extLst>
              <a:ext uri="{FF2B5EF4-FFF2-40B4-BE49-F238E27FC236}">
                <a16:creationId xmlns:a16="http://schemas.microsoft.com/office/drawing/2014/main" id="{CADC598D-91C1-4426-8D85-849314834E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př. IMF: </a:t>
            </a:r>
            <a:r>
              <a:rPr lang="cs-CZ" altLang="cs-CZ" b="1" dirty="0" err="1">
                <a:solidFill>
                  <a:schemeClr val="tx1"/>
                </a:solidFill>
              </a:rPr>
              <a:t>Pemphigus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vulgaris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pic>
        <p:nvPicPr>
          <p:cNvPr id="319496" name="Picture 8" descr="00010+">
            <a:extLst>
              <a:ext uri="{FF2B5EF4-FFF2-40B4-BE49-F238E27FC236}">
                <a16:creationId xmlns:a16="http://schemas.microsoft.com/office/drawing/2014/main" id="{AB9E13FC-8A15-4D50-8D25-74D5C4BA8C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316" y="1952625"/>
            <a:ext cx="438785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7" name="Text Box 9">
            <a:extLst>
              <a:ext uri="{FF2B5EF4-FFF2-40B4-BE49-F238E27FC236}">
                <a16:creationId xmlns:a16="http://schemas.microsoft.com/office/drawing/2014/main" id="{32BAAF66-4E4A-490E-96FF-2BDBE141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516563"/>
            <a:ext cx="3712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IgG</a:t>
            </a:r>
            <a:r>
              <a:rPr lang="cs-CZ" altLang="cs-CZ" dirty="0"/>
              <a:t> </a:t>
            </a:r>
            <a:r>
              <a:rPr lang="cs-CZ" altLang="cs-CZ" dirty="0" err="1"/>
              <a:t>imunopositivita</a:t>
            </a:r>
            <a:r>
              <a:rPr lang="cs-CZ" altLang="cs-CZ" dirty="0"/>
              <a:t> mezi </a:t>
            </a:r>
            <a:r>
              <a:rPr lang="cs-CZ" altLang="cs-CZ" dirty="0" err="1"/>
              <a:t>keratinocyty</a:t>
            </a:r>
            <a:endParaRPr lang="cs-CZ" altLang="cs-CZ" dirty="0"/>
          </a:p>
        </p:txBody>
      </p:sp>
      <p:pic>
        <p:nvPicPr>
          <p:cNvPr id="319499" name="Picture 11" descr="00075+">
            <a:extLst>
              <a:ext uri="{FF2B5EF4-FFF2-40B4-BE49-F238E27FC236}">
                <a16:creationId xmlns:a16="http://schemas.microsoft.com/office/drawing/2014/main" id="{2EF0AC77-182F-4F32-8E7F-D954B2B7F4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731" y="1892300"/>
            <a:ext cx="360045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0" name="Text Box 12">
            <a:extLst>
              <a:ext uri="{FF2B5EF4-FFF2-40B4-BE49-F238E27FC236}">
                <a16:creationId xmlns:a16="http://schemas.microsoft.com/office/drawing/2014/main" id="{BE44ADBA-509E-448B-9780-027A1C4B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59" y="5523350"/>
            <a:ext cx="451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Suprabazálně</a:t>
            </a:r>
            <a:r>
              <a:rPr lang="cs-CZ" altLang="cs-CZ" dirty="0"/>
              <a:t> </a:t>
            </a:r>
            <a:r>
              <a:rPr lang="cs-CZ" altLang="cs-CZ" dirty="0" err="1"/>
              <a:t>akantolýza</a:t>
            </a:r>
            <a:r>
              <a:rPr lang="cs-CZ" altLang="cs-CZ" dirty="0"/>
              <a:t>, </a:t>
            </a:r>
            <a:r>
              <a:rPr lang="cs-CZ" altLang="cs-CZ" dirty="0" err="1"/>
              <a:t>akantolytický</a:t>
            </a:r>
            <a:r>
              <a:rPr lang="cs-CZ" altLang="cs-CZ" dirty="0"/>
              <a:t> puchýř</a:t>
            </a:r>
          </a:p>
        </p:txBody>
      </p:sp>
    </p:spTree>
    <p:extLst>
      <p:ext uri="{BB962C8B-B14F-4D97-AF65-F5344CB8AC3E}">
        <p14:creationId xmlns:p14="http://schemas.microsoft.com/office/powerpoint/2010/main" val="210465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6DAC1-57E3-4EA3-A89E-9094F452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Molekulárně genetické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3BAC31-0B13-4CF9-96B2-81810D77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situ</a:t>
            </a:r>
            <a:r>
              <a:rPr lang="cs-CZ" b="1" dirty="0"/>
              <a:t> hybridizace </a:t>
            </a:r>
            <a:r>
              <a:rPr lang="cs-CZ" dirty="0"/>
              <a:t>(detekce amplifikací, delecí, translokací,…)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PCR metodiky, </a:t>
            </a:r>
            <a:r>
              <a:rPr lang="cs-CZ" b="1" dirty="0" err="1"/>
              <a:t>sekvenace</a:t>
            </a:r>
            <a:endParaRPr lang="cs-CZ" b="1" dirty="0"/>
          </a:p>
          <a:p>
            <a:endParaRPr lang="cs-CZ" dirty="0"/>
          </a:p>
          <a:p>
            <a:r>
              <a:rPr lang="cs-CZ" sz="2400" b="1" dirty="0"/>
              <a:t>Význam: diagnostický, prediktivní a prognostický  </a:t>
            </a:r>
          </a:p>
          <a:p>
            <a:endParaRPr lang="cs-CZ" sz="2400" dirty="0"/>
          </a:p>
          <a:p>
            <a:r>
              <a:rPr lang="cs-CZ" sz="2400" dirty="0"/>
              <a:t>U řady nádorových typů molekulární klasifikace, molekulárně genetická vyšetření povinnou součástí diagnostického protokolu (např. tzv. integrovaná diagnostika gliomů, kolorektální karcinom (CRC),….).</a:t>
            </a:r>
          </a:p>
          <a:p>
            <a:r>
              <a:rPr lang="cs-CZ" sz="2400" dirty="0"/>
              <a:t>Morfologická diagnóza – typizace nádoru je pouze jednou složkou diagnózy.  </a:t>
            </a:r>
          </a:p>
        </p:txBody>
      </p:sp>
    </p:spTree>
    <p:extLst>
      <p:ext uri="{BB962C8B-B14F-4D97-AF65-F5344CB8AC3E}">
        <p14:creationId xmlns:p14="http://schemas.microsoft.com/office/powerpoint/2010/main" val="3943644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7257" y="539522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/>
              <a:t>WHO klasifikace gliomů 2016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37256" y="1842657"/>
            <a:ext cx="10976403" cy="48694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Nový diagnostický přístup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→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Integrovaná diagnóza: 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kombinace histologických znaků a molekulárních informací (fenotyp + genotyp)</a:t>
            </a:r>
          </a:p>
          <a:p>
            <a:pPr marL="0" indent="0">
              <a:buNone/>
            </a:pP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Histopatologická diagnóza/histopatologický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typing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tumoru</a:t>
            </a:r>
          </a:p>
          <a:p>
            <a:pPr>
              <a:buFontTx/>
              <a:buChar char="-"/>
            </a:pPr>
            <a:r>
              <a:rPr lang="cs-CZ" sz="2900" dirty="0"/>
              <a:t> </a:t>
            </a:r>
            <a:r>
              <a:rPr lang="cs-CZ" sz="2900" dirty="0" err="1"/>
              <a:t>astrocytární</a:t>
            </a:r>
            <a:r>
              <a:rPr lang="cs-CZ" sz="2900" dirty="0"/>
              <a:t>, </a:t>
            </a:r>
            <a:r>
              <a:rPr lang="cs-CZ" sz="2900" dirty="0" err="1"/>
              <a:t>oligodendrogliální</a:t>
            </a:r>
            <a:r>
              <a:rPr lang="cs-CZ" sz="2900" dirty="0"/>
              <a:t>, </a:t>
            </a:r>
            <a:r>
              <a:rPr lang="cs-CZ" sz="2900" dirty="0" err="1"/>
              <a:t>oligoastrocytární</a:t>
            </a:r>
            <a:r>
              <a:rPr lang="cs-CZ" sz="2900" dirty="0"/>
              <a:t>, </a:t>
            </a:r>
            <a:r>
              <a:rPr lang="cs-CZ" sz="2900" dirty="0" err="1"/>
              <a:t>glioneuronální</a:t>
            </a:r>
            <a:endParaRPr lang="cs-CZ" sz="2900" dirty="0"/>
          </a:p>
          <a:p>
            <a:pPr>
              <a:buFontTx/>
              <a:buChar char="-"/>
            </a:pPr>
            <a:r>
              <a:rPr lang="cs-CZ" sz="2900" dirty="0"/>
              <a:t> histopatologické vyšetřovací metody (přehledná a speciální barvení, histochemie, </a:t>
            </a:r>
            <a:r>
              <a:rPr lang="cs-CZ" sz="2900" dirty="0" err="1"/>
              <a:t>imunohistochemie</a:t>
            </a:r>
            <a:r>
              <a:rPr lang="cs-CZ" sz="2900" dirty="0"/>
              <a:t>)</a:t>
            </a:r>
          </a:p>
          <a:p>
            <a:endParaRPr lang="cs-CZ" sz="2900" dirty="0"/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grading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(WHO grade)</a:t>
            </a:r>
          </a:p>
          <a:p>
            <a:pPr>
              <a:buFontTx/>
              <a:buChar char="-"/>
            </a:pPr>
            <a:r>
              <a:rPr lang="cs-CZ" sz="2900" dirty="0"/>
              <a:t> hodnocení stupně malignity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Molekulární informace</a:t>
            </a:r>
          </a:p>
          <a:p>
            <a:pPr marL="0" indent="0">
              <a:buNone/>
            </a:pPr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     →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detailnější klasifikace zejména gliomů a embryonálních nádorů CNS</a:t>
            </a:r>
          </a:p>
          <a:p>
            <a:pPr marL="0" indent="0">
              <a:buNone/>
            </a:pP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3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ligodendrogli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59" y="1783728"/>
            <a:ext cx="2199238" cy="15027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Glioblastoma_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6464" y="5431146"/>
            <a:ext cx="1423708" cy="1072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4" descr="7-13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4060" y="4221144"/>
            <a:ext cx="1410020" cy="1102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4"/>
          <a:stretch/>
        </p:blipFill>
        <p:spPr>
          <a:xfrm>
            <a:off x="8080630" y="664387"/>
            <a:ext cx="703450" cy="1124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76" y="3061141"/>
            <a:ext cx="1409304" cy="1056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3"/>
          <a:stretch/>
        </p:blipFill>
        <p:spPr>
          <a:xfrm>
            <a:off x="7349258" y="663860"/>
            <a:ext cx="731372" cy="1124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73" y="1885874"/>
            <a:ext cx="1411707" cy="1058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58" y="66636"/>
            <a:ext cx="2199238" cy="1649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6" descr="Oligodendroglio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3"/>
          <a:stretch/>
        </p:blipFill>
        <p:spPr bwMode="auto">
          <a:xfrm>
            <a:off x="3342346" y="3346141"/>
            <a:ext cx="1161451" cy="16244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04559" y="3346360"/>
            <a:ext cx="1082952" cy="1624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Zástupný symbol pro obsah 5" descr="24-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200" y="5030196"/>
            <a:ext cx="2199238" cy="1656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510478" y="139497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Astrocytární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98693" y="2924180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Oligodendrogliální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53996" y="460123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Oligoastrocytární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82235" y="631078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Glioneuronální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0" y="847"/>
            <a:ext cx="201883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err="1"/>
              <a:t>Fenotypizace</a:t>
            </a:r>
            <a:r>
              <a:rPr lang="cs-CZ" sz="2000" dirty="0"/>
              <a:t> gliových tumorů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242932" y="247555"/>
            <a:ext cx="27158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Grading</a:t>
            </a:r>
            <a:r>
              <a:rPr lang="cs-CZ" dirty="0"/>
              <a:t> gliových tumorů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70787" y="141956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Buněčnost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014765" y="2575322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Cytonukleární</a:t>
            </a:r>
            <a:r>
              <a:rPr lang="cs-CZ" dirty="0"/>
              <a:t> atypie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488572" y="374639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Mitózy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479372" y="4994150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Mikrovaskulární</a:t>
            </a:r>
            <a:r>
              <a:rPr lang="cs-CZ" dirty="0"/>
              <a:t> </a:t>
            </a:r>
            <a:r>
              <a:rPr lang="cs-CZ" dirty="0" err="1"/>
              <a:t>proliferáty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360558" y="617450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Nekrózy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9184105" y="246821"/>
            <a:ext cx="27783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Genotyp gliových tumorů</a:t>
            </a:r>
          </a:p>
        </p:txBody>
      </p:sp>
      <p:pic>
        <p:nvPicPr>
          <p:cNvPr id="27" name="Zástupný symbol pro obsah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6" y="663860"/>
            <a:ext cx="1251284" cy="938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5" y="2465063"/>
            <a:ext cx="1523410" cy="1147038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6541" y="1612285"/>
            <a:ext cx="1748278" cy="720249"/>
          </a:xfrm>
          <a:prstGeom prst="rect">
            <a:avLst/>
          </a:prstGeom>
        </p:spPr>
      </p:pic>
      <p:sp>
        <p:nvSpPr>
          <p:cNvPr id="31" name="TextovéPole 30"/>
          <p:cNvSpPr txBox="1"/>
          <p:nvPr/>
        </p:nvSpPr>
        <p:spPr>
          <a:xfrm>
            <a:off x="9782082" y="1250489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IDH1, IDH2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9867457" y="3612101"/>
            <a:ext cx="193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Kodelece</a:t>
            </a:r>
            <a:r>
              <a:rPr lang="cs-CZ" dirty="0"/>
              <a:t> 1p/19q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0235699" y="6484813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H3K27M</a:t>
            </a: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01" y="4082164"/>
            <a:ext cx="1590204" cy="1055498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10235699" y="5068915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ATRX</a:t>
            </a:r>
          </a:p>
        </p:txBody>
      </p:sp>
      <p:pic>
        <p:nvPicPr>
          <p:cNvPr id="37" name="Zástupný symbol obrázku 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8" t="15918" r="29037" b="50715"/>
          <a:stretch/>
        </p:blipFill>
        <p:spPr>
          <a:xfrm>
            <a:off x="9248273" y="5401429"/>
            <a:ext cx="1587731" cy="1086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13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729916"/>
            <a:ext cx="8349934" cy="818147"/>
          </a:xfrm>
        </p:spPr>
        <p:txBody>
          <a:bodyPr>
            <a:normAutofit/>
          </a:bodyPr>
          <a:lstStyle/>
          <a:p>
            <a:r>
              <a:rPr lang="cs-CZ" dirty="0"/>
              <a:t>Integrovaná diagnóza…proč?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87874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Nádory podobné morfologie zahrnují heterogenní jednotky se zcela odlišnou molekulární </a:t>
            </a:r>
            <a:r>
              <a:rPr lang="cs-CZ" dirty="0" err="1"/>
              <a:t>patogenezou</a:t>
            </a:r>
            <a:r>
              <a:rPr lang="cs-CZ" dirty="0"/>
              <a:t>, biologickým chováním, reakcí na terapii i prognózou</a:t>
            </a:r>
          </a:p>
          <a:p>
            <a:endParaRPr lang="cs-CZ" dirty="0"/>
          </a:p>
          <a:p>
            <a:r>
              <a:rPr lang="cs-CZ" dirty="0"/>
              <a:t>Snížení </a:t>
            </a:r>
            <a:r>
              <a:rPr lang="cs-CZ" dirty="0" err="1"/>
              <a:t>interobserver</a:t>
            </a:r>
            <a:r>
              <a:rPr lang="cs-CZ" dirty="0"/>
              <a:t> i </a:t>
            </a:r>
            <a:r>
              <a:rPr lang="cs-CZ" dirty="0" err="1"/>
              <a:t>intraobserver</a:t>
            </a:r>
            <a:r>
              <a:rPr lang="cs-CZ" dirty="0"/>
              <a:t> variability, zvýšení reprodukovatelnosti</a:t>
            </a:r>
          </a:p>
          <a:p>
            <a:endParaRPr lang="cs-CZ" dirty="0"/>
          </a:p>
          <a:p>
            <a:r>
              <a:rPr lang="cs-CZ" dirty="0"/>
              <a:t>Zlepšení predikce prognózy a odpovědi na terapii</a:t>
            </a:r>
          </a:p>
          <a:p>
            <a:endParaRPr lang="cs-CZ" dirty="0"/>
          </a:p>
          <a:p>
            <a:r>
              <a:rPr lang="cs-CZ" dirty="0"/>
              <a:t>Informace pro individualizovanou terapii</a:t>
            </a:r>
          </a:p>
          <a:p>
            <a:endParaRPr lang="cs-CZ" dirty="0"/>
          </a:p>
          <a:p>
            <a:r>
              <a:rPr lang="cs-CZ" dirty="0"/>
              <a:t>Nalezení vhodných cílů pro cílenou léčbu na základě studia homogenních skupin dobře definovaných nádorů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89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7BEC3-5D4F-40D1-961B-1D61A8B5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Nekroptická</a:t>
            </a:r>
            <a:r>
              <a:rPr lang="cs-CZ" sz="4000" b="1" dirty="0"/>
              <a:t>/autoptická vyšetření - pitvy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0EA4C8-F951-4997-B7CC-14AC776B9EB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Anatomická pitva </a:t>
            </a:r>
            <a:r>
              <a:rPr lang="cs-CZ" dirty="0"/>
              <a:t>(ústavy anatomie, výukové a výzkumné účely)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sz="2600" b="1" dirty="0">
                <a:solidFill>
                  <a:schemeClr val="accent2"/>
                </a:solidFill>
              </a:rPr>
              <a:t>Patologicko-anatomická pitva </a:t>
            </a:r>
            <a:r>
              <a:rPr lang="cs-CZ" sz="2600" dirty="0">
                <a:solidFill>
                  <a:schemeClr val="accent2"/>
                </a:solidFill>
              </a:rPr>
              <a:t>(oddělení a ústavy patologie)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/>
                </a:solidFill>
              </a:rPr>
              <a:t>U osob zemřelých ve zdravotnickém zařízení smrtí z chorobných příčin stanovených v § 88 odst. 2 ZZS.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Zdravotní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U osob zemřelých náhlým, neočekávaným nebo násilným úmrtím včetně sebevraždy, a to v případech stanovených </a:t>
            </a:r>
            <a:r>
              <a:rPr lang="cs-CZ" dirty="0" err="1"/>
              <a:t>stanovených</a:t>
            </a:r>
            <a:r>
              <a:rPr lang="cs-CZ" dirty="0"/>
              <a:t> v § 88 odst. 3 ZZS.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Soudní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Nařizují orgány činné v trestním řízení, nejčastěji policejní orgán, resp. státní zástupce. Soudní pitva je nařizována usnesením dle  § 115 trestního řádu a to v případě, že vznikne podezření, že smrt člověka byla způsobena trestnými činem. Součástí soudní pitvy je i komplementární laboratorní vyšetření a také lékařský znalecký posudek.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3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AECBC9-9F25-4D4C-801B-6F92C9C6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2078"/>
            <a:ext cx="10785021" cy="716825"/>
          </a:xfrm>
        </p:spPr>
        <p:txBody>
          <a:bodyPr>
            <a:normAutofit fontScale="90000"/>
          </a:bodyPr>
          <a:lstStyle/>
          <a:p>
            <a:r>
              <a:rPr lang="cs-CZ" dirty="0"/>
              <a:t>př. V praxi využívané molekulární biomarkery CRC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599530F-0947-4C2A-8A67-C1658D2F0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955" y="1353639"/>
            <a:ext cx="4250208" cy="5125451"/>
          </a:xfrm>
        </p:spPr>
        <p:txBody>
          <a:bodyPr>
            <a:normAutofit fontScale="62500" lnSpcReduction="20000"/>
          </a:bodyPr>
          <a:lstStyle/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RAS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Prediktivní a prognostický význam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KRAS a NRAS kodony 12,13 exonu 2; 59,60 a 61 exonu 3; 117 a 146 exonu 4 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BRAF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Prognostická stratifikace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(Prediktivní význam) </a:t>
            </a:r>
          </a:p>
          <a:p>
            <a:pPr>
              <a:buFontTx/>
              <a:buChar char="-"/>
            </a:pPr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MMR status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IHC (MLH1, MSH2, MSH6, PMS2)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Vyšetření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mikrosatelitové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nestability 5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mononukleotidových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3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dinukleotidových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repeticí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Mutace v kódujících oblastech MMR genů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Metylace promotorů MMR genů </a:t>
            </a:r>
          </a:p>
          <a:p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0A2F007-5E50-4DD1-A939-86056CBD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99" y="2454072"/>
            <a:ext cx="7154273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B7A00-17FF-4A8F-8A62-8CE40AB0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595"/>
            <a:ext cx="10058400" cy="1450757"/>
          </a:xfrm>
        </p:spPr>
        <p:txBody>
          <a:bodyPr>
            <a:normAutofit/>
          </a:bodyPr>
          <a:lstStyle/>
          <a:p>
            <a:r>
              <a:rPr lang="cs-CZ" sz="5400" b="1" dirty="0"/>
              <a:t>Studium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F0B386-376F-40DF-BFAE-73079E8E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Obecná patologie</a:t>
            </a:r>
          </a:p>
          <a:p>
            <a:pPr marL="0" indent="0">
              <a:buNone/>
            </a:pPr>
            <a:r>
              <a:rPr lang="cs-CZ" sz="2800" dirty="0"/>
              <a:t>Studium mechanismů a charakteristik hlavních typů patologických procesů (záněty, nádory, regresivní změny,….)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Systémová patologie</a:t>
            </a:r>
          </a:p>
          <a:p>
            <a:pPr marL="0" indent="0">
              <a:buNone/>
            </a:pPr>
            <a:r>
              <a:rPr lang="cs-CZ" sz="2600" dirty="0"/>
              <a:t>Studium specifických nemocí jednotlivých orgánových systémů (GIT, respirační trakt, kardiovaskulární systém,..) 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Orální patologie</a:t>
            </a:r>
          </a:p>
        </p:txBody>
      </p:sp>
    </p:spTree>
    <p:extLst>
      <p:ext uri="{BB962C8B-B14F-4D97-AF65-F5344CB8AC3E}">
        <p14:creationId xmlns:p14="http://schemas.microsoft.com/office/powerpoint/2010/main" val="3169189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50221-64DF-46DD-90EE-ABC30EEB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4898C82-509F-4AEF-8721-FF8C71A2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9" y="1866262"/>
            <a:ext cx="2518890" cy="398442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AC9CAF-B6D5-440D-A059-72B265E78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87" y="1737360"/>
            <a:ext cx="2997843" cy="424223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B7C714-C619-4966-92B4-4A86CEA34EE9}"/>
              </a:ext>
            </a:extLst>
          </p:cNvPr>
          <p:cNvSpPr txBox="1"/>
          <p:nvPr/>
        </p:nvSpPr>
        <p:spPr>
          <a:xfrm>
            <a:off x="2393579" y="5979590"/>
            <a:ext cx="60359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+ povinně materiály z přednášek z patologie a orální patologie </a:t>
            </a:r>
          </a:p>
          <a:p>
            <a:r>
              <a:rPr lang="cs-CZ" dirty="0"/>
              <a:t>+ prezentace z praktických cvičení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337547" y="4049486"/>
            <a:ext cx="3560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dirty="0" smtClean="0"/>
              <a:t>učebnice orální patologie není nutná 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příprava z přednášek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1309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3852F-E004-427D-B376-C8A87360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Kontakty na vyučující: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F4427A-1302-4BB2-9522-A02B5A59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53106" cy="4318302"/>
          </a:xfrm>
        </p:spPr>
        <p:txBody>
          <a:bodyPr>
            <a:normAutofit fontScale="85000" lnSpcReduction="20000"/>
          </a:bodyPr>
          <a:lstStyle/>
          <a:p>
            <a:r>
              <a:rPr lang="cs-CZ" sz="2400" b="1" dirty="0"/>
              <a:t>Patologie:</a:t>
            </a:r>
          </a:p>
          <a:p>
            <a:r>
              <a:rPr lang="cs-CZ" dirty="0"/>
              <a:t>prof. MUDr. Markéta Hermanová, Ph.D.     </a:t>
            </a:r>
            <a:r>
              <a:rPr lang="cs-CZ" dirty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prim. MUDr. Iva Zambo, Ph.D.                       </a:t>
            </a:r>
            <a:r>
              <a:rPr lang="cs-CZ" dirty="0">
                <a:hlinkClick r:id="rId3"/>
              </a:rPr>
              <a:t>iva.zambo@fnusa.cz</a:t>
            </a:r>
            <a:endParaRPr lang="cs-CZ" dirty="0"/>
          </a:p>
          <a:p>
            <a:r>
              <a:rPr lang="cs-CZ" dirty="0" smtClean="0"/>
              <a:t>MUDr</a:t>
            </a:r>
            <a:r>
              <a:rPr lang="cs-CZ" dirty="0"/>
              <a:t>. Sylva Hotárková                                   </a:t>
            </a:r>
            <a:r>
              <a:rPr lang="cs-CZ" dirty="0">
                <a:hlinkClick r:id="rId4"/>
              </a:rPr>
              <a:t>sylva.hotarkova@fnusa.cz</a:t>
            </a:r>
            <a:r>
              <a:rPr lang="cs-CZ" dirty="0"/>
              <a:t> </a:t>
            </a:r>
          </a:p>
          <a:p>
            <a:r>
              <a:rPr lang="cs-CZ" dirty="0"/>
              <a:t>MUDr. Lukáš Velecký                                       </a:t>
            </a:r>
            <a:r>
              <a:rPr lang="cs-CZ" dirty="0" smtClean="0">
                <a:hlinkClick r:id="rId5"/>
              </a:rPr>
              <a:t>lukas.velecky@fnusa.cz</a:t>
            </a:r>
            <a:endParaRPr lang="cs-CZ" dirty="0" smtClean="0"/>
          </a:p>
          <a:p>
            <a:r>
              <a:rPr lang="cs-CZ" dirty="0"/>
              <a:t>MUDr. </a:t>
            </a:r>
            <a:r>
              <a:rPr lang="cs-CZ" dirty="0" smtClean="0"/>
              <a:t>Michaela Rýznarová                            </a:t>
            </a:r>
            <a:r>
              <a:rPr lang="cs-CZ" dirty="0" smtClean="0">
                <a:hlinkClick r:id="rId6"/>
              </a:rPr>
              <a:t>michaela.ryznarova@fnusa.cz</a:t>
            </a:r>
            <a:r>
              <a:rPr lang="cs-CZ" dirty="0" smtClean="0"/>
              <a:t>  </a:t>
            </a:r>
          </a:p>
          <a:p>
            <a:r>
              <a:rPr lang="cs-CZ" dirty="0" smtClean="0"/>
              <a:t>MUDr. Soňa Mravcová                                    </a:t>
            </a:r>
            <a:r>
              <a:rPr lang="cs-CZ" dirty="0" smtClean="0">
                <a:hlinkClick r:id="rId7"/>
              </a:rPr>
              <a:t>sona.mravcova@fnusa.cz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400" b="1" dirty="0"/>
              <a:t>Orální patologie: </a:t>
            </a:r>
          </a:p>
          <a:p>
            <a:r>
              <a:rPr lang="cs-CZ" dirty="0"/>
              <a:t>prof. MUDr. Markéta Hermanová, Ph.D.     </a:t>
            </a:r>
            <a:r>
              <a:rPr lang="cs-CZ" dirty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MUDr. Víta Žampachová                                </a:t>
            </a:r>
            <a:r>
              <a:rPr lang="cs-CZ" dirty="0" smtClean="0">
                <a:hlinkClick r:id="rId8"/>
              </a:rPr>
              <a:t>vita.zampachova@fnusa.cz</a:t>
            </a:r>
            <a:endParaRPr lang="cs-CZ" dirty="0" smtClean="0"/>
          </a:p>
          <a:p>
            <a:r>
              <a:rPr lang="cs-CZ" dirty="0"/>
              <a:t>MUDr. Tetiana Shatokhina                            </a:t>
            </a:r>
            <a:r>
              <a:rPr lang="cs-CZ" dirty="0" smtClean="0"/>
              <a:t> </a:t>
            </a:r>
            <a:r>
              <a:rPr lang="cs-CZ" dirty="0">
                <a:hlinkClick r:id="rId9"/>
              </a:rPr>
              <a:t>tetiana.shatokhina@fnusa.cz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291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37B0E-23F7-446E-8A1F-DA3956C6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Kdo je patolog?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DE580F-B06A-4347-9847-4AF4B18F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57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800" dirty="0"/>
              <a:t>lékař specializovaný v diagnostice a charakterizaci onemocnění na základě vyšetření vzorků tkáně pacientů (biopsií) a cytologických vzorků (tělních tekutin, </a:t>
            </a:r>
            <a:r>
              <a:rPr lang="cs-CZ" sz="2800" dirty="0" err="1"/>
              <a:t>aspirátů</a:t>
            </a:r>
            <a:r>
              <a:rPr lang="cs-CZ" sz="2800" dirty="0"/>
              <a:t>, </a:t>
            </a:r>
            <a:r>
              <a:rPr lang="cs-CZ" sz="2800" dirty="0" err="1"/>
              <a:t>stěrových</a:t>
            </a:r>
            <a:r>
              <a:rPr lang="cs-CZ" sz="2800" dirty="0"/>
              <a:t> cytologií)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největší objem práce představuje </a:t>
            </a:r>
            <a:r>
              <a:rPr lang="cs-CZ" sz="2800" dirty="0" err="1"/>
              <a:t>onkopatologická</a:t>
            </a:r>
            <a:r>
              <a:rPr lang="cs-CZ" sz="2800" dirty="0"/>
              <a:t> diagnostika nádorových onemocnění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nutnost klinicko-patologické spolupráce  </a:t>
            </a:r>
          </a:p>
        </p:txBody>
      </p:sp>
    </p:spTree>
    <p:extLst>
      <p:ext uri="{BB962C8B-B14F-4D97-AF65-F5344CB8AC3E}">
        <p14:creationId xmlns:p14="http://schemas.microsoft.com/office/powerpoint/2010/main" val="64839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9A165-8B0B-48D6-813E-02A8A7A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69130E-2156-4C4A-AEA2-19FA0F56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Z živého organismu odebraná tkáň, která je využita pro diagnostické účely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Může mít i význam terapeutický (př. resekce úseku střeva s nádorem, </a:t>
            </a:r>
            <a:r>
              <a:rPr lang="cs-CZ" b="1" dirty="0" err="1"/>
              <a:t>polypektomie</a:t>
            </a:r>
            <a:r>
              <a:rPr lang="cs-CZ" b="1" dirty="0"/>
              <a:t>,…)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Prováděna pod zrakovou/palpační kontrolou: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Operační přístup, endoskopie/laparoskopie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UZV, CT, MRI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Stereotakticky (s 3D </a:t>
            </a:r>
            <a:r>
              <a:rPr lang="cs-CZ" dirty="0" smtClean="0"/>
              <a:t>zaměřením)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5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35D93-BBB3-489C-A3FC-4CC6D877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– metody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080BA-9AF0-4B0C-B70F-BEF669F0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 Otevřená (operační)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Excize </a:t>
            </a:r>
            <a:r>
              <a:rPr lang="cs-CZ" dirty="0"/>
              <a:t>(vč. resekce/amputace/exartikulace)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Probatorní/diagnostická excize (incize)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 smtClean="0"/>
              <a:t> Uzavřená </a:t>
            </a:r>
            <a:endParaRPr lang="cs-CZ" sz="2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Endoskopická </a:t>
            </a:r>
            <a:r>
              <a:rPr lang="cs-CZ" sz="2600" dirty="0" err="1"/>
              <a:t>mikroexcize</a:t>
            </a:r>
            <a:r>
              <a:rPr lang="cs-CZ" sz="2600" dirty="0"/>
              <a:t>: </a:t>
            </a:r>
            <a:r>
              <a:rPr lang="cs-CZ" i="1" dirty="0"/>
              <a:t>gastro-, kolono-, </a:t>
            </a:r>
            <a:r>
              <a:rPr lang="cs-CZ" i="1" dirty="0" err="1"/>
              <a:t>broncho</a:t>
            </a:r>
            <a:r>
              <a:rPr lang="cs-CZ" i="1" dirty="0"/>
              <a:t>-, </a:t>
            </a:r>
            <a:r>
              <a:rPr lang="cs-CZ" i="1" dirty="0" err="1"/>
              <a:t>mediastino</a:t>
            </a:r>
            <a:r>
              <a:rPr lang="cs-CZ" i="1" dirty="0"/>
              <a:t>-, cysto-, artroskopie, ERCP,…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Punkční biopsie</a:t>
            </a:r>
          </a:p>
          <a:p>
            <a:pPr marL="0" indent="0">
              <a:buNone/>
            </a:pPr>
            <a:r>
              <a:rPr lang="cs-CZ" dirty="0"/>
              <a:t>     - Průbojníková (</a:t>
            </a:r>
            <a:r>
              <a:rPr lang="cs-CZ" dirty="0" err="1"/>
              <a:t>punch</a:t>
            </a:r>
            <a:r>
              <a:rPr lang="cs-CZ" dirty="0"/>
              <a:t>) biopsie: kůže, </a:t>
            </a:r>
            <a:r>
              <a:rPr lang="cs-CZ" dirty="0" err="1"/>
              <a:t>mamma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- Jehlová biopsie: </a:t>
            </a:r>
            <a:r>
              <a:rPr lang="cs-CZ" dirty="0" err="1"/>
              <a:t>tenkojehlová</a:t>
            </a:r>
            <a:r>
              <a:rPr lang="cs-CZ" dirty="0"/>
              <a:t> aspirační (FNAB),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, vakuová: </a:t>
            </a:r>
            <a:r>
              <a:rPr lang="cs-CZ" i="1" dirty="0"/>
              <a:t>štítní žláza, </a:t>
            </a:r>
            <a:r>
              <a:rPr lang="cs-CZ" i="1" dirty="0" err="1"/>
              <a:t>mamma</a:t>
            </a:r>
            <a:r>
              <a:rPr lang="cs-CZ" i="1" dirty="0"/>
              <a:t>, ložiskové procesy parenchymatózních orgánů   </a:t>
            </a:r>
          </a:p>
          <a:p>
            <a:pPr marL="0" indent="0">
              <a:buNone/>
            </a:pPr>
            <a:r>
              <a:rPr lang="cs-CZ" i="1" dirty="0"/>
              <a:t>       (játra, ledviny, pankreas,..) a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biopsie kličkou: </a:t>
            </a:r>
            <a:r>
              <a:rPr lang="cs-CZ" i="1" dirty="0"/>
              <a:t>cervix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Kyretáž</a:t>
            </a:r>
            <a:r>
              <a:rPr lang="cs-CZ" dirty="0"/>
              <a:t>: </a:t>
            </a:r>
            <a:r>
              <a:rPr lang="cs-CZ" i="1" dirty="0"/>
              <a:t>cervix, tělo děložní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9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>
            <a:extLst>
              <a:ext uri="{FF2B5EF4-FFF2-40B4-BE49-F238E27FC236}">
                <a16:creationId xmlns:a16="http://schemas.microsoft.com/office/drawing/2014/main" id="{BEDC1316-A4AC-4AB6-9238-843916EE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7634" y="415141"/>
            <a:ext cx="7850221" cy="6021585"/>
          </a:xfrm>
        </p:spPr>
      </p:pic>
    </p:spTree>
    <p:extLst>
      <p:ext uri="{BB962C8B-B14F-4D97-AF65-F5344CB8AC3E}">
        <p14:creationId xmlns:p14="http://schemas.microsoft.com/office/powerpoint/2010/main" val="53095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Zástupný symbol pro obsah 3">
            <a:extLst>
              <a:ext uri="{FF2B5EF4-FFF2-40B4-BE49-F238E27FC236}">
                <a16:creationId xmlns:a16="http://schemas.microsoft.com/office/drawing/2014/main" id="{7D4DF6F2-C96E-464D-8B0F-118321C6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54" y="167634"/>
            <a:ext cx="3810000" cy="3048000"/>
          </a:xfrm>
        </p:spPr>
      </p:pic>
      <p:pic>
        <p:nvPicPr>
          <p:cNvPr id="9220" name="Obrázek 4">
            <a:extLst>
              <a:ext uri="{FF2B5EF4-FFF2-40B4-BE49-F238E27FC236}">
                <a16:creationId xmlns:a16="http://schemas.microsoft.com/office/drawing/2014/main" id="{7B436813-E9A4-46BB-A624-80083AC00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2" y="337874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5">
            <a:extLst>
              <a:ext uri="{FF2B5EF4-FFF2-40B4-BE49-F238E27FC236}">
                <a16:creationId xmlns:a16="http://schemas.microsoft.com/office/drawing/2014/main" id="{8A014041-0BF9-470A-B0D9-80208CC03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42" y="358134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432EF5-7891-4994-983D-F5610199B4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607" y="388547"/>
            <a:ext cx="2867228" cy="28270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99F1A6C-5C37-4CEB-BD74-14DAD106BB5A}"/>
              </a:ext>
            </a:extLst>
          </p:cNvPr>
          <p:cNvGrpSpPr/>
          <p:nvPr/>
        </p:nvGrpSpPr>
        <p:grpSpPr>
          <a:xfrm>
            <a:off x="5204298" y="3378740"/>
            <a:ext cx="5535038" cy="3048000"/>
            <a:chOff x="3989367" y="404664"/>
            <a:chExt cx="5154633" cy="245325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E6341F5-29B1-46E1-8AE8-45EDCADA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367" y="404664"/>
              <a:ext cx="2381250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80A2EA47-4F5E-480D-BD4E-28020CFA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72" y="404664"/>
              <a:ext cx="2758728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7560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B6333-8195-4513-BF73-57622102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02" y="201953"/>
            <a:ext cx="8596668" cy="1320800"/>
          </a:xfrm>
        </p:spPr>
        <p:txBody>
          <a:bodyPr>
            <a:normAutofit/>
          </a:bodyPr>
          <a:lstStyle/>
          <a:p>
            <a:r>
              <a:rPr lang="cs-CZ" sz="3100" b="1" dirty="0"/>
              <a:t>Makroskopické hodnocení </a:t>
            </a:r>
            <a:r>
              <a:rPr lang="cs-CZ" sz="3100" b="1" dirty="0" err="1"/>
              <a:t>resekátu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2700" dirty="0"/>
              <a:t>Totální </a:t>
            </a:r>
            <a:r>
              <a:rPr lang="cs-CZ" sz="2700" dirty="0" err="1"/>
              <a:t>mezorektální</a:t>
            </a:r>
            <a:r>
              <a:rPr lang="cs-CZ" sz="2700" dirty="0"/>
              <a:t> excize – resekce rekta</a:t>
            </a:r>
            <a:br>
              <a:rPr lang="cs-CZ" sz="2700" dirty="0"/>
            </a:br>
            <a:endParaRPr lang="cs-CZ" sz="2700" dirty="0"/>
          </a:p>
        </p:txBody>
      </p:sp>
      <p:pic>
        <p:nvPicPr>
          <p:cNvPr id="4" name="Zástupný symbol pro obsah 4" descr="P9080851.JPG">
            <a:extLst>
              <a:ext uri="{FF2B5EF4-FFF2-40B4-BE49-F238E27FC236}">
                <a16:creationId xmlns:a16="http://schemas.microsoft.com/office/drawing/2014/main" id="{26325580-33C2-4C15-B615-A3112E514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102" y="1389273"/>
            <a:ext cx="3378255" cy="2533691"/>
          </a:xfrm>
        </p:spPr>
      </p:pic>
      <p:pic>
        <p:nvPicPr>
          <p:cNvPr id="5" name="Zástupný symbol pro obsah 3" descr="P9080848.JPG">
            <a:extLst>
              <a:ext uri="{FF2B5EF4-FFF2-40B4-BE49-F238E27FC236}">
                <a16:creationId xmlns:a16="http://schemas.microsoft.com/office/drawing/2014/main" id="{BD37EBFC-3721-418F-937D-DCC1F72810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9372" y="1389273"/>
            <a:ext cx="3376864" cy="2532649"/>
          </a:xfrm>
          <a:prstGeom prst="rect">
            <a:avLst/>
          </a:prstGeom>
        </p:spPr>
      </p:pic>
      <p:pic>
        <p:nvPicPr>
          <p:cNvPr id="6" name="Zástupný symbol pro obsah 3" descr="P9110852.JPG">
            <a:extLst>
              <a:ext uri="{FF2B5EF4-FFF2-40B4-BE49-F238E27FC236}">
                <a16:creationId xmlns:a16="http://schemas.microsoft.com/office/drawing/2014/main" id="{40A327F9-94B2-4455-A158-A34D9001EA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102" y="4195011"/>
            <a:ext cx="3378255" cy="2533691"/>
          </a:xfrm>
          <a:prstGeom prst="rect">
            <a:avLst/>
          </a:prstGeom>
        </p:spPr>
      </p:pic>
      <p:pic>
        <p:nvPicPr>
          <p:cNvPr id="7" name="Zástupný symbol pro obsah 3" descr="P9110854.JPG">
            <a:extLst>
              <a:ext uri="{FF2B5EF4-FFF2-40B4-BE49-F238E27FC236}">
                <a16:creationId xmlns:a16="http://schemas.microsoft.com/office/drawing/2014/main" id="{383DE802-CAF6-4EA0-8180-863732BB3EC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1726" y="4195011"/>
            <a:ext cx="3376864" cy="25326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47321DF-B72B-41F6-AD43-C91641DC13D1}"/>
              </a:ext>
            </a:extLst>
          </p:cNvPr>
          <p:cNvSpPr txBox="1"/>
          <p:nvPr/>
        </p:nvSpPr>
        <p:spPr>
          <a:xfrm>
            <a:off x="4020877" y="1920542"/>
            <a:ext cx="1891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Nativně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136561F-DD6C-4587-AD3C-EACD0491E3B1}"/>
              </a:ext>
            </a:extLst>
          </p:cNvPr>
          <p:cNvCxnSpPr>
            <a:cxnSpLocks/>
          </p:cNvCxnSpPr>
          <p:nvPr/>
        </p:nvCxnSpPr>
        <p:spPr>
          <a:xfrm flipH="1">
            <a:off x="3689685" y="2494547"/>
            <a:ext cx="397672" cy="172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D5F87DE-900B-4892-827E-E9758882170D}"/>
              </a:ext>
            </a:extLst>
          </p:cNvPr>
          <p:cNvCxnSpPr/>
          <p:nvPr/>
        </p:nvCxnSpPr>
        <p:spPr>
          <a:xfrm>
            <a:off x="5912292" y="2775284"/>
            <a:ext cx="481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68E9BD2-A353-46DA-88B9-816DEC49C717}"/>
              </a:ext>
            </a:extLst>
          </p:cNvPr>
          <p:cNvSpPr txBox="1"/>
          <p:nvPr/>
        </p:nvSpPr>
        <p:spPr>
          <a:xfrm>
            <a:off x="2094451" y="4364866"/>
            <a:ext cx="5744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fixaci a označení </a:t>
            </a:r>
            <a:r>
              <a:rPr lang="cs-CZ" dirty="0" err="1"/>
              <a:t>neperitonealizovaných</a:t>
            </a:r>
            <a:r>
              <a:rPr lang="cs-CZ" dirty="0"/>
              <a:t> úseků tuší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  <a:p>
            <a:endParaRPr lang="cs-CZ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F33A4F0-DE88-4EB2-8A2E-84444F8BF8D4}"/>
              </a:ext>
            </a:extLst>
          </p:cNvPr>
          <p:cNvCxnSpPr>
            <a:cxnSpLocks/>
          </p:cNvCxnSpPr>
          <p:nvPr/>
        </p:nvCxnSpPr>
        <p:spPr>
          <a:xfrm flipH="1">
            <a:off x="3689684" y="4876800"/>
            <a:ext cx="397673" cy="176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771A1D7-540A-4F9D-84AC-820AD5417543}"/>
              </a:ext>
            </a:extLst>
          </p:cNvPr>
          <p:cNvCxnSpPr>
            <a:cxnSpLocks/>
          </p:cNvCxnSpPr>
          <p:nvPr/>
        </p:nvCxnSpPr>
        <p:spPr>
          <a:xfrm>
            <a:off x="5912292" y="5125453"/>
            <a:ext cx="865497" cy="71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BE7DC2B-57BB-425D-8C6A-BF5926C74436}"/>
              </a:ext>
            </a:extLst>
          </p:cNvPr>
          <p:cNvSpPr txBox="1"/>
          <p:nvPr/>
        </p:nvSpPr>
        <p:spPr>
          <a:xfrm>
            <a:off x="9483316" y="1674745"/>
            <a:ext cx="2433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posouzení hodnocení kvality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mezorektální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excize (celistvost povrchu, případné defekty,…)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nafocení ventrálně i dorzálně (celkové, detailně případné defekty)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identifikace tumoru – korelace s chirurgickým nálezem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fixace po dobu 48 hodin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0586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</TotalTime>
  <Words>1606</Words>
  <Application>Microsoft Office PowerPoint</Application>
  <PresentationFormat>Širokoúhlá obrazovka</PresentationFormat>
  <Paragraphs>306</Paragraphs>
  <Slides>34</Slides>
  <Notes>1</Notes>
  <HiddenSlides>4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Cambria Math</vt:lpstr>
      <vt:lpstr>Garamond</vt:lpstr>
      <vt:lpstr>Symbol</vt:lpstr>
      <vt:lpstr>Wingdings</vt:lpstr>
      <vt:lpstr>Retrospektiva</vt:lpstr>
      <vt:lpstr>Úvod do problematiky: charakteristika oboru patologie v praxi.  Druhy vyšetření v patologii. </vt:lpstr>
      <vt:lpstr>Patologie</vt:lpstr>
      <vt:lpstr>Nekroptická/autoptická vyšetření - pitvy</vt:lpstr>
      <vt:lpstr>Kdo je patolog? </vt:lpstr>
      <vt:lpstr>Biopsie</vt:lpstr>
      <vt:lpstr>Biopsie – metody přístupu</vt:lpstr>
      <vt:lpstr>Prezentace aplikace PowerPoint</vt:lpstr>
      <vt:lpstr>Prezentace aplikace PowerPoint</vt:lpstr>
      <vt:lpstr>Makroskopické hodnocení resekátu Totální mezorektální excize – resekce rekta </vt:lpstr>
      <vt:lpstr>Zpracování fixovaného materiálu TME</vt:lpstr>
      <vt:lpstr>Metodické přístupy v patologii</vt:lpstr>
      <vt:lpstr>Př. Fokální kortikální dysplazie: histopatologické vyšetření molformovaného kortexu </vt:lpstr>
      <vt:lpstr>Prezentace aplikace PowerPoint</vt:lpstr>
      <vt:lpstr>Biopsie zpracované nativně, nefixované, „na zmrzlo“</vt:lpstr>
      <vt:lpstr>Prezentace aplikace PowerPoint</vt:lpstr>
      <vt:lpstr>Prezentace aplikace PowerPoint</vt:lpstr>
      <vt:lpstr>Typy cytologických vyšetření</vt:lpstr>
      <vt:lpstr>EXFOLIATIVNÍ CYTOLOGIE</vt:lpstr>
      <vt:lpstr>Fine Needle Aspiration Cytology</vt:lpstr>
      <vt:lpstr>Punkce / laváž tělních tekutin</vt:lpstr>
      <vt:lpstr>Prezentace aplikace PowerPoint</vt:lpstr>
      <vt:lpstr>Prezentace aplikace PowerPoint</vt:lpstr>
      <vt:lpstr>Imunohistochemická (IHC)  a imunofluorescenční vyšetření (IMF)</vt:lpstr>
      <vt:lpstr>př. IHC: Exprese steroidních receptorů </vt:lpstr>
      <vt:lpstr>př. IMF: Pemphigus vulgaris</vt:lpstr>
      <vt:lpstr>Molekulárně genetické metody</vt:lpstr>
      <vt:lpstr>WHO klasifikace gliomů 2016  </vt:lpstr>
      <vt:lpstr>Prezentace aplikace PowerPoint</vt:lpstr>
      <vt:lpstr>Integrovaná diagnóza…proč?</vt:lpstr>
      <vt:lpstr>př. V praxi využívané molekulární biomarkery CRC</vt:lpstr>
      <vt:lpstr>Studium patologie</vt:lpstr>
      <vt:lpstr>Doporučená literatura</vt:lpstr>
      <vt:lpstr>Kontakty na vyučující: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43</cp:revision>
  <dcterms:created xsi:type="dcterms:W3CDTF">2017-08-15T07:48:05Z</dcterms:created>
  <dcterms:modified xsi:type="dcterms:W3CDTF">2019-09-18T09:59:04Z</dcterms:modified>
</cp:coreProperties>
</file>