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5" r:id="rId10"/>
    <p:sldId id="273" r:id="rId11"/>
    <p:sldId id="274" r:id="rId12"/>
    <p:sldId id="284" r:id="rId13"/>
    <p:sldId id="276" r:id="rId14"/>
    <p:sldId id="266" r:id="rId15"/>
    <p:sldId id="267" r:id="rId16"/>
    <p:sldId id="268" r:id="rId17"/>
    <p:sldId id="257" r:id="rId18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9" autoAdjust="0"/>
    <p:restoredTop sz="94434" autoAdjust="0"/>
  </p:normalViewPr>
  <p:slideViewPr>
    <p:cSldViewPr>
      <p:cViewPr varScale="1">
        <p:scale>
          <a:sx n="105" d="100"/>
          <a:sy n="105" d="100"/>
        </p:scale>
        <p:origin x="528" y="10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03.09.2018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03.09.2018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66604-EBB5-44D2-BCBF-59272E29BC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40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097B5C-4A0D-41B1-96E1-9B54235F8C80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650E3-288E-496C-BB84-D540B697458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609F3-00E5-4F98-941D-43324B6598A2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D96778-BA06-4D11-B216-0483F4DEBA4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3D567-F067-4CC2-84B6-F9E3095CCDD4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FE832-1294-4308-BF50-9D5726897C9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600405-E166-4307-B1B6-EF0A6610479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B1FC1A-FD4B-4585-A465-9FC4635916DF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99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5119D-863F-48FA-99CA-ACB3C9FA4C08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267DCF-4D89-4F8E-A9D6-082454B45FB8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3191" y="2565402"/>
            <a:ext cx="1002192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445" y="6248400"/>
            <a:ext cx="8405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1619" y="6248400"/>
            <a:ext cx="2455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39404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999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4524" y="1125540"/>
            <a:ext cx="2270591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9274" y="1125540"/>
            <a:ext cx="8048385" cy="50069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77690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544" y="758952"/>
            <a:ext cx="9415867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544" y="4800600"/>
            <a:ext cx="9415867" cy="1691640"/>
          </a:xfrm>
        </p:spPr>
        <p:txBody>
          <a:bodyPr>
            <a:normAutofit/>
          </a:bodyPr>
          <a:lstStyle>
            <a:lvl1pPr marL="0" indent="0" algn="l">
              <a:buNone/>
              <a:defRPr sz="2199" baseline="0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09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82789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6" y="4406902"/>
            <a:ext cx="10785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9276" y="2906713"/>
            <a:ext cx="107858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6408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273" y="2019302"/>
            <a:ext cx="5167913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201" y="2019302"/>
            <a:ext cx="5167913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67573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6" y="1134534"/>
            <a:ext cx="10785840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981" y="2019301"/>
            <a:ext cx="51701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274" y="2915729"/>
            <a:ext cx="5164364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5853" y="2019301"/>
            <a:ext cx="51692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5645" y="2938735"/>
            <a:ext cx="5169471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7898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274" y="2019300"/>
            <a:ext cx="10785840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0959671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23888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4" y="1134535"/>
            <a:ext cx="10785840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4" y="2019300"/>
            <a:ext cx="6699622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274" y="2019300"/>
            <a:ext cx="3661558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37242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5087508"/>
            <a:ext cx="731329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1134533"/>
            <a:ext cx="7313295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654247"/>
            <a:ext cx="7313295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32549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79276" y="1125539"/>
            <a:ext cx="1077937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76" y="2017713"/>
            <a:ext cx="107736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445" y="6248400"/>
            <a:ext cx="8405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r>
              <a:rPr lang="en-US" dirty="0"/>
              <a:t>Czech Language for Foreigners 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1619" y="6248400"/>
            <a:ext cx="2455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3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Cambria" panose="020405030504060302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luvtecesky.net/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luvtecesky.net/en/useful_phrases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://tt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125538" y="1557338"/>
            <a:ext cx="9937750" cy="2667000"/>
          </a:xfrm>
        </p:spPr>
        <p:txBody>
          <a:bodyPr>
            <a:normAutofit fontScale="90000"/>
          </a:bodyPr>
          <a:lstStyle/>
          <a:p>
            <a:r>
              <a:rPr lang="cs-CZ" dirty="0"/>
              <a:t>Čeština: 1. lekce</a:t>
            </a:r>
            <a:br>
              <a:rPr lang="cs-CZ" dirty="0"/>
            </a:br>
            <a:r>
              <a:rPr lang="cs-CZ" dirty="0"/>
              <a:t>Czech </a:t>
            </a:r>
            <a:r>
              <a:rPr lang="cs-CZ" dirty="0" err="1"/>
              <a:t>language</a:t>
            </a:r>
            <a:r>
              <a:rPr lang="cs-CZ" dirty="0"/>
              <a:t>: 1</a:t>
            </a:r>
            <a:r>
              <a:rPr lang="cs-CZ" baseline="30000" dirty="0"/>
              <a:t>st</a:t>
            </a:r>
            <a:r>
              <a:rPr lang="cs-CZ" dirty="0"/>
              <a:t> </a:t>
            </a:r>
            <a:r>
              <a:rPr lang="cs-CZ" dirty="0" err="1"/>
              <a:t>lesson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Martin Punčochář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54084@mail.muni.cz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</a:t>
            </a:r>
            <a:r>
              <a:rPr lang="en-GB"/>
              <a:t>c phrases</a:t>
            </a:r>
            <a:r>
              <a:rPr lang="cs-CZ"/>
              <a:t>:</a:t>
            </a:r>
            <a:r>
              <a:rPr lang="en-GB"/>
              <a:t> greetings</a:t>
            </a:r>
            <a:endParaRPr lang="cs-CZ"/>
          </a:p>
        </p:txBody>
      </p:sp>
      <p:sp>
        <p:nvSpPr>
          <p:cNvPr id="34818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/>
              <a:t>FORMAL</a:t>
            </a:r>
          </a:p>
        </p:txBody>
      </p:sp>
      <p:sp>
        <p:nvSpPr>
          <p:cNvPr id="34819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Dobrý den.</a:t>
            </a:r>
          </a:p>
          <a:p>
            <a:r>
              <a:rPr lang="cs-CZ" dirty="0">
                <a:latin typeface="Calibri" panose="020F0502020204030204" pitchFamily="34" charset="0"/>
              </a:rPr>
              <a:t>Na shledanou.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Dobré ráno.</a:t>
            </a:r>
          </a:p>
          <a:p>
            <a:r>
              <a:rPr lang="cs-CZ" dirty="0">
                <a:latin typeface="Calibri" panose="020F0502020204030204" pitchFamily="34" charset="0"/>
              </a:rPr>
              <a:t>Dobrou noc. </a:t>
            </a:r>
          </a:p>
        </p:txBody>
      </p:sp>
      <p:sp>
        <p:nvSpPr>
          <p:cNvPr id="34820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/>
              <a:t>INFORMAL</a:t>
            </a:r>
          </a:p>
        </p:txBody>
      </p:sp>
      <p:sp>
        <p:nvSpPr>
          <p:cNvPr id="34821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Ahoj. | Čau. | Zdar.</a:t>
            </a:r>
          </a:p>
          <a:p>
            <a:r>
              <a:rPr lang="cs-CZ" dirty="0">
                <a:latin typeface="Calibri" panose="020F0502020204030204" pitchFamily="34" charset="0"/>
              </a:rPr>
              <a:t>Ahoj. | Čau. | Zdar.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</a:t>
            </a:r>
            <a:r>
              <a:rPr lang="en-GB"/>
              <a:t>c phrases</a:t>
            </a:r>
            <a:r>
              <a:rPr lang="cs-CZ"/>
              <a:t>:</a:t>
            </a:r>
            <a:r>
              <a:rPr lang="en-GB"/>
              <a:t> </a:t>
            </a:r>
            <a:r>
              <a:rPr lang="cs-CZ"/>
              <a:t>Q</a:t>
            </a:r>
            <a:r>
              <a:rPr lang="en-GB"/>
              <a:t>&amp;A</a:t>
            </a:r>
            <a:endParaRPr lang="cs-CZ"/>
          </a:p>
        </p:txBody>
      </p:sp>
      <p:sp>
        <p:nvSpPr>
          <p:cNvPr id="35842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/>
              <a:t>FORMAL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GB" dirty="0" err="1">
                <a:latin typeface="Calibri" panose="020F0502020204030204" pitchFamily="34" charset="0"/>
              </a:rPr>
              <a:t>Jak</a:t>
            </a:r>
            <a:r>
              <a:rPr lang="en-GB" dirty="0">
                <a:latin typeface="Calibri" panose="020F0502020204030204" pitchFamily="34" charset="0"/>
              </a:rPr>
              <a:t> se </a:t>
            </a:r>
            <a:r>
              <a:rPr lang="en-GB" dirty="0" err="1">
                <a:latin typeface="Calibri" panose="020F0502020204030204" pitchFamily="34" charset="0"/>
              </a:rPr>
              <a:t>jmenuje</a:t>
            </a: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</a:rPr>
              <a:t>te</a:t>
            </a:r>
            <a:r>
              <a:rPr lang="cs-CZ" dirty="0">
                <a:latin typeface="Calibri" panose="020F0502020204030204" pitchFamily="34" charset="0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Jmenuj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r>
              <a:rPr lang="cs-CZ" dirty="0">
                <a:latin typeface="Calibri" panose="020F0502020204030204" pitchFamily="34" charset="0"/>
              </a:rPr>
              <a:t> se Martin.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Odkud js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te</a:t>
            </a:r>
            <a:r>
              <a:rPr lang="cs-CZ" dirty="0">
                <a:latin typeface="Calibri" panose="020F0502020204030204" pitchFamily="34" charset="0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em</a:t>
            </a:r>
            <a:r>
              <a:rPr lang="cs-CZ" dirty="0">
                <a:latin typeface="Calibri" panose="020F0502020204030204" pitchFamily="34" charset="0"/>
              </a:rPr>
              <a:t> z Česk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</a:rPr>
              <a:t> z Brn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5844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/>
              <a:t>INFORMAL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Jak se jmenuje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š</a:t>
            </a:r>
            <a:r>
              <a:rPr lang="cs-CZ" dirty="0">
                <a:latin typeface="Calibri" panose="020F0502020204030204" pitchFamily="34" charset="0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Jmenuj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r>
              <a:rPr lang="cs-CZ" dirty="0">
                <a:latin typeface="Calibri" panose="020F0502020204030204" pitchFamily="34" charset="0"/>
              </a:rPr>
              <a:t> se Martin.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Odkud js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cs-CZ" dirty="0">
                <a:latin typeface="Calibri" panose="020F0502020204030204" pitchFamily="34" charset="0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em</a:t>
            </a:r>
            <a:r>
              <a:rPr lang="cs-CZ" dirty="0">
                <a:latin typeface="Calibri" panose="020F0502020204030204" pitchFamily="34" charset="0"/>
              </a:rPr>
              <a:t> z Česk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</a:rPr>
              <a:t> z Brn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Odkud jste?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9638" y="1700213"/>
            <a:ext cx="9756775" cy="447198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Česk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Česk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(</a:t>
            </a:r>
            <a:r>
              <a:rPr lang="cs-CZ" sz="1900" dirty="0" err="1">
                <a:latin typeface="Calibri" panose="020F0502020204030204" pitchFamily="34" charset="0"/>
              </a:rPr>
              <a:t>Czechia</a:t>
            </a:r>
            <a:r>
              <a:rPr lang="cs-CZ" sz="19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Německ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Německ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(</a:t>
            </a:r>
            <a:r>
              <a:rPr lang="cs-CZ" sz="1900" dirty="0" err="1">
                <a:latin typeface="Calibri" panose="020F0502020204030204" pitchFamily="34" charset="0"/>
              </a:rPr>
              <a:t>Germany</a:t>
            </a:r>
            <a:r>
              <a:rPr lang="cs-CZ" sz="19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Norsk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Norsk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(</a:t>
            </a:r>
            <a:r>
              <a:rPr lang="cs-CZ" sz="1900" dirty="0" err="1">
                <a:latin typeface="Calibri" panose="020F0502020204030204" pitchFamily="34" charset="0"/>
              </a:rPr>
              <a:t>Norway</a:t>
            </a:r>
            <a:r>
              <a:rPr lang="cs-CZ" sz="1900" dirty="0">
                <a:latin typeface="Calibri" panose="020F0502020204030204" pitchFamily="34" charset="0"/>
              </a:rPr>
              <a:t>)		Jsem z Irsk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 &lt; Irsk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Švédsk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Švédsk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(</a:t>
            </a:r>
            <a:r>
              <a:rPr lang="cs-CZ" sz="1900" dirty="0" err="1">
                <a:latin typeface="Calibri" panose="020F0502020204030204" pitchFamily="34" charset="0"/>
              </a:rPr>
              <a:t>Sweden</a:t>
            </a:r>
            <a:r>
              <a:rPr lang="cs-CZ" sz="1900" dirty="0">
                <a:latin typeface="Calibri" panose="020F0502020204030204" pitchFamily="34" charset="0"/>
              </a:rPr>
              <a:t>)		Jsem z Thajsk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Thajsk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cs-CZ" sz="19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Portugalsk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Portugalsk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(Portugal)	Jsem z Řeck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Řeck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 (</a:t>
            </a:r>
            <a:r>
              <a:rPr lang="cs-CZ" sz="1900" dirty="0" err="1">
                <a:latin typeface="Calibri" panose="020F0502020204030204" pitchFamily="34" charset="0"/>
              </a:rPr>
              <a:t>Greece</a:t>
            </a:r>
            <a:r>
              <a:rPr lang="cs-CZ" sz="19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Rakousk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Rakousk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(</a:t>
            </a:r>
            <a:r>
              <a:rPr lang="cs-CZ" sz="1900" dirty="0" err="1">
                <a:latin typeface="Calibri" panose="020F0502020204030204" pitchFamily="34" charset="0"/>
              </a:rPr>
              <a:t>Austria</a:t>
            </a:r>
            <a:r>
              <a:rPr lang="cs-CZ" sz="1900" dirty="0">
                <a:latin typeface="Calibri" panose="020F0502020204030204" pitchFamily="34" charset="0"/>
              </a:rPr>
              <a:t>)		</a:t>
            </a:r>
            <a:r>
              <a:rPr lang="cs-CZ" sz="1900" dirty="0" smtClean="0">
                <a:latin typeface="Calibri" panose="020F0502020204030204" pitchFamily="34" charset="0"/>
              </a:rPr>
              <a:t>Jsem </a:t>
            </a:r>
            <a:r>
              <a:rPr lang="cs-CZ" sz="1900" dirty="0">
                <a:latin typeface="Calibri" panose="020F0502020204030204" pitchFamily="34" charset="0"/>
              </a:rPr>
              <a:t>ze Španělsk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Španělsk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Japonsk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Japonsk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(Japan)		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Angli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1900" dirty="0">
                <a:latin typeface="Calibri" panose="020F0502020204030204" pitchFamily="34" charset="0"/>
              </a:rPr>
              <a:t>. &lt; Angli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1900" dirty="0">
                <a:latin typeface="Calibri" panose="020F0502020204030204" pitchFamily="34" charset="0"/>
              </a:rPr>
              <a:t>. (</a:t>
            </a:r>
            <a:r>
              <a:rPr lang="cs-CZ" sz="1900" dirty="0" err="1">
                <a:latin typeface="Calibri" panose="020F0502020204030204" pitchFamily="34" charset="0"/>
              </a:rPr>
              <a:t>England</a:t>
            </a:r>
            <a:r>
              <a:rPr lang="cs-CZ" sz="1900" dirty="0">
                <a:latin typeface="Calibri" panose="020F0502020204030204" pitchFamily="34" charset="0"/>
              </a:rPr>
              <a:t>)			Jsem z Dubaj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1900" dirty="0">
                <a:latin typeface="Calibri" panose="020F0502020204030204" pitchFamily="34" charset="0"/>
              </a:rPr>
              <a:t>. &lt; Dubaj		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Egypt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Egypt.				Jsem z Kypru. &lt; Kypr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Izrael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1900" dirty="0">
                <a:latin typeface="Calibri" panose="020F0502020204030204" pitchFamily="34" charset="0"/>
              </a:rPr>
              <a:t>. &lt; Izrael.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cs-CZ" sz="19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cs-CZ" sz="19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cs-CZ" sz="19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phrases: classroom language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883486"/>
              </p:ext>
            </p:extLst>
          </p:nvPr>
        </p:nvGraphicFramePr>
        <p:xfrm>
          <a:off x="1649413" y="1858963"/>
          <a:ext cx="8890000" cy="4721860"/>
        </p:xfrm>
        <a:graphic>
          <a:graphicData uri="http://schemas.openxmlformats.org/drawingml/2006/table">
            <a:tbl>
              <a:tblPr/>
              <a:tblGrid>
                <a:gridCol w="444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Ano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Jo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Yeah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Ne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je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What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is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it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znamená 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…?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What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does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....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mean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Děkuji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/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Děkuju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/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Díky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Thank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you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Thanks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Prosím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You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are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welcome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!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Jak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řekne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česky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…?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How do you say ... in Czech?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Jak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píše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How do you spell it?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Prosím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vás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, …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Excuse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me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, ...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Rozumíte?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alibri" panose="020F0502020204030204" pitchFamily="34" charset="0"/>
                        </a:rPr>
                        <a:t>Do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you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understand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Nerozumím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Ještě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jednou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prosím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I don't understand. Please repeat.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Mám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otázku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have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question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Dobře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Správně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Výborně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alibri" panose="020F0502020204030204" pitchFamily="34" charset="0"/>
                        </a:rPr>
                        <a:t>Ok./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Right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./Great.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Rozumíte?</a:t>
            </a:r>
          </a:p>
        </p:txBody>
      </p:sp>
      <p:pic>
        <p:nvPicPr>
          <p:cNvPr id="38914" name="Zástupný symbol pro obsah 5" descr="WP_20150914_018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73" y="3833178"/>
            <a:ext cx="10772775" cy="2399376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8915" name="TextovéPole 6"/>
          <p:cNvSpPr txBox="1">
            <a:spLocks noChangeArrowheads="1"/>
          </p:cNvSpPr>
          <p:nvPr/>
        </p:nvSpPr>
        <p:spPr bwMode="auto">
          <a:xfrm>
            <a:off x="1565275" y="1851025"/>
            <a:ext cx="80121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b="1" dirty="0" err="1">
                <a:latin typeface="Calibri" panose="020F0502020204030204" pitchFamily="34" charset="0"/>
              </a:rPr>
              <a:t>Exercices</a:t>
            </a:r>
            <a:endParaRPr lang="cs-CZ" sz="2400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</a:rPr>
              <a:t>Use </a:t>
            </a:r>
            <a:r>
              <a:rPr lang="cs-CZ" sz="2400" dirty="0" err="1">
                <a:latin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phrase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</a:rPr>
              <a:t>„Co znamená XY česky?“</a:t>
            </a:r>
            <a:r>
              <a:rPr lang="cs-CZ" sz="2400" dirty="0">
                <a:latin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</a:rPr>
              <a:t>ask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your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colleague</a:t>
            </a:r>
            <a:r>
              <a:rPr lang="cs-CZ" sz="2400" dirty="0">
                <a:latin typeface="Calibri" panose="020F0502020204030204" pitchFamily="34" charset="0"/>
              </a:rPr>
              <a:t> and </a:t>
            </a:r>
            <a:r>
              <a:rPr lang="cs-CZ" sz="2400" dirty="0" err="1">
                <a:latin typeface="Calibri" panose="020F0502020204030204" pitchFamily="34" charset="0"/>
              </a:rPr>
              <a:t>provide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answer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</a:rPr>
              <a:t>„Co znamená ,hotel’ česky?“ — „Hotel.“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Rozumíte?</a:t>
            </a:r>
          </a:p>
        </p:txBody>
      </p:sp>
      <p:pic>
        <p:nvPicPr>
          <p:cNvPr id="40962" name="Zástupný symbol pro obsah 3" descr="WP_20150914_019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450" y="2835331"/>
            <a:ext cx="10772775" cy="2479564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Verb </a:t>
            </a:r>
            <a:r>
              <a:rPr lang="cs-CZ" i="1"/>
              <a:t>být </a:t>
            </a:r>
            <a:r>
              <a:rPr lang="cs-CZ"/>
              <a:t>(to be) and basic questions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(já)</a:t>
            </a:r>
            <a:r>
              <a:rPr lang="cs-CZ" dirty="0">
                <a:latin typeface="Calibri" panose="020F0502020204030204" pitchFamily="34" charset="0"/>
              </a:rPr>
              <a:t> 	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em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em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alibri" panose="020F0502020204030204" pitchFamily="34" charset="0"/>
              </a:rPr>
              <a:t>am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(ty)</a:t>
            </a:r>
            <a:r>
              <a:rPr lang="cs-CZ" dirty="0">
                <a:latin typeface="Calibri" panose="020F0502020204030204" pitchFamily="34" charset="0"/>
              </a:rPr>
              <a:t> 	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i	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i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are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(on/ona/to)</a:t>
            </a:r>
            <a:r>
              <a:rPr lang="cs-CZ" dirty="0">
                <a:latin typeface="Calibri" panose="020F0502020204030204" pitchFamily="34" charset="0"/>
              </a:rPr>
              <a:t> 	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je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není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he/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she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(my)</a:t>
            </a:r>
            <a:r>
              <a:rPr lang="cs-CZ" dirty="0">
                <a:latin typeface="Calibri" panose="020F0502020204030204" pitchFamily="34" charset="0"/>
              </a:rPr>
              <a:t> 	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me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me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we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are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(vy)</a:t>
            </a:r>
            <a:r>
              <a:rPr lang="cs-CZ" dirty="0">
                <a:latin typeface="Calibri" panose="020F0502020204030204" pitchFamily="34" charset="0"/>
              </a:rPr>
              <a:t> 	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te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te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are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(oni/ony)</a:t>
            </a:r>
            <a:r>
              <a:rPr lang="cs-CZ" dirty="0">
                <a:latin typeface="Calibri" panose="020F0502020204030204" pitchFamily="34" charset="0"/>
              </a:rPr>
              <a:t> 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ou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 	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ou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they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are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 not 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Homework</a:t>
            </a:r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/>
              <a:t>today's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cs-CZ" dirty="0"/>
          </a:p>
          <a:p>
            <a:pPr marL="0" indent="0">
              <a:buFont typeface="Wingdings" pitchFamily="2" charset="2"/>
              <a:buNone/>
            </a:pP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>: sign in and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to </a:t>
            </a:r>
            <a:r>
              <a:rPr lang="cs-CZ" dirty="0" err="1"/>
              <a:t>review</a:t>
            </a:r>
            <a:r>
              <a:rPr lang="cs-CZ" dirty="0"/>
              <a:t> and study more:  </a:t>
            </a:r>
            <a:r>
              <a:rPr lang="cs-CZ" dirty="0">
                <a:hlinkClick r:id="rId3"/>
              </a:rPr>
              <a:t>h</a:t>
            </a:r>
            <a:r>
              <a:rPr lang="cs-CZ" dirty="0">
                <a:hlinkClick r:id="rId4"/>
              </a:rPr>
              <a:t>ttp</a:t>
            </a:r>
            <a:r>
              <a:rPr lang="cs-CZ" dirty="0">
                <a:hlinkClick r:id="rId5" invalidUrl="http://://"/>
              </a:rPr>
              <a:t>://</a:t>
            </a:r>
            <a:r>
              <a:rPr lang="cs-CZ" dirty="0">
                <a:hlinkClick r:id="rId3"/>
              </a:rPr>
              <a:t>mluvtecesky.net/en</a:t>
            </a:r>
            <a:r>
              <a:rPr lang="cs-CZ" dirty="0"/>
              <a:t>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http://mluvtecesky.net/en/useful_phrases</a:t>
            </a:r>
            <a:r>
              <a:rPr lang="cs-CZ" dirty="0"/>
              <a:t> </a:t>
            </a:r>
          </a:p>
          <a:p>
            <a:pPr marL="547688" lvl="1"/>
            <a:r>
              <a:rPr lang="cs-CZ" dirty="0"/>
              <a:t>Meeting </a:t>
            </a:r>
            <a:r>
              <a:rPr lang="cs-CZ" dirty="0" err="1"/>
              <a:t>people</a:t>
            </a:r>
            <a:endParaRPr lang="cs-CZ" dirty="0"/>
          </a:p>
          <a:p>
            <a:pPr marL="547688" lvl="1"/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phrases</a:t>
            </a:r>
            <a:endParaRPr lang="cs-CZ" dirty="0"/>
          </a:p>
          <a:p>
            <a:pPr marL="547688" lvl="1"/>
            <a:r>
              <a:rPr lang="cs-CZ" dirty="0" err="1"/>
              <a:t>Greetings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Letters. Alphabet / sounds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Latin </a:t>
            </a:r>
            <a:r>
              <a:rPr lang="cs-CZ" b="1" dirty="0" err="1">
                <a:latin typeface="Calibri" panose="020F0502020204030204" pitchFamily="34" charset="0"/>
              </a:rPr>
              <a:t>Alphabet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</a:rPr>
              <a:t>Letters</a:t>
            </a:r>
            <a:r>
              <a:rPr lang="cs-CZ" b="1" dirty="0">
                <a:latin typeface="Calibri" panose="020F0502020204030204" pitchFamily="34" charset="0"/>
              </a:rPr>
              <a:t> 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	a 	b 	c 	d 	e 	f 	g 	h 	i 	j 	k 	l 	m 	n 	o 	p 	q 	r 	s 	t 	u 	v 	w 	x 	y 	z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Czech </a:t>
            </a:r>
            <a:r>
              <a:rPr lang="cs-CZ" b="1" dirty="0" err="1">
                <a:latin typeface="Calibri" panose="020F0502020204030204" pitchFamily="34" charset="0"/>
              </a:rPr>
              <a:t>Letters</a:t>
            </a:r>
            <a:r>
              <a:rPr lang="cs-CZ" b="1" dirty="0">
                <a:latin typeface="Calibri" panose="020F0502020204030204" pitchFamily="34" charset="0"/>
              </a:rPr>
              <a:t>: </a:t>
            </a:r>
            <a:r>
              <a:rPr lang="cs-CZ" b="1" dirty="0" err="1">
                <a:latin typeface="Calibri" panose="020F0502020204030204" pitchFamily="34" charset="0"/>
              </a:rPr>
              <a:t>Consonants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		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			č 	ď 				ch 						ň 				ř 	š 	ť 						ž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Czech </a:t>
            </a:r>
            <a:r>
              <a:rPr lang="cs-CZ" b="1" dirty="0" err="1">
                <a:latin typeface="Calibri" panose="020F0502020204030204" pitchFamily="34" charset="0"/>
              </a:rPr>
              <a:t>Letters</a:t>
            </a:r>
            <a:r>
              <a:rPr lang="cs-CZ" b="1" dirty="0">
                <a:latin typeface="Calibri" panose="020F0502020204030204" pitchFamily="34" charset="0"/>
              </a:rPr>
              <a:t>: </a:t>
            </a:r>
            <a:r>
              <a:rPr lang="cs-CZ" b="1" dirty="0" err="1">
                <a:latin typeface="Calibri" panose="020F0502020204030204" pitchFamily="34" charset="0"/>
              </a:rPr>
              <a:t>Vowels</a:t>
            </a:r>
            <a:r>
              <a:rPr lang="cs-CZ" b="1" dirty="0">
                <a:latin typeface="Calibri" panose="020F0502020204030204" pitchFamily="34" charset="0"/>
              </a:rPr>
              <a:t> 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	á 				é / ě 				í 						ó 						</a:t>
            </a:r>
            <a:r>
              <a:rPr lang="cs-CZ" dirty="0" err="1">
                <a:latin typeface="Calibri" panose="020F0502020204030204" pitchFamily="34" charset="0"/>
              </a:rPr>
              <a:t>úů</a:t>
            </a:r>
            <a:r>
              <a:rPr lang="cs-CZ" dirty="0">
                <a:latin typeface="Calibri" panose="020F0502020204030204" pitchFamily="34" charset="0"/>
              </a:rPr>
              <a:t> 				ý 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Vowels — short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A — maminka, Masarykova univerzita, ano (</a:t>
            </a:r>
            <a:r>
              <a:rPr lang="cs-CZ" i="1" dirty="0" err="1">
                <a:latin typeface="Calibri" panose="020F0502020204030204" pitchFamily="34" charset="0"/>
              </a:rPr>
              <a:t>yes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E — telefon, ne (</a:t>
            </a:r>
            <a:r>
              <a:rPr lang="cs-CZ" i="1" dirty="0">
                <a:latin typeface="Calibri" panose="020F0502020204030204" pitchFamily="34" charset="0"/>
              </a:rPr>
              <a:t>no</a:t>
            </a:r>
            <a:r>
              <a:rPr lang="cs-CZ" dirty="0">
                <a:latin typeface="Calibri" panose="020F0502020204030204" pitchFamily="34" charset="0"/>
              </a:rPr>
              <a:t>), den (</a:t>
            </a:r>
            <a:r>
              <a:rPr lang="cs-CZ" i="1" dirty="0" err="1">
                <a:latin typeface="Calibri" panose="020F0502020204030204" pitchFamily="34" charset="0"/>
              </a:rPr>
              <a:t>day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I, Y — prsty (</a:t>
            </a:r>
            <a:r>
              <a:rPr lang="cs-CZ" i="1" dirty="0" err="1">
                <a:latin typeface="Calibri" panose="020F0502020204030204" pitchFamily="34" charset="0"/>
              </a:rPr>
              <a:t>fingers</a:t>
            </a:r>
            <a:r>
              <a:rPr lang="cs-CZ" dirty="0">
                <a:latin typeface="Calibri" panose="020F0502020204030204" pitchFamily="34" charset="0"/>
              </a:rPr>
              <a:t>), pivo (</a:t>
            </a:r>
            <a:r>
              <a:rPr lang="cs-CZ" i="1" dirty="0" err="1">
                <a:latin typeface="Calibri" panose="020F0502020204030204" pitchFamily="34" charset="0"/>
              </a:rPr>
              <a:t>beer</a:t>
            </a:r>
            <a:r>
              <a:rPr lang="cs-CZ" dirty="0">
                <a:latin typeface="Calibri" panose="020F0502020204030204" pitchFamily="34" charset="0"/>
              </a:rPr>
              <a:t>), týden (</a:t>
            </a:r>
            <a:r>
              <a:rPr lang="cs-CZ" i="1" dirty="0" err="1">
                <a:latin typeface="Calibri" panose="020F0502020204030204" pitchFamily="34" charset="0"/>
              </a:rPr>
              <a:t>week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O — nos (</a:t>
            </a:r>
            <a:r>
              <a:rPr lang="cs-CZ" i="1" dirty="0">
                <a:latin typeface="Calibri" panose="020F0502020204030204" pitchFamily="34" charset="0"/>
              </a:rPr>
              <a:t>nose</a:t>
            </a:r>
            <a:r>
              <a:rPr lang="cs-CZ" dirty="0">
                <a:latin typeface="Calibri" panose="020F0502020204030204" pitchFamily="34" charset="0"/>
              </a:rPr>
              <a:t>), oko (</a:t>
            </a:r>
            <a:r>
              <a:rPr lang="cs-CZ" dirty="0" err="1">
                <a:latin typeface="Calibri" panose="020F0502020204030204" pitchFamily="34" charset="0"/>
              </a:rPr>
              <a:t>eye</a:t>
            </a:r>
            <a:r>
              <a:rPr lang="cs-CZ" dirty="0">
                <a:latin typeface="Calibri" panose="020F0502020204030204" pitchFamily="34" charset="0"/>
              </a:rPr>
              <a:t>), noha (</a:t>
            </a:r>
            <a:r>
              <a:rPr lang="cs-CZ" i="1" dirty="0">
                <a:latin typeface="Calibri" panose="020F0502020204030204" pitchFamily="34" charset="0"/>
              </a:rPr>
              <a:t>leg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U — ucho (</a:t>
            </a:r>
            <a:r>
              <a:rPr lang="cs-CZ" dirty="0" err="1">
                <a:latin typeface="Calibri" panose="020F0502020204030204" pitchFamily="34" charset="0"/>
              </a:rPr>
              <a:t>ear</a:t>
            </a:r>
            <a:r>
              <a:rPr lang="cs-CZ" dirty="0">
                <a:latin typeface="Calibri" panose="020F0502020204030204" pitchFamily="34" charset="0"/>
              </a:rPr>
              <a:t>), žaludek (</a:t>
            </a:r>
            <a:r>
              <a:rPr lang="cs-CZ" i="1" dirty="0" err="1">
                <a:latin typeface="Calibri" panose="020F0502020204030204" pitchFamily="34" charset="0"/>
              </a:rPr>
              <a:t>stomach</a:t>
            </a:r>
            <a:r>
              <a:rPr lang="cs-CZ" dirty="0">
                <a:latin typeface="Calibri" panose="020F0502020204030204" pitchFamily="34" charset="0"/>
              </a:rPr>
              <a:t>), ruka (</a:t>
            </a:r>
            <a:r>
              <a:rPr lang="cs-CZ" i="1" dirty="0">
                <a:latin typeface="Calibri" panose="020F0502020204030204" pitchFamily="34" charset="0"/>
              </a:rPr>
              <a:t>hand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Vowels — long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Á — máma, dobrá (</a:t>
            </a:r>
            <a:r>
              <a:rPr lang="cs-CZ" i="1" dirty="0" err="1">
                <a:latin typeface="Calibri" panose="020F0502020204030204" pitchFamily="34" charset="0"/>
              </a:rPr>
              <a:t>good</a:t>
            </a:r>
            <a:r>
              <a:rPr lang="cs-CZ" dirty="0">
                <a:latin typeface="Calibri" panose="020F0502020204030204" pitchFamily="34" charset="0"/>
              </a:rPr>
              <a:t>), nová (</a:t>
            </a:r>
            <a:r>
              <a:rPr lang="cs-CZ" i="1" dirty="0" err="1">
                <a:latin typeface="Calibri" panose="020F0502020204030204" pitchFamily="34" charset="0"/>
              </a:rPr>
              <a:t>new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É — lépe (</a:t>
            </a:r>
            <a:r>
              <a:rPr lang="cs-CZ" i="1" dirty="0" err="1">
                <a:latin typeface="Calibri" panose="020F0502020204030204" pitchFamily="34" charset="0"/>
              </a:rPr>
              <a:t>better</a:t>
            </a:r>
            <a:r>
              <a:rPr lang="cs-CZ" dirty="0">
                <a:latin typeface="Calibri" panose="020F0502020204030204" pitchFamily="34" charset="0"/>
              </a:rPr>
              <a:t>), milé (</a:t>
            </a:r>
            <a:r>
              <a:rPr lang="cs-CZ" i="1" dirty="0">
                <a:latin typeface="Calibri" panose="020F0502020204030204" pitchFamily="34" charset="0"/>
              </a:rPr>
              <a:t>nice</a:t>
            </a:r>
            <a:r>
              <a:rPr lang="cs-CZ" dirty="0">
                <a:latin typeface="Calibri" panose="020F0502020204030204" pitchFamily="34" charset="0"/>
              </a:rPr>
              <a:t>), krásné (</a:t>
            </a:r>
            <a:r>
              <a:rPr lang="cs-CZ" i="1" dirty="0" err="1">
                <a:latin typeface="Calibri" panose="020F0502020204030204" pitchFamily="34" charset="0"/>
              </a:rPr>
              <a:t>beautiful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Í, Ý — bílý (</a:t>
            </a:r>
            <a:r>
              <a:rPr lang="cs-CZ" i="1" dirty="0" err="1">
                <a:latin typeface="Calibri" panose="020F0502020204030204" pitchFamily="34" charset="0"/>
              </a:rPr>
              <a:t>white</a:t>
            </a:r>
            <a:r>
              <a:rPr lang="cs-CZ" dirty="0">
                <a:latin typeface="Calibri" panose="020F0502020204030204" pitchFamily="34" charset="0"/>
              </a:rPr>
              <a:t>), moderní, dobrý</a:t>
            </a:r>
          </a:p>
          <a:p>
            <a:r>
              <a:rPr lang="cs-CZ" dirty="0">
                <a:latin typeface="Calibri" panose="020F0502020204030204" pitchFamily="34" charset="0"/>
              </a:rPr>
              <a:t>Ó — gól, móda, pól</a:t>
            </a:r>
          </a:p>
          <a:p>
            <a:r>
              <a:rPr lang="cs-CZ" dirty="0">
                <a:latin typeface="Calibri" panose="020F0502020204030204" pitchFamily="34" charset="0"/>
              </a:rPr>
              <a:t>Ú, Ů — dům (</a:t>
            </a:r>
            <a:r>
              <a:rPr lang="cs-CZ" i="1" dirty="0">
                <a:latin typeface="Calibri" panose="020F0502020204030204" pitchFamily="34" charset="0"/>
              </a:rPr>
              <a:t>house</a:t>
            </a:r>
            <a:r>
              <a:rPr lang="cs-CZ" dirty="0">
                <a:latin typeface="Calibri" panose="020F0502020204030204" pitchFamily="34" charset="0"/>
              </a:rPr>
              <a:t>), stůl (</a:t>
            </a:r>
            <a:r>
              <a:rPr lang="cs-CZ" i="1" dirty="0">
                <a:latin typeface="Calibri" panose="020F0502020204030204" pitchFamily="34" charset="0"/>
              </a:rPr>
              <a:t>table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Difthongs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>
                <a:latin typeface="Calibri" panose="020F0502020204030204" pitchFamily="34" charset="0"/>
              </a:rPr>
              <a:t>OU, AU, EU</a:t>
            </a:r>
          </a:p>
          <a:p>
            <a:r>
              <a:rPr lang="cs-CZ" dirty="0">
                <a:latin typeface="Calibri" panose="020F0502020204030204" pitchFamily="34" charset="0"/>
              </a:rPr>
              <a:t>dobrou noc (</a:t>
            </a:r>
            <a:r>
              <a:rPr lang="cs-CZ" dirty="0" err="1">
                <a:latin typeface="Calibri" panose="020F0502020204030204" pitchFamily="34" charset="0"/>
              </a:rPr>
              <a:t>good</a:t>
            </a:r>
            <a:r>
              <a:rPr lang="cs-CZ" dirty="0">
                <a:latin typeface="Calibri" panose="020F0502020204030204" pitchFamily="34" charset="0"/>
              </a:rPr>
              <a:t> night, na shledanou (</a:t>
            </a:r>
            <a:r>
              <a:rPr lang="cs-CZ" dirty="0" err="1">
                <a:latin typeface="Calibri" panose="020F0502020204030204" pitchFamily="34" charset="0"/>
              </a:rPr>
              <a:t>good-bye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auto, autobus, automatická</a:t>
            </a:r>
          </a:p>
          <a:p>
            <a:r>
              <a:rPr lang="cs-CZ" dirty="0">
                <a:latin typeface="Calibri" panose="020F0502020204030204" pitchFamily="34" charset="0"/>
              </a:rPr>
              <a:t>euro, euthanasie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Consonants: hard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pt-BR" sz="3200" dirty="0">
                <a:latin typeface="Calibri" panose="020F0502020204030204" pitchFamily="34" charset="0"/>
              </a:rPr>
              <a:t>H, CH, K, R, G, D, T, N</a:t>
            </a:r>
            <a:endParaRPr lang="cs-CZ" sz="3200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hyena, nohy (</a:t>
            </a:r>
            <a:r>
              <a:rPr lang="cs-CZ" i="1" dirty="0" err="1">
                <a:latin typeface="Calibri" panose="020F0502020204030204" pitchFamily="34" charset="0"/>
              </a:rPr>
              <a:t>legs</a:t>
            </a:r>
            <a:r>
              <a:rPr lang="cs-CZ" dirty="0">
                <a:latin typeface="Calibri" panose="020F0502020204030204" pitchFamily="34" charset="0"/>
              </a:rPr>
              <a:t>), hýbat se (</a:t>
            </a:r>
            <a:r>
              <a:rPr lang="cs-CZ" i="1" dirty="0">
                <a:latin typeface="Calibri" panose="020F0502020204030204" pitchFamily="34" charset="0"/>
              </a:rPr>
              <a:t>to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move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ucho (</a:t>
            </a:r>
            <a:r>
              <a:rPr lang="cs-CZ" i="1" dirty="0" err="1">
                <a:latin typeface="Calibri" panose="020F0502020204030204" pitchFamily="34" charset="0"/>
              </a:rPr>
              <a:t>ear</a:t>
            </a:r>
            <a:r>
              <a:rPr lang="cs-CZ" dirty="0">
                <a:latin typeface="Calibri" panose="020F0502020204030204" pitchFamily="34" charset="0"/>
              </a:rPr>
              <a:t>), dýchat (</a:t>
            </a:r>
            <a:r>
              <a:rPr lang="cs-CZ" i="1" dirty="0">
                <a:latin typeface="Calibri" panose="020F0502020204030204" pitchFamily="34" charset="0"/>
              </a:rPr>
              <a:t>to </a:t>
            </a:r>
            <a:r>
              <a:rPr lang="cs-CZ" i="1" dirty="0" err="1">
                <a:latin typeface="Calibri" panose="020F0502020204030204" pitchFamily="34" charset="0"/>
              </a:rPr>
              <a:t>breathe</a:t>
            </a:r>
            <a:r>
              <a:rPr lang="cs-CZ" dirty="0">
                <a:latin typeface="Calibri" panose="020F0502020204030204" pitchFamily="34" charset="0"/>
              </a:rPr>
              <a:t>)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koleno (</a:t>
            </a:r>
            <a:r>
              <a:rPr lang="cs-CZ" i="1" dirty="0" err="1">
                <a:latin typeface="Calibri" panose="020F0502020204030204" pitchFamily="34" charset="0"/>
              </a:rPr>
              <a:t>knee</a:t>
            </a:r>
            <a:r>
              <a:rPr lang="cs-CZ" dirty="0">
                <a:latin typeface="Calibri" panose="020F0502020204030204" pitchFamily="34" charset="0"/>
              </a:rPr>
              <a:t>), oko (</a:t>
            </a:r>
            <a:r>
              <a:rPr lang="cs-CZ" i="1" dirty="0" err="1">
                <a:latin typeface="Calibri" panose="020F0502020204030204" pitchFamily="34" charset="0"/>
              </a:rPr>
              <a:t>eye</a:t>
            </a:r>
            <a:r>
              <a:rPr lang="cs-CZ" dirty="0">
                <a:latin typeface="Calibri" panose="020F0502020204030204" pitchFamily="34" charset="0"/>
              </a:rPr>
              <a:t>), kontrolovat (</a:t>
            </a:r>
            <a:r>
              <a:rPr lang="cs-CZ" i="1" dirty="0">
                <a:latin typeface="Calibri" panose="020F0502020204030204" pitchFamily="34" charset="0"/>
              </a:rPr>
              <a:t>to </a:t>
            </a:r>
            <a:r>
              <a:rPr lang="cs-CZ" i="1" dirty="0" err="1">
                <a:latin typeface="Calibri" panose="020F0502020204030204" pitchFamily="34" charset="0"/>
              </a:rPr>
              <a:t>check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ret (</a:t>
            </a:r>
            <a:r>
              <a:rPr lang="cs-CZ" i="1" dirty="0">
                <a:latin typeface="Calibri" panose="020F0502020204030204" pitchFamily="34" charset="0"/>
              </a:rPr>
              <a:t>lip</a:t>
            </a:r>
            <a:r>
              <a:rPr lang="cs-CZ" dirty="0">
                <a:latin typeface="Calibri" panose="020F0502020204030204" pitchFamily="34" charset="0"/>
              </a:rPr>
              <a:t>), brada (</a:t>
            </a:r>
            <a:r>
              <a:rPr lang="cs-CZ" i="1" dirty="0" err="1">
                <a:latin typeface="Calibri" panose="020F0502020204030204" pitchFamily="34" charset="0"/>
              </a:rPr>
              <a:t>chin</a:t>
            </a:r>
            <a:r>
              <a:rPr lang="cs-CZ" dirty="0">
                <a:latin typeface="Calibri" panose="020F0502020204030204" pitchFamily="34" charset="0"/>
              </a:rPr>
              <a:t>), trup (</a:t>
            </a:r>
            <a:r>
              <a:rPr lang="cs-CZ" i="1" dirty="0" err="1">
                <a:latin typeface="Calibri" panose="020F0502020204030204" pitchFamily="34" charset="0"/>
              </a:rPr>
              <a:t>chest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gynekologie, guma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tvrdý (</a:t>
            </a:r>
            <a:r>
              <a:rPr lang="cs-CZ" i="1" dirty="0">
                <a:latin typeface="Calibri" panose="020F0502020204030204" pitchFamily="34" charset="0"/>
              </a:rPr>
              <a:t>hard</a:t>
            </a:r>
            <a:r>
              <a:rPr lang="cs-CZ" dirty="0">
                <a:latin typeface="Calibri" panose="020F0502020204030204" pitchFamily="34" charset="0"/>
              </a:rPr>
              <a:t>), mladý (</a:t>
            </a:r>
            <a:r>
              <a:rPr lang="cs-CZ" i="1" dirty="0" err="1">
                <a:latin typeface="Calibri" panose="020F0502020204030204" pitchFamily="34" charset="0"/>
              </a:rPr>
              <a:t>young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týden (</a:t>
            </a:r>
            <a:r>
              <a:rPr lang="cs-CZ" i="1" dirty="0" err="1">
                <a:latin typeface="Calibri" panose="020F0502020204030204" pitchFamily="34" charset="0"/>
              </a:rPr>
              <a:t>week</a:t>
            </a:r>
            <a:r>
              <a:rPr lang="cs-CZ" dirty="0">
                <a:latin typeface="Calibri" panose="020F0502020204030204" pitchFamily="34" charset="0"/>
              </a:rPr>
              <a:t>), tabule (</a:t>
            </a:r>
            <a:r>
              <a:rPr lang="cs-CZ" i="1" dirty="0" err="1">
                <a:latin typeface="Calibri" panose="020F0502020204030204" pitchFamily="34" charset="0"/>
              </a:rPr>
              <a:t>board</a:t>
            </a:r>
            <a:r>
              <a:rPr lang="cs-CZ" dirty="0">
                <a:latin typeface="Calibri" panose="020F0502020204030204" pitchFamily="34" charset="0"/>
              </a:rPr>
              <a:t>), prst (</a:t>
            </a:r>
            <a:r>
              <a:rPr lang="cs-CZ" i="1" dirty="0" err="1">
                <a:latin typeface="Calibri" panose="020F0502020204030204" pitchFamily="34" charset="0"/>
              </a:rPr>
              <a:t>finger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noha (</a:t>
            </a:r>
            <a:r>
              <a:rPr lang="cs-CZ" i="1" dirty="0">
                <a:latin typeface="Calibri" panose="020F0502020204030204" pitchFamily="34" charset="0"/>
              </a:rPr>
              <a:t>leg</a:t>
            </a:r>
            <a:r>
              <a:rPr lang="cs-CZ" dirty="0">
                <a:latin typeface="Calibri" panose="020F0502020204030204" pitchFamily="34" charset="0"/>
              </a:rPr>
              <a:t>), nos (</a:t>
            </a:r>
            <a:r>
              <a:rPr lang="cs-CZ" i="1" dirty="0">
                <a:latin typeface="Calibri" panose="020F0502020204030204" pitchFamily="34" charset="0"/>
              </a:rPr>
              <a:t>nose</a:t>
            </a:r>
            <a:r>
              <a:rPr lang="cs-CZ" dirty="0">
                <a:latin typeface="Calibri" panose="020F0502020204030204" pitchFamily="34" charset="0"/>
              </a:rPr>
              <a:t>), rameno (</a:t>
            </a:r>
            <a:r>
              <a:rPr lang="cs-CZ" i="1" dirty="0" err="1">
                <a:latin typeface="Calibri" panose="020F0502020204030204" pitchFamily="34" charset="0"/>
              </a:rPr>
              <a:t>shoulder</a:t>
            </a:r>
            <a:r>
              <a:rPr lang="cs-CZ" dirty="0">
                <a:latin typeface="Calibri" panose="020F0502020204030204" pitchFamily="34" charset="0"/>
              </a:rPr>
              <a:t>)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Consonants: soft	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latin typeface="Calibri" panose="020F0502020204030204" pitchFamily="34" charset="0"/>
              </a:rPr>
              <a:t>Ž, Š, Č, Ř, Ď </a:t>
            </a:r>
            <a:r>
              <a:rPr lang="cs-CZ" sz="3200" dirty="0" smtClean="0">
                <a:latin typeface="Calibri" panose="020F0502020204030204" pitchFamily="34" charset="0"/>
              </a:rPr>
              <a:t>(</a:t>
            </a:r>
            <a:r>
              <a:rPr lang="cs-CZ" sz="3200" i="1" dirty="0" err="1" smtClean="0">
                <a:latin typeface="Calibri" panose="020F0502020204030204" pitchFamily="34" charset="0"/>
              </a:rPr>
              <a:t>could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i="1" dirty="0" err="1" smtClean="0">
                <a:latin typeface="Calibri" panose="020F0502020204030204" pitchFamily="34" charset="0"/>
              </a:rPr>
              <a:t>be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i="1" dirty="0" err="1" smtClean="0">
                <a:latin typeface="Calibri" panose="020F0502020204030204" pitchFamily="34" charset="0"/>
              </a:rPr>
              <a:t>written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i="1" dirty="0" err="1" smtClean="0">
                <a:latin typeface="Calibri" panose="020F0502020204030204" pitchFamily="34" charset="0"/>
              </a:rPr>
              <a:t>also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i="1" dirty="0" err="1" smtClean="0">
                <a:latin typeface="Calibri" panose="020F0502020204030204" pitchFamily="34" charset="0"/>
              </a:rPr>
              <a:t>like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</a:rPr>
              <a:t>DĚ/DI</a:t>
            </a:r>
            <a:r>
              <a:rPr lang="cs-CZ" sz="3200" dirty="0">
                <a:latin typeface="Calibri" panose="020F0502020204030204" pitchFamily="34" charset="0"/>
              </a:rPr>
              <a:t>), Ť </a:t>
            </a:r>
            <a:r>
              <a:rPr lang="cs-CZ" sz="3200" dirty="0" smtClean="0">
                <a:latin typeface="Calibri" panose="020F0502020204030204" pitchFamily="34" charset="0"/>
              </a:rPr>
              <a:t>(</a:t>
            </a:r>
            <a:r>
              <a:rPr lang="cs-CZ" sz="3200" i="1" dirty="0" err="1" smtClean="0">
                <a:latin typeface="Calibri" panose="020F0502020204030204" pitchFamily="34" charset="0"/>
              </a:rPr>
              <a:t>could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i="1" dirty="0" err="1" smtClean="0">
                <a:latin typeface="Calibri" panose="020F0502020204030204" pitchFamily="34" charset="0"/>
              </a:rPr>
              <a:t>be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i="1" dirty="0" err="1" smtClean="0">
                <a:latin typeface="Calibri" panose="020F0502020204030204" pitchFamily="34" charset="0"/>
              </a:rPr>
              <a:t>written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i="1" dirty="0" err="1" smtClean="0">
                <a:latin typeface="Calibri" panose="020F0502020204030204" pitchFamily="34" charset="0"/>
              </a:rPr>
              <a:t>also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i="1" dirty="0" err="1" smtClean="0">
                <a:latin typeface="Calibri" panose="020F0502020204030204" pitchFamily="34" charset="0"/>
              </a:rPr>
              <a:t>like</a:t>
            </a:r>
            <a:r>
              <a:rPr lang="cs-CZ" sz="3200" i="1" dirty="0" smtClean="0">
                <a:latin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</a:rPr>
              <a:t>TĚ</a:t>
            </a:r>
            <a:r>
              <a:rPr lang="cs-CZ" sz="3200" dirty="0">
                <a:latin typeface="Calibri" panose="020F0502020204030204" pitchFamily="34" charset="0"/>
              </a:rPr>
              <a:t>, TI), Ň (NĚ, NI) + C, J</a:t>
            </a:r>
          </a:p>
          <a:p>
            <a:r>
              <a:rPr lang="cs-CZ" dirty="0">
                <a:latin typeface="Calibri" panose="020F0502020204030204" pitchFamily="34" charset="0"/>
              </a:rPr>
              <a:t>žebro (</a:t>
            </a:r>
            <a:r>
              <a:rPr lang="cs-CZ" i="1" dirty="0" err="1">
                <a:latin typeface="Calibri" panose="020F0502020204030204" pitchFamily="34" charset="0"/>
              </a:rPr>
              <a:t>rib</a:t>
            </a:r>
            <a:r>
              <a:rPr lang="cs-CZ" dirty="0">
                <a:latin typeface="Calibri" panose="020F0502020204030204" pitchFamily="34" charset="0"/>
              </a:rPr>
              <a:t>), žíla (</a:t>
            </a:r>
            <a:r>
              <a:rPr lang="cs-CZ" i="1" dirty="0" err="1">
                <a:latin typeface="Calibri" panose="020F0502020204030204" pitchFamily="34" charset="0"/>
              </a:rPr>
              <a:t>vein</a:t>
            </a:r>
            <a:r>
              <a:rPr lang="cs-CZ" dirty="0">
                <a:latin typeface="Calibri" panose="020F0502020204030204" pitchFamily="34" charset="0"/>
              </a:rPr>
              <a:t>), žít (</a:t>
            </a:r>
            <a:r>
              <a:rPr lang="cs-CZ" i="1" dirty="0">
                <a:latin typeface="Calibri" panose="020F0502020204030204" pitchFamily="34" charset="0"/>
              </a:rPr>
              <a:t>to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i="1" dirty="0">
                <a:latin typeface="Calibri" panose="020F0502020204030204" pitchFamily="34" charset="0"/>
              </a:rPr>
              <a:t>live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slyšet (</a:t>
            </a:r>
            <a:r>
              <a:rPr lang="cs-CZ" i="1" dirty="0">
                <a:latin typeface="Calibri" panose="020F0502020204030204" pitchFamily="34" charset="0"/>
              </a:rPr>
              <a:t>to </a:t>
            </a:r>
            <a:r>
              <a:rPr lang="cs-CZ" i="1" dirty="0" err="1">
                <a:latin typeface="Calibri" panose="020F0502020204030204" pitchFamily="34" charset="0"/>
              </a:rPr>
              <a:t>hear</a:t>
            </a:r>
            <a:r>
              <a:rPr lang="cs-CZ" dirty="0">
                <a:latin typeface="Calibri" panose="020F0502020204030204" pitchFamily="34" charset="0"/>
              </a:rPr>
              <a:t>), uši (</a:t>
            </a:r>
            <a:r>
              <a:rPr lang="cs-CZ" i="1" dirty="0" err="1">
                <a:latin typeface="Calibri" panose="020F0502020204030204" pitchFamily="34" charset="0"/>
              </a:rPr>
              <a:t>ears</a:t>
            </a:r>
            <a:r>
              <a:rPr lang="cs-CZ" dirty="0">
                <a:latin typeface="Calibri" panose="020F0502020204030204" pitchFamily="34" charset="0"/>
              </a:rPr>
              <a:t>) </a:t>
            </a:r>
          </a:p>
          <a:p>
            <a:r>
              <a:rPr lang="cs-CZ" dirty="0">
                <a:latin typeface="Calibri" panose="020F0502020204030204" pitchFamily="34" charset="0"/>
              </a:rPr>
              <a:t>močit (</a:t>
            </a:r>
            <a:r>
              <a:rPr lang="cs-CZ" i="1" dirty="0">
                <a:latin typeface="Calibri" panose="020F0502020204030204" pitchFamily="34" charset="0"/>
              </a:rPr>
              <a:t>to </a:t>
            </a:r>
            <a:r>
              <a:rPr lang="cs-CZ" i="1" dirty="0" err="1">
                <a:latin typeface="Calibri" panose="020F0502020204030204" pitchFamily="34" charset="0"/>
              </a:rPr>
              <a:t>urinate</a:t>
            </a:r>
            <a:r>
              <a:rPr lang="cs-CZ" dirty="0">
                <a:latin typeface="Calibri" panose="020F0502020204030204" pitchFamily="34" charset="0"/>
              </a:rPr>
              <a:t>), čelo (</a:t>
            </a:r>
            <a:r>
              <a:rPr lang="cs-CZ" i="1" dirty="0" err="1">
                <a:latin typeface="Calibri" panose="020F0502020204030204" pitchFamily="34" charset="0"/>
              </a:rPr>
              <a:t>forehead</a:t>
            </a:r>
            <a:r>
              <a:rPr lang="cs-CZ" dirty="0">
                <a:latin typeface="Calibri" panose="020F0502020204030204" pitchFamily="34" charset="0"/>
              </a:rPr>
              <a:t>), česky × český (</a:t>
            </a:r>
            <a:r>
              <a:rPr lang="cs-CZ" i="1" dirty="0" err="1">
                <a:latin typeface="Calibri" panose="020F0502020204030204" pitchFamily="34" charset="0"/>
              </a:rPr>
              <a:t>czech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dítě (</a:t>
            </a:r>
            <a:r>
              <a:rPr lang="cs-CZ" i="1" dirty="0" err="1">
                <a:latin typeface="Calibri" panose="020F0502020204030204" pitchFamily="34" charset="0"/>
              </a:rPr>
              <a:t>child</a:t>
            </a:r>
            <a:r>
              <a:rPr lang="cs-CZ" dirty="0">
                <a:latin typeface="Calibri" panose="020F0502020204030204" pitchFamily="34" charset="0"/>
              </a:rPr>
              <a:t>), děti (</a:t>
            </a:r>
            <a:r>
              <a:rPr lang="cs-CZ" i="1" dirty="0" err="1">
                <a:latin typeface="Calibri" panose="020F0502020204030204" pitchFamily="34" charset="0"/>
              </a:rPr>
              <a:t>children</a:t>
            </a:r>
            <a:r>
              <a:rPr lang="cs-CZ" dirty="0">
                <a:latin typeface="Calibri" panose="020F0502020204030204" pitchFamily="34" charset="0"/>
              </a:rPr>
              <a:t>), dělat (</a:t>
            </a:r>
            <a:r>
              <a:rPr lang="cs-CZ" i="1" dirty="0">
                <a:latin typeface="Calibri" panose="020F0502020204030204" pitchFamily="34" charset="0"/>
              </a:rPr>
              <a:t>to do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něco (</a:t>
            </a:r>
            <a:r>
              <a:rPr lang="cs-CZ" i="1" dirty="0" err="1">
                <a:latin typeface="Calibri" panose="020F0502020204030204" pitchFamily="34" charset="0"/>
              </a:rPr>
              <a:t>something</a:t>
            </a:r>
            <a:r>
              <a:rPr lang="cs-CZ" dirty="0">
                <a:latin typeface="Calibri" panose="020F0502020204030204" pitchFamily="34" charset="0"/>
              </a:rPr>
              <a:t>), nic (</a:t>
            </a:r>
            <a:r>
              <a:rPr lang="cs-CZ" i="1" dirty="0" err="1">
                <a:latin typeface="Calibri" panose="020F0502020204030204" pitchFamily="34" charset="0"/>
              </a:rPr>
              <a:t>nothing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Special pronunciation (…Ě | Y/I)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bě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pě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vě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 [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bje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pje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vje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]: oběd (</a:t>
            </a: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</a:rPr>
              <a:t>lunch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), pět (</a:t>
            </a:r>
            <a:r>
              <a:rPr lang="cs-CZ" altLang="cs-CZ" i="1" dirty="0" err="1">
                <a:latin typeface="Calibri" panose="020F0502020204030204" pitchFamily="34" charset="0"/>
                <a:ea typeface="ＭＳ Ｐゴシック" pitchFamily="34" charset="-128"/>
              </a:rPr>
              <a:t>five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), věda (</a:t>
            </a: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</a:rPr>
              <a:t>science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mě [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m</a:t>
            </a:r>
            <a:r>
              <a:rPr lang="cs-CZ" altLang="cs-CZ" b="1" dirty="0" err="1">
                <a:latin typeface="Calibri" panose="020F0502020204030204" pitchFamily="34" charset="0"/>
                <a:ea typeface="ＭＳ Ｐゴシック" pitchFamily="34" charset="-128"/>
              </a:rPr>
              <a:t>n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]: město (city), měsíc (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month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D — T — N + Y/I/Ě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dy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ty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ny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[di – ti – ni] × di – ti – ni [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dji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tji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nji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]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de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te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ne ×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dě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tě – ně [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dje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tje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nje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]</a:t>
            </a:r>
            <a:endParaRPr lang="en-GB" altLang="cs-CZ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mladý (</a:t>
            </a:r>
            <a:r>
              <a:rPr lang="cs-CZ" dirty="0" err="1">
                <a:latin typeface="Calibri" panose="020F0502020204030204" pitchFamily="34" charset="0"/>
              </a:rPr>
              <a:t>young</a:t>
            </a:r>
            <a:r>
              <a:rPr lang="cs-CZ" dirty="0">
                <a:latin typeface="Calibri" panose="020F0502020204030204" pitchFamily="34" charset="0"/>
              </a:rPr>
              <a:t>), týden (</a:t>
            </a:r>
            <a:r>
              <a:rPr lang="cs-CZ" dirty="0" err="1">
                <a:latin typeface="Calibri" panose="020F0502020204030204" pitchFamily="34" charset="0"/>
              </a:rPr>
              <a:t>week</a:t>
            </a:r>
            <a:r>
              <a:rPr lang="cs-CZ" dirty="0">
                <a:latin typeface="Calibri" panose="020F0502020204030204" pitchFamily="34" charset="0"/>
              </a:rPr>
              <a:t>), krásný (</a:t>
            </a:r>
            <a:r>
              <a:rPr lang="cs-CZ" dirty="0" err="1">
                <a:latin typeface="Calibri" panose="020F0502020204030204" pitchFamily="34" charset="0"/>
              </a:rPr>
              <a:t>beautiful</a:t>
            </a:r>
            <a:r>
              <a:rPr lang="cs-CZ" dirty="0">
                <a:latin typeface="Calibri" panose="020F0502020204030204" pitchFamily="34" charset="0"/>
              </a:rPr>
              <a:t>), dítě (</a:t>
            </a:r>
            <a:r>
              <a:rPr lang="cs-CZ" dirty="0" err="1">
                <a:latin typeface="Calibri" panose="020F0502020204030204" pitchFamily="34" charset="0"/>
              </a:rPr>
              <a:t>child</a:t>
            </a:r>
            <a:r>
              <a:rPr lang="cs-CZ" dirty="0">
                <a:latin typeface="Calibri" panose="020F0502020204030204" pitchFamily="34" charset="0"/>
              </a:rPr>
              <a:t>), děti (</a:t>
            </a:r>
            <a:r>
              <a:rPr lang="cs-CZ" dirty="0" err="1">
                <a:latin typeface="Calibri" panose="020F0502020204030204" pitchFamily="34" charset="0"/>
              </a:rPr>
              <a:t>children</a:t>
            </a:r>
            <a:r>
              <a:rPr lang="cs-CZ" dirty="0">
                <a:latin typeface="Calibri" panose="020F0502020204030204" pitchFamily="34" charset="0"/>
              </a:rPr>
              <a:t>), jdete (</a:t>
            </a:r>
            <a:r>
              <a:rPr lang="cs-CZ" dirty="0" err="1">
                <a:latin typeface="Calibri" panose="020F0502020204030204" pitchFamily="34" charset="0"/>
              </a:rPr>
              <a:t>you</a:t>
            </a:r>
            <a:r>
              <a:rPr lang="cs-CZ" dirty="0">
                <a:latin typeface="Calibri" panose="020F0502020204030204" pitchFamily="34" charset="0"/>
              </a:rPr>
              <a:t> go), někdo (</a:t>
            </a:r>
            <a:r>
              <a:rPr lang="cs-CZ" dirty="0" err="1">
                <a:latin typeface="Calibri" panose="020F0502020204030204" pitchFamily="34" charset="0"/>
              </a:rPr>
              <a:t>someone</a:t>
            </a:r>
            <a:r>
              <a:rPr lang="cs-CZ" dirty="0">
                <a:latin typeface="Calibri" panose="020F0502020204030204" pitchFamily="34" charset="0"/>
              </a:rPr>
              <a:t>), ne (no)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 (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276" y="2017713"/>
            <a:ext cx="10773622" cy="1267271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 smtClean="0">
                <a:latin typeface="Calibri" panose="020F0502020204030204" pitchFamily="34" charset="0"/>
                <a:ea typeface="ＭＳ Ｐゴシック" pitchFamily="34" charset="-128"/>
              </a:rPr>
              <a:t>Use </a:t>
            </a:r>
            <a:r>
              <a:rPr lang="cs-CZ" altLang="cs-CZ" dirty="0" err="1" smtClean="0">
                <a:latin typeface="Calibri" panose="020F0502020204030204" pitchFamily="34" charset="0"/>
                <a:ea typeface="ＭＳ Ｐゴシック" pitchFamily="34" charset="-128"/>
              </a:rPr>
              <a:t>the</a:t>
            </a:r>
            <a:r>
              <a:rPr lang="cs-CZ" altLang="cs-CZ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ea typeface="ＭＳ Ｐゴシック" pitchFamily="34" charset="-128"/>
              </a:rPr>
              <a:t>book</a:t>
            </a:r>
            <a:r>
              <a:rPr lang="cs-CZ" altLang="cs-CZ" dirty="0" smtClean="0">
                <a:latin typeface="Calibri" panose="020F0502020204030204" pitchFamily="34" charset="0"/>
                <a:ea typeface="ＭＳ Ｐゴシック" pitchFamily="34" charset="-128"/>
              </a:rPr>
              <a:t> Čeština Express.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latin typeface="Calibri" panose="020F0502020204030204" pitchFamily="34" charset="0"/>
                <a:ea typeface="ＭＳ Ｐゴシック" pitchFamily="34" charset="-128"/>
              </a:rPr>
              <a:t>page</a:t>
            </a:r>
            <a:r>
              <a:rPr lang="cs-CZ" dirty="0" smtClean="0">
                <a:latin typeface="Calibri" panose="020F0502020204030204" pitchFamily="34" charset="0"/>
                <a:ea typeface="ＭＳ Ｐゴシック" pitchFamily="34" charset="-128"/>
              </a:rPr>
              <a:t> 6/1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latin typeface="Calibri" panose="020F0502020204030204" pitchFamily="34" charset="0"/>
              </a:rPr>
              <a:t>observe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word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order</a:t>
            </a:r>
            <a:endParaRPr lang="cs-CZ" dirty="0" smtClean="0"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392633" y="3054151"/>
            <a:ext cx="1928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Co</a:t>
            </a:r>
            <a:r>
              <a:rPr lang="cs-CZ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3600" b="1" dirty="0">
                <a:solidFill>
                  <a:srgbClr val="00B050"/>
                </a:solidFill>
                <a:latin typeface="Cambria" panose="02040503050406030204" pitchFamily="18" charset="0"/>
              </a:rPr>
              <a:t>je</a:t>
            </a:r>
            <a:r>
              <a:rPr lang="cs-CZ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to?</a:t>
            </a:r>
            <a:endParaRPr lang="cs-CZ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08594" y="4651338"/>
            <a:ext cx="1910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To </a:t>
            </a:r>
            <a:r>
              <a:rPr lang="cs-CZ" sz="36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je</a:t>
            </a:r>
            <a:r>
              <a:rPr lang="cs-CZ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XY</a:t>
            </a:r>
            <a:r>
              <a:rPr lang="cs-CZ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cs-CZ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 bwMode="auto">
          <a:xfrm>
            <a:off x="6303580" y="3700482"/>
            <a:ext cx="6856" cy="950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>
            <a:off x="5806380" y="3735524"/>
            <a:ext cx="1080120" cy="845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/>
          <p:nvPr/>
        </p:nvCxnSpPr>
        <p:spPr bwMode="auto">
          <a:xfrm flipV="1">
            <a:off x="5806380" y="3700482"/>
            <a:ext cx="936104" cy="880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143959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powerpoint_sablona_CJV_4_3_cz</Template>
  <TotalTime>0</TotalTime>
  <Words>925</Words>
  <Application>Microsoft Office PowerPoint</Application>
  <PresentationFormat>Vlastní</PresentationFormat>
  <Paragraphs>167</Paragraphs>
  <Slides>17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Cambria</vt:lpstr>
      <vt:lpstr>Corbel</vt:lpstr>
      <vt:lpstr>Tahoma</vt:lpstr>
      <vt:lpstr>Wingdings</vt:lpstr>
      <vt:lpstr>Prezentace_MU_CZ</vt:lpstr>
      <vt:lpstr>Čeština: 1. lekce Czech language: 1st lesson</vt:lpstr>
      <vt:lpstr>Letters. Alphabet / sounds</vt:lpstr>
      <vt:lpstr>Vowels — short</vt:lpstr>
      <vt:lpstr>Vowels — long</vt:lpstr>
      <vt:lpstr>Difthongs</vt:lpstr>
      <vt:lpstr>Consonants: hard </vt:lpstr>
      <vt:lpstr>Consonants: soft </vt:lpstr>
      <vt:lpstr>Special pronunciation (…Ě | Y/I)</vt:lpstr>
      <vt:lpstr>Co je to? (what is it?)</vt:lpstr>
      <vt:lpstr>Basic phrases: greetings</vt:lpstr>
      <vt:lpstr>Basic phrases: Q&amp;A</vt:lpstr>
      <vt:lpstr>Odkud jste? </vt:lpstr>
      <vt:lpstr>Basic phrases: classroom language</vt:lpstr>
      <vt:lpstr>Rozumíte?</vt:lpstr>
      <vt:lpstr>Rozumíte?</vt:lpstr>
      <vt:lpstr>Verb být (to be) and basic questions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3</cp:revision>
  <dcterms:created xsi:type="dcterms:W3CDTF">2015-09-08T18:40:27Z</dcterms:created>
  <dcterms:modified xsi:type="dcterms:W3CDTF">2018-09-03T09:53:05Z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