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73" r:id="rId3"/>
    <p:sldId id="258" r:id="rId4"/>
    <p:sldId id="277" r:id="rId5"/>
    <p:sldId id="260" r:id="rId6"/>
    <p:sldId id="261" r:id="rId7"/>
    <p:sldId id="263" r:id="rId8"/>
    <p:sldId id="264" r:id="rId9"/>
    <p:sldId id="265" r:id="rId10"/>
    <p:sldId id="279" r:id="rId11"/>
    <p:sldId id="262" r:id="rId12"/>
    <p:sldId id="294" r:id="rId13"/>
    <p:sldId id="290" r:id="rId14"/>
    <p:sldId id="283" r:id="rId15"/>
    <p:sldId id="284" r:id="rId16"/>
    <p:sldId id="285" r:id="rId17"/>
    <p:sldId id="286" r:id="rId18"/>
    <p:sldId id="269" r:id="rId19"/>
    <p:sldId id="274" r:id="rId20"/>
    <p:sldId id="281" r:id="rId21"/>
    <p:sldId id="291" r:id="rId22"/>
    <p:sldId id="287" r:id="rId23"/>
    <p:sldId id="288" r:id="rId24"/>
    <p:sldId id="289" r:id="rId25"/>
    <p:sldId id="292" r:id="rId26"/>
    <p:sldId id="293" r:id="rId27"/>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18.11.2019</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p14="http://schemas.microsoft.com/office/powerpoint/2010/main"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11/18/2019</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Toto</a:t>
            </a:r>
            <a:r>
              <a:rPr lang="en-US" baseline="0" dirty="0"/>
              <a:t> by </a:t>
            </a:r>
            <a:r>
              <a:rPr lang="en-US" baseline="0" dirty="0" err="1"/>
              <a:t>snáď</a:t>
            </a:r>
            <a:r>
              <a:rPr lang="en-US" baseline="0" dirty="0"/>
              <a:t> </a:t>
            </a:r>
            <a:r>
              <a:rPr lang="en-US" baseline="0" dirty="0" err="1"/>
              <a:t>mohlo</a:t>
            </a:r>
            <a:r>
              <a:rPr lang="en-US" baseline="0" dirty="0"/>
              <a:t> </a:t>
            </a:r>
            <a:r>
              <a:rPr lang="en-US" baseline="0" dirty="0" err="1"/>
              <a:t>byť</a:t>
            </a:r>
            <a:r>
              <a:rPr lang="en-US" baseline="0" dirty="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10</a:t>
            </a:fld>
            <a:endParaRPr lang="en-US"/>
          </a:p>
        </p:txBody>
      </p:sp>
    </p:spTree>
    <p:extLst>
      <p:ext uri="{BB962C8B-B14F-4D97-AF65-F5344CB8AC3E}">
        <p14:creationId xmlns:p14="http://schemas.microsoft.com/office/powerpoint/2010/main"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Cvičení</a:t>
            </a:r>
            <a:r>
              <a:rPr lang="en-US" dirty="0"/>
              <a:t> </a:t>
            </a:r>
            <a:r>
              <a:rPr lang="en-US" dirty="0" err="1"/>
              <a:t>primárně</a:t>
            </a:r>
            <a:r>
              <a:rPr lang="en-US" dirty="0"/>
              <a:t> </a:t>
            </a:r>
            <a:r>
              <a:rPr lang="en-US" dirty="0" err="1"/>
              <a:t>slouží</a:t>
            </a:r>
            <a:r>
              <a:rPr lang="en-US" dirty="0"/>
              <a:t> </a:t>
            </a:r>
            <a:r>
              <a:rPr lang="en-US" dirty="0" err="1"/>
              <a:t>jako</a:t>
            </a:r>
            <a:r>
              <a:rPr lang="en-US" dirty="0"/>
              <a:t> </a:t>
            </a:r>
            <a:r>
              <a:rPr lang="en-US" dirty="0" err="1"/>
              <a:t>opakování</a:t>
            </a:r>
            <a:r>
              <a:rPr lang="en-US" dirty="0"/>
              <a:t> </a:t>
            </a:r>
            <a:r>
              <a:rPr lang="en-US" dirty="0" err="1"/>
              <a:t>názvú</a:t>
            </a:r>
            <a:r>
              <a:rPr lang="en-US" dirty="0"/>
              <a:t> </a:t>
            </a:r>
            <a:r>
              <a:rPr lang="en-US" dirty="0" err="1"/>
              <a:t>kostí</a:t>
            </a:r>
            <a:r>
              <a:rPr lang="en-US" dirty="0"/>
              <a:t> </a:t>
            </a:r>
            <a:r>
              <a:rPr lang="en-US" dirty="0" err="1"/>
              <a:t>lidského</a:t>
            </a:r>
            <a:r>
              <a:rPr lang="en-US" dirty="0"/>
              <a:t> </a:t>
            </a:r>
            <a:r>
              <a:rPr lang="en-US" dirty="0" err="1"/>
              <a:t>těla</a:t>
            </a:r>
            <a:r>
              <a:rPr lang="en-US" dirty="0"/>
              <a:t>, (</a:t>
            </a:r>
            <a:r>
              <a:rPr lang="en-US" dirty="0" err="1"/>
              <a:t>kosti</a:t>
            </a:r>
            <a:r>
              <a:rPr lang="en-US" dirty="0"/>
              <a:t> </a:t>
            </a:r>
            <a:r>
              <a:rPr lang="en-US" dirty="0" err="1"/>
              <a:t>pojmenovat</a:t>
            </a:r>
            <a:r>
              <a:rPr lang="en-US" dirty="0"/>
              <a:t>, </a:t>
            </a:r>
            <a:r>
              <a:rPr lang="en-US" dirty="0" err="1"/>
              <a:t>zařadit</a:t>
            </a:r>
            <a:r>
              <a:rPr lang="en-US" dirty="0"/>
              <a:t> do </a:t>
            </a:r>
            <a:r>
              <a:rPr lang="en-US" dirty="0" err="1"/>
              <a:t>deklinace</a:t>
            </a:r>
            <a:r>
              <a:rPr lang="en-US" dirty="0"/>
              <a:t>, </a:t>
            </a:r>
            <a:r>
              <a:rPr lang="en-US" dirty="0" err="1"/>
              <a:t>určit</a:t>
            </a:r>
            <a:r>
              <a:rPr lang="en-US" dirty="0"/>
              <a:t> gen. </a:t>
            </a:r>
            <a:r>
              <a:rPr lang="en-US" dirty="0" err="1"/>
              <a:t>základ</a:t>
            </a:r>
            <a:r>
              <a:rPr lang="en-US" dirty="0"/>
              <a:t> </a:t>
            </a:r>
            <a:r>
              <a:rPr lang="en-US" dirty="0" err="1"/>
              <a:t>slova</a:t>
            </a:r>
            <a:r>
              <a:rPr lang="en-US" dirty="0"/>
              <a:t>,</a:t>
            </a:r>
            <a:r>
              <a:rPr lang="en-US" baseline="0" dirty="0"/>
              <a:t> </a:t>
            </a:r>
            <a:r>
              <a:rPr lang="en-US" baseline="0" dirty="0" err="1"/>
              <a:t>případně</a:t>
            </a:r>
            <a:r>
              <a:rPr lang="en-US" baseline="0" dirty="0"/>
              <a:t> </a:t>
            </a:r>
            <a:r>
              <a:rPr lang="en-US" baseline="0" dirty="0" err="1"/>
              <a:t>odvodit</a:t>
            </a:r>
            <a:r>
              <a:rPr lang="en-US" baseline="0" dirty="0"/>
              <a:t> adj.</a:t>
            </a:r>
          </a:p>
          <a:p>
            <a:r>
              <a:rPr lang="en-US" baseline="0" dirty="0" err="1"/>
              <a:t>Sekundárně</a:t>
            </a:r>
            <a:r>
              <a:rPr lang="en-US" baseline="0" dirty="0"/>
              <a:t> </a:t>
            </a:r>
            <a:r>
              <a:rPr lang="en-US" baseline="0" dirty="0" err="1"/>
              <a:t>jej</a:t>
            </a:r>
            <a:r>
              <a:rPr lang="en-US" baseline="0" dirty="0"/>
              <a:t> </a:t>
            </a:r>
            <a:r>
              <a:rPr lang="en-US" baseline="0" dirty="0" err="1"/>
              <a:t>možno</a:t>
            </a:r>
            <a:r>
              <a:rPr lang="en-US" baseline="0" dirty="0"/>
              <a:t> </a:t>
            </a:r>
            <a:r>
              <a:rPr lang="en-US" baseline="0" dirty="0" err="1"/>
              <a:t>použít</a:t>
            </a:r>
            <a:r>
              <a:rPr lang="en-US" baseline="0" dirty="0"/>
              <a:t> </a:t>
            </a:r>
            <a:r>
              <a:rPr lang="en-US" baseline="0" dirty="0" err="1"/>
              <a:t>jako</a:t>
            </a:r>
            <a:r>
              <a:rPr lang="en-US" baseline="0" dirty="0"/>
              <a:t> </a:t>
            </a:r>
            <a:r>
              <a:rPr lang="en-US" baseline="0" dirty="0" err="1"/>
              <a:t>cvičení</a:t>
            </a:r>
            <a:r>
              <a:rPr lang="en-US" baseline="0" dirty="0"/>
              <a:t> pro </a:t>
            </a:r>
            <a:r>
              <a:rPr lang="en-US" baseline="0" dirty="0" err="1"/>
              <a:t>zopakování</a:t>
            </a:r>
            <a:r>
              <a:rPr lang="en-US" baseline="0" dirty="0"/>
              <a:t> </a:t>
            </a:r>
            <a:r>
              <a:rPr lang="en-US" baseline="0" dirty="0" err="1"/>
              <a:t>typu</a:t>
            </a:r>
            <a:r>
              <a:rPr lang="en-US" baseline="0" dirty="0"/>
              <a:t> </a:t>
            </a:r>
            <a:r>
              <a:rPr lang="en-US" baseline="0" dirty="0" err="1"/>
              <a:t>zlomenin</a:t>
            </a:r>
            <a:r>
              <a:rPr lang="en-US" baseline="0" dirty="0"/>
              <a:t>, student </a:t>
            </a:r>
            <a:r>
              <a:rPr lang="en-US" baseline="0" dirty="0" err="1"/>
              <a:t>si</a:t>
            </a:r>
            <a:r>
              <a:rPr lang="en-US" baseline="0" dirty="0"/>
              <a:t> </a:t>
            </a:r>
            <a:r>
              <a:rPr lang="en-US" baseline="0" dirty="0" err="1"/>
              <a:t>vybere</a:t>
            </a:r>
            <a:r>
              <a:rPr lang="en-US" baseline="0" dirty="0"/>
              <a:t>, </a:t>
            </a:r>
            <a:r>
              <a:rPr lang="en-US" baseline="0" dirty="0" err="1"/>
              <a:t>kterou</a:t>
            </a:r>
            <a:r>
              <a:rPr lang="en-US" baseline="0" dirty="0"/>
              <a:t> </a:t>
            </a:r>
            <a:r>
              <a:rPr lang="en-US" baseline="0" dirty="0" err="1"/>
              <a:t>kost</a:t>
            </a:r>
            <a:r>
              <a:rPr lang="en-US" baseline="0" dirty="0"/>
              <a:t> a </a:t>
            </a:r>
            <a:r>
              <a:rPr lang="en-US" baseline="0" dirty="0" err="1"/>
              <a:t>jak</a:t>
            </a:r>
            <a:r>
              <a:rPr lang="en-US" baseline="0" dirty="0"/>
              <a:t> “</a:t>
            </a:r>
            <a:r>
              <a:rPr lang="en-US" baseline="0" dirty="0" err="1"/>
              <a:t>zlomí</a:t>
            </a:r>
            <a:r>
              <a:rPr lang="en-US" baseline="0" dirty="0"/>
              <a:t>” a </a:t>
            </a:r>
            <a:r>
              <a:rPr lang="en-US" baseline="0" dirty="0" err="1"/>
              <a:t>pokusí</a:t>
            </a:r>
            <a:r>
              <a:rPr lang="en-US" baseline="0" dirty="0"/>
              <a:t> se to </a:t>
            </a:r>
            <a:r>
              <a:rPr lang="en-US" baseline="0" dirty="0" err="1"/>
              <a:t>zapsat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13</a:t>
            </a:fld>
            <a:endParaRPr lang="en-US"/>
          </a:p>
        </p:txBody>
      </p:sp>
    </p:spTree>
    <p:extLst>
      <p:ext uri="{BB962C8B-B14F-4D97-AF65-F5344CB8AC3E}">
        <p14:creationId xmlns:p14="http://schemas.microsoft.com/office/powerpoint/2010/main" val="12606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is a medical procedure to restore </a:t>
            </a:r>
            <a:r>
              <a:rPr lang="en-US" sz="1200" kern="1200" dirty="0">
                <a:solidFill>
                  <a:schemeClr val="tx1"/>
                </a:solidFill>
                <a:latin typeface="+mn-lt"/>
                <a:ea typeface="+mn-ea"/>
                <a:cs typeface="+mn-cs"/>
                <a:hlinkClick r:id="rId3"/>
              </a:rPr>
              <a:t>fracture or </a:t>
            </a:r>
            <a:r>
              <a:rPr lang="en-US" sz="1200" kern="1200" dirty="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a:solidFill>
                  <a:schemeClr val="tx1"/>
                </a:solidFill>
                <a:latin typeface="+mn-lt"/>
                <a:ea typeface="+mn-ea"/>
                <a:cs typeface="+mn-cs"/>
                <a:hlinkClick r:id="rId4"/>
              </a:rPr>
              <a:t>re</a:t>
            </a:r>
            <a:r>
              <a:rPr lang="en-US" sz="1200" i="0" kern="1200" dirty="0">
                <a:solidFill>
                  <a:schemeClr val="tx1"/>
                </a:solidFill>
                <a:latin typeface="+mn-lt"/>
                <a:ea typeface="+mn-ea"/>
                <a:cs typeface="+mn-cs"/>
                <a:hlinkClick r:id="rId4"/>
              </a:rPr>
              <a:t> ("back [to normal]") + </a:t>
            </a:r>
            <a:r>
              <a:rPr lang="en-US" sz="1200" i="1" kern="1200" dirty="0">
                <a:solidFill>
                  <a:schemeClr val="tx1"/>
                </a:solidFill>
                <a:latin typeface="+mn-lt"/>
                <a:ea typeface="+mn-ea"/>
                <a:cs typeface="+mn-cs"/>
                <a:hlinkClick r:id="rId4"/>
              </a:rPr>
              <a:t>ducere</a:t>
            </a:r>
            <a:r>
              <a:rPr lang="en-US" sz="1200" i="0" kern="1200" dirty="0">
                <a:solidFill>
                  <a:schemeClr val="tx1"/>
                </a:solidFill>
                <a:latin typeface="+mn-lt"/>
                <a:ea typeface="+mn-ea"/>
                <a:cs typeface="+mn-cs"/>
                <a:hlinkClick r:id="rId4"/>
              </a:rPr>
              <a:t> ("lead"/"bring"), </a:t>
            </a:r>
            <a:r>
              <a:rPr lang="en-US" sz="1200" i="1" kern="1200" dirty="0">
                <a:solidFill>
                  <a:schemeClr val="tx1"/>
                </a:solidFill>
                <a:latin typeface="+mn-lt"/>
                <a:ea typeface="+mn-ea"/>
                <a:cs typeface="+mn-cs"/>
                <a:hlinkClick r:id="rId4"/>
              </a:rPr>
              <a:t>i.e.</a:t>
            </a:r>
            <a:r>
              <a:rPr lang="en-US" sz="1200" i="0" kern="1200" dirty="0">
                <a:solidFill>
                  <a:schemeClr val="tx1"/>
                </a:solidFill>
                <a:latin typeface="+mn-lt"/>
                <a:ea typeface="+mn-ea"/>
                <a:cs typeface="+mn-cs"/>
                <a:hlinkClick r:id="rId4"/>
              </a:rPr>
              <a:t>, "bringing back to normal." </a:t>
            </a:r>
            <a:endParaRPr lang="en-US" sz="1200" i="0" kern="1200" dirty="0">
              <a:solidFill>
                <a:schemeClr val="tx1"/>
              </a:solidFill>
              <a:latin typeface="+mn-lt"/>
              <a:ea typeface="+mn-ea"/>
              <a:cs typeface="+mn-cs"/>
            </a:endParaRPr>
          </a:p>
          <a:p>
            <a:r>
              <a:rPr lang="en-US" sz="1200" kern="1200" dirty="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14</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a:cs typeface="Cambria"/>
              </a:rPr>
              <a:t>(mechanical stability)</a:t>
            </a:r>
            <a:br>
              <a:rPr lang="en-US" sz="1200" dirty="0">
                <a:latin typeface="Cambria"/>
                <a:cs typeface="Cambria"/>
              </a:rPr>
            </a:br>
            <a:r>
              <a:rPr lang="en-US" sz="1200" dirty="0" err="1">
                <a:latin typeface="Cambria"/>
                <a:cs typeface="Cambria"/>
              </a:rPr>
              <a:t>intramedullar</a:t>
            </a:r>
            <a:r>
              <a:rPr lang="en-US" sz="1200" dirty="0">
                <a:latin typeface="Cambria"/>
                <a:cs typeface="Cambria"/>
              </a:rPr>
              <a:t> rods/ Internal plates and screws</a:t>
            </a:r>
          </a:p>
          <a:p>
            <a:r>
              <a:rPr lang="en-US" sz="1200" dirty="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15</a:t>
            </a:fld>
            <a:endParaRPr lang="en-US"/>
          </a:p>
        </p:txBody>
      </p:sp>
    </p:spTree>
    <p:extLst>
      <p:ext uri="{BB962C8B-B14F-4D97-AF65-F5344CB8AC3E}">
        <p14:creationId xmlns:p14="http://schemas.microsoft.com/office/powerpoint/2010/main" val="108181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Kirschner</a:t>
            </a:r>
            <a:r>
              <a:rPr lang="en-US" dirty="0"/>
              <a:t> </a:t>
            </a:r>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cs-CZ" dirty="0"/>
              <a:t>simplex</a:t>
            </a:r>
            <a:endParaRPr lang="en-US" dirty="0"/>
          </a:p>
          <a:p>
            <a:r>
              <a:rPr lang="en-US" dirty="0"/>
              <a:t>B,</a:t>
            </a:r>
            <a:r>
              <a:rPr lang="en-US" baseline="0" dirty="0"/>
              <a:t> </a:t>
            </a:r>
            <a:r>
              <a:rPr lang="cs-CZ" baseline="0" dirty="0" err="1"/>
              <a:t>aperta</a:t>
            </a:r>
            <a:endParaRPr lang="en-US" baseline="0" dirty="0"/>
          </a:p>
          <a:p>
            <a:r>
              <a:rPr lang="en-US" baseline="0" dirty="0"/>
              <a:t>C, </a:t>
            </a:r>
            <a:r>
              <a:rPr lang="cs-CZ" baseline="0" dirty="0" err="1"/>
              <a:t>cum</a:t>
            </a:r>
            <a:r>
              <a:rPr lang="cs-CZ" baseline="0" dirty="0"/>
              <a:t> </a:t>
            </a:r>
            <a:r>
              <a:rPr lang="cs-CZ" baseline="0" dirty="0" err="1"/>
              <a:t>dislocatione</a:t>
            </a:r>
            <a:r>
              <a:rPr lang="cs-CZ" baseline="0" dirty="0"/>
              <a:t> ad </a:t>
            </a:r>
            <a:r>
              <a:rPr lang="cs-CZ" baseline="0" dirty="0" err="1"/>
              <a:t>longitudinem</a:t>
            </a:r>
            <a:r>
              <a:rPr lang="cs-CZ" baseline="0" dirty="0"/>
              <a:t> </a:t>
            </a:r>
            <a:r>
              <a:rPr lang="cs-CZ" baseline="0" dirty="0" err="1"/>
              <a:t>cum</a:t>
            </a:r>
            <a:r>
              <a:rPr lang="cs-CZ" baseline="0" dirty="0"/>
              <a:t> </a:t>
            </a:r>
            <a:r>
              <a:rPr lang="cs-CZ" baseline="0" dirty="0" err="1"/>
              <a:t>contractione</a:t>
            </a:r>
            <a:endParaRPr lang="en-US" baseline="0" dirty="0"/>
          </a:p>
          <a:p>
            <a:r>
              <a:rPr lang="en-US" baseline="0" dirty="0"/>
              <a:t>D, </a:t>
            </a:r>
            <a:r>
              <a:rPr lang="cs-CZ" baseline="0" dirty="0" err="1"/>
              <a:t>spiralis</a:t>
            </a:r>
            <a:endParaRPr lang="en-US" baseline="0" dirty="0"/>
          </a:p>
          <a:p>
            <a:r>
              <a:rPr lang="en-US" baseline="0" dirty="0"/>
              <a:t>E, </a:t>
            </a:r>
            <a:r>
              <a:rPr lang="cs-CZ" baseline="0" dirty="0" err="1"/>
              <a:t>comminutiva</a:t>
            </a:r>
            <a:r>
              <a:rPr lang="cs-CZ" baseline="0" dirty="0"/>
              <a:t>/multiplex</a:t>
            </a:r>
            <a:endParaRPr lang="en-US" baseline="0" dirty="0"/>
          </a:p>
          <a:p>
            <a:r>
              <a:rPr lang="en-US" baseline="0" dirty="0"/>
              <a:t>F, </a:t>
            </a:r>
            <a:r>
              <a:rPr lang="cs-CZ" baseline="0" dirty="0" err="1"/>
              <a:t>incuneata</a:t>
            </a:r>
            <a:endParaRPr lang="cs-CZ" baseline="0" dirty="0"/>
          </a:p>
          <a:p>
            <a:r>
              <a:rPr lang="cs-CZ" baseline="0" dirty="0"/>
              <a:t>G </a:t>
            </a:r>
            <a:r>
              <a:rPr lang="cs-CZ" baseline="0" dirty="0" err="1"/>
              <a:t>infractio</a:t>
            </a:r>
            <a:endParaRPr lang="cs-CZ" baseline="0" dirty="0"/>
          </a:p>
          <a:p>
            <a:r>
              <a:rPr lang="cs-CZ" baseline="0" dirty="0"/>
              <a:t>H </a:t>
            </a:r>
            <a:r>
              <a:rPr lang="cs-CZ" baseline="0" dirty="0" err="1"/>
              <a:t>obliqua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val="11164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Toto je </a:t>
            </a:r>
            <a:r>
              <a:rPr lang="en-US" dirty="0" err="1"/>
              <a:t>doplnková</a:t>
            </a:r>
            <a:r>
              <a:rPr lang="en-US" dirty="0"/>
              <a:t> </a:t>
            </a:r>
            <a:r>
              <a:rPr lang="en-US" dirty="0" err="1"/>
              <a:t>možnosť</a:t>
            </a:r>
            <a:r>
              <a:rPr lang="en-US" dirty="0"/>
              <a:t>,</a:t>
            </a:r>
            <a:r>
              <a:rPr lang="en-US" baseline="0" dirty="0"/>
              <a:t> </a:t>
            </a:r>
            <a:r>
              <a:rPr lang="en-US" baseline="0" dirty="0" err="1"/>
              <a:t>diagnózy</a:t>
            </a:r>
            <a:r>
              <a:rPr lang="en-US" baseline="0" dirty="0"/>
              <a:t> </a:t>
            </a:r>
            <a:r>
              <a:rPr lang="en-US" baseline="0" dirty="0" err="1"/>
              <a:t>som</a:t>
            </a:r>
            <a:r>
              <a:rPr lang="en-US" baseline="0" dirty="0"/>
              <a:t> </a:t>
            </a:r>
            <a:r>
              <a:rPr lang="en-US" baseline="0" dirty="0" err="1"/>
              <a:t>stiahla</a:t>
            </a:r>
            <a:r>
              <a:rPr lang="en-US" baseline="0" dirty="0"/>
              <a:t> z </a:t>
            </a:r>
            <a:r>
              <a:rPr lang="en-US" baseline="0" dirty="0" err="1"/>
              <a:t>Katkinho</a:t>
            </a:r>
            <a:r>
              <a:rPr lang="en-US" baseline="0" dirty="0"/>
              <a:t> </a:t>
            </a:r>
            <a:r>
              <a:rPr lang="en-US" baseline="0" dirty="0" err="1"/>
              <a:t>Webu</a:t>
            </a:r>
            <a:r>
              <a:rPr lang="en-US" baseline="0" dirty="0"/>
              <a:t>, Compact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19</a:t>
            </a:fld>
            <a:endParaRPr lang="en-US"/>
          </a:p>
        </p:txBody>
      </p:sp>
    </p:spTree>
    <p:extLst>
      <p:ext uri="{BB962C8B-B14F-4D97-AF65-F5344CB8AC3E}">
        <p14:creationId xmlns:p14="http://schemas.microsoft.com/office/powerpoint/2010/main" val="12391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Toto je </a:t>
            </a:r>
            <a:r>
              <a:rPr lang="en-US" dirty="0" err="1"/>
              <a:t>doplnková</a:t>
            </a:r>
            <a:r>
              <a:rPr lang="en-US" dirty="0"/>
              <a:t> </a:t>
            </a:r>
            <a:r>
              <a:rPr lang="en-US" dirty="0" err="1"/>
              <a:t>možnosť</a:t>
            </a:r>
            <a:r>
              <a:rPr lang="en-US" dirty="0"/>
              <a:t>,</a:t>
            </a:r>
            <a:r>
              <a:rPr lang="en-US" baseline="0" dirty="0"/>
              <a:t> </a:t>
            </a:r>
            <a:r>
              <a:rPr lang="en-US" baseline="0" dirty="0" err="1"/>
              <a:t>diagnózy</a:t>
            </a:r>
            <a:r>
              <a:rPr lang="en-US" baseline="0" dirty="0"/>
              <a:t> </a:t>
            </a:r>
            <a:r>
              <a:rPr lang="en-US" baseline="0" dirty="0" err="1"/>
              <a:t>som</a:t>
            </a:r>
            <a:r>
              <a:rPr lang="en-US" baseline="0" dirty="0"/>
              <a:t> </a:t>
            </a:r>
            <a:r>
              <a:rPr lang="en-US" baseline="0" dirty="0" err="1"/>
              <a:t>stiahla</a:t>
            </a:r>
            <a:r>
              <a:rPr lang="en-US" baseline="0" dirty="0"/>
              <a:t> z </a:t>
            </a:r>
            <a:r>
              <a:rPr lang="en-US" baseline="0" dirty="0" err="1"/>
              <a:t>Katkinho</a:t>
            </a:r>
            <a:r>
              <a:rPr lang="en-US" baseline="0" dirty="0"/>
              <a:t> </a:t>
            </a:r>
            <a:r>
              <a:rPr lang="en-US" baseline="0" dirty="0" err="1"/>
              <a:t>Webu</a:t>
            </a:r>
            <a:r>
              <a:rPr lang="en-US" baseline="0" dirty="0"/>
              <a:t>, </a:t>
            </a:r>
            <a:r>
              <a:rPr lang="en-US" baseline="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21</a:t>
            </a:fld>
            <a:endParaRPr lang="en-US"/>
          </a:p>
        </p:txBody>
      </p:sp>
    </p:spTree>
    <p:extLst>
      <p:ext uri="{BB962C8B-B14F-4D97-AF65-F5344CB8AC3E}">
        <p14:creationId xmlns:p14="http://schemas.microsoft.com/office/powerpoint/2010/main" val="377416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Amputatio</a:t>
            </a:r>
            <a:r>
              <a:rPr lang="cs-CZ" dirty="0"/>
              <a:t> </a:t>
            </a:r>
            <a:r>
              <a:rPr lang="cs-CZ" dirty="0" err="1"/>
              <a:t>cruris</a:t>
            </a:r>
            <a:r>
              <a:rPr lang="cs-CZ" dirty="0"/>
              <a:t> l.</a:t>
            </a:r>
            <a:r>
              <a:rPr lang="cs-CZ" dirty="0" err="1"/>
              <a:t>dx</a:t>
            </a:r>
            <a:r>
              <a:rPr lang="cs-CZ" dirty="0"/>
              <a:t>. </a:t>
            </a:r>
            <a:r>
              <a:rPr lang="cs-CZ" dirty="0" err="1"/>
              <a:t>traumatica</a:t>
            </a:r>
            <a:r>
              <a:rPr lang="cs-CZ" dirty="0"/>
              <a:t>; </a:t>
            </a:r>
            <a:r>
              <a:rPr lang="cs-CZ" dirty="0" err="1"/>
              <a:t>Corpora</a:t>
            </a:r>
            <a:r>
              <a:rPr lang="cs-CZ" dirty="0"/>
              <a:t> </a:t>
            </a:r>
            <a:r>
              <a:rPr lang="cs-CZ" dirty="0" err="1"/>
              <a:t>aliena</a:t>
            </a:r>
            <a:r>
              <a:rPr lang="cs-CZ" baseline="0" dirty="0"/>
              <a:t> </a:t>
            </a:r>
            <a:r>
              <a:rPr lang="cs-CZ" baseline="0" dirty="0" err="1"/>
              <a:t>metallica</a:t>
            </a:r>
            <a:r>
              <a:rPr lang="cs-CZ" baseline="0" dirty="0"/>
              <a:t> </a:t>
            </a:r>
            <a:r>
              <a:rPr lang="cs-CZ" dirty="0" err="1"/>
              <a:t>multiplicia</a:t>
            </a:r>
            <a:r>
              <a:rPr lang="cs-CZ" dirty="0"/>
              <a:t> </a:t>
            </a:r>
            <a:r>
              <a:rPr lang="cs-CZ" dirty="0" err="1"/>
              <a:t>circum</a:t>
            </a:r>
            <a:r>
              <a:rPr lang="cs-CZ" dirty="0"/>
              <a:t> genu l.sin.;</a:t>
            </a:r>
            <a:r>
              <a:rPr lang="cs-CZ" baseline="0" dirty="0"/>
              <a:t> </a:t>
            </a:r>
            <a:r>
              <a:rPr lang="cs-CZ" dirty="0" err="1"/>
              <a:t>Fractura</a:t>
            </a:r>
            <a:r>
              <a:rPr lang="cs-CZ" baseline="0" dirty="0"/>
              <a:t> plato </a:t>
            </a:r>
            <a:r>
              <a:rPr lang="cs-CZ" baseline="0" dirty="0" err="1"/>
              <a:t>tibiae</a:t>
            </a:r>
            <a:r>
              <a:rPr lang="cs-CZ" baseline="0" dirty="0"/>
              <a:t> </a:t>
            </a:r>
            <a:r>
              <a:rPr lang="cs-CZ" baseline="0" dirty="0" err="1"/>
              <a:t>lateralis</a:t>
            </a:r>
            <a:r>
              <a:rPr lang="cs-CZ" baseline="0" dirty="0"/>
              <a:t> l.sin. non </a:t>
            </a:r>
            <a:r>
              <a:rPr lang="cs-CZ" baseline="0" dirty="0" err="1"/>
              <a:t>dislocata</a:t>
            </a:r>
            <a:r>
              <a:rPr lang="cs-CZ" baseline="0" dirty="0"/>
              <a:t>; </a:t>
            </a:r>
            <a:r>
              <a:rPr lang="cs-CZ" baseline="0" dirty="0" err="1"/>
              <a:t>fractura</a:t>
            </a:r>
            <a:r>
              <a:rPr lang="cs-CZ" baseline="0" dirty="0"/>
              <a:t> </a:t>
            </a:r>
            <a:r>
              <a:rPr lang="cs-CZ" baseline="0" dirty="0" err="1"/>
              <a:t>calcanei</a:t>
            </a:r>
            <a:r>
              <a:rPr lang="cs-CZ" baseline="0" dirty="0"/>
              <a:t> l.sin. </a:t>
            </a:r>
            <a:r>
              <a:rPr lang="cs-CZ" baseline="0" dirty="0" err="1"/>
              <a:t>Comminutiva</a:t>
            </a:r>
            <a:r>
              <a:rPr lang="cs-CZ" baseline="0" dirty="0"/>
              <a:t>; </a:t>
            </a:r>
            <a:r>
              <a:rPr lang="cs-CZ" baseline="0" dirty="0" err="1"/>
              <a:t>subluxatio</a:t>
            </a:r>
            <a:r>
              <a:rPr lang="cs-CZ" baseline="0" dirty="0"/>
              <a:t> </a:t>
            </a:r>
            <a:r>
              <a:rPr lang="cs-CZ" baseline="0" dirty="0" err="1"/>
              <a:t>articulationum</a:t>
            </a:r>
            <a:r>
              <a:rPr lang="cs-CZ" baseline="0" dirty="0"/>
              <a:t> </a:t>
            </a:r>
            <a:r>
              <a:rPr lang="cs-CZ" baseline="0" dirty="0" err="1"/>
              <a:t>tarsometatarsalium</a:t>
            </a:r>
            <a:r>
              <a:rPr lang="cs-CZ" baseline="0" dirty="0"/>
              <a:t> = </a:t>
            </a:r>
            <a:r>
              <a:rPr lang="cs-CZ" baseline="0" dirty="0" err="1"/>
              <a:t>fractura</a:t>
            </a:r>
            <a:r>
              <a:rPr lang="cs-CZ" baseline="0" dirty="0"/>
              <a:t> </a:t>
            </a:r>
            <a:r>
              <a:rPr lang="cs-CZ" baseline="0" dirty="0" err="1"/>
              <a:t>Lisfranc</a:t>
            </a:r>
            <a:endParaRPr lang="cs-CZ" dirty="0"/>
          </a:p>
        </p:txBody>
      </p:sp>
      <p:sp>
        <p:nvSpPr>
          <p:cNvPr id="4" name="Zástupný symbol pro číslo snímku 3"/>
          <p:cNvSpPr>
            <a:spLocks noGrp="1"/>
          </p:cNvSpPr>
          <p:nvPr>
            <p:ph type="sldNum" sz="quarter" idx="10"/>
          </p:nvPr>
        </p:nvSpPr>
        <p:spPr/>
        <p:txBody>
          <a:bodyPr/>
          <a:lstStyle/>
          <a:p>
            <a:fld id="{30F0A871-76A5-EC4B-AF5C-801E0947BFAD}"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242499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8302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329105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103329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357679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61430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152539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218159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77163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85465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val="37599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F9F11-5D96-9A41-88CD-4137441388A1}" type="datetimeFigureOut">
              <a:rPr lang="en-US" smtClean="0"/>
              <a:pPr/>
              <a:t>11/18/2019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6BC58-2FDF-B649-ADCB-48FE7D32F7D0}" type="slidenum">
              <a:rPr lang="en-US" smtClean="0"/>
              <a:pPr/>
              <a:t>‹#›</a:t>
            </a:fld>
            <a:endParaRPr lang="en-US"/>
          </a:p>
        </p:txBody>
      </p:sp>
    </p:spTree>
    <p:extLst>
      <p:ext uri="{BB962C8B-B14F-4D97-AF65-F5344CB8AC3E}">
        <p14:creationId xmlns:p14="http://schemas.microsoft.com/office/powerpoint/2010/main" val="262890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Fractures</a:t>
            </a:r>
          </a:p>
        </p:txBody>
      </p:sp>
    </p:spTree>
    <p:extLst>
      <p:ext uri="{BB962C8B-B14F-4D97-AF65-F5344CB8AC3E}">
        <p14:creationId xmlns:p14="http://schemas.microsoft.com/office/powerpoint/2010/main" val="184459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incuneata</a:t>
            </a:r>
            <a:endParaRPr lang="en-US" dirty="0">
              <a:latin typeface="Cambria"/>
              <a:cs typeface="Cambria"/>
            </a:endParaRPr>
          </a:p>
        </p:txBody>
      </p:sp>
      <p:pic>
        <p:nvPicPr>
          <p:cNvPr id="28676" name="Picture 4" descr="http://img.mf.cz/745/694/27.jpg"/>
          <p:cNvPicPr>
            <a:picLocks noChangeAspect="1" noChangeArrowheads="1"/>
          </p:cNvPicPr>
          <p:nvPr/>
        </p:nvPicPr>
        <p:blipFill>
          <a:blip r:embed="rId3"/>
          <a:srcRect/>
          <a:stretch>
            <a:fillRect/>
          </a:stretch>
        </p:blipFill>
        <p:spPr bwMode="auto">
          <a:xfrm>
            <a:off x="4457852" y="2092501"/>
            <a:ext cx="4298272" cy="3314769"/>
          </a:xfrm>
          <a:prstGeom prst="rect">
            <a:avLst/>
          </a:prstGeom>
          <a:noFill/>
        </p:spPr>
      </p:pic>
      <p:sp>
        <p:nvSpPr>
          <p:cNvPr id="6" name="Elipsa 5"/>
          <p:cNvSpPr/>
          <p:nvPr/>
        </p:nvSpPr>
        <p:spPr>
          <a:xfrm>
            <a:off x="4798531" y="3333026"/>
            <a:ext cx="1177752" cy="127414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solidFill>
                <a:srgbClr val="FF0000"/>
              </a:solidFill>
            </a:endParaRPr>
          </a:p>
        </p:txBody>
      </p:sp>
      <p:pic>
        <p:nvPicPr>
          <p:cNvPr id="28678" name="Picture 6" descr="https://www.mypacs.net/mpv4/repos/mpv4_repo/viz/full/0/63/295/66362388.jpg"/>
          <p:cNvPicPr>
            <a:picLocks noChangeAspect="1" noChangeArrowheads="1"/>
          </p:cNvPicPr>
          <p:nvPr/>
        </p:nvPicPr>
        <p:blipFill>
          <a:blip r:embed="rId4"/>
          <a:srcRect/>
          <a:stretch>
            <a:fillRect/>
          </a:stretch>
        </p:blipFill>
        <p:spPr bwMode="auto">
          <a:xfrm>
            <a:off x="1071980" y="1652885"/>
            <a:ext cx="3161366" cy="4086937"/>
          </a:xfrm>
          <a:prstGeom prst="rect">
            <a:avLst/>
          </a:prstGeom>
          <a:noFill/>
        </p:spPr>
      </p:pic>
      <p:sp>
        <p:nvSpPr>
          <p:cNvPr id="8" name="Elipsa 7"/>
          <p:cNvSpPr/>
          <p:nvPr/>
        </p:nvSpPr>
        <p:spPr>
          <a:xfrm>
            <a:off x="1678011" y="2767387"/>
            <a:ext cx="770965" cy="83371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solidFill>
                <a:srgbClr val="FF0000"/>
              </a:solidFill>
            </a:endParaRPr>
          </a:p>
        </p:txBody>
      </p:sp>
    </p:spTree>
    <p:extLst>
      <p:ext uri="{BB962C8B-B14F-4D97-AF65-F5344CB8AC3E}">
        <p14:creationId xmlns:p14="http://schemas.microsoft.com/office/powerpoint/2010/main" val="250776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Infractio</a:t>
            </a:r>
            <a:r>
              <a:rPr lang="cs-CZ" dirty="0"/>
              <a:t>, </a:t>
            </a:r>
            <a:r>
              <a:rPr lang="cs-CZ" dirty="0" err="1"/>
              <a:t>onis</a:t>
            </a:r>
            <a:r>
              <a:rPr lang="cs-CZ" dirty="0"/>
              <a:t>, f.</a:t>
            </a:r>
            <a:r>
              <a:rPr lang="en-US" dirty="0"/>
              <a:t> = f. </a:t>
            </a:r>
            <a:r>
              <a:rPr lang="en-US" dirty="0" err="1"/>
              <a:t>partialis</a:t>
            </a:r>
            <a:r>
              <a:rPr lang="en-US" dirty="0"/>
              <a:t> = </a:t>
            </a:r>
            <a:br>
              <a:rPr lang="cs-CZ" dirty="0"/>
            </a:br>
            <a:r>
              <a:rPr lang="en-US" dirty="0"/>
              <a:t>f. </a:t>
            </a:r>
            <a:r>
              <a:rPr lang="en-US" dirty="0" err="1"/>
              <a:t>incompleta</a:t>
            </a:r>
            <a:endParaRPr lang="en-US" dirty="0"/>
          </a:p>
        </p:txBody>
      </p:sp>
      <p:pic>
        <p:nvPicPr>
          <p:cNvPr id="4" name="Content Placeholder 3"/>
          <p:cNvPicPr>
            <a:picLocks noGrp="1" noChangeAspect="1"/>
          </p:cNvPicPr>
          <p:nvPr>
            <p:ph idx="1"/>
          </p:nvPr>
        </p:nvPicPr>
        <p:blipFill>
          <a:blip r:embed="rId2"/>
          <a:srcRect l="-10500" r="-10500"/>
          <a:stretch>
            <a:fillRect/>
          </a:stretch>
        </p:blipFill>
        <p:spPr>
          <a:xfrm>
            <a:off x="1282182" y="1969290"/>
            <a:ext cx="6316334" cy="3473740"/>
          </a:xfrm>
        </p:spPr>
      </p:pic>
    </p:spTree>
    <p:extLst>
      <p:ext uri="{BB962C8B-B14F-4D97-AF65-F5344CB8AC3E}">
        <p14:creationId xmlns:p14="http://schemas.microsoft.com/office/powerpoint/2010/main" val="28616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Fractura</a:t>
            </a:r>
            <a:r>
              <a:rPr lang="cs-CZ" dirty="0"/>
              <a:t> </a:t>
            </a:r>
            <a:r>
              <a:rPr lang="cs-CZ" dirty="0" err="1"/>
              <a:t>cum</a:t>
            </a:r>
            <a:r>
              <a:rPr lang="cs-CZ" dirty="0"/>
              <a:t> </a:t>
            </a:r>
            <a:r>
              <a:rPr lang="cs-CZ" dirty="0" err="1"/>
              <a:t>dislocatione</a:t>
            </a:r>
            <a:r>
              <a:rPr lang="cs-CZ" dirty="0"/>
              <a:t> ad…</a:t>
            </a:r>
          </a:p>
        </p:txBody>
      </p:sp>
      <p:sp>
        <p:nvSpPr>
          <p:cNvPr id="4" name="TextovéPole 3"/>
          <p:cNvSpPr txBox="1"/>
          <p:nvPr/>
        </p:nvSpPr>
        <p:spPr>
          <a:xfrm>
            <a:off x="1723292" y="4633545"/>
            <a:ext cx="5697415" cy="1477328"/>
          </a:xfrm>
          <a:prstGeom prst="rect">
            <a:avLst/>
          </a:prstGeom>
          <a:noFill/>
        </p:spPr>
        <p:txBody>
          <a:bodyPr wrap="square" rtlCol="0">
            <a:spAutoFit/>
          </a:bodyPr>
          <a:lstStyle/>
          <a:p>
            <a:r>
              <a:rPr lang="cs-CZ" dirty="0"/>
              <a:t>a) </a:t>
            </a:r>
            <a:r>
              <a:rPr lang="cs-CZ" b="1" dirty="0">
                <a:solidFill>
                  <a:srgbClr val="C00000"/>
                </a:solidFill>
              </a:rPr>
              <a:t>ad </a:t>
            </a:r>
            <a:r>
              <a:rPr lang="cs-CZ" b="1" dirty="0" err="1">
                <a:solidFill>
                  <a:srgbClr val="C00000"/>
                </a:solidFill>
              </a:rPr>
              <a:t>latus</a:t>
            </a:r>
            <a:endParaRPr lang="cs-CZ" b="1" dirty="0">
              <a:solidFill>
                <a:srgbClr val="C00000"/>
              </a:solidFill>
            </a:endParaRPr>
          </a:p>
          <a:p>
            <a:r>
              <a:rPr lang="cs-CZ" dirty="0"/>
              <a:t>b) </a:t>
            </a:r>
            <a:r>
              <a:rPr lang="cs-CZ" b="1" dirty="0">
                <a:solidFill>
                  <a:srgbClr val="C00000"/>
                </a:solidFill>
              </a:rPr>
              <a:t>ad </a:t>
            </a:r>
            <a:r>
              <a:rPr lang="cs-CZ" b="1" dirty="0" err="1">
                <a:solidFill>
                  <a:srgbClr val="C00000"/>
                </a:solidFill>
              </a:rPr>
              <a:t>axim</a:t>
            </a:r>
            <a:endParaRPr lang="cs-CZ" b="1" dirty="0">
              <a:solidFill>
                <a:srgbClr val="C00000"/>
              </a:solidFill>
            </a:endParaRPr>
          </a:p>
          <a:p>
            <a:r>
              <a:rPr lang="cs-CZ" dirty="0"/>
              <a:t>c</a:t>
            </a:r>
            <a:r>
              <a:rPr lang="cs-CZ" baseline="-25000" dirty="0"/>
              <a:t>1</a:t>
            </a:r>
            <a:r>
              <a:rPr lang="cs-CZ" dirty="0"/>
              <a:t>) </a:t>
            </a:r>
            <a:r>
              <a:rPr lang="cs-CZ" b="1" dirty="0">
                <a:solidFill>
                  <a:srgbClr val="C00000"/>
                </a:solidFill>
              </a:rPr>
              <a:t>ad </a:t>
            </a:r>
            <a:r>
              <a:rPr lang="cs-CZ" b="1" dirty="0" err="1">
                <a:solidFill>
                  <a:srgbClr val="C00000"/>
                </a:solidFill>
              </a:rPr>
              <a:t>longitudinem</a:t>
            </a:r>
            <a:r>
              <a:rPr lang="cs-CZ" b="1" dirty="0">
                <a:solidFill>
                  <a:srgbClr val="C00000"/>
                </a:solidFill>
              </a:rPr>
              <a:t> </a:t>
            </a:r>
            <a:r>
              <a:rPr lang="cs-CZ" b="1" dirty="0" err="1">
                <a:solidFill>
                  <a:srgbClr val="C00000"/>
                </a:solidFill>
              </a:rPr>
              <a:t>cum</a:t>
            </a:r>
            <a:r>
              <a:rPr lang="cs-CZ" b="1" dirty="0">
                <a:solidFill>
                  <a:srgbClr val="C00000"/>
                </a:solidFill>
              </a:rPr>
              <a:t> </a:t>
            </a:r>
            <a:r>
              <a:rPr lang="cs-CZ" b="1" dirty="0" err="1">
                <a:solidFill>
                  <a:srgbClr val="C00000"/>
                </a:solidFill>
              </a:rPr>
              <a:t>contractione</a:t>
            </a:r>
            <a:endParaRPr lang="cs-CZ" b="1" dirty="0">
              <a:solidFill>
                <a:srgbClr val="C00000"/>
              </a:solidFill>
            </a:endParaRPr>
          </a:p>
          <a:p>
            <a:r>
              <a:rPr lang="cs-CZ" dirty="0"/>
              <a:t>c</a:t>
            </a:r>
            <a:r>
              <a:rPr lang="cs-CZ" baseline="-25000" dirty="0"/>
              <a:t>2</a:t>
            </a:r>
            <a:r>
              <a:rPr lang="cs-CZ" dirty="0"/>
              <a:t>) </a:t>
            </a:r>
            <a:r>
              <a:rPr lang="cs-CZ" b="1" dirty="0">
                <a:solidFill>
                  <a:srgbClr val="C00000"/>
                </a:solidFill>
              </a:rPr>
              <a:t>ad </a:t>
            </a:r>
            <a:r>
              <a:rPr lang="cs-CZ" b="1" dirty="0" err="1">
                <a:solidFill>
                  <a:srgbClr val="C00000"/>
                </a:solidFill>
              </a:rPr>
              <a:t>longitudinem</a:t>
            </a:r>
            <a:r>
              <a:rPr lang="cs-CZ" b="1" dirty="0">
                <a:solidFill>
                  <a:srgbClr val="C00000"/>
                </a:solidFill>
              </a:rPr>
              <a:t> </a:t>
            </a:r>
            <a:r>
              <a:rPr lang="cs-CZ" b="1" dirty="0" err="1">
                <a:solidFill>
                  <a:srgbClr val="C00000"/>
                </a:solidFill>
              </a:rPr>
              <a:t>cum</a:t>
            </a:r>
            <a:r>
              <a:rPr lang="cs-CZ" b="1" dirty="0">
                <a:solidFill>
                  <a:srgbClr val="C00000"/>
                </a:solidFill>
              </a:rPr>
              <a:t> </a:t>
            </a:r>
            <a:r>
              <a:rPr lang="cs-CZ" b="1" dirty="0" err="1">
                <a:solidFill>
                  <a:srgbClr val="C00000"/>
                </a:solidFill>
              </a:rPr>
              <a:t>distractione</a:t>
            </a:r>
            <a:endParaRPr lang="cs-CZ" b="1" dirty="0">
              <a:solidFill>
                <a:srgbClr val="C00000"/>
              </a:solidFill>
            </a:endParaRPr>
          </a:p>
          <a:p>
            <a:r>
              <a:rPr lang="cs-CZ" dirty="0"/>
              <a:t>d) </a:t>
            </a:r>
            <a:r>
              <a:rPr lang="cs-CZ" b="1" dirty="0">
                <a:solidFill>
                  <a:srgbClr val="C00000"/>
                </a:solidFill>
              </a:rPr>
              <a:t>ad </a:t>
            </a:r>
            <a:r>
              <a:rPr lang="cs-CZ" b="1" dirty="0" err="1">
                <a:solidFill>
                  <a:srgbClr val="C00000"/>
                </a:solidFill>
              </a:rPr>
              <a:t>peripheriam</a:t>
            </a:r>
            <a:endParaRPr lang="cs-CZ" b="1" dirty="0">
              <a:solidFill>
                <a:srgbClr val="C00000"/>
              </a:solidFill>
            </a:endParaRPr>
          </a:p>
        </p:txBody>
      </p:sp>
      <p:pic>
        <p:nvPicPr>
          <p:cNvPr id="3078" name="Picture 6" descr="VÃ½sledek obrÃ¡zku pro fractura ad axim"/>
          <p:cNvPicPr>
            <a:picLocks noChangeAspect="1" noChangeArrowheads="1"/>
          </p:cNvPicPr>
          <p:nvPr/>
        </p:nvPicPr>
        <p:blipFill rotWithShape="1">
          <a:blip r:embed="rId2">
            <a:extLst>
              <a:ext uri="{28A0092B-C50C-407E-A947-70E740481C1C}">
                <a14:useLocalDpi xmlns:a14="http://schemas.microsoft.com/office/drawing/2010/main" val="0"/>
              </a:ext>
            </a:extLst>
          </a:blip>
          <a:srcRect l="17382" t="24756" r="19150" b="24647"/>
          <a:stretch/>
        </p:blipFill>
        <p:spPr bwMode="auto">
          <a:xfrm>
            <a:off x="1723292" y="1230922"/>
            <a:ext cx="5280965" cy="315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8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800" dirty="0" err="1"/>
              <a:t>Choose</a:t>
            </a:r>
            <a:r>
              <a:rPr lang="cs-CZ" sz="2800" dirty="0"/>
              <a:t> a bone </a:t>
            </a:r>
            <a:r>
              <a:rPr lang="cs-CZ" sz="2800" dirty="0" err="1"/>
              <a:t>and</a:t>
            </a:r>
            <a:r>
              <a:rPr lang="cs-CZ" sz="2800" dirty="0"/>
              <a:t> </a:t>
            </a:r>
            <a:r>
              <a:rPr lang="cs-CZ" sz="2800" dirty="0" err="1"/>
              <a:t>break</a:t>
            </a:r>
            <a:r>
              <a:rPr lang="cs-CZ" sz="2800" dirty="0"/>
              <a:t> </a:t>
            </a:r>
            <a:r>
              <a:rPr lang="cs-CZ" sz="2800" dirty="0" err="1"/>
              <a:t>it</a:t>
            </a:r>
            <a:r>
              <a:rPr lang="cs-CZ" sz="2800" dirty="0"/>
              <a:t>. </a:t>
            </a:r>
            <a:r>
              <a:rPr lang="cs-CZ" sz="2800" dirty="0" err="1"/>
              <a:t>Try</a:t>
            </a:r>
            <a:r>
              <a:rPr lang="cs-CZ" sz="2800" dirty="0"/>
              <a:t> to </a:t>
            </a:r>
            <a:r>
              <a:rPr lang="cs-CZ" sz="2800" dirty="0" err="1"/>
              <a:t>write</a:t>
            </a:r>
            <a:r>
              <a:rPr lang="cs-CZ" sz="2800" dirty="0"/>
              <a:t> as much </a:t>
            </a:r>
            <a:r>
              <a:rPr lang="cs-CZ" sz="2800" dirty="0" err="1"/>
              <a:t>detailed</a:t>
            </a:r>
            <a:r>
              <a:rPr lang="cs-CZ" sz="2800" dirty="0"/>
              <a:t> </a:t>
            </a:r>
            <a:r>
              <a:rPr lang="cs-CZ" sz="2800" dirty="0" err="1"/>
              <a:t>diagnosis</a:t>
            </a:r>
            <a:r>
              <a:rPr lang="cs-CZ" sz="2800" dirty="0"/>
              <a:t> as </a:t>
            </a:r>
            <a:r>
              <a:rPr lang="cs-CZ" sz="2800" dirty="0" err="1"/>
              <a:t>possible</a:t>
            </a:r>
            <a:r>
              <a:rPr lang="cs-CZ" sz="2800" dirty="0"/>
              <a:t>.</a:t>
            </a:r>
            <a:endParaRPr lang="en-US" sz="2800" dirty="0"/>
          </a:p>
        </p:txBody>
      </p:sp>
      <p:pic>
        <p:nvPicPr>
          <p:cNvPr id="4098" name="Picture 2" descr="VÃ½sledek obrÃ¡zku pro human medical skele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189" y="1511911"/>
            <a:ext cx="5314095" cy="447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01408"/>
          </a:xfrm>
        </p:spPr>
        <p:txBody>
          <a:bodyPr>
            <a:noAutofit/>
          </a:bodyPr>
          <a:lstStyle/>
          <a:p>
            <a:pPr algn="l"/>
            <a:r>
              <a:rPr lang="en-US" sz="3200" dirty="0">
                <a:latin typeface="Cambria"/>
                <a:cs typeface="Cambria"/>
              </a:rPr>
              <a:t>Fracture Healing:  </a:t>
            </a:r>
            <a:br>
              <a:rPr lang="en-US" sz="3200" dirty="0">
                <a:latin typeface="Cambria"/>
                <a:cs typeface="Cambria"/>
              </a:rPr>
            </a:br>
            <a:br>
              <a:rPr lang="cs-CZ" sz="3200" dirty="0">
                <a:latin typeface="Cambria"/>
                <a:cs typeface="Cambria"/>
              </a:rPr>
            </a:br>
            <a:r>
              <a:rPr lang="en-US" sz="3200" dirty="0">
                <a:latin typeface="Cambria"/>
                <a:cs typeface="Cambria"/>
              </a:rPr>
              <a:t>REPOSITIO = REDUCTIO </a:t>
            </a:r>
            <a:r>
              <a:rPr lang="en-US" sz="3200" dirty="0" err="1">
                <a:latin typeface="Cambria"/>
                <a:cs typeface="Cambria"/>
              </a:rPr>
              <a:t>fragmentorum</a:t>
            </a:r>
            <a:br>
              <a:rPr lang="en-US" sz="3200" dirty="0">
                <a:latin typeface="Cambria"/>
                <a:cs typeface="Cambria"/>
              </a:rPr>
            </a:br>
            <a:endParaRPr lang="en-US" sz="3200" dirty="0">
              <a:latin typeface="Cambria"/>
              <a:cs typeface="Cambria"/>
            </a:endParaRPr>
          </a:p>
        </p:txBody>
      </p:sp>
      <p:sp>
        <p:nvSpPr>
          <p:cNvPr id="3" name="Content Placeholder 2"/>
          <p:cNvSpPr>
            <a:spLocks noGrp="1"/>
          </p:cNvSpPr>
          <p:nvPr>
            <p:ph idx="1"/>
          </p:nvPr>
        </p:nvSpPr>
        <p:spPr/>
        <p:txBody>
          <a:bodyPr/>
          <a:lstStyle/>
          <a:p>
            <a:pPr marL="0" lvl="1" indent="0">
              <a:buNone/>
            </a:pPr>
            <a:endParaRPr lang="en-US" dirty="0">
              <a:latin typeface="Cambria"/>
              <a:cs typeface="Cambria"/>
            </a:endParaRPr>
          </a:p>
          <a:p>
            <a:pPr marL="0" lvl="1" indent="0">
              <a:buNone/>
            </a:pPr>
            <a:endParaRPr lang="en-US" dirty="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br>
              <a:rPr lang="cs-CZ" sz="3200" dirty="0">
                <a:latin typeface="Cambria"/>
                <a:cs typeface="Cambria"/>
              </a:rPr>
            </a:br>
            <a:r>
              <a:rPr lang="en-US" sz="3200" dirty="0">
                <a:latin typeface="Cambria"/>
                <a:cs typeface="Cambria"/>
              </a:rPr>
              <a:t>FIXATIO = STABILISATIO </a:t>
            </a:r>
            <a:r>
              <a:rPr lang="en-US" sz="3200" dirty="0" err="1">
                <a:latin typeface="Cambria"/>
                <a:cs typeface="Cambria"/>
              </a:rPr>
              <a:t>fragmentorum</a:t>
            </a:r>
            <a:endParaRPr lang="en-US" sz="3200" dirty="0"/>
          </a:p>
        </p:txBody>
      </p:sp>
      <p:sp>
        <p:nvSpPr>
          <p:cNvPr id="3" name="Content Placeholder 2"/>
          <p:cNvSpPr>
            <a:spLocks noGrp="1"/>
          </p:cNvSpPr>
          <p:nvPr>
            <p:ph idx="1"/>
          </p:nvPr>
        </p:nvSpPr>
        <p:spPr>
          <a:xfrm>
            <a:off x="457200" y="2047193"/>
            <a:ext cx="8379410" cy="804574"/>
          </a:xfrm>
        </p:spPr>
        <p:txBody>
          <a:bodyPr numCol="2">
            <a:normAutofit/>
          </a:bodyPr>
          <a:lstStyle/>
          <a:p>
            <a:pPr marL="0" lvl="1" indent="0">
              <a:buNone/>
            </a:pPr>
            <a:r>
              <a:rPr lang="en-US" dirty="0">
                <a:latin typeface="Cambria"/>
                <a:cs typeface="Cambria"/>
              </a:rPr>
              <a:t>PLASTER CAST</a:t>
            </a:r>
          </a:p>
          <a:p>
            <a:pPr marL="0" lvl="1" indent="0">
              <a:buNone/>
            </a:pPr>
            <a:r>
              <a:rPr lang="en-US" dirty="0">
                <a:latin typeface="Cambria"/>
                <a:cs typeface="Cambria"/>
              </a:rPr>
              <a:t>INTERNAL FIXATION</a:t>
            </a:r>
          </a:p>
        </p:txBody>
      </p:sp>
      <p:pic>
        <p:nvPicPr>
          <p:cNvPr id="4" name="Picture 3"/>
          <p:cNvPicPr>
            <a:picLocks noChangeAspect="1"/>
          </p:cNvPicPr>
          <p:nvPr/>
        </p:nvPicPr>
        <p:blipFill rotWithShape="1">
          <a:blip r:embed="rId3"/>
          <a:srcRect t="19095" b="23349"/>
          <a:stretch/>
        </p:blipFill>
        <p:spPr>
          <a:xfrm rot="5400000">
            <a:off x="-728140" y="4014475"/>
            <a:ext cx="3768953" cy="1443537"/>
          </a:xfrm>
          <a:prstGeom prst="rect">
            <a:avLst/>
          </a:prstGeom>
        </p:spPr>
      </p:pic>
      <p:grpSp>
        <p:nvGrpSpPr>
          <p:cNvPr id="5" name="Group 10"/>
          <p:cNvGrpSpPr/>
          <p:nvPr/>
        </p:nvGrpSpPr>
        <p:grpSpPr>
          <a:xfrm>
            <a:off x="3246079" y="2851767"/>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648177" y="2256165"/>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46079" y="597140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49847" y="566446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942335" y="3786582"/>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71512" y="3556913"/>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824747"/>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025" y="2851767"/>
            <a:ext cx="1446309" cy="3768952"/>
          </a:xfrm>
          <a:prstGeom prst="rect">
            <a:avLst/>
          </a:prstGeom>
        </p:spPr>
      </p:pic>
    </p:spTree>
    <p:extLst>
      <p:ext uri="{BB962C8B-B14F-4D97-AF65-F5344CB8AC3E}">
        <p14:creationId xmlns:p14="http://schemas.microsoft.com/office/powerpoint/2010/main" val="206669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cs-CZ" dirty="0">
              <a:latin typeface="Cambria"/>
              <a:cs typeface="Cambria"/>
            </a:endParaRPr>
          </a:p>
          <a:p>
            <a:pPr marL="0" indent="0">
              <a:buNone/>
            </a:pPr>
            <a:r>
              <a:rPr lang="en-US" dirty="0">
                <a:latin typeface="Cambria"/>
                <a:cs typeface="Cambria"/>
              </a:rPr>
              <a:t>INTERNAL FIXATION</a:t>
            </a: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sp>
        <p:nvSpPr>
          <p:cNvPr id="9"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br>
              <a:rPr lang="cs-CZ" sz="3200" dirty="0">
                <a:latin typeface="Cambria"/>
                <a:cs typeface="Cambria"/>
              </a:rPr>
            </a:br>
            <a:r>
              <a:rPr lang="en-US" sz="3200" dirty="0">
                <a:latin typeface="Cambria"/>
                <a:cs typeface="Cambria"/>
              </a:rPr>
              <a:t>FIXATIO = STABILISATIO </a:t>
            </a:r>
            <a:r>
              <a:rPr lang="en-US" sz="3200" dirty="0" err="1">
                <a:latin typeface="Cambria"/>
                <a:cs typeface="Cambria"/>
              </a:rPr>
              <a:t>fragmentorum</a:t>
            </a:r>
            <a:endParaRPr lang="en-US" sz="3200" dirty="0"/>
          </a:p>
        </p:txBody>
      </p:sp>
      <p:pic>
        <p:nvPicPr>
          <p:cNvPr id="10" name="Picture 9" descr="10 Internal pl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FIXATIO = STABILISATIO </a:t>
            </a:r>
            <a:r>
              <a:rPr lang="en-US" sz="3200" dirty="0" err="1">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type</a:t>
            </a:r>
            <a:r>
              <a:rPr lang="cs-CZ" dirty="0"/>
              <a:t>s</a:t>
            </a:r>
            <a:r>
              <a:rPr lang="en-US" dirty="0"/>
              <a:t> of fracture</a:t>
            </a:r>
            <a:r>
              <a:rPr lang="cs-CZ" dirty="0"/>
              <a:t>s</a:t>
            </a:r>
            <a:endParaRPr lang="en-US" dirty="0"/>
          </a:p>
        </p:txBody>
      </p:sp>
      <p:pic>
        <p:nvPicPr>
          <p:cNvPr id="5122" name="Picture 2" descr="VÃ½sledek obrÃ¡zku pro types of fractures"/>
          <p:cNvPicPr>
            <a:picLocks noChangeAspect="1" noChangeArrowheads="1"/>
          </p:cNvPicPr>
          <p:nvPr/>
        </p:nvPicPr>
        <p:blipFill rotWithShape="1">
          <a:blip r:embed="rId3">
            <a:extLst>
              <a:ext uri="{28A0092B-C50C-407E-A947-70E740481C1C}">
                <a14:useLocalDpi xmlns:a14="http://schemas.microsoft.com/office/drawing/2010/main" val="0"/>
              </a:ext>
            </a:extLst>
          </a:blip>
          <a:srcRect t="4295"/>
          <a:stretch/>
        </p:blipFill>
        <p:spPr bwMode="auto">
          <a:xfrm>
            <a:off x="728967" y="1246094"/>
            <a:ext cx="7957833" cy="34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0013"/>
                </a:solidFill>
                <a:latin typeface="Cambria"/>
                <a:cs typeface="Cambria"/>
              </a:rPr>
              <a:t>Authentic report</a:t>
            </a:r>
            <a:r>
              <a:rPr lang="cs-CZ" i="1" dirty="0">
                <a:solidFill>
                  <a:srgbClr val="DB0013"/>
                </a:solidFill>
                <a:latin typeface="Cambria"/>
                <a:cs typeface="Cambria"/>
              </a:rPr>
              <a:t> 1</a:t>
            </a:r>
            <a:endParaRPr lang="en-US" dirty="0"/>
          </a:p>
        </p:txBody>
      </p:sp>
      <p:pic>
        <p:nvPicPr>
          <p:cNvPr id="7" name="Picture 6" descr="Ukážka 1.png"/>
          <p:cNvPicPr>
            <a:picLocks noChangeAspect="1"/>
          </p:cNvPicPr>
          <p:nvPr/>
        </p:nvPicPr>
        <p:blipFill rotWithShape="1">
          <a:blip r:embed="rId3">
            <a:extLst>
              <a:ext uri="{28A0092B-C50C-407E-A947-70E740481C1C}">
                <a14:useLocalDpi xmlns:a14="http://schemas.microsoft.com/office/drawing/2010/main" val="0"/>
              </a:ext>
            </a:extLst>
          </a:blip>
          <a:srcRect l="1921" r="11784"/>
          <a:stretch/>
        </p:blipFill>
        <p:spPr>
          <a:xfrm>
            <a:off x="108090" y="1283733"/>
            <a:ext cx="8939888" cy="2511660"/>
          </a:xfrm>
          <a:prstGeom prst="rect">
            <a:avLst/>
          </a:prstGeom>
        </p:spPr>
      </p:pic>
      <p:sp>
        <p:nvSpPr>
          <p:cNvPr id="8" name="TextBox 7"/>
          <p:cNvSpPr txBox="1"/>
          <p:nvPr/>
        </p:nvSpPr>
        <p:spPr>
          <a:xfrm>
            <a:off x="718750" y="3795393"/>
            <a:ext cx="4549259" cy="646331"/>
          </a:xfrm>
          <a:prstGeom prst="rect">
            <a:avLst/>
          </a:prstGeom>
          <a:noFill/>
        </p:spPr>
        <p:txBody>
          <a:bodyPr wrap="none" rtlCol="0">
            <a:spAutoFit/>
          </a:bodyPr>
          <a:lstStyle/>
          <a:p>
            <a:r>
              <a:rPr lang="cs-CZ" b="1" dirty="0"/>
              <a:t>*</a:t>
            </a:r>
            <a:r>
              <a:rPr lang="en-US" b="1" dirty="0" err="1"/>
              <a:t>Décollement</a:t>
            </a:r>
            <a:r>
              <a:rPr lang="en-US" dirty="0"/>
              <a:t> </a:t>
            </a:r>
            <a:r>
              <a:rPr lang="cs-CZ" dirty="0"/>
              <a:t> =</a:t>
            </a:r>
            <a:r>
              <a:rPr lang="en-US" dirty="0"/>
              <a:t> severe damage of soft tissues</a:t>
            </a:r>
          </a:p>
          <a:p>
            <a:endParaRPr lang="en-US" dirty="0"/>
          </a:p>
        </p:txBody>
      </p:sp>
      <p:sp>
        <p:nvSpPr>
          <p:cNvPr id="3" name="TextovéPole 2"/>
          <p:cNvSpPr txBox="1"/>
          <p:nvPr/>
        </p:nvSpPr>
        <p:spPr>
          <a:xfrm>
            <a:off x="1345224" y="4452165"/>
            <a:ext cx="7051430" cy="461665"/>
          </a:xfrm>
          <a:prstGeom prst="rect">
            <a:avLst/>
          </a:prstGeom>
          <a:noFill/>
        </p:spPr>
        <p:txBody>
          <a:bodyPr wrap="square" rtlCol="0">
            <a:spAutoFit/>
          </a:bodyPr>
          <a:lstStyle/>
          <a:p>
            <a:r>
              <a:rPr lang="cs-CZ" sz="2400" b="1" dirty="0">
                <a:solidFill>
                  <a:srgbClr val="00B050"/>
                </a:solidFill>
              </a:rPr>
              <a:t>Mark </a:t>
            </a:r>
            <a:r>
              <a:rPr lang="cs-CZ" sz="2400" b="1" dirty="0" err="1">
                <a:solidFill>
                  <a:srgbClr val="00B050"/>
                </a:solidFill>
              </a:rPr>
              <a:t>all</a:t>
            </a:r>
            <a:r>
              <a:rPr lang="cs-CZ" sz="2400" b="1" dirty="0">
                <a:solidFill>
                  <a:srgbClr val="00B050"/>
                </a:solidFill>
              </a:rPr>
              <a:t> </a:t>
            </a:r>
            <a:r>
              <a:rPr lang="cs-CZ" sz="2400" b="1" dirty="0" err="1">
                <a:solidFill>
                  <a:srgbClr val="00B050"/>
                </a:solidFill>
              </a:rPr>
              <a:t>adjectives</a:t>
            </a:r>
            <a:r>
              <a:rPr lang="cs-CZ" sz="2400" b="1" dirty="0">
                <a:solidFill>
                  <a:srgbClr val="00B050"/>
                </a:solidFill>
              </a:rPr>
              <a:t> and </a:t>
            </a:r>
            <a:r>
              <a:rPr lang="cs-CZ" sz="2400" b="1" dirty="0" err="1">
                <a:solidFill>
                  <a:srgbClr val="00B050"/>
                </a:solidFill>
              </a:rPr>
              <a:t>distinguish</a:t>
            </a:r>
            <a:r>
              <a:rPr lang="cs-CZ" sz="2400" b="1" dirty="0">
                <a:solidFill>
                  <a:srgbClr val="00B050"/>
                </a:solidFill>
              </a:rPr>
              <a:t> </a:t>
            </a:r>
            <a:r>
              <a:rPr lang="cs-CZ" sz="2400" b="1" dirty="0" err="1">
                <a:solidFill>
                  <a:srgbClr val="00B050"/>
                </a:solidFill>
              </a:rPr>
              <a:t>their</a:t>
            </a:r>
            <a:r>
              <a:rPr lang="cs-CZ" sz="2400" b="1" dirty="0">
                <a:solidFill>
                  <a:srgbClr val="00B050"/>
                </a:solidFill>
              </a:rPr>
              <a:t> type!</a:t>
            </a:r>
          </a:p>
        </p:txBody>
      </p:sp>
    </p:spTree>
    <p:extLst>
      <p:ext uri="{BB962C8B-B14F-4D97-AF65-F5344CB8AC3E}">
        <p14:creationId xmlns:p14="http://schemas.microsoft.com/office/powerpoint/2010/main" val="197021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traumatica</a:t>
            </a:r>
            <a:endParaRPr lang="en-US" dirty="0"/>
          </a:p>
        </p:txBody>
      </p:sp>
      <p:pic>
        <p:nvPicPr>
          <p:cNvPr id="10" name="Content Placeholder 9"/>
          <p:cNvPicPr>
            <a:picLocks noGrp="1" noChangeAspect="1"/>
          </p:cNvPicPr>
          <p:nvPr>
            <p:ph sz="half" idx="2"/>
          </p:nvPr>
        </p:nvPicPr>
        <p:blipFill>
          <a:blip r:embed="rId2"/>
          <a:srcRect t="3080" b="3080"/>
          <a:stretch>
            <a:fillRect/>
          </a:stretch>
        </p:blipFill>
        <p:spPr>
          <a:xfrm>
            <a:off x="5914292" y="2121727"/>
            <a:ext cx="2772508" cy="3048149"/>
          </a:xfr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35062"/>
            <a:ext cx="5301480" cy="2428119"/>
          </a:xfrm>
          <a:prstGeom prst="rect">
            <a:avLst/>
          </a:prstGeom>
        </p:spPr>
      </p:pic>
      <p:sp>
        <p:nvSpPr>
          <p:cNvPr id="5" name="TextovéPole 4"/>
          <p:cNvSpPr txBox="1"/>
          <p:nvPr/>
        </p:nvSpPr>
        <p:spPr>
          <a:xfrm>
            <a:off x="457200" y="4457700"/>
            <a:ext cx="3991708" cy="923330"/>
          </a:xfrm>
          <a:prstGeom prst="rect">
            <a:avLst/>
          </a:prstGeom>
          <a:noFill/>
        </p:spPr>
        <p:txBody>
          <a:bodyPr wrap="square" rtlCol="0">
            <a:spAutoFit/>
          </a:bodyPr>
          <a:lstStyle/>
          <a:p>
            <a:r>
              <a:rPr lang="cs-CZ" b="1" dirty="0"/>
              <a:t>trauma, </a:t>
            </a:r>
            <a:r>
              <a:rPr lang="cs-CZ" b="1" dirty="0" err="1"/>
              <a:t>atis</a:t>
            </a:r>
            <a:r>
              <a:rPr lang="cs-CZ" b="1" dirty="0"/>
              <a:t>, n. </a:t>
            </a:r>
            <a:r>
              <a:rPr lang="cs-CZ" dirty="0"/>
              <a:t>&gt; </a:t>
            </a:r>
            <a:r>
              <a:rPr lang="cs-CZ" b="1" dirty="0" err="1"/>
              <a:t>traumat</a:t>
            </a:r>
            <a:r>
              <a:rPr lang="cs-CZ" i="1" dirty="0" err="1"/>
              <a:t>icus</a:t>
            </a:r>
            <a:r>
              <a:rPr lang="cs-CZ" i="1" dirty="0"/>
              <a:t>, a, um </a:t>
            </a:r>
          </a:p>
          <a:p>
            <a:r>
              <a:rPr lang="cs-CZ" dirty="0"/>
              <a:t>	</a:t>
            </a:r>
            <a:r>
              <a:rPr lang="cs-CZ" dirty="0" err="1"/>
              <a:t>i.e</a:t>
            </a:r>
            <a:r>
              <a:rPr lang="cs-CZ" dirty="0"/>
              <a:t>. </a:t>
            </a:r>
            <a:r>
              <a:rPr lang="cs-CZ" dirty="0" err="1"/>
              <a:t>caused</a:t>
            </a:r>
            <a:r>
              <a:rPr lang="cs-CZ" dirty="0"/>
              <a:t> by </a:t>
            </a:r>
            <a:r>
              <a:rPr lang="cs-CZ" dirty="0" err="1"/>
              <a:t>injury</a:t>
            </a:r>
            <a:endParaRPr lang="cs-CZ" dirty="0"/>
          </a:p>
          <a:p>
            <a:endParaRPr lang="cs-CZ" dirty="0"/>
          </a:p>
        </p:txBody>
      </p:sp>
    </p:spTree>
    <p:extLst>
      <p:ext uri="{BB962C8B-B14F-4D97-AF65-F5344CB8AC3E}">
        <p14:creationId xmlns:p14="http://schemas.microsoft.com/office/powerpoint/2010/main" val="22645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0013"/>
                </a:solidFill>
                <a:latin typeface="Cambria"/>
                <a:cs typeface="Cambria"/>
              </a:rPr>
              <a:t>Authentic report</a:t>
            </a:r>
            <a:r>
              <a:rPr lang="cs-CZ" i="1" dirty="0">
                <a:solidFill>
                  <a:srgbClr val="DB0013"/>
                </a:solidFill>
                <a:latin typeface="Cambria"/>
                <a:cs typeface="Cambria"/>
              </a:rPr>
              <a:t> 2</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a:extLst>
              <a:ext uri="{28A0092B-C50C-407E-A947-70E740481C1C}">
                <a14:useLocalDpi xmlns:a14="http://schemas.microsoft.com/office/drawing/2010/main" val="0"/>
              </a:ext>
            </a:extLst>
          </a:blip>
          <a:srcRect b="37657"/>
          <a:stretch/>
        </p:blipFill>
        <p:spPr>
          <a:xfrm>
            <a:off x="0" y="1262711"/>
            <a:ext cx="9144000" cy="2547102"/>
          </a:xfrm>
          <a:prstGeom prst="rect">
            <a:avLst/>
          </a:prstGeom>
        </p:spPr>
      </p:pic>
      <p:sp>
        <p:nvSpPr>
          <p:cNvPr id="5" name="TextBox 4"/>
          <p:cNvSpPr txBox="1"/>
          <p:nvPr/>
        </p:nvSpPr>
        <p:spPr>
          <a:xfrm>
            <a:off x="1756512" y="4228621"/>
            <a:ext cx="7242237" cy="2554545"/>
          </a:xfrm>
          <a:prstGeom prst="rect">
            <a:avLst/>
          </a:prstGeom>
          <a:noFill/>
        </p:spPr>
        <p:txBody>
          <a:bodyPr wrap="square" rtlCol="0">
            <a:spAutoFit/>
          </a:bodyPr>
          <a:lstStyle/>
          <a:p>
            <a:pPr marL="2147888" indent="-2147888"/>
            <a:r>
              <a:rPr lang="cs-CZ" sz="2000" b="1" dirty="0">
                <a:latin typeface="Cambria"/>
                <a:cs typeface="Cambria"/>
              </a:rPr>
              <a:t>*</a:t>
            </a:r>
            <a:r>
              <a:rPr lang="en-US" sz="2000" b="1" dirty="0">
                <a:latin typeface="Cambria"/>
                <a:cs typeface="Cambria"/>
              </a:rPr>
              <a:t>Fr. </a:t>
            </a:r>
            <a:r>
              <a:rPr lang="en-US" sz="2000" b="1" dirty="0" err="1">
                <a:latin typeface="Cambria"/>
                <a:cs typeface="Cambria"/>
              </a:rPr>
              <a:t>aperta</a:t>
            </a:r>
            <a:r>
              <a:rPr lang="en-US" sz="2000" b="1" dirty="0">
                <a:latin typeface="Cambria"/>
                <a:cs typeface="Cambria"/>
              </a:rPr>
              <a:t> TSCHERNE I</a:t>
            </a:r>
          </a:p>
          <a:p>
            <a:pPr marL="2147888" indent="-2147888"/>
            <a:r>
              <a:rPr lang="en-US" sz="2000" dirty="0">
                <a:latin typeface="Cambria"/>
                <a:cs typeface="Cambria"/>
              </a:rPr>
              <a:t>-  open fracture with small skin injury  without its contusion</a:t>
            </a:r>
          </a:p>
          <a:p>
            <a:pPr marL="2147888" indent="-2147888"/>
            <a:r>
              <a:rPr lang="en-US" sz="2000" dirty="0">
                <a:latin typeface="Cambria"/>
                <a:cs typeface="Cambria"/>
              </a:rPr>
              <a:t>-  negligible bacterial contamination</a:t>
            </a:r>
          </a:p>
          <a:p>
            <a:endParaRPr lang="en-US" sz="2000" dirty="0">
              <a:latin typeface="Cambria"/>
              <a:cs typeface="Cambria"/>
            </a:endParaRPr>
          </a:p>
          <a:p>
            <a:r>
              <a:rPr lang="en-US" sz="2000" dirty="0" err="1">
                <a:latin typeface="Cambria"/>
                <a:cs typeface="Cambria"/>
              </a:rPr>
              <a:t>Profesor</a:t>
            </a:r>
            <a:r>
              <a:rPr lang="en-US" sz="2000" dirty="0">
                <a:latin typeface="Cambria"/>
                <a:cs typeface="Cambria"/>
              </a:rPr>
              <a:t> Dr. </a:t>
            </a:r>
            <a:r>
              <a:rPr lang="en-US" sz="2000" dirty="0" err="1">
                <a:latin typeface="Cambria"/>
                <a:cs typeface="Cambria"/>
              </a:rPr>
              <a:t>Harald</a:t>
            </a:r>
            <a:r>
              <a:rPr lang="en-US" sz="2000" dirty="0">
                <a:latin typeface="Cambria"/>
                <a:cs typeface="Cambria"/>
              </a:rPr>
              <a:t> </a:t>
            </a:r>
            <a:r>
              <a:rPr lang="en-US" sz="2000" b="1" dirty="0" err="1">
                <a:latin typeface="Cambria"/>
                <a:cs typeface="Cambria"/>
              </a:rPr>
              <a:t>Tscherne</a:t>
            </a:r>
            <a:r>
              <a:rPr lang="en-US" sz="2000" dirty="0">
                <a:latin typeface="Cambria"/>
                <a:cs typeface="Cambria"/>
              </a:rPr>
              <a:t> (1933), Traumatology Clinic, Hannover: </a:t>
            </a:r>
            <a:r>
              <a:rPr lang="en-US" sz="2000" i="1" dirty="0">
                <a:latin typeface="Cambria"/>
                <a:cs typeface="Cambria"/>
              </a:rPr>
              <a:t>Classification of fractures </a:t>
            </a:r>
            <a:r>
              <a:rPr lang="en-US" sz="2000" dirty="0">
                <a:latin typeface="Cambria"/>
                <a:cs typeface="Cambria"/>
              </a:rPr>
              <a:t>published in 1982, T. divides fracture into open and closed. The most important for him is the degree of the soft tissues damage.	 </a:t>
            </a:r>
          </a:p>
        </p:txBody>
      </p:sp>
      <p:pic>
        <p:nvPicPr>
          <p:cNvPr id="6" name="Picture 5"/>
          <p:cNvPicPr>
            <a:picLocks noChangeAspect="1"/>
          </p:cNvPicPr>
          <p:nvPr/>
        </p:nvPicPr>
        <p:blipFill>
          <a:blip r:embed="rId3"/>
          <a:stretch>
            <a:fillRect/>
          </a:stretch>
        </p:blipFill>
        <p:spPr>
          <a:xfrm>
            <a:off x="200558" y="4228621"/>
            <a:ext cx="1409700" cy="2032000"/>
          </a:xfrm>
          <a:prstGeom prst="rect">
            <a:avLst/>
          </a:prstGeom>
        </p:spPr>
      </p:pic>
    </p:spTree>
    <p:extLst>
      <p:ext uri="{BB962C8B-B14F-4D97-AF65-F5344CB8AC3E}">
        <p14:creationId xmlns:p14="http://schemas.microsoft.com/office/powerpoint/2010/main" val="3366311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solidFill>
                  <a:srgbClr val="DB0013"/>
                </a:solidFill>
                <a:latin typeface="Cambria"/>
                <a:cs typeface="Cambria"/>
              </a:rPr>
              <a:t>Authentic report</a:t>
            </a:r>
            <a:r>
              <a:rPr lang="cs-CZ" i="1" dirty="0">
                <a:solidFill>
                  <a:srgbClr val="DB0013"/>
                </a:solidFill>
                <a:latin typeface="Cambria"/>
                <a:cs typeface="Cambria"/>
              </a:rPr>
              <a:t> 3</a:t>
            </a:r>
            <a:endParaRPr lang="en-US" dirty="0"/>
          </a:p>
        </p:txBody>
      </p:sp>
      <p:sp>
        <p:nvSpPr>
          <p:cNvPr id="3" name="Content Placeholder 2"/>
          <p:cNvSpPr>
            <a:spLocks noGrp="1"/>
          </p:cNvSpPr>
          <p:nvPr>
            <p:ph idx="1"/>
          </p:nvPr>
        </p:nvSpPr>
        <p:spPr/>
        <p:txBody>
          <a:bodyPr/>
          <a:lstStyle/>
          <a:p>
            <a:pPr marL="0" indent="0">
              <a:buNone/>
            </a:pPr>
            <a:endParaRPr lang="cs-C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2213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960685" y="5895330"/>
            <a:ext cx="4695092" cy="461665"/>
          </a:xfrm>
          <a:prstGeom prst="rect">
            <a:avLst/>
          </a:prstGeom>
          <a:noFill/>
        </p:spPr>
        <p:txBody>
          <a:bodyPr wrap="square" rtlCol="0">
            <a:spAutoFit/>
          </a:bodyPr>
          <a:lstStyle/>
          <a:p>
            <a:r>
              <a:rPr lang="cs-CZ" sz="2400" b="1" dirty="0" err="1">
                <a:solidFill>
                  <a:srgbClr val="00B050"/>
                </a:solidFill>
              </a:rPr>
              <a:t>Find</a:t>
            </a:r>
            <a:r>
              <a:rPr lang="cs-CZ" sz="2400" b="1" dirty="0">
                <a:solidFill>
                  <a:srgbClr val="00B050"/>
                </a:solidFill>
              </a:rPr>
              <a:t> </a:t>
            </a:r>
            <a:r>
              <a:rPr lang="cs-CZ" sz="2400" b="1" dirty="0" err="1">
                <a:solidFill>
                  <a:srgbClr val="00B050"/>
                </a:solidFill>
              </a:rPr>
              <a:t>mistakes</a:t>
            </a:r>
            <a:r>
              <a:rPr lang="cs-CZ" sz="2400" b="1" dirty="0">
                <a:solidFill>
                  <a:srgbClr val="00B050"/>
                </a:solidFill>
              </a:rPr>
              <a:t>!</a:t>
            </a:r>
          </a:p>
        </p:txBody>
      </p:sp>
    </p:spTree>
    <p:extLst>
      <p:ext uri="{BB962C8B-B14F-4D97-AF65-F5344CB8AC3E}">
        <p14:creationId xmlns:p14="http://schemas.microsoft.com/office/powerpoint/2010/main" val="189793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a:solidFill>
                  <a:srgbClr val="DB0013"/>
                </a:solidFill>
                <a:latin typeface="Cambria"/>
                <a:cs typeface="Cambria"/>
              </a:rPr>
              <a:t>1</a:t>
            </a:r>
          </a:p>
        </p:txBody>
      </p:sp>
      <p:sp>
        <p:nvSpPr>
          <p:cNvPr id="6" name="Content Placeholder 5"/>
          <p:cNvSpPr>
            <a:spLocks noGrp="1"/>
          </p:cNvSpPr>
          <p:nvPr>
            <p:ph idx="1"/>
          </p:nvPr>
        </p:nvSpPr>
        <p:spPr>
          <a:xfrm>
            <a:off x="148628" y="3674712"/>
            <a:ext cx="8807442" cy="3053255"/>
          </a:xfrm>
        </p:spPr>
        <p:txBody>
          <a:bodyPr>
            <a:noAutofit/>
          </a:bodyPr>
          <a:lstStyle/>
          <a:p>
            <a:pPr marL="0" indent="0" algn="just">
              <a:lnSpc>
                <a:spcPct val="80000"/>
              </a:lnSpc>
              <a:buNone/>
            </a:pPr>
            <a:r>
              <a:rPr lang="en-US" sz="2400" dirty="0">
                <a:latin typeface="Cambria"/>
                <a:cs typeface="Cambria"/>
              </a:rPr>
              <a:t>A 45-year-old woman presented with a 3-month history of generalized body pains nonresponsive to analgesic agents. Along with low back pain, she had progressive difficulty in getting up from sitting and supine positions and in walking. There was no history of trauma or any medication intake. She is an orthodox believer who wears a black veil outdoors and is completely covered, with little exposure to the sun. An </a:t>
            </a:r>
            <a:r>
              <a:rPr lang="en-US" sz="2400" dirty="0" err="1">
                <a:latin typeface="Cambria"/>
                <a:cs typeface="Cambria"/>
              </a:rPr>
              <a:t>anteroposterior</a:t>
            </a:r>
            <a:r>
              <a:rPr lang="en-US" sz="2400" dirty="0">
                <a:latin typeface="Cambria"/>
                <a:cs typeface="Cambria"/>
              </a:rPr>
              <a:t> radio-graph of the pelvis showed an </a:t>
            </a:r>
            <a:r>
              <a:rPr lang="en-US" sz="2400" i="1" dirty="0" err="1">
                <a:solidFill>
                  <a:srgbClr val="DB0013"/>
                </a:solidFill>
                <a:latin typeface="Cambria"/>
                <a:cs typeface="Cambria"/>
              </a:rPr>
              <a:t>undisplaced</a:t>
            </a:r>
            <a:r>
              <a:rPr lang="en-US" sz="2400" i="1" dirty="0">
                <a:solidFill>
                  <a:srgbClr val="DB0013"/>
                </a:solidFill>
                <a:latin typeface="Cambria"/>
                <a:cs typeface="Cambria"/>
              </a:rPr>
              <a:t> transverse fracture of the shaft of both femurs</a:t>
            </a:r>
            <a:r>
              <a:rPr lang="en-US" sz="2400" dirty="0">
                <a:latin typeface="Cambria"/>
                <a:cs typeface="Cambria"/>
              </a:rPr>
              <a:t>. The patient was treated with therapeutic doses of calcium and vitamin D supplements.</a:t>
            </a:r>
          </a:p>
        </p:txBody>
      </p:sp>
      <p:pic>
        <p:nvPicPr>
          <p:cNvPr id="7" name="Picture 6" descr="shaft fra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570" y="229670"/>
            <a:ext cx="7302500" cy="3403600"/>
          </a:xfrm>
          <a:prstGeom prst="rect">
            <a:avLst/>
          </a:prstGeom>
        </p:spPr>
      </p:pic>
    </p:spTree>
    <p:extLst>
      <p:ext uri="{BB962C8B-B14F-4D97-AF65-F5344CB8AC3E}">
        <p14:creationId xmlns:p14="http://schemas.microsoft.com/office/powerpoint/2010/main" val="276434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a:solidFill>
                  <a:srgbClr val="DB0013"/>
                </a:solidFill>
                <a:latin typeface="Cambria"/>
                <a:cs typeface="Cambria"/>
              </a:rPr>
              <a:t>2</a:t>
            </a:r>
          </a:p>
        </p:txBody>
      </p:sp>
      <p:sp>
        <p:nvSpPr>
          <p:cNvPr id="3" name="Content Placeholder 2"/>
          <p:cNvSpPr>
            <a:spLocks noGrp="1"/>
          </p:cNvSpPr>
          <p:nvPr>
            <p:ph idx="1"/>
          </p:nvPr>
        </p:nvSpPr>
        <p:spPr>
          <a:xfrm>
            <a:off x="376127" y="3134314"/>
            <a:ext cx="8602630" cy="3518739"/>
          </a:xfrm>
        </p:spPr>
        <p:txBody>
          <a:bodyPr>
            <a:normAutofit/>
          </a:bodyPr>
          <a:lstStyle/>
          <a:p>
            <a:pPr marL="0" indent="0" algn="just">
              <a:buNone/>
            </a:pPr>
            <a:r>
              <a:rPr lang="en-US" sz="2400" dirty="0">
                <a:latin typeface="Cambria"/>
                <a:cs typeface="Cambria"/>
              </a:rPr>
              <a:t>An 18-year-old slightly intoxicated 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was presented to a local emergency with severe headache, nausea, and repeated vomiting. Computed tomography of the head revealed a 2.5-cm </a:t>
            </a:r>
            <a:r>
              <a:rPr lang="en-US" sz="2400" i="1" dirty="0">
                <a:solidFill>
                  <a:srgbClr val="DB0013"/>
                </a:solidFill>
                <a:latin typeface="Cambria"/>
                <a:cs typeface="Cambria"/>
              </a:rPr>
              <a:t>epidural hematoma in the left parietal region </a:t>
            </a:r>
            <a:r>
              <a:rPr lang="en-US" sz="2400" dirty="0">
                <a:latin typeface="Cambria"/>
                <a:cs typeface="Cambria"/>
              </a:rPr>
              <a:t>(Panels A and B) underlying</a:t>
            </a:r>
            <a:r>
              <a:rPr lang="en-US" sz="2400" i="1" dirty="0">
                <a:solidFill>
                  <a:srgbClr val="FFFFFF"/>
                </a:solidFill>
                <a:latin typeface="Cambria"/>
                <a:cs typeface="Cambria"/>
              </a:rPr>
              <a:t> </a:t>
            </a:r>
            <a:r>
              <a:rPr lang="en-US" sz="2400" i="1" dirty="0">
                <a:solidFill>
                  <a:srgbClr val="FF0000"/>
                </a:solidFill>
                <a:latin typeface="Cambria"/>
                <a:cs typeface="Cambria"/>
              </a:rPr>
              <a:t>a linear </a:t>
            </a:r>
            <a:r>
              <a:rPr lang="en-US" sz="2400" i="1" dirty="0" err="1">
                <a:solidFill>
                  <a:srgbClr val="DB0013"/>
                </a:solidFill>
                <a:latin typeface="Cambria"/>
                <a:cs typeface="Cambria"/>
              </a:rPr>
              <a:t>nondisplaced</a:t>
            </a:r>
            <a:r>
              <a:rPr lang="en-US" sz="2400" i="1" dirty="0">
                <a:solidFill>
                  <a:srgbClr val="DB0013"/>
                </a:solidFill>
                <a:latin typeface="Cambria"/>
                <a:cs typeface="Cambria"/>
              </a:rPr>
              <a:t> skull fracture</a:t>
            </a:r>
            <a:r>
              <a:rPr lang="en-US" sz="2400" i="1" dirty="0">
                <a:latin typeface="Cambria"/>
                <a:cs typeface="Cambria"/>
              </a:rPr>
              <a:t>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57" y="200640"/>
            <a:ext cx="7289800" cy="2692400"/>
          </a:xfrm>
          <a:prstGeom prst="rect">
            <a:avLst/>
          </a:prstGeom>
        </p:spPr>
      </p:pic>
    </p:spTree>
    <p:extLst>
      <p:ext uri="{BB962C8B-B14F-4D97-AF65-F5344CB8AC3E}">
        <p14:creationId xmlns:p14="http://schemas.microsoft.com/office/powerpoint/2010/main" val="137564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a:solidFill>
                  <a:srgbClr val="DB0013"/>
                </a:solidFill>
                <a:latin typeface="Cambria"/>
                <a:cs typeface="Cambria"/>
              </a:rPr>
              <a:t>3</a:t>
            </a:r>
          </a:p>
        </p:txBody>
      </p:sp>
      <p:pic>
        <p:nvPicPr>
          <p:cNvPr id="9" name="Picture 8"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651" y="171740"/>
            <a:ext cx="5333527" cy="3706512"/>
          </a:xfrm>
          <a:prstGeom prst="rect">
            <a:avLst/>
          </a:prstGeom>
        </p:spPr>
      </p:pic>
      <p:sp>
        <p:nvSpPr>
          <p:cNvPr id="10" name="Content Placeholder 2"/>
          <p:cNvSpPr>
            <a:spLocks noGrp="1"/>
          </p:cNvSpPr>
          <p:nvPr>
            <p:ph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man </a:t>
            </a:r>
          </a:p>
          <a:p>
            <a:pPr marL="0" indent="0">
              <a:buNone/>
            </a:pPr>
            <a:r>
              <a:rPr lang="en-US" sz="2400" dirty="0">
                <a:latin typeface="Cambria"/>
                <a:cs typeface="Cambria"/>
              </a:rPr>
              <a:t>presented after being </a:t>
            </a:r>
          </a:p>
          <a:p>
            <a:pPr marL="0" indent="0">
              <a:buNone/>
            </a:pPr>
            <a:r>
              <a:rPr lang="en-US" sz="2400" u="sng" dirty="0">
                <a:latin typeface="Cambria"/>
                <a:cs typeface="Cambria"/>
              </a:rPr>
              <a:t>struck with a gun on </a:t>
            </a:r>
          </a:p>
          <a:p>
            <a:pPr marL="0" indent="0">
              <a:buNone/>
            </a:pPr>
            <a:r>
              <a:rPr lang="en-US" sz="2400" u="sng" dirty="0">
                <a:latin typeface="Cambria"/>
                <a:cs typeface="Cambria"/>
              </a:rPr>
              <a:t>his right lower jaw</a:t>
            </a:r>
            <a:r>
              <a:rPr lang="en-US" sz="2400" dirty="0">
                <a:latin typeface="Cambria"/>
                <a:cs typeface="Cambria"/>
              </a:rPr>
              <a:t>. </a:t>
            </a:r>
          </a:p>
          <a:p>
            <a:pPr marL="0" indent="0">
              <a:buNone/>
            </a:pPr>
            <a:r>
              <a:rPr lang="en-US" sz="2400" dirty="0">
                <a:latin typeface="Cambria"/>
                <a:cs typeface="Cambria"/>
              </a:rPr>
              <a:t>Examination revealed </a:t>
            </a:r>
          </a:p>
          <a:p>
            <a:pPr marL="0" indent="0">
              <a:buNone/>
            </a:pPr>
            <a:r>
              <a:rPr lang="en-US" sz="2400" dirty="0">
                <a:latin typeface="Cambria"/>
                <a:cs typeface="Cambria"/>
              </a:rPr>
              <a:t>displacement of the </a:t>
            </a:r>
          </a:p>
          <a:p>
            <a:pPr marL="0" indent="0" algn="just">
              <a:buNone/>
            </a:pPr>
            <a:r>
              <a:rPr lang="en-US" sz="2400" dirty="0">
                <a:latin typeface="Cambria"/>
                <a:cs typeface="Cambria"/>
              </a:rPr>
              <a:t>left half of his mandible with malocclusion on biting (Panel A). Computed tomography showed a </a:t>
            </a:r>
            <a:r>
              <a:rPr lang="en-US" sz="2400" i="1" dirty="0">
                <a:solidFill>
                  <a:srgbClr val="DB0013"/>
                </a:solidFill>
                <a:latin typeface="Cambria"/>
                <a:cs typeface="Cambria"/>
              </a:rPr>
              <a:t>fracture of the left mandible and a fracture of the right mandibular body and angle </a:t>
            </a:r>
            <a:r>
              <a:rPr lang="en-US" sz="2400" dirty="0">
                <a:latin typeface="Cambria"/>
                <a:cs typeface="Cambria"/>
              </a:rPr>
              <a:t>(Panel B). Given the U shape of the mandible, it is common for contralateral fractures to result from major injury. Intravenous analgesics and antibiotics were given; the patient underwent </a:t>
            </a:r>
            <a:r>
              <a:rPr lang="en-US" sz="2400" i="1" dirty="0">
                <a:solidFill>
                  <a:srgbClr val="FF0000"/>
                </a:solidFill>
                <a:latin typeface="Cambria"/>
                <a:cs typeface="Cambria"/>
              </a:rPr>
              <a:t>open reduction with internal fixation of his fractures. </a:t>
            </a:r>
          </a:p>
        </p:txBody>
      </p:sp>
    </p:spTree>
    <p:extLst>
      <p:ext uri="{BB962C8B-B14F-4D97-AF65-F5344CB8AC3E}">
        <p14:creationId xmlns:p14="http://schemas.microsoft.com/office/powerpoint/2010/main" val="93220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54940" y="950260"/>
            <a:ext cx="6131859" cy="5175904"/>
          </a:xfrm>
        </p:spPr>
        <p:txBody>
          <a:bodyPr>
            <a:normAutofit lnSpcReduction="10000"/>
          </a:bodyPr>
          <a:lstStyle/>
          <a:p>
            <a:pPr>
              <a:buNone/>
            </a:pPr>
            <a:r>
              <a:rPr lang="cs-CZ" sz="2400" dirty="0">
                <a:latin typeface="Cambria" pitchFamily="18" charset="0"/>
              </a:rPr>
              <a:t>      </a:t>
            </a:r>
            <a:r>
              <a:rPr lang="en-US" sz="2000" dirty="0">
                <a:latin typeface="Cambria" pitchFamily="18" charset="0"/>
              </a:rPr>
              <a:t>A 26-year-old man was admitted to this hospital because of back pain</a:t>
            </a:r>
            <a:r>
              <a:rPr lang="cs-CZ" sz="2000" dirty="0">
                <a:latin typeface="Cambria" pitchFamily="18" charset="0"/>
              </a:rPr>
              <a:t> </a:t>
            </a:r>
            <a:r>
              <a:rPr lang="en-US" sz="2000" dirty="0">
                <a:latin typeface="Cambria" pitchFamily="18" charset="0"/>
              </a:rPr>
              <a:t>and a mass in the lung. He had been well until 17 days before admission, when he bent down to lift something and felt a sudden snap in his back, followed by pain that was associated with profuse diaphoresis and muscle spasms that extended from the left shoulder to the buttocks but did not radiate to the legs. He was unable to stand up straight and had difficulty breathing and sleeping because of the pain. </a:t>
            </a:r>
            <a:r>
              <a:rPr lang="en-US" sz="2000" dirty="0">
                <a:latin typeface="Cambria" pitchFamily="18" charset="0"/>
                <a:cs typeface="Times New Roman" pitchFamily="18" charset="0"/>
              </a:rPr>
              <a:t>The next day, magnetic resonance imaging (MRI) of the spine at that facility revealed </a:t>
            </a:r>
            <a:r>
              <a:rPr lang="en-US" sz="2000" i="1" dirty="0">
                <a:solidFill>
                  <a:srgbClr val="FF0000"/>
                </a:solidFill>
                <a:latin typeface="Cambria" pitchFamily="18" charset="0"/>
                <a:cs typeface="Times New Roman" pitchFamily="18" charset="0"/>
              </a:rPr>
              <a:t>a pathologic T9 vertebral fracture </a:t>
            </a:r>
            <a:r>
              <a:rPr lang="en-US" sz="2000" dirty="0">
                <a:latin typeface="Cambria" pitchFamily="18" charset="0"/>
                <a:cs typeface="Times New Roman" pitchFamily="18" charset="0"/>
              </a:rPr>
              <a:t>with soft-tissue extension beyond the vertebral body, </a:t>
            </a:r>
            <a:r>
              <a:rPr lang="en-US" sz="2000" i="1" dirty="0">
                <a:solidFill>
                  <a:srgbClr val="FF0000"/>
                </a:solidFill>
                <a:latin typeface="Cambria" pitchFamily="18" charset="0"/>
                <a:cs typeface="Times New Roman" pitchFamily="18" charset="0"/>
              </a:rPr>
              <a:t>a chronic anterior wedge-compression fracture of the L1 vertebra</a:t>
            </a:r>
            <a:r>
              <a:rPr lang="en-US" sz="2000" dirty="0">
                <a:latin typeface="Cambria" pitchFamily="18" charset="0"/>
                <a:cs typeface="Times New Roman" pitchFamily="18" charset="0"/>
              </a:rPr>
              <a:t>, degenerative changes in the L5–S1 </a:t>
            </a:r>
            <a:r>
              <a:rPr lang="en-US" sz="2000" dirty="0" err="1">
                <a:latin typeface="Cambria" pitchFamily="18" charset="0"/>
                <a:cs typeface="Times New Roman" pitchFamily="18" charset="0"/>
              </a:rPr>
              <a:t>intervertebral</a:t>
            </a:r>
            <a:r>
              <a:rPr lang="en-US" sz="2000" dirty="0">
                <a:latin typeface="Cambria" pitchFamily="18" charset="0"/>
                <a:cs typeface="Times New Roman" pitchFamily="18" charset="0"/>
              </a:rPr>
              <a:t> joint, and a large pleural effusion on the left side. </a:t>
            </a:r>
            <a:endParaRPr lang="cs-CZ" sz="2000" dirty="0">
              <a:latin typeface="Cambria" pitchFamily="18" charset="0"/>
              <a:cs typeface="Times New Roman" pitchFamily="18" charset="0"/>
            </a:endParaRPr>
          </a:p>
        </p:txBody>
      </p:sp>
      <p:pic>
        <p:nvPicPr>
          <p:cNvPr id="7" name="Picture 3"/>
          <p:cNvPicPr>
            <a:picLocks noChangeAspect="1" noChangeArrowheads="1"/>
          </p:cNvPicPr>
          <p:nvPr/>
        </p:nvPicPr>
        <p:blipFill>
          <a:blip r:embed="rId2"/>
          <a:srcRect/>
          <a:stretch>
            <a:fillRect/>
          </a:stretch>
        </p:blipFill>
        <p:spPr bwMode="auto">
          <a:xfrm>
            <a:off x="457200" y="1385888"/>
            <a:ext cx="2365375" cy="5472112"/>
          </a:xfrm>
          <a:prstGeom prst="rect">
            <a:avLst/>
          </a:prstGeom>
          <a:noFill/>
          <a:ln w="9525" cap="flat">
            <a:noFill/>
            <a:round/>
            <a:headEnd/>
            <a:tailEnd/>
          </a:ln>
          <a:effectLst/>
        </p:spPr>
      </p:pic>
      <p:sp>
        <p:nvSpPr>
          <p:cNvPr id="8" name="Title 1"/>
          <p:cNvSpPr>
            <a:spLocks noGrp="1"/>
          </p:cNvSpPr>
          <p:nvPr>
            <p:ph type="title"/>
          </p:nvPr>
        </p:nvSpPr>
        <p:spPr>
          <a:xfrm>
            <a:off x="457200" y="274638"/>
            <a:ext cx="1137173" cy="1143000"/>
          </a:xfrm>
        </p:spPr>
        <p:txBody>
          <a:bodyPr>
            <a:normAutofit/>
          </a:bodyPr>
          <a:lstStyle/>
          <a:p>
            <a:r>
              <a:rPr lang="cs-CZ" sz="5400" dirty="0">
                <a:solidFill>
                  <a:srgbClr val="DB0013"/>
                </a:solidFill>
                <a:latin typeface="Cambria"/>
                <a:cs typeface="Cambria"/>
              </a:rPr>
              <a:t>4</a:t>
            </a:r>
            <a:endParaRPr lang="en-US" sz="5400" dirty="0">
              <a:solidFill>
                <a:srgbClr val="DB0013"/>
              </a:solidFill>
              <a:latin typeface="Cambria"/>
              <a:cs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87270" y="0"/>
            <a:ext cx="5656729" cy="6857999"/>
          </a:xfrm>
        </p:spPr>
        <p:txBody>
          <a:bodyPr>
            <a:noAutofit/>
          </a:bodyPr>
          <a:lstStyle/>
          <a:p>
            <a:pPr fontAlgn="base">
              <a:buNone/>
            </a:pPr>
            <a:r>
              <a:rPr lang="cs-CZ" sz="2000" dirty="0">
                <a:latin typeface="Cambria" pitchFamily="18" charset="0"/>
              </a:rPr>
              <a:t>      </a:t>
            </a:r>
            <a:r>
              <a:rPr lang="en-US" sz="2000" dirty="0">
                <a:latin typeface="Cambria" pitchFamily="18" charset="0"/>
              </a:rPr>
              <a:t>A 34-year-old man was brought to the emergency department at </a:t>
            </a:r>
            <a:r>
              <a:rPr lang="en-US" sz="2000" dirty="0" err="1">
                <a:latin typeface="Cambria" pitchFamily="18" charset="0"/>
              </a:rPr>
              <a:t>th</a:t>
            </a:r>
            <a:r>
              <a:rPr lang="cs-CZ" sz="2000" dirty="0">
                <a:latin typeface="Cambria" pitchFamily="18" charset="0"/>
              </a:rPr>
              <a:t>e</a:t>
            </a:r>
            <a:r>
              <a:rPr lang="en-US" sz="2000" dirty="0">
                <a:latin typeface="Cambria" pitchFamily="18" charset="0"/>
              </a:rPr>
              <a:t> hospital because of multiple traumatic injuries that he sustained when a bomb exploded while he was watching the 2013 Boston Marathon.</a:t>
            </a:r>
            <a:r>
              <a:rPr lang="cs-CZ" sz="2000" dirty="0">
                <a:latin typeface="Cambria" pitchFamily="18" charset="0"/>
              </a:rPr>
              <a:t> </a:t>
            </a:r>
            <a:r>
              <a:rPr lang="en-US" sz="2000" dirty="0">
                <a:latin typeface="Cambria" pitchFamily="18" charset="0"/>
              </a:rPr>
              <a:t>At the scene, the patient reportedly lost consciousness, had a complete amputation of his right leg directly below the knee, and had copious blood loss. A plain radiograph of the left tibia and fibula (</a:t>
            </a:r>
            <a:r>
              <a:rPr lang="en-US" sz="2000" u="sng" dirty="0">
                <a:latin typeface="Cambria" pitchFamily="18" charset="0"/>
              </a:rPr>
              <a:t>Figure 3A</a:t>
            </a:r>
            <a:r>
              <a:rPr lang="cs-CZ" sz="2000" b="1" u="sng" cap="all" dirty="0">
                <a:latin typeface="Cambria" pitchFamily="18" charset="0"/>
              </a:rPr>
              <a:t> </a:t>
            </a:r>
            <a:r>
              <a:rPr lang="en-US" sz="2000" dirty="0">
                <a:latin typeface="Cambria" pitchFamily="18" charset="0"/>
              </a:rPr>
              <a:t>Radiographs of the Injuries of the Left Leg.) revealed </a:t>
            </a:r>
            <a:r>
              <a:rPr lang="en-US" sz="2000" i="1" dirty="0">
                <a:solidFill>
                  <a:srgbClr val="FF0000"/>
                </a:solidFill>
                <a:latin typeface="Cambria" pitchFamily="18" charset="0"/>
              </a:rPr>
              <a:t>multiple metallic foreign bodies around the knee and a </a:t>
            </a:r>
            <a:r>
              <a:rPr lang="en-US" sz="2000" i="1" dirty="0" err="1">
                <a:solidFill>
                  <a:srgbClr val="FF0000"/>
                </a:solidFill>
                <a:latin typeface="Cambria" pitchFamily="18" charset="0"/>
              </a:rPr>
              <a:t>nondisplaced</a:t>
            </a:r>
            <a:r>
              <a:rPr lang="en-US" sz="2000" i="1" dirty="0">
                <a:solidFill>
                  <a:srgbClr val="FF0000"/>
                </a:solidFill>
                <a:latin typeface="Cambria" pitchFamily="18" charset="0"/>
              </a:rPr>
              <a:t> fracture of the lateral </a:t>
            </a:r>
            <a:r>
              <a:rPr lang="en-US" sz="2000" i="1" dirty="0" err="1">
                <a:solidFill>
                  <a:srgbClr val="FF0000"/>
                </a:solidFill>
                <a:latin typeface="Cambria" pitchFamily="18" charset="0"/>
              </a:rPr>
              <a:t>tibial</a:t>
            </a:r>
            <a:r>
              <a:rPr lang="en-US" sz="2000" i="1" dirty="0">
                <a:solidFill>
                  <a:srgbClr val="FF0000"/>
                </a:solidFill>
                <a:latin typeface="Cambria" pitchFamily="18" charset="0"/>
              </a:rPr>
              <a:t> plateau</a:t>
            </a:r>
            <a:r>
              <a:rPr lang="en-US" sz="2000" dirty="0">
                <a:latin typeface="Cambria" pitchFamily="18" charset="0"/>
              </a:rPr>
              <a:t>. Plain radiographs of the left foot and ankle revealed </a:t>
            </a:r>
            <a:r>
              <a:rPr lang="en-US" sz="2000" i="1" dirty="0">
                <a:solidFill>
                  <a:srgbClr val="FF0000"/>
                </a:solidFill>
                <a:latin typeface="Cambria" pitchFamily="18" charset="0"/>
              </a:rPr>
              <a:t>a comminuted fracture of the </a:t>
            </a:r>
            <a:r>
              <a:rPr lang="en-US" sz="2000" i="1" dirty="0" err="1">
                <a:solidFill>
                  <a:srgbClr val="FF0000"/>
                </a:solidFill>
                <a:latin typeface="Cambria" pitchFamily="18" charset="0"/>
              </a:rPr>
              <a:t>calcaneus</a:t>
            </a:r>
            <a:r>
              <a:rPr lang="en-US" sz="2000" dirty="0">
                <a:solidFill>
                  <a:srgbClr val="FF0000"/>
                </a:solidFill>
                <a:latin typeface="Cambria" pitchFamily="18" charset="0"/>
              </a:rPr>
              <a:t> </a:t>
            </a:r>
            <a:r>
              <a:rPr lang="en-US" sz="2000" dirty="0">
                <a:latin typeface="Cambria" pitchFamily="18" charset="0"/>
              </a:rPr>
              <a:t>(</a:t>
            </a:r>
            <a:r>
              <a:rPr lang="en-US" sz="2000" u="sng" dirty="0">
                <a:latin typeface="Cambria" pitchFamily="18" charset="0"/>
              </a:rPr>
              <a:t>Figure 3B</a:t>
            </a:r>
            <a:r>
              <a:rPr lang="en-US" sz="2000" dirty="0">
                <a:latin typeface="Cambria" pitchFamily="18" charset="0"/>
              </a:rPr>
              <a:t>), minimally displaced </a:t>
            </a:r>
            <a:r>
              <a:rPr lang="en-US" sz="2000" dirty="0" err="1">
                <a:latin typeface="Cambria" pitchFamily="18" charset="0"/>
              </a:rPr>
              <a:t>cuboid</a:t>
            </a:r>
            <a:r>
              <a:rPr lang="en-US" sz="2000" dirty="0">
                <a:latin typeface="Cambria" pitchFamily="18" charset="0"/>
              </a:rPr>
              <a:t> and cuneiform fractures, and </a:t>
            </a:r>
            <a:r>
              <a:rPr lang="en-US" sz="2000" dirty="0" err="1">
                <a:latin typeface="Cambria" pitchFamily="18" charset="0"/>
              </a:rPr>
              <a:t>subluxation</a:t>
            </a:r>
            <a:r>
              <a:rPr lang="en-US" sz="2000" dirty="0">
                <a:latin typeface="Cambria" pitchFamily="18" charset="0"/>
              </a:rPr>
              <a:t> of multiple </a:t>
            </a:r>
            <a:r>
              <a:rPr lang="en-US" sz="2000" dirty="0" err="1">
                <a:latin typeface="Cambria" pitchFamily="18" charset="0"/>
              </a:rPr>
              <a:t>tarsometatarsal</a:t>
            </a:r>
            <a:r>
              <a:rPr lang="en-US" sz="2000" dirty="0">
                <a:latin typeface="Cambria" pitchFamily="18" charset="0"/>
              </a:rPr>
              <a:t> joints, evidence of a </a:t>
            </a:r>
            <a:r>
              <a:rPr lang="en-US" sz="2000" dirty="0" err="1">
                <a:latin typeface="Cambria" pitchFamily="18" charset="0"/>
              </a:rPr>
              <a:t>ligamentous</a:t>
            </a:r>
            <a:r>
              <a:rPr lang="en-US" sz="2000" dirty="0">
                <a:latin typeface="Cambria" pitchFamily="18" charset="0"/>
              </a:rPr>
              <a:t> </a:t>
            </a:r>
            <a:r>
              <a:rPr lang="en-US" sz="2000" dirty="0" err="1">
                <a:latin typeface="Cambria" pitchFamily="18" charset="0"/>
              </a:rPr>
              <a:t>Lisfranc</a:t>
            </a:r>
            <a:r>
              <a:rPr lang="en-US" sz="2000" dirty="0">
                <a:latin typeface="Cambria" pitchFamily="18" charset="0"/>
              </a:rPr>
              <a:t> injury (dislocation of the </a:t>
            </a:r>
            <a:r>
              <a:rPr lang="en-US" sz="2000" dirty="0" err="1">
                <a:latin typeface="Cambria" pitchFamily="18" charset="0"/>
              </a:rPr>
              <a:t>tarsometatarsal</a:t>
            </a:r>
            <a:r>
              <a:rPr lang="en-US" sz="2000" dirty="0">
                <a:latin typeface="Cambria" pitchFamily="18" charset="0"/>
              </a:rPr>
              <a:t> joints due to </a:t>
            </a:r>
            <a:r>
              <a:rPr lang="en-US" sz="2000" dirty="0" err="1">
                <a:latin typeface="Cambria" pitchFamily="18" charset="0"/>
              </a:rPr>
              <a:t>midfoot</a:t>
            </a:r>
            <a:r>
              <a:rPr lang="en-US" sz="2000" dirty="0">
                <a:latin typeface="Cambria" pitchFamily="18" charset="0"/>
              </a:rPr>
              <a:t> trauma; named after the military surgeon in Napoleon's army) (</a:t>
            </a:r>
            <a:r>
              <a:rPr lang="en-US" sz="2000" u="sng" dirty="0">
                <a:latin typeface="Cambria" pitchFamily="18" charset="0"/>
              </a:rPr>
              <a:t>Figure 3C</a:t>
            </a:r>
            <a:r>
              <a:rPr lang="en-US" sz="2000" dirty="0">
                <a:latin typeface="Cambria" pitchFamily="18" charset="0"/>
              </a:rPr>
              <a:t>).</a:t>
            </a:r>
          </a:p>
          <a:p>
            <a:endParaRPr lang="cs-CZ" sz="2000" dirty="0">
              <a:latin typeface="Cambria" pitchFamily="18" charset="0"/>
            </a:endParaRPr>
          </a:p>
        </p:txBody>
      </p:sp>
      <p:pic>
        <p:nvPicPr>
          <p:cNvPr id="4" name="Picture 3"/>
          <p:cNvPicPr>
            <a:picLocks noChangeAspect="1" noChangeArrowheads="1"/>
          </p:cNvPicPr>
          <p:nvPr/>
        </p:nvPicPr>
        <p:blipFill>
          <a:blip r:embed="rId3"/>
          <a:srcRect/>
          <a:stretch>
            <a:fillRect/>
          </a:stretch>
        </p:blipFill>
        <p:spPr bwMode="auto">
          <a:xfrm>
            <a:off x="150816" y="1748118"/>
            <a:ext cx="3506784" cy="4791075"/>
          </a:xfrm>
          <a:prstGeom prst="rect">
            <a:avLst/>
          </a:prstGeom>
          <a:noFill/>
          <a:ln w="9525" cap="flat">
            <a:noFill/>
            <a:round/>
            <a:headEnd/>
            <a:tailEnd/>
          </a:ln>
          <a:effectLst/>
        </p:spPr>
      </p:pic>
      <p:sp>
        <p:nvSpPr>
          <p:cNvPr id="5" name="Title 1"/>
          <p:cNvSpPr>
            <a:spLocks noGrp="1"/>
          </p:cNvSpPr>
          <p:nvPr>
            <p:ph type="title"/>
          </p:nvPr>
        </p:nvSpPr>
        <p:spPr>
          <a:xfrm>
            <a:off x="457200" y="274638"/>
            <a:ext cx="1137173" cy="1143000"/>
          </a:xfrm>
        </p:spPr>
        <p:txBody>
          <a:bodyPr>
            <a:normAutofit/>
          </a:bodyPr>
          <a:lstStyle/>
          <a:p>
            <a:r>
              <a:rPr lang="cs-CZ" sz="5400" dirty="0">
                <a:solidFill>
                  <a:srgbClr val="DB0013"/>
                </a:solidFill>
                <a:latin typeface="Cambria"/>
                <a:cs typeface="Cambria"/>
              </a:rPr>
              <a:t>5</a:t>
            </a:r>
            <a:endParaRPr lang="en-US" sz="5400" dirty="0">
              <a:solidFill>
                <a:srgbClr val="DB0013"/>
              </a:solidFill>
              <a:latin typeface="Cambria"/>
              <a:cs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Fractura</a:t>
            </a:r>
            <a:r>
              <a:rPr lang="en-US" dirty="0"/>
              <a:t> </a:t>
            </a:r>
            <a:r>
              <a:rPr lang="en-US" dirty="0" err="1"/>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val="0"/>
              </a:ext>
            </a:extLst>
          </a:blip>
          <a:srcRect t="546" b="546"/>
          <a:stretch>
            <a:fillRect/>
          </a:stretch>
        </p:blipFill>
        <p:spPr>
          <a:xfrm>
            <a:off x="703384" y="1417638"/>
            <a:ext cx="3607095" cy="4042386"/>
          </a:xfrm>
        </p:spPr>
      </p:pic>
      <p:sp>
        <p:nvSpPr>
          <p:cNvPr id="2" name="TextovéPole 1"/>
          <p:cNvSpPr txBox="1"/>
          <p:nvPr/>
        </p:nvSpPr>
        <p:spPr>
          <a:xfrm>
            <a:off x="703384" y="5732585"/>
            <a:ext cx="5336931" cy="646331"/>
          </a:xfrm>
          <a:prstGeom prst="rect">
            <a:avLst/>
          </a:prstGeom>
          <a:noFill/>
        </p:spPr>
        <p:txBody>
          <a:bodyPr wrap="square" rtlCol="0">
            <a:spAutoFit/>
          </a:bodyPr>
          <a:lstStyle/>
          <a:p>
            <a:r>
              <a:rPr lang="cs-CZ" b="1" dirty="0" err="1"/>
              <a:t>pathologia</a:t>
            </a:r>
            <a:r>
              <a:rPr lang="cs-CZ" b="1" dirty="0"/>
              <a:t>, </a:t>
            </a:r>
            <a:r>
              <a:rPr lang="cs-CZ" b="1" dirty="0" err="1"/>
              <a:t>ae</a:t>
            </a:r>
            <a:r>
              <a:rPr lang="cs-CZ" b="1" dirty="0"/>
              <a:t>, f. </a:t>
            </a:r>
            <a:r>
              <a:rPr lang="cs-CZ" dirty="0"/>
              <a:t>&gt; </a:t>
            </a:r>
            <a:r>
              <a:rPr lang="cs-CZ" b="1" dirty="0" err="1"/>
              <a:t>patholog</a:t>
            </a:r>
            <a:r>
              <a:rPr lang="cs-CZ" i="1" dirty="0" err="1"/>
              <a:t>icus</a:t>
            </a:r>
            <a:r>
              <a:rPr lang="cs-CZ" i="1" dirty="0"/>
              <a:t>, a, um</a:t>
            </a:r>
          </a:p>
          <a:p>
            <a:r>
              <a:rPr lang="cs-CZ" dirty="0"/>
              <a:t>	</a:t>
            </a:r>
            <a:r>
              <a:rPr lang="cs-CZ" dirty="0" err="1"/>
              <a:t>i.e</a:t>
            </a:r>
            <a:r>
              <a:rPr lang="cs-CZ" dirty="0"/>
              <a:t>. </a:t>
            </a:r>
            <a:r>
              <a:rPr lang="cs-CZ" dirty="0" err="1"/>
              <a:t>caused</a:t>
            </a:r>
            <a:r>
              <a:rPr lang="cs-CZ" dirty="0"/>
              <a:t> by a </a:t>
            </a:r>
            <a:r>
              <a:rPr lang="cs-CZ" dirty="0" err="1"/>
              <a:t>disease</a:t>
            </a:r>
            <a:endParaRPr lang="cs-CZ" dirty="0"/>
          </a:p>
        </p:txBody>
      </p:sp>
      <p:pic>
        <p:nvPicPr>
          <p:cNvPr id="2050" name="Picture 2" descr="VÃ½sledek obrÃ¡zku pro wedge fracture fem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082" y="1417638"/>
            <a:ext cx="2939317" cy="403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8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aperta</a:t>
            </a:r>
            <a:r>
              <a:rPr lang="cs-CZ" dirty="0">
                <a:latin typeface="Cambria"/>
                <a:cs typeface="Cambria"/>
              </a:rPr>
              <a:t> v </a:t>
            </a:r>
            <a:r>
              <a:rPr lang="en-US" dirty="0" err="1">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val="0"/>
              </a:ext>
            </a:extLst>
          </a:blip>
          <a:srcRect l="7165" r="7165"/>
          <a:stretch>
            <a:fillRect/>
          </a:stretch>
        </p:blipFill>
        <p:spPr/>
      </p:pic>
      <p:pic>
        <p:nvPicPr>
          <p:cNvPr id="8" name="Zástupný symbol pro obsah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9785"/>
          <a:stretch/>
        </p:blipFill>
        <p:spPr>
          <a:xfrm>
            <a:off x="4771292" y="1754344"/>
            <a:ext cx="4038600" cy="2325288"/>
          </a:xfrm>
        </p:spPr>
      </p:pic>
      <p:sp>
        <p:nvSpPr>
          <p:cNvPr id="9" name="TextovéPole 8"/>
          <p:cNvSpPr txBox="1"/>
          <p:nvPr/>
        </p:nvSpPr>
        <p:spPr>
          <a:xfrm>
            <a:off x="4885592" y="4334608"/>
            <a:ext cx="4152900" cy="369332"/>
          </a:xfrm>
          <a:prstGeom prst="rect">
            <a:avLst/>
          </a:prstGeom>
          <a:noFill/>
        </p:spPr>
        <p:txBody>
          <a:bodyPr wrap="square" rtlCol="0">
            <a:spAutoFit/>
          </a:bodyPr>
          <a:lstStyle/>
          <a:p>
            <a:r>
              <a:rPr lang="cs-CZ" b="1" dirty="0" err="1">
                <a:solidFill>
                  <a:srgbClr val="FF0000"/>
                </a:solidFill>
              </a:rPr>
              <a:t>Write</a:t>
            </a:r>
            <a:r>
              <a:rPr lang="cs-CZ" b="1" dirty="0">
                <a:solidFill>
                  <a:srgbClr val="FF0000"/>
                </a:solidFill>
              </a:rPr>
              <a:t> a </a:t>
            </a:r>
            <a:r>
              <a:rPr lang="cs-CZ" b="1" dirty="0" err="1">
                <a:solidFill>
                  <a:srgbClr val="FF0000"/>
                </a:solidFill>
              </a:rPr>
              <a:t>medical</a:t>
            </a:r>
            <a:r>
              <a:rPr lang="cs-CZ" b="1" dirty="0">
                <a:solidFill>
                  <a:srgbClr val="FF0000"/>
                </a:solidFill>
              </a:rPr>
              <a:t> </a:t>
            </a:r>
            <a:r>
              <a:rPr lang="cs-CZ" b="1" dirty="0" err="1">
                <a:solidFill>
                  <a:srgbClr val="FF0000"/>
                </a:solidFill>
              </a:rPr>
              <a:t>record</a:t>
            </a:r>
            <a:r>
              <a:rPr lang="cs-CZ" b="1" dirty="0">
                <a:solidFill>
                  <a:srgbClr val="FF0000"/>
                </a:solidFill>
              </a:rPr>
              <a:t> </a:t>
            </a:r>
            <a:r>
              <a:rPr lang="cs-CZ" b="1" dirty="0" err="1">
                <a:solidFill>
                  <a:srgbClr val="FF0000"/>
                </a:solidFill>
              </a:rPr>
              <a:t>for</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picture</a:t>
            </a:r>
            <a:r>
              <a:rPr lang="cs-CZ" b="1" dirty="0">
                <a:solidFill>
                  <a:srgbClr val="FF0000"/>
                </a:solidFill>
              </a:rPr>
              <a:t>!</a:t>
            </a:r>
          </a:p>
        </p:txBody>
      </p:sp>
      <p:sp>
        <p:nvSpPr>
          <p:cNvPr id="10" name="TextovéPole 9"/>
          <p:cNvSpPr txBox="1"/>
          <p:nvPr/>
        </p:nvSpPr>
        <p:spPr>
          <a:xfrm>
            <a:off x="3235569" y="1130036"/>
            <a:ext cx="5073162" cy="369332"/>
          </a:xfrm>
          <a:prstGeom prst="rect">
            <a:avLst/>
          </a:prstGeom>
          <a:noFill/>
        </p:spPr>
        <p:txBody>
          <a:bodyPr wrap="square" rtlCol="0">
            <a:spAutoFit/>
          </a:bodyPr>
          <a:lstStyle/>
          <a:p>
            <a:r>
              <a:rPr lang="cs-CZ" b="1" dirty="0">
                <a:solidFill>
                  <a:srgbClr val="00B050"/>
                </a:solidFill>
              </a:rPr>
              <a:t>NOTE!!!     APERTURA, AE, F.    X   APERTUS, A, UM</a:t>
            </a:r>
          </a:p>
        </p:txBody>
      </p:sp>
    </p:spTree>
    <p:extLst>
      <p:ext uri="{BB962C8B-B14F-4D97-AF65-F5344CB8AC3E}">
        <p14:creationId xmlns:p14="http://schemas.microsoft.com/office/powerpoint/2010/main" val="6738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Fractura</a:t>
            </a:r>
            <a:r>
              <a:rPr lang="en-US" dirty="0"/>
              <a:t> simplex</a:t>
            </a:r>
            <a:r>
              <a:rPr lang="cs-CZ" dirty="0"/>
              <a:t> v </a:t>
            </a:r>
            <a:r>
              <a:rPr lang="en-US" dirty="0"/>
              <a:t>multiplex</a:t>
            </a:r>
          </a:p>
        </p:txBody>
      </p:sp>
      <p:pic>
        <p:nvPicPr>
          <p:cNvPr id="4" name="Zástupný symbol pro obsah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038600" cy="2991555"/>
          </a:xfrm>
        </p:spPr>
      </p:pic>
      <p:pic>
        <p:nvPicPr>
          <p:cNvPr id="7"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0762" y="1636454"/>
            <a:ext cx="4295038" cy="2955301"/>
          </a:xfrm>
        </p:spPr>
      </p:pic>
      <p:sp>
        <p:nvSpPr>
          <p:cNvPr id="10" name="TextovéPole 9"/>
          <p:cNvSpPr txBox="1"/>
          <p:nvPr/>
        </p:nvSpPr>
        <p:spPr>
          <a:xfrm>
            <a:off x="732692" y="4756733"/>
            <a:ext cx="4152900" cy="369332"/>
          </a:xfrm>
          <a:prstGeom prst="rect">
            <a:avLst/>
          </a:prstGeom>
          <a:noFill/>
        </p:spPr>
        <p:txBody>
          <a:bodyPr wrap="square" rtlCol="0">
            <a:spAutoFit/>
          </a:bodyPr>
          <a:lstStyle/>
          <a:p>
            <a:r>
              <a:rPr lang="cs-CZ" b="1" dirty="0" err="1">
                <a:solidFill>
                  <a:srgbClr val="FF0000"/>
                </a:solidFill>
              </a:rPr>
              <a:t>Write</a:t>
            </a:r>
            <a:r>
              <a:rPr lang="cs-CZ" b="1" dirty="0">
                <a:solidFill>
                  <a:srgbClr val="FF0000"/>
                </a:solidFill>
              </a:rPr>
              <a:t> </a:t>
            </a:r>
            <a:r>
              <a:rPr lang="cs-CZ" b="1" dirty="0" err="1">
                <a:solidFill>
                  <a:srgbClr val="FF0000"/>
                </a:solidFill>
              </a:rPr>
              <a:t>medical</a:t>
            </a:r>
            <a:r>
              <a:rPr lang="cs-CZ" b="1" dirty="0">
                <a:solidFill>
                  <a:srgbClr val="FF0000"/>
                </a:solidFill>
              </a:rPr>
              <a:t> </a:t>
            </a:r>
            <a:r>
              <a:rPr lang="cs-CZ" b="1" dirty="0" err="1">
                <a:solidFill>
                  <a:srgbClr val="FF0000"/>
                </a:solidFill>
              </a:rPr>
              <a:t>records</a:t>
            </a:r>
            <a:r>
              <a:rPr lang="cs-CZ" b="1" dirty="0">
                <a:solidFill>
                  <a:srgbClr val="FF0000"/>
                </a:solidFill>
              </a:rPr>
              <a:t> </a:t>
            </a:r>
            <a:r>
              <a:rPr lang="cs-CZ" b="1" dirty="0" err="1">
                <a:solidFill>
                  <a:srgbClr val="FF0000"/>
                </a:solidFill>
              </a:rPr>
              <a:t>for</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pictures</a:t>
            </a:r>
            <a:r>
              <a:rPr lang="cs-CZ" b="1" dirty="0">
                <a:solidFill>
                  <a:srgbClr val="FF0000"/>
                </a:solidFill>
              </a:rPr>
              <a:t>!</a:t>
            </a:r>
          </a:p>
        </p:txBody>
      </p:sp>
    </p:spTree>
    <p:extLst>
      <p:ext uri="{BB962C8B-B14F-4D97-AF65-F5344CB8AC3E}">
        <p14:creationId xmlns:p14="http://schemas.microsoft.com/office/powerpoint/2010/main" val="140025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comminutiva</a:t>
            </a:r>
            <a:endParaRPr lang="en-US"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083" y="1417638"/>
            <a:ext cx="3728974" cy="4525963"/>
          </a:xfrm>
        </p:spPr>
      </p:pic>
    </p:spTree>
    <p:extLst>
      <p:ext uri="{BB962C8B-B14F-4D97-AF65-F5344CB8AC3E}">
        <p14:creationId xmlns:p14="http://schemas.microsoft.com/office/powerpoint/2010/main" val="26076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cs-CZ" dirty="0"/>
              <a:t>r</a:t>
            </a:r>
            <a:r>
              <a:rPr lang="en-US" dirty="0" err="1"/>
              <a:t>actura</a:t>
            </a:r>
            <a:r>
              <a:rPr lang="en-US" dirty="0"/>
              <a:t> </a:t>
            </a:r>
            <a:r>
              <a:rPr lang="en-US" dirty="0" err="1"/>
              <a:t>transversa</a:t>
            </a:r>
            <a:r>
              <a:rPr lang="cs-CZ" dirty="0"/>
              <a:t> v </a:t>
            </a:r>
            <a:r>
              <a:rPr lang="en-US" dirty="0" err="1"/>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val="0"/>
              </a:ext>
            </a:extLst>
          </a:blip>
          <a:srcRect l="4783" r="4783"/>
          <a:stretch>
            <a:fillRect/>
          </a:stretch>
        </p:blipFill>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val="0"/>
              </a:ext>
            </a:extLst>
          </a:blip>
          <a:srcRect t="4853" b="4853"/>
          <a:stretch>
            <a:fillRect/>
          </a:stretch>
        </p:blipFill>
        <p:spPr/>
      </p:pic>
    </p:spTree>
    <p:extLst>
      <p:ext uri="{BB962C8B-B14F-4D97-AF65-F5344CB8AC3E}">
        <p14:creationId xmlns:p14="http://schemas.microsoft.com/office/powerpoint/2010/main" val="1371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spiralis</a:t>
            </a:r>
            <a:r>
              <a:rPr lang="cs-CZ" dirty="0"/>
              <a:t> v </a:t>
            </a:r>
            <a:r>
              <a:rPr lang="en-US" dirty="0" err="1"/>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val="0"/>
              </a:ext>
            </a:extLst>
          </a:blip>
          <a:srcRect l="8345" r="8345"/>
          <a:stretch>
            <a:fillRect/>
          </a:stretch>
        </p:blipFill>
        <p:spPr/>
      </p:pic>
      <p:pic>
        <p:nvPicPr>
          <p:cNvPr id="10" name="Content Placeholder 9"/>
          <p:cNvPicPr>
            <a:picLocks noGrp="1" noChangeAspect="1"/>
          </p:cNvPicPr>
          <p:nvPr>
            <p:ph sz="half" idx="2"/>
          </p:nvPr>
        </p:nvPicPr>
        <p:blipFill rotWithShape="1">
          <a:blip r:embed="rId3"/>
          <a:srcRect l="43718"/>
          <a:stretch/>
        </p:blipFill>
        <p:spPr>
          <a:prstGeom prst="rect">
            <a:avLst/>
          </a:prstGeom>
        </p:spPr>
      </p:pic>
      <p:cxnSp>
        <p:nvCxnSpPr>
          <p:cNvPr id="12" name="Straight Connector 11"/>
          <p:cNvCxnSpPr/>
          <p:nvPr/>
        </p:nvCxnSpPr>
        <p:spPr>
          <a:xfrm flipV="1">
            <a:off x="6575693" y="1618163"/>
            <a:ext cx="491640" cy="265256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0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i="1" dirty="0" err="1"/>
              <a:t>com</a:t>
            </a:r>
            <a:r>
              <a:rPr lang="en-US" dirty="0" err="1"/>
              <a:t>pressiva</a:t>
            </a:r>
            <a:r>
              <a:rPr lang="cs-CZ" dirty="0"/>
              <a:t> v </a:t>
            </a:r>
            <a:r>
              <a:rPr lang="en-US" i="1" dirty="0" err="1"/>
              <a:t>im</a:t>
            </a:r>
            <a:r>
              <a:rPr lang="en-US" dirty="0" err="1"/>
              <a:t>pressiva</a:t>
            </a:r>
            <a:endParaRPr lang="en-US" dirty="0"/>
          </a:p>
        </p:txBody>
      </p:sp>
      <p:sp>
        <p:nvSpPr>
          <p:cNvPr id="3" name="TextovéPole 2"/>
          <p:cNvSpPr txBox="1"/>
          <p:nvPr/>
        </p:nvSpPr>
        <p:spPr>
          <a:xfrm>
            <a:off x="4053254" y="1186962"/>
            <a:ext cx="2655277" cy="369332"/>
          </a:xfrm>
          <a:prstGeom prst="rect">
            <a:avLst/>
          </a:prstGeom>
          <a:noFill/>
        </p:spPr>
        <p:txBody>
          <a:bodyPr wrap="square" rtlCol="0">
            <a:spAutoFit/>
          </a:bodyPr>
          <a:lstStyle/>
          <a:p>
            <a:r>
              <a:rPr lang="cs-CZ" b="1" dirty="0">
                <a:solidFill>
                  <a:srgbClr val="00B050"/>
                </a:solidFill>
              </a:rPr>
              <a:t>~ </a:t>
            </a:r>
            <a:r>
              <a:rPr lang="cs-CZ" b="1" dirty="0" err="1">
                <a:solidFill>
                  <a:srgbClr val="00B050"/>
                </a:solidFill>
              </a:rPr>
              <a:t>pressure</a:t>
            </a:r>
            <a:r>
              <a:rPr lang="cs-CZ" b="1" dirty="0">
                <a:solidFill>
                  <a:srgbClr val="00B050"/>
                </a:solidFill>
              </a:rPr>
              <a:t> </a:t>
            </a:r>
            <a:r>
              <a:rPr lang="cs-CZ" b="1" dirty="0" err="1">
                <a:solidFill>
                  <a:srgbClr val="00B050"/>
                </a:solidFill>
              </a:rPr>
              <a:t>caused</a:t>
            </a:r>
            <a:endParaRPr lang="cs-CZ" b="1" dirty="0">
              <a:solidFill>
                <a:srgbClr val="00B050"/>
              </a:solidFill>
            </a:endParaRPr>
          </a:p>
        </p:txBody>
      </p:sp>
      <p:pic>
        <p:nvPicPr>
          <p:cNvPr id="1026" name="Picture 2" descr="VÃ½sledek obrÃ¡zku pro compression fra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48" y="1777884"/>
            <a:ext cx="3746391" cy="2996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impression fracture 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7884"/>
            <a:ext cx="3752915" cy="299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88642"/>
      </p:ext>
    </p:extLst>
  </p:cSld>
  <p:clrMapOvr>
    <a:masterClrMapping/>
  </p:clrMapOvr>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1723</TotalTime>
  <Words>1116</Words>
  <Application>Microsoft Office PowerPoint</Application>
  <PresentationFormat>Předvádění na obrazovce (4:3)</PresentationFormat>
  <Paragraphs>90</Paragraphs>
  <Slides>26</Slides>
  <Notes>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Cambria</vt:lpstr>
      <vt:lpstr>Times New Roman</vt:lpstr>
      <vt:lpstr>Office Theme</vt:lpstr>
      <vt:lpstr>Fractures</vt:lpstr>
      <vt:lpstr>Fractura traumatica</vt:lpstr>
      <vt:lpstr>Fractura pathologica</vt:lpstr>
      <vt:lpstr>Fractura aperta v clausa</vt:lpstr>
      <vt:lpstr>Fractura simplex v multiplex</vt:lpstr>
      <vt:lpstr>Fractura comminutiva</vt:lpstr>
      <vt:lpstr>Fractura transversa v obliqua</vt:lpstr>
      <vt:lpstr>Fractura spiralis v longitudinalis</vt:lpstr>
      <vt:lpstr>Fractura compressiva v impressiva</vt:lpstr>
      <vt:lpstr>Fractura incuneata</vt:lpstr>
      <vt:lpstr>Infractio, onis, f. = f. partialis =  f. incompleta</vt:lpstr>
      <vt:lpstr>Fractura cum dislocatione ad…</vt:lpstr>
      <vt:lpstr>Choose a bone and break it. Try to write as much detailed diagnosis as possible.</vt:lpstr>
      <vt:lpstr>Fracture Healing:    REPOSITIO = REDUCTIO fragmentorum </vt:lpstr>
      <vt:lpstr>Fracture Healing:    FIXATIO = STABILISATIO fragmentorum</vt:lpstr>
      <vt:lpstr>Fracture Healing:    FIXATIO = STABILISATIO fragmentorum</vt:lpstr>
      <vt:lpstr>Fracture Healing:   FIXATIO = STABILISATIO fragmentorum</vt:lpstr>
      <vt:lpstr>Name the types of fractures</vt:lpstr>
      <vt:lpstr>Authentic report 1</vt:lpstr>
      <vt:lpstr>Authentic report 2</vt:lpstr>
      <vt:lpstr>Authentic report 3</vt:lpstr>
      <vt:lpstr>1</vt:lpstr>
      <vt:lpstr>2</vt:lpstr>
      <vt:lpstr>3</vt:lpstr>
      <vt:lpstr>4</vt:lpstr>
      <vt:lpstr>5</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Natália Gachallová</cp:lastModifiedBy>
  <cp:revision>48</cp:revision>
  <cp:lastPrinted>2015-02-11T09:50:46Z</cp:lastPrinted>
  <dcterms:created xsi:type="dcterms:W3CDTF">2014-02-10T15:46:14Z</dcterms:created>
  <dcterms:modified xsi:type="dcterms:W3CDTF">2019-11-18T09:47:24Z</dcterms:modified>
</cp:coreProperties>
</file>