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68" r:id="rId18"/>
    <p:sldId id="280" r:id="rId19"/>
    <p:sldId id="270" r:id="rId20"/>
    <p:sldId id="269" r:id="rId21"/>
    <p:sldId id="271" r:id="rId22"/>
    <p:sldId id="28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custDataLst>
    <p:tags r:id="rId2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5" d="100"/>
          <a:sy n="105" d="100"/>
        </p:scale>
        <p:origin x="7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6"/>
          <a:lstStyle>
            <a:lvl1pPr marL="0" marR="45715" indent="0" algn="r">
              <a:buNone/>
              <a:defRPr>
                <a:solidFill>
                  <a:schemeClr val="tx1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7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5" rIns="45715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5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9"/>
            <a:ext cx="4040188" cy="659352"/>
          </a:xfrm>
        </p:spPr>
        <p:txBody>
          <a:bodyPr lIns="45715" tIns="0" rIns="4571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8"/>
            <a:ext cx="4041775" cy="654843"/>
          </a:xfrm>
        </p:spPr>
        <p:txBody>
          <a:bodyPr lIns="45715" tIns="0" rIns="4571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1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76997"/>
            <a:ext cx="2212848" cy="1582621"/>
          </a:xfrm>
        </p:spPr>
        <p:txBody>
          <a:bodyPr vert="horz" lIns="45715" tIns="45715" rIns="45715" bIns="45715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828785"/>
            <a:ext cx="2209800" cy="2179320"/>
          </a:xfrm>
        </p:spPr>
        <p:txBody>
          <a:bodyPr lIns="64001" rIns="45715" bIns="45715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5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0" tIns="45715" rIns="91430" bIns="45715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3C5D5-53D3-4B56-8C2A-99E1E7C2F94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6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92" indent="-27429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3" indent="-24686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indent="-24686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97" indent="-21029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88" indent="-21029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80" indent="-21029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41" indent="-18286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32" indent="-18286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24" indent="-18286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86omOwx0Hk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6" y="0"/>
            <a:ext cx="9158856" cy="46531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080" y="4653136"/>
            <a:ext cx="8856983" cy="1828800"/>
          </a:xfrm>
        </p:spPr>
        <p:txBody>
          <a:bodyPr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cs-CZ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Special</a:t>
            </a:r>
            <a:r>
              <a:rPr lang="cs-CZ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Chapters</a:t>
            </a:r>
            <a:r>
              <a:rPr lang="cs-CZ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from</a:t>
            </a:r>
            <a:r>
              <a:rPr lang="cs-CZ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Neurologic</a:t>
            </a:r>
            <a:r>
              <a:rPr lang="cs-CZ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9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116632"/>
            <a:ext cx="9144000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Drug-induced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Extrapyramidal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Reactions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251520" y="980728"/>
            <a:ext cx="8784976" cy="5877272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Dystonia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akathisia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i.v., p.o.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Tardive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toxin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antiparkinson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p.o., i.v.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relaxation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56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8061520" cy="1656184"/>
          </a:xfrm>
        </p:spPr>
        <p:txBody>
          <a:bodyPr>
            <a:noAutofit/>
          </a:bodyPr>
          <a:lstStyle/>
          <a:p>
            <a:r>
              <a:rPr lang="cs-CZ" sz="6000" dirty="0" err="1"/>
              <a:t>Choreatic</a:t>
            </a:r>
            <a:r>
              <a:rPr lang="cs-CZ" sz="6000" dirty="0"/>
              <a:t> </a:t>
            </a:r>
            <a:r>
              <a:rPr lang="cs-CZ" sz="6000" dirty="0" err="1"/>
              <a:t>dyskinesia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Choreatic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Dyskinesia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80728"/>
            <a:ext cx="9036496" cy="5877272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unintentional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irregular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Huntington‘s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chorea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hereditary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neurodegenerative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vascular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chorea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ischemia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ganglia)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 minor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risperidone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28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extrapyramidal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Reserpine,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tetrabenazine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in CNS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extrapyramidal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clonazepam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Amantadine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18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dirty="0" err="1"/>
              <a:t>Spastic</a:t>
            </a:r>
            <a:r>
              <a:rPr lang="cs-CZ" sz="6000" dirty="0"/>
              <a:t> </a:t>
            </a:r>
            <a:r>
              <a:rPr lang="cs-CZ" sz="6000" dirty="0" err="1"/>
              <a:t>disorders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Spastic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Disorders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08720"/>
            <a:ext cx="8928992" cy="5949280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damages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sz="2400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strenght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atrophy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skeletal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long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skin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poliomyelitis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anterior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acuta</a:t>
            </a:r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Charcot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-Marie-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Tooth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myasthenia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gravis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endParaRPr lang="cs-CZ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↑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contractures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limited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joint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dislocations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hypertrophy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atrophy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deformities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long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Cerebral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(CP)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adjuvant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768" y="1340768"/>
            <a:ext cx="1490657" cy="22913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426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9" y="116632"/>
            <a:ext cx="6144468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Local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08720"/>
            <a:ext cx="8928992" cy="5949280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toxin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Polypeptide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Clostridium </a:t>
            </a:r>
            <a:r>
              <a:rPr lang="cs-CZ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endParaRPr lang="cs-CZ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Injected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irreversible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peripherally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presynaptically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Alleviate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benefit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Administered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repeatedly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inj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Reinnervation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reoccur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96" y="116632"/>
            <a:ext cx="2568500" cy="203138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21" y="4293096"/>
            <a:ext cx="2314575" cy="24669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654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Spasticity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BACLOFEN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enhances</a:t>
            </a: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aspartate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Intrathecal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s.c. pump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catheter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inserted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subarachnoideal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l-GR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 AGONISTS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neurotransmitter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 –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xerostomia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bradycardia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tizanidine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clonidine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clonazepam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tetrazepam, diazepam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8682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dantrolene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gabapentin</a:t>
            </a:r>
            <a:r>
              <a:rPr 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lamotrigine</a:t>
            </a:r>
            <a:r>
              <a:rPr 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antiepileptics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riluzole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amyotrophic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lateral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sclerosis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Cannabinoids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cannabidiol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(oral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spray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CB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therapeutical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30‒40%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appetite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.), GIT AE,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-balance,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92896"/>
            <a:ext cx="1687996" cy="16879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29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i="1" dirty="0" err="1"/>
              <a:t>Myasthenia</a:t>
            </a:r>
            <a:r>
              <a:rPr lang="cs-CZ" sz="6000" i="1" dirty="0"/>
              <a:t> gravis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Myasthenia</a:t>
            </a:r>
            <a:r>
              <a:rPr lang="cs-CZ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gravis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autoantibodies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aganist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Fluctuating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tired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easily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afternoon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ocular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ptosis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neck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chewing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swallowing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myasthenic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inducing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MG: interferon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MG: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aminoglycosides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quinidine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quinine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chloroquine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i.v. Mg</a:t>
            </a:r>
            <a:r>
              <a:rPr lang="cs-CZ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92896"/>
            <a:ext cx="3048000" cy="1809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68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>
          <a:xfrm>
            <a:off x="467544" y="1124744"/>
            <a:ext cx="7704856" cy="4176464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cs-CZ" sz="26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6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6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6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Parkinson‘s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endParaRPr lang="cs-CZ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choreatic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dyskinesias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myasthenia</a:t>
            </a: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gravis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Ménière‘s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819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Symptomatic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MG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Cholinomimetics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acetylcholine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esterase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↑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synaptic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clefts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pyridostigmine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p.o.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neostigmine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-term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ambedonium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N</a:t>
            </a:r>
            <a:r>
              <a:rPr lang="cs-CZ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cholinergic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muscarinic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salivation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sweating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streaming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miosis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blurred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vision,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bronchospasmus,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restlessness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…) </a:t>
            </a:r>
          </a:p>
          <a:p>
            <a:pPr>
              <a:spcBef>
                <a:spcPts val="0"/>
              </a:spcBef>
            </a:pPr>
            <a:endParaRPr lang="cs-CZ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nicotinic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fasciculations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cs-CZ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cholinergic</a:t>
            </a:r>
            <a:r>
              <a:rPr lang="cs-CZ" sz="2400" b="1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sz="2400" b="1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depolarization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blockade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						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ANS ganglia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potentially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life-threatening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mechanical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ventilation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i.v. atropine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675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Causal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MG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cause is autoimmunity → </a:t>
            </a:r>
            <a:r>
              <a:rPr lang="en-US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immunosu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ives</a:t>
            </a: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 number of B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cells, which produce antibodies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non-specific effect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overall immune reactions –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infections, risk of sepsis, risk of cancer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Glucocorticoids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(prednisone, prednisolone, methylprednisolone)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Titration dose, the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lowest efficient dose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used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oral therapy with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 AE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(stomach, adipose tissue, diabetes, bone structure…)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Azathioprine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stops proliferation of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lym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ocytes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Combination with corticoids – enables lower doses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immunosupress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cyclosporin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mycophenolate, methotrexate, tacrolimus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1513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dirty="0" err="1"/>
              <a:t>Ménière‘s</a:t>
            </a:r>
            <a:r>
              <a:rPr lang="cs-CZ" sz="6000" dirty="0"/>
              <a:t> </a:t>
            </a:r>
            <a:r>
              <a:rPr lang="cs-CZ" sz="6000" dirty="0" err="1"/>
              <a:t>disease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Ménière‘s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Disease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2137741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hydrops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distended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microrupture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vestibular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perilymphatic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vertigo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nystagmus,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tinnitus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974454"/>
            <a:ext cx="8556358" cy="386104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74455"/>
            <a:ext cx="4358221" cy="3861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196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Prophylactic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BETAHISTINE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endParaRPr lang="cs-CZ" sz="24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CNS,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negative feedback </a:t>
            </a: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histaminergic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↑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histamine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Vasodilation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microcirculation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Long-term use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lifelong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24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cap="all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400" b="1" cap="all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T-type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cs-CZ" sz="2400" b="1" baseline="30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blockator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prophylactic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436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Prophylactic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Cerebral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vasodilators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hemorheologics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erythrocytes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deformability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viscosity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antitrombotic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antioxidative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i.v.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Ginkgo </a:t>
            </a:r>
            <a:r>
              <a:rPr lang="cs-CZ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biloba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Vinpocetine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Pentoxifylline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prophylaxis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Glucocorticoids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diuretics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antiedema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5024"/>
            <a:ext cx="3209528" cy="19642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7380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Antivertigo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Ménière‘s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tinnitus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feeling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Antiemetic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cs-CZ" sz="2400" b="1" baseline="30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BBB,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motion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sickness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embramine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moxastine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dimenhydrinate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vigilance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deficit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thiethylperazine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D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suppositories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8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77544" cy="1067544"/>
          </a:xfrm>
        </p:spPr>
        <p:txBody>
          <a:bodyPr>
            <a:noAutofit/>
          </a:bodyPr>
          <a:lstStyle/>
          <a:p>
            <a:r>
              <a:rPr lang="cs-CZ" sz="6000" dirty="0" err="1"/>
              <a:t>Parkinson‘s</a:t>
            </a:r>
            <a:r>
              <a:rPr lang="cs-CZ" sz="6000" dirty="0"/>
              <a:t> </a:t>
            </a:r>
            <a:r>
              <a:rPr lang="cs-CZ" sz="6000" dirty="0" err="1"/>
              <a:t>disease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58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5497" y="116632"/>
            <a:ext cx="6480719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Parkinson‘s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Disease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980728"/>
            <a:ext cx="8856984" cy="5688632"/>
          </a:xfrm>
          <a:prstGeom prst="rect">
            <a:avLst/>
          </a:prstGeom>
        </p:spPr>
        <p:txBody>
          <a:bodyPr vert="horz" lIns="45715" tIns="45715" rIns="45715" bIns="45715" anchor="t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Degenerative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CNS: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dopaminergic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dopamine deficit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tremor,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stiffness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(rigidity)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postural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limited,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slown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akinesia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sudden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inability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graphomotor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mimics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Late-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(night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akinesia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stiffness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https://www.youtube.com/watch?v=j86omOwx0Hk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6631"/>
            <a:ext cx="2520280" cy="28003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991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 (DA) deficit → DA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precursor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LEVODOPA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Metabolised</a:t>
            </a:r>
            <a:r>
              <a:rPr lang="cs-CZ" sz="2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DOPA </a:t>
            </a:r>
            <a:r>
              <a:rPr lang="cs-CZ" sz="2400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decarboxylase</a:t>
            </a:r>
            <a:r>
              <a:rPr lang="cs-CZ" sz="2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DA in CNS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</a:p>
          <a:p>
            <a:pPr>
              <a:spcBef>
                <a:spcPts val="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a)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DA in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periphery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gastric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ulcers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tachycardia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Bef>
                <a:spcPts val="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b)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hallucinations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agression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rarely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COMT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catechol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-O-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methyl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13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entacapone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tolcapone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DOPA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decarboxylase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endParaRPr lang="cs-CZ" sz="24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carbidopa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benserazide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Wearing-off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subsiding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13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 (DA) deficit → 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endParaRPr lang="cs-CZ" sz="24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TTS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irresistible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asleep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Ergoline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bromocriptine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pergolide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dihydroergocriptine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alkaloids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fibrotic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lungs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valves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AE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ergoline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ropinirole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pramipexole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rotigotine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AE, no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fibrotic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6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Adjuvant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Parkinson‘s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Selegiline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MAO B inhibitor (DA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degradation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enzyme)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-term use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Contraindication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deficit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lang="cs-CZ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Amantadine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i.v.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severe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Biperiden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procyclidine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3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8637584" cy="2808312"/>
          </a:xfrm>
        </p:spPr>
        <p:txBody>
          <a:bodyPr>
            <a:normAutofit/>
          </a:bodyPr>
          <a:lstStyle/>
          <a:p>
            <a:r>
              <a:rPr lang="cs-CZ" sz="6000" dirty="0" err="1"/>
              <a:t>Drug-induced</a:t>
            </a:r>
            <a:r>
              <a:rPr lang="cs-CZ" sz="6000" dirty="0"/>
              <a:t> </a:t>
            </a:r>
            <a:br>
              <a:rPr lang="cs-CZ" sz="6000" dirty="0"/>
            </a:br>
            <a:r>
              <a:rPr lang="cs-CZ" sz="6000" dirty="0" err="1"/>
              <a:t>extrapyramidal</a:t>
            </a:r>
            <a:r>
              <a:rPr lang="cs-CZ" sz="6000" dirty="0"/>
              <a:t> </a:t>
            </a:r>
            <a:br>
              <a:rPr lang="cs-CZ" sz="6000" dirty="0"/>
            </a:br>
            <a:r>
              <a:rPr lang="cs-CZ" sz="6000" dirty="0" err="1"/>
              <a:t>reactions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44624"/>
            <a:ext cx="9144000" cy="676672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Drug-induced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Extrapyramidal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Reactions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980728"/>
            <a:ext cx="8856984" cy="5877272"/>
          </a:xfrm>
          <a:prstGeom prst="rect">
            <a:avLst/>
          </a:prstGeom>
        </p:spPr>
        <p:txBody>
          <a:bodyPr vert="horz" lIns="45715" tIns="45715" rIns="45715" bIns="45715" anchor="t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dopaminergic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Imbalance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and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 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Up-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ganglia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Dystonia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akathisia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choreatic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Tardive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classical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chlorpromazine,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levopromazine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prochlorperazine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perfenazine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Approx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20%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pacients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endParaRPr lang="cs-CZ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cs-CZ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thiethylperazine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prometazine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Prokinetic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metoklopramid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antihypertensive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reserpine,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α-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methyldopa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flunarizine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Antiepileptics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phenytoin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carbamazepine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Antidepressants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tricyclic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AD,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trazodone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Centrally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baclofen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7504" y="2924944"/>
            <a:ext cx="813690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30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pecial_pharmacology[2019101610181239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VNS I_NUT,VS</Template>
  <TotalTime>1368</TotalTime>
  <Words>967</Words>
  <Application>Microsoft Office PowerPoint</Application>
  <PresentationFormat>Předvádění na obrazovce (4:3)</PresentationFormat>
  <Paragraphs>226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Constantia</vt:lpstr>
      <vt:lpstr>Wingdings 2</vt:lpstr>
      <vt:lpstr>Tok</vt:lpstr>
      <vt:lpstr>Special Chapters from Neurologic Pharmacotherapy</vt:lpstr>
      <vt:lpstr>Prezentace aplikace PowerPoint</vt:lpstr>
      <vt:lpstr>Parkinson‘s disease</vt:lpstr>
      <vt:lpstr>Prezentace aplikace PowerPoint</vt:lpstr>
      <vt:lpstr>Prezentace aplikace PowerPoint</vt:lpstr>
      <vt:lpstr>Prezentace aplikace PowerPoint</vt:lpstr>
      <vt:lpstr>Prezentace aplikace PowerPoint</vt:lpstr>
      <vt:lpstr>Drug-induced  extrapyramidal  reactions</vt:lpstr>
      <vt:lpstr>Prezentace aplikace PowerPoint</vt:lpstr>
      <vt:lpstr>Prezentace aplikace PowerPoint</vt:lpstr>
      <vt:lpstr>Choreatic dyskinesia</vt:lpstr>
      <vt:lpstr>Prezentace aplikace PowerPoint</vt:lpstr>
      <vt:lpstr>Spastic disorders</vt:lpstr>
      <vt:lpstr>Prezentace aplikace PowerPoint</vt:lpstr>
      <vt:lpstr>Prezentace aplikace PowerPoint</vt:lpstr>
      <vt:lpstr>Prezentace aplikace PowerPoint</vt:lpstr>
      <vt:lpstr>Prezentace aplikace PowerPoint</vt:lpstr>
      <vt:lpstr>Myasthenia gravis</vt:lpstr>
      <vt:lpstr>Prezentace aplikace PowerPoint</vt:lpstr>
      <vt:lpstr>Prezentace aplikace PowerPoint</vt:lpstr>
      <vt:lpstr>Prezentace aplikace PowerPoint</vt:lpstr>
      <vt:lpstr>Ménière‘s disease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farmakologie pro fyzioterapeuty</dc:title>
  <dc:creator>janam</dc:creator>
  <cp:lastModifiedBy>ucitel</cp:lastModifiedBy>
  <cp:revision>80</cp:revision>
  <dcterms:created xsi:type="dcterms:W3CDTF">2014-10-22T07:39:06Z</dcterms:created>
  <dcterms:modified xsi:type="dcterms:W3CDTF">2019-10-16T10:58:01Z</dcterms:modified>
</cp:coreProperties>
</file>