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4" r:id="rId6"/>
    <p:sldId id="273" r:id="rId7"/>
    <p:sldId id="276" r:id="rId8"/>
    <p:sldId id="277" r:id="rId9"/>
    <p:sldId id="278" r:id="rId10"/>
    <p:sldId id="279" r:id="rId11"/>
    <p:sldId id="280" r:id="rId12"/>
    <p:sldId id="282" r:id="rId13"/>
    <p:sldId id="281" r:id="rId14"/>
    <p:sldId id="275" r:id="rId15"/>
    <p:sldId id="257" r:id="rId16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69" d="100"/>
          <a:sy n="69" d="100"/>
        </p:scale>
        <p:origin x="738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23.09.2019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23.09.2019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681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07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A03D7-8F4B-4307-851D-8A1665F7DCE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11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856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7369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80737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544" y="758952"/>
            <a:ext cx="9415867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44" y="4800600"/>
            <a:ext cx="9415867" cy="1691640"/>
          </a:xfrm>
        </p:spPr>
        <p:txBody>
          <a:bodyPr>
            <a:normAutofit/>
          </a:bodyPr>
          <a:lstStyle>
            <a:lvl1pPr marL="0" indent="0" algn="l">
              <a:buNone/>
              <a:defRPr sz="2199" baseline="0">
                <a:solidFill>
                  <a:schemeClr val="tx1">
                    <a:lumMod val="75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659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9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7979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40204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49666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735485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4089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8962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965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276" y="1125539"/>
            <a:ext cx="1077937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276" y="2017713"/>
            <a:ext cx="1077362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pPr>
              <a:defRPr/>
            </a:pPr>
            <a:fld id="{AE6D1C47-445E-4F52-8B14-6D806E8BC66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42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ransition spd="med">
    <p:fade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Čeština: 2. lekce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Czech </a:t>
            </a:r>
            <a:r>
              <a:rPr lang="cs-CZ" dirty="0" err="1">
                <a:solidFill>
                  <a:schemeClr val="bg1"/>
                </a:solidFill>
              </a:rPr>
              <a:t>language</a:t>
            </a:r>
            <a:r>
              <a:rPr lang="cs-CZ" dirty="0">
                <a:solidFill>
                  <a:schemeClr val="bg1"/>
                </a:solidFill>
              </a:rPr>
              <a:t>: 2</a:t>
            </a:r>
            <a:r>
              <a:rPr lang="cs-CZ" baseline="30000" dirty="0">
                <a:solidFill>
                  <a:schemeClr val="bg1"/>
                </a:solidFill>
              </a:rPr>
              <a:t>nd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lesson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LEKCE 1/2: </a:t>
            </a: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Communicative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Competency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in Brno?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Grammar</a:t>
            </a:r>
            <a:r>
              <a:rPr lang="cs-CZ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Natural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genders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Czech.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Adressing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conjugation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(-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-et/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-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ovat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verb "mít".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number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</a:t>
            </a:r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jed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jedn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JEDN</a:t>
            </a:r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butter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meat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milk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jedn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46436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 | 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861048"/>
            <a:ext cx="9144000" cy="1944216"/>
          </a:xfrm>
        </p:spPr>
        <p:txBody>
          <a:bodyPr/>
          <a:lstStyle/>
          <a:p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česk</a:t>
            </a:r>
            <a:r>
              <a:rPr lang="cs-CZ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student		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Mi: 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telefon	</a:t>
            </a:r>
          </a:p>
          <a:p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F: 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česk</a:t>
            </a:r>
            <a:r>
              <a:rPr lang="cs-CZ" b="1" u="sng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studentka</a:t>
            </a:r>
          </a:p>
          <a:p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N: t</a:t>
            </a:r>
            <a:r>
              <a:rPr lang="cs-CZ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česk</a:t>
            </a:r>
            <a:r>
              <a:rPr lang="cs-CZ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pivo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22414" y="1844824"/>
            <a:ext cx="716131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animates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males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Mi: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inanimates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objects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, gender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arbitrary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F: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females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objects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arbitrary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gender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N: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neutres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babies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objects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arbitrary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gender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9998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/>
              <a:t>Revise </a:t>
            </a:r>
            <a:r>
              <a:rPr lang="cs-CZ" dirty="0" err="1"/>
              <a:t>today's</a:t>
            </a:r>
            <a:r>
              <a:rPr lang="cs-CZ" dirty="0"/>
              <a:t> </a:t>
            </a:r>
            <a:r>
              <a:rPr lang="cs-CZ" dirty="0" err="1"/>
              <a:t>lesson</a:t>
            </a:r>
            <a:r>
              <a:rPr lang="cs-CZ" dirty="0"/>
              <a:t>.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/>
              <a:t>Do </a:t>
            </a:r>
            <a:r>
              <a:rPr lang="cs-CZ" dirty="0" err="1"/>
              <a:t>the</a:t>
            </a:r>
            <a:r>
              <a:rPr lang="cs-CZ"/>
              <a:t> ROPOT.</a:t>
            </a:r>
            <a:endParaRPr lang="cs-CZ" dirty="0"/>
          </a:p>
          <a:p>
            <a:pPr marL="0" indent="0">
              <a:buFont typeface="Wingdings" pitchFamily="2" charset="2"/>
              <a:buNone/>
            </a:pPr>
            <a:endParaRPr lang="cs-CZ" dirty="0"/>
          </a:p>
          <a:p>
            <a:pPr marL="0" indent="0"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Jak se máte?| </a:t>
            </a:r>
            <a:r>
              <a:rPr lang="cs-CZ" sz="2900" dirty="0" err="1"/>
              <a:t>How</a:t>
            </a:r>
            <a:r>
              <a:rPr lang="cs-CZ" sz="2900" dirty="0"/>
              <a:t> are </a:t>
            </a:r>
            <a:r>
              <a:rPr lang="cs-CZ" sz="2900" dirty="0" err="1"/>
              <a:t>you</a:t>
            </a:r>
            <a:r>
              <a:rPr lang="cs-CZ" sz="2900" dirty="0"/>
              <a:t>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Dobře.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dobře. (+1)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Normálně.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normálně. | Ujde to. (0)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Špatně. Má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špatně. (-1)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284984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6298110" y="3315082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2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/>
              <a:t>Co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/>
              <a:t> v Brně?</a:t>
            </a:r>
          </a:p>
          <a:p>
            <a:r>
              <a:rPr lang="cs-CZ" dirty="0"/>
              <a:t>Co tady dělá</a:t>
            </a:r>
            <a:r>
              <a:rPr lang="cs-CZ" dirty="0">
                <a:solidFill>
                  <a:srgbClr val="FF0000"/>
                </a:solidFill>
              </a:rPr>
              <a:t>te</a:t>
            </a:r>
            <a:r>
              <a:rPr lang="cs-CZ" dirty="0"/>
              <a:t> 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tady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14092" y="4797152"/>
            <a:ext cx="727280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medicín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(V Brně)  studuj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medicín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06180" y="3840098"/>
            <a:ext cx="1152128" cy="782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302324" y="3861048"/>
            <a:ext cx="1152128" cy="78206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dirty="0"/>
              <a:t>Co děláte v Brně? | </a:t>
            </a:r>
            <a:r>
              <a:rPr lang="cs-CZ" sz="2900" dirty="0" err="1"/>
              <a:t>What</a:t>
            </a:r>
            <a:r>
              <a:rPr lang="cs-CZ" sz="2900" dirty="0"/>
              <a:t> do </a:t>
            </a:r>
            <a:r>
              <a:rPr lang="cs-CZ" sz="2900" dirty="0" err="1"/>
              <a:t>you</a:t>
            </a:r>
            <a:r>
              <a:rPr lang="cs-CZ" sz="2900" dirty="0"/>
              <a:t> do in Brno?</a:t>
            </a:r>
          </a:p>
        </p:txBody>
      </p:sp>
      <p:sp>
        <p:nvSpPr>
          <p:cNvPr id="34818" name="Zástupný symbol pro text 3"/>
          <p:cNvSpPr>
            <a:spLocks noGrp="1"/>
          </p:cNvSpPr>
          <p:nvPr>
            <p:ph type="body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dirty="0"/>
              <a:t>FORMAL</a:t>
            </a:r>
          </a:p>
        </p:txBody>
      </p:sp>
      <p:sp>
        <p:nvSpPr>
          <p:cNvPr id="34819" name="Zástupný symbol pro obsah 4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425" cy="1020699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tady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34820" name="Zástupný symbol pro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>
                <a:latin typeface="Calibri" panose="020F0502020204030204" pitchFamily="34" charset="0"/>
                <a:cs typeface="Calibri" panose="020F0502020204030204" pitchFamily="34" charset="0"/>
              </a:rPr>
              <a:t>INFORMAL</a:t>
            </a:r>
          </a:p>
        </p:txBody>
      </p:sp>
      <p:sp>
        <p:nvSpPr>
          <p:cNvPr id="34821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249988" y="2819400"/>
            <a:ext cx="4416425" cy="111365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 Brně?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tady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dělá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11" name="Zástupný symbol pro text 3"/>
          <p:cNvSpPr txBox="1">
            <a:spLocks/>
          </p:cNvSpPr>
          <p:nvPr/>
        </p:nvSpPr>
        <p:spPr bwMode="auto">
          <a:xfrm>
            <a:off x="1522413" y="3856102"/>
            <a:ext cx="4416425" cy="76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MASCULINE</a:t>
            </a:r>
          </a:p>
        </p:txBody>
      </p:sp>
      <p:sp>
        <p:nvSpPr>
          <p:cNvPr id="12" name="Zástupný symbol pro text 5"/>
          <p:cNvSpPr txBox="1">
            <a:spLocks/>
          </p:cNvSpPr>
          <p:nvPr/>
        </p:nvSpPr>
        <p:spPr bwMode="auto">
          <a:xfrm>
            <a:off x="6249988" y="3856102"/>
            <a:ext cx="4416425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FEMININE</a:t>
            </a:r>
          </a:p>
        </p:txBody>
      </p:sp>
      <p:sp>
        <p:nvSpPr>
          <p:cNvPr id="16" name="Zástupný symbol pro obsah 4"/>
          <p:cNvSpPr txBox="1">
            <a:spLocks/>
          </p:cNvSpPr>
          <p:nvPr/>
        </p:nvSpPr>
        <p:spPr bwMode="auto">
          <a:xfrm>
            <a:off x="1712925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7" name="Zástupný symbol pro obsah 4"/>
          <p:cNvSpPr txBox="1">
            <a:spLocks/>
          </p:cNvSpPr>
          <p:nvPr/>
        </p:nvSpPr>
        <p:spPr bwMode="auto">
          <a:xfrm>
            <a:off x="6249988" y="4865982"/>
            <a:ext cx="4416425" cy="187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Jsem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medicín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 Masarykov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univerzit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4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pairs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MAKE DIALOGUES. ASK EACH OTHER THESE QUESTIONS. WRITE THE ANSWERS DOWN.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se jmenuj</a:t>
            </a:r>
            <a:r>
              <a:rPr lang="cs-CZ" dirty="0">
                <a:solidFill>
                  <a:srgbClr val="FF0000"/>
                </a:solidFill>
              </a:rPr>
              <a:t>eš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Odkud j</a:t>
            </a:r>
            <a:r>
              <a:rPr lang="cs-CZ" dirty="0">
                <a:solidFill>
                  <a:srgbClr val="FF0000"/>
                </a:solidFill>
              </a:rPr>
              <a:t>si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se má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Co dělá</a:t>
            </a:r>
            <a:r>
              <a:rPr lang="cs-CZ" dirty="0">
                <a:solidFill>
                  <a:srgbClr val="FF0000"/>
                </a:solidFill>
              </a:rPr>
              <a:t>š</a:t>
            </a:r>
            <a:r>
              <a:rPr lang="cs-CZ" dirty="0"/>
              <a:t> v Brně?</a:t>
            </a:r>
          </a:p>
        </p:txBody>
      </p:sp>
    </p:spTree>
    <p:extLst>
      <p:ext uri="{BB962C8B-B14F-4D97-AF65-F5344CB8AC3E}">
        <p14:creationId xmlns:p14="http://schemas.microsoft.com/office/powerpoint/2010/main" val="428377285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natural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muž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žena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přítel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přítelkyně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kolega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kolegyně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doktorka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Češka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Norka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arbitrary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memorised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stůl, papír, telefon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propiska, karta, tramvaj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× 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pivo, město</a:t>
            </a:r>
          </a:p>
        </p:txBody>
      </p:sp>
    </p:spTree>
    <p:extLst>
      <p:ext uri="{BB962C8B-B14F-4D97-AF65-F5344CB8AC3E}">
        <p14:creationId xmlns:p14="http://schemas.microsoft.com/office/powerpoint/2010/main" val="204599466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nouns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/>
              <a:t>by </a:t>
            </a:r>
            <a:r>
              <a:rPr lang="cs-CZ" dirty="0" err="1"/>
              <a:t>endings</a:t>
            </a:r>
            <a:r>
              <a:rPr lang="cs-CZ" dirty="0"/>
              <a:t> (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92D050"/>
                </a:solidFill>
              </a:rPr>
              <a:t>O</a:t>
            </a:r>
            <a:r>
              <a:rPr lang="cs-CZ" dirty="0"/>
              <a:t> = </a:t>
            </a:r>
            <a:r>
              <a:rPr lang="cs-CZ" dirty="0" err="1"/>
              <a:t>neutre</a:t>
            </a:r>
            <a:r>
              <a:rPr lang="cs-CZ" dirty="0"/>
              <a:t>: pivo, Brno, město (</a:t>
            </a:r>
            <a:r>
              <a:rPr lang="cs-CZ" i="1" dirty="0"/>
              <a:t>city</a:t>
            </a:r>
            <a:r>
              <a:rPr lang="cs-CZ" dirty="0"/>
              <a:t>), jablko (</a:t>
            </a:r>
            <a:r>
              <a:rPr lang="cs-CZ" i="1" dirty="0" err="1"/>
              <a:t>apple</a:t>
            </a:r>
            <a:r>
              <a:rPr lang="cs-CZ" dirty="0"/>
              <a:t>), kakao, máslo (</a:t>
            </a:r>
            <a:r>
              <a:rPr lang="cs-CZ" i="1" dirty="0" err="1"/>
              <a:t>butter</a:t>
            </a:r>
            <a:r>
              <a:rPr lang="cs-CZ" dirty="0"/>
              <a:t>), maso (</a:t>
            </a:r>
            <a:r>
              <a:rPr lang="cs-CZ" i="1" dirty="0" err="1"/>
              <a:t>meat</a:t>
            </a:r>
            <a:r>
              <a:rPr lang="cs-CZ" dirty="0"/>
              <a:t>), mléko (</a:t>
            </a:r>
            <a:r>
              <a:rPr lang="cs-CZ" i="1" dirty="0" err="1"/>
              <a:t>milk</a:t>
            </a:r>
            <a:r>
              <a:rPr lang="cs-CZ" dirty="0"/>
              <a:t>), víno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feminines</a:t>
            </a:r>
            <a:r>
              <a:rPr lang="cs-CZ" dirty="0"/>
              <a:t>: žena, maminka, doktorka, profesorka, zmrzlina (</a:t>
            </a:r>
            <a:r>
              <a:rPr lang="cs-CZ" i="1" dirty="0" err="1"/>
              <a:t>ice</a:t>
            </a:r>
            <a:r>
              <a:rPr lang="cs-CZ" i="1" dirty="0"/>
              <a:t> </a:t>
            </a:r>
            <a:r>
              <a:rPr lang="cs-CZ" i="1" dirty="0" err="1"/>
              <a:t>cream</a:t>
            </a:r>
            <a:r>
              <a:rPr lang="cs-CZ" dirty="0"/>
              <a:t>), okurka (</a:t>
            </a:r>
            <a:r>
              <a:rPr lang="cs-CZ" i="1" dirty="0" err="1"/>
              <a:t>cucumber</a:t>
            </a:r>
            <a:r>
              <a:rPr lang="cs-CZ" dirty="0"/>
              <a:t>), minerálka, káva, cigareta</a:t>
            </a:r>
          </a:p>
          <a:p>
            <a:pPr lvl="1"/>
            <a:r>
              <a:rPr lang="cs-CZ" dirty="0" err="1">
                <a:solidFill>
                  <a:srgbClr val="00B0F0"/>
                </a:solidFill>
              </a:rPr>
              <a:t>consonant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=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masculines</a:t>
            </a:r>
            <a:r>
              <a:rPr lang="cs-CZ" dirty="0"/>
              <a:t>: student, doktor, telefon, cukr, citron, dort, rohlík, salám, sýr</a:t>
            </a:r>
          </a:p>
        </p:txBody>
      </p:sp>
    </p:spTree>
    <p:extLst>
      <p:ext uri="{BB962C8B-B14F-4D97-AF65-F5344CB8AC3E}">
        <p14:creationId xmlns:p14="http://schemas.microsoft.com/office/powerpoint/2010/main" val="322547644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044607" cy="42672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mlad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nov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levn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velk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mal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vysok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mlad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bohat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chud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studen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ice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cream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levn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cucumber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hork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špatn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dobr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krásn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velk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mal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jablko, tepl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máslo, star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maso, studen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drah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3689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7868" y="274638"/>
            <a:ext cx="9468544" cy="1020762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gender? — </a:t>
            </a:r>
            <a:r>
              <a:rPr lang="cs-CZ" dirty="0" err="1"/>
              <a:t>demonstratives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412776"/>
            <a:ext cx="10044607" cy="4759424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endings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check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end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endParaRPr lang="cs-CZ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masculines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student,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mlad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telefon,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levn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cukr,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velk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citron, 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mal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dort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feminines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kniha,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vysok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žena,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mlad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maminka,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bohat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doktorka,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chud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profesorka,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zmrzlina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ice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cream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levn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okurka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cucumber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minerálka,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hork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káva, 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špatn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cigareta</a:t>
            </a:r>
          </a:p>
          <a:p>
            <a:pPr lvl="1"/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sz="3600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neutre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dobr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pivo,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krásn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Brno,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velk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město (</a:t>
            </a: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city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jablko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apple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tepl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kakao,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nov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máslo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butter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star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maso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meat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studen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mléko (</a:t>
            </a:r>
            <a:r>
              <a:rPr 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milk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drah</a:t>
            </a:r>
            <a:r>
              <a:rPr lang="cs-CZ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víno</a:t>
            </a:r>
          </a:p>
          <a:p>
            <a:pPr lvl="1"/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7437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e226e3f7-ff9f-4dd1-aa15-bca6c51929a9">
      <UserInfo>
        <DisplayName/>
        <AccountId xsi:nil="true"/>
        <AccountType/>
      </UserInfo>
    </Teachers>
    <Student_Groups xmlns="e226e3f7-ff9f-4dd1-aa15-bca6c51929a9">
      <UserInfo>
        <DisplayName/>
        <AccountId xsi:nil="true"/>
        <AccountType/>
      </UserInfo>
    </Student_Groups>
    <Self_Registration_Enabled xmlns="e226e3f7-ff9f-4dd1-aa15-bca6c51929a9" xsi:nil="true"/>
    <Invited_Teachers xmlns="e226e3f7-ff9f-4dd1-aa15-bca6c51929a9" xsi:nil="true"/>
    <NotebookType xmlns="e226e3f7-ff9f-4dd1-aa15-bca6c51929a9" xsi:nil="true"/>
    <Students xmlns="e226e3f7-ff9f-4dd1-aa15-bca6c51929a9">
      <UserInfo>
        <DisplayName/>
        <AccountId xsi:nil="true"/>
        <AccountType/>
      </UserInfo>
    </Students>
    <Has_Teacher_Only_SectionGroup xmlns="e226e3f7-ff9f-4dd1-aa15-bca6c51929a9" xsi:nil="true"/>
    <DefaultSectionNames xmlns="e226e3f7-ff9f-4dd1-aa15-bca6c51929a9" xsi:nil="true"/>
    <Is_Collaboration_Space_Locked xmlns="e226e3f7-ff9f-4dd1-aa15-bca6c51929a9" xsi:nil="true"/>
    <FolderType xmlns="e226e3f7-ff9f-4dd1-aa15-bca6c51929a9" xsi:nil="true"/>
    <Owner xmlns="e226e3f7-ff9f-4dd1-aa15-bca6c51929a9">
      <UserInfo>
        <DisplayName/>
        <AccountId xsi:nil="true"/>
        <AccountType/>
      </UserInfo>
    </Owner>
    <CultureName xmlns="e226e3f7-ff9f-4dd1-aa15-bca6c51929a9" xsi:nil="true"/>
    <Invited_Students xmlns="e226e3f7-ff9f-4dd1-aa15-bca6c51929a9" xsi:nil="true"/>
    <AppVersion xmlns="e226e3f7-ff9f-4dd1-aa15-bca6c51929a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5372252ED724CA0AAE532E4D314EB" ma:contentTypeVersion="25" ma:contentTypeDescription="Vytvoří nový dokument" ma:contentTypeScope="" ma:versionID="d9979f49ca9aadd6b69e2e3a4de11f77">
  <xsd:schema xmlns:xsd="http://www.w3.org/2001/XMLSchema" xmlns:xs="http://www.w3.org/2001/XMLSchema" xmlns:p="http://schemas.microsoft.com/office/2006/metadata/properties" xmlns:ns3="26f76ef6-96f2-4b7d-9117-78def4f5d41b" xmlns:ns4="e226e3f7-ff9f-4dd1-aa15-bca6c51929a9" targetNamespace="http://schemas.microsoft.com/office/2006/metadata/properties" ma:root="true" ma:fieldsID="ccf6bc797beac04eb8a3615d20ab2908" ns3:_="" ns4:_="">
    <xsd:import namespace="26f76ef6-96f2-4b7d-9117-78def4f5d41b"/>
    <xsd:import namespace="e226e3f7-ff9f-4dd1-aa15-bca6c51929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76ef6-96f2-4b7d-9117-78def4f5d4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6e3f7-ff9f-4dd1-aa15-bca6c51929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49E4FA-C2FB-4578-AE30-51B1C54CF2F0}">
  <ds:schemaRefs>
    <ds:schemaRef ds:uri="e226e3f7-ff9f-4dd1-aa15-bca6c51929a9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26f76ef6-96f2-4b7d-9117-78def4f5d41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464EE37-3ACA-43AF-9602-E7CFCAA4A1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7971A5-728F-4B2C-9BEA-BB752996D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76ef6-96f2-4b7d-9117-78def4f5d41b"/>
    <ds:schemaRef ds:uri="e226e3f7-ff9f-4dd1-aa15-bca6c5192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0</TotalTime>
  <Words>779</Words>
  <Application>Microsoft Office PowerPoint</Application>
  <PresentationFormat>Vlastní</PresentationFormat>
  <Paragraphs>91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Corbel</vt:lpstr>
      <vt:lpstr>Tahoma</vt:lpstr>
      <vt:lpstr>Wingdings</vt:lpstr>
      <vt:lpstr>Prezentace_MU_CZ</vt:lpstr>
      <vt:lpstr> Čeština: 2. lekce Czech language: 2nd lesson</vt:lpstr>
      <vt:lpstr>Jak se máte?| How are you?</vt:lpstr>
      <vt:lpstr>Co děláte v Brně? | What do you do in Brno?</vt:lpstr>
      <vt:lpstr>Co děláte v Brně? | What do you do in Brno?</vt:lpstr>
      <vt:lpstr>Work in pairs</vt:lpstr>
      <vt:lpstr>How to recognize gender</vt:lpstr>
      <vt:lpstr>How to recognize gender? — nouns</vt:lpstr>
      <vt:lpstr>How to recognize gender? — adjectives</vt:lpstr>
      <vt:lpstr>How to recognize gender? — demonstratives</vt:lpstr>
      <vt:lpstr>How to recognize gender? — number 1</vt:lpstr>
      <vt:lpstr>Rod | gender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2019-09-23T08:50:17Z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  <property fmtid="{D5CDD505-2E9C-101B-9397-08002B2CF9AE}" pid="3" name="ContentTypeId">
    <vt:lpwstr>0x0101008F55372252ED724CA0AAE532E4D314EB</vt:lpwstr>
  </property>
</Properties>
</file>