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2" r:id="rId4"/>
  </p:sldMasterIdLst>
  <p:notesMasterIdLst>
    <p:notesMasterId r:id="rId17"/>
  </p:notesMasterIdLst>
  <p:handoutMasterIdLst>
    <p:handoutMasterId r:id="rId18"/>
  </p:handoutMasterIdLst>
  <p:sldIdLst>
    <p:sldId id="256" r:id="rId5"/>
    <p:sldId id="284" r:id="rId6"/>
    <p:sldId id="273" r:id="rId7"/>
    <p:sldId id="276" r:id="rId8"/>
    <p:sldId id="277" r:id="rId9"/>
    <p:sldId id="278" r:id="rId10"/>
    <p:sldId id="279" r:id="rId11"/>
    <p:sldId id="280" r:id="rId12"/>
    <p:sldId id="282" r:id="rId13"/>
    <p:sldId id="281" r:id="rId14"/>
    <p:sldId id="275" r:id="rId15"/>
    <p:sldId id="257" r:id="rId16"/>
  </p:sldIdLst>
  <p:sldSz cx="12188825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19" autoAdjust="0"/>
    <p:restoredTop sz="94434" autoAdjust="0"/>
  </p:normalViewPr>
  <p:slideViewPr>
    <p:cSldViewPr>
      <p:cViewPr varScale="1">
        <p:scale>
          <a:sx n="69" d="100"/>
          <a:sy n="69" d="100"/>
        </p:scale>
        <p:origin x="738" y="7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-1276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B4C8AB-9A8A-40C3-AA5C-6CD02B1E022F}" type="datetimeFigureOut">
              <a:rPr lang="cs-CZ"/>
              <a:pPr>
                <a:defRPr/>
              </a:pPr>
              <a:t>23.09.2019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FD704E8-BBAD-48EB-91E9-A69E6EC60ED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0367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F770D7C-3DF0-4ADA-8133-445DD144A403}" type="datetimeFigureOut">
              <a:rPr lang="cs-CZ"/>
              <a:pPr>
                <a:defRPr/>
              </a:pPr>
              <a:t>23.09.2019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16A03D7-8F4B-4307-851D-8A1665F7DC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772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F66604-EBB5-44D2-BCBF-59272E29BCF3}" type="slidenum">
              <a:rPr lang="cs-CZ">
                <a:cs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054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6A03D7-8F4B-4307-851D-8A1665F7DCE4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681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6A03D7-8F4B-4307-851D-8A1665F7DCE4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6074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6A03D7-8F4B-4307-851D-8A1665F7DCE4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1110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</p:txBody>
      </p:sp>
      <p:sp>
        <p:nvSpPr>
          <p:cNvPr id="491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9650E3-288E-496C-BB84-D540B697458B}" type="slidenum">
              <a:rPr lang="cs-CZ">
                <a:cs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48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443191" y="2565402"/>
            <a:ext cx="1002192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445" y="6248400"/>
            <a:ext cx="84056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1619" y="6248400"/>
            <a:ext cx="245501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E6D1C47-445E-4F52-8B14-6D806E8BC667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185617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C96AC-703C-48B0-9332-AE05716AC0BB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7369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94524" y="1125540"/>
            <a:ext cx="2270591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79274" y="1125540"/>
            <a:ext cx="8048385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A5877-F525-4664-A61C-CFAD30629035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1807375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544" y="758952"/>
            <a:ext cx="9415867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198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544" y="4800600"/>
            <a:ext cx="9415867" cy="1691640"/>
          </a:xfrm>
        </p:spPr>
        <p:txBody>
          <a:bodyPr>
            <a:normAutofit/>
          </a:bodyPr>
          <a:lstStyle>
            <a:lvl1pPr marL="0" indent="0" algn="l">
              <a:buNone/>
              <a:defRPr sz="2199" baseline="0">
                <a:solidFill>
                  <a:schemeClr val="tx1">
                    <a:lumMod val="75000"/>
                  </a:schemeClr>
                </a:solidFill>
              </a:defRPr>
            </a:lvl1pPr>
            <a:lvl2pPr marL="457063" indent="0" algn="ctr">
              <a:buNone/>
              <a:defRPr sz="2199"/>
            </a:lvl2pPr>
            <a:lvl3pPr marL="914126" indent="0" algn="ctr">
              <a:buNone/>
              <a:defRPr sz="21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fld id="{AE6D1C47-445E-4F52-8B14-6D806E8BC667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6594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71CC0-5FBD-4088-9E6A-FC08F53400B6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09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276" y="4406902"/>
            <a:ext cx="107858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9276" y="2906713"/>
            <a:ext cx="1078584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5C4BE-7D04-4E0A-AE1E-2460AFAC7745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467979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9273" y="2019302"/>
            <a:ext cx="5167913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7201" y="2019302"/>
            <a:ext cx="5167913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23D60-406D-4652-8437-132E6A3895BD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40204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276" y="1134534"/>
            <a:ext cx="10785840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2981" y="2019301"/>
            <a:ext cx="517019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79274" y="2915729"/>
            <a:ext cx="5164364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95853" y="2019301"/>
            <a:ext cx="516926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95645" y="2938735"/>
            <a:ext cx="5169471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26C6A-ACC7-463A-963D-6F266FBAA020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3496665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D1C47-445E-4F52-8B14-6D806E8BC667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274" y="2019300"/>
            <a:ext cx="10785840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77735485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BC5EB-55D4-4004-88D8-E366D36CBBA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40895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274" y="1134535"/>
            <a:ext cx="10785840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494" y="2019300"/>
            <a:ext cx="6699622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274" y="2019300"/>
            <a:ext cx="3661558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1C266-F189-4193-85A0-A9C88C07318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1896261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095" y="5087508"/>
            <a:ext cx="7313295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095" y="1134533"/>
            <a:ext cx="7313295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095" y="5654247"/>
            <a:ext cx="7313295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B6A6-92A1-4D7A-A444-B8C5200DEC50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9796580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79276" y="1125539"/>
            <a:ext cx="1077937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276" y="2017713"/>
            <a:ext cx="1077362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445" y="6248400"/>
            <a:ext cx="84056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Cambria" panose="02040503050406030204" pitchFamily="18" charset="0"/>
              </a:defRPr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1619" y="6248400"/>
            <a:ext cx="245501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Cambria" panose="02040503050406030204" pitchFamily="18" charset="0"/>
              </a:defRPr>
            </a:lvl1pPr>
          </a:lstStyle>
          <a:p>
            <a:pPr>
              <a:defRPr/>
            </a:pPr>
            <a:fld id="{AE6D1C47-445E-4F52-8B14-6D806E8BC667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6420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ransition spd="med">
    <p:fade/>
  </p:transition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mbria" panose="02040503050406030204" pitchFamily="18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Cambria" panose="02040503050406030204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1125538" y="1557338"/>
            <a:ext cx="9937750" cy="2667000"/>
          </a:xfrm>
        </p:spPr>
        <p:txBody>
          <a:bodyPr>
            <a:normAutofit fontScale="90000"/>
          </a:bodyPr>
          <a:lstStyle/>
          <a:p>
            <a:br>
              <a:rPr lang="cs-CZ" dirty="0">
                <a:solidFill>
                  <a:schemeClr val="bg1"/>
                </a:solidFill>
              </a:rPr>
            </a:br>
            <a:r>
              <a:rPr lang="cs-CZ" dirty="0">
                <a:solidFill>
                  <a:schemeClr val="bg1"/>
                </a:solidFill>
              </a:rPr>
              <a:t>Čeština: 2. lekce</a:t>
            </a:r>
            <a:br>
              <a:rPr lang="cs-CZ" dirty="0">
                <a:solidFill>
                  <a:schemeClr val="bg1"/>
                </a:solidFill>
              </a:rPr>
            </a:br>
            <a:r>
              <a:rPr lang="cs-CZ" dirty="0">
                <a:solidFill>
                  <a:schemeClr val="bg1"/>
                </a:solidFill>
              </a:rPr>
              <a:t>Czech </a:t>
            </a:r>
            <a:r>
              <a:rPr lang="cs-CZ" dirty="0" err="1">
                <a:solidFill>
                  <a:schemeClr val="bg1"/>
                </a:solidFill>
              </a:rPr>
              <a:t>language</a:t>
            </a:r>
            <a:r>
              <a:rPr lang="cs-CZ" dirty="0">
                <a:solidFill>
                  <a:schemeClr val="bg1"/>
                </a:solidFill>
              </a:rPr>
              <a:t>: 2</a:t>
            </a:r>
            <a:r>
              <a:rPr lang="cs-CZ" baseline="30000" dirty="0">
                <a:solidFill>
                  <a:schemeClr val="bg1"/>
                </a:solidFill>
              </a:rPr>
              <a:t>nd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lesson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LEKCE 1/2: </a:t>
            </a:r>
            <a:r>
              <a:rPr lang="cs-CZ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Communicative</a:t>
            </a:r>
            <a:r>
              <a:rPr lang="cs-CZ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Competency</a:t>
            </a:r>
            <a:r>
              <a:rPr lang="cs-CZ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in Brno?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Grammar</a:t>
            </a:r>
            <a:r>
              <a:rPr lang="cs-CZ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Natural 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genders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Czech. 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Adressing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people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Verb 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conjugation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 (-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-et/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ět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/-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-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ovat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  <a:r>
              <a:rPr lang="cs-CZ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verb "mít".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868" y="274638"/>
            <a:ext cx="9468544" cy="1020762"/>
          </a:xfrm>
        </p:spPr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recognize</a:t>
            </a:r>
            <a:r>
              <a:rPr lang="cs-CZ" dirty="0"/>
              <a:t> gender? — </a:t>
            </a:r>
            <a:r>
              <a:rPr lang="cs-CZ" dirty="0" err="1"/>
              <a:t>number</a:t>
            </a:r>
            <a:r>
              <a:rPr lang="cs-CZ" dirty="0"/>
              <a:t>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2" y="1905000"/>
            <a:ext cx="10044607" cy="4267200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endings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check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end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word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/>
            <a:endParaRPr lang="cs-CZ" dirty="0">
              <a:solidFill>
                <a:srgbClr val="92D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JED</a:t>
            </a:r>
            <a:r>
              <a:rPr lang="cs-CZ" sz="36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masculines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: jed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student, jed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doktor, jed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telefon, jed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cukr, jed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citron, jed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dort</a:t>
            </a:r>
          </a:p>
          <a:p>
            <a:pPr lvl="1"/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JEDN</a:t>
            </a:r>
            <a:r>
              <a:rPr lang="cs-CZ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mostly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feminines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: jedn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kniha, jedn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žena, jedn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maminka, jedn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doktorka, jedn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profesorka, jedn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zmrzlina, </a:t>
            </a:r>
            <a:b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jedn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okurka, jedn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minerálka, jedn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káva, jedn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cigareta</a:t>
            </a:r>
          </a:p>
          <a:p>
            <a:pPr lvl="1"/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JEDN</a:t>
            </a:r>
            <a:r>
              <a:rPr lang="cs-CZ" sz="3600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neutre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: jedn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pivo, jedn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Brno, jedn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město (</a:t>
            </a:r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city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), jedn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jablko (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apple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), jedn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kakao, jedn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máslo (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butter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), jedn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maso (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meat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), jedn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mléko (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milk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), jedn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víno</a:t>
            </a:r>
          </a:p>
          <a:p>
            <a:pPr lvl="1"/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946436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 | gender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4" y="3861048"/>
            <a:ext cx="9144000" cy="1944216"/>
          </a:xfrm>
        </p:spPr>
        <p:txBody>
          <a:bodyPr/>
          <a:lstStyle/>
          <a:p>
            <a:r>
              <a:rPr lang="cs-CZ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t</a:t>
            </a:r>
            <a:r>
              <a:rPr lang="cs-CZ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česk</a:t>
            </a:r>
            <a:r>
              <a:rPr lang="cs-CZ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student		</a:t>
            </a:r>
            <a:r>
              <a:rPr lang="cs-CZ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Mi: t</a:t>
            </a:r>
            <a:r>
              <a:rPr lang="cs-CZ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cs-CZ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nov</a:t>
            </a:r>
            <a:r>
              <a:rPr lang="cs-CZ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</a:t>
            </a:r>
            <a:r>
              <a:rPr lang="cs-CZ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telefon	</a:t>
            </a:r>
          </a:p>
          <a:p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F: t</a:t>
            </a:r>
            <a:r>
              <a:rPr lang="cs-CZ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česk</a:t>
            </a:r>
            <a:r>
              <a:rPr lang="cs-CZ" b="1" u="sng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studentka</a:t>
            </a:r>
          </a:p>
          <a:p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N: t</a:t>
            </a:r>
            <a:r>
              <a:rPr lang="cs-CZ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česk</a:t>
            </a:r>
            <a:r>
              <a:rPr lang="cs-CZ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pivo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522414" y="1844824"/>
            <a:ext cx="7161319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masculines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animates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males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Mi: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masculines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inanimates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objects</a:t>
            </a:r>
            <a:r>
              <a:rPr 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, gender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arbitrary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F: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feminines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females</a:t>
            </a:r>
            <a:r>
              <a:rPr 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objects</a:t>
            </a:r>
            <a:r>
              <a:rPr 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arbitrary</a:t>
            </a:r>
            <a:r>
              <a:rPr 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 gender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N: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neutres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babies</a:t>
            </a:r>
            <a:r>
              <a:rPr 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objects</a:t>
            </a:r>
            <a:r>
              <a:rPr 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arbitrary</a:t>
            </a:r>
            <a:r>
              <a:rPr 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 gender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89998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Homework</a:t>
            </a:r>
            <a:endParaRPr lang="cs-CZ" dirty="0"/>
          </a:p>
        </p:txBody>
      </p:sp>
      <p:sp>
        <p:nvSpPr>
          <p:cNvPr id="481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dirty="0"/>
              <a:t>Revise </a:t>
            </a:r>
            <a:r>
              <a:rPr lang="cs-CZ" dirty="0" err="1"/>
              <a:t>today's</a:t>
            </a:r>
            <a:r>
              <a:rPr lang="cs-CZ" dirty="0"/>
              <a:t> </a:t>
            </a:r>
            <a:r>
              <a:rPr lang="cs-CZ" dirty="0" err="1"/>
              <a:t>lesson</a:t>
            </a:r>
            <a:r>
              <a:rPr lang="cs-CZ" dirty="0"/>
              <a:t>.</a:t>
            </a:r>
          </a:p>
          <a:p>
            <a:pPr marL="0" indent="0">
              <a:buFont typeface="Wingdings" pitchFamily="2" charset="2"/>
              <a:buNone/>
            </a:pPr>
            <a:r>
              <a:rPr lang="cs-CZ" dirty="0"/>
              <a:t>Do </a:t>
            </a:r>
            <a:r>
              <a:rPr lang="cs-CZ" dirty="0" err="1"/>
              <a:t>the</a:t>
            </a:r>
            <a:r>
              <a:rPr lang="cs-CZ"/>
              <a:t> ROPOT.</a:t>
            </a:r>
            <a:endParaRPr lang="cs-CZ" dirty="0"/>
          </a:p>
          <a:p>
            <a:pPr marL="0" indent="0">
              <a:buFont typeface="Wingdings" pitchFamily="2" charset="2"/>
              <a:buNone/>
            </a:pPr>
            <a:endParaRPr lang="cs-CZ" dirty="0"/>
          </a:p>
          <a:p>
            <a:pPr marL="0" indent="0">
              <a:buFont typeface="Wingdings" pitchFamily="2" charset="2"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900" dirty="0"/>
              <a:t>Jak se máte?| </a:t>
            </a:r>
            <a:r>
              <a:rPr lang="cs-CZ" sz="2900" dirty="0" err="1"/>
              <a:t>How</a:t>
            </a:r>
            <a:r>
              <a:rPr lang="cs-CZ" sz="2900" dirty="0"/>
              <a:t> are </a:t>
            </a:r>
            <a:r>
              <a:rPr lang="cs-CZ" sz="2900" dirty="0" err="1"/>
              <a:t>you</a:t>
            </a:r>
            <a:r>
              <a:rPr lang="cs-CZ" sz="2900" dirty="0"/>
              <a:t>?</a:t>
            </a:r>
          </a:p>
        </p:txBody>
      </p:sp>
      <p:sp>
        <p:nvSpPr>
          <p:cNvPr id="34818" name="Zástupný symbol pro text 3"/>
          <p:cNvSpPr>
            <a:spLocks noGrp="1"/>
          </p:cNvSpPr>
          <p:nvPr>
            <p:ph type="body"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/>
              <a:t>FORMAL</a:t>
            </a:r>
          </a:p>
        </p:txBody>
      </p:sp>
      <p:sp>
        <p:nvSpPr>
          <p:cNvPr id="34819" name="Zástupný symbol pro obsah 4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425" cy="1020699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Jak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má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34820" name="Zástupný symbol pro text 5"/>
          <p:cNvSpPr>
            <a:spLocks noGrp="1"/>
          </p:cNvSpPr>
          <p:nvPr>
            <p:ph type="body" sz="quarter" idx="3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/>
              <a:t>INFORMAL</a:t>
            </a:r>
          </a:p>
        </p:txBody>
      </p:sp>
      <p:sp>
        <p:nvSpPr>
          <p:cNvPr id="34821" name="Zástupný symbol pro obsah 6"/>
          <p:cNvSpPr>
            <a:spLocks noGrp="1"/>
          </p:cNvSpPr>
          <p:nvPr>
            <p:ph sz="quarter" idx="4"/>
          </p:nvPr>
        </p:nvSpPr>
        <p:spPr>
          <a:xfrm>
            <a:off x="6249988" y="2819400"/>
            <a:ext cx="4416425" cy="1113656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Jak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má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14092" y="4797152"/>
            <a:ext cx="7272808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Dobře. Má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dobře. (+1)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Normálně. Má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normálně. | Ujde to. (0)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Špatně. Má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špatně. (-1)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4006180" y="3284984"/>
            <a:ext cx="1152128" cy="78206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6298110" y="3315082"/>
            <a:ext cx="1152128" cy="782065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12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900" dirty="0"/>
              <a:t>Co děláte v Brně? | </a:t>
            </a:r>
            <a:r>
              <a:rPr lang="cs-CZ" sz="2900" dirty="0" err="1"/>
              <a:t>What</a:t>
            </a:r>
            <a:r>
              <a:rPr lang="cs-CZ" sz="2900" dirty="0"/>
              <a:t> do </a:t>
            </a:r>
            <a:r>
              <a:rPr lang="cs-CZ" sz="2900" dirty="0" err="1"/>
              <a:t>you</a:t>
            </a:r>
            <a:r>
              <a:rPr lang="cs-CZ" sz="2900" dirty="0"/>
              <a:t> do in Brno?</a:t>
            </a:r>
          </a:p>
        </p:txBody>
      </p:sp>
      <p:sp>
        <p:nvSpPr>
          <p:cNvPr id="34818" name="Zástupný symbol pro text 3"/>
          <p:cNvSpPr>
            <a:spLocks noGrp="1"/>
          </p:cNvSpPr>
          <p:nvPr>
            <p:ph type="body"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/>
              <a:t>FORMAL</a:t>
            </a:r>
          </a:p>
        </p:txBody>
      </p:sp>
      <p:sp>
        <p:nvSpPr>
          <p:cNvPr id="34819" name="Zástupný symbol pro obsah 4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425" cy="1020699"/>
          </a:xfrm>
        </p:spPr>
        <p:txBody>
          <a:bodyPr/>
          <a:lstStyle/>
          <a:p>
            <a:r>
              <a:rPr lang="cs-CZ" dirty="0"/>
              <a:t>Co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dělá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cs-CZ" dirty="0"/>
              <a:t> v Brně?</a:t>
            </a:r>
          </a:p>
          <a:p>
            <a:r>
              <a:rPr lang="cs-CZ" dirty="0"/>
              <a:t>Co tady dělá</a:t>
            </a:r>
            <a:r>
              <a:rPr lang="cs-CZ" dirty="0">
                <a:solidFill>
                  <a:srgbClr val="FF0000"/>
                </a:solidFill>
              </a:rPr>
              <a:t>te</a:t>
            </a:r>
            <a:r>
              <a:rPr lang="cs-CZ" dirty="0"/>
              <a:t> ?</a:t>
            </a:r>
          </a:p>
        </p:txBody>
      </p:sp>
      <p:sp>
        <p:nvSpPr>
          <p:cNvPr id="34820" name="Zástupný symbol pro text 5"/>
          <p:cNvSpPr>
            <a:spLocks noGrp="1"/>
          </p:cNvSpPr>
          <p:nvPr>
            <p:ph type="body" sz="quarter" idx="3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/>
              <a:t>INFORMAL</a:t>
            </a:r>
          </a:p>
        </p:txBody>
      </p:sp>
      <p:sp>
        <p:nvSpPr>
          <p:cNvPr id="34821" name="Zástupný symbol pro obsah 6"/>
          <p:cNvSpPr>
            <a:spLocks noGrp="1"/>
          </p:cNvSpPr>
          <p:nvPr>
            <p:ph sz="quarter" idx="4"/>
          </p:nvPr>
        </p:nvSpPr>
        <p:spPr>
          <a:xfrm>
            <a:off x="6249988" y="2819400"/>
            <a:ext cx="4416425" cy="1113656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Co dělá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v Brně?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Co tady dělá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?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14092" y="4797152"/>
            <a:ext cx="7272808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(V Brně) studuj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(V Brně) studuj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medicín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(V Brně)  studuj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medicín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na Masarykov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ě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univerzit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ě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4006180" y="3840098"/>
            <a:ext cx="1152128" cy="78206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5302324" y="3861048"/>
            <a:ext cx="1152128" cy="782065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900" dirty="0"/>
              <a:t>Co děláte v Brně? | </a:t>
            </a:r>
            <a:r>
              <a:rPr lang="cs-CZ" sz="2900" dirty="0" err="1"/>
              <a:t>What</a:t>
            </a:r>
            <a:r>
              <a:rPr lang="cs-CZ" sz="2900" dirty="0"/>
              <a:t> do </a:t>
            </a:r>
            <a:r>
              <a:rPr lang="cs-CZ" sz="2900" dirty="0" err="1"/>
              <a:t>you</a:t>
            </a:r>
            <a:r>
              <a:rPr lang="cs-CZ" sz="2900" dirty="0"/>
              <a:t> do in Brno?</a:t>
            </a:r>
          </a:p>
        </p:txBody>
      </p:sp>
      <p:sp>
        <p:nvSpPr>
          <p:cNvPr id="34818" name="Zástupný symbol pro text 3"/>
          <p:cNvSpPr>
            <a:spLocks noGrp="1"/>
          </p:cNvSpPr>
          <p:nvPr>
            <p:ph type="body"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dirty="0"/>
              <a:t>FORMAL</a:t>
            </a:r>
          </a:p>
        </p:txBody>
      </p:sp>
      <p:sp>
        <p:nvSpPr>
          <p:cNvPr id="34819" name="Zástupný symbol pro obsah 4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425" cy="1020699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Co dělá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v Brně?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Co </a:t>
            </a:r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tady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dělá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?</a:t>
            </a:r>
          </a:p>
        </p:txBody>
      </p:sp>
      <p:sp>
        <p:nvSpPr>
          <p:cNvPr id="34820" name="Zástupný symbol pro text 5"/>
          <p:cNvSpPr>
            <a:spLocks noGrp="1"/>
          </p:cNvSpPr>
          <p:nvPr>
            <p:ph type="body" sz="quarter" idx="3"/>
          </p:nvPr>
        </p:nvSpPr>
        <p:spPr>
          <a:ln>
            <a:solidFill>
              <a:srgbClr val="00B050"/>
            </a:solidFill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>
                <a:latin typeface="Calibri" panose="020F0502020204030204" pitchFamily="34" charset="0"/>
                <a:cs typeface="Calibri" panose="020F0502020204030204" pitchFamily="34" charset="0"/>
              </a:rPr>
              <a:t>INFORMAL</a:t>
            </a:r>
          </a:p>
        </p:txBody>
      </p:sp>
      <p:sp>
        <p:nvSpPr>
          <p:cNvPr id="34821" name="Zástupný symbol pro obsah 6"/>
          <p:cNvSpPr>
            <a:spLocks noGrp="1"/>
          </p:cNvSpPr>
          <p:nvPr>
            <p:ph sz="quarter" idx="4"/>
          </p:nvPr>
        </p:nvSpPr>
        <p:spPr>
          <a:xfrm>
            <a:off x="6249988" y="2819400"/>
            <a:ext cx="4416425" cy="1113656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Co dělá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v Brně?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Co </a:t>
            </a:r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tady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dělá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?</a:t>
            </a:r>
          </a:p>
        </p:txBody>
      </p:sp>
      <p:sp>
        <p:nvSpPr>
          <p:cNvPr id="11" name="Zástupný symbol pro text 3"/>
          <p:cNvSpPr txBox="1">
            <a:spLocks/>
          </p:cNvSpPr>
          <p:nvPr/>
        </p:nvSpPr>
        <p:spPr bwMode="auto">
          <a:xfrm>
            <a:off x="1522413" y="3856102"/>
            <a:ext cx="4416425" cy="76200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SzPct val="80000"/>
              <a:buFont typeface="Wingdings" pitchFamily="2" charset="2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MASCULINE</a:t>
            </a:r>
          </a:p>
        </p:txBody>
      </p:sp>
      <p:sp>
        <p:nvSpPr>
          <p:cNvPr id="12" name="Zástupný symbol pro text 5"/>
          <p:cNvSpPr txBox="1">
            <a:spLocks/>
          </p:cNvSpPr>
          <p:nvPr/>
        </p:nvSpPr>
        <p:spPr bwMode="auto">
          <a:xfrm>
            <a:off x="6249988" y="3856102"/>
            <a:ext cx="4416425" cy="762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fontAlgn="base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SzPct val="80000"/>
              <a:buFont typeface="Wingdings" pitchFamily="2" charset="2"/>
              <a:buNone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FEMININE</a:t>
            </a:r>
          </a:p>
        </p:txBody>
      </p:sp>
      <p:sp>
        <p:nvSpPr>
          <p:cNvPr id="16" name="Zástupný symbol pro obsah 4"/>
          <p:cNvSpPr txBox="1">
            <a:spLocks/>
          </p:cNvSpPr>
          <p:nvPr/>
        </p:nvSpPr>
        <p:spPr bwMode="auto">
          <a:xfrm>
            <a:off x="1712925" y="4865982"/>
            <a:ext cx="4416425" cy="187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7305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8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4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Jsem 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Jsem 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medicín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Jsem 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medicín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na Masarykov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ě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univerzit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ě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17" name="Zástupný symbol pro obsah 4"/>
          <p:cNvSpPr txBox="1">
            <a:spLocks/>
          </p:cNvSpPr>
          <p:nvPr/>
        </p:nvSpPr>
        <p:spPr bwMode="auto">
          <a:xfrm>
            <a:off x="6249988" y="4865982"/>
            <a:ext cx="4416425" cy="187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7305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8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4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Jsem 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cs-CZ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Jsem 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cs-CZ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medicín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Jsem 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cs-CZ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medicín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na Masarykov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ě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univerzit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ě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6482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Work</a:t>
            </a:r>
            <a:r>
              <a:rPr lang="cs-CZ" dirty="0"/>
              <a:t> in </a:t>
            </a:r>
            <a:r>
              <a:rPr lang="cs-CZ" dirty="0" err="1"/>
              <a:t>pairs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MAKE DIALOGUES. ASK EACH OTHER THESE QUESTIONS. WRITE THE ANSWERS DOWN.</a:t>
            </a:r>
          </a:p>
          <a:p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Jak se jmenuj</a:t>
            </a:r>
            <a:r>
              <a:rPr lang="cs-CZ" dirty="0">
                <a:solidFill>
                  <a:srgbClr val="FF0000"/>
                </a:solidFill>
              </a:rPr>
              <a:t>eš</a:t>
            </a:r>
            <a:r>
              <a:rPr lang="cs-CZ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Odkud j</a:t>
            </a:r>
            <a:r>
              <a:rPr lang="cs-CZ" dirty="0">
                <a:solidFill>
                  <a:srgbClr val="FF0000"/>
                </a:solidFill>
              </a:rPr>
              <a:t>si</a:t>
            </a:r>
            <a:r>
              <a:rPr lang="cs-CZ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Jak se má</a:t>
            </a:r>
            <a:r>
              <a:rPr lang="cs-CZ" dirty="0">
                <a:solidFill>
                  <a:srgbClr val="FF0000"/>
                </a:solidFill>
              </a:rPr>
              <a:t>š</a:t>
            </a:r>
            <a:r>
              <a:rPr lang="cs-CZ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Co dělá</a:t>
            </a:r>
            <a:r>
              <a:rPr lang="cs-CZ" dirty="0">
                <a:solidFill>
                  <a:srgbClr val="FF0000"/>
                </a:solidFill>
              </a:rPr>
              <a:t>š</a:t>
            </a:r>
            <a:r>
              <a:rPr lang="cs-CZ" dirty="0"/>
              <a:t> v Brně?</a:t>
            </a:r>
          </a:p>
        </p:txBody>
      </p:sp>
    </p:spTree>
    <p:extLst>
      <p:ext uri="{BB962C8B-B14F-4D97-AF65-F5344CB8AC3E}">
        <p14:creationId xmlns:p14="http://schemas.microsoft.com/office/powerpoint/2010/main" val="4283772854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recognize</a:t>
            </a:r>
            <a:r>
              <a:rPr lang="cs-CZ" dirty="0"/>
              <a:t> gender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natural </a:t>
            </a:r>
          </a:p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muž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× 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žena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× 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paní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přítel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× 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přítelkyně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kolega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× 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kolegyně</a:t>
            </a:r>
          </a:p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× 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studentka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doktor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× 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doktorka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Čech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× 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Češka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× 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Norka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arbitrary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must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memorised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stůl, papír, telefon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× 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propiska, karta, tramvaj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× 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pivo, město</a:t>
            </a:r>
          </a:p>
        </p:txBody>
      </p:sp>
    </p:spTree>
    <p:extLst>
      <p:ext uri="{BB962C8B-B14F-4D97-AF65-F5344CB8AC3E}">
        <p14:creationId xmlns:p14="http://schemas.microsoft.com/office/powerpoint/2010/main" val="2045994667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recognize</a:t>
            </a:r>
            <a:r>
              <a:rPr lang="cs-CZ" dirty="0"/>
              <a:t> gender? — </a:t>
            </a:r>
            <a:r>
              <a:rPr lang="cs-CZ" dirty="0" err="1"/>
              <a:t>nouns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2" y="1905000"/>
            <a:ext cx="10044607" cy="4267200"/>
          </a:xfrm>
        </p:spPr>
        <p:txBody>
          <a:bodyPr/>
          <a:lstStyle/>
          <a:p>
            <a:r>
              <a:rPr lang="cs-CZ" dirty="0"/>
              <a:t>by </a:t>
            </a:r>
            <a:r>
              <a:rPr lang="cs-CZ" dirty="0" err="1"/>
              <a:t>endings</a:t>
            </a:r>
            <a:r>
              <a:rPr lang="cs-CZ" dirty="0"/>
              <a:t> (</a:t>
            </a:r>
            <a:r>
              <a:rPr lang="cs-CZ" dirty="0" err="1"/>
              <a:t>check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word</a:t>
            </a:r>
            <a:r>
              <a:rPr lang="cs-CZ" dirty="0"/>
              <a:t>)</a:t>
            </a:r>
          </a:p>
          <a:p>
            <a:pPr lvl="1"/>
            <a:r>
              <a:rPr lang="cs-CZ" dirty="0">
                <a:solidFill>
                  <a:srgbClr val="92D050"/>
                </a:solidFill>
              </a:rPr>
              <a:t>O</a:t>
            </a:r>
            <a:r>
              <a:rPr lang="cs-CZ" dirty="0"/>
              <a:t> = </a:t>
            </a:r>
            <a:r>
              <a:rPr lang="cs-CZ" dirty="0" err="1"/>
              <a:t>neutre</a:t>
            </a:r>
            <a:r>
              <a:rPr lang="cs-CZ" dirty="0"/>
              <a:t>: pivo, Brno, město (</a:t>
            </a:r>
            <a:r>
              <a:rPr lang="cs-CZ" i="1" dirty="0"/>
              <a:t>city</a:t>
            </a:r>
            <a:r>
              <a:rPr lang="cs-CZ" dirty="0"/>
              <a:t>), jablko (</a:t>
            </a:r>
            <a:r>
              <a:rPr lang="cs-CZ" i="1" dirty="0" err="1"/>
              <a:t>apple</a:t>
            </a:r>
            <a:r>
              <a:rPr lang="cs-CZ" dirty="0"/>
              <a:t>), kakao, máslo (</a:t>
            </a:r>
            <a:r>
              <a:rPr lang="cs-CZ" i="1" dirty="0" err="1"/>
              <a:t>butter</a:t>
            </a:r>
            <a:r>
              <a:rPr lang="cs-CZ" dirty="0"/>
              <a:t>), maso (</a:t>
            </a:r>
            <a:r>
              <a:rPr lang="cs-CZ" i="1" dirty="0" err="1"/>
              <a:t>meat</a:t>
            </a:r>
            <a:r>
              <a:rPr lang="cs-CZ" dirty="0"/>
              <a:t>), mléko (</a:t>
            </a:r>
            <a:r>
              <a:rPr lang="cs-CZ" i="1" dirty="0" err="1"/>
              <a:t>milk</a:t>
            </a:r>
            <a:r>
              <a:rPr lang="cs-CZ" dirty="0"/>
              <a:t>), víno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/>
              <a:t> = </a:t>
            </a:r>
            <a:r>
              <a:rPr lang="cs-CZ" dirty="0" err="1"/>
              <a:t>mostly</a:t>
            </a:r>
            <a:r>
              <a:rPr lang="cs-CZ" dirty="0"/>
              <a:t> </a:t>
            </a:r>
            <a:r>
              <a:rPr lang="cs-CZ" dirty="0" err="1"/>
              <a:t>feminines</a:t>
            </a:r>
            <a:r>
              <a:rPr lang="cs-CZ" dirty="0"/>
              <a:t>: žena, maminka, doktorka, profesorka, zmrzlina (</a:t>
            </a:r>
            <a:r>
              <a:rPr lang="cs-CZ" i="1" dirty="0" err="1"/>
              <a:t>ice</a:t>
            </a:r>
            <a:r>
              <a:rPr lang="cs-CZ" i="1" dirty="0"/>
              <a:t> </a:t>
            </a:r>
            <a:r>
              <a:rPr lang="cs-CZ" i="1" dirty="0" err="1"/>
              <a:t>cream</a:t>
            </a:r>
            <a:r>
              <a:rPr lang="cs-CZ" dirty="0"/>
              <a:t>), okurka (</a:t>
            </a:r>
            <a:r>
              <a:rPr lang="cs-CZ" i="1" dirty="0" err="1"/>
              <a:t>cucumber</a:t>
            </a:r>
            <a:r>
              <a:rPr lang="cs-CZ" dirty="0"/>
              <a:t>), minerálka, káva, cigareta</a:t>
            </a:r>
          </a:p>
          <a:p>
            <a:pPr lvl="1"/>
            <a:r>
              <a:rPr lang="cs-CZ" dirty="0" err="1">
                <a:solidFill>
                  <a:srgbClr val="00B0F0"/>
                </a:solidFill>
              </a:rPr>
              <a:t>consonant</a:t>
            </a:r>
            <a:r>
              <a:rPr lang="cs-CZ" dirty="0">
                <a:solidFill>
                  <a:srgbClr val="00B0F0"/>
                </a:solidFill>
              </a:rPr>
              <a:t> </a:t>
            </a:r>
            <a:r>
              <a:rPr lang="cs-CZ" dirty="0"/>
              <a:t>= </a:t>
            </a:r>
            <a:r>
              <a:rPr lang="cs-CZ" dirty="0" err="1"/>
              <a:t>mostly</a:t>
            </a:r>
            <a:r>
              <a:rPr lang="cs-CZ" dirty="0"/>
              <a:t> </a:t>
            </a:r>
            <a:r>
              <a:rPr lang="cs-CZ" dirty="0" err="1"/>
              <a:t>masculines</a:t>
            </a:r>
            <a:r>
              <a:rPr lang="cs-CZ" dirty="0"/>
              <a:t>: student, doktor, telefon, cukr, citron, dort, rohlík, salám, sýr</a:t>
            </a:r>
          </a:p>
        </p:txBody>
      </p:sp>
    </p:spTree>
    <p:extLst>
      <p:ext uri="{BB962C8B-B14F-4D97-AF65-F5344CB8AC3E}">
        <p14:creationId xmlns:p14="http://schemas.microsoft.com/office/powerpoint/2010/main" val="322547644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868" y="274638"/>
            <a:ext cx="9468544" cy="1020762"/>
          </a:xfrm>
        </p:spPr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recognize</a:t>
            </a:r>
            <a:r>
              <a:rPr lang="cs-CZ" dirty="0"/>
              <a:t> gender? — </a:t>
            </a:r>
            <a:r>
              <a:rPr lang="cs-CZ" dirty="0" err="1"/>
              <a:t>adjectives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2" y="1905000"/>
            <a:ext cx="10044607" cy="4267200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endings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check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end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word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/>
            <a:endParaRPr lang="cs-CZ" dirty="0">
              <a:solidFill>
                <a:srgbClr val="92D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cs-CZ" sz="36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masculines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: dobr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student, mlad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doktor, nov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telefon, levn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cukr, velk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citron, mal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dort</a:t>
            </a:r>
          </a:p>
          <a:p>
            <a:pPr lvl="1"/>
            <a:r>
              <a:rPr lang="cs-CZ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mostly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feminines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: dobr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kniha, vysok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žena, mlad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maminka, bohat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doktorka, chud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profesorka, studen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zmrzlina (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ice</a:t>
            </a:r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cream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), levn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okurka (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cucumber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), dobr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minerálka, hork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káva, špatn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cigareta</a:t>
            </a:r>
          </a:p>
          <a:p>
            <a:pPr lvl="1"/>
            <a:r>
              <a:rPr lang="cs-CZ" sz="3600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neutres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: dobr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pivo, krásn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Brno, velk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město (</a:t>
            </a:r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city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), mal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jablko, tepl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kakao, t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nov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máslo, star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maso, studen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mléko, </a:t>
            </a:r>
            <a:b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drah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víno</a:t>
            </a:r>
          </a:p>
          <a:p>
            <a:pPr lvl="1"/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236893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868" y="274638"/>
            <a:ext cx="9468544" cy="1020762"/>
          </a:xfrm>
        </p:spPr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recognize</a:t>
            </a:r>
            <a:r>
              <a:rPr lang="cs-CZ" dirty="0"/>
              <a:t> gender? — </a:t>
            </a:r>
            <a:r>
              <a:rPr lang="cs-CZ" dirty="0" err="1"/>
              <a:t>demonstratives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2412" y="1412776"/>
            <a:ext cx="10044607" cy="4759424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by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endings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check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end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word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1"/>
            <a:endParaRPr lang="cs-CZ" dirty="0">
              <a:solidFill>
                <a:srgbClr val="92D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cs-CZ" sz="36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masculines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: t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dobr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student, t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mlad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doktor, t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nov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telefon, t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cs-CZ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levn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cukr, t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velk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citron, t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mal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dort</a:t>
            </a:r>
          </a:p>
          <a:p>
            <a:pPr lvl="1"/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cs-CZ" sz="3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mostly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feminines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: t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dobr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kniha, t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vysok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žena, t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mlad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maminka, t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bohat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doktorka, t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chud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profesorka, t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studen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zmrzlina (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ice</a:t>
            </a:r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cream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), t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levn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okurka (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cucumber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), t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dobr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minerálka, t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hork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káva, t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špatn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cigareta</a:t>
            </a:r>
          </a:p>
          <a:p>
            <a:pPr lvl="1"/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cs-CZ" sz="3600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neutre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: t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dobr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pivo, t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krásn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Brno, t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velk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město (</a:t>
            </a:r>
            <a:r>
              <a:rPr lang="cs-CZ" i="1" dirty="0">
                <a:latin typeface="Calibri" panose="020F0502020204030204" pitchFamily="34" charset="0"/>
                <a:cs typeface="Calibri" panose="020F0502020204030204" pitchFamily="34" charset="0"/>
              </a:rPr>
              <a:t>city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), t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mal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jablko (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apple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), t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tepl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kakao, t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nov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máslo (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butter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), t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star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maso (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meat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), t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studen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mléko (</a:t>
            </a:r>
            <a:r>
              <a:rPr lang="cs-CZ" i="1" dirty="0" err="1">
                <a:latin typeface="Calibri" panose="020F0502020204030204" pitchFamily="34" charset="0"/>
                <a:cs typeface="Calibri" panose="020F0502020204030204" pitchFamily="34" charset="0"/>
              </a:rPr>
              <a:t>milk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b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drah</a:t>
            </a:r>
            <a:r>
              <a:rPr lang="cs-CZ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víno</a:t>
            </a:r>
          </a:p>
          <a:p>
            <a:pPr lvl="1"/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674379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e226e3f7-ff9f-4dd1-aa15-bca6c51929a9">
      <UserInfo>
        <DisplayName/>
        <AccountId xsi:nil="true"/>
        <AccountType/>
      </UserInfo>
    </Teachers>
    <Student_Groups xmlns="e226e3f7-ff9f-4dd1-aa15-bca6c51929a9">
      <UserInfo>
        <DisplayName/>
        <AccountId xsi:nil="true"/>
        <AccountType/>
      </UserInfo>
    </Student_Groups>
    <Self_Registration_Enabled xmlns="e226e3f7-ff9f-4dd1-aa15-bca6c51929a9" xsi:nil="true"/>
    <Invited_Teachers xmlns="e226e3f7-ff9f-4dd1-aa15-bca6c51929a9" xsi:nil="true"/>
    <NotebookType xmlns="e226e3f7-ff9f-4dd1-aa15-bca6c51929a9" xsi:nil="true"/>
    <Students xmlns="e226e3f7-ff9f-4dd1-aa15-bca6c51929a9">
      <UserInfo>
        <DisplayName/>
        <AccountId xsi:nil="true"/>
        <AccountType/>
      </UserInfo>
    </Students>
    <Has_Teacher_Only_SectionGroup xmlns="e226e3f7-ff9f-4dd1-aa15-bca6c51929a9" xsi:nil="true"/>
    <DefaultSectionNames xmlns="e226e3f7-ff9f-4dd1-aa15-bca6c51929a9" xsi:nil="true"/>
    <Is_Collaboration_Space_Locked xmlns="e226e3f7-ff9f-4dd1-aa15-bca6c51929a9" xsi:nil="true"/>
    <FolderType xmlns="e226e3f7-ff9f-4dd1-aa15-bca6c51929a9" xsi:nil="true"/>
    <Owner xmlns="e226e3f7-ff9f-4dd1-aa15-bca6c51929a9">
      <UserInfo>
        <DisplayName/>
        <AccountId xsi:nil="true"/>
        <AccountType/>
      </UserInfo>
    </Owner>
    <CultureName xmlns="e226e3f7-ff9f-4dd1-aa15-bca6c51929a9" xsi:nil="true"/>
    <Invited_Students xmlns="e226e3f7-ff9f-4dd1-aa15-bca6c51929a9" xsi:nil="true"/>
    <AppVersion xmlns="e226e3f7-ff9f-4dd1-aa15-bca6c51929a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F55372252ED724CA0AAE532E4D314EB" ma:contentTypeVersion="25" ma:contentTypeDescription="Vytvoří nový dokument" ma:contentTypeScope="" ma:versionID="d9979f49ca9aadd6b69e2e3a4de11f77">
  <xsd:schema xmlns:xsd="http://www.w3.org/2001/XMLSchema" xmlns:xs="http://www.w3.org/2001/XMLSchema" xmlns:p="http://schemas.microsoft.com/office/2006/metadata/properties" xmlns:ns3="26f76ef6-96f2-4b7d-9117-78def4f5d41b" xmlns:ns4="e226e3f7-ff9f-4dd1-aa15-bca6c51929a9" targetNamespace="http://schemas.microsoft.com/office/2006/metadata/properties" ma:root="true" ma:fieldsID="ccf6bc797beac04eb8a3615d20ab2908" ns3:_="" ns4:_="">
    <xsd:import namespace="26f76ef6-96f2-4b7d-9117-78def4f5d41b"/>
    <xsd:import namespace="e226e3f7-ff9f-4dd1-aa15-bca6c51929a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CultureName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f76ef6-96f2-4b7d-9117-78def4f5d4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6e3f7-ff9f-4dd1-aa15-bca6c51929a9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2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3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49E4FA-C2FB-4578-AE30-51B1C54CF2F0}">
  <ds:schemaRefs>
    <ds:schemaRef ds:uri="e226e3f7-ff9f-4dd1-aa15-bca6c51929a9"/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26f76ef6-96f2-4b7d-9117-78def4f5d41b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464EE37-3ACA-43AF-9602-E7CFCAA4A1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7971A5-728F-4B2C-9BEA-BB752996D2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f76ef6-96f2-4b7d-9117-78def4f5d41b"/>
    <ds:schemaRef ds:uri="e226e3f7-ff9f-4dd1-aa15-bca6c51929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01-introduction</Template>
  <TotalTime>0</TotalTime>
  <Words>779</Words>
  <Application>Microsoft Office PowerPoint</Application>
  <PresentationFormat>Vlastní</PresentationFormat>
  <Paragraphs>91</Paragraphs>
  <Slides>12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</vt:lpstr>
      <vt:lpstr>Corbel</vt:lpstr>
      <vt:lpstr>Tahoma</vt:lpstr>
      <vt:lpstr>Wingdings</vt:lpstr>
      <vt:lpstr>Prezentace_MU_CZ</vt:lpstr>
      <vt:lpstr> Čeština: 2. lekce Czech language: 2nd lesson</vt:lpstr>
      <vt:lpstr>Jak se máte?| How are you?</vt:lpstr>
      <vt:lpstr>Co děláte v Brně? | What do you do in Brno?</vt:lpstr>
      <vt:lpstr>Co děláte v Brně? | What do you do in Brno?</vt:lpstr>
      <vt:lpstr>Work in pairs</vt:lpstr>
      <vt:lpstr>How to recognize gender</vt:lpstr>
      <vt:lpstr>How to recognize gender? — nouns</vt:lpstr>
      <vt:lpstr>How to recognize gender? — adjectives</vt:lpstr>
      <vt:lpstr>How to recognize gender? — demonstratives</vt:lpstr>
      <vt:lpstr>How to recognize gender? — number 1</vt:lpstr>
      <vt:lpstr>Rod | gender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Čeština: 1. lekce Czech language: 1st lesson</dc:title>
  <dc:creator/>
  <cp:lastModifiedBy/>
  <cp:revision>3</cp:revision>
  <dcterms:created xsi:type="dcterms:W3CDTF">2015-09-08T18:40:27Z</dcterms:created>
  <dcterms:modified xsi:type="dcterms:W3CDTF">2019-09-23T08:50:17Z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  <property fmtid="{D5CDD505-2E9C-101B-9397-08002B2CF9AE}" pid="3" name="ContentTypeId">
    <vt:lpwstr>0x0101008F55372252ED724CA0AAE532E4D314EB</vt:lpwstr>
  </property>
</Properties>
</file>