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9"/>
  </p:notesMasterIdLst>
  <p:sldIdLst>
    <p:sldId id="276" r:id="rId2"/>
    <p:sldId id="259" r:id="rId3"/>
    <p:sldId id="304" r:id="rId4"/>
    <p:sldId id="287" r:id="rId5"/>
    <p:sldId id="260" r:id="rId6"/>
    <p:sldId id="262" r:id="rId7"/>
    <p:sldId id="263" r:id="rId8"/>
    <p:sldId id="264" r:id="rId9"/>
    <p:sldId id="266" r:id="rId10"/>
    <p:sldId id="302" r:id="rId11"/>
    <p:sldId id="277" r:id="rId12"/>
    <p:sldId id="278" r:id="rId13"/>
    <p:sldId id="279" r:id="rId14"/>
    <p:sldId id="300" r:id="rId15"/>
    <p:sldId id="282" r:id="rId16"/>
    <p:sldId id="280" r:id="rId17"/>
    <p:sldId id="301" r:id="rId18"/>
    <p:sldId id="303" r:id="rId19"/>
    <p:sldId id="285" r:id="rId20"/>
    <p:sldId id="288" r:id="rId21"/>
    <p:sldId id="307" r:id="rId22"/>
    <p:sldId id="308" r:id="rId23"/>
    <p:sldId id="305" r:id="rId24"/>
    <p:sldId id="290" r:id="rId25"/>
    <p:sldId id="296" r:id="rId26"/>
    <p:sldId id="297" r:id="rId27"/>
    <p:sldId id="29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73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B9424-D981-B34B-AFBD-AF99068FD4F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86F26-F1DC-4F48-A0D8-BB46A4A6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7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6F26-F1DC-4F48-A0D8-BB46A4A615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6F26-F1DC-4F48-A0D8-BB46A4A615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8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1795B1-8E88-764E-8EF8-1DCBB3AFE67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EC41D-08CC-9F44-9BD9-EF7A88019F6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149292" y="2819400"/>
            <a:ext cx="6623108" cy="1752600"/>
          </a:xfrm>
        </p:spPr>
        <p:txBody>
          <a:bodyPr/>
          <a:lstStyle/>
          <a:p>
            <a:r>
              <a:rPr lang="cs-CZ" sz="2200" dirty="0" err="1" smtClean="0">
                <a:solidFill>
                  <a:srgbClr val="1782BF"/>
                </a:solidFill>
                <a:latin typeface="Cambria"/>
                <a:cs typeface="Cambria"/>
              </a:rPr>
              <a:t>Seminar</a:t>
            </a:r>
            <a:r>
              <a:rPr lang="cs-CZ" sz="2200" dirty="0" smtClean="0">
                <a:solidFill>
                  <a:srgbClr val="1782BF"/>
                </a:solidFill>
                <a:latin typeface="Cambria"/>
                <a:cs typeface="Cambria"/>
              </a:rPr>
              <a:t> 6 and 7</a:t>
            </a:r>
            <a:endParaRPr lang="en-US" sz="2200" dirty="0">
              <a:solidFill>
                <a:srgbClr val="1782BF"/>
              </a:solidFill>
              <a:latin typeface="Cambria"/>
              <a:cs typeface="Cambria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Basic medical terminology 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cs-CZ" dirty="0" smtClean="0"/>
              <a:t>3rd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+ </a:t>
            </a:r>
            <a:r>
              <a:rPr lang="en-US" dirty="0" smtClean="0"/>
              <a:t>adjective</a:t>
            </a:r>
            <a:r>
              <a:rPr lang="cs-CZ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833" y="1417638"/>
            <a:ext cx="913561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               M</a:t>
            </a:r>
            <a:r>
              <a:rPr lang="en-GB" sz="2000" dirty="0" smtClean="0"/>
              <a:t>		</a:t>
            </a:r>
            <a:r>
              <a:rPr lang="cs-CZ" sz="2000" dirty="0" smtClean="0"/>
              <a:t>	F</a:t>
            </a:r>
            <a:r>
              <a:rPr lang="en-GB" sz="2000" dirty="0" smtClean="0"/>
              <a:t>			N</a:t>
            </a:r>
          </a:p>
          <a:p>
            <a:pPr marL="0" indent="0">
              <a:buNone/>
            </a:pPr>
            <a:r>
              <a:rPr lang="en-GB" sz="2000" dirty="0" smtClean="0"/>
              <a:t>SG.</a:t>
            </a:r>
          </a:p>
          <a:p>
            <a:pPr marL="0" indent="0">
              <a:buNone/>
            </a:pPr>
            <a:r>
              <a:rPr lang="en-GB" sz="2000" dirty="0" smtClean="0"/>
              <a:t>1. </a:t>
            </a:r>
            <a:r>
              <a:rPr lang="cs-CZ" sz="2000" dirty="0" err="1" smtClean="0"/>
              <a:t>dolor</a:t>
            </a:r>
            <a:r>
              <a:rPr lang="cs-CZ" sz="2000" dirty="0" smtClean="0"/>
              <a:t> </a:t>
            </a:r>
            <a:r>
              <a:rPr lang="cs-CZ" sz="2000" dirty="0" err="1" smtClean="0"/>
              <a:t>magnus</a:t>
            </a:r>
            <a:r>
              <a:rPr lang="cs-CZ" sz="2000" dirty="0" smtClean="0"/>
              <a:t>		  </a:t>
            </a:r>
            <a:r>
              <a:rPr lang="en-GB" sz="2000" dirty="0" err="1" smtClean="0"/>
              <a:t>cavitas</a:t>
            </a:r>
            <a:r>
              <a:rPr lang="en-GB" sz="2000" dirty="0" smtClean="0"/>
              <a:t> magna		</a:t>
            </a:r>
            <a:r>
              <a:rPr lang="cs-CZ" sz="2000" dirty="0" smtClean="0"/>
              <a:t>     </a:t>
            </a:r>
            <a:r>
              <a:rPr lang="en-GB" sz="2000" dirty="0" smtClean="0"/>
              <a:t>foramen magnum</a:t>
            </a:r>
          </a:p>
          <a:p>
            <a:pPr marL="0" indent="0">
              <a:buNone/>
            </a:pPr>
            <a:r>
              <a:rPr lang="en-GB" sz="2000" dirty="0" smtClean="0"/>
              <a:t>2. </a:t>
            </a:r>
            <a:r>
              <a:rPr lang="cs-CZ" sz="2000" dirty="0" err="1" smtClean="0"/>
              <a:t>doloris</a:t>
            </a:r>
            <a:r>
              <a:rPr lang="cs-CZ" sz="2000" dirty="0" smtClean="0"/>
              <a:t> magni                 </a:t>
            </a:r>
            <a:r>
              <a:rPr lang="en-GB" sz="2000" dirty="0" err="1" smtClean="0"/>
              <a:t>cavitatis</a:t>
            </a:r>
            <a:r>
              <a:rPr lang="en-GB" sz="2000" dirty="0" smtClean="0"/>
              <a:t> </a:t>
            </a:r>
            <a:r>
              <a:rPr lang="en-GB" sz="2000" dirty="0" err="1" smtClean="0"/>
              <a:t>magnae</a:t>
            </a:r>
            <a:r>
              <a:rPr lang="en-GB" sz="2000" dirty="0" smtClean="0"/>
              <a:t>	</a:t>
            </a:r>
            <a:r>
              <a:rPr lang="cs-CZ" sz="2000" dirty="0" smtClean="0"/>
              <a:t>     </a:t>
            </a:r>
            <a:r>
              <a:rPr lang="en-GB" sz="2000" dirty="0" err="1" smtClean="0"/>
              <a:t>foraminis</a:t>
            </a:r>
            <a:r>
              <a:rPr lang="en-GB" sz="2000" dirty="0" smtClean="0"/>
              <a:t> magni</a:t>
            </a:r>
          </a:p>
          <a:p>
            <a:pPr marL="0" indent="0">
              <a:buNone/>
            </a:pPr>
            <a:r>
              <a:rPr lang="en-GB" sz="2000" dirty="0" smtClean="0"/>
              <a:t>4. </a:t>
            </a:r>
            <a:r>
              <a:rPr lang="en-GB" sz="2000" dirty="0" err="1" smtClean="0"/>
              <a:t>dolorem</a:t>
            </a:r>
            <a:r>
              <a:rPr lang="en-GB" sz="2000" dirty="0" smtClean="0"/>
              <a:t> magnum</a:t>
            </a:r>
            <a:r>
              <a:rPr lang="cs-CZ" sz="2000" dirty="0" smtClean="0"/>
              <a:t>	  </a:t>
            </a:r>
            <a:r>
              <a:rPr lang="en-GB" sz="2000" dirty="0" smtClean="0"/>
              <a:t>(in) </a:t>
            </a:r>
            <a:r>
              <a:rPr lang="en-GB" sz="2000" dirty="0" err="1" smtClean="0"/>
              <a:t>cavitatem</a:t>
            </a:r>
            <a:r>
              <a:rPr lang="en-GB" sz="2000" dirty="0" smtClean="0"/>
              <a:t> </a:t>
            </a:r>
            <a:r>
              <a:rPr lang="en-GB" sz="2000" dirty="0" err="1" smtClean="0"/>
              <a:t>magnam</a:t>
            </a:r>
            <a:r>
              <a:rPr lang="cs-CZ" sz="2000" dirty="0" smtClean="0"/>
              <a:t>	     </a:t>
            </a:r>
            <a:r>
              <a:rPr lang="en-GB" sz="2000" dirty="0" smtClean="0"/>
              <a:t>foramen magnum</a:t>
            </a:r>
          </a:p>
          <a:p>
            <a:pPr marL="0" indent="0">
              <a:buNone/>
            </a:pPr>
            <a:r>
              <a:rPr lang="en-GB" sz="2000" dirty="0" smtClean="0"/>
              <a:t>6. </a:t>
            </a:r>
            <a:r>
              <a:rPr lang="en-GB" sz="2000" dirty="0" err="1" smtClean="0"/>
              <a:t>dolore</a:t>
            </a:r>
            <a:r>
              <a:rPr lang="en-GB" sz="2000" dirty="0" smtClean="0"/>
              <a:t> </a:t>
            </a:r>
            <a:r>
              <a:rPr lang="en-GB" sz="2000" dirty="0" err="1" smtClean="0"/>
              <a:t>magno</a:t>
            </a:r>
            <a:r>
              <a:rPr lang="cs-CZ" sz="2000" dirty="0" smtClean="0"/>
              <a:t>		  </a:t>
            </a:r>
            <a:r>
              <a:rPr lang="en-GB" sz="2000" dirty="0" smtClean="0"/>
              <a:t>(in) </a:t>
            </a:r>
            <a:r>
              <a:rPr lang="en-GB" sz="2000" dirty="0" err="1" smtClean="0"/>
              <a:t>cavitate</a:t>
            </a:r>
            <a:r>
              <a:rPr lang="en-GB" sz="2000" dirty="0" smtClean="0"/>
              <a:t> magna</a:t>
            </a:r>
            <a:r>
              <a:rPr lang="cs-CZ" sz="2000" dirty="0" smtClean="0"/>
              <a:t>	     </a:t>
            </a:r>
            <a:r>
              <a:rPr lang="en-GB" sz="2000" dirty="0" err="1" smtClean="0"/>
              <a:t>foramine</a:t>
            </a:r>
            <a:r>
              <a:rPr lang="en-GB" sz="2000" dirty="0" smtClean="0"/>
              <a:t> </a:t>
            </a:r>
            <a:r>
              <a:rPr lang="en-GB" sz="2000" dirty="0" err="1" smtClean="0"/>
              <a:t>magno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PL.</a:t>
            </a:r>
          </a:p>
          <a:p>
            <a:pPr marL="0" indent="0">
              <a:buNone/>
            </a:pPr>
            <a:r>
              <a:rPr lang="en-GB" sz="2000" dirty="0" smtClean="0"/>
              <a:t>1. </a:t>
            </a:r>
            <a:r>
              <a:rPr lang="en-GB" sz="2000" dirty="0" err="1" smtClean="0"/>
              <a:t>dolores</a:t>
            </a:r>
            <a:r>
              <a:rPr lang="en-GB" sz="2000" dirty="0" smtClean="0"/>
              <a:t> magni </a:t>
            </a:r>
            <a:r>
              <a:rPr lang="cs-CZ" sz="2000" dirty="0" smtClean="0"/>
              <a:t>	  </a:t>
            </a:r>
            <a:r>
              <a:rPr lang="en-GB" sz="2000" dirty="0" err="1" smtClean="0"/>
              <a:t>cavitates</a:t>
            </a:r>
            <a:r>
              <a:rPr lang="en-GB" sz="2000" dirty="0" smtClean="0"/>
              <a:t> </a:t>
            </a:r>
            <a:r>
              <a:rPr lang="en-GB" sz="2000" dirty="0" err="1" smtClean="0"/>
              <a:t>magnae</a:t>
            </a:r>
            <a:r>
              <a:rPr lang="en-GB" sz="2000" dirty="0" smtClean="0"/>
              <a:t>	</a:t>
            </a:r>
            <a:r>
              <a:rPr lang="cs-CZ" sz="2000" dirty="0" smtClean="0"/>
              <a:t>     </a:t>
            </a:r>
            <a:r>
              <a:rPr lang="en-GB" sz="2000" dirty="0" smtClean="0"/>
              <a:t>foramina magna</a:t>
            </a:r>
          </a:p>
          <a:p>
            <a:pPr marL="0" indent="0">
              <a:buNone/>
            </a:pPr>
            <a:r>
              <a:rPr lang="en-GB" sz="2000" dirty="0" smtClean="0"/>
              <a:t>2. </a:t>
            </a:r>
            <a:r>
              <a:rPr lang="en-GB" sz="2000" dirty="0" err="1" smtClean="0"/>
              <a:t>dolorum</a:t>
            </a:r>
            <a:r>
              <a:rPr lang="en-GB" sz="2000" dirty="0" smtClean="0"/>
              <a:t> </a:t>
            </a:r>
            <a:r>
              <a:rPr lang="en-GB" sz="2000" dirty="0" err="1" smtClean="0"/>
              <a:t>magnorum</a:t>
            </a:r>
            <a:r>
              <a:rPr lang="en-GB" sz="2000" dirty="0" smtClean="0"/>
              <a:t> </a:t>
            </a:r>
            <a:r>
              <a:rPr lang="cs-CZ" sz="2000" dirty="0" smtClean="0"/>
              <a:t>	  </a:t>
            </a:r>
            <a:r>
              <a:rPr lang="en-GB" sz="2000" dirty="0" err="1" smtClean="0"/>
              <a:t>cavitatum</a:t>
            </a:r>
            <a:r>
              <a:rPr lang="en-GB" sz="2000" dirty="0" smtClean="0"/>
              <a:t> </a:t>
            </a:r>
            <a:r>
              <a:rPr lang="en-GB" sz="2000" dirty="0" err="1" smtClean="0"/>
              <a:t>magnarum</a:t>
            </a:r>
            <a:r>
              <a:rPr lang="cs-CZ" sz="2000" dirty="0" smtClean="0"/>
              <a:t>	     </a:t>
            </a:r>
            <a:r>
              <a:rPr lang="en-GB" sz="2000" dirty="0" err="1" smtClean="0"/>
              <a:t>foraminum</a:t>
            </a:r>
            <a:r>
              <a:rPr lang="en-GB" sz="2000" dirty="0" smtClean="0"/>
              <a:t> </a:t>
            </a:r>
            <a:r>
              <a:rPr lang="en-GB" sz="2000" dirty="0" err="1" smtClean="0"/>
              <a:t>magnorum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4. </a:t>
            </a:r>
            <a:r>
              <a:rPr lang="en-GB" sz="2000" dirty="0" err="1" smtClean="0"/>
              <a:t>dolores</a:t>
            </a:r>
            <a:r>
              <a:rPr lang="en-GB" sz="2000" dirty="0" smtClean="0"/>
              <a:t> </a:t>
            </a:r>
            <a:r>
              <a:rPr lang="en-GB" sz="2000" dirty="0" err="1" smtClean="0"/>
              <a:t>magnos</a:t>
            </a:r>
            <a:r>
              <a:rPr lang="cs-CZ" sz="2000" dirty="0" smtClean="0"/>
              <a:t>	  </a:t>
            </a:r>
            <a:r>
              <a:rPr lang="en-GB" sz="2000" dirty="0" smtClean="0"/>
              <a:t>(in) </a:t>
            </a:r>
            <a:r>
              <a:rPr lang="en-GB" sz="2000" dirty="0" err="1" smtClean="0"/>
              <a:t>cavitates</a:t>
            </a:r>
            <a:r>
              <a:rPr lang="en-GB" sz="2000" dirty="0" smtClean="0"/>
              <a:t> </a:t>
            </a:r>
            <a:r>
              <a:rPr lang="en-GB" sz="2000" dirty="0" err="1" smtClean="0"/>
              <a:t>magnas</a:t>
            </a:r>
            <a:r>
              <a:rPr lang="cs-CZ" sz="2000" dirty="0" smtClean="0"/>
              <a:t>	     </a:t>
            </a:r>
            <a:r>
              <a:rPr lang="en-GB" sz="2000" dirty="0" smtClean="0"/>
              <a:t>foramina magna</a:t>
            </a:r>
          </a:p>
          <a:p>
            <a:pPr marL="0" indent="0">
              <a:buNone/>
            </a:pPr>
            <a:r>
              <a:rPr lang="en-GB" sz="2000" dirty="0" smtClean="0"/>
              <a:t>6. </a:t>
            </a:r>
            <a:r>
              <a:rPr lang="en-GB" sz="2000" dirty="0" err="1" smtClean="0"/>
              <a:t>doloribus</a:t>
            </a:r>
            <a:r>
              <a:rPr lang="en-GB" sz="2000" dirty="0" smtClean="0"/>
              <a:t> </a:t>
            </a:r>
            <a:r>
              <a:rPr lang="en-GB" sz="2000" dirty="0" err="1" smtClean="0"/>
              <a:t>magnis</a:t>
            </a:r>
            <a:r>
              <a:rPr lang="cs-CZ" sz="2000" dirty="0" smtClean="0"/>
              <a:t>	  </a:t>
            </a:r>
            <a:r>
              <a:rPr lang="en-GB" sz="2000" dirty="0" smtClean="0"/>
              <a:t>(in) </a:t>
            </a:r>
            <a:r>
              <a:rPr lang="en-GB" sz="2000" dirty="0" err="1" smtClean="0"/>
              <a:t>cavitatibus</a:t>
            </a:r>
            <a:r>
              <a:rPr lang="en-GB" sz="2000" dirty="0" smtClean="0"/>
              <a:t> </a:t>
            </a:r>
            <a:r>
              <a:rPr lang="en-GB" sz="2000" dirty="0" err="1" smtClean="0"/>
              <a:t>magnis</a:t>
            </a:r>
            <a:r>
              <a:rPr lang="en-GB" sz="2000" dirty="0" smtClean="0"/>
              <a:t>	</a:t>
            </a:r>
            <a:r>
              <a:rPr lang="cs-CZ" sz="2000" dirty="0" smtClean="0"/>
              <a:t>     </a:t>
            </a:r>
            <a:r>
              <a:rPr lang="en-GB" sz="2000" dirty="0" err="1" smtClean="0"/>
              <a:t>foraminibus</a:t>
            </a:r>
            <a:r>
              <a:rPr lang="en-GB" sz="2000" dirty="0" smtClean="0"/>
              <a:t> </a:t>
            </a:r>
            <a:r>
              <a:rPr lang="en-GB" sz="2000" dirty="0" err="1" smtClean="0"/>
              <a:t>magnis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89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947"/>
            <a:ext cx="8229600" cy="939567"/>
          </a:xfrm>
        </p:spPr>
        <p:txBody>
          <a:bodyPr>
            <a:noAutofit/>
          </a:bodyPr>
          <a:lstStyle/>
          <a:p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Latin I-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stems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: </a:t>
            </a:r>
            <a:b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</a:b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paradigms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 PELVIS (m., f.) + RETE (n.)</a:t>
            </a:r>
            <a:endParaRPr lang="en-US" sz="31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558" y="1514403"/>
            <a:ext cx="9286987" cy="5732557"/>
          </a:xfrm>
        </p:spPr>
        <p:txBody>
          <a:bodyPr>
            <a:normAutofit fontScale="70000" lnSpcReduction="20000"/>
          </a:bodyPr>
          <a:lstStyle/>
          <a:p>
            <a:endParaRPr lang="cs-CZ" sz="3200" dirty="0" smtClean="0">
              <a:latin typeface="Cambria"/>
              <a:cs typeface="Cambria"/>
            </a:endParaRPr>
          </a:p>
          <a:p>
            <a:r>
              <a:rPr lang="cs-CZ" sz="3000" b="1" dirty="0" err="1" smtClean="0">
                <a:latin typeface="Cambria"/>
                <a:cs typeface="Cambria"/>
              </a:rPr>
              <a:t>Masculines</a:t>
            </a:r>
            <a:r>
              <a:rPr lang="cs-CZ" sz="3000" b="1" dirty="0" smtClean="0">
                <a:latin typeface="Cambria"/>
                <a:cs typeface="Cambria"/>
              </a:rPr>
              <a:t> and </a:t>
            </a:r>
            <a:r>
              <a:rPr lang="cs-CZ" sz="3000" b="1" dirty="0" err="1" smtClean="0">
                <a:latin typeface="Cambria"/>
                <a:cs typeface="Cambria"/>
              </a:rPr>
              <a:t>feminines</a:t>
            </a:r>
            <a:endParaRPr lang="cs-CZ" sz="3000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3000" b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b="1" dirty="0" smtClean="0">
                <a:solidFill>
                  <a:schemeClr val="tx1"/>
                </a:solidFill>
                <a:latin typeface="Cambria"/>
                <a:cs typeface="Cambria"/>
              </a:rPr>
              <a:t>     A)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nouns</a:t>
            </a:r>
            <a:r>
              <a:rPr lang="cs-CZ" sz="3000" b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having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the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same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number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 of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syllables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 in </a:t>
            </a:r>
            <a:r>
              <a:rPr lang="cs-CZ" sz="3000" dirty="0" err="1">
                <a:solidFill>
                  <a:srgbClr val="FF0000"/>
                </a:solidFill>
                <a:latin typeface="Cambria"/>
                <a:cs typeface="Cambria"/>
              </a:rPr>
              <a:t>N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om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. and Gen.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sg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.</a:t>
            </a:r>
          </a:p>
          <a:p>
            <a:pPr lvl="2"/>
            <a:r>
              <a:rPr lang="cs-CZ" sz="3000" i="1" dirty="0" smtClean="0">
                <a:latin typeface="Cambria"/>
                <a:cs typeface="Cambria"/>
              </a:rPr>
              <a:t>ca-na-lis, ca-na-lis, m.</a:t>
            </a:r>
            <a:endParaRPr lang="cs-CZ" sz="3000" i="1" dirty="0">
              <a:latin typeface="Cambria"/>
              <a:cs typeface="Cambria"/>
            </a:endParaRPr>
          </a:p>
          <a:p>
            <a:pPr lvl="2"/>
            <a:r>
              <a:rPr lang="cs-CZ" sz="3000" i="1" dirty="0" smtClean="0">
                <a:latin typeface="Cambria"/>
                <a:cs typeface="Cambria"/>
              </a:rPr>
              <a:t>pel-vis, pel-vis, f.</a:t>
            </a:r>
            <a:endParaRPr lang="cs-CZ" sz="3000" i="1" dirty="0">
              <a:latin typeface="Cambria"/>
              <a:cs typeface="Cambria"/>
            </a:endParaRPr>
          </a:p>
          <a:p>
            <a:pPr lvl="2">
              <a:spcAft>
                <a:spcPts val="400"/>
              </a:spcAft>
            </a:pPr>
            <a:r>
              <a:rPr lang="cs-CZ" sz="3000" i="1" dirty="0" err="1" smtClean="0">
                <a:latin typeface="Cambria"/>
                <a:cs typeface="Cambria"/>
              </a:rPr>
              <a:t>pu-bes</a:t>
            </a:r>
            <a:r>
              <a:rPr lang="cs-CZ" sz="3000" i="1" dirty="0" smtClean="0">
                <a:latin typeface="Cambria"/>
                <a:cs typeface="Cambria"/>
              </a:rPr>
              <a:t>, </a:t>
            </a:r>
            <a:r>
              <a:rPr lang="cs-CZ" sz="3000" i="1" dirty="0" err="1" smtClean="0">
                <a:latin typeface="Cambria"/>
                <a:cs typeface="Cambria"/>
              </a:rPr>
              <a:t>pu</a:t>
            </a:r>
            <a:r>
              <a:rPr lang="cs-CZ" sz="3000" i="1" dirty="0" smtClean="0">
                <a:latin typeface="Cambria"/>
                <a:cs typeface="Cambria"/>
              </a:rPr>
              <a:t>-bis, f.</a:t>
            </a:r>
          </a:p>
          <a:p>
            <a:pPr marL="274320" lvl="1" indent="0">
              <a:buNone/>
            </a:pPr>
            <a:r>
              <a:rPr lang="cs-CZ" sz="3000" b="1" dirty="0" smtClean="0">
                <a:solidFill>
                  <a:schemeClr val="tx1"/>
                </a:solidFill>
                <a:latin typeface="Cambria"/>
                <a:cs typeface="Cambria"/>
              </a:rPr>
              <a:t>B)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dirty="0" err="1">
                <a:solidFill>
                  <a:schemeClr val="tx1"/>
                </a:solidFill>
                <a:latin typeface="Cambria"/>
                <a:cs typeface="Cambria"/>
              </a:rPr>
              <a:t>n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ouns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having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a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group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 of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consonants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preceding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 the genitive </a:t>
            </a:r>
            <a:r>
              <a:rPr lang="cs-CZ" sz="3000" dirty="0" err="1" smtClean="0">
                <a:solidFill>
                  <a:srgbClr val="FF0000"/>
                </a:solidFill>
                <a:latin typeface="Cambria"/>
                <a:cs typeface="Cambria"/>
              </a:rPr>
              <a:t>ending</a:t>
            </a:r>
            <a:r>
              <a:rPr lang="cs-CZ" sz="30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3000" i="1" dirty="0" smtClean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lang="cs-CZ" sz="3000" i="1" dirty="0" err="1" smtClean="0">
                <a:solidFill>
                  <a:srgbClr val="FF0000"/>
                </a:solidFill>
                <a:latin typeface="Cambria"/>
                <a:cs typeface="Cambria"/>
              </a:rPr>
              <a:t>is</a:t>
            </a:r>
            <a:endParaRPr lang="cs-CZ" sz="3000" i="1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274320" lvl="1" indent="0">
              <a:buNone/>
            </a:pPr>
            <a:r>
              <a:rPr lang="cs-CZ" sz="3000" i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Cambria"/>
                <a:cs typeface="Cambria"/>
              </a:rPr>
              <a:t>     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(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i.e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. the genitive stem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ends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in a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group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of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consonants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)</a:t>
            </a:r>
          </a:p>
          <a:p>
            <a:pPr lvl="2"/>
            <a:r>
              <a:rPr lang="cs-CZ" sz="3000" i="1" dirty="0" err="1" smtClean="0">
                <a:latin typeface="Cambria"/>
                <a:cs typeface="Cambria"/>
              </a:rPr>
              <a:t>pars</a:t>
            </a:r>
            <a:r>
              <a:rPr lang="cs-CZ" sz="3000" i="1" dirty="0" smtClean="0">
                <a:latin typeface="Cambria"/>
                <a:cs typeface="Cambria"/>
              </a:rPr>
              <a:t>, pa</a:t>
            </a:r>
            <a:r>
              <a:rPr lang="cs-CZ" sz="3000" b="1" i="1" dirty="0" smtClean="0">
                <a:latin typeface="Cambria"/>
                <a:cs typeface="Cambria"/>
              </a:rPr>
              <a:t>rt</a:t>
            </a:r>
            <a:r>
              <a:rPr lang="cs-CZ" sz="3000" i="1" dirty="0" smtClean="0">
                <a:latin typeface="Cambria"/>
                <a:cs typeface="Cambria"/>
              </a:rPr>
              <a:t>-</a:t>
            </a:r>
            <a:r>
              <a:rPr lang="cs-CZ" sz="3000" i="1" dirty="0" err="1" smtClean="0">
                <a:latin typeface="Cambria"/>
                <a:cs typeface="Cambria"/>
              </a:rPr>
              <a:t>is</a:t>
            </a:r>
            <a:r>
              <a:rPr lang="cs-CZ" sz="3000" i="1" dirty="0" smtClean="0">
                <a:latin typeface="Cambria"/>
                <a:cs typeface="Cambria"/>
              </a:rPr>
              <a:t>, f.</a:t>
            </a:r>
          </a:p>
          <a:p>
            <a:pPr lvl="2">
              <a:spcAft>
                <a:spcPts val="600"/>
              </a:spcAft>
            </a:pPr>
            <a:r>
              <a:rPr lang="cs-CZ" sz="3000" i="1" dirty="0" err="1" smtClean="0">
                <a:latin typeface="Cambria"/>
                <a:cs typeface="Cambria"/>
              </a:rPr>
              <a:t>dens</a:t>
            </a:r>
            <a:r>
              <a:rPr lang="cs-CZ" sz="3000" i="1" dirty="0" smtClean="0">
                <a:latin typeface="Cambria"/>
                <a:cs typeface="Cambria"/>
              </a:rPr>
              <a:t>, </a:t>
            </a:r>
            <a:r>
              <a:rPr lang="cs-CZ" sz="3000" i="1" dirty="0" err="1" smtClean="0">
                <a:latin typeface="Cambria"/>
                <a:cs typeface="Cambria"/>
              </a:rPr>
              <a:t>de</a:t>
            </a:r>
            <a:r>
              <a:rPr lang="cs-CZ" sz="3000" b="1" i="1" dirty="0" err="1" smtClean="0">
                <a:latin typeface="Cambria"/>
                <a:cs typeface="Cambria"/>
              </a:rPr>
              <a:t>nt</a:t>
            </a:r>
            <a:r>
              <a:rPr lang="cs-CZ" sz="3000" i="1" dirty="0" err="1" smtClean="0">
                <a:latin typeface="Cambria"/>
                <a:cs typeface="Cambria"/>
              </a:rPr>
              <a:t>-is</a:t>
            </a:r>
            <a:r>
              <a:rPr lang="cs-CZ" sz="3000" i="1" dirty="0" smtClean="0">
                <a:latin typeface="Cambria"/>
                <a:cs typeface="Cambria"/>
              </a:rPr>
              <a:t>, m.</a:t>
            </a:r>
            <a:endParaRPr lang="cs-CZ" sz="3000" i="1" dirty="0">
              <a:latin typeface="Cambria"/>
              <a:cs typeface="Cambria"/>
            </a:endParaRPr>
          </a:p>
          <a:p>
            <a:r>
              <a:rPr lang="cs-CZ" sz="3000" b="1" dirty="0" err="1" smtClean="0">
                <a:latin typeface="Cambria"/>
                <a:cs typeface="Cambria"/>
              </a:rPr>
              <a:t>Neutres</a:t>
            </a:r>
            <a:endParaRPr lang="cs-CZ" sz="3000" b="1" dirty="0" smtClean="0">
              <a:latin typeface="Cambria"/>
              <a:cs typeface="Cambria"/>
            </a:endParaRPr>
          </a:p>
          <a:p>
            <a:pPr marL="274320" lvl="1" indent="0">
              <a:buNone/>
            </a:pP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=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nouns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ending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in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nom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sg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. in </a:t>
            </a:r>
            <a:r>
              <a:rPr lang="cs-CZ" sz="3000" b="1" i="1" dirty="0" smtClean="0">
                <a:solidFill>
                  <a:srgbClr val="FF0000"/>
                </a:solidFill>
                <a:latin typeface="Cambria"/>
                <a:cs typeface="Cambria"/>
              </a:rPr>
              <a:t>–e, –al, –ar</a:t>
            </a:r>
          </a:p>
          <a:p>
            <a:pPr marL="274320" lvl="1" indent="0">
              <a:buNone/>
            </a:pP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: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only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few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  <a:latin typeface="Cambria"/>
                <a:cs typeface="Cambria"/>
              </a:rPr>
              <a:t>words</a:t>
            </a:r>
            <a:r>
              <a:rPr lang="cs-CZ" sz="3000" dirty="0" smtClean="0">
                <a:solidFill>
                  <a:schemeClr val="tx1"/>
                </a:solidFill>
                <a:latin typeface="Cambria"/>
                <a:cs typeface="Cambria"/>
              </a:rPr>
              <a:t>: </a:t>
            </a:r>
            <a:r>
              <a:rPr lang="cs-CZ" sz="3000" i="1" dirty="0" smtClean="0">
                <a:solidFill>
                  <a:schemeClr val="tx1"/>
                </a:solidFill>
                <a:latin typeface="Cambria"/>
                <a:cs typeface="Cambria"/>
              </a:rPr>
              <a:t>animal, alis, n.; </a:t>
            </a:r>
            <a:r>
              <a:rPr lang="cs-CZ" sz="3000" i="1" dirty="0" err="1" smtClean="0">
                <a:solidFill>
                  <a:schemeClr val="tx1"/>
                </a:solidFill>
                <a:latin typeface="Cambria"/>
                <a:cs typeface="Cambria"/>
              </a:rPr>
              <a:t>calcar</a:t>
            </a:r>
            <a:r>
              <a:rPr lang="cs-CZ" sz="3000" i="1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cs-CZ" sz="3000" i="1" dirty="0" err="1" smtClean="0">
                <a:solidFill>
                  <a:schemeClr val="tx1"/>
                </a:solidFill>
                <a:latin typeface="Cambria"/>
                <a:cs typeface="Cambria"/>
              </a:rPr>
              <a:t>aris</a:t>
            </a:r>
            <a:r>
              <a:rPr lang="cs-CZ" sz="3000" i="1" dirty="0" smtClean="0">
                <a:solidFill>
                  <a:schemeClr val="tx1"/>
                </a:solidFill>
                <a:latin typeface="Cambria"/>
                <a:cs typeface="Cambria"/>
              </a:rPr>
              <a:t>, n.; </a:t>
            </a:r>
            <a:r>
              <a:rPr lang="cs-CZ" sz="3000" i="1" dirty="0" err="1" smtClean="0">
                <a:solidFill>
                  <a:schemeClr val="tx1"/>
                </a:solidFill>
                <a:latin typeface="Cambria"/>
                <a:cs typeface="Cambria"/>
              </a:rPr>
              <a:t>cochlear</a:t>
            </a:r>
            <a:r>
              <a:rPr lang="cs-CZ" sz="3000" i="1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cs-CZ" sz="3000" i="1" dirty="0" err="1" smtClean="0">
                <a:solidFill>
                  <a:schemeClr val="tx1"/>
                </a:solidFill>
                <a:latin typeface="Cambria"/>
                <a:cs typeface="Cambria"/>
              </a:rPr>
              <a:t>aris</a:t>
            </a:r>
            <a:r>
              <a:rPr lang="cs-CZ" sz="3000" i="1" dirty="0" smtClean="0">
                <a:solidFill>
                  <a:schemeClr val="tx1"/>
                </a:solidFill>
                <a:latin typeface="Cambria"/>
                <a:cs typeface="Cambria"/>
              </a:rPr>
              <a:t>, n.; rete, </a:t>
            </a:r>
            <a:r>
              <a:rPr lang="cs-CZ" sz="3000" i="1" dirty="0" err="1" smtClean="0">
                <a:solidFill>
                  <a:schemeClr val="tx1"/>
                </a:solidFill>
                <a:latin typeface="Cambria"/>
                <a:cs typeface="Cambria"/>
              </a:rPr>
              <a:t>is</a:t>
            </a:r>
            <a:r>
              <a:rPr lang="cs-CZ" sz="3000" i="1" dirty="0" smtClean="0">
                <a:solidFill>
                  <a:schemeClr val="tx1"/>
                </a:solidFill>
                <a:latin typeface="Cambria"/>
                <a:cs typeface="Cambria"/>
              </a:rPr>
              <a:t>, n.</a:t>
            </a:r>
            <a:endParaRPr lang="cs-CZ" sz="30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endParaRPr lang="cs-CZ" b="1" dirty="0">
              <a:latin typeface="Cambria"/>
              <a:cs typeface="Cambria"/>
            </a:endParaRPr>
          </a:p>
          <a:p>
            <a:pPr>
              <a:buNone/>
            </a:pPr>
            <a:r>
              <a:rPr lang="cs-CZ" b="1" dirty="0">
                <a:latin typeface="Cambria"/>
                <a:cs typeface="Cambria"/>
              </a:rPr>
              <a:t>	</a:t>
            </a:r>
            <a:endParaRPr lang="cs-CZ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351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>
                <a:solidFill>
                  <a:schemeClr val="accent3"/>
                </a:solidFill>
                <a:latin typeface="Cambria"/>
                <a:cs typeface="Cambria"/>
              </a:rPr>
              <a:t>3rd </a:t>
            </a:r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sk-SK" sz="40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paradigms</a:t>
            </a:r>
            <a:endParaRPr lang="en-GB" sz="40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3404364"/>
              </p:ext>
            </p:extLst>
          </p:nvPr>
        </p:nvGraphicFramePr>
        <p:xfrm>
          <a:off x="228600" y="1862355"/>
          <a:ext cx="869728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532"/>
                <a:gridCol w="1644242"/>
                <a:gridCol w="1543575"/>
                <a:gridCol w="1325460"/>
                <a:gridCol w="2684477"/>
              </a:tblGrid>
              <a:tr h="515084"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Consonant</a:t>
                      </a:r>
                      <a:endParaRPr lang="sk-SK" sz="28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algn="ctr"/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stems</a:t>
                      </a:r>
                      <a:endParaRPr lang="sk-SK" sz="28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Latin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+ </a:t>
                      </a:r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Greek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I-stems</a:t>
                      </a:r>
                      <a:endParaRPr lang="sk-SK" sz="28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Latin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stems</a:t>
                      </a:r>
                      <a:endParaRPr lang="cs-CZ" sz="28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Greek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DOLOR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CORPUS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ambria"/>
                          <a:cs typeface="Cambria"/>
                        </a:rPr>
                        <a:t>PELVIS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RETE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DOSIS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 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6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3"/>
                </a:solidFill>
                <a:latin typeface="Cambria"/>
                <a:cs typeface="Cambria"/>
              </a:rPr>
              <a:t>PELVIS</a:t>
            </a:r>
            <a:endParaRPr lang="en-GB" sz="3600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1441775"/>
              </p:ext>
            </p:extLst>
          </p:nvPr>
        </p:nvGraphicFramePr>
        <p:xfrm>
          <a:off x="1661020" y="2072081"/>
          <a:ext cx="6117464" cy="373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487"/>
                <a:gridCol w="2066119"/>
                <a:gridCol w="2709858"/>
              </a:tblGrid>
              <a:tr h="552325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pelvis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32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</a:t>
                      </a:r>
                      <a:r>
                        <a:rPr lang="sk-SK" sz="32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v-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ium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em</a:t>
                      </a:r>
                      <a:endParaRPr lang="sk-SK" sz="32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lang="sk-SK" sz="32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32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2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32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661020" y="1594016"/>
            <a:ext cx="624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I-STEM MASCULINE AND FEMININE GENDER NOUNS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6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0167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9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88" y="489272"/>
            <a:ext cx="9023212" cy="646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097272" y="585100"/>
            <a:ext cx="2986480" cy="201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689865" y="1308682"/>
            <a:ext cx="612396" cy="554931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551697" y="1308682"/>
            <a:ext cx="539419" cy="554931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535920" y="4638492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711902" y="4624843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301752" y="218362"/>
            <a:ext cx="8534400" cy="696927"/>
          </a:xfrm>
        </p:spPr>
        <p:txBody>
          <a:bodyPr>
            <a:normAutofit/>
          </a:bodyPr>
          <a:lstStyle/>
          <a:p>
            <a:r>
              <a:rPr lang="cs-CZ" sz="3000" dirty="0" smtClean="0"/>
              <a:t>DOLOR vs. PELVIS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43718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78747"/>
          </a:xfrm>
        </p:spPr>
        <p:txBody>
          <a:bodyPr>
            <a:normAutofit/>
          </a:bodyPr>
          <a:lstStyle/>
          <a:p>
            <a:r>
              <a:rPr lang="cs-CZ" dirty="0" err="1" smtClean="0"/>
              <a:t>Consonant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r>
              <a:rPr lang="cs-CZ" dirty="0" smtClean="0"/>
              <a:t> vs. i-</a:t>
            </a:r>
            <a:r>
              <a:rPr lang="cs-CZ" dirty="0" err="1" smtClean="0"/>
              <a:t>stems</a:t>
            </a:r>
            <a:r>
              <a:rPr lang="cs-CZ" dirty="0" smtClean="0"/>
              <a:t> (M. + F.)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724287"/>
              </p:ext>
            </p:extLst>
          </p:nvPr>
        </p:nvGraphicFramePr>
        <p:xfrm>
          <a:off x="4650045" y="1915028"/>
          <a:ext cx="4301008" cy="299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930"/>
                <a:gridCol w="1531017"/>
                <a:gridCol w="1823061"/>
              </a:tblGrid>
              <a:tr h="490505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pelvis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pelv-is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pelv-em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pelv-ibus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336279"/>
              </p:ext>
            </p:extLst>
          </p:nvPr>
        </p:nvGraphicFramePr>
        <p:xfrm>
          <a:off x="167528" y="1905470"/>
          <a:ext cx="4395830" cy="299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53"/>
                <a:gridCol w="1593220"/>
                <a:gridCol w="1937857"/>
              </a:tblGrid>
              <a:tr h="440853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dolor-es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dolor-is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500" b="1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2500" b="1" dirty="0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dolor-em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dolor-es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dolor-e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dolor-ibus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obsah 5"/>
          <p:cNvSpPr txBox="1">
            <a:spLocks noGrp="1"/>
          </p:cNvSpPr>
          <p:nvPr>
            <p:ph sz="quarter" idx="1"/>
          </p:nvPr>
        </p:nvSpPr>
        <p:spPr>
          <a:xfrm>
            <a:off x="4650045" y="4924959"/>
            <a:ext cx="44100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1500" dirty="0" smtClean="0"/>
              <a:t>I-STEM MASCULINE AND FEMININE GENDER NOUNS</a:t>
            </a:r>
            <a:endParaRPr lang="cs-CZ" sz="1500" dirty="0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53293" y="4928999"/>
            <a:ext cx="4410065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2"/>
              <a:buNone/>
            </a:pPr>
            <a:r>
              <a:rPr lang="cs-CZ" sz="1500" dirty="0" smtClean="0"/>
              <a:t>CONSONANT-STEM MASCULINE AND FEMININE GENDER NOUNS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7566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/>
                </a:solidFill>
                <a:latin typeface="Cambria"/>
                <a:cs typeface="Cambria"/>
              </a:rPr>
              <a:t>RETE</a:t>
            </a:r>
            <a:endParaRPr lang="en-GB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0774217"/>
              </p:ext>
            </p:extLst>
          </p:nvPr>
        </p:nvGraphicFramePr>
        <p:xfrm>
          <a:off x="1688477" y="2063692"/>
          <a:ext cx="5729091" cy="356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383"/>
                <a:gridCol w="1911380"/>
                <a:gridCol w="2517328"/>
              </a:tblGrid>
              <a:tr h="577552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rete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ia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32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ium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rete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ia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lang="sk-SK" sz="32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ástupný symbol pro obsah 5"/>
          <p:cNvSpPr txBox="1">
            <a:spLocks/>
          </p:cNvSpPr>
          <p:nvPr/>
        </p:nvSpPr>
        <p:spPr>
          <a:xfrm>
            <a:off x="1822702" y="1606958"/>
            <a:ext cx="521566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2"/>
              <a:buNone/>
            </a:pPr>
            <a:r>
              <a:rPr lang="cs-CZ" sz="1800" dirty="0" smtClean="0"/>
              <a:t>I-STEM NEUTRE GENDER NOUNS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141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0167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9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88" y="489272"/>
            <a:ext cx="9023212" cy="646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097272" y="585100"/>
            <a:ext cx="2986480" cy="201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931833" y="1308682"/>
            <a:ext cx="612396" cy="554931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138561" y="1308682"/>
            <a:ext cx="539419" cy="554931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150080" y="3683132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7022110" y="3683131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301752" y="218362"/>
            <a:ext cx="8534400" cy="696927"/>
          </a:xfrm>
        </p:spPr>
        <p:txBody>
          <a:bodyPr>
            <a:normAutofit/>
          </a:bodyPr>
          <a:lstStyle/>
          <a:p>
            <a:r>
              <a:rPr lang="cs-CZ" sz="3000" dirty="0" smtClean="0"/>
              <a:t>CORPUS vs. RETE</a:t>
            </a:r>
            <a:endParaRPr lang="cs-CZ" sz="3000" dirty="0"/>
          </a:p>
        </p:txBody>
      </p:sp>
      <p:sp>
        <p:nvSpPr>
          <p:cNvPr id="16" name="Ovál 15"/>
          <p:cNvSpPr/>
          <p:nvPr/>
        </p:nvSpPr>
        <p:spPr>
          <a:xfrm>
            <a:off x="5152352" y="4163084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7022128" y="4135788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168272" y="5066124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983456" y="5079772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140976" y="4574796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010752" y="4615740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04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78747"/>
          </a:xfrm>
        </p:spPr>
        <p:txBody>
          <a:bodyPr>
            <a:normAutofit/>
          </a:bodyPr>
          <a:lstStyle/>
          <a:p>
            <a:r>
              <a:rPr lang="cs-CZ" dirty="0" err="1" smtClean="0"/>
              <a:t>Consonant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r>
              <a:rPr lang="cs-CZ" dirty="0" smtClean="0"/>
              <a:t> vs. i-</a:t>
            </a:r>
            <a:r>
              <a:rPr lang="cs-CZ" dirty="0" err="1" smtClean="0"/>
              <a:t>stems</a:t>
            </a:r>
            <a:r>
              <a:rPr lang="cs-CZ" dirty="0" smtClean="0"/>
              <a:t> (M. + F.)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93091"/>
              </p:ext>
            </p:extLst>
          </p:nvPr>
        </p:nvGraphicFramePr>
        <p:xfrm>
          <a:off x="4650045" y="1915028"/>
          <a:ext cx="4301008" cy="299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930"/>
                <a:gridCol w="1531017"/>
                <a:gridCol w="1823061"/>
              </a:tblGrid>
              <a:tr h="490505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rete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ia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ret-is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rete</a:t>
                      </a:r>
                      <a:endParaRPr lang="sk-SK" sz="25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ia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25599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lang="sk-SK" sz="25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ret-ibus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800340"/>
              </p:ext>
            </p:extLst>
          </p:nvPr>
        </p:nvGraphicFramePr>
        <p:xfrm>
          <a:off x="167528" y="1905470"/>
          <a:ext cx="4395830" cy="299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53"/>
                <a:gridCol w="1593220"/>
                <a:gridCol w="1937857"/>
              </a:tblGrid>
              <a:tr h="440853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corpus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corpor-is</a:t>
                      </a:r>
                      <a:endParaRPr lang="sk-SK" sz="25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solidFill>
                            <a:schemeClr val="dk1"/>
                          </a:solidFill>
                          <a:latin typeface="Cambria"/>
                          <a:cs typeface="Cambria"/>
                        </a:rPr>
                        <a:t>corpor</a:t>
                      </a:r>
                      <a:r>
                        <a:rPr lang="sk-SK" sz="25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smtClean="0">
                          <a:latin typeface="Cambria"/>
                          <a:cs typeface="Cambria"/>
                        </a:rPr>
                        <a:t>corpus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30115">
                <a:tc>
                  <a:txBody>
                    <a:bodyPr/>
                    <a:lstStyle/>
                    <a:p>
                      <a:r>
                        <a:rPr lang="sk-SK" sz="21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1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1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25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lang="sk-SK" sz="25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 smtClean="0">
                          <a:latin typeface="Cambria"/>
                          <a:cs typeface="Cambria"/>
                        </a:rPr>
                        <a:t>corpor-ibus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obsah 5"/>
          <p:cNvSpPr txBox="1">
            <a:spLocks noGrp="1"/>
          </p:cNvSpPr>
          <p:nvPr>
            <p:ph sz="quarter" idx="1"/>
          </p:nvPr>
        </p:nvSpPr>
        <p:spPr>
          <a:xfrm>
            <a:off x="4650045" y="4924959"/>
            <a:ext cx="44100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1500" dirty="0" smtClean="0"/>
              <a:t>I-STEM NEUTER GENDER NOUNS</a:t>
            </a:r>
            <a:endParaRPr lang="cs-CZ" sz="1500" dirty="0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153293" y="4928999"/>
            <a:ext cx="4410065" cy="6001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2"/>
              <a:buNone/>
            </a:pPr>
            <a:r>
              <a:rPr lang="cs-CZ" sz="1500" dirty="0" smtClean="0"/>
              <a:t>CONSONANT-STEM NEUTER  </a:t>
            </a:r>
          </a:p>
          <a:p>
            <a:pPr marL="0" indent="0" algn="ctr" defTabSz="914400">
              <a:buFont typeface="Wingdings 2"/>
              <a:buNone/>
            </a:pPr>
            <a:r>
              <a:rPr lang="cs-CZ" sz="1500" dirty="0" smtClean="0"/>
              <a:t>GENDER NOUNS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6865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Greek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I-stems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: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paradigm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DOSIS</a:t>
            </a:r>
            <a:endParaRPr lang="en-GB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6371582"/>
              </p:ext>
            </p:extLst>
          </p:nvPr>
        </p:nvGraphicFramePr>
        <p:xfrm>
          <a:off x="430699" y="3054479"/>
          <a:ext cx="5739141" cy="33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552"/>
                <a:gridCol w="2320119"/>
                <a:gridCol w="2086470"/>
              </a:tblGrid>
              <a:tr h="536411">
                <a:tc>
                  <a:txBody>
                    <a:bodyPr/>
                    <a:lstStyle/>
                    <a:p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dosis</a:t>
                      </a:r>
                      <a:endParaRPr lang="sk-SK" sz="30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-is</a:t>
                      </a:r>
                      <a:r>
                        <a:rPr lang="sk-SK" sz="3000" b="1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sk-SK" sz="3000" b="1" baseline="0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-</a:t>
                      </a:r>
                      <a:r>
                        <a:rPr lang="sk-SK" sz="3000" b="1" baseline="0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eos</a:t>
                      </a:r>
                      <a:endParaRPr lang="sk-SK" sz="3000" b="1" dirty="0" smtClean="0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-ium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-im</a:t>
                      </a:r>
                      <a:r>
                        <a:rPr lang="sk-SK" sz="3000" b="1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sk-SK" sz="3000" b="1" dirty="0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30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-in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-es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693874">
                <a:tc>
                  <a:txBody>
                    <a:bodyPr/>
                    <a:lstStyle/>
                    <a:p>
                      <a:r>
                        <a:rPr lang="sk-SK" sz="30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0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</a:t>
                      </a:r>
                      <a:endParaRPr lang="sk-SK" sz="3000" b="1" dirty="0" smtClean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000" b="1" dirty="0" err="1" smtClean="0">
                          <a:latin typeface="Cambria"/>
                          <a:cs typeface="Cambria"/>
                        </a:rPr>
                        <a:t>dos</a:t>
                      </a:r>
                      <a:r>
                        <a:rPr lang="sk-SK" sz="3000" b="1" dirty="0" err="1" smtClean="0">
                          <a:solidFill>
                            <a:srgbClr val="CB0202"/>
                          </a:solidFill>
                          <a:latin typeface="Cambria"/>
                          <a:cs typeface="Cambria"/>
                        </a:rPr>
                        <a:t>-ibus</a:t>
                      </a:r>
                      <a:endParaRPr lang="en-GB" sz="3000" b="1" dirty="0">
                        <a:solidFill>
                          <a:srgbClr val="CB0202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01752" y="1579494"/>
            <a:ext cx="82826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200" dirty="0" err="1" smtClean="0"/>
              <a:t>Nouns</a:t>
            </a:r>
            <a:r>
              <a:rPr lang="cs-CZ" sz="2200" dirty="0" smtClean="0"/>
              <a:t> </a:t>
            </a:r>
            <a:r>
              <a:rPr lang="cs-CZ" sz="2200" dirty="0" err="1" smtClean="0"/>
              <a:t>declined</a:t>
            </a:r>
            <a:r>
              <a:rPr lang="cs-CZ" sz="2200" dirty="0" smtClean="0"/>
              <a:t> </a:t>
            </a:r>
            <a:r>
              <a:rPr lang="cs-CZ" sz="2200" dirty="0" err="1" smtClean="0"/>
              <a:t>according</a:t>
            </a:r>
            <a:r>
              <a:rPr lang="cs-CZ" sz="2200" dirty="0" smtClean="0"/>
              <a:t> to the </a:t>
            </a:r>
            <a:r>
              <a:rPr lang="cs-CZ" sz="2200" dirty="0" err="1" smtClean="0"/>
              <a:t>paradigm</a:t>
            </a:r>
            <a:r>
              <a:rPr lang="cs-CZ" sz="2200" dirty="0" smtClean="0"/>
              <a:t> dosis </a:t>
            </a:r>
          </a:p>
          <a:p>
            <a:pPr marL="0" lvl="1"/>
            <a:r>
              <a:rPr lang="cs-CZ" sz="2200" dirty="0" smtClean="0"/>
              <a:t>= </a:t>
            </a:r>
            <a:r>
              <a:rPr lang="cs-CZ" sz="2200" dirty="0" err="1" smtClean="0">
                <a:solidFill>
                  <a:srgbClr val="FF0000"/>
                </a:solidFill>
              </a:rPr>
              <a:t>feminine</a:t>
            </a:r>
            <a:r>
              <a:rPr lang="cs-CZ" sz="2200" dirty="0" smtClean="0"/>
              <a:t> </a:t>
            </a:r>
            <a:r>
              <a:rPr lang="cs-CZ" sz="2200" dirty="0" err="1" smtClean="0"/>
              <a:t>nouns</a:t>
            </a:r>
            <a:r>
              <a:rPr lang="cs-CZ" sz="2200" dirty="0" smtClean="0"/>
              <a:t> of </a:t>
            </a:r>
            <a:r>
              <a:rPr lang="cs-CZ" sz="2200" dirty="0" err="1" smtClean="0"/>
              <a:t>Greek</a:t>
            </a:r>
            <a:r>
              <a:rPr lang="cs-CZ" sz="2200" dirty="0" smtClean="0"/>
              <a:t> </a:t>
            </a:r>
            <a:r>
              <a:rPr lang="cs-CZ" sz="2200" dirty="0" err="1" smtClean="0"/>
              <a:t>origin</a:t>
            </a:r>
            <a:r>
              <a:rPr lang="cs-CZ" sz="2200" dirty="0" smtClean="0"/>
              <a:t> </a:t>
            </a:r>
            <a:r>
              <a:rPr lang="cs-CZ" sz="2200" dirty="0" err="1" smtClean="0"/>
              <a:t>ending</a:t>
            </a:r>
            <a:r>
              <a:rPr lang="cs-CZ" sz="2200" dirty="0" smtClean="0"/>
              <a:t> in </a:t>
            </a:r>
            <a:r>
              <a:rPr lang="cs-CZ" sz="2200" b="1" dirty="0">
                <a:solidFill>
                  <a:srgbClr val="FF0000"/>
                </a:solidFill>
              </a:rPr>
              <a:t>-sis, -</a:t>
            </a:r>
            <a:r>
              <a:rPr lang="cs-CZ" sz="2200" b="1" dirty="0" err="1">
                <a:solidFill>
                  <a:srgbClr val="FF0000"/>
                </a:solidFill>
              </a:rPr>
              <a:t>xis</a:t>
            </a:r>
            <a:r>
              <a:rPr lang="cs-CZ" sz="2200" b="1" dirty="0">
                <a:solidFill>
                  <a:srgbClr val="FF0000"/>
                </a:solidFill>
              </a:rPr>
              <a:t>, -</a:t>
            </a:r>
            <a:r>
              <a:rPr lang="cs-CZ" sz="2200" b="1" dirty="0" err="1" smtClean="0">
                <a:solidFill>
                  <a:srgbClr val="FF0000"/>
                </a:solidFill>
              </a:rPr>
              <a:t>osis</a:t>
            </a:r>
            <a:endParaRPr lang="cs-CZ" sz="2200" b="1" dirty="0" smtClean="0">
              <a:solidFill>
                <a:srgbClr val="FF0000"/>
              </a:solidFill>
            </a:endParaRPr>
          </a:p>
          <a:p>
            <a:r>
              <a:rPr lang="cs-CZ" sz="2200" b="1" dirty="0" smtClean="0"/>
              <a:t>+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/>
              <a:t>Latin </a:t>
            </a:r>
            <a:r>
              <a:rPr lang="cs-CZ" dirty="0" err="1" smtClean="0"/>
              <a:t>words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sz="1900" dirty="0" err="1" smtClean="0">
                <a:solidFill>
                  <a:srgbClr val="FF0000"/>
                </a:solidFill>
              </a:rPr>
              <a:t>febris</a:t>
            </a:r>
            <a:r>
              <a:rPr lang="cs-CZ" sz="1900" dirty="0">
                <a:solidFill>
                  <a:srgbClr val="FF0000"/>
                </a:solidFill>
              </a:rPr>
              <a:t>, </a:t>
            </a:r>
            <a:r>
              <a:rPr lang="cs-CZ" sz="1900" dirty="0" err="1">
                <a:solidFill>
                  <a:srgbClr val="FF0000"/>
                </a:solidFill>
              </a:rPr>
              <a:t>is</a:t>
            </a:r>
            <a:r>
              <a:rPr lang="cs-CZ" sz="1900" dirty="0">
                <a:solidFill>
                  <a:srgbClr val="FF0000"/>
                </a:solidFill>
              </a:rPr>
              <a:t>, </a:t>
            </a:r>
            <a:r>
              <a:rPr lang="cs-CZ" sz="1900" dirty="0" smtClean="0">
                <a:solidFill>
                  <a:srgbClr val="FF0000"/>
                </a:solidFill>
              </a:rPr>
              <a:t>f.</a:t>
            </a:r>
            <a:r>
              <a:rPr lang="cs-CZ" sz="1900" dirty="0" smtClean="0"/>
              <a:t>; </a:t>
            </a:r>
            <a:r>
              <a:rPr lang="cs-CZ" sz="1900" dirty="0" err="1">
                <a:solidFill>
                  <a:srgbClr val="FF0000"/>
                </a:solidFill>
              </a:rPr>
              <a:t>tussis</a:t>
            </a:r>
            <a:r>
              <a:rPr lang="cs-CZ" sz="1900" dirty="0">
                <a:solidFill>
                  <a:srgbClr val="FF0000"/>
                </a:solidFill>
              </a:rPr>
              <a:t>, </a:t>
            </a:r>
            <a:r>
              <a:rPr lang="cs-CZ" sz="1900" dirty="0" err="1">
                <a:solidFill>
                  <a:srgbClr val="FF0000"/>
                </a:solidFill>
              </a:rPr>
              <a:t>is</a:t>
            </a:r>
            <a:r>
              <a:rPr lang="cs-CZ" sz="1900" dirty="0">
                <a:solidFill>
                  <a:srgbClr val="FF0000"/>
                </a:solidFill>
              </a:rPr>
              <a:t>, f</a:t>
            </a:r>
            <a:r>
              <a:rPr lang="cs-CZ" sz="1900" dirty="0" smtClean="0">
                <a:solidFill>
                  <a:srgbClr val="FF0000"/>
                </a:solidFill>
              </a:rPr>
              <a:t>.</a:t>
            </a:r>
            <a:r>
              <a:rPr lang="cs-CZ" sz="1900" dirty="0" smtClean="0"/>
              <a:t>; </a:t>
            </a:r>
            <a:r>
              <a:rPr lang="cs-CZ" sz="1900" dirty="0" err="1">
                <a:solidFill>
                  <a:srgbClr val="FF0000"/>
                </a:solidFill>
              </a:rPr>
              <a:t>pertussis</a:t>
            </a:r>
            <a:r>
              <a:rPr lang="cs-CZ" sz="1900" dirty="0">
                <a:solidFill>
                  <a:srgbClr val="FF0000"/>
                </a:solidFill>
              </a:rPr>
              <a:t>, </a:t>
            </a:r>
            <a:r>
              <a:rPr lang="cs-CZ" sz="1900" dirty="0" err="1">
                <a:solidFill>
                  <a:srgbClr val="FF0000"/>
                </a:solidFill>
              </a:rPr>
              <a:t>is</a:t>
            </a:r>
            <a:r>
              <a:rPr lang="cs-CZ" sz="1900" dirty="0">
                <a:solidFill>
                  <a:srgbClr val="FF0000"/>
                </a:solidFill>
              </a:rPr>
              <a:t>, f</a:t>
            </a:r>
            <a:r>
              <a:rPr lang="cs-CZ" sz="1900" dirty="0" smtClean="0">
                <a:solidFill>
                  <a:srgbClr val="FF0000"/>
                </a:solidFill>
              </a:rPr>
              <a:t>.</a:t>
            </a:r>
            <a:r>
              <a:rPr lang="cs-CZ" sz="1900" dirty="0" smtClean="0"/>
              <a:t>; </a:t>
            </a:r>
            <a:r>
              <a:rPr lang="cs-CZ" sz="1900" dirty="0" err="1">
                <a:solidFill>
                  <a:srgbClr val="FF0000"/>
                </a:solidFill>
              </a:rPr>
              <a:t>sitis</a:t>
            </a:r>
            <a:r>
              <a:rPr lang="cs-CZ" sz="1900" dirty="0">
                <a:solidFill>
                  <a:srgbClr val="FF0000"/>
                </a:solidFill>
              </a:rPr>
              <a:t>, </a:t>
            </a:r>
            <a:r>
              <a:rPr lang="cs-CZ" sz="1900" dirty="0" err="1">
                <a:solidFill>
                  <a:srgbClr val="FF0000"/>
                </a:solidFill>
              </a:rPr>
              <a:t>is</a:t>
            </a:r>
            <a:r>
              <a:rPr lang="cs-CZ" sz="1900" dirty="0">
                <a:solidFill>
                  <a:srgbClr val="FF0000"/>
                </a:solidFill>
              </a:rPr>
              <a:t>, f</a:t>
            </a:r>
            <a:r>
              <a:rPr lang="cs-CZ" sz="1900" dirty="0" smtClean="0">
                <a:solidFill>
                  <a:srgbClr val="FF0000"/>
                </a:solidFill>
              </a:rPr>
              <a:t>.</a:t>
            </a:r>
            <a:r>
              <a:rPr lang="cs-CZ" sz="1900" dirty="0"/>
              <a:t>;</a:t>
            </a:r>
            <a:r>
              <a:rPr lang="cs-CZ" sz="1900" dirty="0" smtClean="0"/>
              <a:t>   </a:t>
            </a:r>
          </a:p>
          <a:p>
            <a:r>
              <a:rPr lang="cs-CZ" sz="1900" dirty="0"/>
              <a:t> </a:t>
            </a:r>
            <a:r>
              <a:rPr lang="cs-CZ" sz="1900" dirty="0" smtClean="0"/>
              <a:t>   </a:t>
            </a:r>
            <a:r>
              <a:rPr lang="cs-CZ" sz="1900" dirty="0" err="1" smtClean="0">
                <a:solidFill>
                  <a:srgbClr val="FF0000"/>
                </a:solidFill>
              </a:rPr>
              <a:t>tuberculosis</a:t>
            </a:r>
            <a:r>
              <a:rPr lang="cs-CZ" sz="1900" dirty="0">
                <a:solidFill>
                  <a:srgbClr val="FF0000"/>
                </a:solidFill>
              </a:rPr>
              <a:t>, </a:t>
            </a:r>
            <a:r>
              <a:rPr lang="cs-CZ" sz="1900" dirty="0" err="1">
                <a:solidFill>
                  <a:srgbClr val="FF0000"/>
                </a:solidFill>
              </a:rPr>
              <a:t>is</a:t>
            </a:r>
            <a:r>
              <a:rPr lang="cs-CZ" sz="1900" dirty="0">
                <a:solidFill>
                  <a:srgbClr val="FF0000"/>
                </a:solidFill>
              </a:rPr>
              <a:t>, f</a:t>
            </a:r>
            <a:r>
              <a:rPr lang="cs-CZ" sz="1900" dirty="0" smtClean="0">
                <a:solidFill>
                  <a:srgbClr val="FF0000"/>
                </a:solidFill>
              </a:rPr>
              <a:t>.</a:t>
            </a:r>
            <a:r>
              <a:rPr lang="cs-CZ" sz="1900" dirty="0" smtClean="0"/>
              <a:t>;</a:t>
            </a:r>
            <a:r>
              <a:rPr lang="cs-CZ" sz="1900" dirty="0" smtClean="0">
                <a:solidFill>
                  <a:srgbClr val="FF0000"/>
                </a:solidFill>
              </a:rPr>
              <a:t> axis, </a:t>
            </a:r>
            <a:r>
              <a:rPr lang="cs-CZ" sz="1900" dirty="0" err="1" smtClean="0">
                <a:solidFill>
                  <a:srgbClr val="FF0000"/>
                </a:solidFill>
              </a:rPr>
              <a:t>is</a:t>
            </a:r>
            <a:r>
              <a:rPr lang="cs-CZ" sz="1900" dirty="0" smtClean="0">
                <a:solidFill>
                  <a:srgbClr val="FF0000"/>
                </a:solidFill>
              </a:rPr>
              <a:t>, m.</a:t>
            </a:r>
            <a:r>
              <a:rPr lang="cs-CZ" sz="1900" dirty="0" smtClean="0"/>
              <a:t> </a:t>
            </a:r>
            <a:r>
              <a:rPr lang="cs-CZ" sz="1900" dirty="0" smtClean="0"/>
              <a:t>(these </a:t>
            </a:r>
            <a:r>
              <a:rPr lang="cs-CZ" sz="1900" dirty="0" err="1" smtClean="0"/>
              <a:t>nouns</a:t>
            </a:r>
            <a:r>
              <a:rPr lang="cs-CZ" sz="1900" dirty="0" smtClean="0"/>
              <a:t> do not </a:t>
            </a:r>
            <a:r>
              <a:rPr lang="cs-CZ" sz="1900" dirty="0" err="1" smtClean="0"/>
              <a:t>have</a:t>
            </a:r>
            <a:r>
              <a:rPr lang="cs-CZ" sz="1900" dirty="0" smtClean="0"/>
              <a:t> the </a:t>
            </a:r>
            <a:r>
              <a:rPr lang="cs-CZ" sz="1900" dirty="0" err="1" smtClean="0"/>
              <a:t>Greek</a:t>
            </a:r>
            <a:r>
              <a:rPr lang="cs-CZ" sz="1900" dirty="0" smtClean="0"/>
              <a:t> </a:t>
            </a:r>
            <a:r>
              <a:rPr lang="cs-CZ" sz="1900" dirty="0" err="1"/>
              <a:t>e</a:t>
            </a:r>
            <a:r>
              <a:rPr lang="cs-CZ" sz="1900" dirty="0" err="1" smtClean="0"/>
              <a:t>ndings</a:t>
            </a:r>
            <a:r>
              <a:rPr lang="cs-CZ" sz="1900" dirty="0" smtClean="0"/>
              <a:t> -</a:t>
            </a:r>
            <a:r>
              <a:rPr lang="cs-CZ" sz="1900" dirty="0" err="1" smtClean="0"/>
              <a:t>eos</a:t>
            </a:r>
            <a:r>
              <a:rPr lang="cs-CZ" sz="1900" dirty="0" smtClean="0"/>
              <a:t>, -in)</a:t>
            </a:r>
            <a:endParaRPr lang="cs-CZ" sz="1900" dirty="0"/>
          </a:p>
          <a:p>
            <a:pPr marL="0" lvl="1"/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393118" y="3318432"/>
            <a:ext cx="2931621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cs-CZ" sz="2200" b="1" dirty="0" smtClean="0">
                <a:solidFill>
                  <a:srgbClr val="FF0000"/>
                </a:solidFill>
              </a:rPr>
              <a:t>-</a:t>
            </a:r>
            <a:r>
              <a:rPr lang="cs-CZ" sz="2200" b="1" dirty="0" err="1" smtClean="0">
                <a:solidFill>
                  <a:srgbClr val="FF0000"/>
                </a:solidFill>
              </a:rPr>
              <a:t>osis</a:t>
            </a:r>
            <a:r>
              <a:rPr lang="cs-CZ" sz="2200" b="1" dirty="0" smtClean="0">
                <a:solidFill>
                  <a:srgbClr val="FF0000"/>
                </a:solidFill>
              </a:rPr>
              <a:t>, </a:t>
            </a:r>
            <a:r>
              <a:rPr lang="cs-CZ" sz="2200" b="1" dirty="0" err="1" smtClean="0">
                <a:solidFill>
                  <a:srgbClr val="FF0000"/>
                </a:solidFill>
              </a:rPr>
              <a:t>is</a:t>
            </a:r>
            <a:r>
              <a:rPr lang="cs-CZ" sz="2200" b="1" dirty="0" smtClean="0">
                <a:solidFill>
                  <a:srgbClr val="FF0000"/>
                </a:solidFill>
              </a:rPr>
              <a:t>, f.</a:t>
            </a:r>
            <a:r>
              <a:rPr lang="cs-CZ" sz="2200" dirty="0" smtClean="0"/>
              <a:t> </a:t>
            </a:r>
            <a:r>
              <a:rPr lang="sk-SK" sz="2400" i="1" dirty="0">
                <a:latin typeface="Cambria"/>
                <a:cs typeface="Cambria"/>
              </a:rPr>
              <a:t>→ </a:t>
            </a:r>
            <a:endParaRPr lang="sk-SK" sz="2400" i="1" dirty="0" smtClean="0">
              <a:latin typeface="Cambria"/>
              <a:cs typeface="Cambria"/>
            </a:endParaRPr>
          </a:p>
          <a:p>
            <a:pPr marL="0" lvl="1"/>
            <a:r>
              <a:rPr lang="cs-CZ" sz="2000" i="1" dirty="0" err="1" smtClean="0"/>
              <a:t>degenerative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or</a:t>
            </a:r>
            <a:r>
              <a:rPr lang="cs-CZ" sz="2000" i="1" dirty="0" smtClean="0"/>
              <a:t> </a:t>
            </a:r>
          </a:p>
          <a:p>
            <a:pPr marL="0" lvl="1"/>
            <a:r>
              <a:rPr lang="cs-CZ" sz="2000" i="1" dirty="0" smtClean="0"/>
              <a:t>non-</a:t>
            </a:r>
            <a:r>
              <a:rPr lang="cs-CZ" sz="2000" i="1" dirty="0" err="1" smtClean="0"/>
              <a:t>inflammatory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disease</a:t>
            </a:r>
            <a:r>
              <a:rPr lang="cs-CZ" sz="2000" i="1" dirty="0" smtClean="0"/>
              <a:t> </a:t>
            </a:r>
          </a:p>
          <a:p>
            <a:pPr marL="0" lvl="1"/>
            <a:r>
              <a:rPr lang="cs-CZ" sz="2000" dirty="0" smtClean="0"/>
              <a:t>(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cs-CZ" sz="2000" i="1" dirty="0" err="1"/>
              <a:t>n</a:t>
            </a:r>
            <a:r>
              <a:rPr lang="cs-CZ" sz="2000" i="1" dirty="0" err="1" smtClean="0"/>
              <a:t>ephrosis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is</a:t>
            </a:r>
            <a:r>
              <a:rPr lang="cs-CZ" sz="2000" i="1" dirty="0" smtClean="0"/>
              <a:t>, f.</a:t>
            </a:r>
            <a:r>
              <a:rPr lang="cs-CZ" sz="2000" dirty="0" smtClean="0"/>
              <a:t>)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4005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3rd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: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specific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features</a:t>
            </a:r>
            <a:endParaRPr lang="cs-CZ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52400" y="1278638"/>
            <a:ext cx="8763000" cy="53792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cs-CZ" b="1" dirty="0" smtClean="0">
              <a:latin typeface="Cambria"/>
              <a:cs typeface="Cambria"/>
            </a:endParaRPr>
          </a:p>
          <a:p>
            <a:pPr>
              <a:spcBef>
                <a:spcPts val="0"/>
              </a:spcBef>
            </a:pPr>
            <a:r>
              <a:rPr lang="cs-CZ" b="1" dirty="0" smtClean="0">
                <a:latin typeface="Cambria"/>
                <a:cs typeface="Cambria"/>
              </a:rPr>
              <a:t>genitive </a:t>
            </a:r>
            <a:r>
              <a:rPr lang="cs-CZ" b="1" dirty="0" err="1">
                <a:latin typeface="Cambria"/>
                <a:cs typeface="Cambria"/>
              </a:rPr>
              <a:t>ending</a:t>
            </a:r>
            <a:r>
              <a:rPr lang="cs-CZ" dirty="0">
                <a:latin typeface="Cambria"/>
                <a:cs typeface="Cambria"/>
              </a:rPr>
              <a:t>: </a:t>
            </a:r>
            <a:r>
              <a:rPr lang="cs-CZ" b="1" dirty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lang="cs-CZ" b="1" dirty="0" err="1">
                <a:solidFill>
                  <a:srgbClr val="FF0000"/>
                </a:solidFill>
                <a:latin typeface="Cambria"/>
                <a:cs typeface="Cambria"/>
              </a:rPr>
              <a:t>is</a:t>
            </a:r>
            <a:endParaRPr lang="cs-CZ" b="1" dirty="0">
              <a:solidFill>
                <a:srgbClr val="FF0000"/>
              </a:solidFill>
              <a:latin typeface="Cambria"/>
              <a:cs typeface="Cambria"/>
            </a:endParaRPr>
          </a:p>
          <a:p>
            <a:pPr>
              <a:spcBef>
                <a:spcPts val="0"/>
              </a:spcBef>
            </a:pPr>
            <a:r>
              <a:rPr lang="cs-CZ" b="1" dirty="0" err="1">
                <a:latin typeface="Cambria"/>
                <a:cs typeface="Cambria"/>
              </a:rPr>
              <a:t>a</a:t>
            </a:r>
            <a:r>
              <a:rPr lang="cs-CZ" b="1" dirty="0" err="1" smtClean="0">
                <a:latin typeface="Cambria"/>
                <a:cs typeface="Cambria"/>
              </a:rPr>
              <a:t>ll</a:t>
            </a:r>
            <a:r>
              <a:rPr lang="cs-CZ" b="1" dirty="0" smtClean="0">
                <a:latin typeface="Cambria"/>
                <a:cs typeface="Cambria"/>
              </a:rPr>
              <a:t> 3 </a:t>
            </a:r>
            <a:r>
              <a:rPr lang="cs-CZ" b="1" dirty="0" err="1" smtClean="0">
                <a:latin typeface="Cambria"/>
                <a:cs typeface="Cambria"/>
              </a:rPr>
              <a:t>genders</a:t>
            </a:r>
            <a:r>
              <a:rPr lang="cs-CZ" b="1" dirty="0" smtClean="0">
                <a:latin typeface="Cambria"/>
                <a:cs typeface="Cambria"/>
              </a:rPr>
              <a:t> </a:t>
            </a:r>
            <a:r>
              <a:rPr lang="cs-CZ" dirty="0" smtClean="0">
                <a:latin typeface="Cambria"/>
                <a:cs typeface="Cambria"/>
              </a:rPr>
              <a:t>are </a:t>
            </a:r>
            <a:r>
              <a:rPr lang="cs-CZ" dirty="0" err="1" smtClean="0">
                <a:latin typeface="Cambria"/>
                <a:cs typeface="Cambria"/>
              </a:rPr>
              <a:t>included</a:t>
            </a:r>
            <a:r>
              <a:rPr lang="cs-CZ" dirty="0" smtClean="0">
                <a:latin typeface="Cambria"/>
                <a:cs typeface="Cambria"/>
              </a:rPr>
              <a:t> (</a:t>
            </a:r>
            <a:r>
              <a:rPr lang="cs-CZ" dirty="0" err="1" smtClean="0">
                <a:latin typeface="Cambria"/>
                <a:cs typeface="Cambria"/>
              </a:rPr>
              <a:t>cortex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m.</a:t>
            </a:r>
            <a:r>
              <a:rPr lang="cs-CZ" dirty="0" smtClean="0">
                <a:latin typeface="Cambria"/>
                <a:cs typeface="Cambria"/>
              </a:rPr>
              <a:t>, radix </a:t>
            </a:r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f.</a:t>
            </a:r>
            <a:r>
              <a:rPr lang="cs-CZ" dirty="0" smtClean="0">
                <a:latin typeface="Cambria"/>
                <a:cs typeface="Cambria"/>
              </a:rPr>
              <a:t>, femur </a:t>
            </a:r>
            <a:r>
              <a:rPr lang="cs-CZ" dirty="0" smtClean="0">
                <a:solidFill>
                  <a:srgbClr val="FF0000"/>
                </a:solidFill>
                <a:latin typeface="Cambria"/>
                <a:cs typeface="Cambria"/>
              </a:rPr>
              <a:t>n.</a:t>
            </a:r>
            <a:r>
              <a:rPr lang="cs-CZ" dirty="0" smtClean="0">
                <a:latin typeface="Cambria"/>
                <a:cs typeface="Cambria"/>
              </a:rPr>
              <a:t>)</a:t>
            </a:r>
          </a:p>
          <a:p>
            <a:pPr>
              <a:spcBef>
                <a:spcPts val="0"/>
              </a:spcBef>
            </a:pPr>
            <a:r>
              <a:rPr lang="cs-CZ" b="1" dirty="0" err="1">
                <a:latin typeface="Cambria"/>
                <a:cs typeface="Cambria"/>
              </a:rPr>
              <a:t>n</a:t>
            </a:r>
            <a:r>
              <a:rPr lang="cs-CZ" b="1" dirty="0" err="1" smtClean="0">
                <a:latin typeface="Cambria"/>
                <a:cs typeface="Cambria"/>
              </a:rPr>
              <a:t>om</a:t>
            </a:r>
            <a:r>
              <a:rPr lang="cs-CZ" b="1" dirty="0" smtClean="0">
                <a:latin typeface="Cambria"/>
                <a:cs typeface="Cambria"/>
              </a:rPr>
              <a:t>. </a:t>
            </a:r>
            <a:r>
              <a:rPr lang="cs-CZ" b="1" dirty="0" err="1">
                <a:latin typeface="Cambria"/>
                <a:cs typeface="Cambria"/>
              </a:rPr>
              <a:t>s</a:t>
            </a:r>
            <a:r>
              <a:rPr lang="cs-CZ" b="1" dirty="0" err="1" smtClean="0">
                <a:latin typeface="Cambria"/>
                <a:cs typeface="Cambria"/>
              </a:rPr>
              <a:t>g</a:t>
            </a:r>
            <a:r>
              <a:rPr lang="cs-CZ" b="1" dirty="0" smtClean="0">
                <a:latin typeface="Cambria"/>
                <a:cs typeface="Cambria"/>
              </a:rPr>
              <a:t>. – </a:t>
            </a:r>
            <a:r>
              <a:rPr lang="cs-CZ" b="1" dirty="0" err="1" smtClean="0">
                <a:latin typeface="Cambria"/>
                <a:cs typeface="Cambria"/>
              </a:rPr>
              <a:t>various</a:t>
            </a:r>
            <a:r>
              <a:rPr lang="cs-CZ" b="1" dirty="0" smtClean="0">
                <a:latin typeface="Cambria"/>
                <a:cs typeface="Cambria"/>
              </a:rPr>
              <a:t> </a:t>
            </a:r>
            <a:r>
              <a:rPr lang="cs-CZ" b="1" dirty="0" err="1" smtClean="0">
                <a:latin typeface="Cambria"/>
                <a:cs typeface="Cambria"/>
              </a:rPr>
              <a:t>endings</a:t>
            </a:r>
            <a:r>
              <a:rPr lang="cs-CZ" b="1" dirty="0" smtClean="0">
                <a:latin typeface="Cambria"/>
                <a:cs typeface="Cambria"/>
              </a:rPr>
              <a:t> </a:t>
            </a:r>
            <a:r>
              <a:rPr lang="cs-CZ" dirty="0" smtClean="0">
                <a:latin typeface="Cambria"/>
                <a:cs typeface="Cambria"/>
              </a:rPr>
              <a:t>(</a:t>
            </a:r>
            <a:r>
              <a:rPr lang="cs-CZ" dirty="0" err="1" smtClean="0">
                <a:latin typeface="Cambria"/>
                <a:cs typeface="Cambria"/>
              </a:rPr>
              <a:t>sangu</a:t>
            </a:r>
            <a:r>
              <a:rPr lang="cs-CZ" u="sng" dirty="0" err="1" smtClean="0">
                <a:latin typeface="Cambria"/>
                <a:cs typeface="Cambria"/>
              </a:rPr>
              <a:t>is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excis</a:t>
            </a:r>
            <a:r>
              <a:rPr lang="cs-CZ" u="sng" dirty="0" err="1" smtClean="0">
                <a:latin typeface="Cambria"/>
                <a:cs typeface="Cambria"/>
              </a:rPr>
              <a:t>io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abduct</a:t>
            </a:r>
            <a:r>
              <a:rPr lang="cs-CZ" u="sng" dirty="0" err="1" smtClean="0">
                <a:latin typeface="Cambria"/>
                <a:cs typeface="Cambria"/>
              </a:rPr>
              <a:t>or</a:t>
            </a:r>
            <a:r>
              <a:rPr lang="cs-CZ" dirty="0" smtClean="0">
                <a:latin typeface="Cambria"/>
                <a:cs typeface="Cambria"/>
              </a:rPr>
              <a:t>, ret</a:t>
            </a:r>
            <a:r>
              <a:rPr lang="cs-CZ" u="sng" dirty="0" smtClean="0">
                <a:latin typeface="Cambria"/>
                <a:cs typeface="Cambria"/>
              </a:rPr>
              <a:t>e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lat</a:t>
            </a:r>
            <a:r>
              <a:rPr lang="cs-CZ" u="sng" dirty="0" err="1" smtClean="0">
                <a:latin typeface="Cambria"/>
                <a:cs typeface="Cambria"/>
              </a:rPr>
              <a:t>us</a:t>
            </a:r>
            <a:r>
              <a:rPr lang="cs-CZ" dirty="0" smtClean="0">
                <a:latin typeface="Cambria"/>
                <a:cs typeface="Cambria"/>
              </a:rPr>
              <a:t>, fem</a:t>
            </a:r>
            <a:r>
              <a:rPr lang="cs-CZ" u="sng" dirty="0" smtClean="0">
                <a:latin typeface="Cambria"/>
                <a:cs typeface="Cambria"/>
              </a:rPr>
              <a:t>ur</a:t>
            </a:r>
            <a:r>
              <a:rPr lang="cs-CZ" dirty="0" smtClean="0">
                <a:latin typeface="Cambria"/>
                <a:cs typeface="Cambria"/>
              </a:rPr>
              <a:t>, abdom</a:t>
            </a:r>
            <a:r>
              <a:rPr lang="cs-CZ" u="sng" dirty="0" smtClean="0">
                <a:latin typeface="Cambria"/>
                <a:cs typeface="Cambria"/>
              </a:rPr>
              <a:t>en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cavit</a:t>
            </a:r>
            <a:r>
              <a:rPr lang="cs-CZ" u="sng" dirty="0" err="1" smtClean="0">
                <a:latin typeface="Cambria"/>
                <a:cs typeface="Cambria"/>
              </a:rPr>
              <a:t>as</a:t>
            </a:r>
            <a:r>
              <a:rPr lang="cs-CZ" dirty="0" smtClean="0">
                <a:latin typeface="Cambria"/>
                <a:cs typeface="Cambria"/>
              </a:rPr>
              <a:t>)</a:t>
            </a:r>
            <a:endParaRPr lang="cs-CZ" dirty="0">
              <a:latin typeface="Cambria"/>
              <a:cs typeface="Cambria"/>
            </a:endParaRPr>
          </a:p>
          <a:p>
            <a:pPr lvl="1"/>
            <a:r>
              <a:rPr lang="cs-CZ" sz="2300" dirty="0" smtClean="0">
                <a:solidFill>
                  <a:srgbClr val="FF0000"/>
                </a:solidFill>
                <a:latin typeface="Cambria"/>
                <a:cs typeface="Cambria"/>
              </a:rPr>
              <a:t>!The GENDER CANNOT </a:t>
            </a:r>
            <a:r>
              <a:rPr lang="cs-CZ" sz="2300" dirty="0" err="1" smtClean="0">
                <a:solidFill>
                  <a:srgbClr val="FF0000"/>
                </a:solidFill>
                <a:latin typeface="Cambria"/>
                <a:cs typeface="Cambria"/>
              </a:rPr>
              <a:t>be</a:t>
            </a:r>
            <a:r>
              <a:rPr lang="cs-CZ" sz="23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2300" dirty="0" err="1" smtClean="0">
                <a:solidFill>
                  <a:srgbClr val="FF0000"/>
                </a:solidFill>
                <a:latin typeface="Cambria"/>
                <a:cs typeface="Cambria"/>
              </a:rPr>
              <a:t>determined</a:t>
            </a:r>
            <a:r>
              <a:rPr lang="cs-CZ" sz="2300" dirty="0" smtClean="0">
                <a:solidFill>
                  <a:srgbClr val="FF0000"/>
                </a:solidFill>
                <a:latin typeface="Cambria"/>
                <a:cs typeface="Cambria"/>
              </a:rPr>
              <a:t> on the </a:t>
            </a:r>
            <a:r>
              <a:rPr lang="cs-CZ" sz="2300" dirty="0" err="1" smtClean="0">
                <a:solidFill>
                  <a:srgbClr val="FF0000"/>
                </a:solidFill>
                <a:latin typeface="Cambria"/>
                <a:cs typeface="Cambria"/>
              </a:rPr>
              <a:t>basis</a:t>
            </a:r>
            <a:r>
              <a:rPr lang="cs-CZ" sz="2300" dirty="0" smtClean="0">
                <a:solidFill>
                  <a:srgbClr val="FF0000"/>
                </a:solidFill>
                <a:latin typeface="Cambria"/>
                <a:cs typeface="Cambria"/>
              </a:rPr>
              <a:t> of the NOMINATIVE and GENITIVE </a:t>
            </a:r>
            <a:r>
              <a:rPr lang="cs-CZ" sz="2300" dirty="0" err="1" smtClean="0">
                <a:solidFill>
                  <a:srgbClr val="FF0000"/>
                </a:solidFill>
                <a:latin typeface="Cambria"/>
                <a:cs typeface="Cambria"/>
              </a:rPr>
              <a:t>form</a:t>
            </a:r>
            <a:r>
              <a:rPr lang="cs-CZ" sz="2300" dirty="0" smtClean="0">
                <a:solidFill>
                  <a:srgbClr val="FF0000"/>
                </a:solidFill>
                <a:latin typeface="Cambria"/>
                <a:cs typeface="Cambria"/>
              </a:rPr>
              <a:t>! </a:t>
            </a:r>
            <a:endParaRPr lang="cs-CZ" sz="2300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lvl="1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sk-SK" sz="3600" cap="all" dirty="0" smtClean="0">
                <a:solidFill>
                  <a:schemeClr val="accent3"/>
                </a:solidFill>
                <a:latin typeface="Cambria"/>
                <a:cs typeface="Cambria"/>
              </a:rPr>
              <a:t>EXCEPTIONS</a:t>
            </a:r>
            <a:endParaRPr lang="en-GB" sz="3600" cap="all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56944" y="2266680"/>
            <a:ext cx="9273654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latin typeface="Cambria"/>
                <a:cs typeface="Cambria"/>
              </a:rPr>
              <a:t>os, </a:t>
            </a:r>
            <a:r>
              <a:rPr lang="sk-SK" b="1" dirty="0" err="1" smtClean="0">
                <a:latin typeface="Cambria"/>
                <a:cs typeface="Cambria"/>
              </a:rPr>
              <a:t>ossis</a:t>
            </a:r>
            <a:r>
              <a:rPr lang="sk-SK" b="1" dirty="0" smtClean="0">
                <a:latin typeface="Cambria"/>
                <a:cs typeface="Cambria"/>
              </a:rPr>
              <a:t>, n. = </a:t>
            </a:r>
            <a:r>
              <a:rPr lang="sk-SK" i="1" dirty="0" smtClean="0">
                <a:latin typeface="Cambria"/>
                <a:cs typeface="Cambria"/>
              </a:rPr>
              <a:t>bone → </a:t>
            </a:r>
            <a:r>
              <a:rPr lang="sk-SK" dirty="0" smtClean="0">
                <a:latin typeface="Cambria"/>
                <a:cs typeface="Cambria"/>
              </a:rPr>
              <a:t>gen. </a:t>
            </a:r>
            <a:r>
              <a:rPr lang="sk-SK" dirty="0" err="1">
                <a:latin typeface="Cambria"/>
                <a:cs typeface="Cambria"/>
              </a:rPr>
              <a:t>p</a:t>
            </a:r>
            <a:r>
              <a:rPr lang="sk-SK" dirty="0" err="1" smtClean="0">
                <a:latin typeface="Cambria"/>
                <a:cs typeface="Cambria"/>
              </a:rPr>
              <a:t>l</a:t>
            </a:r>
            <a:r>
              <a:rPr lang="sk-SK" dirty="0" smtClean="0">
                <a:latin typeface="Cambria"/>
                <a:cs typeface="Cambria"/>
              </a:rPr>
              <a:t>. </a:t>
            </a:r>
            <a:r>
              <a:rPr lang="sk-SK" i="1" dirty="0" smtClean="0">
                <a:latin typeface="Cambria"/>
                <a:cs typeface="Cambria"/>
              </a:rPr>
              <a:t>–</a:t>
            </a:r>
            <a:r>
              <a:rPr lang="sk-SK" i="1" dirty="0" err="1" smtClean="0">
                <a:solidFill>
                  <a:srgbClr val="FF0000"/>
                </a:solidFill>
                <a:latin typeface="Cambria"/>
                <a:cs typeface="Cambria"/>
              </a:rPr>
              <a:t>ium</a:t>
            </a:r>
            <a:endParaRPr lang="sk-SK" i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b="1" dirty="0" err="1" smtClean="0">
                <a:latin typeface="Cambria"/>
                <a:cs typeface="Cambria"/>
              </a:rPr>
              <a:t>vas</a:t>
            </a:r>
            <a:r>
              <a:rPr lang="sk-SK" b="1" dirty="0" smtClean="0">
                <a:latin typeface="Cambria"/>
                <a:cs typeface="Cambria"/>
              </a:rPr>
              <a:t>, </a:t>
            </a:r>
            <a:r>
              <a:rPr lang="sk-SK" b="1" dirty="0" err="1" smtClean="0">
                <a:latin typeface="Cambria"/>
                <a:cs typeface="Cambria"/>
              </a:rPr>
              <a:t>vasis</a:t>
            </a:r>
            <a:r>
              <a:rPr lang="sk-SK" b="1" dirty="0" smtClean="0">
                <a:latin typeface="Cambria"/>
                <a:cs typeface="Cambria"/>
              </a:rPr>
              <a:t>, n. = </a:t>
            </a:r>
            <a:r>
              <a:rPr lang="sk-SK" i="1" dirty="0" err="1" smtClean="0">
                <a:latin typeface="Cambria"/>
                <a:cs typeface="Cambria"/>
              </a:rPr>
              <a:t>vessel</a:t>
            </a:r>
            <a:r>
              <a:rPr lang="sk-SK" dirty="0" smtClean="0">
                <a:latin typeface="Cambria"/>
                <a:cs typeface="Cambria"/>
              </a:rPr>
              <a:t> </a:t>
            </a:r>
          </a:p>
          <a:p>
            <a:pPr marL="457200" lvl="1" indent="0">
              <a:buNone/>
            </a:pPr>
            <a:r>
              <a:rPr lang="sk-SK" b="1" dirty="0" smtClean="0">
                <a:solidFill>
                  <a:schemeClr val="tx1"/>
                </a:solidFill>
                <a:latin typeface="Cambria"/>
                <a:cs typeface="Cambria"/>
              </a:rPr>
              <a:t>    : in </a:t>
            </a:r>
            <a:r>
              <a:rPr lang="sk-SK" b="1" dirty="0" err="1" smtClean="0">
                <a:solidFill>
                  <a:schemeClr val="tx1"/>
                </a:solidFill>
                <a:latin typeface="Cambria"/>
                <a:cs typeface="Cambria"/>
              </a:rPr>
              <a:t>sg</a:t>
            </a:r>
            <a:r>
              <a:rPr lang="sk-SK" b="1" dirty="0" smtClean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r>
              <a:rPr lang="sk-SK" dirty="0" err="1" smtClean="0">
                <a:solidFill>
                  <a:schemeClr val="tx1"/>
                </a:solidFill>
                <a:latin typeface="Cambria"/>
                <a:cs typeface="Cambria"/>
              </a:rPr>
              <a:t>follows</a:t>
            </a:r>
            <a:r>
              <a:rPr lang="sk-SK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Cambria"/>
                <a:cs typeface="Cambria"/>
              </a:rPr>
              <a:t>paradigm</a:t>
            </a:r>
            <a:r>
              <a:rPr lang="sk-SK" dirty="0" smtClean="0">
                <a:solidFill>
                  <a:schemeClr val="tx1"/>
                </a:solidFill>
                <a:latin typeface="Cambria"/>
                <a:cs typeface="Cambria"/>
              </a:rPr>
              <a:t>  </a:t>
            </a:r>
            <a:r>
              <a:rPr lang="sk-SK" b="1" dirty="0" smtClean="0">
                <a:solidFill>
                  <a:schemeClr val="tx1"/>
                </a:solidFill>
                <a:latin typeface="Cambria"/>
                <a:cs typeface="Cambria"/>
              </a:rPr>
              <a:t>CORPUS</a:t>
            </a:r>
            <a:r>
              <a:rPr lang="sk-SK" i="1" dirty="0" smtClean="0">
                <a:solidFill>
                  <a:schemeClr val="tx1"/>
                </a:solidFill>
                <a:latin typeface="Cambria"/>
                <a:cs typeface="Cambria"/>
              </a:rPr>
              <a:t>            </a:t>
            </a:r>
            <a:r>
              <a:rPr lang="sk-SK" i="1" dirty="0" err="1" smtClean="0">
                <a:solidFill>
                  <a:srgbClr val="FF0000"/>
                </a:solidFill>
                <a:latin typeface="Cambria"/>
                <a:cs typeface="Cambria"/>
              </a:rPr>
              <a:t>vas-vasis-vas-vase</a:t>
            </a:r>
            <a:r>
              <a:rPr lang="sk-SK" i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endParaRPr lang="sk-SK" i="1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sk-SK" b="1" i="1" dirty="0" smtClean="0">
                <a:solidFill>
                  <a:schemeClr val="tx1"/>
                </a:solidFill>
                <a:latin typeface="Cambria"/>
                <a:cs typeface="Cambria"/>
              </a:rPr>
              <a:t>    </a:t>
            </a:r>
            <a:r>
              <a:rPr lang="sk-SK" b="1" dirty="0" smtClean="0">
                <a:solidFill>
                  <a:schemeClr val="tx1"/>
                </a:solidFill>
                <a:latin typeface="Cambria"/>
                <a:cs typeface="Cambria"/>
              </a:rPr>
              <a:t>:</a:t>
            </a:r>
            <a:r>
              <a:rPr lang="sk-SK" b="1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b="1" dirty="0" smtClean="0">
                <a:solidFill>
                  <a:schemeClr val="tx1"/>
                </a:solidFill>
                <a:latin typeface="Cambria"/>
                <a:cs typeface="Cambria"/>
              </a:rPr>
              <a:t>in </a:t>
            </a:r>
            <a:r>
              <a:rPr lang="sk-SK" b="1" dirty="0" err="1" smtClean="0">
                <a:solidFill>
                  <a:schemeClr val="tx1"/>
                </a:solidFill>
                <a:latin typeface="Cambria"/>
                <a:cs typeface="Cambria"/>
              </a:rPr>
              <a:t>pl</a:t>
            </a:r>
            <a:r>
              <a:rPr lang="sk-SK" b="1" dirty="0" smtClean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r>
              <a:rPr lang="sk-SK" dirty="0" err="1" smtClean="0">
                <a:solidFill>
                  <a:schemeClr val="tx1"/>
                </a:solidFill>
                <a:latin typeface="Cambria"/>
                <a:cs typeface="Cambria"/>
              </a:rPr>
              <a:t>follows</a:t>
            </a:r>
            <a:r>
              <a:rPr lang="sk-SK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Cambria"/>
                <a:cs typeface="Cambria"/>
              </a:rPr>
              <a:t>paradigm</a:t>
            </a:r>
            <a:r>
              <a:rPr lang="sk-SK" dirty="0" smtClean="0">
                <a:solidFill>
                  <a:schemeClr val="tx1"/>
                </a:solidFill>
                <a:latin typeface="Cambria"/>
                <a:cs typeface="Cambria"/>
              </a:rPr>
              <a:t>   </a:t>
            </a:r>
            <a:r>
              <a:rPr lang="sk-SK" b="1" dirty="0" smtClean="0">
                <a:solidFill>
                  <a:schemeClr val="tx1"/>
                </a:solidFill>
                <a:latin typeface="Cambria"/>
                <a:cs typeface="Cambria"/>
              </a:rPr>
              <a:t>SEPTUM</a:t>
            </a:r>
            <a:r>
              <a:rPr lang="sk-SK" dirty="0" smtClean="0">
                <a:solidFill>
                  <a:schemeClr val="tx1"/>
                </a:solidFill>
                <a:latin typeface="Cambria"/>
                <a:cs typeface="Cambria"/>
              </a:rPr>
              <a:t>           </a:t>
            </a:r>
            <a:r>
              <a:rPr lang="sk-SK" i="1" dirty="0" err="1" smtClean="0">
                <a:solidFill>
                  <a:srgbClr val="FF0000"/>
                </a:solidFill>
                <a:latin typeface="Cambria"/>
                <a:cs typeface="Cambria"/>
              </a:rPr>
              <a:t>vasa-vasorum-vasa-vasis</a:t>
            </a:r>
            <a:endParaRPr lang="sk-SK" i="1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400050" lvl="2" indent="0">
              <a:buNone/>
            </a:pPr>
            <a:endParaRPr lang="sk-SK" b="1" dirty="0" smtClean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445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7338"/>
            <a:ext cx="8229600" cy="1143000"/>
          </a:xfrm>
        </p:spPr>
        <p:txBody>
          <a:bodyPr/>
          <a:lstStyle/>
          <a:p>
            <a:r>
              <a:rPr lang="cs-CZ" sz="2500" dirty="0" err="1" smtClean="0"/>
              <a:t>Identify</a:t>
            </a:r>
            <a:r>
              <a:rPr lang="cs-CZ" sz="2500" dirty="0" smtClean="0"/>
              <a:t> the </a:t>
            </a:r>
            <a:r>
              <a:rPr lang="cs-CZ" sz="2500" dirty="0" err="1" smtClean="0"/>
              <a:t>stems</a:t>
            </a:r>
            <a:r>
              <a:rPr lang="cs-CZ" sz="2500" dirty="0" smtClean="0"/>
              <a:t> of the </a:t>
            </a:r>
            <a:r>
              <a:rPr lang="cs-CZ" sz="2500" dirty="0" err="1" smtClean="0"/>
              <a:t>given</a:t>
            </a:r>
            <a:r>
              <a:rPr lang="cs-CZ" sz="2500" dirty="0" smtClean="0"/>
              <a:t> </a:t>
            </a:r>
            <a:r>
              <a:rPr lang="cs-CZ" sz="2500" dirty="0" err="1" smtClean="0"/>
              <a:t>nouns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023" y="1325903"/>
            <a:ext cx="2739885" cy="5491381"/>
          </a:xfrm>
        </p:spPr>
        <p:txBody>
          <a:bodyPr>
            <a:normAutofit lnSpcReduction="10000"/>
          </a:bodyPr>
          <a:lstStyle/>
          <a:p>
            <a:r>
              <a:rPr lang="cs-CZ" sz="2500" dirty="0"/>
              <a:t>a</a:t>
            </a:r>
            <a:r>
              <a:rPr lang="en-US" sz="2500" dirty="0" err="1" smtClean="0"/>
              <a:t>bdomen</a:t>
            </a:r>
            <a:endParaRPr lang="en-US" sz="2500" dirty="0" smtClean="0"/>
          </a:p>
          <a:p>
            <a:r>
              <a:rPr lang="cs-CZ" sz="2500" dirty="0"/>
              <a:t>d</a:t>
            </a:r>
            <a:r>
              <a:rPr lang="en-US" sz="2500" dirty="0" err="1" smtClean="0"/>
              <a:t>olor</a:t>
            </a:r>
            <a:endParaRPr lang="en-US" sz="2500" dirty="0" smtClean="0"/>
          </a:p>
          <a:p>
            <a:r>
              <a:rPr lang="cs-CZ" sz="2500" dirty="0" err="1"/>
              <a:t>l</a:t>
            </a:r>
            <a:r>
              <a:rPr lang="en-US" sz="2500" dirty="0" err="1" smtClean="0"/>
              <a:t>atus</a:t>
            </a:r>
            <a:endParaRPr lang="en-US" sz="2500" dirty="0" smtClean="0"/>
          </a:p>
          <a:p>
            <a:r>
              <a:rPr lang="cs-CZ" sz="2500" dirty="0"/>
              <a:t>a</a:t>
            </a:r>
            <a:r>
              <a:rPr lang="en-US" sz="2500" dirty="0" err="1" smtClean="0"/>
              <a:t>bductor</a:t>
            </a:r>
            <a:endParaRPr lang="en-US" sz="2500" dirty="0" smtClean="0"/>
          </a:p>
          <a:p>
            <a:r>
              <a:rPr lang="cs-CZ" sz="2500" dirty="0"/>
              <a:t>e</a:t>
            </a:r>
            <a:r>
              <a:rPr lang="en-US" sz="2500" dirty="0" err="1" smtClean="0"/>
              <a:t>ncephalitis</a:t>
            </a:r>
            <a:endParaRPr lang="en-US" sz="2500" dirty="0" smtClean="0"/>
          </a:p>
          <a:p>
            <a:r>
              <a:rPr lang="cs-CZ" sz="2500" dirty="0"/>
              <a:t>l</a:t>
            </a:r>
            <a:r>
              <a:rPr lang="en-US" sz="2500" dirty="0" err="1" smtClean="0"/>
              <a:t>ien</a:t>
            </a:r>
            <a:endParaRPr lang="en-US" sz="2500" dirty="0" smtClean="0"/>
          </a:p>
          <a:p>
            <a:r>
              <a:rPr lang="cs-CZ" sz="2500" dirty="0" err="1"/>
              <a:t>a</a:t>
            </a:r>
            <a:r>
              <a:rPr lang="en-US" sz="2500" dirty="0" err="1" smtClean="0"/>
              <a:t>mputatio</a:t>
            </a:r>
            <a:endParaRPr lang="en-US" sz="2500" dirty="0" smtClean="0"/>
          </a:p>
          <a:p>
            <a:r>
              <a:rPr lang="cs-CZ" sz="2500" dirty="0" err="1"/>
              <a:t>e</a:t>
            </a:r>
            <a:r>
              <a:rPr lang="en-US" sz="2500" dirty="0" err="1" smtClean="0"/>
              <a:t>xcisio</a:t>
            </a:r>
            <a:endParaRPr lang="en-US" sz="2500" dirty="0" smtClean="0"/>
          </a:p>
          <a:p>
            <a:r>
              <a:rPr lang="cs-CZ" sz="2500" dirty="0" err="1"/>
              <a:t>l</a:t>
            </a:r>
            <a:r>
              <a:rPr lang="en-US" sz="2500" dirty="0" err="1" smtClean="0"/>
              <a:t>uxatio</a:t>
            </a:r>
            <a:endParaRPr lang="en-US" sz="2500" dirty="0" smtClean="0"/>
          </a:p>
          <a:p>
            <a:r>
              <a:rPr lang="cs-CZ" sz="2500" dirty="0"/>
              <a:t>a</a:t>
            </a:r>
            <a:r>
              <a:rPr lang="en-US" sz="2500" dirty="0" err="1" smtClean="0"/>
              <a:t>pex</a:t>
            </a:r>
            <a:endParaRPr lang="en-US" sz="2500" dirty="0" smtClean="0"/>
          </a:p>
          <a:p>
            <a:r>
              <a:rPr lang="cs-CZ" sz="2500" dirty="0"/>
              <a:t>e</a:t>
            </a:r>
            <a:r>
              <a:rPr lang="en-US" sz="2500" dirty="0" err="1" smtClean="0"/>
              <a:t>xtensor</a:t>
            </a:r>
            <a:endParaRPr lang="en-US" sz="2500" dirty="0" smtClean="0"/>
          </a:p>
          <a:p>
            <a:r>
              <a:rPr lang="cs-CZ" sz="2500" dirty="0"/>
              <a:t>m</a:t>
            </a:r>
            <a:r>
              <a:rPr lang="en-US" sz="2500" dirty="0" err="1" smtClean="0"/>
              <a:t>argo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64200" y="699370"/>
            <a:ext cx="805437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>
                <a:solidFill>
                  <a:srgbClr val="FF0000"/>
                </a:solidFill>
              </a:rPr>
              <a:t>Nom. Sg.             </a:t>
            </a:r>
            <a:r>
              <a:rPr lang="cs-CZ" sz="2500" b="1" i="1" dirty="0" smtClean="0">
                <a:solidFill>
                  <a:srgbClr val="FF0000"/>
                </a:solidFill>
              </a:rPr>
              <a:t>G</a:t>
            </a:r>
            <a:r>
              <a:rPr lang="en-US" sz="2500" b="1" i="1" dirty="0" err="1" smtClean="0">
                <a:solidFill>
                  <a:srgbClr val="FF0000"/>
                </a:solidFill>
              </a:rPr>
              <a:t>en</a:t>
            </a:r>
            <a:r>
              <a:rPr lang="en-US" sz="2500" b="1" i="1" dirty="0" smtClean="0">
                <a:solidFill>
                  <a:srgbClr val="FF0000"/>
                </a:solidFill>
              </a:rPr>
              <a:t>. sg.              </a:t>
            </a:r>
            <a:r>
              <a:rPr lang="cs-CZ" sz="2500" b="1" i="1" dirty="0" smtClean="0">
                <a:solidFill>
                  <a:srgbClr val="FF0000"/>
                </a:solidFill>
              </a:rPr>
              <a:t>		</a:t>
            </a:r>
            <a:r>
              <a:rPr lang="en-US" sz="2500" b="1" i="1" dirty="0" smtClean="0">
                <a:solidFill>
                  <a:srgbClr val="FF0000"/>
                </a:solidFill>
              </a:rPr>
              <a:t>             Stem</a:t>
            </a:r>
            <a:endParaRPr lang="en-US" sz="2500" b="1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38964" y="1230773"/>
            <a:ext cx="2739885" cy="449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a</a:t>
            </a:r>
            <a:r>
              <a:rPr lang="en-US" sz="2500" dirty="0" err="1" smtClean="0"/>
              <a:t>bdomin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38964" y="1592748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d</a:t>
            </a:r>
            <a:r>
              <a:rPr lang="en-US" sz="2500" dirty="0" err="1" smtClean="0"/>
              <a:t>olor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38964" y="2052700"/>
            <a:ext cx="2739885" cy="4583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l</a:t>
            </a:r>
            <a:r>
              <a:rPr lang="en-US" sz="2500" dirty="0" err="1" smtClean="0"/>
              <a:t>ater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38964" y="2499821"/>
            <a:ext cx="2739885" cy="4348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smtClean="0"/>
              <a:t>a</a:t>
            </a:r>
            <a:r>
              <a:rPr lang="en-US" sz="2500" dirty="0" err="1" smtClean="0"/>
              <a:t>bductor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38964" y="2908998"/>
            <a:ext cx="2979699" cy="486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e</a:t>
            </a:r>
            <a:r>
              <a:rPr lang="en-US" sz="2500" dirty="0" err="1" smtClean="0"/>
              <a:t>ncephalitid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38963" y="3358246"/>
            <a:ext cx="2739885" cy="461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smtClean="0"/>
              <a:t>l</a:t>
            </a:r>
            <a:r>
              <a:rPr lang="en-US" sz="2500" dirty="0" err="1" smtClean="0"/>
              <a:t>ien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38962" y="3781833"/>
            <a:ext cx="2739885" cy="611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a</a:t>
            </a:r>
            <a:r>
              <a:rPr lang="en-US" sz="2500" dirty="0" err="1" smtClean="0"/>
              <a:t>mputation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38964" y="4207379"/>
            <a:ext cx="2739885" cy="445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e</a:t>
            </a:r>
            <a:r>
              <a:rPr lang="en-US" sz="2500" dirty="0" err="1" smtClean="0"/>
              <a:t>xcision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38964" y="4605269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l</a:t>
            </a:r>
            <a:r>
              <a:rPr lang="en-US" sz="2500" dirty="0" err="1" smtClean="0"/>
              <a:t>uxation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38964" y="5052117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a</a:t>
            </a:r>
            <a:r>
              <a:rPr lang="en-US" sz="2500" dirty="0" err="1" smtClean="0"/>
              <a:t>pic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038964" y="5521344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e</a:t>
            </a:r>
            <a:r>
              <a:rPr lang="en-US" sz="2500" dirty="0" err="1" smtClean="0"/>
              <a:t>xtensor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038964" y="5974387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 smtClean="0"/>
              <a:t>m</a:t>
            </a:r>
            <a:r>
              <a:rPr lang="en-US" sz="2500" dirty="0" err="1" smtClean="0"/>
              <a:t>argin</a:t>
            </a:r>
            <a:r>
              <a:rPr lang="en-US" sz="2500" dirty="0" err="1" smtClean="0">
                <a:solidFill>
                  <a:srgbClr val="FF0000"/>
                </a:solidFill>
              </a:rPr>
              <a:t>is</a:t>
            </a:r>
            <a:endParaRPr lang="en-US" sz="2500" dirty="0" smtClean="0">
              <a:solidFill>
                <a:srgbClr val="FF0000"/>
              </a:solidFill>
            </a:endParaRPr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95982" y="1254135"/>
            <a:ext cx="2739885" cy="424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a</a:t>
            </a:r>
            <a:r>
              <a:rPr lang="en-US" sz="2500" dirty="0" err="1" smtClean="0"/>
              <a:t>bdomin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295982" y="1618508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d</a:t>
            </a:r>
            <a:r>
              <a:rPr lang="en-US" sz="2500" dirty="0" err="1" smtClean="0"/>
              <a:t>olor</a:t>
            </a:r>
            <a:r>
              <a:rPr lang="en-US" sz="2500" dirty="0" smtClean="0"/>
              <a:t>-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295982" y="1996695"/>
            <a:ext cx="2739885" cy="611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l</a:t>
            </a:r>
            <a:r>
              <a:rPr lang="en-US" sz="2500" dirty="0" err="1" smtClean="0"/>
              <a:t>ater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295981" y="2444558"/>
            <a:ext cx="2739885" cy="59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a</a:t>
            </a:r>
            <a:r>
              <a:rPr lang="en-US" sz="2500" dirty="0" err="1" smtClean="0"/>
              <a:t>bductor</a:t>
            </a:r>
            <a:r>
              <a:rPr lang="en-US" sz="2500" dirty="0" smtClean="0"/>
              <a:t>-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295982" y="2895939"/>
            <a:ext cx="2739885" cy="486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e</a:t>
            </a:r>
            <a:r>
              <a:rPr lang="en-US" sz="2500" dirty="0" err="1" smtClean="0"/>
              <a:t>ncephalitid</a:t>
            </a:r>
            <a:r>
              <a:rPr lang="en-US" sz="2500" dirty="0" smtClean="0"/>
              <a:t>-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295980" y="3369205"/>
            <a:ext cx="2739885" cy="461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l</a:t>
            </a:r>
            <a:r>
              <a:rPr lang="en-US" sz="2500" dirty="0" err="1" smtClean="0"/>
              <a:t>ien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295978" y="3819492"/>
            <a:ext cx="2739885" cy="611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a</a:t>
            </a:r>
            <a:r>
              <a:rPr lang="en-US" sz="2500" dirty="0" err="1" smtClean="0"/>
              <a:t>mputation</a:t>
            </a:r>
            <a:r>
              <a:rPr lang="en-US" sz="2500" dirty="0" smtClean="0"/>
              <a:t>-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295976" y="4228782"/>
            <a:ext cx="2739885" cy="445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e</a:t>
            </a:r>
            <a:r>
              <a:rPr lang="en-US" sz="2500" dirty="0" err="1" smtClean="0"/>
              <a:t>xcision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295974" y="4587478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l</a:t>
            </a:r>
            <a:r>
              <a:rPr lang="en-US" sz="2500" dirty="0" err="1" smtClean="0"/>
              <a:t>uxation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295982" y="5065542"/>
            <a:ext cx="2739885" cy="56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err="1"/>
              <a:t>a</a:t>
            </a:r>
            <a:r>
              <a:rPr lang="en-US" sz="2500" dirty="0" smtClean="0"/>
              <a:t>pic-</a:t>
            </a:r>
          </a:p>
          <a:p>
            <a:endParaRPr lang="en-US" sz="250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295973" y="5507643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e</a:t>
            </a:r>
            <a:r>
              <a:rPr lang="en-US" sz="2500" dirty="0" err="1" smtClean="0"/>
              <a:t>xtensor</a:t>
            </a:r>
            <a:r>
              <a:rPr lang="en-US" sz="2500" dirty="0" smtClean="0"/>
              <a:t>-</a:t>
            </a:r>
          </a:p>
          <a:p>
            <a:endParaRPr lang="en-US" sz="25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309630" y="5938654"/>
            <a:ext cx="2739885" cy="50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m</a:t>
            </a:r>
            <a:r>
              <a:rPr lang="en-US" sz="2500" dirty="0" err="1" smtClean="0"/>
              <a:t>argin</a:t>
            </a:r>
            <a:r>
              <a:rPr lang="en-US" sz="2500" dirty="0" smtClean="0"/>
              <a:t>-</a:t>
            </a:r>
          </a:p>
          <a:p>
            <a:endParaRPr lang="en-US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5496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089"/>
          </a:xfrm>
        </p:spPr>
        <p:txBody>
          <a:bodyPr>
            <a:normAutofit/>
          </a:bodyPr>
          <a:lstStyle/>
          <a:p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Give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nominative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forms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of the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given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nouns</a:t>
            </a:r>
            <a:endParaRPr lang="en-GB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2015820"/>
            <a:ext cx="8229600" cy="4525963"/>
          </a:xfrm>
        </p:spPr>
        <p:txBody>
          <a:bodyPr numCol="2">
            <a:normAutofit/>
          </a:bodyPr>
          <a:lstStyle/>
          <a:p>
            <a:r>
              <a:rPr lang="sk-SK" dirty="0" err="1">
                <a:latin typeface="Cambria"/>
                <a:cs typeface="Cambria"/>
              </a:rPr>
              <a:t>c</a:t>
            </a:r>
            <a:r>
              <a:rPr lang="sk-SK" dirty="0" err="1" smtClean="0">
                <a:latin typeface="Cambria"/>
                <a:cs typeface="Cambria"/>
              </a:rPr>
              <a:t>ervicis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s</a:t>
            </a:r>
            <a:r>
              <a:rPr lang="sk-SK" dirty="0" err="1" smtClean="0">
                <a:latin typeface="Cambria"/>
                <a:cs typeface="Cambria"/>
              </a:rPr>
              <a:t>olutionis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t</a:t>
            </a:r>
            <a:r>
              <a:rPr lang="sk-SK" dirty="0" err="1" smtClean="0">
                <a:latin typeface="Cambria"/>
                <a:cs typeface="Cambria"/>
              </a:rPr>
              <a:t>umoris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f</a:t>
            </a:r>
            <a:r>
              <a:rPr lang="sk-SK" dirty="0" err="1" smtClean="0">
                <a:latin typeface="Cambria"/>
                <a:cs typeface="Cambria"/>
              </a:rPr>
              <a:t>emoris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vertebrae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s</a:t>
            </a:r>
            <a:r>
              <a:rPr lang="sk-SK" dirty="0" err="1" smtClean="0">
                <a:latin typeface="Cambria"/>
                <a:cs typeface="Cambria"/>
              </a:rPr>
              <a:t>acchari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s</a:t>
            </a:r>
            <a:r>
              <a:rPr lang="sk-SK" dirty="0" err="1" smtClean="0">
                <a:latin typeface="Cambria"/>
                <a:cs typeface="Cambria"/>
              </a:rPr>
              <a:t>ystoles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o</a:t>
            </a:r>
            <a:r>
              <a:rPr lang="sk-SK" dirty="0" err="1" smtClean="0">
                <a:latin typeface="Cambria"/>
                <a:cs typeface="Cambria"/>
              </a:rPr>
              <a:t>culi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c</a:t>
            </a:r>
            <a:r>
              <a:rPr lang="sk-SK" dirty="0" err="1" smtClean="0">
                <a:latin typeface="Cambria"/>
                <a:cs typeface="Cambria"/>
              </a:rPr>
              <a:t>ancri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phalangis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o</a:t>
            </a:r>
            <a:r>
              <a:rPr lang="sk-SK" dirty="0" err="1" smtClean="0">
                <a:latin typeface="Cambria"/>
                <a:cs typeface="Cambria"/>
              </a:rPr>
              <a:t>ssis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smtClean="0">
                <a:latin typeface="Cambria"/>
                <a:cs typeface="Cambria"/>
              </a:rPr>
              <a:t>oris</a:t>
            </a:r>
          </a:p>
          <a:p>
            <a:r>
              <a:rPr lang="sk-SK" dirty="0" err="1">
                <a:latin typeface="Cambria"/>
                <a:cs typeface="Cambria"/>
              </a:rPr>
              <a:t>c</a:t>
            </a:r>
            <a:r>
              <a:rPr lang="sk-SK" dirty="0" err="1" smtClean="0">
                <a:latin typeface="Cambria"/>
                <a:cs typeface="Cambria"/>
              </a:rPr>
              <a:t>oli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c</a:t>
            </a:r>
            <a:r>
              <a:rPr lang="sk-SK" dirty="0" err="1" smtClean="0">
                <a:latin typeface="Cambria"/>
                <a:cs typeface="Cambria"/>
              </a:rPr>
              <a:t>olli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e</a:t>
            </a:r>
            <a:r>
              <a:rPr lang="sk-SK" dirty="0" err="1" smtClean="0">
                <a:latin typeface="Cambria"/>
                <a:cs typeface="Cambria"/>
              </a:rPr>
              <a:t>xtremitatis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c</a:t>
            </a:r>
            <a:r>
              <a:rPr lang="sk-SK" dirty="0" err="1" smtClean="0">
                <a:latin typeface="Cambria"/>
                <a:cs typeface="Cambria"/>
              </a:rPr>
              <a:t>apitis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>
                <a:latin typeface="Cambria"/>
                <a:cs typeface="Cambria"/>
              </a:rPr>
              <a:t>g</a:t>
            </a:r>
            <a:r>
              <a:rPr lang="sk-SK" dirty="0" err="1" smtClean="0">
                <a:latin typeface="Cambria"/>
                <a:cs typeface="Cambria"/>
              </a:rPr>
              <a:t>anglii</a:t>
            </a:r>
            <a:endParaRPr lang="sk-SK" dirty="0" smtClean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09" y="1470299"/>
            <a:ext cx="8301182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"/>
                <a:cs typeface="Cambria"/>
              </a:rPr>
              <a:t>Ex.: </a:t>
            </a:r>
            <a:r>
              <a:rPr lang="en-US" sz="2800" dirty="0" err="1" smtClean="0">
                <a:solidFill>
                  <a:schemeClr val="bg1"/>
                </a:solidFill>
                <a:latin typeface="Cambria"/>
                <a:cs typeface="Cambria"/>
              </a:rPr>
              <a:t>Injectionis</a:t>
            </a:r>
            <a:r>
              <a:rPr lang="en-US" sz="2800" dirty="0" smtClean="0">
                <a:solidFill>
                  <a:schemeClr val="bg1"/>
                </a:solidFill>
                <a:latin typeface="Cambria"/>
                <a:cs typeface="Cambria"/>
              </a:rPr>
              <a:t> &gt;  </a:t>
            </a:r>
            <a:r>
              <a:rPr lang="en-US" sz="2800" i="1" dirty="0" err="1" smtClean="0">
                <a:solidFill>
                  <a:schemeClr val="bg1"/>
                </a:solidFill>
                <a:latin typeface="Cambria"/>
                <a:cs typeface="Cambria"/>
              </a:rPr>
              <a:t>Injectio</a:t>
            </a:r>
            <a:r>
              <a:rPr lang="en-US" sz="2800" i="1" dirty="0" smtClean="0">
                <a:solidFill>
                  <a:schemeClr val="bg1"/>
                </a:solidFill>
                <a:latin typeface="Cambria"/>
                <a:cs typeface="Cambria"/>
              </a:rPr>
              <a:t>, feminine, </a:t>
            </a:r>
            <a:r>
              <a:rPr lang="en-US" sz="2800" dirty="0" smtClean="0">
                <a:solidFill>
                  <a:schemeClr val="bg1"/>
                </a:solidFill>
                <a:latin typeface="Cambria"/>
                <a:cs typeface="Cambria"/>
              </a:rPr>
              <a:t>DOLOR</a:t>
            </a:r>
            <a:endParaRPr lang="en-US" sz="28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2466720" y="2043116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c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ervix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s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olutio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>
                <a:solidFill>
                  <a:srgbClr val="1782BF"/>
                </a:solidFill>
                <a:latin typeface="Cambria"/>
                <a:cs typeface="Cambria"/>
              </a:rPr>
              <a:t>t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umor</a:t>
            </a: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f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emur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v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ertebra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s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accharum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s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ystole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oculus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c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ancer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phalanx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>
                <a:solidFill>
                  <a:srgbClr val="1782BF"/>
                </a:solidFill>
                <a:latin typeface="Cambria"/>
                <a:cs typeface="Cambria"/>
              </a:rPr>
              <a:t>o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s</a:t>
            </a: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>
                <a:solidFill>
                  <a:srgbClr val="1782BF"/>
                </a:solidFill>
                <a:latin typeface="Cambria"/>
                <a:cs typeface="Cambria"/>
              </a:rPr>
              <a:t>o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s</a:t>
            </a: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colon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c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ollum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 err="1">
                <a:solidFill>
                  <a:srgbClr val="1782BF"/>
                </a:solidFill>
                <a:latin typeface="Cambria"/>
                <a:cs typeface="Cambria"/>
              </a:rPr>
              <a:t>e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xtremitas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>
                <a:solidFill>
                  <a:srgbClr val="1782BF"/>
                </a:solidFill>
                <a:latin typeface="Cambria"/>
                <a:cs typeface="Cambria"/>
              </a:rPr>
              <a:t>c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aput</a:t>
            </a:r>
          </a:p>
          <a:p>
            <a:pPr>
              <a:lnSpc>
                <a:spcPct val="120000"/>
              </a:lnSpc>
              <a:spcBef>
                <a:spcPts val="648"/>
              </a:spcBef>
            </a:pPr>
            <a:r>
              <a:rPr lang="sk-SK" b="1" dirty="0">
                <a:solidFill>
                  <a:srgbClr val="1782BF"/>
                </a:solidFill>
                <a:latin typeface="Cambria"/>
                <a:cs typeface="Cambria"/>
              </a:rPr>
              <a:t>g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anglion</a:t>
            </a:r>
          </a:p>
        </p:txBody>
      </p:sp>
    </p:spTree>
    <p:extLst>
      <p:ext uri="{BB962C8B-B14F-4D97-AF65-F5344CB8AC3E}">
        <p14:creationId xmlns:p14="http://schemas.microsoft.com/office/powerpoint/2010/main" val="3453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350" y="228600"/>
            <a:ext cx="8952930" cy="836802"/>
          </a:xfrm>
        </p:spPr>
        <p:txBody>
          <a:bodyPr>
            <a:normAutofit/>
          </a:bodyPr>
          <a:lstStyle/>
          <a:p>
            <a:r>
              <a:rPr lang="cs-CZ" sz="3000" dirty="0" err="1" smtClean="0"/>
              <a:t>Write</a:t>
            </a:r>
            <a:r>
              <a:rPr lang="cs-CZ" sz="3000" dirty="0" smtClean="0"/>
              <a:t> </a:t>
            </a:r>
            <a:r>
              <a:rPr lang="cs-CZ" sz="3000" dirty="0" err="1" smtClean="0"/>
              <a:t>down</a:t>
            </a:r>
            <a:r>
              <a:rPr lang="cs-CZ" sz="3000" dirty="0" smtClean="0"/>
              <a:t> the </a:t>
            </a:r>
            <a:r>
              <a:rPr lang="cs-CZ" sz="3000" dirty="0" err="1" smtClean="0"/>
              <a:t>stems</a:t>
            </a:r>
            <a:r>
              <a:rPr lang="cs-CZ" sz="3000" dirty="0" smtClean="0"/>
              <a:t> and the </a:t>
            </a:r>
            <a:r>
              <a:rPr lang="cs-CZ" sz="3000" dirty="0" err="1" smtClean="0"/>
              <a:t>paradigm</a:t>
            </a:r>
            <a:r>
              <a:rPr lang="cs-CZ" sz="3000" dirty="0" smtClean="0"/>
              <a:t> </a:t>
            </a:r>
            <a:r>
              <a:rPr lang="cs-CZ" sz="3000" dirty="0" err="1" smtClean="0"/>
              <a:t>words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58807"/>
            <a:ext cx="3104178" cy="5150589"/>
          </a:xfrm>
        </p:spPr>
        <p:txBody>
          <a:bodyPr/>
          <a:lstStyle/>
          <a:p>
            <a:r>
              <a:rPr lang="cs-CZ" dirty="0" smtClean="0"/>
              <a:t>os, </a:t>
            </a:r>
            <a:r>
              <a:rPr lang="cs-CZ" dirty="0" err="1" smtClean="0"/>
              <a:t>ossis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cutis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r>
              <a:rPr lang="cs-CZ" dirty="0" err="1" smtClean="0"/>
              <a:t>mors</a:t>
            </a:r>
            <a:r>
              <a:rPr lang="cs-CZ" dirty="0" smtClean="0"/>
              <a:t>, tis, f.</a:t>
            </a:r>
          </a:p>
          <a:p>
            <a:r>
              <a:rPr lang="cs-CZ" dirty="0" err="1" smtClean="0"/>
              <a:t>pulmo</a:t>
            </a:r>
            <a:r>
              <a:rPr lang="cs-CZ" dirty="0" smtClean="0"/>
              <a:t>, onis, m.</a:t>
            </a:r>
          </a:p>
          <a:p>
            <a:r>
              <a:rPr lang="cs-CZ" dirty="0" smtClean="0"/>
              <a:t>trauma, </a:t>
            </a:r>
            <a:r>
              <a:rPr lang="cs-CZ" dirty="0" err="1" smtClean="0"/>
              <a:t>atis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basis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 /</a:t>
            </a:r>
            <a:r>
              <a:rPr lang="cs-CZ" dirty="0" err="1" smtClean="0"/>
              <a:t>eos</a:t>
            </a:r>
            <a:r>
              <a:rPr lang="cs-CZ" dirty="0" smtClean="0"/>
              <a:t>, f.</a:t>
            </a:r>
          </a:p>
          <a:p>
            <a:r>
              <a:rPr lang="cs-CZ" dirty="0" smtClean="0"/>
              <a:t>animal, </a:t>
            </a:r>
            <a:r>
              <a:rPr lang="cs-CZ" dirty="0" err="1" smtClean="0"/>
              <a:t>alis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latus</a:t>
            </a:r>
            <a:r>
              <a:rPr lang="cs-CZ" dirty="0" smtClean="0"/>
              <a:t>, </a:t>
            </a:r>
            <a:r>
              <a:rPr lang="cs-CZ" dirty="0" err="1" smtClean="0"/>
              <a:t>eris</a:t>
            </a:r>
            <a:r>
              <a:rPr lang="cs-CZ" dirty="0" smtClean="0"/>
              <a:t>, n.</a:t>
            </a:r>
          </a:p>
          <a:p>
            <a:r>
              <a:rPr lang="cs-CZ" dirty="0" err="1" smtClean="0"/>
              <a:t>tussis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r>
              <a:rPr lang="cs-CZ" dirty="0" err="1" smtClean="0"/>
              <a:t>pubes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725858" y="1458805"/>
            <a:ext cx="2255492" cy="51505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cs-CZ" dirty="0" err="1" smtClean="0"/>
              <a:t>oss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cut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mort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pulmon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smtClean="0"/>
              <a:t>traumat-</a:t>
            </a:r>
          </a:p>
          <a:p>
            <a:pPr marL="0" indent="0" defTabSz="914400">
              <a:buNone/>
            </a:pPr>
            <a:r>
              <a:rPr lang="cs-CZ" dirty="0" smtClean="0"/>
              <a:t>bas-</a:t>
            </a:r>
          </a:p>
          <a:p>
            <a:pPr marL="0" indent="0" defTabSz="914400">
              <a:buNone/>
            </a:pPr>
            <a:r>
              <a:rPr lang="cs-CZ" dirty="0" smtClean="0"/>
              <a:t>animal-</a:t>
            </a:r>
          </a:p>
          <a:p>
            <a:pPr marL="0" indent="0" defTabSz="914400">
              <a:buNone/>
            </a:pPr>
            <a:r>
              <a:rPr lang="cs-CZ" dirty="0" err="1" smtClean="0"/>
              <a:t>later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tuss</a:t>
            </a:r>
            <a:r>
              <a:rPr lang="cs-CZ" dirty="0" smtClean="0"/>
              <a:t>-</a:t>
            </a:r>
          </a:p>
          <a:p>
            <a:pPr marL="0" indent="0" defTabSz="914400">
              <a:buNone/>
            </a:pPr>
            <a:r>
              <a:rPr lang="cs-CZ" dirty="0" err="1" smtClean="0"/>
              <a:t>pub</a:t>
            </a:r>
            <a:r>
              <a:rPr lang="cs-CZ" dirty="0" smtClean="0"/>
              <a:t>-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40741" y="1472454"/>
            <a:ext cx="2255492" cy="51505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corpus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pelvis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pelvis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err="1" smtClean="0"/>
              <a:t>dolor</a:t>
            </a:r>
            <a:endParaRPr lang="cs-CZ" dirty="0" smtClean="0"/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corpus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dosis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rete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corpus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dosis</a:t>
            </a:r>
          </a:p>
          <a:p>
            <a:pPr defTabSz="914400">
              <a:buFont typeface="Andalus" panose="02020603050405020304" pitchFamily="18" charset="-78"/>
              <a:buChar char="~"/>
            </a:pPr>
            <a:r>
              <a:rPr lang="cs-CZ" dirty="0" smtClean="0"/>
              <a:t>pelvis</a:t>
            </a:r>
          </a:p>
        </p:txBody>
      </p:sp>
    </p:spTree>
    <p:extLst>
      <p:ext uri="{BB962C8B-B14F-4D97-AF65-F5344CB8AC3E}">
        <p14:creationId xmlns:p14="http://schemas.microsoft.com/office/powerpoint/2010/main" val="386737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9872" y="354837"/>
            <a:ext cx="8468433" cy="687241"/>
          </a:xfrm>
          <a:ln>
            <a:noFill/>
          </a:ln>
        </p:spPr>
        <p:txBody>
          <a:bodyPr>
            <a:noAutofit/>
          </a:bodyPr>
          <a:lstStyle/>
          <a:p>
            <a:r>
              <a:rPr lang="sk-SK" sz="28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Assign</a:t>
            </a:r>
            <a:r>
              <a:rPr lang="sk-SK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sz="28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nouns</a:t>
            </a:r>
            <a:r>
              <a:rPr lang="sk-SK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/</a:t>
            </a:r>
            <a:r>
              <a:rPr lang="sk-SK" sz="28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adjectives</a:t>
            </a:r>
            <a:r>
              <a:rPr lang="sk-SK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to </a:t>
            </a:r>
            <a:r>
              <a:rPr lang="sk-SK" sz="28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declension</a:t>
            </a:r>
            <a:r>
              <a:rPr lang="sk-SK" sz="28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sz="28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paradigms</a:t>
            </a:r>
            <a:endParaRPr lang="en-GB" sz="280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176" y="1410788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8592" y="2030654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systole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77234" y="1405788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</a:t>
            </a:r>
            <a:r>
              <a:rPr lang="en-US" dirty="0" err="1" smtClean="0"/>
              <a:t>ervus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37893" y="2010057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septum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52358" y="1398729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dolor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04364" y="2028324"/>
            <a:ext cx="1801091" cy="529098"/>
          </a:xfrm>
          <a:prstGeom prst="rect">
            <a:avLst/>
          </a:prstGeom>
          <a:solidFill>
            <a:srgbClr val="9F000E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corpus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87211" y="3544545"/>
            <a:ext cx="6338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musculus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vulnus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ulcus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digitus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/>
              <a:t>albus</a:t>
            </a:r>
            <a:r>
              <a:rPr lang="en-GB" sz="2400" dirty="0"/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1896573" y="4179533"/>
            <a:ext cx="5319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cavitas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arterias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 smtClean="0">
                <a:solidFill>
                  <a:srgbClr val="000000"/>
                </a:solidFill>
              </a:rPr>
              <a:t>diarrho</a:t>
            </a:r>
            <a:r>
              <a:rPr lang="cs-CZ" sz="2400" dirty="0" smtClean="0">
                <a:solidFill>
                  <a:srgbClr val="000000"/>
                </a:solidFill>
              </a:rPr>
              <a:t>e</a:t>
            </a:r>
            <a:r>
              <a:rPr lang="en-GB" sz="2400" dirty="0" smtClean="0">
                <a:solidFill>
                  <a:srgbClr val="000000"/>
                </a:solidFill>
              </a:rPr>
              <a:t>s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17495" y="4814521"/>
            <a:ext cx="5877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ligamenta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aqua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 smtClean="0">
                <a:solidFill>
                  <a:srgbClr val="000000"/>
                </a:solidFill>
              </a:rPr>
              <a:t>crura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symptoma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3530" y="5449509"/>
            <a:ext cx="706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tumor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ren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abdomen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systolen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 err="1" smtClean="0"/>
              <a:t>apex</a:t>
            </a:r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80177" y="5975314"/>
            <a:ext cx="4952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luxatio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>
                <a:solidFill>
                  <a:srgbClr val="000000"/>
                </a:solidFill>
              </a:rPr>
              <a:t>ostio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os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>
                <a:solidFill>
                  <a:srgbClr val="000000"/>
                </a:solidFill>
              </a:rPr>
              <a:t>radios</a:t>
            </a:r>
            <a:r>
              <a:rPr lang="en-GB" sz="2400" dirty="0">
                <a:solidFill>
                  <a:srgbClr val="C00000"/>
                </a:solidFill>
              </a:rPr>
              <a:t> 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cor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flipV="1">
            <a:off x="2220767" y="1934886"/>
            <a:ext cx="1457013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70013" y="2389909"/>
            <a:ext cx="3334351" cy="1281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068455" y="2471043"/>
            <a:ext cx="2657212" cy="1200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017818" y="1789545"/>
            <a:ext cx="1934991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456545" y="1789545"/>
            <a:ext cx="2576157" cy="188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40000" y="1789545"/>
            <a:ext cx="3251179" cy="2493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9" idx="1"/>
          </p:cNvCxnSpPr>
          <p:nvPr/>
        </p:nvCxnSpPr>
        <p:spPr>
          <a:xfrm flipV="1">
            <a:off x="3870013" y="2292873"/>
            <a:ext cx="3334351" cy="2076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57200" y="1789545"/>
            <a:ext cx="4313358" cy="2493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794000" y="2471043"/>
            <a:ext cx="3278909" cy="1812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794000" y="2471043"/>
            <a:ext cx="1662545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168376" y="1789545"/>
            <a:ext cx="2701637" cy="3163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64727" y="2471043"/>
            <a:ext cx="2690091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627091" y="2471043"/>
            <a:ext cx="1697182" cy="248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184305" y="1789545"/>
            <a:ext cx="4468091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164619" y="1791347"/>
            <a:ext cx="3897725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51718" y="2471043"/>
            <a:ext cx="3237373" cy="3105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685997" y="2416451"/>
            <a:ext cx="3117273" cy="3105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6694224" y="1789545"/>
            <a:ext cx="531091" cy="378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874818" y="1789545"/>
            <a:ext cx="3077991" cy="444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017818" y="2471043"/>
            <a:ext cx="635000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9" idx="2"/>
          </p:cNvCxnSpPr>
          <p:nvPr/>
        </p:nvCxnSpPr>
        <p:spPr>
          <a:xfrm flipV="1">
            <a:off x="4770558" y="2557422"/>
            <a:ext cx="3334352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452091" y="1789545"/>
            <a:ext cx="2008909" cy="444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627091" y="2471043"/>
            <a:ext cx="1893454" cy="376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27"/>
          <p:cNvCxnSpPr/>
          <p:nvPr/>
        </p:nvCxnSpPr>
        <p:spPr>
          <a:xfrm flipV="1">
            <a:off x="3760013" y="2471043"/>
            <a:ext cx="796426" cy="1881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20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Form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non-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agreed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en-US" sz="3600" dirty="0" smtClean="0">
                <a:solidFill>
                  <a:schemeClr val="accent3"/>
                </a:solidFill>
                <a:latin typeface="Cambria"/>
                <a:cs typeface="Cambria"/>
              </a:rPr>
              <a:t>attributes</a:t>
            </a:r>
            <a:endParaRPr lang="en-US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677" y="1958095"/>
            <a:ext cx="8229600" cy="4525963"/>
          </a:xfrm>
        </p:spPr>
        <p:txBody>
          <a:bodyPr>
            <a:normAutofit/>
          </a:bodyPr>
          <a:lstStyle/>
          <a:p>
            <a:r>
              <a:rPr lang="en-US" sz="2300" dirty="0" err="1" smtClean="0">
                <a:latin typeface="+mj-lt"/>
              </a:rPr>
              <a:t>Cavitas</a:t>
            </a:r>
            <a:r>
              <a:rPr lang="en-US" sz="2300" dirty="0" smtClean="0">
                <a:latin typeface="+mj-lt"/>
              </a:rPr>
              <a:t> + septum </a:t>
            </a:r>
            <a:r>
              <a:rPr lang="en-US" sz="2300" dirty="0" err="1" smtClean="0">
                <a:latin typeface="+mj-lt"/>
              </a:rPr>
              <a:t>nasi</a:t>
            </a:r>
            <a:endParaRPr lang="en-US" sz="2300" dirty="0" smtClean="0"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Operatio</a:t>
            </a:r>
            <a:r>
              <a:rPr lang="en-US" sz="2300" dirty="0" smtClean="0">
                <a:latin typeface="+mj-lt"/>
              </a:rPr>
              <a:t> + cervix uteri</a:t>
            </a:r>
          </a:p>
          <a:p>
            <a:r>
              <a:rPr lang="en-US" sz="2300" dirty="0" smtClean="0">
                <a:latin typeface="+mj-lt"/>
              </a:rPr>
              <a:t>Corpus + vertebra </a:t>
            </a:r>
            <a:r>
              <a:rPr lang="en-US" sz="2300" dirty="0" err="1" smtClean="0">
                <a:latin typeface="+mj-lt"/>
              </a:rPr>
              <a:t>thoracica</a:t>
            </a:r>
            <a:endParaRPr lang="en-US" sz="2300" dirty="0" smtClean="0"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Fractura</a:t>
            </a:r>
            <a:r>
              <a:rPr lang="en-US" sz="2300" dirty="0" smtClean="0">
                <a:latin typeface="+mj-lt"/>
              </a:rPr>
              <a:t> + </a:t>
            </a:r>
            <a:r>
              <a:rPr lang="en-US" sz="2300" dirty="0" err="1" smtClean="0">
                <a:latin typeface="+mj-lt"/>
              </a:rPr>
              <a:t>os</a:t>
            </a:r>
            <a:r>
              <a:rPr lang="en-US" sz="2300" dirty="0" smtClean="0">
                <a:latin typeface="+mj-lt"/>
              </a:rPr>
              <a:t> sacrum</a:t>
            </a:r>
          </a:p>
          <a:p>
            <a:r>
              <a:rPr lang="en-US" sz="2300" dirty="0" err="1" smtClean="0">
                <a:latin typeface="+mj-lt"/>
              </a:rPr>
              <a:t>Luxatio</a:t>
            </a:r>
            <a:r>
              <a:rPr lang="en-US" sz="2300" dirty="0" smtClean="0">
                <a:latin typeface="+mj-lt"/>
              </a:rPr>
              <a:t> + crus</a:t>
            </a:r>
          </a:p>
          <a:p>
            <a:r>
              <a:rPr lang="en-US" sz="2300" dirty="0" err="1" smtClean="0">
                <a:latin typeface="+mj-lt"/>
              </a:rPr>
              <a:t>Morbus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infectiosus</a:t>
            </a:r>
            <a:r>
              <a:rPr lang="en-US" sz="2300" dirty="0" smtClean="0">
                <a:latin typeface="+mj-lt"/>
              </a:rPr>
              <a:t> + abdomen</a:t>
            </a:r>
          </a:p>
          <a:p>
            <a:r>
              <a:rPr lang="en-US" sz="2300" dirty="0" smtClean="0">
                <a:latin typeface="+mj-lt"/>
              </a:rPr>
              <a:t>Dolor </a:t>
            </a:r>
            <a:r>
              <a:rPr lang="en-US" sz="2300" dirty="0" err="1" smtClean="0">
                <a:latin typeface="+mj-lt"/>
              </a:rPr>
              <a:t>acutus</a:t>
            </a:r>
            <a:r>
              <a:rPr lang="en-US" sz="2300" dirty="0" smtClean="0">
                <a:latin typeface="+mj-lt"/>
              </a:rPr>
              <a:t> + caput</a:t>
            </a:r>
            <a:endParaRPr lang="en-US" sz="23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1287" y="195809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err="1" smtClean="0">
                <a:latin typeface="+mj-lt"/>
              </a:rPr>
              <a:t>Cavitas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sept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nas</a:t>
            </a:r>
            <a:r>
              <a:rPr lang="en-US" sz="2300" dirty="0" err="1" smtClean="0">
                <a:solidFill>
                  <a:srgbClr val="00B050"/>
                </a:solidFill>
                <a:latin typeface="+mj-lt"/>
              </a:rPr>
              <a:t>i</a:t>
            </a:r>
            <a:endParaRPr lang="en-US" sz="2300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Operatio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cervic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r>
              <a:rPr lang="en-US" sz="2300" dirty="0" smtClean="0">
                <a:latin typeface="+mj-lt"/>
              </a:rPr>
              <a:t> uteri</a:t>
            </a:r>
          </a:p>
          <a:p>
            <a:r>
              <a:rPr lang="en-US" sz="2300" dirty="0" smtClean="0">
                <a:latin typeface="+mj-lt"/>
              </a:rPr>
              <a:t>Corpus vertebr</a:t>
            </a:r>
            <a:r>
              <a:rPr lang="en-US" sz="2300" b="1" dirty="0" smtClean="0">
                <a:solidFill>
                  <a:srgbClr val="00B050"/>
                </a:solidFill>
                <a:latin typeface="+mj-lt"/>
              </a:rPr>
              <a:t>ae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thoracic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ae</a:t>
            </a:r>
            <a:endParaRPr lang="en-US" sz="23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Fractura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oss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sacr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</a:t>
            </a:r>
            <a:endParaRPr lang="en-US" sz="23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Luxatio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crur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endParaRPr lang="en-US" sz="23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err="1" smtClean="0">
                <a:latin typeface="+mj-lt"/>
              </a:rPr>
              <a:t>Morbus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infectiosus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abdomin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endParaRPr lang="en-US" sz="23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2300" dirty="0" smtClean="0">
                <a:latin typeface="+mj-lt"/>
              </a:rPr>
              <a:t>Dolor </a:t>
            </a:r>
            <a:r>
              <a:rPr lang="en-US" sz="2300" dirty="0" err="1" smtClean="0">
                <a:latin typeface="+mj-lt"/>
              </a:rPr>
              <a:t>acutus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capit</a:t>
            </a:r>
            <a:r>
              <a:rPr lang="en-US" sz="2300" b="1" dirty="0" err="1" smtClean="0">
                <a:solidFill>
                  <a:srgbClr val="00B050"/>
                </a:solidFill>
                <a:latin typeface="+mj-lt"/>
              </a:rPr>
              <a:t>is</a:t>
            </a:r>
            <a:endParaRPr lang="en-US" sz="23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093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Change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into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plural</a:t>
            </a:r>
            <a:endParaRPr lang="en-GB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latin typeface="Cambria"/>
                <a:cs typeface="Cambria"/>
              </a:rPr>
              <a:t>sphincter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foramen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nutricium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dolor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chronicus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vas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longum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musculus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adductor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femur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fractum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cartilago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thyroidea</a:t>
            </a:r>
            <a:endParaRPr lang="sk-SK" dirty="0" smtClean="0">
              <a:latin typeface="Cambria"/>
              <a:cs typeface="Cambria"/>
            </a:endParaRPr>
          </a:p>
          <a:p>
            <a:r>
              <a:rPr lang="sk-SK" dirty="0" err="1" smtClean="0">
                <a:latin typeface="Cambria"/>
                <a:cs typeface="Cambria"/>
              </a:rPr>
              <a:t>vulnus</a:t>
            </a:r>
            <a:r>
              <a:rPr lang="sk-SK" dirty="0" smtClean="0">
                <a:latin typeface="Cambria"/>
                <a:cs typeface="Cambria"/>
              </a:rPr>
              <a:t> </a:t>
            </a:r>
            <a:r>
              <a:rPr lang="sk-SK" dirty="0" err="1" smtClean="0">
                <a:latin typeface="Cambria"/>
                <a:cs typeface="Cambria"/>
              </a:rPr>
              <a:t>punctum</a:t>
            </a:r>
            <a:endParaRPr lang="sk-SK" dirty="0" smtClean="0">
              <a:latin typeface="Cambria"/>
              <a:cs typeface="Cambria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508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sphincteres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foramina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nutricia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dolores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chronici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vasa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longa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musculi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adductores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femora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fracta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cartilagines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thyroideae</a:t>
            </a:r>
            <a:endParaRPr lang="sk-SK" b="1" dirty="0" smtClean="0">
              <a:solidFill>
                <a:srgbClr val="1782BF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vulnera</a:t>
            </a:r>
            <a:r>
              <a:rPr lang="sk-SK" b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1782BF"/>
                </a:solidFill>
                <a:latin typeface="Cambria"/>
                <a:cs typeface="Cambria"/>
              </a:rPr>
              <a:t>puncta</a:t>
            </a:r>
            <a:endParaRPr lang="en-GB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905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Fill</a:t>
            </a:r>
            <a:r>
              <a:rPr lang="sk-SK" sz="3600" dirty="0" smtClean="0">
                <a:solidFill>
                  <a:schemeClr val="accent3"/>
                </a:solidFill>
                <a:latin typeface="Cambria"/>
                <a:cs typeface="Cambria"/>
              </a:rPr>
              <a:t> in </a:t>
            </a:r>
            <a:r>
              <a:rPr lang="sk-SK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synonyms</a:t>
            </a:r>
            <a:endParaRPr lang="en-GB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EE5F8-B782-43B4-8EDD-E35626B5A9A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31054"/>
            <a:ext cx="8534400" cy="5135284"/>
          </a:xfrm>
        </p:spPr>
        <p:txBody>
          <a:bodyPr numCol="1">
            <a:normAutofit/>
          </a:bodyPr>
          <a:lstStyle/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b="1" cap="small" dirty="0" err="1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sk-SK" sz="2800" b="1" cap="small" dirty="0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sk-SK" sz="2800" b="1" cap="small" dirty="0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endParaRPr lang="sk-SK" sz="2800" b="1" cap="small" dirty="0" smtClean="0">
              <a:solidFill>
                <a:srgbClr val="CB020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soma</a:t>
            </a:r>
            <a:endParaRPr lang="sk-SK" sz="2800" b="1" cap="sm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 smtClean="0">
                <a:latin typeface="Cambria"/>
                <a:cs typeface="Cambria"/>
              </a:rPr>
              <a:t>os, oris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kidney	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 	_____________ 	</a:t>
            </a:r>
            <a:r>
              <a:rPr lang="sk-SK" sz="2800" dirty="0" err="1" smtClean="0">
                <a:latin typeface="Cambria"/>
                <a:cs typeface="Cambria"/>
              </a:rPr>
              <a:t>gaster</a:t>
            </a:r>
            <a:endParaRPr lang="sk-SK" sz="2800" dirty="0" smtClean="0">
              <a:latin typeface="Cambria"/>
              <a:cs typeface="Cambria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brain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	organum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	_____________	hepar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stitch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Cambria"/>
                <a:cs typeface="Cambria"/>
              </a:rPr>
              <a:t>_____________	vulnus	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332161" y="3223588"/>
            <a:ext cx="314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err="1" smtClean="0">
                <a:solidFill>
                  <a:schemeClr val="tx2"/>
                </a:solidFill>
                <a:latin typeface="Cambria"/>
                <a:cs typeface="Cambria"/>
              </a:rPr>
              <a:t>ventriculus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352800" y="3719196"/>
            <a:ext cx="1747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cerebrum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500020" y="4238799"/>
            <a:ext cx="1587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organon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10351" y="5253376"/>
            <a:ext cx="1611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r(h)aphe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477000" y="2715676"/>
            <a:ext cx="1525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nephros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500020" y="3701764"/>
            <a:ext cx="2019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encephalon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352800" y="5267182"/>
            <a:ext cx="1292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sutura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57200" y="4243138"/>
            <a:ext cx="1172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organ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" y="3213408"/>
            <a:ext cx="1444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err="1" smtClean="0">
                <a:solidFill>
                  <a:schemeClr val="tx2"/>
                </a:solidFill>
                <a:latin typeface="Cambria"/>
                <a:cs typeface="Cambria"/>
              </a:rPr>
              <a:t>stomach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320601" y="2714790"/>
            <a:ext cx="778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ren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86939" y="4749715"/>
            <a:ext cx="944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liver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348852" y="4753523"/>
            <a:ext cx="106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iecur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62086" y="5774548"/>
            <a:ext cx="2348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injury, wound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517788" y="5812522"/>
            <a:ext cx="1402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trauma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483225" y="2194944"/>
            <a:ext cx="125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mouth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475143" y="2181138"/>
            <a:ext cx="1230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stoma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3" name="BlokTextu 20"/>
          <p:cNvSpPr txBox="1"/>
          <p:nvPr/>
        </p:nvSpPr>
        <p:spPr>
          <a:xfrm>
            <a:off x="532531" y="1671724"/>
            <a:ext cx="907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body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4" name="BlokTextu 20"/>
          <p:cNvSpPr txBox="1"/>
          <p:nvPr/>
        </p:nvSpPr>
        <p:spPr>
          <a:xfrm>
            <a:off x="3359322" y="1671724"/>
            <a:ext cx="1183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chemeClr val="tx2"/>
                </a:solidFill>
                <a:latin typeface="Cambria"/>
                <a:cs typeface="Cambria"/>
              </a:rPr>
              <a:t>corpus</a:t>
            </a:r>
            <a:endParaRPr lang="en-GB" sz="2800" i="1" dirty="0">
              <a:solidFill>
                <a:schemeClr val="tx2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7481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4005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3rd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cs-CZ" sz="36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600" dirty="0" err="1" smtClean="0">
                <a:solidFill>
                  <a:schemeClr val="accent3"/>
                </a:solidFill>
                <a:latin typeface="Cambria"/>
                <a:cs typeface="Cambria"/>
              </a:rPr>
              <a:t>nouns</a:t>
            </a:r>
            <a:endParaRPr lang="cs-CZ" sz="36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52400" y="1278638"/>
            <a:ext cx="8763000" cy="53792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cs-CZ" sz="2300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300" dirty="0" smtClean="0">
                <a:latin typeface="Cambria"/>
                <a:cs typeface="Cambria"/>
              </a:rPr>
              <a:t>        </a:t>
            </a:r>
            <a:r>
              <a:rPr lang="cs-CZ" sz="2300" dirty="0" err="1" smtClean="0">
                <a:latin typeface="Cambria"/>
                <a:cs typeface="Cambria"/>
              </a:rPr>
              <a:t>Two</a:t>
            </a:r>
            <a:r>
              <a:rPr lang="cs-CZ" sz="2300" dirty="0" smtClean="0">
                <a:latin typeface="Cambria"/>
                <a:cs typeface="Cambria"/>
              </a:rPr>
              <a:t> </a:t>
            </a:r>
            <a:r>
              <a:rPr lang="cs-CZ" sz="2300" dirty="0" err="1" smtClean="0">
                <a:latin typeface="Cambria"/>
                <a:cs typeface="Cambria"/>
              </a:rPr>
              <a:t>main</a:t>
            </a:r>
            <a:r>
              <a:rPr lang="cs-CZ" sz="2300" dirty="0" smtClean="0">
                <a:latin typeface="Cambria"/>
                <a:cs typeface="Cambria"/>
              </a:rPr>
              <a:t> </a:t>
            </a:r>
            <a:r>
              <a:rPr lang="cs-CZ" sz="2300" dirty="0" err="1" smtClean="0">
                <a:latin typeface="Cambria"/>
                <a:cs typeface="Cambria"/>
              </a:rPr>
              <a:t>groups</a:t>
            </a:r>
            <a:r>
              <a:rPr lang="cs-CZ" sz="2300" dirty="0" smtClean="0">
                <a:latin typeface="Cambria"/>
                <a:cs typeface="Cambria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sz="2100" b="1" i="1" dirty="0" err="1">
                <a:solidFill>
                  <a:srgbClr val="0070C0"/>
                </a:solidFill>
                <a:latin typeface="Cambria"/>
                <a:cs typeface="Cambria"/>
              </a:rPr>
              <a:t>Consonant</a:t>
            </a:r>
            <a:r>
              <a:rPr lang="cs-CZ" sz="2100" b="1" i="1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lang="cs-CZ" sz="2100" b="1" i="1" dirty="0" err="1" smtClean="0">
                <a:solidFill>
                  <a:srgbClr val="0070C0"/>
                </a:solidFill>
                <a:latin typeface="Cambria"/>
                <a:cs typeface="Cambria"/>
              </a:rPr>
              <a:t>stems</a:t>
            </a:r>
            <a:r>
              <a:rPr lang="cs-CZ" sz="2100" b="1" i="1" dirty="0" smtClean="0">
                <a:solidFill>
                  <a:srgbClr val="0070C0"/>
                </a:solidFill>
                <a:latin typeface="Cambria"/>
                <a:cs typeface="Cambria"/>
              </a:rPr>
              <a:t>: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typically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nouns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with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different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number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of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syllables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in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Nom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. and Gen. (genitive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is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u="sng" dirty="0" err="1" smtClean="0">
                <a:solidFill>
                  <a:schemeClr val="tx1"/>
                </a:solidFill>
                <a:latin typeface="Cambria"/>
                <a:cs typeface="Cambria"/>
              </a:rPr>
              <a:t>longer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than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and </a:t>
            </a:r>
            <a:r>
              <a:rPr lang="cs-CZ" sz="2100" u="sng" dirty="0" err="1" smtClean="0">
                <a:solidFill>
                  <a:schemeClr val="tx1"/>
                </a:solidFill>
                <a:latin typeface="Cambria"/>
                <a:cs typeface="Cambria"/>
              </a:rPr>
              <a:t>different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from nominative) = </a:t>
            </a:r>
            <a:r>
              <a:rPr lang="cs-CZ" sz="2100" dirty="0" err="1">
                <a:solidFill>
                  <a:srgbClr val="FF0000"/>
                </a:solidFill>
                <a:latin typeface="Cambria"/>
                <a:cs typeface="Cambria"/>
              </a:rPr>
              <a:t>absolute</a:t>
            </a:r>
            <a:r>
              <a:rPr lang="cs-CZ" sz="2100" dirty="0">
                <a:solidFill>
                  <a:srgbClr val="FF0000"/>
                </a:solidFill>
                <a:latin typeface="Cambria"/>
                <a:cs typeface="Cambria"/>
              </a:rPr>
              <a:t> majority of 3rd </a:t>
            </a:r>
            <a:r>
              <a:rPr lang="cs-CZ" sz="2100" dirty="0" err="1">
                <a:solidFill>
                  <a:srgbClr val="FF0000"/>
                </a:solidFill>
                <a:latin typeface="Cambria"/>
                <a:cs typeface="Cambria"/>
              </a:rPr>
              <a:t>declension</a:t>
            </a:r>
            <a:r>
              <a:rPr lang="cs-CZ" sz="21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2100" dirty="0" err="1">
                <a:solidFill>
                  <a:srgbClr val="FF0000"/>
                </a:solidFill>
                <a:latin typeface="Cambria"/>
                <a:cs typeface="Cambria"/>
              </a:rPr>
              <a:t>nouns</a:t>
            </a:r>
            <a:r>
              <a:rPr lang="cs-CZ" sz="21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endParaRPr lang="cs-CZ" sz="2100" b="1" dirty="0" smtClean="0">
              <a:solidFill>
                <a:srgbClr val="0070C0"/>
              </a:solidFill>
              <a:latin typeface="Cambria"/>
              <a:cs typeface="Cambria"/>
            </a:endParaRPr>
          </a:p>
          <a:p>
            <a:pPr lvl="1">
              <a:spcBef>
                <a:spcPts val="400"/>
              </a:spcBef>
            </a:pPr>
            <a:r>
              <a:rPr lang="cs-CZ" sz="2100" b="1" i="1" dirty="0">
                <a:solidFill>
                  <a:srgbClr val="0070C0"/>
                </a:solidFill>
                <a:latin typeface="Cambria"/>
                <a:cs typeface="Cambria"/>
              </a:rPr>
              <a:t>I- </a:t>
            </a:r>
            <a:r>
              <a:rPr lang="cs-CZ" sz="2100" b="1" i="1" dirty="0" err="1" smtClean="0">
                <a:solidFill>
                  <a:srgbClr val="0070C0"/>
                </a:solidFill>
                <a:latin typeface="Cambria"/>
                <a:cs typeface="Cambria"/>
              </a:rPr>
              <a:t>stems</a:t>
            </a:r>
            <a:r>
              <a:rPr lang="cs-CZ" sz="2100" b="1" i="1" dirty="0" smtClean="0">
                <a:solidFill>
                  <a:srgbClr val="0070C0"/>
                </a:solidFill>
                <a:latin typeface="Cambria"/>
                <a:cs typeface="Cambria"/>
              </a:rPr>
              <a:t>: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nouns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with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the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same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number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of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syllables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in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Nom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. and Gen. (m. + f.) +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nouns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with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two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or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more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consonants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preceding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the genitive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ending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–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is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(m. + f.) +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neuters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ending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in </a:t>
            </a:r>
            <a:r>
              <a:rPr lang="cs-CZ" sz="2100" dirty="0" smtClean="0">
                <a:solidFill>
                  <a:srgbClr val="FF0000"/>
                </a:solidFill>
                <a:latin typeface="Cambria"/>
                <a:cs typeface="Cambria"/>
              </a:rPr>
              <a:t>–e</a:t>
            </a:r>
            <a:r>
              <a:rPr lang="cs-CZ" sz="2100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cs-CZ" sz="2100" dirty="0" smtClean="0">
                <a:solidFill>
                  <a:srgbClr val="FF0000"/>
                </a:solidFill>
                <a:latin typeface="Cambria"/>
                <a:cs typeface="Cambria"/>
              </a:rPr>
              <a:t>–al</a:t>
            </a:r>
            <a:r>
              <a:rPr lang="cs-CZ" sz="2100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cs-CZ" sz="2100" dirty="0" smtClean="0">
                <a:solidFill>
                  <a:srgbClr val="FF0000"/>
                </a:solidFill>
                <a:latin typeface="Cambria"/>
                <a:cs typeface="Cambria"/>
              </a:rPr>
              <a:t>–ar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 in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Nom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sg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. (</a:t>
            </a:r>
            <a:r>
              <a:rPr lang="cs-CZ" sz="2100" dirty="0" err="1" smtClean="0">
                <a:solidFill>
                  <a:schemeClr val="tx1"/>
                </a:solidFill>
                <a:latin typeface="Cambria"/>
                <a:cs typeface="Cambria"/>
              </a:rPr>
              <a:t>i.e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r>
              <a:rPr lang="cs-CZ" sz="2100" i="1" dirty="0" smtClean="0">
                <a:solidFill>
                  <a:schemeClr val="tx1"/>
                </a:solidFill>
                <a:latin typeface="Cambria"/>
                <a:cs typeface="Cambria"/>
              </a:rPr>
              <a:t>rete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cs-CZ" sz="2100" i="1" dirty="0" err="1" smtClean="0">
                <a:solidFill>
                  <a:schemeClr val="tx1"/>
                </a:solidFill>
                <a:latin typeface="Cambria"/>
                <a:cs typeface="Cambria"/>
              </a:rPr>
              <a:t>calcar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cs-CZ" sz="2100" i="1" dirty="0" err="1" smtClean="0">
                <a:solidFill>
                  <a:schemeClr val="tx1"/>
                </a:solidFill>
                <a:latin typeface="Cambria"/>
                <a:cs typeface="Cambria"/>
              </a:rPr>
              <a:t>cochlear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cs-CZ" sz="2100" i="1" dirty="0" smtClean="0">
                <a:solidFill>
                  <a:schemeClr val="tx1"/>
                </a:solidFill>
                <a:latin typeface="Cambria"/>
                <a:cs typeface="Cambria"/>
              </a:rPr>
              <a:t>animal</a:t>
            </a:r>
            <a:r>
              <a:rPr lang="cs-CZ" sz="2100" dirty="0" smtClean="0">
                <a:solidFill>
                  <a:schemeClr val="tx1"/>
                </a:solidFill>
                <a:latin typeface="Cambria"/>
                <a:cs typeface="Cambria"/>
              </a:rPr>
              <a:t>)</a:t>
            </a:r>
          </a:p>
          <a:p>
            <a:pPr lvl="1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>
                <a:solidFill>
                  <a:schemeClr val="accent3"/>
                </a:solidFill>
                <a:latin typeface="Cambria"/>
                <a:cs typeface="Cambria"/>
              </a:rPr>
              <a:t>3rd </a:t>
            </a:r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declension</a:t>
            </a:r>
            <a:r>
              <a:rPr lang="sk-SK" sz="40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sk-SK" sz="4000" dirty="0" err="1" smtClean="0">
                <a:solidFill>
                  <a:schemeClr val="accent3"/>
                </a:solidFill>
                <a:latin typeface="Cambria"/>
                <a:cs typeface="Cambria"/>
              </a:rPr>
              <a:t>paradigms</a:t>
            </a:r>
            <a:endParaRPr lang="en-GB" sz="40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3505535"/>
              </p:ext>
            </p:extLst>
          </p:nvPr>
        </p:nvGraphicFramePr>
        <p:xfrm>
          <a:off x="228600" y="1862355"/>
          <a:ext cx="869728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532"/>
                <a:gridCol w="1644242"/>
                <a:gridCol w="1543575"/>
                <a:gridCol w="1325460"/>
                <a:gridCol w="2684477"/>
              </a:tblGrid>
              <a:tr h="515084"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Consonant</a:t>
                      </a:r>
                      <a:endParaRPr lang="sk-SK" sz="28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algn="ctr"/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stems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</a:t>
                      </a:r>
                    </a:p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Latin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+ </a:t>
                      </a:r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Greek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I-stems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</a:t>
                      </a:r>
                    </a:p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lang="sk-SK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Latin</a:t>
                      </a:r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stems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(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Greek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DOLOR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CORPUS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ambria"/>
                          <a:cs typeface="Cambria"/>
                        </a:rPr>
                        <a:t>PELVIS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RETE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Cambria"/>
                          <a:cs typeface="Cambria"/>
                        </a:rPr>
                        <a:t>DOSIS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 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M. + 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N.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Cambria"/>
                          <a:cs typeface="Cambria"/>
                        </a:rPr>
                        <a:t>F.</a:t>
                      </a:r>
                      <a:endParaRPr lang="en-GB" sz="2800" b="1" dirty="0"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8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498"/>
            <a:ext cx="8229600" cy="694016"/>
          </a:xfrm>
        </p:spPr>
        <p:txBody>
          <a:bodyPr>
            <a:noAutofit/>
          </a:bodyPr>
          <a:lstStyle/>
          <a:p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Consonant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stems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:</a:t>
            </a:r>
            <a:b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</a:br>
            <a:r>
              <a:rPr lang="cs-CZ" sz="3100" dirty="0" err="1" smtClean="0">
                <a:solidFill>
                  <a:schemeClr val="accent3"/>
                </a:solidFill>
                <a:latin typeface="Cambria"/>
                <a:cs typeface="Cambria"/>
              </a:rPr>
              <a:t>paradigms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 DOLOR (m., f.)+ CORPUS</a:t>
            </a:r>
            <a:r>
              <a:rPr lang="cs-CZ" sz="3100" i="1" dirty="0" smtClean="0">
                <a:solidFill>
                  <a:schemeClr val="accent3"/>
                </a:solidFill>
                <a:latin typeface="Cambria"/>
                <a:cs typeface="Cambria"/>
              </a:rPr>
              <a:t> </a:t>
            </a:r>
            <a:r>
              <a:rPr lang="cs-CZ" sz="3100" dirty="0" smtClean="0">
                <a:solidFill>
                  <a:schemeClr val="accent3"/>
                </a:solidFill>
                <a:latin typeface="Cambria"/>
                <a:cs typeface="Cambria"/>
              </a:rPr>
              <a:t>(n.)</a:t>
            </a:r>
            <a:endParaRPr lang="en-US" sz="3100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559" y="1195454"/>
            <a:ext cx="880005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2800" dirty="0" smtClean="0">
                <a:latin typeface="Cambria"/>
                <a:cs typeface="Cambria"/>
              </a:rPr>
              <a:t>= </a:t>
            </a:r>
            <a:r>
              <a:rPr lang="cs-CZ" sz="2800" dirty="0" err="1" smtClean="0">
                <a:latin typeface="Cambria"/>
                <a:cs typeface="Cambria"/>
              </a:rPr>
              <a:t>typically</a:t>
            </a:r>
            <a:r>
              <a:rPr lang="cs-CZ" sz="2800" dirty="0" smtClean="0"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nouns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with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different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number</a:t>
            </a:r>
            <a:r>
              <a:rPr lang="cs-CZ" sz="2800" dirty="0">
                <a:latin typeface="Cambria"/>
                <a:cs typeface="Cambria"/>
              </a:rPr>
              <a:t> of </a:t>
            </a:r>
            <a:r>
              <a:rPr lang="cs-CZ" sz="2800" dirty="0" err="1">
                <a:latin typeface="Cambria"/>
                <a:cs typeface="Cambria"/>
              </a:rPr>
              <a:t>syllables</a:t>
            </a:r>
            <a:r>
              <a:rPr lang="cs-CZ" sz="2800" dirty="0">
                <a:latin typeface="Cambria"/>
                <a:cs typeface="Cambria"/>
              </a:rPr>
              <a:t> in </a:t>
            </a:r>
            <a:r>
              <a:rPr lang="cs-CZ" sz="2800" dirty="0" err="1" smtClean="0">
                <a:latin typeface="Cambria"/>
                <a:cs typeface="Cambria"/>
              </a:rPr>
              <a:t>Nom</a:t>
            </a:r>
            <a:r>
              <a:rPr lang="cs-CZ" sz="2800" dirty="0" smtClean="0">
                <a:latin typeface="Cambria"/>
                <a:cs typeface="Cambria"/>
              </a:rPr>
              <a:t>. </a:t>
            </a:r>
            <a:r>
              <a:rPr lang="cs-CZ" sz="2800" dirty="0">
                <a:latin typeface="Cambria"/>
                <a:cs typeface="Cambria"/>
              </a:rPr>
              <a:t>and </a:t>
            </a:r>
            <a:r>
              <a:rPr lang="cs-CZ" sz="2800" dirty="0" smtClean="0">
                <a:latin typeface="Cambria"/>
                <a:cs typeface="Cambria"/>
              </a:rPr>
              <a:t>Gen. (genitive </a:t>
            </a:r>
            <a:r>
              <a:rPr lang="cs-CZ" sz="2800" dirty="0" err="1">
                <a:latin typeface="Cambria"/>
                <a:cs typeface="Cambria"/>
              </a:rPr>
              <a:t>is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u="sng" dirty="0" err="1">
                <a:latin typeface="Cambria"/>
                <a:cs typeface="Cambria"/>
              </a:rPr>
              <a:t>longer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than</a:t>
            </a:r>
            <a:r>
              <a:rPr lang="cs-CZ" sz="2800" dirty="0">
                <a:latin typeface="Cambria"/>
                <a:cs typeface="Cambria"/>
              </a:rPr>
              <a:t> and </a:t>
            </a:r>
            <a:r>
              <a:rPr lang="cs-CZ" sz="2800" u="sng" dirty="0" err="1">
                <a:latin typeface="Cambria"/>
                <a:cs typeface="Cambria"/>
              </a:rPr>
              <a:t>different</a:t>
            </a:r>
            <a:r>
              <a:rPr lang="cs-CZ" sz="2800" dirty="0">
                <a:latin typeface="Cambria"/>
                <a:cs typeface="Cambria"/>
              </a:rPr>
              <a:t> from </a:t>
            </a:r>
            <a:r>
              <a:rPr lang="cs-CZ" sz="2800" dirty="0" smtClean="0">
                <a:latin typeface="Cambria"/>
                <a:cs typeface="Cambria"/>
              </a:rPr>
              <a:t>nominative)</a:t>
            </a:r>
            <a:endParaRPr lang="cs-CZ" sz="2800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r>
              <a:rPr lang="cs-CZ" dirty="0" smtClean="0">
                <a:latin typeface="Cambria"/>
                <a:cs typeface="Cambria"/>
              </a:rPr>
              <a:t>stem in </a:t>
            </a:r>
            <a:r>
              <a:rPr lang="cs-CZ" dirty="0" err="1" smtClean="0">
                <a:latin typeface="Cambria"/>
                <a:cs typeface="Cambria"/>
              </a:rPr>
              <a:t>nom</a:t>
            </a:r>
            <a:r>
              <a:rPr lang="cs-CZ" dirty="0" smtClean="0">
                <a:latin typeface="Cambria"/>
                <a:cs typeface="Cambria"/>
              </a:rPr>
              <a:t>. </a:t>
            </a:r>
            <a:r>
              <a:rPr lang="cs-CZ" dirty="0" err="1" smtClean="0">
                <a:latin typeface="Cambria"/>
                <a:cs typeface="Cambria"/>
              </a:rPr>
              <a:t>sg</a:t>
            </a:r>
            <a:r>
              <a:rPr lang="cs-CZ" dirty="0" smtClean="0">
                <a:latin typeface="Cambria"/>
                <a:cs typeface="Cambria"/>
              </a:rPr>
              <a:t>. and gen. </a:t>
            </a:r>
            <a:r>
              <a:rPr lang="cs-CZ" dirty="0" err="1" smtClean="0">
                <a:latin typeface="Cambria"/>
                <a:cs typeface="Cambria"/>
              </a:rPr>
              <a:t>sg</a:t>
            </a:r>
            <a:r>
              <a:rPr lang="cs-CZ" dirty="0" smtClean="0">
                <a:latin typeface="Cambria"/>
                <a:cs typeface="Cambria"/>
              </a:rPr>
              <a:t>. </a:t>
            </a:r>
            <a:r>
              <a:rPr lang="cs-CZ" dirty="0" err="1" smtClean="0">
                <a:latin typeface="Cambria"/>
                <a:cs typeface="Cambria"/>
              </a:rPr>
              <a:t>differs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sz="2300" b="1" dirty="0" err="1" smtClean="0">
                <a:latin typeface="Cambria"/>
                <a:cs typeface="Cambria"/>
              </a:rPr>
              <a:t>pulm</a:t>
            </a:r>
            <a:r>
              <a:rPr lang="cs-CZ" sz="2300" dirty="0" smtClean="0">
                <a:latin typeface="Cambria"/>
                <a:cs typeface="Cambria"/>
              </a:rPr>
              <a:t>-o//</a:t>
            </a:r>
            <a:r>
              <a:rPr lang="cs-CZ" sz="2300" b="1" dirty="0" err="1" smtClean="0">
                <a:latin typeface="Cambria"/>
                <a:cs typeface="Cambria"/>
              </a:rPr>
              <a:t>pulmon</a:t>
            </a:r>
            <a:r>
              <a:rPr lang="cs-CZ" sz="2300" dirty="0" err="1" smtClean="0">
                <a:latin typeface="Cambria"/>
                <a:cs typeface="Cambria"/>
              </a:rPr>
              <a:t>-is</a:t>
            </a:r>
            <a:endParaRPr lang="cs-CZ" sz="2300" dirty="0" smtClean="0">
              <a:latin typeface="Cambria"/>
              <a:cs typeface="Cambria"/>
            </a:endParaRPr>
          </a:p>
          <a:p>
            <a:pPr lvl="1"/>
            <a:r>
              <a:rPr lang="cs-CZ" sz="2300" b="1" dirty="0" err="1" smtClean="0">
                <a:latin typeface="Cambria"/>
                <a:cs typeface="Cambria"/>
              </a:rPr>
              <a:t>fem</a:t>
            </a:r>
            <a:r>
              <a:rPr lang="cs-CZ" sz="2300" dirty="0" err="1" smtClean="0">
                <a:latin typeface="Cambria"/>
                <a:cs typeface="Cambria"/>
              </a:rPr>
              <a:t>-ur</a:t>
            </a:r>
            <a:r>
              <a:rPr lang="cs-CZ" sz="2300" dirty="0" smtClean="0">
                <a:latin typeface="Cambria"/>
                <a:cs typeface="Cambria"/>
              </a:rPr>
              <a:t>//</a:t>
            </a:r>
            <a:r>
              <a:rPr lang="cs-CZ" sz="2300" b="1" dirty="0" err="1" smtClean="0">
                <a:latin typeface="Cambria"/>
                <a:cs typeface="Cambria"/>
              </a:rPr>
              <a:t>femor</a:t>
            </a:r>
            <a:r>
              <a:rPr lang="cs-CZ" sz="2300" dirty="0" err="1" smtClean="0">
                <a:latin typeface="Cambria"/>
                <a:cs typeface="Cambria"/>
              </a:rPr>
              <a:t>-is</a:t>
            </a:r>
            <a:endParaRPr lang="cs-CZ" sz="2300" dirty="0" smtClean="0">
              <a:latin typeface="Cambria"/>
              <a:cs typeface="Cambria"/>
            </a:endParaRPr>
          </a:p>
          <a:p>
            <a:pPr lvl="1"/>
            <a:r>
              <a:rPr lang="cs-CZ" sz="2300" b="1" dirty="0" smtClean="0">
                <a:latin typeface="Cambria"/>
                <a:cs typeface="Cambria"/>
              </a:rPr>
              <a:t>rad</a:t>
            </a:r>
            <a:r>
              <a:rPr lang="cs-CZ" sz="2300" dirty="0" smtClean="0">
                <a:latin typeface="Cambria"/>
                <a:cs typeface="Cambria"/>
              </a:rPr>
              <a:t>-</a:t>
            </a:r>
            <a:r>
              <a:rPr lang="cs-CZ" sz="2300" dirty="0" err="1" smtClean="0">
                <a:latin typeface="Cambria"/>
                <a:cs typeface="Cambria"/>
              </a:rPr>
              <a:t>ix</a:t>
            </a:r>
            <a:r>
              <a:rPr lang="cs-CZ" sz="2300" dirty="0" smtClean="0">
                <a:latin typeface="Cambria"/>
                <a:cs typeface="Cambria"/>
              </a:rPr>
              <a:t>//</a:t>
            </a:r>
            <a:r>
              <a:rPr lang="cs-CZ" sz="2300" b="1" dirty="0" err="1" smtClean="0">
                <a:latin typeface="Cambria"/>
                <a:cs typeface="Cambria"/>
              </a:rPr>
              <a:t>radic</a:t>
            </a:r>
            <a:r>
              <a:rPr lang="cs-CZ" sz="2300" dirty="0" err="1" smtClean="0">
                <a:latin typeface="Cambria"/>
                <a:cs typeface="Cambria"/>
              </a:rPr>
              <a:t>-is</a:t>
            </a:r>
            <a:endParaRPr lang="cs-CZ" sz="2300" dirty="0" smtClean="0">
              <a:latin typeface="Cambria"/>
              <a:cs typeface="Cambria"/>
            </a:endParaRPr>
          </a:p>
          <a:p>
            <a:endParaRPr lang="cs-CZ" sz="1200" dirty="0" smtClean="0">
              <a:latin typeface="Cambria"/>
              <a:cs typeface="Cambria"/>
            </a:endParaRPr>
          </a:p>
          <a:p>
            <a:r>
              <a:rPr lang="cs-CZ" dirty="0" smtClean="0">
                <a:latin typeface="Cambria"/>
                <a:cs typeface="Cambria"/>
              </a:rPr>
              <a:t>In </a:t>
            </a:r>
            <a:r>
              <a:rPr lang="cs-CZ" dirty="0" err="1" smtClean="0">
                <a:latin typeface="Cambria"/>
                <a:cs typeface="Cambria"/>
              </a:rPr>
              <a:t>order</a:t>
            </a:r>
            <a:r>
              <a:rPr lang="cs-CZ" dirty="0" smtClean="0">
                <a:latin typeface="Cambria"/>
                <a:cs typeface="Cambria"/>
              </a:rPr>
              <a:t> to </a:t>
            </a:r>
            <a:r>
              <a:rPr lang="cs-CZ" dirty="0" err="1" smtClean="0">
                <a:latin typeface="Cambria"/>
                <a:cs typeface="Cambria"/>
              </a:rPr>
              <a:t>decline</a:t>
            </a:r>
            <a:r>
              <a:rPr lang="cs-CZ" dirty="0" smtClean="0">
                <a:latin typeface="Cambria"/>
                <a:cs typeface="Cambria"/>
              </a:rPr>
              <a:t> a 3rd </a:t>
            </a:r>
            <a:r>
              <a:rPr lang="cs-CZ" dirty="0" err="1" smtClean="0">
                <a:latin typeface="Cambria"/>
                <a:cs typeface="Cambria"/>
              </a:rPr>
              <a:t>declension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noun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properly</a:t>
            </a:r>
            <a:r>
              <a:rPr lang="cs-CZ" dirty="0" smtClean="0">
                <a:latin typeface="Cambria"/>
                <a:cs typeface="Cambria"/>
              </a:rPr>
              <a:t> (</a:t>
            </a:r>
            <a:r>
              <a:rPr lang="cs-CZ" dirty="0" err="1" smtClean="0">
                <a:latin typeface="Cambria"/>
                <a:cs typeface="Cambria"/>
              </a:rPr>
              <a:t>both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consonant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stems</a:t>
            </a:r>
            <a:r>
              <a:rPr lang="cs-CZ" dirty="0" smtClean="0">
                <a:latin typeface="Cambria"/>
                <a:cs typeface="Cambria"/>
              </a:rPr>
              <a:t> and i-</a:t>
            </a:r>
            <a:r>
              <a:rPr lang="cs-CZ" dirty="0" err="1" smtClean="0">
                <a:latin typeface="Cambria"/>
                <a:cs typeface="Cambria"/>
              </a:rPr>
              <a:t>stems</a:t>
            </a:r>
            <a:r>
              <a:rPr lang="cs-CZ" dirty="0" smtClean="0">
                <a:latin typeface="Cambria"/>
                <a:cs typeface="Cambria"/>
              </a:rPr>
              <a:t>), </a:t>
            </a:r>
            <a:r>
              <a:rPr lang="cs-CZ" dirty="0" err="1" smtClean="0">
                <a:latin typeface="Cambria"/>
                <a:cs typeface="Cambria"/>
              </a:rPr>
              <a:t>it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is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necessary</a:t>
            </a:r>
            <a:r>
              <a:rPr lang="cs-CZ" dirty="0" smtClean="0">
                <a:latin typeface="Cambria"/>
                <a:cs typeface="Cambria"/>
              </a:rPr>
              <a:t> to </a:t>
            </a:r>
            <a:r>
              <a:rPr lang="cs-CZ" dirty="0" err="1" smtClean="0">
                <a:latin typeface="Cambria"/>
                <a:cs typeface="Cambria"/>
              </a:rPr>
              <a:t>know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its</a:t>
            </a:r>
            <a:r>
              <a:rPr lang="cs-CZ" dirty="0" smtClean="0">
                <a:latin typeface="Cambria"/>
                <a:cs typeface="Cambria"/>
              </a:rPr>
              <a:t> GENITIVE </a:t>
            </a:r>
            <a:r>
              <a:rPr lang="cs-CZ" dirty="0" err="1" smtClean="0">
                <a:latin typeface="Cambria"/>
                <a:cs typeface="Cambria"/>
              </a:rPr>
              <a:t>form</a:t>
            </a:r>
            <a:r>
              <a:rPr lang="cs-CZ" dirty="0" smtClean="0">
                <a:latin typeface="Cambria"/>
                <a:cs typeface="Cambria"/>
              </a:rPr>
              <a:t>.</a:t>
            </a:r>
          </a:p>
          <a:p>
            <a:endParaRPr lang="cs-CZ" b="1" dirty="0">
              <a:latin typeface="Cambria"/>
              <a:cs typeface="Cambria"/>
            </a:endParaRPr>
          </a:p>
          <a:p>
            <a:pPr>
              <a:buNone/>
            </a:pPr>
            <a:r>
              <a:rPr lang="cs-CZ" b="1" dirty="0">
                <a:latin typeface="Cambria"/>
                <a:cs typeface="Cambria"/>
              </a:rPr>
              <a:t>	</a:t>
            </a:r>
            <a:endParaRPr lang="cs-CZ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907724" y="4543626"/>
            <a:ext cx="248818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1. </a:t>
            </a:r>
            <a:r>
              <a:rPr lang="cs-CZ" sz="2800" dirty="0" err="1" smtClean="0">
                <a:latin typeface="Cambria"/>
                <a:cs typeface="Cambria"/>
              </a:rPr>
              <a:t>pulm</a:t>
            </a:r>
            <a:r>
              <a:rPr lang="cs-CZ" sz="2800" dirty="0" smtClean="0">
                <a:latin typeface="Cambria"/>
                <a:cs typeface="Cambria"/>
              </a:rPr>
              <a:t>-o </a:t>
            </a:r>
          </a:p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2.</a:t>
            </a:r>
            <a:r>
              <a:rPr lang="cs-CZ" sz="2800" b="1" dirty="0" smtClean="0">
                <a:latin typeface="Cambria"/>
                <a:cs typeface="Cambria"/>
              </a:rPr>
              <a:t> </a:t>
            </a:r>
            <a:r>
              <a:rPr lang="cs-CZ" sz="2800" b="1" dirty="0" err="1" smtClean="0">
                <a:solidFill>
                  <a:srgbClr val="C00000"/>
                </a:solidFill>
                <a:latin typeface="Cambria"/>
                <a:cs typeface="Cambria"/>
              </a:rPr>
              <a:t>pulmon</a:t>
            </a:r>
            <a:r>
              <a:rPr lang="cs-CZ" sz="2800" b="1" dirty="0" err="1" smtClean="0">
                <a:latin typeface="Cambria"/>
                <a:cs typeface="Cambria"/>
              </a:rPr>
              <a:t>-</a:t>
            </a:r>
            <a:r>
              <a:rPr lang="cs-CZ" sz="2800" dirty="0" err="1" smtClean="0">
                <a:latin typeface="Cambria"/>
                <a:cs typeface="Cambria"/>
              </a:rPr>
              <a:t>is</a:t>
            </a:r>
            <a:r>
              <a:rPr lang="cs-CZ" sz="28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4.</a:t>
            </a:r>
            <a:r>
              <a:rPr lang="cs-CZ" sz="2800" b="1" dirty="0" smtClean="0">
                <a:latin typeface="Cambria"/>
                <a:cs typeface="Cambria"/>
              </a:rPr>
              <a:t> </a:t>
            </a:r>
            <a:r>
              <a:rPr lang="cs-CZ" sz="2800" b="1" dirty="0" err="1" smtClean="0">
                <a:solidFill>
                  <a:srgbClr val="C00000"/>
                </a:solidFill>
                <a:latin typeface="Cambria"/>
                <a:cs typeface="Cambria"/>
              </a:rPr>
              <a:t>pulmon</a:t>
            </a:r>
            <a:r>
              <a:rPr lang="cs-CZ" sz="2800" b="1" dirty="0" err="1" smtClean="0">
                <a:latin typeface="Cambria"/>
                <a:cs typeface="Cambria"/>
              </a:rPr>
              <a:t>-</a:t>
            </a:r>
            <a:r>
              <a:rPr lang="cs-CZ" sz="2800" dirty="0" err="1" smtClean="0">
                <a:latin typeface="Cambria"/>
                <a:cs typeface="Cambria"/>
              </a:rPr>
              <a:t>em</a:t>
            </a:r>
            <a:r>
              <a:rPr lang="cs-CZ" sz="28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6.</a:t>
            </a:r>
            <a:r>
              <a:rPr lang="cs-CZ" sz="2800" b="1" dirty="0" smtClean="0">
                <a:latin typeface="Cambria"/>
                <a:cs typeface="Cambria"/>
              </a:rPr>
              <a:t> </a:t>
            </a:r>
            <a:r>
              <a:rPr lang="cs-CZ" sz="2800" b="1" dirty="0" err="1" smtClean="0">
                <a:solidFill>
                  <a:srgbClr val="C00000"/>
                </a:solidFill>
                <a:latin typeface="Cambria"/>
                <a:cs typeface="Cambria"/>
              </a:rPr>
              <a:t>pulmon</a:t>
            </a:r>
            <a:r>
              <a:rPr lang="cs-CZ" sz="2800" b="1" dirty="0" smtClean="0">
                <a:latin typeface="Cambria"/>
                <a:cs typeface="Cambria"/>
              </a:rPr>
              <a:t>-</a:t>
            </a:r>
            <a:r>
              <a:rPr lang="cs-CZ" sz="2800" dirty="0" smtClean="0">
                <a:latin typeface="Cambria"/>
                <a:cs typeface="Cambria"/>
              </a:rPr>
              <a:t>e</a:t>
            </a:r>
          </a:p>
        </p:txBody>
      </p:sp>
      <p:sp>
        <p:nvSpPr>
          <p:cNvPr id="5" name="Ovál 4"/>
          <p:cNvSpPr/>
          <p:nvPr/>
        </p:nvSpPr>
        <p:spPr>
          <a:xfrm>
            <a:off x="4554530" y="4995296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3"/>
                </a:solidFill>
                <a:latin typeface="Cambria"/>
                <a:cs typeface="Cambria"/>
              </a:rPr>
              <a:t>DOLOR</a:t>
            </a:r>
            <a:endParaRPr lang="en-GB" sz="3600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3243626"/>
              </p:ext>
            </p:extLst>
          </p:nvPr>
        </p:nvGraphicFramePr>
        <p:xfrm>
          <a:off x="1469951" y="2072081"/>
          <a:ext cx="6117464" cy="373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83"/>
                <a:gridCol w="2038823"/>
                <a:gridCol w="2709858"/>
              </a:tblGrid>
              <a:tr h="552325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</a:t>
                      </a:r>
                      <a:endParaRPr lang="sk-SK" sz="3200" b="1" dirty="0" smtClean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</a:t>
                      </a:r>
                      <a:r>
                        <a:rPr lang="sk-SK" sz="3200" b="1" dirty="0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32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</a:t>
                      </a:r>
                      <a:r>
                        <a:rPr lang="sk-SK" sz="3200" b="1" dirty="0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um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em</a:t>
                      </a:r>
                      <a:endParaRPr lang="sk-SK" sz="32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</a:t>
                      </a:r>
                      <a:r>
                        <a:rPr lang="sk-SK" sz="3200" b="1" dirty="0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89442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dolor-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lang="sk-SK" sz="32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dolor-</a:t>
                      </a:r>
                      <a:r>
                        <a:rPr lang="sk-SK" sz="3200" b="1" dirty="0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4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/>
                </a:solidFill>
                <a:latin typeface="Cambria"/>
                <a:cs typeface="Cambria"/>
              </a:rPr>
              <a:t>CORPUS</a:t>
            </a:r>
            <a:endParaRPr lang="en-GB" b="1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9248190"/>
              </p:ext>
            </p:extLst>
          </p:nvPr>
        </p:nvGraphicFramePr>
        <p:xfrm>
          <a:off x="1688477" y="2063692"/>
          <a:ext cx="5729091" cy="356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439"/>
                <a:gridCol w="1952324"/>
                <a:gridCol w="2517328"/>
              </a:tblGrid>
              <a:tr h="577552">
                <a:tc>
                  <a:txBody>
                    <a:bodyPr/>
                    <a:lstStyle/>
                    <a:p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corpus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32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um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accus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>
                          <a:latin typeface="Cambria"/>
                          <a:cs typeface="Cambria"/>
                        </a:rPr>
                        <a:t>corpus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  <a:tr h="746943">
                <a:tc>
                  <a:txBody>
                    <a:bodyPr/>
                    <a:lstStyle/>
                    <a:p>
                      <a:r>
                        <a:rPr lang="sk-SK" sz="32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32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3200" dirty="0"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lang="sk-SK" sz="3200" b="1" dirty="0" smtClean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3200" b="1" dirty="0" err="1" smtClean="0">
                          <a:latin typeface="Cambria"/>
                          <a:cs typeface="Cambria"/>
                        </a:rPr>
                        <a:t>corpor-</a:t>
                      </a:r>
                      <a:r>
                        <a:rPr lang="sk-SK" sz="32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942"/>
            <a:ext cx="9243973" cy="55510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Consonant</a:t>
            </a:r>
            <a:r>
              <a:rPr lang="cs-CZ" dirty="0" smtClean="0"/>
              <a:t>-stem </a:t>
            </a:r>
            <a:r>
              <a:rPr lang="cs-CZ" dirty="0" err="1" smtClean="0"/>
              <a:t>paradigms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46765" y="2183983"/>
            <a:ext cx="505191" cy="463307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92885" y="4264405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94863" y="5119060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99824" y="2183982"/>
            <a:ext cx="505191" cy="4633073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7415" y="2601232"/>
            <a:ext cx="346364" cy="36945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7415" y="3480241"/>
            <a:ext cx="346364" cy="30758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onsonant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r>
              <a:rPr lang="cs-CZ" dirty="0" smtClean="0"/>
              <a:t>: </a:t>
            </a:r>
            <a:r>
              <a:rPr lang="cs-CZ" dirty="0" err="1" smtClean="0"/>
              <a:t>nouns</a:t>
            </a:r>
            <a:r>
              <a:rPr lang="cs-CZ" dirty="0" smtClean="0"/>
              <a:t> of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833" y="1417638"/>
            <a:ext cx="913561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dirty="0" err="1">
                <a:latin typeface="Cambria"/>
                <a:cs typeface="Cambria"/>
              </a:rPr>
              <a:t>N</a:t>
            </a:r>
            <a:r>
              <a:rPr lang="sk-SK" b="1" dirty="0" err="1" smtClean="0">
                <a:latin typeface="Cambria"/>
                <a:cs typeface="Cambria"/>
              </a:rPr>
              <a:t>ouns</a:t>
            </a:r>
            <a:r>
              <a:rPr lang="sk-SK" b="1" dirty="0" smtClean="0">
                <a:latin typeface="Cambria"/>
                <a:cs typeface="Cambria"/>
              </a:rPr>
              <a:t> </a:t>
            </a:r>
            <a:r>
              <a:rPr lang="sk-SK" b="1" dirty="0">
                <a:latin typeface="Cambria"/>
                <a:cs typeface="Cambria"/>
              </a:rPr>
              <a:t>of </a:t>
            </a:r>
            <a:r>
              <a:rPr lang="sk-SK" b="1" dirty="0" err="1">
                <a:solidFill>
                  <a:srgbClr val="FF0000"/>
                </a:solidFill>
                <a:latin typeface="Cambria"/>
                <a:cs typeface="Cambria"/>
              </a:rPr>
              <a:t>Greek</a:t>
            </a:r>
            <a:r>
              <a:rPr lang="sk-SK" b="1" dirty="0">
                <a:latin typeface="Cambria"/>
                <a:cs typeface="Cambria"/>
              </a:rPr>
              <a:t> </a:t>
            </a:r>
            <a:r>
              <a:rPr lang="sk-SK" b="1" dirty="0" err="1">
                <a:latin typeface="Cambria"/>
                <a:cs typeface="Cambria"/>
              </a:rPr>
              <a:t>origin</a:t>
            </a:r>
            <a:r>
              <a:rPr lang="sk-SK" b="1" dirty="0">
                <a:latin typeface="Cambria"/>
                <a:cs typeface="Cambria"/>
              </a:rPr>
              <a:t> </a:t>
            </a:r>
            <a:r>
              <a:rPr lang="sk-SK" b="1" dirty="0" err="1">
                <a:latin typeface="Cambria"/>
                <a:cs typeface="Cambria"/>
              </a:rPr>
              <a:t>declined</a:t>
            </a:r>
            <a:r>
              <a:rPr lang="sk-SK" b="1" dirty="0">
                <a:latin typeface="Cambria"/>
                <a:cs typeface="Cambria"/>
              </a:rPr>
              <a:t> </a:t>
            </a:r>
            <a:r>
              <a:rPr lang="sk-SK" b="1" dirty="0" err="1">
                <a:latin typeface="Cambria"/>
                <a:cs typeface="Cambria"/>
              </a:rPr>
              <a:t>according</a:t>
            </a:r>
            <a:r>
              <a:rPr lang="sk-SK" b="1" dirty="0">
                <a:latin typeface="Cambria"/>
                <a:cs typeface="Cambria"/>
              </a:rPr>
              <a:t> </a:t>
            </a:r>
            <a:r>
              <a:rPr lang="sk-SK" b="1" dirty="0" smtClean="0">
                <a:latin typeface="Cambria"/>
                <a:cs typeface="Cambria"/>
              </a:rPr>
              <a:t>to </a:t>
            </a:r>
          </a:p>
          <a:p>
            <a:pPr marL="0" indent="0" algn="ctr">
              <a:buNone/>
            </a:pPr>
            <a:r>
              <a:rPr lang="sk-SK" b="1" dirty="0" err="1" smtClean="0">
                <a:solidFill>
                  <a:srgbClr val="FF0000"/>
                </a:solidFill>
                <a:latin typeface="Cambria"/>
                <a:cs typeface="Cambria"/>
              </a:rPr>
              <a:t>consonant-stem</a:t>
            </a:r>
            <a:r>
              <a:rPr lang="sk-SK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Cambria"/>
                <a:cs typeface="Cambria"/>
              </a:rPr>
              <a:t>paradigms</a:t>
            </a:r>
            <a:r>
              <a:rPr lang="sk-SK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</a:p>
          <a:p>
            <a:pPr marL="0" indent="0" algn="ctr">
              <a:buNone/>
            </a:pPr>
            <a:r>
              <a:rPr lang="sk-SK" b="1" dirty="0" smtClean="0">
                <a:latin typeface="Cambria"/>
                <a:cs typeface="Cambria"/>
              </a:rPr>
              <a:t>= </a:t>
            </a:r>
            <a:r>
              <a:rPr lang="sk-SK" b="1" dirty="0" err="1" smtClean="0">
                <a:latin typeface="Cambria"/>
                <a:cs typeface="Cambria"/>
              </a:rPr>
              <a:t>nouns</a:t>
            </a:r>
            <a:r>
              <a:rPr lang="sk-SK" b="1" dirty="0" smtClean="0">
                <a:latin typeface="Cambria"/>
                <a:cs typeface="Cambria"/>
              </a:rPr>
              <a:t> </a:t>
            </a:r>
            <a:r>
              <a:rPr lang="sk-SK" b="1" dirty="0" err="1" smtClean="0">
                <a:latin typeface="Cambria"/>
                <a:cs typeface="Cambria"/>
              </a:rPr>
              <a:t>with</a:t>
            </a:r>
            <a:r>
              <a:rPr lang="sk-SK" b="1" dirty="0" smtClean="0">
                <a:latin typeface="Cambria"/>
                <a:cs typeface="Cambria"/>
              </a:rPr>
              <a:t> </a:t>
            </a:r>
            <a:r>
              <a:rPr lang="sk-SK" b="1" dirty="0" err="1" smtClean="0">
                <a:latin typeface="Cambria"/>
                <a:cs typeface="Cambria"/>
              </a:rPr>
              <a:t>typical</a:t>
            </a:r>
            <a:r>
              <a:rPr lang="sk-SK" b="1" dirty="0" smtClean="0">
                <a:latin typeface="Cambria"/>
                <a:cs typeface="Cambria"/>
              </a:rPr>
              <a:t> </a:t>
            </a:r>
            <a:r>
              <a:rPr lang="sk-SK" b="1" dirty="0" err="1" smtClean="0">
                <a:latin typeface="Cambria"/>
                <a:cs typeface="Cambria"/>
              </a:rPr>
              <a:t>endings</a:t>
            </a:r>
            <a:r>
              <a:rPr lang="sk-SK" b="1" dirty="0" smtClean="0">
                <a:latin typeface="Cambria"/>
                <a:cs typeface="Cambria"/>
              </a:rPr>
              <a:t>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endParaRPr lang="sk-SK" sz="2500" b="1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444500" lvl="1" indent="0">
              <a:buNone/>
            </a:pPr>
            <a:r>
              <a:rPr lang="sk-SK" sz="2500" b="1" dirty="0">
                <a:solidFill>
                  <a:schemeClr val="tx1"/>
                </a:solidFill>
                <a:latin typeface="Cambria"/>
                <a:cs typeface="Cambria"/>
              </a:rPr>
              <a:t>    : </a:t>
            </a:r>
            <a:r>
              <a:rPr lang="sk-SK" sz="2500" b="1" dirty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lang="sk-SK" sz="2500" b="1" dirty="0" err="1" smtClean="0">
                <a:solidFill>
                  <a:srgbClr val="FF0000"/>
                </a:solidFill>
                <a:latin typeface="Cambria"/>
                <a:cs typeface="Cambria"/>
              </a:rPr>
              <a:t>itis</a:t>
            </a:r>
            <a:r>
              <a:rPr lang="sk-SK" sz="2500" b="1" dirty="0" smtClean="0">
                <a:solidFill>
                  <a:srgbClr val="FF0000"/>
                </a:solidFill>
                <a:latin typeface="Cambria"/>
                <a:cs typeface="Cambria"/>
              </a:rPr>
              <a:t>, </a:t>
            </a:r>
            <a:r>
              <a:rPr lang="sk-SK" sz="2500" b="1" dirty="0" err="1" smtClean="0">
                <a:solidFill>
                  <a:srgbClr val="FF0000"/>
                </a:solidFill>
                <a:latin typeface="Cambria"/>
                <a:cs typeface="Cambria"/>
              </a:rPr>
              <a:t>itidis</a:t>
            </a:r>
            <a:r>
              <a:rPr lang="sk-SK" sz="2500" b="1" dirty="0" smtClean="0">
                <a:solidFill>
                  <a:srgbClr val="FF0000"/>
                </a:solidFill>
                <a:latin typeface="Cambria"/>
                <a:cs typeface="Cambria"/>
              </a:rPr>
              <a:t>, f.</a:t>
            </a:r>
            <a:r>
              <a:rPr lang="sk-SK" sz="2500" b="1" dirty="0">
                <a:solidFill>
                  <a:schemeClr val="tx1"/>
                </a:solidFill>
                <a:latin typeface="Cambria"/>
                <a:cs typeface="Cambria"/>
              </a:rPr>
              <a:t>	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 → 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inflammation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</a:p>
          <a:p>
            <a:pPr marL="444500" lvl="1" indent="0">
              <a:buNone/>
            </a:pP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       </a:t>
            </a:r>
            <a:r>
              <a:rPr lang="sk-SK" sz="2500" dirty="0" err="1">
                <a:solidFill>
                  <a:schemeClr val="tx1"/>
                </a:solidFill>
                <a:latin typeface="Cambria"/>
                <a:cs typeface="Cambria"/>
              </a:rPr>
              <a:t>e.g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.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hepatitis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itidis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, f. 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(</a:t>
            </a:r>
            <a:r>
              <a:rPr lang="sk-SK" sz="2500" dirty="0" err="1">
                <a:solidFill>
                  <a:schemeClr val="tx1"/>
                </a:solidFill>
                <a:latin typeface="Cambria"/>
                <a:cs typeface="Cambria"/>
              </a:rPr>
              <a:t>follows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sz="2500" dirty="0" err="1">
                <a:solidFill>
                  <a:schemeClr val="tx1"/>
                </a:solidFill>
                <a:latin typeface="Cambria"/>
                <a:cs typeface="Cambria"/>
              </a:rPr>
              <a:t>paradigm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sz="2500" b="1" dirty="0">
                <a:solidFill>
                  <a:schemeClr val="tx1"/>
                </a:solidFill>
                <a:latin typeface="Cambria"/>
                <a:cs typeface="Cambria"/>
              </a:rPr>
              <a:t>DOLOR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)</a:t>
            </a:r>
          </a:p>
          <a:p>
            <a:pPr marL="444500" lvl="1" indent="0">
              <a:buNone/>
            </a:pPr>
            <a:endParaRPr lang="sk-SK" sz="2500" b="1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444500" lvl="1" indent="0">
              <a:buNone/>
            </a:pPr>
            <a:r>
              <a:rPr lang="sk-SK" sz="2500" b="1" dirty="0">
                <a:solidFill>
                  <a:schemeClr val="tx1"/>
                </a:solidFill>
                <a:latin typeface="Cambria"/>
                <a:cs typeface="Cambria"/>
              </a:rPr>
              <a:t>    : </a:t>
            </a:r>
            <a:r>
              <a:rPr lang="sk-SK" sz="2500" b="1" dirty="0">
                <a:solidFill>
                  <a:srgbClr val="FF0000"/>
                </a:solidFill>
                <a:latin typeface="Cambria"/>
                <a:cs typeface="Cambria"/>
              </a:rPr>
              <a:t>-(</a:t>
            </a:r>
            <a:r>
              <a:rPr lang="sk-SK" sz="2500" b="1" dirty="0" smtClean="0">
                <a:solidFill>
                  <a:srgbClr val="FF0000"/>
                </a:solidFill>
                <a:latin typeface="Cambria"/>
                <a:cs typeface="Cambria"/>
              </a:rPr>
              <a:t>o)ma, (o)</a:t>
            </a:r>
            <a:r>
              <a:rPr lang="sk-SK" sz="2500" b="1" dirty="0" err="1" smtClean="0">
                <a:solidFill>
                  <a:srgbClr val="FF0000"/>
                </a:solidFill>
                <a:latin typeface="Cambria"/>
                <a:cs typeface="Cambria"/>
              </a:rPr>
              <a:t>matis</a:t>
            </a:r>
            <a:r>
              <a:rPr lang="sk-SK" sz="2500" b="1" dirty="0" smtClean="0">
                <a:solidFill>
                  <a:srgbClr val="FF0000"/>
                </a:solidFill>
                <a:latin typeface="Cambria"/>
                <a:cs typeface="Cambria"/>
              </a:rPr>
              <a:t>, n. 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→  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tumour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diseases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/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swellings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</a:p>
          <a:p>
            <a:pPr marL="444500" lvl="1" indent="0">
              <a:buNone/>
            </a:pP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       </a:t>
            </a:r>
            <a:r>
              <a:rPr lang="sk-SK" sz="2500" dirty="0" err="1">
                <a:solidFill>
                  <a:schemeClr val="tx1"/>
                </a:solidFill>
                <a:latin typeface="Cambria"/>
                <a:cs typeface="Cambria"/>
              </a:rPr>
              <a:t>e.g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oedema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sk-SK" sz="2500" i="1" dirty="0" err="1">
                <a:solidFill>
                  <a:schemeClr val="tx1"/>
                </a:solidFill>
                <a:latin typeface="Cambria"/>
                <a:cs typeface="Cambria"/>
              </a:rPr>
              <a:t>matis</a:t>
            </a:r>
            <a:r>
              <a:rPr lang="sk-SK" sz="2500" i="1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sk-SK" sz="2500" i="1" dirty="0" smtClean="0">
                <a:solidFill>
                  <a:schemeClr val="tx1"/>
                </a:solidFill>
                <a:latin typeface="Cambria"/>
                <a:cs typeface="Cambria"/>
              </a:rPr>
              <a:t>n. </a:t>
            </a:r>
            <a:r>
              <a:rPr lang="sk-SK" sz="2500" dirty="0" smtClean="0">
                <a:solidFill>
                  <a:schemeClr val="tx1"/>
                </a:solidFill>
                <a:latin typeface="Cambria"/>
                <a:cs typeface="Cambria"/>
              </a:rPr>
              <a:t>(</a:t>
            </a:r>
            <a:r>
              <a:rPr lang="sk-SK" sz="2500" dirty="0" err="1" smtClean="0">
                <a:solidFill>
                  <a:schemeClr val="tx1"/>
                </a:solidFill>
                <a:latin typeface="Cambria"/>
                <a:cs typeface="Cambria"/>
              </a:rPr>
              <a:t>follows</a:t>
            </a:r>
            <a:r>
              <a:rPr lang="sk-SK" sz="25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sz="2500" dirty="0" err="1">
                <a:solidFill>
                  <a:schemeClr val="tx1"/>
                </a:solidFill>
                <a:latin typeface="Cambria"/>
                <a:cs typeface="Cambria"/>
              </a:rPr>
              <a:t>paradigm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sk-SK" sz="2500" b="1" dirty="0">
                <a:solidFill>
                  <a:schemeClr val="tx1"/>
                </a:solidFill>
                <a:latin typeface="Cambria"/>
                <a:cs typeface="Cambria"/>
              </a:rPr>
              <a:t>CORPUS</a:t>
            </a:r>
            <a:r>
              <a:rPr lang="sk-SK" sz="2500" dirty="0">
                <a:solidFill>
                  <a:schemeClr val="tx1"/>
                </a:solidFill>
                <a:latin typeface="Cambria"/>
                <a:cs typeface="Cambria"/>
              </a:rPr>
              <a:t>)</a:t>
            </a:r>
            <a:endParaRPr lang="sk-SK" sz="25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952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7664</TotalTime>
  <Words>1319</Words>
  <Application>Microsoft Office PowerPoint</Application>
  <PresentationFormat>Předvádění na obrazovce (4:3)</PresentationFormat>
  <Paragraphs>441</Paragraphs>
  <Slides>27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Administrativní</vt:lpstr>
      <vt:lpstr>Basic medical terminology </vt:lpstr>
      <vt:lpstr>3rd declension: specific features</vt:lpstr>
      <vt:lpstr>3rd declension nouns</vt:lpstr>
      <vt:lpstr>3rd declension paradigms</vt:lpstr>
      <vt:lpstr>Consonant stems: paradigms DOLOR (m., f.)+ CORPUS (n.)</vt:lpstr>
      <vt:lpstr>DOLOR</vt:lpstr>
      <vt:lpstr>CORPUS</vt:lpstr>
      <vt:lpstr>Consonant-stem paradigms</vt:lpstr>
      <vt:lpstr> Consonant stems: nouns of Greek origin</vt:lpstr>
      <vt:lpstr> 3rd declension nouns + adjectives</vt:lpstr>
      <vt:lpstr>Latin I-stems:  paradigms PELVIS (m., f.) + RETE (n.)</vt:lpstr>
      <vt:lpstr>3rd declension paradigms</vt:lpstr>
      <vt:lpstr>PELVIS</vt:lpstr>
      <vt:lpstr>DOLOR vs. PELVIS</vt:lpstr>
      <vt:lpstr>Consonant stems vs. i-stems (M. + F.)</vt:lpstr>
      <vt:lpstr>RETE</vt:lpstr>
      <vt:lpstr>CORPUS vs. RETE</vt:lpstr>
      <vt:lpstr>Consonant stems vs. i-stems (M. + F.)</vt:lpstr>
      <vt:lpstr>Greek I-stems: paradigm DOSIS</vt:lpstr>
      <vt:lpstr>EXCEPTIONS</vt:lpstr>
      <vt:lpstr>Identify the stems of the given nouns</vt:lpstr>
      <vt:lpstr>Give nominative forms of the given nouns</vt:lpstr>
      <vt:lpstr>Write down the stems and the paradigm words</vt:lpstr>
      <vt:lpstr>Assign nouns/adjectives to declension paradigms</vt:lpstr>
      <vt:lpstr>Form non-agreed attributes</vt:lpstr>
      <vt:lpstr>Change into plural</vt:lpstr>
      <vt:lpstr>Fill in synonyms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IIIrd declension</dc:title>
  <dc:creator>Pepina Artimová</dc:creator>
  <cp:lastModifiedBy>user</cp:lastModifiedBy>
  <cp:revision>100</cp:revision>
  <dcterms:created xsi:type="dcterms:W3CDTF">2014-10-30T16:10:00Z</dcterms:created>
  <dcterms:modified xsi:type="dcterms:W3CDTF">2019-11-18T19:53:30Z</dcterms:modified>
</cp:coreProperties>
</file>