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9"/>
  </p:notesMasterIdLst>
  <p:sldIdLst>
    <p:sldId id="276" r:id="rId2"/>
    <p:sldId id="259" r:id="rId3"/>
    <p:sldId id="304" r:id="rId4"/>
    <p:sldId id="287" r:id="rId5"/>
    <p:sldId id="260" r:id="rId6"/>
    <p:sldId id="262" r:id="rId7"/>
    <p:sldId id="263" r:id="rId8"/>
    <p:sldId id="264" r:id="rId9"/>
    <p:sldId id="266" r:id="rId10"/>
    <p:sldId id="302" r:id="rId11"/>
    <p:sldId id="277" r:id="rId12"/>
    <p:sldId id="278" r:id="rId13"/>
    <p:sldId id="279" r:id="rId14"/>
    <p:sldId id="300" r:id="rId15"/>
    <p:sldId id="282" r:id="rId16"/>
    <p:sldId id="280" r:id="rId17"/>
    <p:sldId id="301" r:id="rId18"/>
    <p:sldId id="303" r:id="rId19"/>
    <p:sldId id="285" r:id="rId20"/>
    <p:sldId id="288" r:id="rId21"/>
    <p:sldId id="307" r:id="rId22"/>
    <p:sldId id="308" r:id="rId23"/>
    <p:sldId id="305" r:id="rId24"/>
    <p:sldId id="290" r:id="rId25"/>
    <p:sldId id="296" r:id="rId26"/>
    <p:sldId id="297" r:id="rId27"/>
    <p:sldId id="298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732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B9424-D981-B34B-AFBD-AF99068FD4F8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86F26-F1DC-4F48-A0D8-BB46A4A61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57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86F26-F1DC-4F48-A0D8-BB46A4A6153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55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86F26-F1DC-4F48-A0D8-BB46A4A6153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80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E1795B1-8E88-764E-8EF8-1DCBB3AFE67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95B1-8E88-764E-8EF8-1DCBB3AFE67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E1795B1-8E88-764E-8EF8-1DCBB3AFE67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E1795B1-8E88-764E-8EF8-1DCBB3AFE67F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5EEC41D-08CC-9F44-9BD9-EF7A88019F6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149292" y="2819400"/>
            <a:ext cx="6623108" cy="1752600"/>
          </a:xfrm>
        </p:spPr>
        <p:txBody>
          <a:bodyPr/>
          <a:lstStyle/>
          <a:p>
            <a:r>
              <a:rPr lang="cs-CZ" sz="2200" dirty="0" err="1" smtClean="0">
                <a:solidFill>
                  <a:srgbClr val="1782BF"/>
                </a:solidFill>
                <a:latin typeface="Cambria"/>
                <a:cs typeface="Cambria"/>
              </a:rPr>
              <a:t>Seminar</a:t>
            </a:r>
            <a:r>
              <a:rPr lang="cs-CZ" sz="2200" dirty="0" smtClean="0">
                <a:solidFill>
                  <a:srgbClr val="1782BF"/>
                </a:solidFill>
                <a:latin typeface="Cambria"/>
                <a:cs typeface="Cambria"/>
              </a:rPr>
              <a:t> 6 and 7</a:t>
            </a:r>
            <a:endParaRPr lang="en-US" sz="2200" dirty="0">
              <a:solidFill>
                <a:srgbClr val="1782BF"/>
              </a:solidFill>
              <a:latin typeface="Cambria"/>
              <a:cs typeface="Cambria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Basic medical terminology </a:t>
            </a:r>
            <a:endParaRPr lang="cs-CZ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07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cs-CZ" dirty="0" smtClean="0"/>
              <a:t>3rd </a:t>
            </a:r>
            <a:r>
              <a:rPr lang="cs-CZ" dirty="0" err="1" smtClean="0"/>
              <a:t>declension</a:t>
            </a:r>
            <a:r>
              <a:rPr lang="cs-CZ" dirty="0" smtClean="0"/>
              <a:t> </a:t>
            </a:r>
            <a:r>
              <a:rPr lang="cs-CZ" dirty="0" err="1" smtClean="0"/>
              <a:t>nouns</a:t>
            </a:r>
            <a:r>
              <a:rPr lang="cs-CZ" dirty="0" smtClean="0"/>
              <a:t> + </a:t>
            </a:r>
            <a:r>
              <a:rPr lang="en-US" dirty="0" smtClean="0"/>
              <a:t>adjective</a:t>
            </a:r>
            <a:r>
              <a:rPr lang="cs-CZ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1833" y="1417638"/>
            <a:ext cx="913561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               M</a:t>
            </a:r>
            <a:r>
              <a:rPr lang="en-GB" sz="2000" dirty="0" smtClean="0"/>
              <a:t>		</a:t>
            </a:r>
            <a:r>
              <a:rPr lang="cs-CZ" sz="2000" dirty="0" smtClean="0"/>
              <a:t>	F</a:t>
            </a:r>
            <a:r>
              <a:rPr lang="en-GB" sz="2000" dirty="0" smtClean="0"/>
              <a:t>			N</a:t>
            </a:r>
          </a:p>
          <a:p>
            <a:pPr marL="0" indent="0">
              <a:buNone/>
            </a:pPr>
            <a:r>
              <a:rPr lang="en-GB" sz="2000" dirty="0" smtClean="0"/>
              <a:t>SG.</a:t>
            </a:r>
          </a:p>
          <a:p>
            <a:pPr marL="0" indent="0">
              <a:buNone/>
            </a:pPr>
            <a:r>
              <a:rPr lang="en-GB" sz="2000" dirty="0" smtClean="0"/>
              <a:t>1. </a:t>
            </a:r>
            <a:r>
              <a:rPr lang="cs-CZ" sz="2000" dirty="0" err="1" smtClean="0"/>
              <a:t>dolor</a:t>
            </a:r>
            <a:r>
              <a:rPr lang="cs-CZ" sz="2000" dirty="0" smtClean="0"/>
              <a:t> </a:t>
            </a:r>
            <a:r>
              <a:rPr lang="cs-CZ" sz="2000" dirty="0" err="1" smtClean="0"/>
              <a:t>magnus</a:t>
            </a:r>
            <a:r>
              <a:rPr lang="cs-CZ" sz="2000" dirty="0" smtClean="0"/>
              <a:t>		  </a:t>
            </a:r>
            <a:r>
              <a:rPr lang="en-GB" sz="2000" dirty="0" err="1" smtClean="0"/>
              <a:t>cavitas</a:t>
            </a:r>
            <a:r>
              <a:rPr lang="en-GB" sz="2000" dirty="0" smtClean="0"/>
              <a:t> magna		</a:t>
            </a:r>
            <a:r>
              <a:rPr lang="cs-CZ" sz="2000" dirty="0" smtClean="0"/>
              <a:t>     </a:t>
            </a:r>
            <a:r>
              <a:rPr lang="en-GB" sz="2000" dirty="0" smtClean="0"/>
              <a:t>foramen magnum</a:t>
            </a:r>
          </a:p>
          <a:p>
            <a:pPr marL="0" indent="0">
              <a:buNone/>
            </a:pPr>
            <a:r>
              <a:rPr lang="en-GB" sz="2000" dirty="0" smtClean="0"/>
              <a:t>2. </a:t>
            </a:r>
            <a:r>
              <a:rPr lang="cs-CZ" sz="2000" dirty="0" err="1" smtClean="0"/>
              <a:t>doloris</a:t>
            </a:r>
            <a:r>
              <a:rPr lang="cs-CZ" sz="2000" dirty="0" smtClean="0"/>
              <a:t> magni                 </a:t>
            </a:r>
            <a:r>
              <a:rPr lang="en-GB" sz="2000" dirty="0" err="1" smtClean="0"/>
              <a:t>cavitatis</a:t>
            </a:r>
            <a:r>
              <a:rPr lang="en-GB" sz="2000" dirty="0" smtClean="0"/>
              <a:t> </a:t>
            </a:r>
            <a:r>
              <a:rPr lang="en-GB" sz="2000" dirty="0" err="1" smtClean="0"/>
              <a:t>magnae</a:t>
            </a:r>
            <a:r>
              <a:rPr lang="en-GB" sz="2000" dirty="0" smtClean="0"/>
              <a:t>	</a:t>
            </a:r>
            <a:r>
              <a:rPr lang="cs-CZ" sz="2000" dirty="0" smtClean="0"/>
              <a:t>     </a:t>
            </a:r>
            <a:r>
              <a:rPr lang="en-GB" sz="2000" dirty="0" err="1" smtClean="0"/>
              <a:t>foraminis</a:t>
            </a:r>
            <a:r>
              <a:rPr lang="en-GB" sz="2000" dirty="0" smtClean="0"/>
              <a:t> magni</a:t>
            </a:r>
          </a:p>
          <a:p>
            <a:pPr marL="0" indent="0">
              <a:buNone/>
            </a:pPr>
            <a:r>
              <a:rPr lang="en-GB" sz="2000" dirty="0" smtClean="0"/>
              <a:t>4. </a:t>
            </a:r>
            <a:r>
              <a:rPr lang="en-GB" sz="2000" dirty="0" err="1" smtClean="0"/>
              <a:t>dolorem</a:t>
            </a:r>
            <a:r>
              <a:rPr lang="en-GB" sz="2000" dirty="0" smtClean="0"/>
              <a:t> magnum</a:t>
            </a:r>
            <a:r>
              <a:rPr lang="cs-CZ" sz="2000" dirty="0" smtClean="0"/>
              <a:t>	  </a:t>
            </a:r>
            <a:r>
              <a:rPr lang="en-GB" sz="2000" dirty="0" smtClean="0"/>
              <a:t>(in) </a:t>
            </a:r>
            <a:r>
              <a:rPr lang="en-GB" sz="2000" dirty="0" err="1" smtClean="0"/>
              <a:t>cavitatem</a:t>
            </a:r>
            <a:r>
              <a:rPr lang="en-GB" sz="2000" dirty="0" smtClean="0"/>
              <a:t> </a:t>
            </a:r>
            <a:r>
              <a:rPr lang="en-GB" sz="2000" dirty="0" err="1" smtClean="0"/>
              <a:t>magnam</a:t>
            </a:r>
            <a:r>
              <a:rPr lang="cs-CZ" sz="2000" dirty="0" smtClean="0"/>
              <a:t>	     </a:t>
            </a:r>
            <a:r>
              <a:rPr lang="en-GB" sz="2000" dirty="0" smtClean="0"/>
              <a:t>foramen magnum</a:t>
            </a:r>
          </a:p>
          <a:p>
            <a:pPr marL="0" indent="0">
              <a:buNone/>
            </a:pPr>
            <a:r>
              <a:rPr lang="en-GB" sz="2000" dirty="0" smtClean="0"/>
              <a:t>6. </a:t>
            </a:r>
            <a:r>
              <a:rPr lang="en-GB" sz="2000" dirty="0" err="1" smtClean="0"/>
              <a:t>dolore</a:t>
            </a:r>
            <a:r>
              <a:rPr lang="en-GB" sz="2000" dirty="0" smtClean="0"/>
              <a:t> </a:t>
            </a:r>
            <a:r>
              <a:rPr lang="en-GB" sz="2000" dirty="0" err="1" smtClean="0"/>
              <a:t>magno</a:t>
            </a:r>
            <a:r>
              <a:rPr lang="cs-CZ" sz="2000" dirty="0" smtClean="0"/>
              <a:t>		  </a:t>
            </a:r>
            <a:r>
              <a:rPr lang="en-GB" sz="2000" dirty="0" smtClean="0"/>
              <a:t>(in) </a:t>
            </a:r>
            <a:r>
              <a:rPr lang="en-GB" sz="2000" dirty="0" err="1" smtClean="0"/>
              <a:t>cavitate</a:t>
            </a:r>
            <a:r>
              <a:rPr lang="en-GB" sz="2000" dirty="0" smtClean="0"/>
              <a:t> magna</a:t>
            </a:r>
            <a:r>
              <a:rPr lang="cs-CZ" sz="2000" dirty="0" smtClean="0"/>
              <a:t>	     </a:t>
            </a:r>
            <a:r>
              <a:rPr lang="en-GB" sz="2000" dirty="0" err="1" smtClean="0"/>
              <a:t>foramine</a:t>
            </a:r>
            <a:r>
              <a:rPr lang="en-GB" sz="2000" dirty="0" smtClean="0"/>
              <a:t> </a:t>
            </a:r>
            <a:r>
              <a:rPr lang="en-GB" sz="2000" dirty="0" err="1" smtClean="0"/>
              <a:t>magno</a:t>
            </a: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PL.</a:t>
            </a:r>
          </a:p>
          <a:p>
            <a:pPr marL="0" indent="0">
              <a:buNone/>
            </a:pPr>
            <a:r>
              <a:rPr lang="en-GB" sz="2000" dirty="0" smtClean="0"/>
              <a:t>1. </a:t>
            </a:r>
            <a:r>
              <a:rPr lang="en-GB" sz="2000" dirty="0" err="1" smtClean="0"/>
              <a:t>dolores</a:t>
            </a:r>
            <a:r>
              <a:rPr lang="en-GB" sz="2000" dirty="0" smtClean="0"/>
              <a:t> magni </a:t>
            </a:r>
            <a:r>
              <a:rPr lang="cs-CZ" sz="2000" dirty="0" smtClean="0"/>
              <a:t>	  </a:t>
            </a:r>
            <a:r>
              <a:rPr lang="en-GB" sz="2000" dirty="0" err="1" smtClean="0"/>
              <a:t>cavitates</a:t>
            </a:r>
            <a:r>
              <a:rPr lang="en-GB" sz="2000" dirty="0" smtClean="0"/>
              <a:t> </a:t>
            </a:r>
            <a:r>
              <a:rPr lang="en-GB" sz="2000" dirty="0" err="1" smtClean="0"/>
              <a:t>magnae</a:t>
            </a:r>
            <a:r>
              <a:rPr lang="en-GB" sz="2000" dirty="0" smtClean="0"/>
              <a:t>	</a:t>
            </a:r>
            <a:r>
              <a:rPr lang="cs-CZ" sz="2000" dirty="0" smtClean="0"/>
              <a:t>     </a:t>
            </a:r>
            <a:r>
              <a:rPr lang="en-GB" sz="2000" dirty="0" smtClean="0"/>
              <a:t>foramina magna</a:t>
            </a:r>
          </a:p>
          <a:p>
            <a:pPr marL="0" indent="0">
              <a:buNone/>
            </a:pPr>
            <a:r>
              <a:rPr lang="en-GB" sz="2000" dirty="0" smtClean="0"/>
              <a:t>2. </a:t>
            </a:r>
            <a:r>
              <a:rPr lang="en-GB" sz="2000" dirty="0" err="1" smtClean="0"/>
              <a:t>dolorum</a:t>
            </a:r>
            <a:r>
              <a:rPr lang="en-GB" sz="2000" dirty="0" smtClean="0"/>
              <a:t> </a:t>
            </a:r>
            <a:r>
              <a:rPr lang="en-GB" sz="2000" dirty="0" err="1" smtClean="0"/>
              <a:t>magnorum</a:t>
            </a:r>
            <a:r>
              <a:rPr lang="en-GB" sz="2000" dirty="0" smtClean="0"/>
              <a:t> </a:t>
            </a:r>
            <a:r>
              <a:rPr lang="cs-CZ" sz="2000" dirty="0" smtClean="0"/>
              <a:t>	  </a:t>
            </a:r>
            <a:r>
              <a:rPr lang="en-GB" sz="2000" dirty="0" err="1" smtClean="0"/>
              <a:t>cavitatum</a:t>
            </a:r>
            <a:r>
              <a:rPr lang="en-GB" sz="2000" dirty="0" smtClean="0"/>
              <a:t> </a:t>
            </a:r>
            <a:r>
              <a:rPr lang="en-GB" sz="2000" dirty="0" err="1" smtClean="0"/>
              <a:t>magnarum</a:t>
            </a:r>
            <a:r>
              <a:rPr lang="cs-CZ" sz="2000" dirty="0" smtClean="0"/>
              <a:t>	     </a:t>
            </a:r>
            <a:r>
              <a:rPr lang="en-GB" sz="2000" dirty="0" err="1" smtClean="0"/>
              <a:t>foraminum</a:t>
            </a:r>
            <a:r>
              <a:rPr lang="en-GB" sz="2000" dirty="0" smtClean="0"/>
              <a:t> </a:t>
            </a:r>
            <a:r>
              <a:rPr lang="en-GB" sz="2000" dirty="0" err="1" smtClean="0"/>
              <a:t>magnorum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4. </a:t>
            </a:r>
            <a:r>
              <a:rPr lang="en-GB" sz="2000" dirty="0" err="1" smtClean="0"/>
              <a:t>dolores</a:t>
            </a:r>
            <a:r>
              <a:rPr lang="en-GB" sz="2000" dirty="0" smtClean="0"/>
              <a:t> </a:t>
            </a:r>
            <a:r>
              <a:rPr lang="en-GB" sz="2000" dirty="0" err="1" smtClean="0"/>
              <a:t>magnos</a:t>
            </a:r>
            <a:r>
              <a:rPr lang="cs-CZ" sz="2000" dirty="0" smtClean="0"/>
              <a:t>	  </a:t>
            </a:r>
            <a:r>
              <a:rPr lang="en-GB" sz="2000" dirty="0" smtClean="0"/>
              <a:t>(in) </a:t>
            </a:r>
            <a:r>
              <a:rPr lang="en-GB" sz="2000" dirty="0" err="1" smtClean="0"/>
              <a:t>cavitates</a:t>
            </a:r>
            <a:r>
              <a:rPr lang="en-GB" sz="2000" dirty="0" smtClean="0"/>
              <a:t> </a:t>
            </a:r>
            <a:r>
              <a:rPr lang="en-GB" sz="2000" dirty="0" err="1" smtClean="0"/>
              <a:t>magnas</a:t>
            </a:r>
            <a:r>
              <a:rPr lang="cs-CZ" sz="2000" dirty="0" smtClean="0"/>
              <a:t>	     </a:t>
            </a:r>
            <a:r>
              <a:rPr lang="en-GB" sz="2000" dirty="0" smtClean="0"/>
              <a:t>foramina magna</a:t>
            </a:r>
          </a:p>
          <a:p>
            <a:pPr marL="0" indent="0">
              <a:buNone/>
            </a:pPr>
            <a:r>
              <a:rPr lang="en-GB" sz="2000" dirty="0" smtClean="0"/>
              <a:t>6. </a:t>
            </a:r>
            <a:r>
              <a:rPr lang="en-GB" sz="2000" dirty="0" err="1" smtClean="0"/>
              <a:t>doloribus</a:t>
            </a:r>
            <a:r>
              <a:rPr lang="en-GB" sz="2000" dirty="0" smtClean="0"/>
              <a:t> </a:t>
            </a:r>
            <a:r>
              <a:rPr lang="en-GB" sz="2000" dirty="0" err="1" smtClean="0"/>
              <a:t>magnis</a:t>
            </a:r>
            <a:r>
              <a:rPr lang="cs-CZ" sz="2000" dirty="0" smtClean="0"/>
              <a:t>	  </a:t>
            </a:r>
            <a:r>
              <a:rPr lang="en-GB" sz="2000" dirty="0" smtClean="0"/>
              <a:t>(in) </a:t>
            </a:r>
            <a:r>
              <a:rPr lang="en-GB" sz="2000" dirty="0" err="1" smtClean="0"/>
              <a:t>cavitatibus</a:t>
            </a:r>
            <a:r>
              <a:rPr lang="en-GB" sz="2000" dirty="0" smtClean="0"/>
              <a:t> </a:t>
            </a:r>
            <a:r>
              <a:rPr lang="en-GB" sz="2000" dirty="0" err="1" smtClean="0"/>
              <a:t>magnis</a:t>
            </a:r>
            <a:r>
              <a:rPr lang="en-GB" sz="2000" dirty="0" smtClean="0"/>
              <a:t>	</a:t>
            </a:r>
            <a:r>
              <a:rPr lang="cs-CZ" sz="2000" dirty="0" smtClean="0"/>
              <a:t>     </a:t>
            </a:r>
            <a:r>
              <a:rPr lang="en-GB" sz="2000" dirty="0" err="1" smtClean="0"/>
              <a:t>foraminibus</a:t>
            </a:r>
            <a:r>
              <a:rPr lang="en-GB" sz="2000" dirty="0" smtClean="0"/>
              <a:t> </a:t>
            </a:r>
            <a:r>
              <a:rPr lang="en-GB" sz="2000" dirty="0" err="1" smtClean="0"/>
              <a:t>magnis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2893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947"/>
            <a:ext cx="8229600" cy="939567"/>
          </a:xfrm>
        </p:spPr>
        <p:txBody>
          <a:bodyPr>
            <a:noAutofit/>
          </a:bodyPr>
          <a:lstStyle/>
          <a:p>
            <a:r>
              <a:rPr lang="cs-CZ" sz="3100" dirty="0" smtClean="0">
                <a:solidFill>
                  <a:schemeClr val="accent3"/>
                </a:solidFill>
                <a:latin typeface="Cambria"/>
                <a:cs typeface="Cambria"/>
              </a:rPr>
              <a:t>Latin I-</a:t>
            </a:r>
            <a:r>
              <a:rPr lang="cs-CZ" sz="3100" dirty="0" err="1" smtClean="0">
                <a:solidFill>
                  <a:schemeClr val="accent3"/>
                </a:solidFill>
                <a:latin typeface="Cambria"/>
                <a:cs typeface="Cambria"/>
              </a:rPr>
              <a:t>stems</a:t>
            </a:r>
            <a:r>
              <a:rPr lang="cs-CZ" sz="3100" dirty="0" smtClean="0">
                <a:solidFill>
                  <a:schemeClr val="accent3"/>
                </a:solidFill>
                <a:latin typeface="Cambria"/>
                <a:cs typeface="Cambria"/>
              </a:rPr>
              <a:t>: </a:t>
            </a:r>
            <a:br>
              <a:rPr lang="cs-CZ" sz="3100" dirty="0" smtClean="0">
                <a:solidFill>
                  <a:schemeClr val="accent3"/>
                </a:solidFill>
                <a:latin typeface="Cambria"/>
                <a:cs typeface="Cambria"/>
              </a:rPr>
            </a:br>
            <a:r>
              <a:rPr lang="cs-CZ" sz="3100" dirty="0" err="1" smtClean="0">
                <a:solidFill>
                  <a:schemeClr val="accent3"/>
                </a:solidFill>
                <a:latin typeface="Cambria"/>
                <a:cs typeface="Cambria"/>
              </a:rPr>
              <a:t>paradigms</a:t>
            </a:r>
            <a:r>
              <a:rPr lang="cs-CZ" sz="3100" dirty="0" smtClean="0">
                <a:solidFill>
                  <a:schemeClr val="accent3"/>
                </a:solidFill>
                <a:latin typeface="Cambria"/>
                <a:cs typeface="Cambria"/>
              </a:rPr>
              <a:t> PELVIS (m., f.) + RETE (n.)</a:t>
            </a:r>
            <a:endParaRPr lang="en-US" sz="3100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4558" y="1514403"/>
            <a:ext cx="9286987" cy="5732557"/>
          </a:xfrm>
        </p:spPr>
        <p:txBody>
          <a:bodyPr>
            <a:normAutofit fontScale="70000" lnSpcReduction="20000"/>
          </a:bodyPr>
          <a:lstStyle/>
          <a:p>
            <a:endParaRPr lang="cs-CZ" sz="3200" dirty="0" smtClean="0">
              <a:latin typeface="Cambria"/>
              <a:cs typeface="Cambria"/>
            </a:endParaRPr>
          </a:p>
          <a:p>
            <a:r>
              <a:rPr lang="cs-CZ" sz="3000" b="1" dirty="0" err="1" smtClean="0">
                <a:latin typeface="Cambria"/>
                <a:cs typeface="Cambria"/>
              </a:rPr>
              <a:t>Masculines</a:t>
            </a:r>
            <a:r>
              <a:rPr lang="cs-CZ" sz="3000" b="1" dirty="0" smtClean="0">
                <a:latin typeface="Cambria"/>
                <a:cs typeface="Cambria"/>
              </a:rPr>
              <a:t> and </a:t>
            </a:r>
            <a:r>
              <a:rPr lang="cs-CZ" sz="3000" b="1" dirty="0" err="1" smtClean="0">
                <a:latin typeface="Cambria"/>
                <a:cs typeface="Cambria"/>
              </a:rPr>
              <a:t>feminines</a:t>
            </a:r>
            <a:endParaRPr lang="cs-CZ" sz="3000" b="1" dirty="0" smtClean="0"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cs-CZ" sz="3000" b="1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3000" b="1" dirty="0" smtClean="0">
                <a:solidFill>
                  <a:schemeClr val="tx1"/>
                </a:solidFill>
                <a:latin typeface="Cambria"/>
                <a:cs typeface="Cambria"/>
              </a:rPr>
              <a:t>     A) </a:t>
            </a:r>
            <a:r>
              <a:rPr lang="cs-CZ" sz="3000" dirty="0" err="1" smtClean="0">
                <a:solidFill>
                  <a:schemeClr val="tx1"/>
                </a:solidFill>
                <a:latin typeface="Cambria"/>
                <a:cs typeface="Cambria"/>
              </a:rPr>
              <a:t>nouns</a:t>
            </a:r>
            <a:r>
              <a:rPr lang="cs-CZ" sz="3000" b="1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3000" dirty="0" err="1" smtClean="0">
                <a:solidFill>
                  <a:schemeClr val="tx1"/>
                </a:solidFill>
                <a:latin typeface="Cambria"/>
                <a:cs typeface="Cambria"/>
              </a:rPr>
              <a:t>having</a:t>
            </a:r>
            <a:r>
              <a:rPr lang="cs-CZ" sz="30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3000" dirty="0" smtClean="0">
                <a:solidFill>
                  <a:srgbClr val="FF0000"/>
                </a:solidFill>
                <a:latin typeface="Cambria"/>
                <a:cs typeface="Cambria"/>
              </a:rPr>
              <a:t>the </a:t>
            </a:r>
            <a:r>
              <a:rPr lang="cs-CZ" sz="3000" dirty="0" err="1" smtClean="0">
                <a:solidFill>
                  <a:srgbClr val="FF0000"/>
                </a:solidFill>
                <a:latin typeface="Cambria"/>
                <a:cs typeface="Cambria"/>
              </a:rPr>
              <a:t>same</a:t>
            </a:r>
            <a:r>
              <a:rPr lang="cs-CZ" sz="3000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Cambria"/>
                <a:cs typeface="Cambria"/>
              </a:rPr>
              <a:t>number</a:t>
            </a:r>
            <a:r>
              <a:rPr lang="cs-CZ" sz="3000" dirty="0" smtClean="0">
                <a:solidFill>
                  <a:srgbClr val="FF0000"/>
                </a:solidFill>
                <a:latin typeface="Cambria"/>
                <a:cs typeface="Cambria"/>
              </a:rPr>
              <a:t> of </a:t>
            </a:r>
            <a:r>
              <a:rPr lang="cs-CZ" sz="3000" dirty="0" err="1" smtClean="0">
                <a:solidFill>
                  <a:srgbClr val="FF0000"/>
                </a:solidFill>
                <a:latin typeface="Cambria"/>
                <a:cs typeface="Cambria"/>
              </a:rPr>
              <a:t>syllables</a:t>
            </a:r>
            <a:r>
              <a:rPr lang="cs-CZ" sz="3000" dirty="0" smtClean="0">
                <a:solidFill>
                  <a:srgbClr val="FF0000"/>
                </a:solidFill>
                <a:latin typeface="Cambria"/>
                <a:cs typeface="Cambria"/>
              </a:rPr>
              <a:t> in </a:t>
            </a:r>
            <a:r>
              <a:rPr lang="cs-CZ" sz="3000" dirty="0" err="1">
                <a:solidFill>
                  <a:srgbClr val="FF0000"/>
                </a:solidFill>
                <a:latin typeface="Cambria"/>
                <a:cs typeface="Cambria"/>
              </a:rPr>
              <a:t>N</a:t>
            </a:r>
            <a:r>
              <a:rPr lang="cs-CZ" sz="3000" dirty="0" err="1" smtClean="0">
                <a:solidFill>
                  <a:srgbClr val="FF0000"/>
                </a:solidFill>
                <a:latin typeface="Cambria"/>
                <a:cs typeface="Cambria"/>
              </a:rPr>
              <a:t>om</a:t>
            </a:r>
            <a:r>
              <a:rPr lang="cs-CZ" sz="3000" dirty="0" smtClean="0">
                <a:solidFill>
                  <a:srgbClr val="FF0000"/>
                </a:solidFill>
                <a:latin typeface="Cambria"/>
                <a:cs typeface="Cambria"/>
              </a:rPr>
              <a:t>. and Gen. </a:t>
            </a:r>
            <a:r>
              <a:rPr lang="cs-CZ" sz="3000" dirty="0" err="1" smtClean="0">
                <a:solidFill>
                  <a:srgbClr val="FF0000"/>
                </a:solidFill>
                <a:latin typeface="Cambria"/>
                <a:cs typeface="Cambria"/>
              </a:rPr>
              <a:t>sg</a:t>
            </a:r>
            <a:r>
              <a:rPr lang="cs-CZ" sz="3000" dirty="0" smtClean="0">
                <a:solidFill>
                  <a:srgbClr val="FF0000"/>
                </a:solidFill>
                <a:latin typeface="Cambria"/>
                <a:cs typeface="Cambria"/>
              </a:rPr>
              <a:t>.</a:t>
            </a:r>
          </a:p>
          <a:p>
            <a:pPr lvl="2"/>
            <a:r>
              <a:rPr lang="cs-CZ" sz="3000" i="1" dirty="0" smtClean="0">
                <a:latin typeface="Cambria"/>
                <a:cs typeface="Cambria"/>
              </a:rPr>
              <a:t>ca-na-lis, ca-na-lis, m.</a:t>
            </a:r>
            <a:endParaRPr lang="cs-CZ" sz="3000" i="1" dirty="0">
              <a:latin typeface="Cambria"/>
              <a:cs typeface="Cambria"/>
            </a:endParaRPr>
          </a:p>
          <a:p>
            <a:pPr lvl="2"/>
            <a:r>
              <a:rPr lang="cs-CZ" sz="3000" i="1" dirty="0" smtClean="0">
                <a:latin typeface="Cambria"/>
                <a:cs typeface="Cambria"/>
              </a:rPr>
              <a:t>pel-vis, pel-vis, f.</a:t>
            </a:r>
            <a:endParaRPr lang="cs-CZ" sz="3000" i="1" dirty="0">
              <a:latin typeface="Cambria"/>
              <a:cs typeface="Cambria"/>
            </a:endParaRPr>
          </a:p>
          <a:p>
            <a:pPr lvl="2">
              <a:spcAft>
                <a:spcPts val="400"/>
              </a:spcAft>
            </a:pPr>
            <a:r>
              <a:rPr lang="cs-CZ" sz="3000" i="1" dirty="0" err="1" smtClean="0">
                <a:latin typeface="Cambria"/>
                <a:cs typeface="Cambria"/>
              </a:rPr>
              <a:t>pu-bes</a:t>
            </a:r>
            <a:r>
              <a:rPr lang="cs-CZ" sz="3000" i="1" dirty="0" smtClean="0">
                <a:latin typeface="Cambria"/>
                <a:cs typeface="Cambria"/>
              </a:rPr>
              <a:t>, </a:t>
            </a:r>
            <a:r>
              <a:rPr lang="cs-CZ" sz="3000" i="1" dirty="0" err="1" smtClean="0">
                <a:latin typeface="Cambria"/>
                <a:cs typeface="Cambria"/>
              </a:rPr>
              <a:t>pu</a:t>
            </a:r>
            <a:r>
              <a:rPr lang="cs-CZ" sz="3000" i="1" dirty="0" smtClean="0">
                <a:latin typeface="Cambria"/>
                <a:cs typeface="Cambria"/>
              </a:rPr>
              <a:t>-bis, f.</a:t>
            </a:r>
          </a:p>
          <a:p>
            <a:pPr marL="274320" lvl="1" indent="0">
              <a:buNone/>
            </a:pPr>
            <a:r>
              <a:rPr lang="cs-CZ" sz="3000" b="1" dirty="0" smtClean="0">
                <a:solidFill>
                  <a:schemeClr val="tx1"/>
                </a:solidFill>
                <a:latin typeface="Cambria"/>
                <a:cs typeface="Cambria"/>
              </a:rPr>
              <a:t>B)</a:t>
            </a:r>
            <a:r>
              <a:rPr lang="cs-CZ" sz="30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3000" dirty="0" err="1">
                <a:solidFill>
                  <a:schemeClr val="tx1"/>
                </a:solidFill>
                <a:latin typeface="Cambria"/>
                <a:cs typeface="Cambria"/>
              </a:rPr>
              <a:t>n</a:t>
            </a:r>
            <a:r>
              <a:rPr lang="cs-CZ" sz="3000" dirty="0" err="1" smtClean="0">
                <a:solidFill>
                  <a:schemeClr val="tx1"/>
                </a:solidFill>
                <a:latin typeface="Cambria"/>
                <a:cs typeface="Cambria"/>
              </a:rPr>
              <a:t>ouns</a:t>
            </a:r>
            <a:r>
              <a:rPr lang="cs-CZ" sz="30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3000" dirty="0" err="1" smtClean="0">
                <a:solidFill>
                  <a:schemeClr val="tx1"/>
                </a:solidFill>
                <a:latin typeface="Cambria"/>
                <a:cs typeface="Cambria"/>
              </a:rPr>
              <a:t>having</a:t>
            </a:r>
            <a:r>
              <a:rPr lang="cs-CZ" sz="3000" dirty="0" smtClean="0">
                <a:solidFill>
                  <a:schemeClr val="tx1"/>
                </a:solidFill>
                <a:latin typeface="Cambria"/>
                <a:cs typeface="Cambria"/>
              </a:rPr>
              <a:t> a </a:t>
            </a:r>
            <a:r>
              <a:rPr lang="cs-CZ" sz="3000" dirty="0" err="1" smtClean="0">
                <a:solidFill>
                  <a:srgbClr val="FF0000"/>
                </a:solidFill>
                <a:latin typeface="Cambria"/>
                <a:cs typeface="Cambria"/>
              </a:rPr>
              <a:t>group</a:t>
            </a:r>
            <a:r>
              <a:rPr lang="cs-CZ" sz="3000" dirty="0" smtClean="0">
                <a:solidFill>
                  <a:srgbClr val="FF0000"/>
                </a:solidFill>
                <a:latin typeface="Cambria"/>
                <a:cs typeface="Cambria"/>
              </a:rPr>
              <a:t> of </a:t>
            </a:r>
            <a:r>
              <a:rPr lang="cs-CZ" sz="3000" dirty="0" err="1" smtClean="0">
                <a:solidFill>
                  <a:srgbClr val="FF0000"/>
                </a:solidFill>
                <a:latin typeface="Cambria"/>
                <a:cs typeface="Cambria"/>
              </a:rPr>
              <a:t>consonants</a:t>
            </a:r>
            <a:r>
              <a:rPr lang="cs-CZ" sz="3000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Cambria"/>
                <a:cs typeface="Cambria"/>
              </a:rPr>
              <a:t>preceding</a:t>
            </a:r>
            <a:r>
              <a:rPr lang="cs-CZ" sz="3000" dirty="0" smtClean="0">
                <a:solidFill>
                  <a:srgbClr val="FF0000"/>
                </a:solidFill>
                <a:latin typeface="Cambria"/>
                <a:cs typeface="Cambria"/>
              </a:rPr>
              <a:t> the genitive </a:t>
            </a:r>
            <a:r>
              <a:rPr lang="cs-CZ" sz="3000" dirty="0" err="1" smtClean="0">
                <a:solidFill>
                  <a:srgbClr val="FF0000"/>
                </a:solidFill>
                <a:latin typeface="Cambria"/>
                <a:cs typeface="Cambria"/>
              </a:rPr>
              <a:t>ending</a:t>
            </a:r>
            <a:r>
              <a:rPr lang="cs-CZ" sz="3000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cs-CZ" sz="3000" i="1" dirty="0" smtClean="0">
                <a:solidFill>
                  <a:srgbClr val="FF0000"/>
                </a:solidFill>
                <a:latin typeface="Cambria"/>
                <a:cs typeface="Cambria"/>
              </a:rPr>
              <a:t>-</a:t>
            </a:r>
            <a:r>
              <a:rPr lang="cs-CZ" sz="3000" i="1" dirty="0" err="1" smtClean="0">
                <a:solidFill>
                  <a:srgbClr val="FF0000"/>
                </a:solidFill>
                <a:latin typeface="Cambria"/>
                <a:cs typeface="Cambria"/>
              </a:rPr>
              <a:t>is</a:t>
            </a:r>
            <a:endParaRPr lang="cs-CZ" sz="3000" i="1" dirty="0">
              <a:solidFill>
                <a:srgbClr val="FF0000"/>
              </a:solidFill>
              <a:latin typeface="Cambria"/>
              <a:cs typeface="Cambria"/>
            </a:endParaRPr>
          </a:p>
          <a:p>
            <a:pPr marL="274320" lvl="1" indent="0">
              <a:buNone/>
            </a:pPr>
            <a:r>
              <a:rPr lang="cs-CZ" sz="3000" i="1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3000" i="1" dirty="0" smtClean="0">
                <a:solidFill>
                  <a:schemeClr val="tx1"/>
                </a:solidFill>
                <a:latin typeface="Cambria"/>
                <a:cs typeface="Cambria"/>
              </a:rPr>
              <a:t>     </a:t>
            </a:r>
            <a:r>
              <a:rPr lang="cs-CZ" sz="3000" dirty="0" smtClean="0">
                <a:solidFill>
                  <a:schemeClr val="tx1"/>
                </a:solidFill>
                <a:latin typeface="Cambria"/>
                <a:cs typeface="Cambria"/>
              </a:rPr>
              <a:t>(</a:t>
            </a:r>
            <a:r>
              <a:rPr lang="cs-CZ" sz="3000" dirty="0" err="1" smtClean="0">
                <a:solidFill>
                  <a:schemeClr val="tx1"/>
                </a:solidFill>
                <a:latin typeface="Cambria"/>
                <a:cs typeface="Cambria"/>
              </a:rPr>
              <a:t>i.e</a:t>
            </a:r>
            <a:r>
              <a:rPr lang="cs-CZ" sz="3000" dirty="0" smtClean="0">
                <a:solidFill>
                  <a:schemeClr val="tx1"/>
                </a:solidFill>
                <a:latin typeface="Cambria"/>
                <a:cs typeface="Cambria"/>
              </a:rPr>
              <a:t>. the genitive stem </a:t>
            </a:r>
            <a:r>
              <a:rPr lang="cs-CZ" sz="3000" dirty="0" err="1" smtClean="0">
                <a:solidFill>
                  <a:schemeClr val="tx1"/>
                </a:solidFill>
                <a:latin typeface="Cambria"/>
                <a:cs typeface="Cambria"/>
              </a:rPr>
              <a:t>ends</a:t>
            </a:r>
            <a:r>
              <a:rPr lang="cs-CZ" sz="3000" dirty="0" smtClean="0">
                <a:solidFill>
                  <a:schemeClr val="tx1"/>
                </a:solidFill>
                <a:latin typeface="Cambria"/>
                <a:cs typeface="Cambria"/>
              </a:rPr>
              <a:t> in a </a:t>
            </a:r>
            <a:r>
              <a:rPr lang="cs-CZ" sz="3000" dirty="0" err="1" smtClean="0">
                <a:solidFill>
                  <a:schemeClr val="tx1"/>
                </a:solidFill>
                <a:latin typeface="Cambria"/>
                <a:cs typeface="Cambria"/>
              </a:rPr>
              <a:t>group</a:t>
            </a:r>
            <a:r>
              <a:rPr lang="cs-CZ" sz="3000" dirty="0" smtClean="0">
                <a:solidFill>
                  <a:schemeClr val="tx1"/>
                </a:solidFill>
                <a:latin typeface="Cambria"/>
                <a:cs typeface="Cambria"/>
              </a:rPr>
              <a:t> of </a:t>
            </a:r>
            <a:r>
              <a:rPr lang="cs-CZ" sz="3000" dirty="0" err="1" smtClean="0">
                <a:solidFill>
                  <a:schemeClr val="tx1"/>
                </a:solidFill>
                <a:latin typeface="Cambria"/>
                <a:cs typeface="Cambria"/>
              </a:rPr>
              <a:t>consonants</a:t>
            </a:r>
            <a:r>
              <a:rPr lang="cs-CZ" sz="3000" dirty="0" smtClean="0">
                <a:solidFill>
                  <a:schemeClr val="tx1"/>
                </a:solidFill>
                <a:latin typeface="Cambria"/>
                <a:cs typeface="Cambria"/>
              </a:rPr>
              <a:t>)</a:t>
            </a:r>
          </a:p>
          <a:p>
            <a:pPr lvl="2"/>
            <a:r>
              <a:rPr lang="cs-CZ" sz="3000" i="1" dirty="0" err="1" smtClean="0">
                <a:latin typeface="Cambria"/>
                <a:cs typeface="Cambria"/>
              </a:rPr>
              <a:t>pars</a:t>
            </a:r>
            <a:r>
              <a:rPr lang="cs-CZ" sz="3000" i="1" dirty="0" smtClean="0">
                <a:latin typeface="Cambria"/>
                <a:cs typeface="Cambria"/>
              </a:rPr>
              <a:t>, pa</a:t>
            </a:r>
            <a:r>
              <a:rPr lang="cs-CZ" sz="3000" b="1" i="1" dirty="0" smtClean="0">
                <a:latin typeface="Cambria"/>
                <a:cs typeface="Cambria"/>
              </a:rPr>
              <a:t>rt</a:t>
            </a:r>
            <a:r>
              <a:rPr lang="cs-CZ" sz="3000" i="1" dirty="0" smtClean="0">
                <a:latin typeface="Cambria"/>
                <a:cs typeface="Cambria"/>
              </a:rPr>
              <a:t>-</a:t>
            </a:r>
            <a:r>
              <a:rPr lang="cs-CZ" sz="3000" i="1" dirty="0" err="1" smtClean="0">
                <a:latin typeface="Cambria"/>
                <a:cs typeface="Cambria"/>
              </a:rPr>
              <a:t>is</a:t>
            </a:r>
            <a:r>
              <a:rPr lang="cs-CZ" sz="3000" i="1" dirty="0" smtClean="0">
                <a:latin typeface="Cambria"/>
                <a:cs typeface="Cambria"/>
              </a:rPr>
              <a:t>, f.</a:t>
            </a:r>
          </a:p>
          <a:p>
            <a:pPr lvl="2">
              <a:spcAft>
                <a:spcPts val="600"/>
              </a:spcAft>
            </a:pPr>
            <a:r>
              <a:rPr lang="cs-CZ" sz="3000" i="1" dirty="0" err="1" smtClean="0">
                <a:latin typeface="Cambria"/>
                <a:cs typeface="Cambria"/>
              </a:rPr>
              <a:t>dens</a:t>
            </a:r>
            <a:r>
              <a:rPr lang="cs-CZ" sz="3000" i="1" dirty="0" smtClean="0">
                <a:latin typeface="Cambria"/>
                <a:cs typeface="Cambria"/>
              </a:rPr>
              <a:t>, </a:t>
            </a:r>
            <a:r>
              <a:rPr lang="cs-CZ" sz="3000" i="1" dirty="0" err="1" smtClean="0">
                <a:latin typeface="Cambria"/>
                <a:cs typeface="Cambria"/>
              </a:rPr>
              <a:t>de</a:t>
            </a:r>
            <a:r>
              <a:rPr lang="cs-CZ" sz="3000" b="1" i="1" dirty="0" err="1" smtClean="0">
                <a:latin typeface="Cambria"/>
                <a:cs typeface="Cambria"/>
              </a:rPr>
              <a:t>nt</a:t>
            </a:r>
            <a:r>
              <a:rPr lang="cs-CZ" sz="3000" i="1" dirty="0" err="1" smtClean="0">
                <a:latin typeface="Cambria"/>
                <a:cs typeface="Cambria"/>
              </a:rPr>
              <a:t>-is</a:t>
            </a:r>
            <a:r>
              <a:rPr lang="cs-CZ" sz="3000" i="1" dirty="0" smtClean="0">
                <a:latin typeface="Cambria"/>
                <a:cs typeface="Cambria"/>
              </a:rPr>
              <a:t>, m.</a:t>
            </a:r>
            <a:endParaRPr lang="cs-CZ" sz="3000" i="1" dirty="0">
              <a:latin typeface="Cambria"/>
              <a:cs typeface="Cambria"/>
            </a:endParaRPr>
          </a:p>
          <a:p>
            <a:r>
              <a:rPr lang="cs-CZ" sz="3000" b="1" dirty="0" err="1" smtClean="0">
                <a:latin typeface="Cambria"/>
                <a:cs typeface="Cambria"/>
              </a:rPr>
              <a:t>Neutres</a:t>
            </a:r>
            <a:endParaRPr lang="cs-CZ" sz="3000" b="1" dirty="0" smtClean="0">
              <a:latin typeface="Cambria"/>
              <a:cs typeface="Cambria"/>
            </a:endParaRPr>
          </a:p>
          <a:p>
            <a:pPr marL="274320" lvl="1" indent="0">
              <a:buNone/>
            </a:pPr>
            <a:r>
              <a:rPr lang="cs-CZ" sz="3000" dirty="0" smtClean="0">
                <a:solidFill>
                  <a:schemeClr val="tx1"/>
                </a:solidFill>
                <a:latin typeface="Cambria"/>
                <a:cs typeface="Cambria"/>
              </a:rPr>
              <a:t> = </a:t>
            </a:r>
            <a:r>
              <a:rPr lang="cs-CZ" sz="3000" dirty="0" err="1" smtClean="0">
                <a:solidFill>
                  <a:schemeClr val="tx1"/>
                </a:solidFill>
                <a:latin typeface="Cambria"/>
                <a:cs typeface="Cambria"/>
              </a:rPr>
              <a:t>nouns</a:t>
            </a:r>
            <a:r>
              <a:rPr lang="cs-CZ" sz="30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3000" dirty="0" err="1" smtClean="0">
                <a:solidFill>
                  <a:schemeClr val="tx1"/>
                </a:solidFill>
                <a:latin typeface="Cambria"/>
                <a:cs typeface="Cambria"/>
              </a:rPr>
              <a:t>ending</a:t>
            </a:r>
            <a:r>
              <a:rPr lang="cs-CZ" sz="3000" dirty="0" smtClean="0">
                <a:solidFill>
                  <a:schemeClr val="tx1"/>
                </a:solidFill>
                <a:latin typeface="Cambria"/>
                <a:cs typeface="Cambria"/>
              </a:rPr>
              <a:t> in </a:t>
            </a:r>
            <a:r>
              <a:rPr lang="cs-CZ" sz="3000" dirty="0" err="1" smtClean="0">
                <a:solidFill>
                  <a:schemeClr val="tx1"/>
                </a:solidFill>
                <a:latin typeface="Cambria"/>
                <a:cs typeface="Cambria"/>
              </a:rPr>
              <a:t>nom</a:t>
            </a:r>
            <a:r>
              <a:rPr lang="cs-CZ" sz="3000" dirty="0" smtClean="0">
                <a:solidFill>
                  <a:schemeClr val="tx1"/>
                </a:solidFill>
                <a:latin typeface="Cambria"/>
                <a:cs typeface="Cambria"/>
              </a:rPr>
              <a:t>. </a:t>
            </a:r>
            <a:r>
              <a:rPr lang="cs-CZ" sz="3000" dirty="0" err="1" smtClean="0">
                <a:solidFill>
                  <a:schemeClr val="tx1"/>
                </a:solidFill>
                <a:latin typeface="Cambria"/>
                <a:cs typeface="Cambria"/>
              </a:rPr>
              <a:t>sg</a:t>
            </a:r>
            <a:r>
              <a:rPr lang="cs-CZ" sz="3000" dirty="0" smtClean="0">
                <a:solidFill>
                  <a:schemeClr val="tx1"/>
                </a:solidFill>
                <a:latin typeface="Cambria"/>
                <a:cs typeface="Cambria"/>
              </a:rPr>
              <a:t>. in </a:t>
            </a:r>
            <a:r>
              <a:rPr lang="cs-CZ" sz="3000" b="1" i="1" dirty="0" smtClean="0">
                <a:solidFill>
                  <a:srgbClr val="FF0000"/>
                </a:solidFill>
                <a:latin typeface="Cambria"/>
                <a:cs typeface="Cambria"/>
              </a:rPr>
              <a:t>–e, –al, –ar</a:t>
            </a:r>
          </a:p>
          <a:p>
            <a:pPr marL="274320" lvl="1" indent="0">
              <a:buNone/>
            </a:pPr>
            <a:r>
              <a:rPr lang="cs-CZ" sz="3000" dirty="0" smtClean="0">
                <a:solidFill>
                  <a:schemeClr val="tx1"/>
                </a:solidFill>
                <a:latin typeface="Cambria"/>
                <a:cs typeface="Cambria"/>
              </a:rPr>
              <a:t>: </a:t>
            </a:r>
            <a:r>
              <a:rPr lang="cs-CZ" sz="3000" dirty="0" err="1" smtClean="0">
                <a:solidFill>
                  <a:schemeClr val="tx1"/>
                </a:solidFill>
                <a:latin typeface="Cambria"/>
                <a:cs typeface="Cambria"/>
              </a:rPr>
              <a:t>only</a:t>
            </a:r>
            <a:r>
              <a:rPr lang="cs-CZ" sz="30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3000" dirty="0" err="1" smtClean="0">
                <a:solidFill>
                  <a:schemeClr val="tx1"/>
                </a:solidFill>
                <a:latin typeface="Cambria"/>
                <a:cs typeface="Cambria"/>
              </a:rPr>
              <a:t>few</a:t>
            </a:r>
            <a:r>
              <a:rPr lang="cs-CZ" sz="30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3000" dirty="0" err="1" smtClean="0">
                <a:solidFill>
                  <a:schemeClr val="tx1"/>
                </a:solidFill>
                <a:latin typeface="Cambria"/>
                <a:cs typeface="Cambria"/>
              </a:rPr>
              <a:t>words</a:t>
            </a:r>
            <a:r>
              <a:rPr lang="cs-CZ" sz="3000" dirty="0" smtClean="0">
                <a:solidFill>
                  <a:schemeClr val="tx1"/>
                </a:solidFill>
                <a:latin typeface="Cambria"/>
                <a:cs typeface="Cambria"/>
              </a:rPr>
              <a:t>: </a:t>
            </a:r>
            <a:r>
              <a:rPr lang="cs-CZ" sz="3000" i="1" dirty="0" smtClean="0">
                <a:solidFill>
                  <a:schemeClr val="tx1"/>
                </a:solidFill>
                <a:latin typeface="Cambria"/>
                <a:cs typeface="Cambria"/>
              </a:rPr>
              <a:t>animal, alis, n.; </a:t>
            </a:r>
            <a:r>
              <a:rPr lang="cs-CZ" sz="3000" i="1" dirty="0" err="1" smtClean="0">
                <a:solidFill>
                  <a:schemeClr val="tx1"/>
                </a:solidFill>
                <a:latin typeface="Cambria"/>
                <a:cs typeface="Cambria"/>
              </a:rPr>
              <a:t>calcar</a:t>
            </a:r>
            <a:r>
              <a:rPr lang="cs-CZ" sz="3000" i="1" dirty="0" smtClean="0">
                <a:solidFill>
                  <a:schemeClr val="tx1"/>
                </a:solidFill>
                <a:latin typeface="Cambria"/>
                <a:cs typeface="Cambria"/>
              </a:rPr>
              <a:t>, </a:t>
            </a:r>
            <a:r>
              <a:rPr lang="cs-CZ" sz="3000" i="1" dirty="0" err="1" smtClean="0">
                <a:solidFill>
                  <a:schemeClr val="tx1"/>
                </a:solidFill>
                <a:latin typeface="Cambria"/>
                <a:cs typeface="Cambria"/>
              </a:rPr>
              <a:t>aris</a:t>
            </a:r>
            <a:r>
              <a:rPr lang="cs-CZ" sz="3000" i="1" dirty="0" smtClean="0">
                <a:solidFill>
                  <a:schemeClr val="tx1"/>
                </a:solidFill>
                <a:latin typeface="Cambria"/>
                <a:cs typeface="Cambria"/>
              </a:rPr>
              <a:t>, n.; </a:t>
            </a:r>
            <a:r>
              <a:rPr lang="cs-CZ" sz="3000" i="1" dirty="0" err="1" smtClean="0">
                <a:solidFill>
                  <a:schemeClr val="tx1"/>
                </a:solidFill>
                <a:latin typeface="Cambria"/>
                <a:cs typeface="Cambria"/>
              </a:rPr>
              <a:t>cochlear</a:t>
            </a:r>
            <a:r>
              <a:rPr lang="cs-CZ" sz="3000" i="1" dirty="0" smtClean="0">
                <a:solidFill>
                  <a:schemeClr val="tx1"/>
                </a:solidFill>
                <a:latin typeface="Cambria"/>
                <a:cs typeface="Cambria"/>
              </a:rPr>
              <a:t>, </a:t>
            </a:r>
            <a:r>
              <a:rPr lang="cs-CZ" sz="3000" i="1" dirty="0" err="1" smtClean="0">
                <a:solidFill>
                  <a:schemeClr val="tx1"/>
                </a:solidFill>
                <a:latin typeface="Cambria"/>
                <a:cs typeface="Cambria"/>
              </a:rPr>
              <a:t>aris</a:t>
            </a:r>
            <a:r>
              <a:rPr lang="cs-CZ" sz="3000" i="1" dirty="0" smtClean="0">
                <a:solidFill>
                  <a:schemeClr val="tx1"/>
                </a:solidFill>
                <a:latin typeface="Cambria"/>
                <a:cs typeface="Cambria"/>
              </a:rPr>
              <a:t>, n.; rete, </a:t>
            </a:r>
            <a:r>
              <a:rPr lang="cs-CZ" sz="3000" i="1" dirty="0" err="1" smtClean="0">
                <a:solidFill>
                  <a:schemeClr val="tx1"/>
                </a:solidFill>
                <a:latin typeface="Cambria"/>
                <a:cs typeface="Cambria"/>
              </a:rPr>
              <a:t>is</a:t>
            </a:r>
            <a:r>
              <a:rPr lang="cs-CZ" sz="3000" i="1" dirty="0" smtClean="0">
                <a:solidFill>
                  <a:schemeClr val="tx1"/>
                </a:solidFill>
                <a:latin typeface="Cambria"/>
                <a:cs typeface="Cambria"/>
              </a:rPr>
              <a:t>, n.</a:t>
            </a:r>
            <a:endParaRPr lang="cs-CZ" sz="3000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endParaRPr lang="cs-CZ" b="1" dirty="0">
              <a:latin typeface="Cambria"/>
              <a:cs typeface="Cambria"/>
            </a:endParaRPr>
          </a:p>
          <a:p>
            <a:pPr>
              <a:buNone/>
            </a:pPr>
            <a:r>
              <a:rPr lang="cs-CZ" b="1" dirty="0">
                <a:latin typeface="Cambria"/>
                <a:cs typeface="Cambria"/>
              </a:rPr>
              <a:t>	</a:t>
            </a:r>
            <a:endParaRPr lang="cs-CZ" dirty="0">
              <a:latin typeface="Cambria"/>
              <a:cs typeface="Cambria"/>
            </a:endParaRPr>
          </a:p>
          <a:p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3510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 smtClean="0">
                <a:solidFill>
                  <a:schemeClr val="accent3"/>
                </a:solidFill>
                <a:latin typeface="Cambria"/>
                <a:cs typeface="Cambria"/>
              </a:rPr>
              <a:t>3rd </a:t>
            </a:r>
            <a:r>
              <a:rPr lang="sk-SK" sz="4000" dirty="0" err="1" smtClean="0">
                <a:solidFill>
                  <a:schemeClr val="accent3"/>
                </a:solidFill>
                <a:latin typeface="Cambria"/>
                <a:cs typeface="Cambria"/>
              </a:rPr>
              <a:t>declension</a:t>
            </a:r>
            <a:r>
              <a:rPr lang="sk-SK" sz="4000" dirty="0" smtClean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sk-SK" sz="4000" dirty="0" err="1" smtClean="0">
                <a:solidFill>
                  <a:schemeClr val="accent3"/>
                </a:solidFill>
                <a:latin typeface="Cambria"/>
                <a:cs typeface="Cambria"/>
              </a:rPr>
              <a:t>paradigms</a:t>
            </a:r>
            <a:endParaRPr lang="en-GB" sz="4000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graphicFrame>
        <p:nvGraphicFramePr>
          <p:cNvPr id="6" name="Zástupný symbol obsahu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83404364"/>
              </p:ext>
            </p:extLst>
          </p:nvPr>
        </p:nvGraphicFramePr>
        <p:xfrm>
          <a:off x="228600" y="1862355"/>
          <a:ext cx="8697286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532"/>
                <a:gridCol w="1644242"/>
                <a:gridCol w="1543575"/>
                <a:gridCol w="1325460"/>
                <a:gridCol w="2684477"/>
              </a:tblGrid>
              <a:tr h="515084">
                <a:tc gridSpan="2">
                  <a:txBody>
                    <a:bodyPr/>
                    <a:lstStyle/>
                    <a:p>
                      <a:pPr algn="ctr"/>
                      <a:r>
                        <a:rPr lang="sk-SK" sz="2800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Consonant</a:t>
                      </a:r>
                      <a:endParaRPr lang="sk-SK" sz="2800" dirty="0" smtClean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  <a:p>
                      <a:pPr algn="ctr"/>
                      <a:r>
                        <a:rPr lang="sk-SK" sz="2800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stems</a:t>
                      </a:r>
                      <a:endParaRPr lang="sk-SK" sz="2800" dirty="0" smtClean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  <a:p>
                      <a:pPr algn="ctr"/>
                      <a:r>
                        <a:rPr lang="sk-SK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(</a:t>
                      </a:r>
                      <a:r>
                        <a:rPr lang="sk-SK" sz="2800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Latin</a:t>
                      </a:r>
                      <a:r>
                        <a:rPr lang="sk-SK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 + </a:t>
                      </a:r>
                      <a:r>
                        <a:rPr lang="sk-SK" sz="2800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Greek</a:t>
                      </a:r>
                      <a:r>
                        <a:rPr lang="sk-SK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)</a:t>
                      </a:r>
                      <a:endParaRPr lang="en-GB" sz="280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2800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I-stems</a:t>
                      </a:r>
                      <a:endParaRPr lang="sk-SK" sz="2800" dirty="0" smtClean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  <a:p>
                      <a:pPr algn="ctr"/>
                      <a:r>
                        <a:rPr lang="sk-SK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(</a:t>
                      </a:r>
                      <a:r>
                        <a:rPr lang="sk-SK" sz="2800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Latin</a:t>
                      </a:r>
                      <a:r>
                        <a:rPr lang="sk-SK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)</a:t>
                      </a:r>
                      <a:endParaRPr lang="en-GB" sz="280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I-</a:t>
                      </a:r>
                      <a:r>
                        <a:rPr lang="cs-CZ" sz="2800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stems</a:t>
                      </a:r>
                      <a:endParaRPr lang="cs-CZ" sz="2800" dirty="0" smtClean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(</a:t>
                      </a:r>
                      <a:r>
                        <a:rPr lang="cs-CZ" sz="2800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Greek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)</a:t>
                      </a:r>
                      <a:endParaRPr lang="en-GB" sz="280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latin typeface="Cambria"/>
                          <a:cs typeface="Cambria"/>
                        </a:rPr>
                        <a:t>DOLOR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latin typeface="Cambria"/>
                          <a:cs typeface="Cambria"/>
                        </a:rPr>
                        <a:t>CORPUS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latin typeface="Cambria"/>
                          <a:cs typeface="Cambria"/>
                        </a:rPr>
                        <a:t>PELVIS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latin typeface="Cambria"/>
                          <a:cs typeface="Cambria"/>
                        </a:rPr>
                        <a:t>RETE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latin typeface="Cambria"/>
                          <a:cs typeface="Cambria"/>
                        </a:rPr>
                        <a:t>DOSIS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Cambria"/>
                          <a:cs typeface="Cambria"/>
                        </a:rPr>
                        <a:t> M. + F.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 algn="ctr">
                        <a:buFont typeface="+mj-lt"/>
                        <a:buNone/>
                      </a:pPr>
                      <a:r>
                        <a:rPr lang="cs-CZ" sz="2800" b="1" dirty="0" smtClean="0">
                          <a:latin typeface="Cambria"/>
                          <a:cs typeface="Cambria"/>
                        </a:rPr>
                        <a:t>N.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Cambria"/>
                          <a:cs typeface="Cambria"/>
                        </a:rPr>
                        <a:t>M. + F.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Cambria"/>
                          <a:cs typeface="Cambria"/>
                        </a:rPr>
                        <a:t>N.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Cambria"/>
                          <a:cs typeface="Cambria"/>
                        </a:rPr>
                        <a:t>F.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662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accent3"/>
                </a:solidFill>
                <a:latin typeface="Cambria"/>
                <a:cs typeface="Cambria"/>
              </a:rPr>
              <a:t>PELVIS</a:t>
            </a:r>
            <a:endParaRPr lang="en-GB" sz="3600" b="1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01441775"/>
              </p:ext>
            </p:extLst>
          </p:nvPr>
        </p:nvGraphicFramePr>
        <p:xfrm>
          <a:off x="1661020" y="2072081"/>
          <a:ext cx="6117464" cy="3736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487"/>
                <a:gridCol w="2066119"/>
                <a:gridCol w="2709858"/>
              </a:tblGrid>
              <a:tr h="552325">
                <a:tc>
                  <a:txBody>
                    <a:bodyPr/>
                    <a:lstStyle/>
                    <a:p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789442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pelvis</a:t>
                      </a:r>
                      <a:endParaRPr lang="sk-SK" sz="32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32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-</a:t>
                      </a:r>
                      <a:r>
                        <a:rPr lang="sk-SK" sz="32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es</a:t>
                      </a:r>
                      <a:endParaRPr lang="en-GB" sz="3200" b="1" dirty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89442">
                <a:tc>
                  <a:txBody>
                    <a:bodyPr/>
                    <a:lstStyle/>
                    <a:p>
                      <a:r>
                        <a:rPr lang="sk-SK" sz="3200" dirty="0" smtClean="0">
                          <a:latin typeface="Cambria"/>
                          <a:cs typeface="Cambria"/>
                        </a:rPr>
                        <a:t>gen.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32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-</a:t>
                      </a:r>
                      <a:r>
                        <a:rPr lang="sk-SK" sz="32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is</a:t>
                      </a:r>
                      <a:endParaRPr lang="sk-SK" sz="3200" b="1" dirty="0" smtClean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pel</a:t>
                      </a:r>
                      <a:r>
                        <a:rPr lang="sk-SK" sz="32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v-</a:t>
                      </a:r>
                      <a:r>
                        <a:rPr lang="sk-SK" sz="32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ium</a:t>
                      </a:r>
                      <a:endParaRPr lang="en-GB" sz="3200" b="1" dirty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89442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accus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32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-</a:t>
                      </a:r>
                      <a:r>
                        <a:rPr lang="sk-SK" sz="32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em</a:t>
                      </a:r>
                      <a:endParaRPr lang="sk-SK" sz="3200" b="1" dirty="0" smtClean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32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-</a:t>
                      </a:r>
                      <a:r>
                        <a:rPr lang="sk-SK" sz="32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es</a:t>
                      </a:r>
                      <a:endParaRPr lang="en-GB" sz="3200" b="1" dirty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89442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32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-</a:t>
                      </a:r>
                      <a:r>
                        <a:rPr lang="sk-SK" sz="32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e</a:t>
                      </a:r>
                      <a:endParaRPr lang="sk-SK" sz="3200" b="1" dirty="0" smtClean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pelv</a:t>
                      </a:r>
                      <a:r>
                        <a:rPr lang="sk-SK" sz="32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-</a:t>
                      </a:r>
                      <a:r>
                        <a:rPr lang="sk-SK" sz="32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ibus</a:t>
                      </a:r>
                      <a:endParaRPr lang="en-GB" sz="3200" b="1" dirty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661020" y="1594016"/>
            <a:ext cx="6241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I-STEM MASCULINE AND FEMININE GENDER NOUNS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860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801671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9" name="Picture 3" descr="ENDINGS PHOT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88" y="489272"/>
            <a:ext cx="9023212" cy="6461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3097272" y="585100"/>
            <a:ext cx="2986480" cy="2013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689865" y="1308682"/>
            <a:ext cx="612396" cy="5549318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4551697" y="1308682"/>
            <a:ext cx="539419" cy="5549318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4535920" y="4638492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5711902" y="4624843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Nadpis 1"/>
          <p:cNvSpPr>
            <a:spLocks noGrp="1"/>
          </p:cNvSpPr>
          <p:nvPr>
            <p:ph type="title"/>
          </p:nvPr>
        </p:nvSpPr>
        <p:spPr>
          <a:xfrm>
            <a:off x="301752" y="218362"/>
            <a:ext cx="8534400" cy="696927"/>
          </a:xfrm>
        </p:spPr>
        <p:txBody>
          <a:bodyPr>
            <a:normAutofit/>
          </a:bodyPr>
          <a:lstStyle/>
          <a:p>
            <a:r>
              <a:rPr lang="cs-CZ" sz="3000" dirty="0" smtClean="0"/>
              <a:t>DOLOR vs. PELVIS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43718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599"/>
            <a:ext cx="8534400" cy="878747"/>
          </a:xfrm>
        </p:spPr>
        <p:txBody>
          <a:bodyPr>
            <a:normAutofit/>
          </a:bodyPr>
          <a:lstStyle/>
          <a:p>
            <a:r>
              <a:rPr lang="cs-CZ" dirty="0" err="1" smtClean="0"/>
              <a:t>Consonant</a:t>
            </a:r>
            <a:r>
              <a:rPr lang="cs-CZ" dirty="0" smtClean="0"/>
              <a:t> </a:t>
            </a:r>
            <a:r>
              <a:rPr lang="cs-CZ" dirty="0" err="1" smtClean="0"/>
              <a:t>stems</a:t>
            </a:r>
            <a:r>
              <a:rPr lang="cs-CZ" dirty="0" smtClean="0"/>
              <a:t> vs. i-</a:t>
            </a:r>
            <a:r>
              <a:rPr lang="cs-CZ" dirty="0" err="1" smtClean="0"/>
              <a:t>stems</a:t>
            </a:r>
            <a:r>
              <a:rPr lang="cs-CZ" dirty="0" smtClean="0"/>
              <a:t> (M. + F.)</a:t>
            </a:r>
            <a:endParaRPr lang="cs-CZ" dirty="0"/>
          </a:p>
        </p:txBody>
      </p:sp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6724287"/>
              </p:ext>
            </p:extLst>
          </p:nvPr>
        </p:nvGraphicFramePr>
        <p:xfrm>
          <a:off x="4650045" y="1915028"/>
          <a:ext cx="4301008" cy="2992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930"/>
                <a:gridCol w="1531017"/>
                <a:gridCol w="1823061"/>
              </a:tblGrid>
              <a:tr h="490505">
                <a:tc>
                  <a:txBody>
                    <a:bodyPr/>
                    <a:lstStyle/>
                    <a:p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5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25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500" dirty="0" err="1" smtClean="0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25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625599">
                <a:tc>
                  <a:txBody>
                    <a:bodyPr/>
                    <a:lstStyle/>
                    <a:p>
                      <a:r>
                        <a:rPr lang="sk-SK" sz="2100" dirty="0" err="1" smtClean="0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21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1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pelvis</a:t>
                      </a:r>
                      <a:endParaRPr lang="sk-SK" sz="2500" b="1" dirty="0" smtClean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pelv-es</a:t>
                      </a:r>
                      <a:endParaRPr lang="en-GB" sz="2500" b="1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25599">
                <a:tc>
                  <a:txBody>
                    <a:bodyPr/>
                    <a:lstStyle/>
                    <a:p>
                      <a:r>
                        <a:rPr lang="sk-SK" sz="2100" dirty="0" smtClean="0">
                          <a:latin typeface="Cambria"/>
                          <a:cs typeface="Cambria"/>
                        </a:rPr>
                        <a:t>gen.</a:t>
                      </a:r>
                      <a:endParaRPr lang="en-GB" sz="21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pelv-is</a:t>
                      </a:r>
                      <a:endParaRPr lang="sk-SK" sz="2500" b="1" dirty="0" smtClean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pelv-</a:t>
                      </a:r>
                      <a:r>
                        <a:rPr lang="sk-SK" sz="25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ium</a:t>
                      </a:r>
                      <a:endParaRPr lang="en-GB" sz="25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25599">
                <a:tc>
                  <a:txBody>
                    <a:bodyPr/>
                    <a:lstStyle/>
                    <a:p>
                      <a:r>
                        <a:rPr lang="sk-SK" sz="2100" dirty="0" err="1" smtClean="0">
                          <a:latin typeface="Cambria"/>
                          <a:cs typeface="Cambria"/>
                        </a:rPr>
                        <a:t>accus</a:t>
                      </a:r>
                      <a:r>
                        <a:rPr lang="sk-SK" sz="21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1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pelv-em</a:t>
                      </a:r>
                      <a:endParaRPr lang="sk-SK" sz="2500" b="1" dirty="0" smtClean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pelv-es</a:t>
                      </a:r>
                      <a:endParaRPr lang="en-GB" sz="2500" b="1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25599">
                <a:tc>
                  <a:txBody>
                    <a:bodyPr/>
                    <a:lstStyle/>
                    <a:p>
                      <a:r>
                        <a:rPr lang="sk-SK" sz="2100" dirty="0" err="1" smtClean="0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21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1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pelv-e</a:t>
                      </a:r>
                      <a:endParaRPr lang="sk-SK" sz="2500" b="1" dirty="0" smtClean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pelv-ibus</a:t>
                      </a:r>
                      <a:endParaRPr lang="en-GB" sz="2500" b="1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5336279"/>
              </p:ext>
            </p:extLst>
          </p:nvPr>
        </p:nvGraphicFramePr>
        <p:xfrm>
          <a:off x="167528" y="1905470"/>
          <a:ext cx="4395830" cy="299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753"/>
                <a:gridCol w="1593220"/>
                <a:gridCol w="1937857"/>
              </a:tblGrid>
              <a:tr h="440853">
                <a:tc>
                  <a:txBody>
                    <a:bodyPr/>
                    <a:lstStyle/>
                    <a:p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5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25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500" dirty="0" err="1" smtClean="0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25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630115">
                <a:tc>
                  <a:txBody>
                    <a:bodyPr/>
                    <a:lstStyle/>
                    <a:p>
                      <a:r>
                        <a:rPr lang="sk-SK" sz="2100" dirty="0" err="1" smtClean="0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21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1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latin typeface="Cambria"/>
                          <a:cs typeface="Cambria"/>
                        </a:rPr>
                        <a:t>dolor</a:t>
                      </a:r>
                      <a:endParaRPr lang="sk-SK" sz="25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smtClean="0">
                          <a:latin typeface="Cambria"/>
                          <a:cs typeface="Cambria"/>
                        </a:rPr>
                        <a:t>dolor-es</a:t>
                      </a:r>
                      <a:endParaRPr lang="en-GB" sz="2500" b="1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30115">
                <a:tc>
                  <a:txBody>
                    <a:bodyPr/>
                    <a:lstStyle/>
                    <a:p>
                      <a:r>
                        <a:rPr lang="sk-SK" sz="2100" dirty="0" smtClean="0">
                          <a:latin typeface="Cambria"/>
                          <a:cs typeface="Cambria"/>
                        </a:rPr>
                        <a:t>gen.</a:t>
                      </a:r>
                      <a:endParaRPr lang="en-GB" sz="21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latin typeface="Cambria"/>
                          <a:cs typeface="Cambria"/>
                        </a:rPr>
                        <a:t>dolor-is</a:t>
                      </a:r>
                      <a:endParaRPr lang="sk-SK" sz="25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smtClean="0">
                          <a:latin typeface="Cambria"/>
                          <a:cs typeface="Cambria"/>
                        </a:rPr>
                        <a:t>dolor</a:t>
                      </a:r>
                      <a:r>
                        <a:rPr lang="sk-SK" sz="2500" b="1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-</a:t>
                      </a:r>
                      <a:r>
                        <a:rPr lang="sk-SK" sz="2500" b="1" dirty="0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um</a:t>
                      </a:r>
                      <a:endParaRPr lang="en-GB" sz="25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30115">
                <a:tc>
                  <a:txBody>
                    <a:bodyPr/>
                    <a:lstStyle/>
                    <a:p>
                      <a:r>
                        <a:rPr lang="sk-SK" sz="2100" dirty="0" err="1" smtClean="0">
                          <a:latin typeface="Cambria"/>
                          <a:cs typeface="Cambria"/>
                        </a:rPr>
                        <a:t>accus</a:t>
                      </a:r>
                      <a:r>
                        <a:rPr lang="sk-SK" sz="21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1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latin typeface="Cambria"/>
                          <a:cs typeface="Cambria"/>
                        </a:rPr>
                        <a:t>dolor-em</a:t>
                      </a:r>
                      <a:endParaRPr lang="sk-SK" sz="25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smtClean="0">
                          <a:latin typeface="Cambria"/>
                          <a:cs typeface="Cambria"/>
                        </a:rPr>
                        <a:t>dolor-es</a:t>
                      </a:r>
                      <a:endParaRPr lang="en-GB" sz="2500" b="1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30115">
                <a:tc>
                  <a:txBody>
                    <a:bodyPr/>
                    <a:lstStyle/>
                    <a:p>
                      <a:r>
                        <a:rPr lang="sk-SK" sz="2100" dirty="0" err="1" smtClean="0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21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1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latin typeface="Cambria"/>
                          <a:cs typeface="Cambria"/>
                        </a:rPr>
                        <a:t>dolor-e</a:t>
                      </a:r>
                      <a:endParaRPr lang="sk-SK" sz="25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smtClean="0">
                          <a:latin typeface="Cambria"/>
                          <a:cs typeface="Cambria"/>
                        </a:rPr>
                        <a:t>dolor-ibus</a:t>
                      </a:r>
                      <a:endParaRPr lang="en-GB" sz="2500" b="1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Zástupný symbol pro obsah 5"/>
          <p:cNvSpPr txBox="1">
            <a:spLocks noGrp="1"/>
          </p:cNvSpPr>
          <p:nvPr>
            <p:ph sz="quarter" idx="1"/>
          </p:nvPr>
        </p:nvSpPr>
        <p:spPr>
          <a:xfrm>
            <a:off x="4650045" y="4924959"/>
            <a:ext cx="44100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cs-CZ" sz="1500" dirty="0" smtClean="0"/>
              <a:t>I-STEM MASCULINE AND FEMININE GENDER NOUNS</a:t>
            </a:r>
            <a:endParaRPr lang="cs-CZ" sz="1500" dirty="0"/>
          </a:p>
        </p:txBody>
      </p:sp>
      <p:sp>
        <p:nvSpPr>
          <p:cNvPr id="7" name="Zástupný symbol pro obsah 5"/>
          <p:cNvSpPr txBox="1">
            <a:spLocks/>
          </p:cNvSpPr>
          <p:nvPr/>
        </p:nvSpPr>
        <p:spPr>
          <a:xfrm>
            <a:off x="153293" y="4928999"/>
            <a:ext cx="4410065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buFont typeface="Wingdings 2"/>
              <a:buNone/>
            </a:pPr>
            <a:r>
              <a:rPr lang="cs-CZ" sz="1500" dirty="0" smtClean="0"/>
              <a:t>CONSONANT-STEM MASCULINE AND FEMININE GENDER NOUNS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375666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3"/>
                </a:solidFill>
                <a:latin typeface="Cambria"/>
                <a:cs typeface="Cambria"/>
              </a:rPr>
              <a:t>RETE</a:t>
            </a:r>
            <a:endParaRPr lang="en-GB" b="1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00774217"/>
              </p:ext>
            </p:extLst>
          </p:nvPr>
        </p:nvGraphicFramePr>
        <p:xfrm>
          <a:off x="1688477" y="2063692"/>
          <a:ext cx="5729091" cy="3566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383"/>
                <a:gridCol w="1911380"/>
                <a:gridCol w="2517328"/>
              </a:tblGrid>
              <a:tr h="577552">
                <a:tc>
                  <a:txBody>
                    <a:bodyPr/>
                    <a:lstStyle/>
                    <a:p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746943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rete</a:t>
                      </a:r>
                      <a:endParaRPr lang="sk-SK" sz="32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ret-</a:t>
                      </a:r>
                      <a:r>
                        <a:rPr lang="sk-SK" sz="32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ia</a:t>
                      </a:r>
                      <a:endParaRPr lang="en-GB" sz="32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46943">
                <a:tc>
                  <a:txBody>
                    <a:bodyPr/>
                    <a:lstStyle/>
                    <a:p>
                      <a:r>
                        <a:rPr lang="sk-SK" sz="3200" dirty="0" smtClean="0">
                          <a:latin typeface="Cambria"/>
                          <a:cs typeface="Cambria"/>
                        </a:rPr>
                        <a:t>gen.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ret-</a:t>
                      </a:r>
                      <a:r>
                        <a:rPr lang="sk-SK" sz="32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is</a:t>
                      </a:r>
                      <a:endParaRPr lang="sk-SK" sz="3200" b="1" dirty="0" smtClean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ret-</a:t>
                      </a:r>
                      <a:r>
                        <a:rPr lang="sk-SK" sz="32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ium</a:t>
                      </a:r>
                      <a:endParaRPr lang="en-GB" sz="32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46943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accus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rete</a:t>
                      </a:r>
                      <a:endParaRPr lang="sk-SK" sz="32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ret-</a:t>
                      </a:r>
                      <a:r>
                        <a:rPr lang="sk-SK" sz="32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ia</a:t>
                      </a:r>
                      <a:endParaRPr lang="en-GB" sz="32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46943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ret-</a:t>
                      </a:r>
                      <a:r>
                        <a:rPr lang="sk-SK" sz="32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i</a:t>
                      </a:r>
                      <a:endParaRPr lang="sk-SK" sz="3200" b="1" dirty="0" smtClean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ret-</a:t>
                      </a:r>
                      <a:r>
                        <a:rPr lang="sk-SK" sz="32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ibus</a:t>
                      </a:r>
                      <a:endParaRPr lang="en-GB" sz="32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Zástupný symbol pro obsah 5"/>
          <p:cNvSpPr txBox="1">
            <a:spLocks/>
          </p:cNvSpPr>
          <p:nvPr/>
        </p:nvSpPr>
        <p:spPr>
          <a:xfrm>
            <a:off x="1822702" y="1606958"/>
            <a:ext cx="5215661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buFont typeface="Wingdings 2"/>
              <a:buNone/>
            </a:pPr>
            <a:r>
              <a:rPr lang="cs-CZ" sz="1800" dirty="0" smtClean="0"/>
              <a:t>I-STEM NEUTRE GENDER NOUNS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1419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801671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9" name="Picture 3" descr="ENDINGS PHOT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88" y="489272"/>
            <a:ext cx="9023212" cy="6461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3097272" y="585100"/>
            <a:ext cx="2986480" cy="2013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6931833" y="1308682"/>
            <a:ext cx="612396" cy="5549318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5138561" y="1308682"/>
            <a:ext cx="539419" cy="5549318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5150080" y="3683132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7022110" y="3683131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Nadpis 1"/>
          <p:cNvSpPr>
            <a:spLocks noGrp="1"/>
          </p:cNvSpPr>
          <p:nvPr>
            <p:ph type="title"/>
          </p:nvPr>
        </p:nvSpPr>
        <p:spPr>
          <a:xfrm>
            <a:off x="301752" y="218362"/>
            <a:ext cx="8534400" cy="696927"/>
          </a:xfrm>
        </p:spPr>
        <p:txBody>
          <a:bodyPr>
            <a:normAutofit/>
          </a:bodyPr>
          <a:lstStyle/>
          <a:p>
            <a:r>
              <a:rPr lang="cs-CZ" sz="3000" dirty="0" smtClean="0"/>
              <a:t>CORPUS vs. RETE</a:t>
            </a:r>
            <a:endParaRPr lang="cs-CZ" sz="3000" dirty="0"/>
          </a:p>
        </p:txBody>
      </p:sp>
      <p:sp>
        <p:nvSpPr>
          <p:cNvPr id="16" name="Ovál 15"/>
          <p:cNvSpPr/>
          <p:nvPr/>
        </p:nvSpPr>
        <p:spPr>
          <a:xfrm>
            <a:off x="5152352" y="4163084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7022128" y="4135788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5168272" y="5066124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6983456" y="5079772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5140976" y="4574796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7010752" y="4615740"/>
            <a:ext cx="514252" cy="41106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041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599"/>
            <a:ext cx="8534400" cy="878747"/>
          </a:xfrm>
        </p:spPr>
        <p:txBody>
          <a:bodyPr>
            <a:normAutofit/>
          </a:bodyPr>
          <a:lstStyle/>
          <a:p>
            <a:r>
              <a:rPr lang="cs-CZ" dirty="0" err="1" smtClean="0"/>
              <a:t>Consonant</a:t>
            </a:r>
            <a:r>
              <a:rPr lang="cs-CZ" dirty="0" smtClean="0"/>
              <a:t> </a:t>
            </a:r>
            <a:r>
              <a:rPr lang="cs-CZ" dirty="0" err="1" smtClean="0"/>
              <a:t>stems</a:t>
            </a:r>
            <a:r>
              <a:rPr lang="cs-CZ" dirty="0" smtClean="0"/>
              <a:t> vs. i-</a:t>
            </a:r>
            <a:r>
              <a:rPr lang="cs-CZ" dirty="0" err="1" smtClean="0"/>
              <a:t>stems</a:t>
            </a:r>
            <a:r>
              <a:rPr lang="cs-CZ" dirty="0" smtClean="0"/>
              <a:t> (M. + F.)</a:t>
            </a:r>
            <a:endParaRPr lang="cs-CZ" dirty="0"/>
          </a:p>
        </p:txBody>
      </p:sp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493091"/>
              </p:ext>
            </p:extLst>
          </p:nvPr>
        </p:nvGraphicFramePr>
        <p:xfrm>
          <a:off x="4650045" y="1915028"/>
          <a:ext cx="4301008" cy="2992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930"/>
                <a:gridCol w="1531017"/>
                <a:gridCol w="1823061"/>
              </a:tblGrid>
              <a:tr h="490505">
                <a:tc>
                  <a:txBody>
                    <a:bodyPr/>
                    <a:lstStyle/>
                    <a:p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5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25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500" dirty="0" err="1" smtClean="0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25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625599">
                <a:tc>
                  <a:txBody>
                    <a:bodyPr/>
                    <a:lstStyle/>
                    <a:p>
                      <a:r>
                        <a:rPr lang="sk-SK" sz="2100" dirty="0" err="1" smtClean="0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21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1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rete</a:t>
                      </a:r>
                      <a:endParaRPr lang="sk-SK" sz="2500" b="1" dirty="0" smtClean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ret-</a:t>
                      </a:r>
                      <a:r>
                        <a:rPr lang="sk-SK" sz="25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ia</a:t>
                      </a:r>
                      <a:endParaRPr lang="en-GB" sz="25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25599">
                <a:tc>
                  <a:txBody>
                    <a:bodyPr/>
                    <a:lstStyle/>
                    <a:p>
                      <a:r>
                        <a:rPr lang="sk-SK" sz="2100" dirty="0" smtClean="0">
                          <a:latin typeface="Cambria"/>
                          <a:cs typeface="Cambria"/>
                        </a:rPr>
                        <a:t>gen.</a:t>
                      </a:r>
                      <a:endParaRPr lang="en-GB" sz="21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ret-is</a:t>
                      </a:r>
                      <a:endParaRPr lang="sk-SK" sz="2500" b="1" dirty="0" smtClean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ret-</a:t>
                      </a:r>
                      <a:r>
                        <a:rPr lang="sk-SK" sz="25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ium</a:t>
                      </a:r>
                      <a:endParaRPr lang="en-GB" sz="25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25599">
                <a:tc>
                  <a:txBody>
                    <a:bodyPr/>
                    <a:lstStyle/>
                    <a:p>
                      <a:r>
                        <a:rPr lang="sk-SK" sz="2100" dirty="0" err="1" smtClean="0">
                          <a:latin typeface="Cambria"/>
                          <a:cs typeface="Cambria"/>
                        </a:rPr>
                        <a:t>accus</a:t>
                      </a:r>
                      <a:r>
                        <a:rPr lang="sk-SK" sz="21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1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rete</a:t>
                      </a:r>
                      <a:endParaRPr lang="sk-SK" sz="2500" b="1" dirty="0" smtClean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ret-</a:t>
                      </a:r>
                      <a:r>
                        <a:rPr lang="sk-SK" sz="25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ia</a:t>
                      </a:r>
                      <a:endParaRPr lang="en-GB" sz="25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25599">
                <a:tc>
                  <a:txBody>
                    <a:bodyPr/>
                    <a:lstStyle/>
                    <a:p>
                      <a:r>
                        <a:rPr lang="sk-SK" sz="2100" dirty="0" err="1" smtClean="0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21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1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ret-</a:t>
                      </a:r>
                      <a:r>
                        <a:rPr lang="sk-SK" sz="25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i</a:t>
                      </a:r>
                      <a:endParaRPr lang="sk-SK" sz="2500" b="1" dirty="0" smtClean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ret-ibus</a:t>
                      </a:r>
                      <a:endParaRPr lang="en-GB" sz="2500" b="1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7800340"/>
              </p:ext>
            </p:extLst>
          </p:nvPr>
        </p:nvGraphicFramePr>
        <p:xfrm>
          <a:off x="167528" y="1905470"/>
          <a:ext cx="4395830" cy="299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753"/>
                <a:gridCol w="1593220"/>
                <a:gridCol w="1937857"/>
              </a:tblGrid>
              <a:tr h="440853">
                <a:tc>
                  <a:txBody>
                    <a:bodyPr/>
                    <a:lstStyle/>
                    <a:p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5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25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500" dirty="0" err="1" smtClean="0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25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5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630115">
                <a:tc>
                  <a:txBody>
                    <a:bodyPr/>
                    <a:lstStyle/>
                    <a:p>
                      <a:r>
                        <a:rPr lang="sk-SK" sz="2100" dirty="0" err="1" smtClean="0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21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1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smtClean="0">
                          <a:latin typeface="Cambria"/>
                          <a:cs typeface="Cambria"/>
                        </a:rPr>
                        <a:t>corpus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latin typeface="Cambria"/>
                          <a:cs typeface="Cambria"/>
                        </a:rPr>
                        <a:t>corpor-</a:t>
                      </a:r>
                      <a:r>
                        <a:rPr lang="sk-SK" sz="25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lang="en-GB" sz="25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30115">
                <a:tc>
                  <a:txBody>
                    <a:bodyPr/>
                    <a:lstStyle/>
                    <a:p>
                      <a:r>
                        <a:rPr lang="sk-SK" sz="2100" dirty="0" smtClean="0">
                          <a:latin typeface="Cambria"/>
                          <a:cs typeface="Cambria"/>
                        </a:rPr>
                        <a:t>gen.</a:t>
                      </a:r>
                      <a:endParaRPr lang="en-GB" sz="21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latin typeface="Cambria"/>
                          <a:cs typeface="Cambria"/>
                        </a:rPr>
                        <a:t>corpor-is</a:t>
                      </a:r>
                      <a:endParaRPr lang="sk-SK" sz="25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solidFill>
                            <a:schemeClr val="dk1"/>
                          </a:solidFill>
                          <a:latin typeface="Cambria"/>
                          <a:cs typeface="Cambria"/>
                        </a:rPr>
                        <a:t>corpor</a:t>
                      </a:r>
                      <a:r>
                        <a:rPr lang="sk-SK" sz="2500" b="1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-</a:t>
                      </a:r>
                      <a:r>
                        <a:rPr lang="sk-SK" sz="25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um</a:t>
                      </a:r>
                      <a:endParaRPr lang="en-GB" sz="25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30115">
                <a:tc>
                  <a:txBody>
                    <a:bodyPr/>
                    <a:lstStyle/>
                    <a:p>
                      <a:r>
                        <a:rPr lang="sk-SK" sz="2100" dirty="0" err="1" smtClean="0">
                          <a:latin typeface="Cambria"/>
                          <a:cs typeface="Cambria"/>
                        </a:rPr>
                        <a:t>accus</a:t>
                      </a:r>
                      <a:r>
                        <a:rPr lang="sk-SK" sz="21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1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smtClean="0">
                          <a:latin typeface="Cambria"/>
                          <a:cs typeface="Cambria"/>
                        </a:rPr>
                        <a:t>corpus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latin typeface="Cambria"/>
                          <a:cs typeface="Cambria"/>
                        </a:rPr>
                        <a:t>corpor-</a:t>
                      </a:r>
                      <a:r>
                        <a:rPr lang="sk-SK" sz="25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lang="en-GB" sz="25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30115">
                <a:tc>
                  <a:txBody>
                    <a:bodyPr/>
                    <a:lstStyle/>
                    <a:p>
                      <a:r>
                        <a:rPr lang="sk-SK" sz="2100" dirty="0" err="1" smtClean="0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21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21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latin typeface="Cambria"/>
                          <a:cs typeface="Cambria"/>
                        </a:rPr>
                        <a:t>corpor-</a:t>
                      </a:r>
                      <a:r>
                        <a:rPr lang="sk-SK" sz="25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e</a:t>
                      </a:r>
                      <a:endParaRPr lang="sk-SK" sz="2500" b="1" dirty="0" smtClean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500" b="1" dirty="0" err="1" smtClean="0">
                          <a:latin typeface="Cambria"/>
                          <a:cs typeface="Cambria"/>
                        </a:rPr>
                        <a:t>corpor-ibus</a:t>
                      </a:r>
                      <a:endParaRPr lang="en-GB" sz="2500" b="1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Zástupný symbol pro obsah 5"/>
          <p:cNvSpPr txBox="1">
            <a:spLocks noGrp="1"/>
          </p:cNvSpPr>
          <p:nvPr>
            <p:ph sz="quarter" idx="1"/>
          </p:nvPr>
        </p:nvSpPr>
        <p:spPr>
          <a:xfrm>
            <a:off x="4650045" y="4924959"/>
            <a:ext cx="44100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cs-CZ" sz="1500" dirty="0" smtClean="0"/>
              <a:t>I-STEM NEUTER GENDER NOUNS</a:t>
            </a:r>
            <a:endParaRPr lang="cs-CZ" sz="1500" dirty="0"/>
          </a:p>
        </p:txBody>
      </p:sp>
      <p:sp>
        <p:nvSpPr>
          <p:cNvPr id="7" name="Zástupný symbol pro obsah 5"/>
          <p:cNvSpPr txBox="1">
            <a:spLocks/>
          </p:cNvSpPr>
          <p:nvPr/>
        </p:nvSpPr>
        <p:spPr>
          <a:xfrm>
            <a:off x="153293" y="4928999"/>
            <a:ext cx="4410065" cy="60016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buFont typeface="Wingdings 2"/>
              <a:buNone/>
            </a:pPr>
            <a:r>
              <a:rPr lang="cs-CZ" sz="1500" dirty="0" smtClean="0"/>
              <a:t>CONSONANT-STEM NEUTER  </a:t>
            </a:r>
          </a:p>
          <a:p>
            <a:pPr marL="0" indent="0" algn="ctr" defTabSz="914400">
              <a:buFont typeface="Wingdings 2"/>
              <a:buNone/>
            </a:pPr>
            <a:r>
              <a:rPr lang="cs-CZ" sz="1500" dirty="0" smtClean="0"/>
              <a:t>GENDER NOUNS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68654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Greek</a:t>
            </a:r>
            <a:r>
              <a:rPr lang="sk-SK" sz="3600" dirty="0" smtClean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sk-SK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I-stems</a:t>
            </a:r>
            <a:r>
              <a:rPr lang="sk-SK" sz="3600" dirty="0" smtClean="0">
                <a:solidFill>
                  <a:schemeClr val="accent3"/>
                </a:solidFill>
                <a:latin typeface="Cambria"/>
                <a:cs typeface="Cambria"/>
              </a:rPr>
              <a:t>: </a:t>
            </a:r>
            <a:r>
              <a:rPr lang="sk-SK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paradigm</a:t>
            </a:r>
            <a:r>
              <a:rPr lang="sk-SK" sz="3600" dirty="0" smtClean="0">
                <a:solidFill>
                  <a:schemeClr val="accent3"/>
                </a:solidFill>
                <a:latin typeface="Cambria"/>
                <a:cs typeface="Cambria"/>
              </a:rPr>
              <a:t> DOSIS</a:t>
            </a:r>
            <a:endParaRPr lang="en-GB" sz="3600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16371582"/>
              </p:ext>
            </p:extLst>
          </p:nvPr>
        </p:nvGraphicFramePr>
        <p:xfrm>
          <a:off x="430699" y="3054479"/>
          <a:ext cx="5739141" cy="33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552"/>
                <a:gridCol w="2320119"/>
                <a:gridCol w="2086470"/>
              </a:tblGrid>
              <a:tr h="536411">
                <a:tc>
                  <a:txBody>
                    <a:bodyPr/>
                    <a:lstStyle/>
                    <a:p>
                      <a:endParaRPr lang="en-GB" sz="3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0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3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000" dirty="0" err="1" smtClean="0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3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693874">
                <a:tc>
                  <a:txBody>
                    <a:bodyPr/>
                    <a:lstStyle/>
                    <a:p>
                      <a:r>
                        <a:rPr lang="sk-SK" sz="3000" dirty="0" err="1" smtClean="0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3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0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000" b="1" dirty="0" err="1" smtClean="0">
                          <a:latin typeface="Cambria"/>
                          <a:cs typeface="Cambria"/>
                        </a:rPr>
                        <a:t>dosis</a:t>
                      </a:r>
                      <a:endParaRPr lang="sk-SK" sz="30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000" b="1" dirty="0" err="1" smtClean="0">
                          <a:latin typeface="Cambria"/>
                          <a:cs typeface="Cambria"/>
                        </a:rPr>
                        <a:t>dos</a:t>
                      </a:r>
                      <a:r>
                        <a:rPr lang="sk-SK" sz="30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-es</a:t>
                      </a:r>
                      <a:endParaRPr lang="en-GB" sz="3000" b="1" dirty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93874">
                <a:tc>
                  <a:txBody>
                    <a:bodyPr/>
                    <a:lstStyle/>
                    <a:p>
                      <a:r>
                        <a:rPr lang="sk-SK" sz="3000" dirty="0" smtClean="0">
                          <a:latin typeface="Cambria"/>
                          <a:cs typeface="Cambria"/>
                        </a:rPr>
                        <a:t>gen.</a:t>
                      </a:r>
                      <a:endParaRPr lang="en-GB" sz="30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000" b="1" dirty="0" err="1" smtClean="0">
                          <a:latin typeface="Cambria"/>
                          <a:cs typeface="Cambria"/>
                        </a:rPr>
                        <a:t>dos</a:t>
                      </a:r>
                      <a:r>
                        <a:rPr lang="sk-SK" sz="30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-is</a:t>
                      </a:r>
                      <a:r>
                        <a:rPr lang="sk-SK" sz="3000" b="1" dirty="0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lang="sk-SK" sz="3000" b="1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/</a:t>
                      </a:r>
                      <a:r>
                        <a:rPr lang="sk-SK" sz="3000" b="1" baseline="0" dirty="0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lang="sk-SK" sz="3000" b="1" baseline="0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-</a:t>
                      </a:r>
                      <a:r>
                        <a:rPr lang="sk-SK" sz="3000" b="1" baseline="0" dirty="0" err="1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eos</a:t>
                      </a:r>
                      <a:endParaRPr lang="sk-SK" sz="3000" b="1" dirty="0" smtClean="0">
                        <a:solidFill>
                          <a:srgbClr val="00B05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000" b="1" dirty="0" err="1" smtClean="0">
                          <a:latin typeface="Cambria"/>
                          <a:cs typeface="Cambria"/>
                        </a:rPr>
                        <a:t>dos</a:t>
                      </a:r>
                      <a:r>
                        <a:rPr lang="sk-SK" sz="30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-ium</a:t>
                      </a:r>
                      <a:endParaRPr lang="en-GB" sz="3000" b="1" dirty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93874">
                <a:tc>
                  <a:txBody>
                    <a:bodyPr/>
                    <a:lstStyle/>
                    <a:p>
                      <a:r>
                        <a:rPr lang="sk-SK" sz="3000" dirty="0" err="1" smtClean="0">
                          <a:latin typeface="Cambria"/>
                          <a:cs typeface="Cambria"/>
                        </a:rPr>
                        <a:t>accus</a:t>
                      </a:r>
                      <a:r>
                        <a:rPr lang="sk-SK" sz="3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0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000" b="1" dirty="0" err="1" smtClean="0">
                          <a:latin typeface="Cambria"/>
                          <a:cs typeface="Cambria"/>
                        </a:rPr>
                        <a:t>dos</a:t>
                      </a:r>
                      <a:r>
                        <a:rPr lang="sk-SK" sz="30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-im</a:t>
                      </a:r>
                      <a:r>
                        <a:rPr lang="sk-SK" sz="3000" b="1" dirty="0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lang="sk-SK" sz="3000" b="1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/</a:t>
                      </a:r>
                      <a:r>
                        <a:rPr lang="sk-SK" sz="3000" b="1" dirty="0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lang="sk-SK" sz="3000" b="1" dirty="0" smtClean="0">
                          <a:solidFill>
                            <a:srgbClr val="00B050"/>
                          </a:solidFill>
                          <a:latin typeface="Cambria"/>
                          <a:cs typeface="Cambria"/>
                        </a:rPr>
                        <a:t>-in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000" b="1" dirty="0" err="1" smtClean="0">
                          <a:latin typeface="Cambria"/>
                          <a:cs typeface="Cambria"/>
                        </a:rPr>
                        <a:t>dos</a:t>
                      </a:r>
                      <a:r>
                        <a:rPr lang="sk-SK" sz="30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-es</a:t>
                      </a:r>
                      <a:endParaRPr lang="en-GB" sz="3000" b="1" dirty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693874">
                <a:tc>
                  <a:txBody>
                    <a:bodyPr/>
                    <a:lstStyle/>
                    <a:p>
                      <a:r>
                        <a:rPr lang="sk-SK" sz="3000" dirty="0" err="1" smtClean="0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30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0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000" b="1" dirty="0" err="1" smtClean="0">
                          <a:latin typeface="Cambria"/>
                          <a:cs typeface="Cambria"/>
                        </a:rPr>
                        <a:t>dos</a:t>
                      </a:r>
                      <a:r>
                        <a:rPr lang="sk-SK" sz="30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-i</a:t>
                      </a:r>
                      <a:endParaRPr lang="sk-SK" sz="3000" b="1" dirty="0" smtClean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000" b="1" dirty="0" err="1" smtClean="0">
                          <a:latin typeface="Cambria"/>
                          <a:cs typeface="Cambria"/>
                        </a:rPr>
                        <a:t>dos</a:t>
                      </a:r>
                      <a:r>
                        <a:rPr lang="sk-SK" sz="3000" b="1" dirty="0" err="1" smtClean="0">
                          <a:solidFill>
                            <a:srgbClr val="CB0202"/>
                          </a:solidFill>
                          <a:latin typeface="Cambria"/>
                          <a:cs typeface="Cambria"/>
                        </a:rPr>
                        <a:t>-ibus</a:t>
                      </a:r>
                      <a:endParaRPr lang="en-GB" sz="3000" b="1" dirty="0">
                        <a:solidFill>
                          <a:srgbClr val="CB0202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301752" y="1579494"/>
            <a:ext cx="82826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cs-CZ" sz="2200" dirty="0" err="1" smtClean="0"/>
              <a:t>Nouns</a:t>
            </a:r>
            <a:r>
              <a:rPr lang="cs-CZ" sz="2200" dirty="0" smtClean="0"/>
              <a:t> </a:t>
            </a:r>
            <a:r>
              <a:rPr lang="cs-CZ" sz="2200" dirty="0" err="1" smtClean="0"/>
              <a:t>declined</a:t>
            </a:r>
            <a:r>
              <a:rPr lang="cs-CZ" sz="2200" dirty="0" smtClean="0"/>
              <a:t> </a:t>
            </a:r>
            <a:r>
              <a:rPr lang="cs-CZ" sz="2200" dirty="0" err="1" smtClean="0"/>
              <a:t>according</a:t>
            </a:r>
            <a:r>
              <a:rPr lang="cs-CZ" sz="2200" dirty="0" smtClean="0"/>
              <a:t> to the </a:t>
            </a:r>
            <a:r>
              <a:rPr lang="cs-CZ" sz="2200" dirty="0" err="1" smtClean="0"/>
              <a:t>paradigm</a:t>
            </a:r>
            <a:r>
              <a:rPr lang="cs-CZ" sz="2200" dirty="0" smtClean="0"/>
              <a:t> dosis </a:t>
            </a:r>
          </a:p>
          <a:p>
            <a:pPr marL="0" lvl="1"/>
            <a:r>
              <a:rPr lang="cs-CZ" sz="2200" dirty="0" smtClean="0"/>
              <a:t>= </a:t>
            </a:r>
            <a:r>
              <a:rPr lang="cs-CZ" sz="2200" dirty="0" err="1" smtClean="0">
                <a:solidFill>
                  <a:srgbClr val="FF0000"/>
                </a:solidFill>
              </a:rPr>
              <a:t>feminine</a:t>
            </a:r>
            <a:r>
              <a:rPr lang="cs-CZ" sz="2200" dirty="0" smtClean="0"/>
              <a:t> </a:t>
            </a:r>
            <a:r>
              <a:rPr lang="cs-CZ" sz="2200" dirty="0" err="1" smtClean="0"/>
              <a:t>nouns</a:t>
            </a:r>
            <a:r>
              <a:rPr lang="cs-CZ" sz="2200" dirty="0" smtClean="0"/>
              <a:t> of </a:t>
            </a:r>
            <a:r>
              <a:rPr lang="cs-CZ" sz="2200" dirty="0" err="1" smtClean="0"/>
              <a:t>Greek</a:t>
            </a:r>
            <a:r>
              <a:rPr lang="cs-CZ" sz="2200" dirty="0" smtClean="0"/>
              <a:t> </a:t>
            </a:r>
            <a:r>
              <a:rPr lang="cs-CZ" sz="2200" dirty="0" err="1" smtClean="0"/>
              <a:t>origin</a:t>
            </a:r>
            <a:r>
              <a:rPr lang="cs-CZ" sz="2200" dirty="0" smtClean="0"/>
              <a:t> </a:t>
            </a:r>
            <a:r>
              <a:rPr lang="cs-CZ" sz="2200" dirty="0" err="1" smtClean="0"/>
              <a:t>ending</a:t>
            </a:r>
            <a:r>
              <a:rPr lang="cs-CZ" sz="2200" dirty="0" smtClean="0"/>
              <a:t> in </a:t>
            </a:r>
            <a:r>
              <a:rPr lang="cs-CZ" sz="2200" b="1" dirty="0">
                <a:solidFill>
                  <a:srgbClr val="FF0000"/>
                </a:solidFill>
              </a:rPr>
              <a:t>-sis, -</a:t>
            </a:r>
            <a:r>
              <a:rPr lang="cs-CZ" sz="2200" b="1" dirty="0" err="1">
                <a:solidFill>
                  <a:srgbClr val="FF0000"/>
                </a:solidFill>
              </a:rPr>
              <a:t>xis</a:t>
            </a:r>
            <a:r>
              <a:rPr lang="cs-CZ" sz="2200" b="1" dirty="0">
                <a:solidFill>
                  <a:srgbClr val="FF0000"/>
                </a:solidFill>
              </a:rPr>
              <a:t>, -</a:t>
            </a:r>
            <a:r>
              <a:rPr lang="cs-CZ" sz="2200" b="1" dirty="0" err="1" smtClean="0">
                <a:solidFill>
                  <a:srgbClr val="FF0000"/>
                </a:solidFill>
              </a:rPr>
              <a:t>osis</a:t>
            </a:r>
            <a:endParaRPr lang="cs-CZ" sz="2200" b="1" dirty="0" smtClean="0">
              <a:solidFill>
                <a:srgbClr val="FF0000"/>
              </a:solidFill>
            </a:endParaRPr>
          </a:p>
          <a:p>
            <a:r>
              <a:rPr lang="cs-CZ" sz="2200" b="1" dirty="0" smtClean="0"/>
              <a:t>+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/>
              <a:t>Latin </a:t>
            </a:r>
            <a:r>
              <a:rPr lang="cs-CZ" dirty="0" err="1" smtClean="0"/>
              <a:t>words</a:t>
            </a:r>
            <a:r>
              <a:rPr lang="cs-CZ" dirty="0"/>
              <a:t>:</a:t>
            </a:r>
            <a:r>
              <a:rPr lang="cs-CZ" dirty="0" smtClean="0"/>
              <a:t> </a:t>
            </a:r>
            <a:r>
              <a:rPr lang="cs-CZ" sz="1900" dirty="0" err="1" smtClean="0">
                <a:solidFill>
                  <a:srgbClr val="FF0000"/>
                </a:solidFill>
              </a:rPr>
              <a:t>febris</a:t>
            </a:r>
            <a:r>
              <a:rPr lang="cs-CZ" sz="1900" dirty="0">
                <a:solidFill>
                  <a:srgbClr val="FF0000"/>
                </a:solidFill>
              </a:rPr>
              <a:t>, </a:t>
            </a:r>
            <a:r>
              <a:rPr lang="cs-CZ" sz="1900" dirty="0" err="1">
                <a:solidFill>
                  <a:srgbClr val="FF0000"/>
                </a:solidFill>
              </a:rPr>
              <a:t>is</a:t>
            </a:r>
            <a:r>
              <a:rPr lang="cs-CZ" sz="1900" dirty="0">
                <a:solidFill>
                  <a:srgbClr val="FF0000"/>
                </a:solidFill>
              </a:rPr>
              <a:t>, </a:t>
            </a:r>
            <a:r>
              <a:rPr lang="cs-CZ" sz="1900" dirty="0" smtClean="0">
                <a:solidFill>
                  <a:srgbClr val="FF0000"/>
                </a:solidFill>
              </a:rPr>
              <a:t>f.</a:t>
            </a:r>
            <a:r>
              <a:rPr lang="cs-CZ" sz="1900" dirty="0" smtClean="0"/>
              <a:t>; </a:t>
            </a:r>
            <a:r>
              <a:rPr lang="cs-CZ" sz="1900" dirty="0" err="1">
                <a:solidFill>
                  <a:srgbClr val="FF0000"/>
                </a:solidFill>
              </a:rPr>
              <a:t>tussis</a:t>
            </a:r>
            <a:r>
              <a:rPr lang="cs-CZ" sz="1900" dirty="0">
                <a:solidFill>
                  <a:srgbClr val="FF0000"/>
                </a:solidFill>
              </a:rPr>
              <a:t>, </a:t>
            </a:r>
            <a:r>
              <a:rPr lang="cs-CZ" sz="1900" dirty="0" err="1">
                <a:solidFill>
                  <a:srgbClr val="FF0000"/>
                </a:solidFill>
              </a:rPr>
              <a:t>is</a:t>
            </a:r>
            <a:r>
              <a:rPr lang="cs-CZ" sz="1900" dirty="0">
                <a:solidFill>
                  <a:srgbClr val="FF0000"/>
                </a:solidFill>
              </a:rPr>
              <a:t>, f</a:t>
            </a:r>
            <a:r>
              <a:rPr lang="cs-CZ" sz="1900" dirty="0" smtClean="0">
                <a:solidFill>
                  <a:srgbClr val="FF0000"/>
                </a:solidFill>
              </a:rPr>
              <a:t>.</a:t>
            </a:r>
            <a:r>
              <a:rPr lang="cs-CZ" sz="1900" dirty="0" smtClean="0"/>
              <a:t>; </a:t>
            </a:r>
            <a:r>
              <a:rPr lang="cs-CZ" sz="1900" dirty="0" err="1">
                <a:solidFill>
                  <a:srgbClr val="FF0000"/>
                </a:solidFill>
              </a:rPr>
              <a:t>pertussis</a:t>
            </a:r>
            <a:r>
              <a:rPr lang="cs-CZ" sz="1900" dirty="0">
                <a:solidFill>
                  <a:srgbClr val="FF0000"/>
                </a:solidFill>
              </a:rPr>
              <a:t>, </a:t>
            </a:r>
            <a:r>
              <a:rPr lang="cs-CZ" sz="1900" dirty="0" err="1">
                <a:solidFill>
                  <a:srgbClr val="FF0000"/>
                </a:solidFill>
              </a:rPr>
              <a:t>is</a:t>
            </a:r>
            <a:r>
              <a:rPr lang="cs-CZ" sz="1900" dirty="0">
                <a:solidFill>
                  <a:srgbClr val="FF0000"/>
                </a:solidFill>
              </a:rPr>
              <a:t>, f</a:t>
            </a:r>
            <a:r>
              <a:rPr lang="cs-CZ" sz="1900" dirty="0" smtClean="0">
                <a:solidFill>
                  <a:srgbClr val="FF0000"/>
                </a:solidFill>
              </a:rPr>
              <a:t>.</a:t>
            </a:r>
            <a:r>
              <a:rPr lang="cs-CZ" sz="1900" dirty="0" smtClean="0"/>
              <a:t>; </a:t>
            </a:r>
            <a:r>
              <a:rPr lang="cs-CZ" sz="1900" dirty="0" err="1">
                <a:solidFill>
                  <a:srgbClr val="FF0000"/>
                </a:solidFill>
              </a:rPr>
              <a:t>sitis</a:t>
            </a:r>
            <a:r>
              <a:rPr lang="cs-CZ" sz="1900" dirty="0">
                <a:solidFill>
                  <a:srgbClr val="FF0000"/>
                </a:solidFill>
              </a:rPr>
              <a:t>, </a:t>
            </a:r>
            <a:r>
              <a:rPr lang="cs-CZ" sz="1900" dirty="0" err="1">
                <a:solidFill>
                  <a:srgbClr val="FF0000"/>
                </a:solidFill>
              </a:rPr>
              <a:t>is</a:t>
            </a:r>
            <a:r>
              <a:rPr lang="cs-CZ" sz="1900" dirty="0">
                <a:solidFill>
                  <a:srgbClr val="FF0000"/>
                </a:solidFill>
              </a:rPr>
              <a:t>, f</a:t>
            </a:r>
            <a:r>
              <a:rPr lang="cs-CZ" sz="1900" dirty="0" smtClean="0">
                <a:solidFill>
                  <a:srgbClr val="FF0000"/>
                </a:solidFill>
              </a:rPr>
              <a:t>.</a:t>
            </a:r>
            <a:r>
              <a:rPr lang="cs-CZ" sz="1900" dirty="0"/>
              <a:t>;</a:t>
            </a:r>
            <a:r>
              <a:rPr lang="cs-CZ" sz="1900" dirty="0" smtClean="0"/>
              <a:t>   </a:t>
            </a:r>
          </a:p>
          <a:p>
            <a:r>
              <a:rPr lang="cs-CZ" sz="1900" dirty="0"/>
              <a:t> </a:t>
            </a:r>
            <a:r>
              <a:rPr lang="cs-CZ" sz="1900" dirty="0" smtClean="0"/>
              <a:t>   </a:t>
            </a:r>
            <a:r>
              <a:rPr lang="cs-CZ" sz="1900" dirty="0" err="1" smtClean="0">
                <a:solidFill>
                  <a:srgbClr val="FF0000"/>
                </a:solidFill>
              </a:rPr>
              <a:t>tuberculosis</a:t>
            </a:r>
            <a:r>
              <a:rPr lang="cs-CZ" sz="1900" dirty="0">
                <a:solidFill>
                  <a:srgbClr val="FF0000"/>
                </a:solidFill>
              </a:rPr>
              <a:t>, </a:t>
            </a:r>
            <a:r>
              <a:rPr lang="cs-CZ" sz="1900" dirty="0" err="1">
                <a:solidFill>
                  <a:srgbClr val="FF0000"/>
                </a:solidFill>
              </a:rPr>
              <a:t>is</a:t>
            </a:r>
            <a:r>
              <a:rPr lang="cs-CZ" sz="1900" dirty="0">
                <a:solidFill>
                  <a:srgbClr val="FF0000"/>
                </a:solidFill>
              </a:rPr>
              <a:t>, f</a:t>
            </a:r>
            <a:r>
              <a:rPr lang="cs-CZ" sz="1900" dirty="0" smtClean="0">
                <a:solidFill>
                  <a:srgbClr val="FF0000"/>
                </a:solidFill>
              </a:rPr>
              <a:t>.</a:t>
            </a:r>
            <a:r>
              <a:rPr lang="cs-CZ" sz="1900" dirty="0" smtClean="0"/>
              <a:t>;</a:t>
            </a:r>
            <a:r>
              <a:rPr lang="cs-CZ" sz="1900" dirty="0" smtClean="0">
                <a:solidFill>
                  <a:srgbClr val="FF0000"/>
                </a:solidFill>
              </a:rPr>
              <a:t> axis, </a:t>
            </a:r>
            <a:r>
              <a:rPr lang="cs-CZ" sz="1900" dirty="0" err="1" smtClean="0">
                <a:solidFill>
                  <a:srgbClr val="FF0000"/>
                </a:solidFill>
              </a:rPr>
              <a:t>is</a:t>
            </a:r>
            <a:r>
              <a:rPr lang="cs-CZ" sz="1900" dirty="0" smtClean="0">
                <a:solidFill>
                  <a:srgbClr val="FF0000"/>
                </a:solidFill>
              </a:rPr>
              <a:t>, m.</a:t>
            </a:r>
            <a:r>
              <a:rPr lang="cs-CZ" sz="1900" dirty="0" smtClean="0"/>
              <a:t> </a:t>
            </a:r>
            <a:r>
              <a:rPr lang="cs-CZ" sz="1900" dirty="0" smtClean="0"/>
              <a:t>(these </a:t>
            </a:r>
            <a:r>
              <a:rPr lang="cs-CZ" sz="1900" dirty="0" err="1" smtClean="0"/>
              <a:t>nouns</a:t>
            </a:r>
            <a:r>
              <a:rPr lang="cs-CZ" sz="1900" dirty="0" smtClean="0"/>
              <a:t> do not </a:t>
            </a:r>
            <a:r>
              <a:rPr lang="cs-CZ" sz="1900" dirty="0" err="1" smtClean="0"/>
              <a:t>have</a:t>
            </a:r>
            <a:r>
              <a:rPr lang="cs-CZ" sz="1900" dirty="0" smtClean="0"/>
              <a:t> the </a:t>
            </a:r>
            <a:r>
              <a:rPr lang="cs-CZ" sz="1900" dirty="0" err="1" smtClean="0"/>
              <a:t>Greek</a:t>
            </a:r>
            <a:r>
              <a:rPr lang="cs-CZ" sz="1900" dirty="0" smtClean="0"/>
              <a:t> </a:t>
            </a:r>
            <a:r>
              <a:rPr lang="cs-CZ" sz="1900" dirty="0" err="1"/>
              <a:t>e</a:t>
            </a:r>
            <a:r>
              <a:rPr lang="cs-CZ" sz="1900" dirty="0" err="1" smtClean="0"/>
              <a:t>ndings</a:t>
            </a:r>
            <a:r>
              <a:rPr lang="cs-CZ" sz="1900" dirty="0" smtClean="0"/>
              <a:t> -</a:t>
            </a:r>
            <a:r>
              <a:rPr lang="cs-CZ" sz="1900" dirty="0" err="1" smtClean="0"/>
              <a:t>eos</a:t>
            </a:r>
            <a:r>
              <a:rPr lang="cs-CZ" sz="1900" dirty="0" smtClean="0"/>
              <a:t>, -in)</a:t>
            </a:r>
            <a:endParaRPr lang="cs-CZ" sz="1900" dirty="0"/>
          </a:p>
          <a:p>
            <a:pPr marL="0" lvl="1"/>
            <a:endParaRPr lang="cs-CZ" sz="22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393118" y="3318432"/>
            <a:ext cx="2931621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cs-CZ" sz="2200" b="1" dirty="0" smtClean="0">
                <a:solidFill>
                  <a:srgbClr val="FF0000"/>
                </a:solidFill>
              </a:rPr>
              <a:t>-</a:t>
            </a:r>
            <a:r>
              <a:rPr lang="cs-CZ" sz="2200" b="1" dirty="0" err="1" smtClean="0">
                <a:solidFill>
                  <a:srgbClr val="FF0000"/>
                </a:solidFill>
              </a:rPr>
              <a:t>osis</a:t>
            </a:r>
            <a:r>
              <a:rPr lang="cs-CZ" sz="2200" b="1" dirty="0" smtClean="0">
                <a:solidFill>
                  <a:srgbClr val="FF0000"/>
                </a:solidFill>
              </a:rPr>
              <a:t>, </a:t>
            </a:r>
            <a:r>
              <a:rPr lang="cs-CZ" sz="2200" b="1" dirty="0" err="1" smtClean="0">
                <a:solidFill>
                  <a:srgbClr val="FF0000"/>
                </a:solidFill>
              </a:rPr>
              <a:t>is</a:t>
            </a:r>
            <a:r>
              <a:rPr lang="cs-CZ" sz="2200" b="1" dirty="0" smtClean="0">
                <a:solidFill>
                  <a:srgbClr val="FF0000"/>
                </a:solidFill>
              </a:rPr>
              <a:t>, f.</a:t>
            </a:r>
            <a:r>
              <a:rPr lang="cs-CZ" sz="2200" dirty="0" smtClean="0"/>
              <a:t> </a:t>
            </a:r>
            <a:r>
              <a:rPr lang="sk-SK" sz="2400" i="1" dirty="0">
                <a:latin typeface="Cambria"/>
                <a:cs typeface="Cambria"/>
              </a:rPr>
              <a:t>→ </a:t>
            </a:r>
            <a:endParaRPr lang="sk-SK" sz="2400" i="1" dirty="0" smtClean="0">
              <a:latin typeface="Cambria"/>
              <a:cs typeface="Cambria"/>
            </a:endParaRPr>
          </a:p>
          <a:p>
            <a:pPr marL="0" lvl="1"/>
            <a:r>
              <a:rPr lang="cs-CZ" sz="2000" i="1" dirty="0" err="1" smtClean="0"/>
              <a:t>degenerative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or</a:t>
            </a:r>
            <a:r>
              <a:rPr lang="cs-CZ" sz="2000" i="1" dirty="0" smtClean="0"/>
              <a:t> </a:t>
            </a:r>
          </a:p>
          <a:p>
            <a:pPr marL="0" lvl="1"/>
            <a:r>
              <a:rPr lang="cs-CZ" sz="2000" i="1" dirty="0" smtClean="0"/>
              <a:t>non-</a:t>
            </a:r>
            <a:r>
              <a:rPr lang="cs-CZ" sz="2000" i="1" dirty="0" err="1" smtClean="0"/>
              <a:t>inflammatory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disease</a:t>
            </a:r>
            <a:r>
              <a:rPr lang="cs-CZ" sz="2000" i="1" dirty="0" smtClean="0"/>
              <a:t> </a:t>
            </a:r>
          </a:p>
          <a:p>
            <a:pPr marL="0" lvl="1"/>
            <a:r>
              <a:rPr lang="cs-CZ" sz="2000" dirty="0" smtClean="0"/>
              <a:t>(</a:t>
            </a:r>
            <a:r>
              <a:rPr lang="cs-CZ" sz="2000" dirty="0" err="1" smtClean="0"/>
              <a:t>e.g</a:t>
            </a:r>
            <a:r>
              <a:rPr lang="cs-CZ" sz="2000" dirty="0" smtClean="0"/>
              <a:t>. </a:t>
            </a:r>
            <a:r>
              <a:rPr lang="cs-CZ" sz="2000" i="1" dirty="0" err="1"/>
              <a:t>n</a:t>
            </a:r>
            <a:r>
              <a:rPr lang="cs-CZ" sz="2000" i="1" dirty="0" err="1" smtClean="0"/>
              <a:t>ephrosis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is</a:t>
            </a:r>
            <a:r>
              <a:rPr lang="cs-CZ" sz="2000" i="1" dirty="0" smtClean="0"/>
              <a:t>, f.</a:t>
            </a:r>
            <a:r>
              <a:rPr lang="cs-CZ" sz="2000" dirty="0" smtClean="0"/>
              <a:t>)</a:t>
            </a:r>
            <a:endParaRPr lang="cs-CZ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75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4005"/>
            <a:ext cx="8229600" cy="1000132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>
                <a:solidFill>
                  <a:schemeClr val="accent3"/>
                </a:solidFill>
                <a:latin typeface="Cambria"/>
                <a:cs typeface="Cambria"/>
              </a:rPr>
              <a:t>3rd </a:t>
            </a:r>
            <a:r>
              <a:rPr lang="cs-CZ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declension</a:t>
            </a:r>
            <a:r>
              <a:rPr lang="cs-CZ" sz="3600" dirty="0" smtClean="0">
                <a:solidFill>
                  <a:schemeClr val="accent3"/>
                </a:solidFill>
                <a:latin typeface="Cambria"/>
                <a:cs typeface="Cambria"/>
              </a:rPr>
              <a:t>: </a:t>
            </a:r>
            <a:r>
              <a:rPr lang="cs-CZ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specific</a:t>
            </a:r>
            <a:r>
              <a:rPr lang="cs-CZ" sz="3600" dirty="0" smtClean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cs-CZ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features</a:t>
            </a:r>
            <a:endParaRPr lang="cs-CZ" sz="3600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152400" y="1278638"/>
            <a:ext cx="8763000" cy="537921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cs-CZ" b="1" dirty="0" smtClean="0">
              <a:latin typeface="Cambria"/>
              <a:cs typeface="Cambria"/>
            </a:endParaRPr>
          </a:p>
          <a:p>
            <a:pPr>
              <a:spcBef>
                <a:spcPts val="0"/>
              </a:spcBef>
            </a:pPr>
            <a:r>
              <a:rPr lang="cs-CZ" b="1" dirty="0" smtClean="0">
                <a:latin typeface="Cambria"/>
                <a:cs typeface="Cambria"/>
              </a:rPr>
              <a:t>genitive </a:t>
            </a:r>
            <a:r>
              <a:rPr lang="cs-CZ" b="1" dirty="0" err="1">
                <a:latin typeface="Cambria"/>
                <a:cs typeface="Cambria"/>
              </a:rPr>
              <a:t>ending</a:t>
            </a:r>
            <a:r>
              <a:rPr lang="cs-CZ" dirty="0">
                <a:latin typeface="Cambria"/>
                <a:cs typeface="Cambria"/>
              </a:rPr>
              <a:t>: </a:t>
            </a:r>
            <a:r>
              <a:rPr lang="cs-CZ" b="1" dirty="0">
                <a:solidFill>
                  <a:srgbClr val="FF0000"/>
                </a:solidFill>
                <a:latin typeface="Cambria"/>
                <a:cs typeface="Cambria"/>
              </a:rPr>
              <a:t>-</a:t>
            </a:r>
            <a:r>
              <a:rPr lang="cs-CZ" b="1" dirty="0" err="1">
                <a:solidFill>
                  <a:srgbClr val="FF0000"/>
                </a:solidFill>
                <a:latin typeface="Cambria"/>
                <a:cs typeface="Cambria"/>
              </a:rPr>
              <a:t>is</a:t>
            </a:r>
            <a:endParaRPr lang="cs-CZ" b="1" dirty="0">
              <a:solidFill>
                <a:srgbClr val="FF0000"/>
              </a:solidFill>
              <a:latin typeface="Cambria"/>
              <a:cs typeface="Cambria"/>
            </a:endParaRPr>
          </a:p>
          <a:p>
            <a:pPr>
              <a:spcBef>
                <a:spcPts val="0"/>
              </a:spcBef>
            </a:pPr>
            <a:r>
              <a:rPr lang="cs-CZ" b="1" dirty="0" err="1">
                <a:latin typeface="Cambria"/>
                <a:cs typeface="Cambria"/>
              </a:rPr>
              <a:t>a</a:t>
            </a:r>
            <a:r>
              <a:rPr lang="cs-CZ" b="1" dirty="0" err="1" smtClean="0">
                <a:latin typeface="Cambria"/>
                <a:cs typeface="Cambria"/>
              </a:rPr>
              <a:t>ll</a:t>
            </a:r>
            <a:r>
              <a:rPr lang="cs-CZ" b="1" dirty="0" smtClean="0">
                <a:latin typeface="Cambria"/>
                <a:cs typeface="Cambria"/>
              </a:rPr>
              <a:t> 3 </a:t>
            </a:r>
            <a:r>
              <a:rPr lang="cs-CZ" b="1" dirty="0" err="1" smtClean="0">
                <a:latin typeface="Cambria"/>
                <a:cs typeface="Cambria"/>
              </a:rPr>
              <a:t>genders</a:t>
            </a:r>
            <a:r>
              <a:rPr lang="cs-CZ" b="1" dirty="0" smtClean="0">
                <a:latin typeface="Cambria"/>
                <a:cs typeface="Cambria"/>
              </a:rPr>
              <a:t> </a:t>
            </a:r>
            <a:r>
              <a:rPr lang="cs-CZ" dirty="0" smtClean="0">
                <a:latin typeface="Cambria"/>
                <a:cs typeface="Cambria"/>
              </a:rPr>
              <a:t>are </a:t>
            </a:r>
            <a:r>
              <a:rPr lang="cs-CZ" dirty="0" err="1" smtClean="0">
                <a:latin typeface="Cambria"/>
                <a:cs typeface="Cambria"/>
              </a:rPr>
              <a:t>included</a:t>
            </a:r>
            <a:r>
              <a:rPr lang="cs-CZ" dirty="0" smtClean="0">
                <a:latin typeface="Cambria"/>
                <a:cs typeface="Cambria"/>
              </a:rPr>
              <a:t> (</a:t>
            </a:r>
            <a:r>
              <a:rPr lang="cs-CZ" dirty="0" err="1" smtClean="0">
                <a:latin typeface="Cambria"/>
                <a:cs typeface="Cambria"/>
              </a:rPr>
              <a:t>cortex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smtClean="0">
                <a:solidFill>
                  <a:srgbClr val="FF0000"/>
                </a:solidFill>
                <a:latin typeface="Cambria"/>
                <a:cs typeface="Cambria"/>
              </a:rPr>
              <a:t>m.</a:t>
            </a:r>
            <a:r>
              <a:rPr lang="cs-CZ" dirty="0" smtClean="0">
                <a:latin typeface="Cambria"/>
                <a:cs typeface="Cambria"/>
              </a:rPr>
              <a:t>, radix </a:t>
            </a:r>
            <a:r>
              <a:rPr lang="cs-CZ" dirty="0" smtClean="0">
                <a:solidFill>
                  <a:srgbClr val="FF0000"/>
                </a:solidFill>
                <a:latin typeface="Cambria"/>
                <a:cs typeface="Cambria"/>
              </a:rPr>
              <a:t>f.</a:t>
            </a:r>
            <a:r>
              <a:rPr lang="cs-CZ" dirty="0" smtClean="0">
                <a:latin typeface="Cambria"/>
                <a:cs typeface="Cambria"/>
              </a:rPr>
              <a:t>, femur </a:t>
            </a:r>
            <a:r>
              <a:rPr lang="cs-CZ" dirty="0" smtClean="0">
                <a:solidFill>
                  <a:srgbClr val="FF0000"/>
                </a:solidFill>
                <a:latin typeface="Cambria"/>
                <a:cs typeface="Cambria"/>
              </a:rPr>
              <a:t>n.</a:t>
            </a:r>
            <a:r>
              <a:rPr lang="cs-CZ" dirty="0" smtClean="0">
                <a:latin typeface="Cambria"/>
                <a:cs typeface="Cambria"/>
              </a:rPr>
              <a:t>)</a:t>
            </a:r>
          </a:p>
          <a:p>
            <a:pPr>
              <a:spcBef>
                <a:spcPts val="0"/>
              </a:spcBef>
            </a:pPr>
            <a:r>
              <a:rPr lang="cs-CZ" b="1" dirty="0" err="1">
                <a:latin typeface="Cambria"/>
                <a:cs typeface="Cambria"/>
              </a:rPr>
              <a:t>n</a:t>
            </a:r>
            <a:r>
              <a:rPr lang="cs-CZ" b="1" dirty="0" err="1" smtClean="0">
                <a:latin typeface="Cambria"/>
                <a:cs typeface="Cambria"/>
              </a:rPr>
              <a:t>om</a:t>
            </a:r>
            <a:r>
              <a:rPr lang="cs-CZ" b="1" dirty="0" smtClean="0">
                <a:latin typeface="Cambria"/>
                <a:cs typeface="Cambria"/>
              </a:rPr>
              <a:t>. </a:t>
            </a:r>
            <a:r>
              <a:rPr lang="cs-CZ" b="1" dirty="0" err="1">
                <a:latin typeface="Cambria"/>
                <a:cs typeface="Cambria"/>
              </a:rPr>
              <a:t>s</a:t>
            </a:r>
            <a:r>
              <a:rPr lang="cs-CZ" b="1" dirty="0" err="1" smtClean="0">
                <a:latin typeface="Cambria"/>
                <a:cs typeface="Cambria"/>
              </a:rPr>
              <a:t>g</a:t>
            </a:r>
            <a:r>
              <a:rPr lang="cs-CZ" b="1" dirty="0" smtClean="0">
                <a:latin typeface="Cambria"/>
                <a:cs typeface="Cambria"/>
              </a:rPr>
              <a:t>. – </a:t>
            </a:r>
            <a:r>
              <a:rPr lang="cs-CZ" b="1" dirty="0" err="1" smtClean="0">
                <a:latin typeface="Cambria"/>
                <a:cs typeface="Cambria"/>
              </a:rPr>
              <a:t>various</a:t>
            </a:r>
            <a:r>
              <a:rPr lang="cs-CZ" b="1" dirty="0" smtClean="0">
                <a:latin typeface="Cambria"/>
                <a:cs typeface="Cambria"/>
              </a:rPr>
              <a:t> </a:t>
            </a:r>
            <a:r>
              <a:rPr lang="cs-CZ" b="1" dirty="0" err="1" smtClean="0">
                <a:latin typeface="Cambria"/>
                <a:cs typeface="Cambria"/>
              </a:rPr>
              <a:t>endings</a:t>
            </a:r>
            <a:r>
              <a:rPr lang="cs-CZ" b="1" dirty="0" smtClean="0">
                <a:latin typeface="Cambria"/>
                <a:cs typeface="Cambria"/>
              </a:rPr>
              <a:t> </a:t>
            </a:r>
            <a:r>
              <a:rPr lang="cs-CZ" dirty="0" smtClean="0">
                <a:latin typeface="Cambria"/>
                <a:cs typeface="Cambria"/>
              </a:rPr>
              <a:t>(</a:t>
            </a:r>
            <a:r>
              <a:rPr lang="cs-CZ" dirty="0" err="1" smtClean="0">
                <a:latin typeface="Cambria"/>
                <a:cs typeface="Cambria"/>
              </a:rPr>
              <a:t>sangu</a:t>
            </a:r>
            <a:r>
              <a:rPr lang="cs-CZ" u="sng" dirty="0" err="1" smtClean="0">
                <a:latin typeface="Cambria"/>
                <a:cs typeface="Cambria"/>
              </a:rPr>
              <a:t>is</a:t>
            </a:r>
            <a:r>
              <a:rPr lang="cs-CZ" dirty="0" smtClean="0">
                <a:latin typeface="Cambria"/>
                <a:cs typeface="Cambria"/>
              </a:rPr>
              <a:t>, </a:t>
            </a:r>
            <a:r>
              <a:rPr lang="cs-CZ" dirty="0" err="1" smtClean="0">
                <a:latin typeface="Cambria"/>
                <a:cs typeface="Cambria"/>
              </a:rPr>
              <a:t>excis</a:t>
            </a:r>
            <a:r>
              <a:rPr lang="cs-CZ" u="sng" dirty="0" err="1" smtClean="0">
                <a:latin typeface="Cambria"/>
                <a:cs typeface="Cambria"/>
              </a:rPr>
              <a:t>io</a:t>
            </a:r>
            <a:r>
              <a:rPr lang="cs-CZ" dirty="0" smtClean="0">
                <a:latin typeface="Cambria"/>
                <a:cs typeface="Cambria"/>
              </a:rPr>
              <a:t>, </a:t>
            </a:r>
            <a:r>
              <a:rPr lang="cs-CZ" dirty="0" err="1" smtClean="0">
                <a:latin typeface="Cambria"/>
                <a:cs typeface="Cambria"/>
              </a:rPr>
              <a:t>abduct</a:t>
            </a:r>
            <a:r>
              <a:rPr lang="cs-CZ" u="sng" dirty="0" err="1" smtClean="0">
                <a:latin typeface="Cambria"/>
                <a:cs typeface="Cambria"/>
              </a:rPr>
              <a:t>or</a:t>
            </a:r>
            <a:r>
              <a:rPr lang="cs-CZ" dirty="0" smtClean="0">
                <a:latin typeface="Cambria"/>
                <a:cs typeface="Cambria"/>
              </a:rPr>
              <a:t>, ret</a:t>
            </a:r>
            <a:r>
              <a:rPr lang="cs-CZ" u="sng" dirty="0" smtClean="0">
                <a:latin typeface="Cambria"/>
                <a:cs typeface="Cambria"/>
              </a:rPr>
              <a:t>e</a:t>
            </a:r>
            <a:r>
              <a:rPr lang="cs-CZ" dirty="0" smtClean="0">
                <a:latin typeface="Cambria"/>
                <a:cs typeface="Cambria"/>
              </a:rPr>
              <a:t>, </a:t>
            </a:r>
            <a:r>
              <a:rPr lang="cs-CZ" dirty="0" err="1" smtClean="0">
                <a:latin typeface="Cambria"/>
                <a:cs typeface="Cambria"/>
              </a:rPr>
              <a:t>lat</a:t>
            </a:r>
            <a:r>
              <a:rPr lang="cs-CZ" u="sng" dirty="0" err="1" smtClean="0">
                <a:latin typeface="Cambria"/>
                <a:cs typeface="Cambria"/>
              </a:rPr>
              <a:t>us</a:t>
            </a:r>
            <a:r>
              <a:rPr lang="cs-CZ" dirty="0" smtClean="0">
                <a:latin typeface="Cambria"/>
                <a:cs typeface="Cambria"/>
              </a:rPr>
              <a:t>, fem</a:t>
            </a:r>
            <a:r>
              <a:rPr lang="cs-CZ" u="sng" dirty="0" smtClean="0">
                <a:latin typeface="Cambria"/>
                <a:cs typeface="Cambria"/>
              </a:rPr>
              <a:t>ur</a:t>
            </a:r>
            <a:r>
              <a:rPr lang="cs-CZ" dirty="0" smtClean="0">
                <a:latin typeface="Cambria"/>
                <a:cs typeface="Cambria"/>
              </a:rPr>
              <a:t>, abdom</a:t>
            </a:r>
            <a:r>
              <a:rPr lang="cs-CZ" u="sng" dirty="0" smtClean="0">
                <a:latin typeface="Cambria"/>
                <a:cs typeface="Cambria"/>
              </a:rPr>
              <a:t>en</a:t>
            </a:r>
            <a:r>
              <a:rPr lang="cs-CZ" dirty="0" smtClean="0">
                <a:latin typeface="Cambria"/>
                <a:cs typeface="Cambria"/>
              </a:rPr>
              <a:t>, </a:t>
            </a:r>
            <a:r>
              <a:rPr lang="cs-CZ" dirty="0" err="1" smtClean="0">
                <a:latin typeface="Cambria"/>
                <a:cs typeface="Cambria"/>
              </a:rPr>
              <a:t>cavit</a:t>
            </a:r>
            <a:r>
              <a:rPr lang="cs-CZ" u="sng" dirty="0" err="1" smtClean="0">
                <a:latin typeface="Cambria"/>
                <a:cs typeface="Cambria"/>
              </a:rPr>
              <a:t>as</a:t>
            </a:r>
            <a:r>
              <a:rPr lang="cs-CZ" dirty="0" smtClean="0">
                <a:latin typeface="Cambria"/>
                <a:cs typeface="Cambria"/>
              </a:rPr>
              <a:t>)</a:t>
            </a:r>
            <a:endParaRPr lang="cs-CZ" dirty="0">
              <a:latin typeface="Cambria"/>
              <a:cs typeface="Cambria"/>
            </a:endParaRPr>
          </a:p>
          <a:p>
            <a:pPr lvl="1"/>
            <a:r>
              <a:rPr lang="cs-CZ" sz="2300" dirty="0" smtClean="0">
                <a:solidFill>
                  <a:srgbClr val="FF0000"/>
                </a:solidFill>
                <a:latin typeface="Cambria"/>
                <a:cs typeface="Cambria"/>
              </a:rPr>
              <a:t>!The GENDER CANNOT </a:t>
            </a:r>
            <a:r>
              <a:rPr lang="cs-CZ" sz="2300" dirty="0" err="1" smtClean="0">
                <a:solidFill>
                  <a:srgbClr val="FF0000"/>
                </a:solidFill>
                <a:latin typeface="Cambria"/>
                <a:cs typeface="Cambria"/>
              </a:rPr>
              <a:t>be</a:t>
            </a:r>
            <a:r>
              <a:rPr lang="cs-CZ" sz="2300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cs-CZ" sz="2300" dirty="0" err="1" smtClean="0">
                <a:solidFill>
                  <a:srgbClr val="FF0000"/>
                </a:solidFill>
                <a:latin typeface="Cambria"/>
                <a:cs typeface="Cambria"/>
              </a:rPr>
              <a:t>determined</a:t>
            </a:r>
            <a:r>
              <a:rPr lang="cs-CZ" sz="2300" dirty="0" smtClean="0">
                <a:solidFill>
                  <a:srgbClr val="FF0000"/>
                </a:solidFill>
                <a:latin typeface="Cambria"/>
                <a:cs typeface="Cambria"/>
              </a:rPr>
              <a:t> on the </a:t>
            </a:r>
            <a:r>
              <a:rPr lang="cs-CZ" sz="2300" dirty="0" err="1" smtClean="0">
                <a:solidFill>
                  <a:srgbClr val="FF0000"/>
                </a:solidFill>
                <a:latin typeface="Cambria"/>
                <a:cs typeface="Cambria"/>
              </a:rPr>
              <a:t>basis</a:t>
            </a:r>
            <a:r>
              <a:rPr lang="cs-CZ" sz="2300" dirty="0" smtClean="0">
                <a:solidFill>
                  <a:srgbClr val="FF0000"/>
                </a:solidFill>
                <a:latin typeface="Cambria"/>
                <a:cs typeface="Cambria"/>
              </a:rPr>
              <a:t> of the NOMINATIVE and GENITIVE </a:t>
            </a:r>
            <a:r>
              <a:rPr lang="cs-CZ" sz="2300" dirty="0" err="1" smtClean="0">
                <a:solidFill>
                  <a:srgbClr val="FF0000"/>
                </a:solidFill>
                <a:latin typeface="Cambria"/>
                <a:cs typeface="Cambria"/>
              </a:rPr>
              <a:t>form</a:t>
            </a:r>
            <a:r>
              <a:rPr lang="cs-CZ" sz="2300" dirty="0" smtClean="0">
                <a:solidFill>
                  <a:srgbClr val="FF0000"/>
                </a:solidFill>
                <a:latin typeface="Cambria"/>
                <a:cs typeface="Cambria"/>
              </a:rPr>
              <a:t>! </a:t>
            </a:r>
            <a:endParaRPr lang="cs-CZ" sz="2300" b="1" dirty="0" smtClean="0">
              <a:solidFill>
                <a:srgbClr val="FF0000"/>
              </a:solidFill>
              <a:latin typeface="Cambria"/>
              <a:cs typeface="Cambria"/>
            </a:endParaRPr>
          </a:p>
          <a:p>
            <a:pPr lvl="1"/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98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>
            <a:normAutofit/>
          </a:bodyPr>
          <a:lstStyle/>
          <a:p>
            <a:r>
              <a:rPr lang="sk-SK" sz="3600" cap="all" dirty="0" smtClean="0">
                <a:solidFill>
                  <a:schemeClr val="accent3"/>
                </a:solidFill>
                <a:latin typeface="Cambria"/>
                <a:cs typeface="Cambria"/>
              </a:rPr>
              <a:t>EXCEPTIONS</a:t>
            </a:r>
            <a:endParaRPr lang="en-GB" sz="3600" cap="all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156944" y="2266680"/>
            <a:ext cx="9273654" cy="5410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k-SK" b="1" dirty="0" smtClean="0">
                <a:latin typeface="Cambria"/>
                <a:cs typeface="Cambria"/>
              </a:rPr>
              <a:t>os, </a:t>
            </a:r>
            <a:r>
              <a:rPr lang="sk-SK" b="1" dirty="0" err="1" smtClean="0">
                <a:latin typeface="Cambria"/>
                <a:cs typeface="Cambria"/>
              </a:rPr>
              <a:t>ossis</a:t>
            </a:r>
            <a:r>
              <a:rPr lang="sk-SK" b="1" dirty="0" smtClean="0">
                <a:latin typeface="Cambria"/>
                <a:cs typeface="Cambria"/>
              </a:rPr>
              <a:t>, n. = </a:t>
            </a:r>
            <a:r>
              <a:rPr lang="sk-SK" i="1" dirty="0" smtClean="0">
                <a:latin typeface="Cambria"/>
                <a:cs typeface="Cambria"/>
              </a:rPr>
              <a:t>bone → </a:t>
            </a:r>
            <a:r>
              <a:rPr lang="sk-SK" dirty="0" smtClean="0">
                <a:latin typeface="Cambria"/>
                <a:cs typeface="Cambria"/>
              </a:rPr>
              <a:t>gen. </a:t>
            </a:r>
            <a:r>
              <a:rPr lang="sk-SK" dirty="0" err="1">
                <a:latin typeface="Cambria"/>
                <a:cs typeface="Cambria"/>
              </a:rPr>
              <a:t>p</a:t>
            </a:r>
            <a:r>
              <a:rPr lang="sk-SK" dirty="0" err="1" smtClean="0">
                <a:latin typeface="Cambria"/>
                <a:cs typeface="Cambria"/>
              </a:rPr>
              <a:t>l</a:t>
            </a:r>
            <a:r>
              <a:rPr lang="sk-SK" dirty="0" smtClean="0">
                <a:latin typeface="Cambria"/>
                <a:cs typeface="Cambria"/>
              </a:rPr>
              <a:t>. </a:t>
            </a:r>
            <a:r>
              <a:rPr lang="sk-SK" i="1" dirty="0" smtClean="0">
                <a:latin typeface="Cambria"/>
                <a:cs typeface="Cambria"/>
              </a:rPr>
              <a:t>–</a:t>
            </a:r>
            <a:r>
              <a:rPr lang="sk-SK" i="1" dirty="0" err="1" smtClean="0">
                <a:solidFill>
                  <a:srgbClr val="FF0000"/>
                </a:solidFill>
                <a:latin typeface="Cambria"/>
                <a:cs typeface="Cambria"/>
              </a:rPr>
              <a:t>ium</a:t>
            </a:r>
            <a:endParaRPr lang="sk-SK" i="1" dirty="0" smtClean="0">
              <a:solidFill>
                <a:srgbClr val="FF0000"/>
              </a:solidFill>
              <a:latin typeface="Cambria"/>
              <a:cs typeface="Cambria"/>
            </a:endParaRPr>
          </a:p>
          <a:p>
            <a:pPr marL="514350" indent="-514350">
              <a:buFont typeface="+mj-lt"/>
              <a:buAutoNum type="arabicPeriod"/>
            </a:pPr>
            <a:r>
              <a:rPr lang="sk-SK" b="1" dirty="0" err="1" smtClean="0">
                <a:latin typeface="Cambria"/>
                <a:cs typeface="Cambria"/>
              </a:rPr>
              <a:t>vas</a:t>
            </a:r>
            <a:r>
              <a:rPr lang="sk-SK" b="1" dirty="0" smtClean="0">
                <a:latin typeface="Cambria"/>
                <a:cs typeface="Cambria"/>
              </a:rPr>
              <a:t>, </a:t>
            </a:r>
            <a:r>
              <a:rPr lang="sk-SK" b="1" dirty="0" err="1" smtClean="0">
                <a:latin typeface="Cambria"/>
                <a:cs typeface="Cambria"/>
              </a:rPr>
              <a:t>vasis</a:t>
            </a:r>
            <a:r>
              <a:rPr lang="sk-SK" b="1" dirty="0" smtClean="0">
                <a:latin typeface="Cambria"/>
                <a:cs typeface="Cambria"/>
              </a:rPr>
              <a:t>, n. = </a:t>
            </a:r>
            <a:r>
              <a:rPr lang="sk-SK" i="1" dirty="0" err="1" smtClean="0">
                <a:latin typeface="Cambria"/>
                <a:cs typeface="Cambria"/>
              </a:rPr>
              <a:t>vessel</a:t>
            </a:r>
            <a:r>
              <a:rPr lang="sk-SK" dirty="0" smtClean="0">
                <a:latin typeface="Cambria"/>
                <a:cs typeface="Cambria"/>
              </a:rPr>
              <a:t> </a:t>
            </a:r>
          </a:p>
          <a:p>
            <a:pPr marL="457200" lvl="1" indent="0">
              <a:buNone/>
            </a:pPr>
            <a:r>
              <a:rPr lang="sk-SK" b="1" dirty="0" smtClean="0">
                <a:solidFill>
                  <a:schemeClr val="tx1"/>
                </a:solidFill>
                <a:latin typeface="Cambria"/>
                <a:cs typeface="Cambria"/>
              </a:rPr>
              <a:t>    : in </a:t>
            </a:r>
            <a:r>
              <a:rPr lang="sk-SK" b="1" dirty="0" err="1" smtClean="0">
                <a:solidFill>
                  <a:schemeClr val="tx1"/>
                </a:solidFill>
                <a:latin typeface="Cambria"/>
                <a:cs typeface="Cambria"/>
              </a:rPr>
              <a:t>sg</a:t>
            </a:r>
            <a:r>
              <a:rPr lang="sk-SK" b="1" dirty="0" smtClean="0">
                <a:solidFill>
                  <a:schemeClr val="tx1"/>
                </a:solidFill>
                <a:latin typeface="Cambria"/>
                <a:cs typeface="Cambria"/>
              </a:rPr>
              <a:t>. </a:t>
            </a:r>
            <a:r>
              <a:rPr lang="sk-SK" dirty="0" err="1" smtClean="0">
                <a:solidFill>
                  <a:schemeClr val="tx1"/>
                </a:solidFill>
                <a:latin typeface="Cambria"/>
                <a:cs typeface="Cambria"/>
              </a:rPr>
              <a:t>follows</a:t>
            </a:r>
            <a:r>
              <a:rPr lang="sk-SK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Cambria"/>
                <a:cs typeface="Cambria"/>
              </a:rPr>
              <a:t>paradigm</a:t>
            </a:r>
            <a:r>
              <a:rPr lang="sk-SK" dirty="0" smtClean="0">
                <a:solidFill>
                  <a:schemeClr val="tx1"/>
                </a:solidFill>
                <a:latin typeface="Cambria"/>
                <a:cs typeface="Cambria"/>
              </a:rPr>
              <a:t>  </a:t>
            </a:r>
            <a:r>
              <a:rPr lang="sk-SK" b="1" dirty="0" smtClean="0">
                <a:solidFill>
                  <a:schemeClr val="tx1"/>
                </a:solidFill>
                <a:latin typeface="Cambria"/>
                <a:cs typeface="Cambria"/>
              </a:rPr>
              <a:t>CORPUS</a:t>
            </a:r>
            <a:r>
              <a:rPr lang="sk-SK" i="1" dirty="0" smtClean="0">
                <a:solidFill>
                  <a:schemeClr val="tx1"/>
                </a:solidFill>
                <a:latin typeface="Cambria"/>
                <a:cs typeface="Cambria"/>
              </a:rPr>
              <a:t>            </a:t>
            </a:r>
            <a:r>
              <a:rPr lang="sk-SK" i="1" dirty="0" err="1" smtClean="0">
                <a:solidFill>
                  <a:srgbClr val="FF0000"/>
                </a:solidFill>
                <a:latin typeface="Cambria"/>
                <a:cs typeface="Cambria"/>
              </a:rPr>
              <a:t>vas-vasis-vas-vase</a:t>
            </a:r>
            <a:r>
              <a:rPr lang="sk-SK" i="1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endParaRPr lang="sk-SK" i="1" dirty="0">
              <a:solidFill>
                <a:srgbClr val="FF0000"/>
              </a:solidFill>
              <a:latin typeface="Cambria"/>
              <a:cs typeface="Cambria"/>
            </a:endParaRPr>
          </a:p>
          <a:p>
            <a:pPr marL="457200" lvl="1" indent="0">
              <a:spcAft>
                <a:spcPts val="1200"/>
              </a:spcAft>
              <a:buNone/>
            </a:pPr>
            <a:r>
              <a:rPr lang="sk-SK" b="1" i="1" dirty="0" smtClean="0">
                <a:solidFill>
                  <a:schemeClr val="tx1"/>
                </a:solidFill>
                <a:latin typeface="Cambria"/>
                <a:cs typeface="Cambria"/>
              </a:rPr>
              <a:t>    </a:t>
            </a:r>
            <a:r>
              <a:rPr lang="sk-SK" b="1" dirty="0" smtClean="0">
                <a:solidFill>
                  <a:schemeClr val="tx1"/>
                </a:solidFill>
                <a:latin typeface="Cambria"/>
                <a:cs typeface="Cambria"/>
              </a:rPr>
              <a:t>:</a:t>
            </a:r>
            <a:r>
              <a:rPr lang="sk-SK" b="1" i="1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sk-SK" b="1" dirty="0" smtClean="0">
                <a:solidFill>
                  <a:schemeClr val="tx1"/>
                </a:solidFill>
                <a:latin typeface="Cambria"/>
                <a:cs typeface="Cambria"/>
              </a:rPr>
              <a:t>in </a:t>
            </a:r>
            <a:r>
              <a:rPr lang="sk-SK" b="1" dirty="0" err="1" smtClean="0">
                <a:solidFill>
                  <a:schemeClr val="tx1"/>
                </a:solidFill>
                <a:latin typeface="Cambria"/>
                <a:cs typeface="Cambria"/>
              </a:rPr>
              <a:t>pl</a:t>
            </a:r>
            <a:r>
              <a:rPr lang="sk-SK" b="1" dirty="0" smtClean="0">
                <a:solidFill>
                  <a:schemeClr val="tx1"/>
                </a:solidFill>
                <a:latin typeface="Cambria"/>
                <a:cs typeface="Cambria"/>
              </a:rPr>
              <a:t>. </a:t>
            </a:r>
            <a:r>
              <a:rPr lang="sk-SK" dirty="0" err="1" smtClean="0">
                <a:solidFill>
                  <a:schemeClr val="tx1"/>
                </a:solidFill>
                <a:latin typeface="Cambria"/>
                <a:cs typeface="Cambria"/>
              </a:rPr>
              <a:t>follows</a:t>
            </a:r>
            <a:r>
              <a:rPr lang="sk-SK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Cambria"/>
                <a:cs typeface="Cambria"/>
              </a:rPr>
              <a:t>paradigm</a:t>
            </a:r>
            <a:r>
              <a:rPr lang="sk-SK" dirty="0" smtClean="0">
                <a:solidFill>
                  <a:schemeClr val="tx1"/>
                </a:solidFill>
                <a:latin typeface="Cambria"/>
                <a:cs typeface="Cambria"/>
              </a:rPr>
              <a:t>   </a:t>
            </a:r>
            <a:r>
              <a:rPr lang="sk-SK" b="1" dirty="0" smtClean="0">
                <a:solidFill>
                  <a:schemeClr val="tx1"/>
                </a:solidFill>
                <a:latin typeface="Cambria"/>
                <a:cs typeface="Cambria"/>
              </a:rPr>
              <a:t>SEPTUM</a:t>
            </a:r>
            <a:r>
              <a:rPr lang="sk-SK" dirty="0" smtClean="0">
                <a:solidFill>
                  <a:schemeClr val="tx1"/>
                </a:solidFill>
                <a:latin typeface="Cambria"/>
                <a:cs typeface="Cambria"/>
              </a:rPr>
              <a:t>           </a:t>
            </a:r>
            <a:r>
              <a:rPr lang="sk-SK" i="1" dirty="0" err="1" smtClean="0">
                <a:solidFill>
                  <a:srgbClr val="FF0000"/>
                </a:solidFill>
                <a:latin typeface="Cambria"/>
                <a:cs typeface="Cambria"/>
              </a:rPr>
              <a:t>vasa-vasorum-vasa-vasis</a:t>
            </a:r>
            <a:endParaRPr lang="sk-SK" i="1" dirty="0">
              <a:solidFill>
                <a:srgbClr val="FF0000"/>
              </a:solidFill>
              <a:latin typeface="Cambria"/>
              <a:cs typeface="Cambria"/>
            </a:endParaRPr>
          </a:p>
          <a:p>
            <a:pPr marL="400050" lvl="2" indent="0">
              <a:buNone/>
            </a:pPr>
            <a:endParaRPr lang="sk-SK" b="1" dirty="0" smtClean="0">
              <a:solidFill>
                <a:srgbClr val="FF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34454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07338"/>
            <a:ext cx="8229600" cy="1143000"/>
          </a:xfrm>
        </p:spPr>
        <p:txBody>
          <a:bodyPr/>
          <a:lstStyle/>
          <a:p>
            <a:r>
              <a:rPr lang="cs-CZ" sz="2500" dirty="0" err="1" smtClean="0"/>
              <a:t>Identify</a:t>
            </a:r>
            <a:r>
              <a:rPr lang="cs-CZ" sz="2500" dirty="0" smtClean="0"/>
              <a:t> the </a:t>
            </a:r>
            <a:r>
              <a:rPr lang="cs-CZ" sz="2500" dirty="0" err="1" smtClean="0"/>
              <a:t>stems</a:t>
            </a:r>
            <a:r>
              <a:rPr lang="cs-CZ" sz="2500" dirty="0" smtClean="0"/>
              <a:t> of the </a:t>
            </a:r>
            <a:r>
              <a:rPr lang="cs-CZ" sz="2500" dirty="0" err="1" smtClean="0"/>
              <a:t>given</a:t>
            </a:r>
            <a:r>
              <a:rPr lang="cs-CZ" sz="2500" dirty="0" smtClean="0"/>
              <a:t> </a:t>
            </a:r>
            <a:r>
              <a:rPr lang="cs-CZ" sz="2500" dirty="0" err="1" smtClean="0"/>
              <a:t>nouns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023" y="1325903"/>
            <a:ext cx="2739885" cy="5491381"/>
          </a:xfrm>
        </p:spPr>
        <p:txBody>
          <a:bodyPr>
            <a:normAutofit lnSpcReduction="10000"/>
          </a:bodyPr>
          <a:lstStyle/>
          <a:p>
            <a:r>
              <a:rPr lang="cs-CZ" sz="2500" dirty="0"/>
              <a:t>a</a:t>
            </a:r>
            <a:r>
              <a:rPr lang="en-US" sz="2500" dirty="0" err="1" smtClean="0"/>
              <a:t>bdomen</a:t>
            </a:r>
            <a:endParaRPr lang="en-US" sz="2500" dirty="0" smtClean="0"/>
          </a:p>
          <a:p>
            <a:r>
              <a:rPr lang="cs-CZ" sz="2500" dirty="0"/>
              <a:t>d</a:t>
            </a:r>
            <a:r>
              <a:rPr lang="en-US" sz="2500" dirty="0" err="1" smtClean="0"/>
              <a:t>olor</a:t>
            </a:r>
            <a:endParaRPr lang="en-US" sz="2500" dirty="0" smtClean="0"/>
          </a:p>
          <a:p>
            <a:r>
              <a:rPr lang="cs-CZ" sz="2500" dirty="0" err="1"/>
              <a:t>l</a:t>
            </a:r>
            <a:r>
              <a:rPr lang="en-US" sz="2500" dirty="0" err="1" smtClean="0"/>
              <a:t>atus</a:t>
            </a:r>
            <a:endParaRPr lang="en-US" sz="2500" dirty="0" smtClean="0"/>
          </a:p>
          <a:p>
            <a:r>
              <a:rPr lang="cs-CZ" sz="2500" dirty="0"/>
              <a:t>a</a:t>
            </a:r>
            <a:r>
              <a:rPr lang="en-US" sz="2500" dirty="0" err="1" smtClean="0"/>
              <a:t>bductor</a:t>
            </a:r>
            <a:endParaRPr lang="en-US" sz="2500" dirty="0" smtClean="0"/>
          </a:p>
          <a:p>
            <a:r>
              <a:rPr lang="cs-CZ" sz="2500" dirty="0"/>
              <a:t>e</a:t>
            </a:r>
            <a:r>
              <a:rPr lang="en-US" sz="2500" dirty="0" err="1" smtClean="0"/>
              <a:t>ncephalitis</a:t>
            </a:r>
            <a:endParaRPr lang="en-US" sz="2500" dirty="0" smtClean="0"/>
          </a:p>
          <a:p>
            <a:r>
              <a:rPr lang="cs-CZ" sz="2500" dirty="0"/>
              <a:t>l</a:t>
            </a:r>
            <a:r>
              <a:rPr lang="en-US" sz="2500" dirty="0" err="1" smtClean="0"/>
              <a:t>ien</a:t>
            </a:r>
            <a:endParaRPr lang="en-US" sz="2500" dirty="0" smtClean="0"/>
          </a:p>
          <a:p>
            <a:r>
              <a:rPr lang="cs-CZ" sz="2500" dirty="0" err="1"/>
              <a:t>a</a:t>
            </a:r>
            <a:r>
              <a:rPr lang="en-US" sz="2500" dirty="0" err="1" smtClean="0"/>
              <a:t>mputatio</a:t>
            </a:r>
            <a:endParaRPr lang="en-US" sz="2500" dirty="0" smtClean="0"/>
          </a:p>
          <a:p>
            <a:r>
              <a:rPr lang="cs-CZ" sz="2500" dirty="0" err="1"/>
              <a:t>e</a:t>
            </a:r>
            <a:r>
              <a:rPr lang="en-US" sz="2500" dirty="0" err="1" smtClean="0"/>
              <a:t>xcisio</a:t>
            </a:r>
            <a:endParaRPr lang="en-US" sz="2500" dirty="0" smtClean="0"/>
          </a:p>
          <a:p>
            <a:r>
              <a:rPr lang="cs-CZ" sz="2500" dirty="0" err="1"/>
              <a:t>l</a:t>
            </a:r>
            <a:r>
              <a:rPr lang="en-US" sz="2500" dirty="0" err="1" smtClean="0"/>
              <a:t>uxatio</a:t>
            </a:r>
            <a:endParaRPr lang="en-US" sz="2500" dirty="0" smtClean="0"/>
          </a:p>
          <a:p>
            <a:r>
              <a:rPr lang="cs-CZ" sz="2500" dirty="0"/>
              <a:t>a</a:t>
            </a:r>
            <a:r>
              <a:rPr lang="en-US" sz="2500" dirty="0" err="1" smtClean="0"/>
              <a:t>pex</a:t>
            </a:r>
            <a:endParaRPr lang="en-US" sz="2500" dirty="0" smtClean="0"/>
          </a:p>
          <a:p>
            <a:r>
              <a:rPr lang="cs-CZ" sz="2500" dirty="0"/>
              <a:t>e</a:t>
            </a:r>
            <a:r>
              <a:rPr lang="en-US" sz="2500" dirty="0" err="1" smtClean="0"/>
              <a:t>xtensor</a:t>
            </a:r>
            <a:endParaRPr lang="en-US" sz="2500" dirty="0" smtClean="0"/>
          </a:p>
          <a:p>
            <a:r>
              <a:rPr lang="cs-CZ" sz="2500" dirty="0"/>
              <a:t>m</a:t>
            </a:r>
            <a:r>
              <a:rPr lang="en-US" sz="2500" dirty="0" err="1" smtClean="0"/>
              <a:t>argo</a:t>
            </a:r>
            <a:endParaRPr lang="en-US" sz="2500" dirty="0" smtClean="0"/>
          </a:p>
          <a:p>
            <a:endParaRPr lang="en-US" sz="2500" dirty="0" smtClean="0"/>
          </a:p>
          <a:p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464200" y="699370"/>
            <a:ext cx="805437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i="1" dirty="0" smtClean="0">
                <a:solidFill>
                  <a:srgbClr val="FF0000"/>
                </a:solidFill>
              </a:rPr>
              <a:t>Nom. Sg.             </a:t>
            </a:r>
            <a:r>
              <a:rPr lang="cs-CZ" sz="2500" b="1" i="1" dirty="0" smtClean="0">
                <a:solidFill>
                  <a:srgbClr val="FF0000"/>
                </a:solidFill>
              </a:rPr>
              <a:t>G</a:t>
            </a:r>
            <a:r>
              <a:rPr lang="en-US" sz="2500" b="1" i="1" dirty="0" err="1" smtClean="0">
                <a:solidFill>
                  <a:srgbClr val="FF0000"/>
                </a:solidFill>
              </a:rPr>
              <a:t>en</a:t>
            </a:r>
            <a:r>
              <a:rPr lang="en-US" sz="2500" b="1" i="1" dirty="0" smtClean="0">
                <a:solidFill>
                  <a:srgbClr val="FF0000"/>
                </a:solidFill>
              </a:rPr>
              <a:t>. sg.              </a:t>
            </a:r>
            <a:r>
              <a:rPr lang="cs-CZ" sz="2500" b="1" i="1" dirty="0" smtClean="0">
                <a:solidFill>
                  <a:srgbClr val="FF0000"/>
                </a:solidFill>
              </a:rPr>
              <a:t>		</a:t>
            </a:r>
            <a:r>
              <a:rPr lang="en-US" sz="2500" b="1" i="1" dirty="0" smtClean="0">
                <a:solidFill>
                  <a:srgbClr val="FF0000"/>
                </a:solidFill>
              </a:rPr>
              <a:t>             Stem</a:t>
            </a:r>
            <a:endParaRPr lang="en-US" sz="2500" b="1" i="1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38964" y="1230773"/>
            <a:ext cx="2739885" cy="4496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 err="1"/>
              <a:t>a</a:t>
            </a:r>
            <a:r>
              <a:rPr lang="en-US" sz="2500" dirty="0" err="1" smtClean="0"/>
              <a:t>bdomin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  <a:p>
            <a:endParaRPr lang="en-US" sz="25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038964" y="1592748"/>
            <a:ext cx="2739885" cy="56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 err="1"/>
              <a:t>d</a:t>
            </a:r>
            <a:r>
              <a:rPr lang="en-US" sz="2500" dirty="0" err="1" smtClean="0"/>
              <a:t>olor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38964" y="2052700"/>
            <a:ext cx="2739885" cy="45838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 err="1"/>
              <a:t>l</a:t>
            </a:r>
            <a:r>
              <a:rPr lang="en-US" sz="2500" dirty="0" err="1" smtClean="0"/>
              <a:t>ater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  <a:p>
            <a:endParaRPr lang="en-US" sz="25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038964" y="2499821"/>
            <a:ext cx="2739885" cy="4348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 smtClean="0"/>
              <a:t>a</a:t>
            </a:r>
            <a:r>
              <a:rPr lang="en-US" sz="2500" dirty="0" err="1" smtClean="0"/>
              <a:t>bductor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038964" y="2908998"/>
            <a:ext cx="2979699" cy="486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 err="1"/>
              <a:t>e</a:t>
            </a:r>
            <a:r>
              <a:rPr lang="en-US" sz="2500" dirty="0" err="1" smtClean="0"/>
              <a:t>ncephalitid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038963" y="3358246"/>
            <a:ext cx="2739885" cy="4612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 smtClean="0"/>
              <a:t>l</a:t>
            </a:r>
            <a:r>
              <a:rPr lang="en-US" sz="2500" dirty="0" err="1" smtClean="0"/>
              <a:t>ien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  <a:p>
            <a:endParaRPr lang="en-US" sz="25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038962" y="3781833"/>
            <a:ext cx="2739885" cy="611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 err="1"/>
              <a:t>a</a:t>
            </a:r>
            <a:r>
              <a:rPr lang="en-US" sz="2500" dirty="0" err="1" smtClean="0"/>
              <a:t>mputation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038964" y="4207379"/>
            <a:ext cx="2739885" cy="4450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 err="1"/>
              <a:t>e</a:t>
            </a:r>
            <a:r>
              <a:rPr lang="en-US" sz="2500" dirty="0" err="1" smtClean="0"/>
              <a:t>xcision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  <a:p>
            <a:endParaRPr lang="en-US" sz="2500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038964" y="4605269"/>
            <a:ext cx="2739885" cy="508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 err="1"/>
              <a:t>l</a:t>
            </a:r>
            <a:r>
              <a:rPr lang="en-US" sz="2500" dirty="0" err="1" smtClean="0"/>
              <a:t>uxation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  <a:p>
            <a:endParaRPr lang="en-US" sz="2500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038964" y="5052117"/>
            <a:ext cx="2739885" cy="56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 err="1"/>
              <a:t>a</a:t>
            </a:r>
            <a:r>
              <a:rPr lang="en-US" sz="2500" dirty="0" err="1" smtClean="0"/>
              <a:t>pic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  <a:p>
            <a:endParaRPr lang="en-US" sz="2500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3038964" y="5521344"/>
            <a:ext cx="2739885" cy="508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 err="1"/>
              <a:t>e</a:t>
            </a:r>
            <a:r>
              <a:rPr lang="en-US" sz="2500" dirty="0" err="1" smtClean="0"/>
              <a:t>xtensor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  <a:p>
            <a:endParaRPr lang="en-US" sz="2500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3038964" y="5974387"/>
            <a:ext cx="2739885" cy="508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 err="1" smtClean="0"/>
              <a:t>m</a:t>
            </a:r>
            <a:r>
              <a:rPr lang="en-US" sz="2500" dirty="0" err="1" smtClean="0"/>
              <a:t>argin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endParaRPr lang="en-US" sz="2500" dirty="0" smtClean="0">
              <a:solidFill>
                <a:srgbClr val="FF0000"/>
              </a:solidFill>
            </a:endParaRPr>
          </a:p>
          <a:p>
            <a:endParaRPr lang="en-US" sz="2500" dirty="0" smtClean="0"/>
          </a:p>
          <a:p>
            <a:endParaRPr lang="en-US" sz="2500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6295982" y="1254135"/>
            <a:ext cx="2739885" cy="4247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 err="1"/>
              <a:t>a</a:t>
            </a:r>
            <a:r>
              <a:rPr lang="en-US" sz="2500" dirty="0" err="1" smtClean="0"/>
              <a:t>bdomin</a:t>
            </a:r>
            <a:r>
              <a:rPr lang="en-US" sz="2500" dirty="0" smtClean="0"/>
              <a:t>-</a:t>
            </a:r>
          </a:p>
          <a:p>
            <a:endParaRPr lang="en-US" sz="2500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6295982" y="1618508"/>
            <a:ext cx="2739885" cy="56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/>
              <a:t>d</a:t>
            </a:r>
            <a:r>
              <a:rPr lang="en-US" sz="2500" dirty="0" err="1" smtClean="0"/>
              <a:t>olor</a:t>
            </a:r>
            <a:r>
              <a:rPr lang="en-US" sz="2500" dirty="0" smtClean="0"/>
              <a:t>-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6295982" y="1996695"/>
            <a:ext cx="2739885" cy="611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/>
              <a:t>l</a:t>
            </a:r>
            <a:r>
              <a:rPr lang="en-US" sz="2500" dirty="0" err="1" smtClean="0"/>
              <a:t>ater</a:t>
            </a:r>
            <a:r>
              <a:rPr lang="en-US" sz="2500" dirty="0" smtClean="0"/>
              <a:t>-</a:t>
            </a:r>
          </a:p>
          <a:p>
            <a:endParaRPr lang="en-US" sz="2500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6295981" y="2444558"/>
            <a:ext cx="2739885" cy="590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/>
              <a:t>a</a:t>
            </a:r>
            <a:r>
              <a:rPr lang="en-US" sz="2500" dirty="0" err="1" smtClean="0"/>
              <a:t>bductor</a:t>
            </a:r>
            <a:r>
              <a:rPr lang="en-US" sz="2500" dirty="0" smtClean="0"/>
              <a:t>-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6295982" y="2895939"/>
            <a:ext cx="2739885" cy="486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 err="1"/>
              <a:t>e</a:t>
            </a:r>
            <a:r>
              <a:rPr lang="en-US" sz="2500" dirty="0" err="1" smtClean="0"/>
              <a:t>ncephalitid</a:t>
            </a:r>
            <a:r>
              <a:rPr lang="en-US" sz="2500" dirty="0" smtClean="0"/>
              <a:t>-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6295980" y="3369205"/>
            <a:ext cx="2739885" cy="4612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/>
              <a:t>l</a:t>
            </a:r>
            <a:r>
              <a:rPr lang="en-US" sz="2500" dirty="0" err="1" smtClean="0"/>
              <a:t>ien</a:t>
            </a:r>
            <a:r>
              <a:rPr lang="en-US" sz="2500" dirty="0" smtClean="0"/>
              <a:t>-</a:t>
            </a:r>
          </a:p>
          <a:p>
            <a:endParaRPr lang="en-US" sz="2500" dirty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6295978" y="3819492"/>
            <a:ext cx="2739885" cy="611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/>
              <a:t>a</a:t>
            </a:r>
            <a:r>
              <a:rPr lang="en-US" sz="2500" dirty="0" err="1" smtClean="0"/>
              <a:t>mputation</a:t>
            </a:r>
            <a:r>
              <a:rPr lang="en-US" sz="2500" dirty="0" smtClean="0"/>
              <a:t>-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6295976" y="4228782"/>
            <a:ext cx="2739885" cy="4450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/>
              <a:t>e</a:t>
            </a:r>
            <a:r>
              <a:rPr lang="en-US" sz="2500" dirty="0" err="1" smtClean="0"/>
              <a:t>xcision</a:t>
            </a:r>
            <a:r>
              <a:rPr lang="en-US" sz="2500" dirty="0" smtClean="0"/>
              <a:t>-</a:t>
            </a:r>
          </a:p>
          <a:p>
            <a:endParaRPr lang="en-US" sz="2500" dirty="0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6295974" y="4587478"/>
            <a:ext cx="2739885" cy="508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/>
              <a:t>l</a:t>
            </a:r>
            <a:r>
              <a:rPr lang="en-US" sz="2500" dirty="0" err="1" smtClean="0"/>
              <a:t>uxation</a:t>
            </a:r>
            <a:r>
              <a:rPr lang="en-US" sz="2500" dirty="0" smtClean="0"/>
              <a:t>-</a:t>
            </a:r>
          </a:p>
          <a:p>
            <a:endParaRPr lang="en-US" sz="2500" dirty="0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6295982" y="5065542"/>
            <a:ext cx="2739885" cy="56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 err="1"/>
              <a:t>a</a:t>
            </a:r>
            <a:r>
              <a:rPr lang="en-US" sz="2500" dirty="0" smtClean="0"/>
              <a:t>pic-</a:t>
            </a:r>
          </a:p>
          <a:p>
            <a:endParaRPr lang="en-US" sz="2500" dirty="0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6295973" y="5507643"/>
            <a:ext cx="2739885" cy="508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/>
              <a:t>e</a:t>
            </a:r>
            <a:r>
              <a:rPr lang="en-US" sz="2500" dirty="0" err="1" smtClean="0"/>
              <a:t>xtensor</a:t>
            </a:r>
            <a:r>
              <a:rPr lang="en-US" sz="2500" dirty="0" smtClean="0"/>
              <a:t>-</a:t>
            </a:r>
          </a:p>
          <a:p>
            <a:endParaRPr lang="en-US" sz="2500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6309630" y="5938654"/>
            <a:ext cx="2739885" cy="508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500" dirty="0"/>
              <a:t>m</a:t>
            </a:r>
            <a:r>
              <a:rPr lang="en-US" sz="2500" dirty="0" err="1" smtClean="0"/>
              <a:t>argin</a:t>
            </a:r>
            <a:r>
              <a:rPr lang="en-US" sz="2500" dirty="0" smtClean="0"/>
              <a:t>-</a:t>
            </a:r>
          </a:p>
          <a:p>
            <a:endParaRPr lang="en-US" sz="2500" dirty="0" smtClean="0"/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65496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9089"/>
          </a:xfrm>
        </p:spPr>
        <p:txBody>
          <a:bodyPr>
            <a:normAutofit/>
          </a:bodyPr>
          <a:lstStyle/>
          <a:p>
            <a:r>
              <a:rPr lang="sk-SK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Give</a:t>
            </a:r>
            <a:r>
              <a:rPr lang="sk-SK" sz="3600" dirty="0" smtClean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sk-SK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nominative</a:t>
            </a:r>
            <a:r>
              <a:rPr lang="sk-SK" sz="3600" dirty="0" smtClean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sk-SK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forms</a:t>
            </a:r>
            <a:r>
              <a:rPr lang="sk-SK" sz="3600" dirty="0" smtClean="0">
                <a:solidFill>
                  <a:schemeClr val="accent3"/>
                </a:solidFill>
                <a:latin typeface="Cambria"/>
                <a:cs typeface="Cambria"/>
              </a:rPr>
              <a:t> of the </a:t>
            </a:r>
            <a:r>
              <a:rPr lang="sk-SK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given</a:t>
            </a:r>
            <a:r>
              <a:rPr lang="sk-SK" sz="3600" dirty="0" smtClean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sk-SK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nouns</a:t>
            </a:r>
            <a:endParaRPr lang="en-GB" sz="3600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2015820"/>
            <a:ext cx="8229600" cy="4525963"/>
          </a:xfrm>
        </p:spPr>
        <p:txBody>
          <a:bodyPr numCol="2">
            <a:normAutofit/>
          </a:bodyPr>
          <a:lstStyle/>
          <a:p>
            <a:r>
              <a:rPr lang="sk-SK" dirty="0" err="1">
                <a:latin typeface="Cambria"/>
                <a:cs typeface="Cambria"/>
              </a:rPr>
              <a:t>c</a:t>
            </a:r>
            <a:r>
              <a:rPr lang="sk-SK" dirty="0" err="1" smtClean="0">
                <a:latin typeface="Cambria"/>
                <a:cs typeface="Cambria"/>
              </a:rPr>
              <a:t>ervicis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>
                <a:latin typeface="Cambria"/>
                <a:cs typeface="Cambria"/>
              </a:rPr>
              <a:t>s</a:t>
            </a:r>
            <a:r>
              <a:rPr lang="sk-SK" dirty="0" err="1" smtClean="0">
                <a:latin typeface="Cambria"/>
                <a:cs typeface="Cambria"/>
              </a:rPr>
              <a:t>olutionis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>
                <a:latin typeface="Cambria"/>
                <a:cs typeface="Cambria"/>
              </a:rPr>
              <a:t>t</a:t>
            </a:r>
            <a:r>
              <a:rPr lang="sk-SK" dirty="0" err="1" smtClean="0">
                <a:latin typeface="Cambria"/>
                <a:cs typeface="Cambria"/>
              </a:rPr>
              <a:t>umoris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>
                <a:latin typeface="Cambria"/>
                <a:cs typeface="Cambria"/>
              </a:rPr>
              <a:t>f</a:t>
            </a:r>
            <a:r>
              <a:rPr lang="sk-SK" dirty="0" err="1" smtClean="0">
                <a:latin typeface="Cambria"/>
                <a:cs typeface="Cambria"/>
              </a:rPr>
              <a:t>emoris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vertebrae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>
                <a:latin typeface="Cambria"/>
                <a:cs typeface="Cambria"/>
              </a:rPr>
              <a:t>s</a:t>
            </a:r>
            <a:r>
              <a:rPr lang="sk-SK" dirty="0" err="1" smtClean="0">
                <a:latin typeface="Cambria"/>
                <a:cs typeface="Cambria"/>
              </a:rPr>
              <a:t>acchari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>
                <a:latin typeface="Cambria"/>
                <a:cs typeface="Cambria"/>
              </a:rPr>
              <a:t>s</a:t>
            </a:r>
            <a:r>
              <a:rPr lang="sk-SK" dirty="0" err="1" smtClean="0">
                <a:latin typeface="Cambria"/>
                <a:cs typeface="Cambria"/>
              </a:rPr>
              <a:t>ystoles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>
                <a:latin typeface="Cambria"/>
                <a:cs typeface="Cambria"/>
              </a:rPr>
              <a:t>o</a:t>
            </a:r>
            <a:r>
              <a:rPr lang="sk-SK" dirty="0" err="1" smtClean="0">
                <a:latin typeface="Cambria"/>
                <a:cs typeface="Cambria"/>
              </a:rPr>
              <a:t>culi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>
                <a:latin typeface="Cambria"/>
                <a:cs typeface="Cambria"/>
              </a:rPr>
              <a:t>c</a:t>
            </a:r>
            <a:r>
              <a:rPr lang="sk-SK" dirty="0" err="1" smtClean="0">
                <a:latin typeface="Cambria"/>
                <a:cs typeface="Cambria"/>
              </a:rPr>
              <a:t>ancri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phalangis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>
                <a:latin typeface="Cambria"/>
                <a:cs typeface="Cambria"/>
              </a:rPr>
              <a:t>o</a:t>
            </a:r>
            <a:r>
              <a:rPr lang="sk-SK" dirty="0" err="1" smtClean="0">
                <a:latin typeface="Cambria"/>
                <a:cs typeface="Cambria"/>
              </a:rPr>
              <a:t>ssis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smtClean="0">
                <a:latin typeface="Cambria"/>
                <a:cs typeface="Cambria"/>
              </a:rPr>
              <a:t>oris</a:t>
            </a:r>
          </a:p>
          <a:p>
            <a:r>
              <a:rPr lang="sk-SK" dirty="0" err="1">
                <a:latin typeface="Cambria"/>
                <a:cs typeface="Cambria"/>
              </a:rPr>
              <a:t>c</a:t>
            </a:r>
            <a:r>
              <a:rPr lang="sk-SK" dirty="0" err="1" smtClean="0">
                <a:latin typeface="Cambria"/>
                <a:cs typeface="Cambria"/>
              </a:rPr>
              <a:t>oli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>
                <a:latin typeface="Cambria"/>
                <a:cs typeface="Cambria"/>
              </a:rPr>
              <a:t>c</a:t>
            </a:r>
            <a:r>
              <a:rPr lang="sk-SK" dirty="0" err="1" smtClean="0">
                <a:latin typeface="Cambria"/>
                <a:cs typeface="Cambria"/>
              </a:rPr>
              <a:t>olli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>
                <a:latin typeface="Cambria"/>
                <a:cs typeface="Cambria"/>
              </a:rPr>
              <a:t>e</a:t>
            </a:r>
            <a:r>
              <a:rPr lang="sk-SK" dirty="0" err="1" smtClean="0">
                <a:latin typeface="Cambria"/>
                <a:cs typeface="Cambria"/>
              </a:rPr>
              <a:t>xtremitatis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>
                <a:latin typeface="Cambria"/>
                <a:cs typeface="Cambria"/>
              </a:rPr>
              <a:t>c</a:t>
            </a:r>
            <a:r>
              <a:rPr lang="sk-SK" dirty="0" err="1" smtClean="0">
                <a:latin typeface="Cambria"/>
                <a:cs typeface="Cambria"/>
              </a:rPr>
              <a:t>apitis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>
                <a:latin typeface="Cambria"/>
                <a:cs typeface="Cambria"/>
              </a:rPr>
              <a:t>g</a:t>
            </a:r>
            <a:r>
              <a:rPr lang="sk-SK" dirty="0" err="1" smtClean="0">
                <a:latin typeface="Cambria"/>
                <a:cs typeface="Cambria"/>
              </a:rPr>
              <a:t>anglii</a:t>
            </a:r>
            <a:endParaRPr lang="sk-SK" dirty="0" smtClean="0">
              <a:latin typeface="Cambria"/>
              <a:cs typeface="Cambr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1409" y="1470299"/>
            <a:ext cx="8301182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ambria"/>
                <a:cs typeface="Cambria"/>
              </a:rPr>
              <a:t>Ex.: </a:t>
            </a:r>
            <a:r>
              <a:rPr lang="en-US" sz="2800" dirty="0" err="1" smtClean="0">
                <a:solidFill>
                  <a:schemeClr val="bg1"/>
                </a:solidFill>
                <a:latin typeface="Cambria"/>
                <a:cs typeface="Cambria"/>
              </a:rPr>
              <a:t>Injectionis</a:t>
            </a:r>
            <a:r>
              <a:rPr lang="en-US" sz="2800" dirty="0" smtClean="0">
                <a:solidFill>
                  <a:schemeClr val="bg1"/>
                </a:solidFill>
                <a:latin typeface="Cambria"/>
                <a:cs typeface="Cambria"/>
              </a:rPr>
              <a:t> &gt;  </a:t>
            </a:r>
            <a:r>
              <a:rPr lang="en-US" sz="2800" i="1" dirty="0" err="1" smtClean="0">
                <a:solidFill>
                  <a:schemeClr val="bg1"/>
                </a:solidFill>
                <a:latin typeface="Cambria"/>
                <a:cs typeface="Cambria"/>
              </a:rPr>
              <a:t>Injectio</a:t>
            </a:r>
            <a:r>
              <a:rPr lang="en-US" sz="2800" i="1" dirty="0" smtClean="0">
                <a:solidFill>
                  <a:schemeClr val="bg1"/>
                </a:solidFill>
                <a:latin typeface="Cambria"/>
                <a:cs typeface="Cambria"/>
              </a:rPr>
              <a:t>, feminine, </a:t>
            </a:r>
            <a:r>
              <a:rPr lang="en-US" sz="2800" dirty="0" smtClean="0">
                <a:solidFill>
                  <a:schemeClr val="bg1"/>
                </a:solidFill>
                <a:latin typeface="Cambria"/>
                <a:cs typeface="Cambria"/>
              </a:rPr>
              <a:t>DOLOR</a:t>
            </a:r>
            <a:endParaRPr lang="en-US" sz="2800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6" name="Zástupný symbol obsahu 2"/>
          <p:cNvSpPr txBox="1">
            <a:spLocks/>
          </p:cNvSpPr>
          <p:nvPr/>
        </p:nvSpPr>
        <p:spPr>
          <a:xfrm>
            <a:off x="2466720" y="2043116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48"/>
              </a:spcBef>
            </a:pPr>
            <a:r>
              <a:rPr lang="sk-SK" b="1" dirty="0" err="1">
                <a:solidFill>
                  <a:srgbClr val="1782BF"/>
                </a:solidFill>
                <a:latin typeface="Cambria"/>
                <a:cs typeface="Cambria"/>
              </a:rPr>
              <a:t>c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ervix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lnSpc>
                <a:spcPct val="120000"/>
              </a:lnSpc>
              <a:spcBef>
                <a:spcPts val="648"/>
              </a:spcBef>
            </a:pPr>
            <a:r>
              <a:rPr lang="sk-SK" b="1" dirty="0" err="1">
                <a:solidFill>
                  <a:srgbClr val="1782BF"/>
                </a:solidFill>
                <a:latin typeface="Cambria"/>
                <a:cs typeface="Cambria"/>
              </a:rPr>
              <a:t>s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olutio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lnSpc>
                <a:spcPct val="120000"/>
              </a:lnSpc>
              <a:spcBef>
                <a:spcPts val="648"/>
              </a:spcBef>
            </a:pPr>
            <a:r>
              <a:rPr lang="sk-SK" b="1" dirty="0">
                <a:solidFill>
                  <a:srgbClr val="1782BF"/>
                </a:solidFill>
                <a:latin typeface="Cambria"/>
                <a:cs typeface="Cambria"/>
              </a:rPr>
              <a:t>t</a:t>
            </a:r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umor</a:t>
            </a:r>
          </a:p>
          <a:p>
            <a:pPr>
              <a:lnSpc>
                <a:spcPct val="120000"/>
              </a:lnSpc>
              <a:spcBef>
                <a:spcPts val="648"/>
              </a:spcBef>
            </a:pPr>
            <a:r>
              <a:rPr lang="sk-SK" b="1" dirty="0" err="1">
                <a:solidFill>
                  <a:srgbClr val="1782BF"/>
                </a:solidFill>
                <a:latin typeface="Cambria"/>
                <a:cs typeface="Cambria"/>
              </a:rPr>
              <a:t>f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emur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lnSpc>
                <a:spcPct val="120000"/>
              </a:lnSpc>
              <a:spcBef>
                <a:spcPts val="648"/>
              </a:spcBef>
            </a:pPr>
            <a:r>
              <a:rPr lang="sk-SK" b="1" dirty="0" err="1">
                <a:solidFill>
                  <a:srgbClr val="1782BF"/>
                </a:solidFill>
                <a:latin typeface="Cambria"/>
                <a:cs typeface="Cambria"/>
              </a:rPr>
              <a:t>v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ertebra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lnSpc>
                <a:spcPct val="120000"/>
              </a:lnSpc>
              <a:spcBef>
                <a:spcPts val="648"/>
              </a:spcBef>
            </a:pPr>
            <a:r>
              <a:rPr lang="sk-SK" b="1" dirty="0" err="1">
                <a:solidFill>
                  <a:srgbClr val="1782BF"/>
                </a:solidFill>
                <a:latin typeface="Cambria"/>
                <a:cs typeface="Cambria"/>
              </a:rPr>
              <a:t>s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accharum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lnSpc>
                <a:spcPct val="120000"/>
              </a:lnSpc>
              <a:spcBef>
                <a:spcPts val="648"/>
              </a:spcBef>
            </a:pPr>
            <a:r>
              <a:rPr lang="sk-SK" b="1" dirty="0" err="1">
                <a:solidFill>
                  <a:srgbClr val="1782BF"/>
                </a:solidFill>
                <a:latin typeface="Cambria"/>
                <a:cs typeface="Cambria"/>
              </a:rPr>
              <a:t>s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ystole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lnSpc>
                <a:spcPct val="120000"/>
              </a:lnSpc>
              <a:spcBef>
                <a:spcPts val="648"/>
              </a:spcBef>
            </a:pP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oculus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lnSpc>
                <a:spcPct val="120000"/>
              </a:lnSpc>
              <a:spcBef>
                <a:spcPts val="648"/>
              </a:spcBef>
            </a:pPr>
            <a:r>
              <a:rPr lang="sk-SK" b="1" dirty="0" err="1">
                <a:solidFill>
                  <a:srgbClr val="1782BF"/>
                </a:solidFill>
                <a:latin typeface="Cambria"/>
                <a:cs typeface="Cambria"/>
              </a:rPr>
              <a:t>c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ancer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lnSpc>
                <a:spcPct val="120000"/>
              </a:lnSpc>
              <a:spcBef>
                <a:spcPts val="648"/>
              </a:spcBef>
            </a:pP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phalanx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lnSpc>
                <a:spcPct val="120000"/>
              </a:lnSpc>
              <a:spcBef>
                <a:spcPts val="648"/>
              </a:spcBef>
            </a:pPr>
            <a:r>
              <a:rPr lang="sk-SK" b="1" dirty="0">
                <a:solidFill>
                  <a:srgbClr val="1782BF"/>
                </a:solidFill>
                <a:latin typeface="Cambria"/>
                <a:cs typeface="Cambria"/>
              </a:rPr>
              <a:t>o</a:t>
            </a:r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s</a:t>
            </a:r>
          </a:p>
          <a:p>
            <a:pPr>
              <a:lnSpc>
                <a:spcPct val="120000"/>
              </a:lnSpc>
              <a:spcBef>
                <a:spcPts val="648"/>
              </a:spcBef>
            </a:pPr>
            <a:r>
              <a:rPr lang="sk-SK" b="1" dirty="0">
                <a:solidFill>
                  <a:srgbClr val="1782BF"/>
                </a:solidFill>
                <a:latin typeface="Cambria"/>
                <a:cs typeface="Cambria"/>
              </a:rPr>
              <a:t>o</a:t>
            </a:r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s</a:t>
            </a:r>
          </a:p>
          <a:p>
            <a:pPr>
              <a:lnSpc>
                <a:spcPct val="120000"/>
              </a:lnSpc>
              <a:spcBef>
                <a:spcPts val="648"/>
              </a:spcBef>
            </a:pP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colon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lnSpc>
                <a:spcPct val="120000"/>
              </a:lnSpc>
              <a:spcBef>
                <a:spcPts val="648"/>
              </a:spcBef>
            </a:pPr>
            <a:r>
              <a:rPr lang="sk-SK" b="1" dirty="0" err="1">
                <a:solidFill>
                  <a:srgbClr val="1782BF"/>
                </a:solidFill>
                <a:latin typeface="Cambria"/>
                <a:cs typeface="Cambria"/>
              </a:rPr>
              <a:t>c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ollum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lnSpc>
                <a:spcPct val="120000"/>
              </a:lnSpc>
              <a:spcBef>
                <a:spcPts val="648"/>
              </a:spcBef>
            </a:pPr>
            <a:r>
              <a:rPr lang="sk-SK" b="1" dirty="0" err="1">
                <a:solidFill>
                  <a:srgbClr val="1782BF"/>
                </a:solidFill>
                <a:latin typeface="Cambria"/>
                <a:cs typeface="Cambria"/>
              </a:rPr>
              <a:t>e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xtremitas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lnSpc>
                <a:spcPct val="120000"/>
              </a:lnSpc>
              <a:spcBef>
                <a:spcPts val="648"/>
              </a:spcBef>
            </a:pPr>
            <a:r>
              <a:rPr lang="sk-SK" b="1" dirty="0">
                <a:solidFill>
                  <a:srgbClr val="1782BF"/>
                </a:solidFill>
                <a:latin typeface="Cambria"/>
                <a:cs typeface="Cambria"/>
              </a:rPr>
              <a:t>c</a:t>
            </a:r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aput</a:t>
            </a:r>
          </a:p>
          <a:p>
            <a:pPr>
              <a:lnSpc>
                <a:spcPct val="120000"/>
              </a:lnSpc>
              <a:spcBef>
                <a:spcPts val="648"/>
              </a:spcBef>
            </a:pPr>
            <a:r>
              <a:rPr lang="sk-SK" b="1" dirty="0">
                <a:solidFill>
                  <a:srgbClr val="1782BF"/>
                </a:solidFill>
                <a:latin typeface="Cambria"/>
                <a:cs typeface="Cambria"/>
              </a:rPr>
              <a:t>g</a:t>
            </a:r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anglion</a:t>
            </a:r>
          </a:p>
        </p:txBody>
      </p:sp>
    </p:spTree>
    <p:extLst>
      <p:ext uri="{BB962C8B-B14F-4D97-AF65-F5344CB8AC3E}">
        <p14:creationId xmlns:p14="http://schemas.microsoft.com/office/powerpoint/2010/main" val="34530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8350" y="228600"/>
            <a:ext cx="8952930" cy="836802"/>
          </a:xfrm>
        </p:spPr>
        <p:txBody>
          <a:bodyPr>
            <a:normAutofit/>
          </a:bodyPr>
          <a:lstStyle/>
          <a:p>
            <a:r>
              <a:rPr lang="cs-CZ" sz="3000" dirty="0" err="1" smtClean="0"/>
              <a:t>Write</a:t>
            </a:r>
            <a:r>
              <a:rPr lang="cs-CZ" sz="3000" dirty="0" smtClean="0"/>
              <a:t> </a:t>
            </a:r>
            <a:r>
              <a:rPr lang="cs-CZ" sz="3000" dirty="0" err="1" smtClean="0"/>
              <a:t>down</a:t>
            </a:r>
            <a:r>
              <a:rPr lang="cs-CZ" sz="3000" dirty="0" smtClean="0"/>
              <a:t> the </a:t>
            </a:r>
            <a:r>
              <a:rPr lang="cs-CZ" sz="3000" dirty="0" err="1" smtClean="0"/>
              <a:t>stems</a:t>
            </a:r>
            <a:r>
              <a:rPr lang="cs-CZ" sz="3000" dirty="0" smtClean="0"/>
              <a:t> and the </a:t>
            </a:r>
            <a:r>
              <a:rPr lang="cs-CZ" sz="3000" dirty="0" err="1" smtClean="0"/>
              <a:t>paradigm</a:t>
            </a:r>
            <a:r>
              <a:rPr lang="cs-CZ" sz="3000" dirty="0" smtClean="0"/>
              <a:t> </a:t>
            </a:r>
            <a:r>
              <a:rPr lang="cs-CZ" sz="3000" dirty="0" err="1" smtClean="0"/>
              <a:t>words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58807"/>
            <a:ext cx="3104178" cy="5150589"/>
          </a:xfrm>
        </p:spPr>
        <p:txBody>
          <a:bodyPr/>
          <a:lstStyle/>
          <a:p>
            <a:r>
              <a:rPr lang="cs-CZ" dirty="0" smtClean="0"/>
              <a:t>os, </a:t>
            </a:r>
            <a:r>
              <a:rPr lang="cs-CZ" dirty="0" err="1" smtClean="0"/>
              <a:t>ossis</a:t>
            </a:r>
            <a:r>
              <a:rPr lang="cs-CZ" dirty="0" smtClean="0"/>
              <a:t>, n.</a:t>
            </a:r>
          </a:p>
          <a:p>
            <a:r>
              <a:rPr lang="cs-CZ" dirty="0" err="1" smtClean="0"/>
              <a:t>cutis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, f.</a:t>
            </a:r>
          </a:p>
          <a:p>
            <a:r>
              <a:rPr lang="cs-CZ" dirty="0" err="1" smtClean="0"/>
              <a:t>mors</a:t>
            </a:r>
            <a:r>
              <a:rPr lang="cs-CZ" dirty="0" smtClean="0"/>
              <a:t>, tis, f.</a:t>
            </a:r>
          </a:p>
          <a:p>
            <a:r>
              <a:rPr lang="cs-CZ" dirty="0" err="1" smtClean="0"/>
              <a:t>pulmo</a:t>
            </a:r>
            <a:r>
              <a:rPr lang="cs-CZ" dirty="0" smtClean="0"/>
              <a:t>, onis, m.</a:t>
            </a:r>
          </a:p>
          <a:p>
            <a:r>
              <a:rPr lang="cs-CZ" dirty="0" smtClean="0"/>
              <a:t>trauma, </a:t>
            </a:r>
            <a:r>
              <a:rPr lang="cs-CZ" dirty="0" err="1" smtClean="0"/>
              <a:t>atis</a:t>
            </a:r>
            <a:r>
              <a:rPr lang="cs-CZ" dirty="0" smtClean="0"/>
              <a:t>, n.</a:t>
            </a:r>
          </a:p>
          <a:p>
            <a:r>
              <a:rPr lang="cs-CZ" dirty="0" err="1" smtClean="0"/>
              <a:t>basis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 /</a:t>
            </a:r>
            <a:r>
              <a:rPr lang="cs-CZ" dirty="0" err="1" smtClean="0"/>
              <a:t>eos</a:t>
            </a:r>
            <a:r>
              <a:rPr lang="cs-CZ" dirty="0" smtClean="0"/>
              <a:t>, f.</a:t>
            </a:r>
          </a:p>
          <a:p>
            <a:r>
              <a:rPr lang="cs-CZ" dirty="0" smtClean="0"/>
              <a:t>animal, </a:t>
            </a:r>
            <a:r>
              <a:rPr lang="cs-CZ" dirty="0" err="1" smtClean="0"/>
              <a:t>alis</a:t>
            </a:r>
            <a:r>
              <a:rPr lang="cs-CZ" dirty="0" smtClean="0"/>
              <a:t>, n.</a:t>
            </a:r>
          </a:p>
          <a:p>
            <a:r>
              <a:rPr lang="cs-CZ" dirty="0" err="1" smtClean="0"/>
              <a:t>latus</a:t>
            </a:r>
            <a:r>
              <a:rPr lang="cs-CZ" dirty="0" smtClean="0"/>
              <a:t>, </a:t>
            </a:r>
            <a:r>
              <a:rPr lang="cs-CZ" dirty="0" err="1" smtClean="0"/>
              <a:t>eris</a:t>
            </a:r>
            <a:r>
              <a:rPr lang="cs-CZ" dirty="0" smtClean="0"/>
              <a:t>, n.</a:t>
            </a:r>
          </a:p>
          <a:p>
            <a:r>
              <a:rPr lang="cs-CZ" dirty="0" err="1" smtClean="0"/>
              <a:t>tussis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, f.</a:t>
            </a:r>
          </a:p>
          <a:p>
            <a:r>
              <a:rPr lang="cs-CZ" dirty="0" err="1" smtClean="0"/>
              <a:t>pubes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, f.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725858" y="1458805"/>
            <a:ext cx="2255492" cy="515058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None/>
            </a:pPr>
            <a:r>
              <a:rPr lang="cs-CZ" dirty="0" err="1" smtClean="0"/>
              <a:t>oss</a:t>
            </a:r>
            <a:r>
              <a:rPr lang="cs-CZ" dirty="0" smtClean="0"/>
              <a:t>-</a:t>
            </a:r>
          </a:p>
          <a:p>
            <a:pPr marL="0" indent="0" defTabSz="914400">
              <a:buNone/>
            </a:pPr>
            <a:r>
              <a:rPr lang="cs-CZ" dirty="0" err="1" smtClean="0"/>
              <a:t>cut</a:t>
            </a:r>
            <a:r>
              <a:rPr lang="cs-CZ" dirty="0" smtClean="0"/>
              <a:t>-</a:t>
            </a:r>
          </a:p>
          <a:p>
            <a:pPr marL="0" indent="0" defTabSz="914400">
              <a:buNone/>
            </a:pPr>
            <a:r>
              <a:rPr lang="cs-CZ" dirty="0" err="1" smtClean="0"/>
              <a:t>mort</a:t>
            </a:r>
            <a:r>
              <a:rPr lang="cs-CZ" dirty="0" smtClean="0"/>
              <a:t>-</a:t>
            </a:r>
          </a:p>
          <a:p>
            <a:pPr marL="0" indent="0" defTabSz="914400">
              <a:buNone/>
            </a:pPr>
            <a:r>
              <a:rPr lang="cs-CZ" dirty="0" err="1" smtClean="0"/>
              <a:t>pulmon</a:t>
            </a:r>
            <a:r>
              <a:rPr lang="cs-CZ" dirty="0" smtClean="0"/>
              <a:t>-</a:t>
            </a:r>
          </a:p>
          <a:p>
            <a:pPr marL="0" indent="0" defTabSz="914400">
              <a:buNone/>
            </a:pPr>
            <a:r>
              <a:rPr lang="cs-CZ" dirty="0" smtClean="0"/>
              <a:t>traumat-</a:t>
            </a:r>
          </a:p>
          <a:p>
            <a:pPr marL="0" indent="0" defTabSz="914400">
              <a:buNone/>
            </a:pPr>
            <a:r>
              <a:rPr lang="cs-CZ" dirty="0" smtClean="0"/>
              <a:t>bas-</a:t>
            </a:r>
          </a:p>
          <a:p>
            <a:pPr marL="0" indent="0" defTabSz="914400">
              <a:buNone/>
            </a:pPr>
            <a:r>
              <a:rPr lang="cs-CZ" dirty="0" smtClean="0"/>
              <a:t>animal-</a:t>
            </a:r>
          </a:p>
          <a:p>
            <a:pPr marL="0" indent="0" defTabSz="914400">
              <a:buNone/>
            </a:pPr>
            <a:r>
              <a:rPr lang="cs-CZ" dirty="0" err="1" smtClean="0"/>
              <a:t>later</a:t>
            </a:r>
            <a:r>
              <a:rPr lang="cs-CZ" dirty="0" smtClean="0"/>
              <a:t>-</a:t>
            </a:r>
          </a:p>
          <a:p>
            <a:pPr marL="0" indent="0" defTabSz="914400">
              <a:buNone/>
            </a:pPr>
            <a:r>
              <a:rPr lang="cs-CZ" dirty="0" err="1" smtClean="0"/>
              <a:t>tuss</a:t>
            </a:r>
            <a:r>
              <a:rPr lang="cs-CZ" dirty="0" smtClean="0"/>
              <a:t>-</a:t>
            </a:r>
          </a:p>
          <a:p>
            <a:pPr marL="0" indent="0" defTabSz="914400">
              <a:buNone/>
            </a:pPr>
            <a:r>
              <a:rPr lang="cs-CZ" dirty="0" err="1" smtClean="0"/>
              <a:t>pub</a:t>
            </a:r>
            <a:r>
              <a:rPr lang="cs-CZ" dirty="0" smtClean="0"/>
              <a:t>-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140741" y="1472454"/>
            <a:ext cx="2255492" cy="515058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Font typeface="Andalus" panose="02020603050405020304" pitchFamily="18" charset="-78"/>
              <a:buChar char="~"/>
            </a:pPr>
            <a:r>
              <a:rPr lang="cs-CZ" dirty="0" smtClean="0"/>
              <a:t>corpus</a:t>
            </a:r>
          </a:p>
          <a:p>
            <a:pPr defTabSz="914400">
              <a:buFont typeface="Andalus" panose="02020603050405020304" pitchFamily="18" charset="-78"/>
              <a:buChar char="~"/>
            </a:pPr>
            <a:r>
              <a:rPr lang="cs-CZ" dirty="0" smtClean="0"/>
              <a:t>pelvis</a:t>
            </a:r>
          </a:p>
          <a:p>
            <a:pPr defTabSz="914400">
              <a:buFont typeface="Andalus" panose="02020603050405020304" pitchFamily="18" charset="-78"/>
              <a:buChar char="~"/>
            </a:pPr>
            <a:r>
              <a:rPr lang="cs-CZ" dirty="0" smtClean="0"/>
              <a:t>pelvis</a:t>
            </a:r>
          </a:p>
          <a:p>
            <a:pPr defTabSz="914400">
              <a:buFont typeface="Andalus" panose="02020603050405020304" pitchFamily="18" charset="-78"/>
              <a:buChar char="~"/>
            </a:pPr>
            <a:r>
              <a:rPr lang="cs-CZ" dirty="0" err="1" smtClean="0"/>
              <a:t>dolor</a:t>
            </a:r>
            <a:endParaRPr lang="cs-CZ" dirty="0" smtClean="0"/>
          </a:p>
          <a:p>
            <a:pPr defTabSz="914400">
              <a:buFont typeface="Andalus" panose="02020603050405020304" pitchFamily="18" charset="-78"/>
              <a:buChar char="~"/>
            </a:pPr>
            <a:r>
              <a:rPr lang="cs-CZ" dirty="0" smtClean="0"/>
              <a:t>corpus</a:t>
            </a:r>
          </a:p>
          <a:p>
            <a:pPr defTabSz="914400">
              <a:buFont typeface="Andalus" panose="02020603050405020304" pitchFamily="18" charset="-78"/>
              <a:buChar char="~"/>
            </a:pPr>
            <a:r>
              <a:rPr lang="cs-CZ" dirty="0" smtClean="0"/>
              <a:t>dosis</a:t>
            </a:r>
          </a:p>
          <a:p>
            <a:pPr defTabSz="914400">
              <a:buFont typeface="Andalus" panose="02020603050405020304" pitchFamily="18" charset="-78"/>
              <a:buChar char="~"/>
            </a:pPr>
            <a:r>
              <a:rPr lang="cs-CZ" dirty="0" smtClean="0"/>
              <a:t>rete</a:t>
            </a:r>
          </a:p>
          <a:p>
            <a:pPr defTabSz="914400">
              <a:buFont typeface="Andalus" panose="02020603050405020304" pitchFamily="18" charset="-78"/>
              <a:buChar char="~"/>
            </a:pPr>
            <a:r>
              <a:rPr lang="cs-CZ" dirty="0" smtClean="0"/>
              <a:t>corpus</a:t>
            </a:r>
          </a:p>
          <a:p>
            <a:pPr defTabSz="914400">
              <a:buFont typeface="Andalus" panose="02020603050405020304" pitchFamily="18" charset="-78"/>
              <a:buChar char="~"/>
            </a:pPr>
            <a:r>
              <a:rPr lang="cs-CZ" dirty="0" smtClean="0"/>
              <a:t>dosis</a:t>
            </a:r>
          </a:p>
          <a:p>
            <a:pPr defTabSz="914400">
              <a:buFont typeface="Andalus" panose="02020603050405020304" pitchFamily="18" charset="-78"/>
              <a:buChar char="~"/>
            </a:pPr>
            <a:r>
              <a:rPr lang="cs-CZ" dirty="0" smtClean="0"/>
              <a:t>pelvis</a:t>
            </a:r>
          </a:p>
        </p:txBody>
      </p:sp>
    </p:spTree>
    <p:extLst>
      <p:ext uri="{BB962C8B-B14F-4D97-AF65-F5344CB8AC3E}">
        <p14:creationId xmlns:p14="http://schemas.microsoft.com/office/powerpoint/2010/main" val="386737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9872" y="354837"/>
            <a:ext cx="8468433" cy="687241"/>
          </a:xfrm>
          <a:ln>
            <a:noFill/>
          </a:ln>
        </p:spPr>
        <p:txBody>
          <a:bodyPr>
            <a:noAutofit/>
          </a:bodyPr>
          <a:lstStyle/>
          <a:p>
            <a:r>
              <a:rPr lang="sk-SK" sz="2800" dirty="0" err="1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Assign</a:t>
            </a:r>
            <a:r>
              <a:rPr lang="sk-SK" sz="28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sk-SK" sz="2800" dirty="0" err="1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nouns</a:t>
            </a:r>
            <a:r>
              <a:rPr lang="sk-SK" sz="28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/</a:t>
            </a:r>
            <a:r>
              <a:rPr lang="sk-SK" sz="2800" dirty="0" err="1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adjectives</a:t>
            </a:r>
            <a:r>
              <a:rPr lang="sk-SK" sz="28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to </a:t>
            </a:r>
            <a:r>
              <a:rPr lang="sk-SK" sz="2800" dirty="0" err="1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declension</a:t>
            </a:r>
            <a:r>
              <a:rPr lang="sk-SK" sz="28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sk-SK" sz="2800" dirty="0" err="1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paradigms</a:t>
            </a:r>
            <a:endParaRPr lang="en-GB" sz="2800" dirty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5176" y="1410788"/>
            <a:ext cx="1801091" cy="529098"/>
          </a:xfrm>
          <a:prstGeom prst="rect">
            <a:avLst/>
          </a:prstGeom>
          <a:solidFill>
            <a:srgbClr val="9F000E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vena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08592" y="2030654"/>
            <a:ext cx="1801091" cy="529098"/>
          </a:xfrm>
          <a:prstGeom prst="rect">
            <a:avLst/>
          </a:prstGeom>
          <a:solidFill>
            <a:srgbClr val="9F000E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systole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777234" y="1405788"/>
            <a:ext cx="1801091" cy="529098"/>
          </a:xfrm>
          <a:prstGeom prst="rect">
            <a:avLst/>
          </a:prstGeom>
          <a:solidFill>
            <a:srgbClr val="9F000E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</a:t>
            </a:r>
            <a:r>
              <a:rPr lang="en-US" dirty="0" err="1" smtClean="0"/>
              <a:t>ervus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37893" y="2010057"/>
            <a:ext cx="1801091" cy="529098"/>
          </a:xfrm>
          <a:prstGeom prst="rect">
            <a:avLst/>
          </a:prstGeom>
          <a:solidFill>
            <a:srgbClr val="9F000E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septum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52358" y="1398729"/>
            <a:ext cx="1801091" cy="529098"/>
          </a:xfrm>
          <a:prstGeom prst="rect">
            <a:avLst/>
          </a:prstGeom>
          <a:solidFill>
            <a:srgbClr val="9F000E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dolor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204364" y="2028324"/>
            <a:ext cx="1801091" cy="529098"/>
          </a:xfrm>
          <a:prstGeom prst="rect">
            <a:avLst/>
          </a:prstGeom>
          <a:solidFill>
            <a:srgbClr val="9F000E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corpus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87211" y="3544545"/>
            <a:ext cx="6338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/>
              <a:t>musculus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vulnus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/>
              <a:t>ulcus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/>
              <a:t>digitus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 err="1"/>
              <a:t>albus</a:t>
            </a:r>
            <a:r>
              <a:rPr lang="en-GB" sz="2400" dirty="0"/>
              <a:t> </a:t>
            </a:r>
            <a:r>
              <a:rPr lang="en-GB" sz="2400" dirty="0" smtClean="0">
                <a:solidFill>
                  <a:srgbClr val="C00000"/>
                </a:solidFill>
              </a:rPr>
              <a:t> </a:t>
            </a:r>
            <a:endParaRPr lang="en-GB" sz="2400" dirty="0"/>
          </a:p>
        </p:txBody>
      </p:sp>
      <p:sp>
        <p:nvSpPr>
          <p:cNvPr id="11" name="Rectangle 10"/>
          <p:cNvSpPr/>
          <p:nvPr/>
        </p:nvSpPr>
        <p:spPr>
          <a:xfrm>
            <a:off x="1896573" y="4179533"/>
            <a:ext cx="53197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cavitas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vas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>
                <a:solidFill>
                  <a:srgbClr val="000000"/>
                </a:solidFill>
              </a:rPr>
              <a:t>arterias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 err="1" smtClean="0">
                <a:solidFill>
                  <a:srgbClr val="000000"/>
                </a:solidFill>
              </a:rPr>
              <a:t>diarrho</a:t>
            </a:r>
            <a:r>
              <a:rPr lang="cs-CZ" sz="2400" dirty="0" smtClean="0">
                <a:solidFill>
                  <a:srgbClr val="000000"/>
                </a:solidFill>
              </a:rPr>
              <a:t>e</a:t>
            </a:r>
            <a:r>
              <a:rPr lang="en-GB" sz="2400" dirty="0" smtClean="0">
                <a:solidFill>
                  <a:srgbClr val="000000"/>
                </a:solidFill>
              </a:rPr>
              <a:t>s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17495" y="4814521"/>
            <a:ext cx="5877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 err="1">
                <a:solidFill>
                  <a:srgbClr val="000000"/>
                </a:solidFill>
              </a:rPr>
              <a:t>ligamenta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aqua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 err="1" smtClean="0">
                <a:solidFill>
                  <a:srgbClr val="000000"/>
                </a:solidFill>
              </a:rPr>
              <a:t>crura</a:t>
            </a:r>
            <a:r>
              <a:rPr lang="en-GB" sz="2400" dirty="0" smtClean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 err="1">
                <a:solidFill>
                  <a:srgbClr val="000000"/>
                </a:solidFill>
              </a:rPr>
              <a:t>symptoma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23530" y="5449509"/>
            <a:ext cx="706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tumor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/>
              <a:t>ren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/>
              <a:t>abdomen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>
                <a:solidFill>
                  <a:srgbClr val="000000"/>
                </a:solidFill>
              </a:rPr>
              <a:t>systolen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sk-SK" sz="2400" dirty="0" err="1" smtClean="0"/>
              <a:t>apex</a:t>
            </a:r>
            <a:endParaRPr lang="sk-SK" sz="2400" dirty="0">
              <a:solidFill>
                <a:srgbClr val="C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80177" y="5975314"/>
            <a:ext cx="49525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sk-SK" sz="2400" dirty="0"/>
              <a:t>luxatio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sk-SK" sz="2400" dirty="0">
                <a:solidFill>
                  <a:srgbClr val="000000"/>
                </a:solidFill>
              </a:rPr>
              <a:t>ostio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sk-SK" sz="2400" dirty="0"/>
              <a:t>os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en-GB" sz="2400" dirty="0">
                <a:solidFill>
                  <a:srgbClr val="C00000"/>
                </a:solidFill>
              </a:rPr>
              <a:t>• </a:t>
            </a:r>
            <a:r>
              <a:rPr lang="en-GB" sz="2400" dirty="0">
                <a:solidFill>
                  <a:srgbClr val="000000"/>
                </a:solidFill>
              </a:rPr>
              <a:t>radios</a:t>
            </a:r>
            <a:r>
              <a:rPr lang="en-GB" sz="2400" dirty="0">
                <a:solidFill>
                  <a:srgbClr val="C00000"/>
                </a:solidFill>
              </a:rPr>
              <a:t> •</a:t>
            </a:r>
            <a:r>
              <a:rPr lang="sk-SK" sz="2400" dirty="0">
                <a:solidFill>
                  <a:srgbClr val="C00000"/>
                </a:solidFill>
              </a:rPr>
              <a:t>  </a:t>
            </a:r>
            <a:r>
              <a:rPr lang="sk-SK" sz="2400" dirty="0"/>
              <a:t>cor</a:t>
            </a:r>
            <a:r>
              <a:rPr lang="sk-SK" sz="2400" dirty="0">
                <a:solidFill>
                  <a:srgbClr val="C00000"/>
                </a:solidFill>
              </a:rPr>
              <a:t> </a:t>
            </a:r>
          </a:p>
        </p:txBody>
      </p:sp>
      <p:cxnSp>
        <p:nvCxnSpPr>
          <p:cNvPr id="16" name="Straight Arrow Connector 15"/>
          <p:cNvCxnSpPr>
            <a:endCxn id="6" idx="2"/>
          </p:cNvCxnSpPr>
          <p:nvPr/>
        </p:nvCxnSpPr>
        <p:spPr>
          <a:xfrm flipV="1">
            <a:off x="2220767" y="1934886"/>
            <a:ext cx="1457013" cy="1881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870013" y="2389909"/>
            <a:ext cx="3334351" cy="12815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068455" y="2471043"/>
            <a:ext cx="2657212" cy="12004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4017818" y="1789545"/>
            <a:ext cx="1934991" cy="1881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4456545" y="1789545"/>
            <a:ext cx="2576157" cy="1881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540000" y="1789545"/>
            <a:ext cx="3251179" cy="24938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9" idx="1"/>
          </p:cNvCxnSpPr>
          <p:nvPr/>
        </p:nvCxnSpPr>
        <p:spPr>
          <a:xfrm flipV="1">
            <a:off x="3870013" y="2292873"/>
            <a:ext cx="3334351" cy="20768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457200" y="1789545"/>
            <a:ext cx="4313358" cy="24938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2794000" y="2471043"/>
            <a:ext cx="3278909" cy="18123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2794000" y="2471043"/>
            <a:ext cx="1662545" cy="24819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1168376" y="1789545"/>
            <a:ext cx="2701637" cy="31634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5264727" y="2471043"/>
            <a:ext cx="2690091" cy="24819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627091" y="2471043"/>
            <a:ext cx="1697182" cy="24819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2184305" y="1789545"/>
            <a:ext cx="4468091" cy="3786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3164619" y="1791347"/>
            <a:ext cx="3897725" cy="3786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4151718" y="2471043"/>
            <a:ext cx="3237373" cy="31054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2685997" y="2416451"/>
            <a:ext cx="3117273" cy="31054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 flipV="1">
            <a:off x="6694224" y="1789545"/>
            <a:ext cx="531091" cy="3786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2874818" y="1789545"/>
            <a:ext cx="3077991" cy="4445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4017818" y="2471043"/>
            <a:ext cx="635000" cy="3763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9" idx="2"/>
          </p:cNvCxnSpPr>
          <p:nvPr/>
        </p:nvCxnSpPr>
        <p:spPr>
          <a:xfrm flipV="1">
            <a:off x="4770558" y="2557422"/>
            <a:ext cx="3334352" cy="3763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 flipV="1">
            <a:off x="3452091" y="1789545"/>
            <a:ext cx="2008909" cy="4445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6627091" y="2471043"/>
            <a:ext cx="1893454" cy="3763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27"/>
          <p:cNvCxnSpPr/>
          <p:nvPr/>
        </p:nvCxnSpPr>
        <p:spPr>
          <a:xfrm flipV="1">
            <a:off x="3760013" y="2471043"/>
            <a:ext cx="796426" cy="1881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20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Form</a:t>
            </a:r>
            <a:r>
              <a:rPr lang="cs-CZ" sz="3600" dirty="0" smtClean="0">
                <a:solidFill>
                  <a:schemeClr val="accent3"/>
                </a:solidFill>
                <a:latin typeface="Cambria"/>
                <a:cs typeface="Cambria"/>
              </a:rPr>
              <a:t> non-</a:t>
            </a:r>
            <a:r>
              <a:rPr lang="cs-CZ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agreed</a:t>
            </a:r>
            <a:r>
              <a:rPr lang="cs-CZ" sz="3600" dirty="0" smtClean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en-US" sz="3600" dirty="0" smtClean="0">
                <a:solidFill>
                  <a:schemeClr val="accent3"/>
                </a:solidFill>
                <a:latin typeface="Cambria"/>
                <a:cs typeface="Cambria"/>
              </a:rPr>
              <a:t>attributes</a:t>
            </a:r>
            <a:endParaRPr lang="en-US" sz="3600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0677" y="1958095"/>
            <a:ext cx="8229600" cy="4525963"/>
          </a:xfrm>
        </p:spPr>
        <p:txBody>
          <a:bodyPr>
            <a:normAutofit/>
          </a:bodyPr>
          <a:lstStyle/>
          <a:p>
            <a:r>
              <a:rPr lang="en-US" sz="2300" dirty="0" err="1" smtClean="0">
                <a:latin typeface="+mj-lt"/>
              </a:rPr>
              <a:t>Cavitas</a:t>
            </a:r>
            <a:r>
              <a:rPr lang="en-US" sz="2300" dirty="0" smtClean="0">
                <a:latin typeface="+mj-lt"/>
              </a:rPr>
              <a:t> + septum </a:t>
            </a:r>
            <a:r>
              <a:rPr lang="en-US" sz="2300" dirty="0" err="1" smtClean="0">
                <a:latin typeface="+mj-lt"/>
              </a:rPr>
              <a:t>nasi</a:t>
            </a:r>
            <a:endParaRPr lang="en-US" sz="2300" dirty="0" smtClean="0">
              <a:latin typeface="+mj-lt"/>
            </a:endParaRPr>
          </a:p>
          <a:p>
            <a:r>
              <a:rPr lang="en-US" sz="2300" dirty="0" err="1" smtClean="0">
                <a:latin typeface="+mj-lt"/>
              </a:rPr>
              <a:t>Operatio</a:t>
            </a:r>
            <a:r>
              <a:rPr lang="en-US" sz="2300" dirty="0" smtClean="0">
                <a:latin typeface="+mj-lt"/>
              </a:rPr>
              <a:t> + cervix uteri</a:t>
            </a:r>
          </a:p>
          <a:p>
            <a:r>
              <a:rPr lang="en-US" sz="2300" dirty="0" smtClean="0">
                <a:latin typeface="+mj-lt"/>
              </a:rPr>
              <a:t>Corpus + vertebra </a:t>
            </a:r>
            <a:r>
              <a:rPr lang="en-US" sz="2300" dirty="0" err="1" smtClean="0">
                <a:latin typeface="+mj-lt"/>
              </a:rPr>
              <a:t>thoracica</a:t>
            </a:r>
            <a:endParaRPr lang="en-US" sz="2300" dirty="0" smtClean="0">
              <a:latin typeface="+mj-lt"/>
            </a:endParaRPr>
          </a:p>
          <a:p>
            <a:r>
              <a:rPr lang="en-US" sz="2300" dirty="0" err="1" smtClean="0">
                <a:latin typeface="+mj-lt"/>
              </a:rPr>
              <a:t>Fractura</a:t>
            </a:r>
            <a:r>
              <a:rPr lang="en-US" sz="2300" dirty="0" smtClean="0">
                <a:latin typeface="+mj-lt"/>
              </a:rPr>
              <a:t> + </a:t>
            </a:r>
            <a:r>
              <a:rPr lang="en-US" sz="2300" dirty="0" err="1" smtClean="0">
                <a:latin typeface="+mj-lt"/>
              </a:rPr>
              <a:t>os</a:t>
            </a:r>
            <a:r>
              <a:rPr lang="en-US" sz="2300" dirty="0" smtClean="0">
                <a:latin typeface="+mj-lt"/>
              </a:rPr>
              <a:t> sacrum</a:t>
            </a:r>
          </a:p>
          <a:p>
            <a:r>
              <a:rPr lang="en-US" sz="2300" dirty="0" err="1" smtClean="0">
                <a:latin typeface="+mj-lt"/>
              </a:rPr>
              <a:t>Luxatio</a:t>
            </a:r>
            <a:r>
              <a:rPr lang="en-US" sz="2300" dirty="0" smtClean="0">
                <a:latin typeface="+mj-lt"/>
              </a:rPr>
              <a:t> + crus</a:t>
            </a:r>
          </a:p>
          <a:p>
            <a:r>
              <a:rPr lang="en-US" sz="2300" dirty="0" err="1" smtClean="0">
                <a:latin typeface="+mj-lt"/>
              </a:rPr>
              <a:t>Morbus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infectiosus</a:t>
            </a:r>
            <a:r>
              <a:rPr lang="en-US" sz="2300" dirty="0" smtClean="0">
                <a:latin typeface="+mj-lt"/>
              </a:rPr>
              <a:t> + abdomen</a:t>
            </a:r>
          </a:p>
          <a:p>
            <a:r>
              <a:rPr lang="en-US" sz="2300" dirty="0" smtClean="0">
                <a:latin typeface="+mj-lt"/>
              </a:rPr>
              <a:t>Dolor </a:t>
            </a:r>
            <a:r>
              <a:rPr lang="en-US" sz="2300" dirty="0" err="1" smtClean="0">
                <a:latin typeface="+mj-lt"/>
              </a:rPr>
              <a:t>acutus</a:t>
            </a:r>
            <a:r>
              <a:rPr lang="en-US" sz="2300" dirty="0" smtClean="0">
                <a:latin typeface="+mj-lt"/>
              </a:rPr>
              <a:t> + caput</a:t>
            </a:r>
            <a:endParaRPr lang="en-US" sz="2300" dirty="0">
              <a:latin typeface="+mj-lt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01287" y="195809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dirty="0" err="1" smtClean="0">
                <a:latin typeface="+mj-lt"/>
              </a:rPr>
              <a:t>Cavitas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sept</a:t>
            </a:r>
            <a:r>
              <a:rPr lang="en-US" sz="2300" b="1" dirty="0" err="1" smtClean="0">
                <a:solidFill>
                  <a:srgbClr val="00B050"/>
                </a:solidFill>
                <a:latin typeface="+mj-lt"/>
              </a:rPr>
              <a:t>i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nas</a:t>
            </a:r>
            <a:r>
              <a:rPr lang="en-US" sz="2300" dirty="0" err="1" smtClean="0">
                <a:solidFill>
                  <a:srgbClr val="00B050"/>
                </a:solidFill>
                <a:latin typeface="+mj-lt"/>
              </a:rPr>
              <a:t>i</a:t>
            </a:r>
            <a:endParaRPr lang="en-US" sz="2300" dirty="0" smtClean="0">
              <a:solidFill>
                <a:srgbClr val="00B050"/>
              </a:solidFill>
              <a:latin typeface="+mj-lt"/>
            </a:endParaRPr>
          </a:p>
          <a:p>
            <a:r>
              <a:rPr lang="en-US" sz="2300" dirty="0" err="1" smtClean="0">
                <a:latin typeface="+mj-lt"/>
              </a:rPr>
              <a:t>Operatio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cervic</a:t>
            </a:r>
            <a:r>
              <a:rPr lang="en-US" sz="2300" b="1" dirty="0" err="1" smtClean="0">
                <a:solidFill>
                  <a:srgbClr val="00B050"/>
                </a:solidFill>
                <a:latin typeface="+mj-lt"/>
              </a:rPr>
              <a:t>is</a:t>
            </a:r>
            <a:r>
              <a:rPr lang="en-US" sz="2300" dirty="0" smtClean="0">
                <a:latin typeface="+mj-lt"/>
              </a:rPr>
              <a:t> uteri</a:t>
            </a:r>
          </a:p>
          <a:p>
            <a:r>
              <a:rPr lang="en-US" sz="2300" dirty="0" smtClean="0">
                <a:latin typeface="+mj-lt"/>
              </a:rPr>
              <a:t>Corpus vertebr</a:t>
            </a:r>
            <a:r>
              <a:rPr lang="en-US" sz="2300" b="1" dirty="0" smtClean="0">
                <a:solidFill>
                  <a:srgbClr val="00B050"/>
                </a:solidFill>
                <a:latin typeface="+mj-lt"/>
              </a:rPr>
              <a:t>ae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thoracic</a:t>
            </a:r>
            <a:r>
              <a:rPr lang="en-US" sz="2300" b="1" dirty="0" err="1" smtClean="0">
                <a:solidFill>
                  <a:srgbClr val="00B050"/>
                </a:solidFill>
                <a:latin typeface="+mj-lt"/>
              </a:rPr>
              <a:t>ae</a:t>
            </a:r>
            <a:endParaRPr lang="en-US" sz="2300" b="1" dirty="0" smtClean="0">
              <a:solidFill>
                <a:srgbClr val="00B050"/>
              </a:solidFill>
              <a:latin typeface="+mj-lt"/>
            </a:endParaRPr>
          </a:p>
          <a:p>
            <a:r>
              <a:rPr lang="en-US" sz="2300" dirty="0" err="1" smtClean="0">
                <a:latin typeface="+mj-lt"/>
              </a:rPr>
              <a:t>Fractura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oss</a:t>
            </a:r>
            <a:r>
              <a:rPr lang="en-US" sz="2300" b="1" dirty="0" err="1" smtClean="0">
                <a:solidFill>
                  <a:srgbClr val="00B050"/>
                </a:solidFill>
                <a:latin typeface="+mj-lt"/>
              </a:rPr>
              <a:t>is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sacr</a:t>
            </a:r>
            <a:r>
              <a:rPr lang="en-US" sz="2300" b="1" dirty="0" err="1" smtClean="0">
                <a:solidFill>
                  <a:srgbClr val="00B050"/>
                </a:solidFill>
                <a:latin typeface="+mj-lt"/>
              </a:rPr>
              <a:t>i</a:t>
            </a:r>
            <a:endParaRPr lang="en-US" sz="2300" b="1" dirty="0" smtClean="0">
              <a:solidFill>
                <a:srgbClr val="00B050"/>
              </a:solidFill>
              <a:latin typeface="+mj-lt"/>
            </a:endParaRPr>
          </a:p>
          <a:p>
            <a:r>
              <a:rPr lang="en-US" sz="2300" dirty="0" err="1" smtClean="0">
                <a:latin typeface="+mj-lt"/>
              </a:rPr>
              <a:t>Luxatio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crur</a:t>
            </a:r>
            <a:r>
              <a:rPr lang="en-US" sz="2300" b="1" dirty="0" err="1" smtClean="0">
                <a:solidFill>
                  <a:srgbClr val="00B050"/>
                </a:solidFill>
                <a:latin typeface="+mj-lt"/>
              </a:rPr>
              <a:t>is</a:t>
            </a:r>
            <a:endParaRPr lang="en-US" sz="2300" b="1" dirty="0" smtClean="0">
              <a:solidFill>
                <a:srgbClr val="00B050"/>
              </a:solidFill>
              <a:latin typeface="+mj-lt"/>
            </a:endParaRPr>
          </a:p>
          <a:p>
            <a:r>
              <a:rPr lang="en-US" sz="2300" dirty="0" err="1" smtClean="0">
                <a:latin typeface="+mj-lt"/>
              </a:rPr>
              <a:t>Morbus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infectiosus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abdomin</a:t>
            </a:r>
            <a:r>
              <a:rPr lang="en-US" sz="2300" b="1" dirty="0" err="1" smtClean="0">
                <a:solidFill>
                  <a:srgbClr val="00B050"/>
                </a:solidFill>
                <a:latin typeface="+mj-lt"/>
              </a:rPr>
              <a:t>is</a:t>
            </a:r>
            <a:endParaRPr lang="en-US" sz="2300" b="1" dirty="0" smtClean="0">
              <a:solidFill>
                <a:srgbClr val="00B050"/>
              </a:solidFill>
              <a:latin typeface="+mj-lt"/>
            </a:endParaRPr>
          </a:p>
          <a:p>
            <a:r>
              <a:rPr lang="en-US" sz="2300" dirty="0" smtClean="0">
                <a:latin typeface="+mj-lt"/>
              </a:rPr>
              <a:t>Dolor </a:t>
            </a:r>
            <a:r>
              <a:rPr lang="en-US" sz="2300" dirty="0" err="1" smtClean="0">
                <a:latin typeface="+mj-lt"/>
              </a:rPr>
              <a:t>acutus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2300" dirty="0" err="1" smtClean="0">
                <a:latin typeface="+mj-lt"/>
              </a:rPr>
              <a:t>capit</a:t>
            </a:r>
            <a:r>
              <a:rPr lang="en-US" sz="2300" b="1" dirty="0" err="1" smtClean="0">
                <a:solidFill>
                  <a:srgbClr val="00B050"/>
                </a:solidFill>
                <a:latin typeface="+mj-lt"/>
              </a:rPr>
              <a:t>is</a:t>
            </a:r>
            <a:endParaRPr lang="en-US" sz="2300" b="1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5093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Change</a:t>
            </a:r>
            <a:r>
              <a:rPr lang="sk-SK" sz="3600" dirty="0" smtClean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sk-SK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into</a:t>
            </a:r>
            <a:r>
              <a:rPr lang="sk-SK" sz="3600" dirty="0" smtClean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sk-SK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plural</a:t>
            </a:r>
            <a:endParaRPr lang="en-GB" sz="3600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>
                <a:latin typeface="Cambria"/>
                <a:cs typeface="Cambria"/>
              </a:rPr>
              <a:t>sphincter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foramen</a:t>
            </a:r>
            <a:r>
              <a:rPr lang="sk-SK" dirty="0" smtClean="0">
                <a:latin typeface="Cambria"/>
                <a:cs typeface="Cambria"/>
              </a:rPr>
              <a:t> </a:t>
            </a:r>
            <a:r>
              <a:rPr lang="sk-SK" dirty="0" err="1" smtClean="0">
                <a:latin typeface="Cambria"/>
                <a:cs typeface="Cambria"/>
              </a:rPr>
              <a:t>nutricium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dolor</a:t>
            </a:r>
            <a:r>
              <a:rPr lang="sk-SK" dirty="0" smtClean="0">
                <a:latin typeface="Cambria"/>
                <a:cs typeface="Cambria"/>
              </a:rPr>
              <a:t> </a:t>
            </a:r>
            <a:r>
              <a:rPr lang="sk-SK" dirty="0" err="1" smtClean="0">
                <a:latin typeface="Cambria"/>
                <a:cs typeface="Cambria"/>
              </a:rPr>
              <a:t>chronicus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vas</a:t>
            </a:r>
            <a:r>
              <a:rPr lang="sk-SK" dirty="0" smtClean="0">
                <a:latin typeface="Cambria"/>
                <a:cs typeface="Cambria"/>
              </a:rPr>
              <a:t> </a:t>
            </a:r>
            <a:r>
              <a:rPr lang="sk-SK" dirty="0" err="1" smtClean="0">
                <a:latin typeface="Cambria"/>
                <a:cs typeface="Cambria"/>
              </a:rPr>
              <a:t>longum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musculus</a:t>
            </a:r>
            <a:r>
              <a:rPr lang="sk-SK" dirty="0" smtClean="0">
                <a:latin typeface="Cambria"/>
                <a:cs typeface="Cambria"/>
              </a:rPr>
              <a:t> </a:t>
            </a:r>
            <a:r>
              <a:rPr lang="sk-SK" dirty="0" err="1" smtClean="0">
                <a:latin typeface="Cambria"/>
                <a:cs typeface="Cambria"/>
              </a:rPr>
              <a:t>adductor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femur</a:t>
            </a:r>
            <a:r>
              <a:rPr lang="sk-SK" dirty="0" smtClean="0">
                <a:latin typeface="Cambria"/>
                <a:cs typeface="Cambria"/>
              </a:rPr>
              <a:t> </a:t>
            </a:r>
            <a:r>
              <a:rPr lang="sk-SK" dirty="0" err="1" smtClean="0">
                <a:latin typeface="Cambria"/>
                <a:cs typeface="Cambria"/>
              </a:rPr>
              <a:t>fractum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cartilago</a:t>
            </a:r>
            <a:r>
              <a:rPr lang="sk-SK" dirty="0" smtClean="0">
                <a:latin typeface="Cambria"/>
                <a:cs typeface="Cambria"/>
              </a:rPr>
              <a:t> </a:t>
            </a:r>
            <a:r>
              <a:rPr lang="sk-SK" dirty="0" err="1" smtClean="0">
                <a:latin typeface="Cambria"/>
                <a:cs typeface="Cambria"/>
              </a:rPr>
              <a:t>thyroidea</a:t>
            </a:r>
            <a:endParaRPr lang="sk-SK" dirty="0" smtClean="0">
              <a:latin typeface="Cambria"/>
              <a:cs typeface="Cambria"/>
            </a:endParaRPr>
          </a:p>
          <a:p>
            <a:r>
              <a:rPr lang="sk-SK" dirty="0" err="1" smtClean="0">
                <a:latin typeface="Cambria"/>
                <a:cs typeface="Cambria"/>
              </a:rPr>
              <a:t>vulnus</a:t>
            </a:r>
            <a:r>
              <a:rPr lang="sk-SK" dirty="0" smtClean="0">
                <a:latin typeface="Cambria"/>
                <a:cs typeface="Cambria"/>
              </a:rPr>
              <a:t> </a:t>
            </a:r>
            <a:r>
              <a:rPr lang="sk-SK" dirty="0" err="1" smtClean="0">
                <a:latin typeface="Cambria"/>
                <a:cs typeface="Cambria"/>
              </a:rPr>
              <a:t>punctum</a:t>
            </a:r>
            <a:endParaRPr lang="sk-SK" dirty="0" smtClean="0">
              <a:latin typeface="Cambria"/>
              <a:cs typeface="Cambria"/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35083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sphincteres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foramina</a:t>
            </a:r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nutricia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dolores</a:t>
            </a:r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chronici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vasa</a:t>
            </a:r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longa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musculi</a:t>
            </a:r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adductores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femora</a:t>
            </a:r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fracta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cartilagines</a:t>
            </a:r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thyroideae</a:t>
            </a:r>
            <a:endParaRPr lang="sk-SK" b="1" dirty="0" smtClean="0">
              <a:solidFill>
                <a:srgbClr val="1782BF"/>
              </a:solidFill>
              <a:latin typeface="Cambria"/>
              <a:cs typeface="Cambria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vulnera</a:t>
            </a:r>
            <a:r>
              <a:rPr lang="sk-SK" b="1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sk-SK" b="1" dirty="0" err="1" smtClean="0">
                <a:solidFill>
                  <a:srgbClr val="1782BF"/>
                </a:solidFill>
                <a:latin typeface="Cambria"/>
                <a:cs typeface="Cambria"/>
              </a:rPr>
              <a:t>puncta</a:t>
            </a:r>
            <a:endParaRPr lang="en-GB" b="1" dirty="0">
              <a:solidFill>
                <a:srgbClr val="1782BF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69052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Fill</a:t>
            </a:r>
            <a:r>
              <a:rPr lang="sk-SK" sz="3600" dirty="0" smtClean="0">
                <a:solidFill>
                  <a:schemeClr val="accent3"/>
                </a:solidFill>
                <a:latin typeface="Cambria"/>
                <a:cs typeface="Cambria"/>
              </a:rPr>
              <a:t> in </a:t>
            </a:r>
            <a:r>
              <a:rPr lang="sk-SK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synonyms</a:t>
            </a:r>
            <a:endParaRPr lang="en-GB" sz="3600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FEE5F8-B782-43B4-8EDD-E35626B5A9AC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231054"/>
            <a:ext cx="8534400" cy="5135284"/>
          </a:xfrm>
        </p:spPr>
        <p:txBody>
          <a:bodyPr numCol="1">
            <a:normAutofit/>
          </a:bodyPr>
          <a:lstStyle/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b="1" cap="small" dirty="0" err="1" smtClean="0">
                <a:solidFill>
                  <a:srgbClr val="CB0202"/>
                </a:solidFill>
                <a:latin typeface="Times New Roman" pitchFamily="18" charset="0"/>
                <a:cs typeface="Times New Roman" pitchFamily="18" charset="0"/>
              </a:rPr>
              <a:t>English</a:t>
            </a:r>
            <a:r>
              <a:rPr lang="sk-SK" sz="2800" b="1" cap="small" dirty="0" smtClean="0">
                <a:solidFill>
                  <a:srgbClr val="CB020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k-SK" sz="2800" b="1" cap="small" dirty="0" err="1" smtClean="0">
                <a:solidFill>
                  <a:srgbClr val="CB0202"/>
                </a:solidFill>
                <a:latin typeface="Times New Roman" pitchFamily="18" charset="0"/>
                <a:cs typeface="Times New Roman" pitchFamily="18" charset="0"/>
              </a:rPr>
              <a:t>Latin</a:t>
            </a:r>
            <a:r>
              <a:rPr lang="sk-SK" sz="2800" b="1" cap="small" dirty="0" smtClean="0">
                <a:solidFill>
                  <a:srgbClr val="CB020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k-SK" sz="2800" b="1" cap="small" dirty="0" err="1" smtClean="0">
                <a:solidFill>
                  <a:srgbClr val="CB0202"/>
                </a:solidFill>
                <a:latin typeface="Times New Roman" pitchFamily="18" charset="0"/>
                <a:cs typeface="Times New Roman" pitchFamily="18" charset="0"/>
              </a:rPr>
              <a:t>Greek</a:t>
            </a:r>
            <a:endParaRPr lang="sk-SK" sz="2800" b="1" cap="small" dirty="0" smtClean="0">
              <a:solidFill>
                <a:srgbClr val="CB020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_____________	</a:t>
            </a:r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___________	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soma</a:t>
            </a:r>
            <a:endParaRPr lang="sk-SK" sz="2800" b="1" cap="small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_____________	</a:t>
            </a:r>
            <a:r>
              <a:rPr lang="sk-SK" sz="2800" dirty="0" smtClean="0">
                <a:latin typeface="Cambria"/>
                <a:cs typeface="Cambria"/>
              </a:rPr>
              <a:t>os, oris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Cambria"/>
                <a:cs typeface="Cambria"/>
              </a:rPr>
              <a:t>kidney	_____________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Cambria"/>
                <a:cs typeface="Cambria"/>
              </a:rPr>
              <a:t>_____________ 	_____________ 	</a:t>
            </a:r>
            <a:r>
              <a:rPr lang="sk-SK" sz="2800" dirty="0" err="1" smtClean="0">
                <a:latin typeface="Cambria"/>
                <a:cs typeface="Cambria"/>
              </a:rPr>
              <a:t>gaster</a:t>
            </a:r>
            <a:endParaRPr lang="sk-SK" sz="2800" dirty="0" smtClean="0">
              <a:latin typeface="Cambria"/>
              <a:cs typeface="Cambria"/>
            </a:endParaRP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Cambria"/>
                <a:cs typeface="Cambria"/>
              </a:rPr>
              <a:t>brain	 _____________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Cambria"/>
                <a:cs typeface="Cambria"/>
              </a:rPr>
              <a:t>_____________	organum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Cambria"/>
                <a:cs typeface="Cambria"/>
              </a:rPr>
              <a:t>_____________	_____________	hepar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Cambria"/>
                <a:cs typeface="Cambria"/>
              </a:rPr>
              <a:t>stitch	 _____________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Cambria"/>
                <a:cs typeface="Cambria"/>
              </a:rPr>
              <a:t>_____________	vulnus	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__________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3332161" y="3223588"/>
            <a:ext cx="31448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 err="1" smtClean="0">
                <a:solidFill>
                  <a:schemeClr val="tx2"/>
                </a:solidFill>
                <a:latin typeface="Cambria"/>
                <a:cs typeface="Cambria"/>
              </a:rPr>
              <a:t>ventriculus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3352800" y="3719196"/>
            <a:ext cx="17471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cerebrum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6500020" y="4238799"/>
            <a:ext cx="15877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organon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6510351" y="5253376"/>
            <a:ext cx="1611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r(h)aphe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6477000" y="2715676"/>
            <a:ext cx="1525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nephros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6500020" y="3701764"/>
            <a:ext cx="2019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encephalon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3352800" y="5267182"/>
            <a:ext cx="12920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sutura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457200" y="4243138"/>
            <a:ext cx="11726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organ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457200" y="3213408"/>
            <a:ext cx="14442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err="1" smtClean="0">
                <a:solidFill>
                  <a:schemeClr val="tx2"/>
                </a:solidFill>
                <a:latin typeface="Cambria"/>
                <a:cs typeface="Cambria"/>
              </a:rPr>
              <a:t>stomach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3320601" y="2714790"/>
            <a:ext cx="778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ren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486939" y="4749715"/>
            <a:ext cx="944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liver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3348852" y="4753523"/>
            <a:ext cx="1061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iecur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462086" y="5774548"/>
            <a:ext cx="2348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injury, wound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6517788" y="5812522"/>
            <a:ext cx="1402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trauma</a:t>
            </a:r>
          </a:p>
        </p:txBody>
      </p:sp>
      <p:sp>
        <p:nvSpPr>
          <p:cNvPr id="21" name="BlokTextu 20"/>
          <p:cNvSpPr txBox="1"/>
          <p:nvPr/>
        </p:nvSpPr>
        <p:spPr>
          <a:xfrm>
            <a:off x="483225" y="2194944"/>
            <a:ext cx="12541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mouth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6475143" y="2181138"/>
            <a:ext cx="1230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stoma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23" name="BlokTextu 20"/>
          <p:cNvSpPr txBox="1"/>
          <p:nvPr/>
        </p:nvSpPr>
        <p:spPr>
          <a:xfrm>
            <a:off x="532531" y="1671724"/>
            <a:ext cx="907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body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  <p:sp>
        <p:nvSpPr>
          <p:cNvPr id="24" name="BlokTextu 20"/>
          <p:cNvSpPr txBox="1"/>
          <p:nvPr/>
        </p:nvSpPr>
        <p:spPr>
          <a:xfrm>
            <a:off x="3359322" y="1671724"/>
            <a:ext cx="11839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solidFill>
                  <a:schemeClr val="tx2"/>
                </a:solidFill>
                <a:latin typeface="Cambria"/>
                <a:cs typeface="Cambria"/>
              </a:rPr>
              <a:t>corpus</a:t>
            </a:r>
            <a:endParaRPr lang="en-GB" sz="2800" i="1" dirty="0">
              <a:solidFill>
                <a:schemeClr val="tx2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77481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4005"/>
            <a:ext cx="8229600" cy="1000132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>
                <a:solidFill>
                  <a:schemeClr val="accent3"/>
                </a:solidFill>
                <a:latin typeface="Cambria"/>
                <a:cs typeface="Cambria"/>
              </a:rPr>
              <a:t>3rd </a:t>
            </a:r>
            <a:r>
              <a:rPr lang="cs-CZ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declension</a:t>
            </a:r>
            <a:r>
              <a:rPr lang="cs-CZ" sz="3600" dirty="0" smtClean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cs-CZ" sz="3600" dirty="0" err="1" smtClean="0">
                <a:solidFill>
                  <a:schemeClr val="accent3"/>
                </a:solidFill>
                <a:latin typeface="Cambria"/>
                <a:cs typeface="Cambria"/>
              </a:rPr>
              <a:t>nouns</a:t>
            </a:r>
            <a:endParaRPr lang="cs-CZ" sz="3600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152400" y="1278638"/>
            <a:ext cx="8763000" cy="537921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cs-CZ" sz="2300" dirty="0" smtClean="0">
              <a:latin typeface="Cambria"/>
              <a:cs typeface="Cambri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300" dirty="0" smtClean="0">
                <a:latin typeface="Cambria"/>
                <a:cs typeface="Cambria"/>
              </a:rPr>
              <a:t>        </a:t>
            </a:r>
            <a:r>
              <a:rPr lang="cs-CZ" sz="2300" dirty="0" err="1" smtClean="0">
                <a:latin typeface="Cambria"/>
                <a:cs typeface="Cambria"/>
              </a:rPr>
              <a:t>Two</a:t>
            </a:r>
            <a:r>
              <a:rPr lang="cs-CZ" sz="2300" dirty="0" smtClean="0">
                <a:latin typeface="Cambria"/>
                <a:cs typeface="Cambria"/>
              </a:rPr>
              <a:t> </a:t>
            </a:r>
            <a:r>
              <a:rPr lang="cs-CZ" sz="2300" dirty="0" err="1" smtClean="0">
                <a:latin typeface="Cambria"/>
                <a:cs typeface="Cambria"/>
              </a:rPr>
              <a:t>main</a:t>
            </a:r>
            <a:r>
              <a:rPr lang="cs-CZ" sz="2300" dirty="0" smtClean="0">
                <a:latin typeface="Cambria"/>
                <a:cs typeface="Cambria"/>
              </a:rPr>
              <a:t> </a:t>
            </a:r>
            <a:r>
              <a:rPr lang="cs-CZ" sz="2300" dirty="0" err="1" smtClean="0">
                <a:latin typeface="Cambria"/>
                <a:cs typeface="Cambria"/>
              </a:rPr>
              <a:t>groups</a:t>
            </a:r>
            <a:r>
              <a:rPr lang="cs-CZ" sz="2300" dirty="0" smtClean="0">
                <a:latin typeface="Cambria"/>
                <a:cs typeface="Cambria"/>
              </a:rPr>
              <a:t>:</a:t>
            </a:r>
          </a:p>
          <a:p>
            <a:pPr lvl="1">
              <a:spcAft>
                <a:spcPts val="600"/>
              </a:spcAft>
            </a:pPr>
            <a:r>
              <a:rPr lang="cs-CZ" sz="2100" b="1" i="1" dirty="0" err="1">
                <a:solidFill>
                  <a:srgbClr val="0070C0"/>
                </a:solidFill>
                <a:latin typeface="Cambria"/>
                <a:cs typeface="Cambria"/>
              </a:rPr>
              <a:t>Consonant</a:t>
            </a:r>
            <a:r>
              <a:rPr lang="cs-CZ" sz="2100" b="1" i="1" dirty="0">
                <a:solidFill>
                  <a:srgbClr val="0070C0"/>
                </a:solidFill>
                <a:latin typeface="Cambria"/>
                <a:cs typeface="Cambria"/>
              </a:rPr>
              <a:t> </a:t>
            </a:r>
            <a:r>
              <a:rPr lang="cs-CZ" sz="2100" b="1" i="1" dirty="0" err="1" smtClean="0">
                <a:solidFill>
                  <a:srgbClr val="0070C0"/>
                </a:solidFill>
                <a:latin typeface="Cambria"/>
                <a:cs typeface="Cambria"/>
              </a:rPr>
              <a:t>stems</a:t>
            </a:r>
            <a:r>
              <a:rPr lang="cs-CZ" sz="2100" b="1" i="1" dirty="0" smtClean="0">
                <a:solidFill>
                  <a:srgbClr val="0070C0"/>
                </a:solidFill>
                <a:latin typeface="Cambria"/>
                <a:cs typeface="Cambria"/>
              </a:rPr>
              <a:t>: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typically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nouns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with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different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number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of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syllables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in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Nom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. and Gen. (genitive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is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100" u="sng" dirty="0" err="1" smtClean="0">
                <a:solidFill>
                  <a:schemeClr val="tx1"/>
                </a:solidFill>
                <a:latin typeface="Cambria"/>
                <a:cs typeface="Cambria"/>
              </a:rPr>
              <a:t>longer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than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and </a:t>
            </a:r>
            <a:r>
              <a:rPr lang="cs-CZ" sz="2100" u="sng" dirty="0" err="1" smtClean="0">
                <a:solidFill>
                  <a:schemeClr val="tx1"/>
                </a:solidFill>
                <a:latin typeface="Cambria"/>
                <a:cs typeface="Cambria"/>
              </a:rPr>
              <a:t>different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from nominative) = </a:t>
            </a:r>
            <a:r>
              <a:rPr lang="cs-CZ" sz="2100" dirty="0" err="1">
                <a:solidFill>
                  <a:srgbClr val="FF0000"/>
                </a:solidFill>
                <a:latin typeface="Cambria"/>
                <a:cs typeface="Cambria"/>
              </a:rPr>
              <a:t>absolute</a:t>
            </a:r>
            <a:r>
              <a:rPr lang="cs-CZ" sz="2100" dirty="0">
                <a:solidFill>
                  <a:srgbClr val="FF0000"/>
                </a:solidFill>
                <a:latin typeface="Cambria"/>
                <a:cs typeface="Cambria"/>
              </a:rPr>
              <a:t> majority of 3rd </a:t>
            </a:r>
            <a:r>
              <a:rPr lang="cs-CZ" sz="2100" dirty="0" err="1">
                <a:solidFill>
                  <a:srgbClr val="FF0000"/>
                </a:solidFill>
                <a:latin typeface="Cambria"/>
                <a:cs typeface="Cambria"/>
              </a:rPr>
              <a:t>declension</a:t>
            </a:r>
            <a:r>
              <a:rPr lang="cs-CZ" sz="210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cs-CZ" sz="2100" dirty="0" err="1">
                <a:solidFill>
                  <a:srgbClr val="FF0000"/>
                </a:solidFill>
                <a:latin typeface="Cambria"/>
                <a:cs typeface="Cambria"/>
              </a:rPr>
              <a:t>nouns</a:t>
            </a:r>
            <a:r>
              <a:rPr lang="cs-CZ" sz="210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endParaRPr lang="cs-CZ" sz="2100" b="1" dirty="0" smtClean="0">
              <a:solidFill>
                <a:srgbClr val="0070C0"/>
              </a:solidFill>
              <a:latin typeface="Cambria"/>
              <a:cs typeface="Cambria"/>
            </a:endParaRPr>
          </a:p>
          <a:p>
            <a:pPr lvl="1">
              <a:spcBef>
                <a:spcPts val="400"/>
              </a:spcBef>
            </a:pPr>
            <a:r>
              <a:rPr lang="cs-CZ" sz="2100" b="1" i="1" dirty="0">
                <a:solidFill>
                  <a:srgbClr val="0070C0"/>
                </a:solidFill>
                <a:latin typeface="Cambria"/>
                <a:cs typeface="Cambria"/>
              </a:rPr>
              <a:t>I- </a:t>
            </a:r>
            <a:r>
              <a:rPr lang="cs-CZ" sz="2100" b="1" i="1" dirty="0" err="1" smtClean="0">
                <a:solidFill>
                  <a:srgbClr val="0070C0"/>
                </a:solidFill>
                <a:latin typeface="Cambria"/>
                <a:cs typeface="Cambria"/>
              </a:rPr>
              <a:t>stems</a:t>
            </a:r>
            <a:r>
              <a:rPr lang="cs-CZ" sz="2100" b="1" i="1" dirty="0" smtClean="0">
                <a:solidFill>
                  <a:srgbClr val="0070C0"/>
                </a:solidFill>
                <a:latin typeface="Cambria"/>
                <a:cs typeface="Cambria"/>
              </a:rPr>
              <a:t>: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nouns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with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the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same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number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of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syllables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in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Nom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. and Gen. (m. + f.) +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nouns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with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two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or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more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consonants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preceding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the genitive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ending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–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is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(m. + f.) +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neuters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ending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in </a:t>
            </a:r>
            <a:r>
              <a:rPr lang="cs-CZ" sz="2100" dirty="0" smtClean="0">
                <a:solidFill>
                  <a:srgbClr val="FF0000"/>
                </a:solidFill>
                <a:latin typeface="Cambria"/>
                <a:cs typeface="Cambria"/>
              </a:rPr>
              <a:t>–e</a:t>
            </a:r>
            <a:r>
              <a:rPr lang="cs-CZ" sz="2100" dirty="0">
                <a:solidFill>
                  <a:schemeClr val="tx1"/>
                </a:solidFill>
                <a:latin typeface="Cambria"/>
                <a:cs typeface="Cambria"/>
              </a:rPr>
              <a:t>, </a:t>
            </a:r>
            <a:r>
              <a:rPr lang="cs-CZ" sz="2100" dirty="0" smtClean="0">
                <a:solidFill>
                  <a:srgbClr val="FF0000"/>
                </a:solidFill>
                <a:latin typeface="Cambria"/>
                <a:cs typeface="Cambria"/>
              </a:rPr>
              <a:t>–al</a:t>
            </a:r>
            <a:r>
              <a:rPr lang="cs-CZ" sz="2100" dirty="0">
                <a:solidFill>
                  <a:schemeClr val="tx1"/>
                </a:solidFill>
                <a:latin typeface="Cambria"/>
                <a:cs typeface="Cambria"/>
              </a:rPr>
              <a:t>, </a:t>
            </a:r>
            <a:r>
              <a:rPr lang="cs-CZ" sz="2100" dirty="0" smtClean="0">
                <a:solidFill>
                  <a:srgbClr val="FF0000"/>
                </a:solidFill>
                <a:latin typeface="Cambria"/>
                <a:cs typeface="Cambria"/>
              </a:rPr>
              <a:t>–ar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 in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Nom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. 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sg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. (</a:t>
            </a:r>
            <a:r>
              <a:rPr lang="cs-CZ" sz="2100" dirty="0" err="1" smtClean="0">
                <a:solidFill>
                  <a:schemeClr val="tx1"/>
                </a:solidFill>
                <a:latin typeface="Cambria"/>
                <a:cs typeface="Cambria"/>
              </a:rPr>
              <a:t>i.e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. </a:t>
            </a:r>
            <a:r>
              <a:rPr lang="cs-CZ" sz="2100" i="1" dirty="0" smtClean="0">
                <a:solidFill>
                  <a:schemeClr val="tx1"/>
                </a:solidFill>
                <a:latin typeface="Cambria"/>
                <a:cs typeface="Cambria"/>
              </a:rPr>
              <a:t>rete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, </a:t>
            </a:r>
            <a:r>
              <a:rPr lang="cs-CZ" sz="2100" i="1" dirty="0" err="1" smtClean="0">
                <a:solidFill>
                  <a:schemeClr val="tx1"/>
                </a:solidFill>
                <a:latin typeface="Cambria"/>
                <a:cs typeface="Cambria"/>
              </a:rPr>
              <a:t>calcar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, </a:t>
            </a:r>
            <a:r>
              <a:rPr lang="cs-CZ" sz="2100" i="1" dirty="0" err="1" smtClean="0">
                <a:solidFill>
                  <a:schemeClr val="tx1"/>
                </a:solidFill>
                <a:latin typeface="Cambria"/>
                <a:cs typeface="Cambria"/>
              </a:rPr>
              <a:t>cochlear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, </a:t>
            </a:r>
            <a:r>
              <a:rPr lang="cs-CZ" sz="2100" i="1" dirty="0" smtClean="0">
                <a:solidFill>
                  <a:schemeClr val="tx1"/>
                </a:solidFill>
                <a:latin typeface="Cambria"/>
                <a:cs typeface="Cambria"/>
              </a:rPr>
              <a:t>animal</a:t>
            </a:r>
            <a:r>
              <a:rPr lang="cs-CZ" sz="2100" dirty="0" smtClean="0">
                <a:solidFill>
                  <a:schemeClr val="tx1"/>
                </a:solidFill>
                <a:latin typeface="Cambria"/>
                <a:cs typeface="Cambria"/>
              </a:rPr>
              <a:t>)</a:t>
            </a:r>
          </a:p>
          <a:p>
            <a:pPr lvl="1"/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31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 smtClean="0">
                <a:solidFill>
                  <a:schemeClr val="accent3"/>
                </a:solidFill>
                <a:latin typeface="Cambria"/>
                <a:cs typeface="Cambria"/>
              </a:rPr>
              <a:t>3rd </a:t>
            </a:r>
            <a:r>
              <a:rPr lang="sk-SK" sz="4000" dirty="0" err="1" smtClean="0">
                <a:solidFill>
                  <a:schemeClr val="accent3"/>
                </a:solidFill>
                <a:latin typeface="Cambria"/>
                <a:cs typeface="Cambria"/>
              </a:rPr>
              <a:t>declension</a:t>
            </a:r>
            <a:r>
              <a:rPr lang="sk-SK" sz="4000" dirty="0" smtClean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sk-SK" sz="4000" dirty="0" err="1" smtClean="0">
                <a:solidFill>
                  <a:schemeClr val="accent3"/>
                </a:solidFill>
                <a:latin typeface="Cambria"/>
                <a:cs typeface="Cambria"/>
              </a:rPr>
              <a:t>paradigms</a:t>
            </a:r>
            <a:endParaRPr lang="en-GB" sz="4000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graphicFrame>
        <p:nvGraphicFramePr>
          <p:cNvPr id="6" name="Zástupný symbol obsahu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33505535"/>
              </p:ext>
            </p:extLst>
          </p:nvPr>
        </p:nvGraphicFramePr>
        <p:xfrm>
          <a:off x="228600" y="1862355"/>
          <a:ext cx="8697286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532"/>
                <a:gridCol w="1644242"/>
                <a:gridCol w="1543575"/>
                <a:gridCol w="1325460"/>
                <a:gridCol w="2684477"/>
              </a:tblGrid>
              <a:tr h="515084">
                <a:tc gridSpan="2">
                  <a:txBody>
                    <a:bodyPr/>
                    <a:lstStyle/>
                    <a:p>
                      <a:pPr algn="ctr"/>
                      <a:r>
                        <a:rPr lang="sk-SK" sz="2800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Consonant</a:t>
                      </a:r>
                      <a:endParaRPr lang="sk-SK" sz="2800" dirty="0" smtClean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  <a:p>
                      <a:pPr algn="ctr"/>
                      <a:r>
                        <a:rPr lang="sk-SK" sz="2800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stems</a:t>
                      </a:r>
                      <a:r>
                        <a:rPr lang="sk-SK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 </a:t>
                      </a:r>
                    </a:p>
                    <a:p>
                      <a:pPr algn="ctr"/>
                      <a:r>
                        <a:rPr lang="sk-SK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(</a:t>
                      </a:r>
                      <a:r>
                        <a:rPr lang="sk-SK" sz="2800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Latin</a:t>
                      </a:r>
                      <a:r>
                        <a:rPr lang="sk-SK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 + </a:t>
                      </a:r>
                      <a:r>
                        <a:rPr lang="sk-SK" sz="2800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Greek</a:t>
                      </a:r>
                      <a:r>
                        <a:rPr lang="sk-SK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)</a:t>
                      </a:r>
                      <a:endParaRPr lang="en-GB" sz="280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2800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I-stems</a:t>
                      </a:r>
                      <a:r>
                        <a:rPr lang="sk-SK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 </a:t>
                      </a:r>
                    </a:p>
                    <a:p>
                      <a:pPr algn="ctr"/>
                      <a:r>
                        <a:rPr lang="sk-SK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(</a:t>
                      </a:r>
                      <a:r>
                        <a:rPr lang="sk-SK" sz="2800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Latin</a:t>
                      </a:r>
                      <a:r>
                        <a:rPr lang="sk-SK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)</a:t>
                      </a:r>
                      <a:endParaRPr lang="en-GB" sz="280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I-</a:t>
                      </a:r>
                      <a:r>
                        <a:rPr lang="cs-CZ" sz="2800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stems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 (</a:t>
                      </a:r>
                      <a:r>
                        <a:rPr lang="cs-CZ" sz="2800" dirty="0" err="1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Greek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  <a:latin typeface="Cambria"/>
                          <a:cs typeface="Cambria"/>
                        </a:rPr>
                        <a:t>)</a:t>
                      </a:r>
                      <a:endParaRPr lang="en-GB" sz="2800" dirty="0">
                        <a:solidFill>
                          <a:schemeClr val="tx1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latin typeface="Cambria"/>
                          <a:cs typeface="Cambria"/>
                        </a:rPr>
                        <a:t>DOLOR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latin typeface="Cambria"/>
                          <a:cs typeface="Cambria"/>
                        </a:rPr>
                        <a:t>CORPUS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latin typeface="Cambria"/>
                          <a:cs typeface="Cambria"/>
                        </a:rPr>
                        <a:t>PELVIS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latin typeface="Cambria"/>
                          <a:cs typeface="Cambria"/>
                        </a:rPr>
                        <a:t>RETE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latin typeface="Cambria"/>
                          <a:cs typeface="Cambria"/>
                        </a:rPr>
                        <a:t>DOSIS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Cambria"/>
                          <a:cs typeface="Cambria"/>
                        </a:rPr>
                        <a:t> M. + F.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 algn="ctr">
                        <a:buFont typeface="+mj-lt"/>
                        <a:buNone/>
                      </a:pPr>
                      <a:r>
                        <a:rPr lang="cs-CZ" sz="2800" b="1" dirty="0" smtClean="0">
                          <a:latin typeface="Cambria"/>
                          <a:cs typeface="Cambria"/>
                        </a:rPr>
                        <a:t>N.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Cambria"/>
                          <a:cs typeface="Cambria"/>
                        </a:rPr>
                        <a:t>M. + F.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Cambria"/>
                          <a:cs typeface="Cambria"/>
                        </a:rPr>
                        <a:t>N.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latin typeface="Cambria"/>
                          <a:cs typeface="Cambria"/>
                        </a:rPr>
                        <a:t>F.</a:t>
                      </a:r>
                      <a:endParaRPr lang="en-GB" sz="2800" b="1" dirty="0"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482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498"/>
            <a:ext cx="8229600" cy="694016"/>
          </a:xfrm>
        </p:spPr>
        <p:txBody>
          <a:bodyPr>
            <a:noAutofit/>
          </a:bodyPr>
          <a:lstStyle/>
          <a:p>
            <a:r>
              <a:rPr lang="cs-CZ" sz="3100" dirty="0" err="1" smtClean="0">
                <a:solidFill>
                  <a:schemeClr val="accent3"/>
                </a:solidFill>
                <a:latin typeface="Cambria"/>
                <a:cs typeface="Cambria"/>
              </a:rPr>
              <a:t>Consonant</a:t>
            </a:r>
            <a:r>
              <a:rPr lang="cs-CZ" sz="3100" dirty="0" smtClean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cs-CZ" sz="3100" dirty="0" err="1" smtClean="0">
                <a:solidFill>
                  <a:schemeClr val="accent3"/>
                </a:solidFill>
                <a:latin typeface="Cambria"/>
                <a:cs typeface="Cambria"/>
              </a:rPr>
              <a:t>stems</a:t>
            </a:r>
            <a:r>
              <a:rPr lang="cs-CZ" sz="3100" dirty="0" smtClean="0">
                <a:solidFill>
                  <a:schemeClr val="accent3"/>
                </a:solidFill>
                <a:latin typeface="Cambria"/>
                <a:cs typeface="Cambria"/>
              </a:rPr>
              <a:t>:</a:t>
            </a:r>
            <a:br>
              <a:rPr lang="cs-CZ" sz="3100" dirty="0" smtClean="0">
                <a:solidFill>
                  <a:schemeClr val="accent3"/>
                </a:solidFill>
                <a:latin typeface="Cambria"/>
                <a:cs typeface="Cambria"/>
              </a:rPr>
            </a:br>
            <a:r>
              <a:rPr lang="cs-CZ" sz="3100" dirty="0" err="1" smtClean="0">
                <a:solidFill>
                  <a:schemeClr val="accent3"/>
                </a:solidFill>
                <a:latin typeface="Cambria"/>
                <a:cs typeface="Cambria"/>
              </a:rPr>
              <a:t>paradigms</a:t>
            </a:r>
            <a:r>
              <a:rPr lang="cs-CZ" sz="3100" dirty="0" smtClean="0">
                <a:solidFill>
                  <a:schemeClr val="accent3"/>
                </a:solidFill>
                <a:latin typeface="Cambria"/>
                <a:cs typeface="Cambria"/>
              </a:rPr>
              <a:t> DOLOR (m., f.)+ CORPUS</a:t>
            </a:r>
            <a:r>
              <a:rPr lang="cs-CZ" sz="3100" i="1" dirty="0" smtClean="0">
                <a:solidFill>
                  <a:schemeClr val="accent3"/>
                </a:solidFill>
                <a:latin typeface="Cambria"/>
                <a:cs typeface="Cambria"/>
              </a:rPr>
              <a:t> </a:t>
            </a:r>
            <a:r>
              <a:rPr lang="cs-CZ" sz="3100" dirty="0" smtClean="0">
                <a:solidFill>
                  <a:schemeClr val="accent3"/>
                </a:solidFill>
                <a:latin typeface="Cambria"/>
                <a:cs typeface="Cambria"/>
              </a:rPr>
              <a:t>(n.)</a:t>
            </a:r>
            <a:endParaRPr lang="en-US" sz="3100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4559" y="1195454"/>
            <a:ext cx="880005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  <a:latin typeface="Cambria"/>
              <a:cs typeface="Cambria"/>
            </a:endParaRPr>
          </a:p>
          <a:p>
            <a:pPr marL="0" indent="0">
              <a:buNone/>
            </a:pPr>
            <a:r>
              <a:rPr lang="cs-CZ" sz="2800" dirty="0" smtClean="0">
                <a:latin typeface="Cambria"/>
                <a:cs typeface="Cambria"/>
              </a:rPr>
              <a:t>= </a:t>
            </a:r>
            <a:r>
              <a:rPr lang="cs-CZ" sz="2800" dirty="0" err="1" smtClean="0">
                <a:latin typeface="Cambria"/>
                <a:cs typeface="Cambria"/>
              </a:rPr>
              <a:t>typically</a:t>
            </a:r>
            <a:r>
              <a:rPr lang="cs-CZ" sz="2800" dirty="0" smtClean="0">
                <a:latin typeface="Cambria"/>
                <a:cs typeface="Cambria"/>
              </a:rPr>
              <a:t> </a:t>
            </a:r>
            <a:r>
              <a:rPr lang="cs-CZ" sz="2800" dirty="0" err="1">
                <a:latin typeface="Cambria"/>
                <a:cs typeface="Cambria"/>
              </a:rPr>
              <a:t>nouns</a:t>
            </a:r>
            <a:r>
              <a:rPr lang="cs-CZ" sz="2800" dirty="0">
                <a:latin typeface="Cambria"/>
                <a:cs typeface="Cambria"/>
              </a:rPr>
              <a:t> </a:t>
            </a:r>
            <a:r>
              <a:rPr lang="cs-CZ" sz="2800" dirty="0" err="1">
                <a:latin typeface="Cambria"/>
                <a:cs typeface="Cambria"/>
              </a:rPr>
              <a:t>with</a:t>
            </a:r>
            <a:r>
              <a:rPr lang="cs-CZ" sz="2800" dirty="0">
                <a:latin typeface="Cambria"/>
                <a:cs typeface="Cambria"/>
              </a:rPr>
              <a:t> </a:t>
            </a:r>
            <a:r>
              <a:rPr lang="cs-CZ" sz="2800" dirty="0" err="1">
                <a:latin typeface="Cambria"/>
                <a:cs typeface="Cambria"/>
              </a:rPr>
              <a:t>different</a:t>
            </a:r>
            <a:r>
              <a:rPr lang="cs-CZ" sz="2800" dirty="0">
                <a:latin typeface="Cambria"/>
                <a:cs typeface="Cambria"/>
              </a:rPr>
              <a:t> </a:t>
            </a:r>
            <a:r>
              <a:rPr lang="cs-CZ" sz="2800" dirty="0" err="1">
                <a:latin typeface="Cambria"/>
                <a:cs typeface="Cambria"/>
              </a:rPr>
              <a:t>number</a:t>
            </a:r>
            <a:r>
              <a:rPr lang="cs-CZ" sz="2800" dirty="0">
                <a:latin typeface="Cambria"/>
                <a:cs typeface="Cambria"/>
              </a:rPr>
              <a:t> of </a:t>
            </a:r>
            <a:r>
              <a:rPr lang="cs-CZ" sz="2800" dirty="0" err="1">
                <a:latin typeface="Cambria"/>
                <a:cs typeface="Cambria"/>
              </a:rPr>
              <a:t>syllables</a:t>
            </a:r>
            <a:r>
              <a:rPr lang="cs-CZ" sz="2800" dirty="0">
                <a:latin typeface="Cambria"/>
                <a:cs typeface="Cambria"/>
              </a:rPr>
              <a:t> in </a:t>
            </a:r>
            <a:r>
              <a:rPr lang="cs-CZ" sz="2800" dirty="0" err="1" smtClean="0">
                <a:latin typeface="Cambria"/>
                <a:cs typeface="Cambria"/>
              </a:rPr>
              <a:t>Nom</a:t>
            </a:r>
            <a:r>
              <a:rPr lang="cs-CZ" sz="2800" dirty="0" smtClean="0">
                <a:latin typeface="Cambria"/>
                <a:cs typeface="Cambria"/>
              </a:rPr>
              <a:t>. </a:t>
            </a:r>
            <a:r>
              <a:rPr lang="cs-CZ" sz="2800" dirty="0">
                <a:latin typeface="Cambria"/>
                <a:cs typeface="Cambria"/>
              </a:rPr>
              <a:t>and </a:t>
            </a:r>
            <a:r>
              <a:rPr lang="cs-CZ" sz="2800" dirty="0" smtClean="0">
                <a:latin typeface="Cambria"/>
                <a:cs typeface="Cambria"/>
              </a:rPr>
              <a:t>Gen. (genitive </a:t>
            </a:r>
            <a:r>
              <a:rPr lang="cs-CZ" sz="2800" dirty="0" err="1">
                <a:latin typeface="Cambria"/>
                <a:cs typeface="Cambria"/>
              </a:rPr>
              <a:t>is</a:t>
            </a:r>
            <a:r>
              <a:rPr lang="cs-CZ" sz="2800" dirty="0">
                <a:latin typeface="Cambria"/>
                <a:cs typeface="Cambria"/>
              </a:rPr>
              <a:t> </a:t>
            </a:r>
            <a:r>
              <a:rPr lang="cs-CZ" sz="2800" u="sng" dirty="0" err="1">
                <a:latin typeface="Cambria"/>
                <a:cs typeface="Cambria"/>
              </a:rPr>
              <a:t>longer</a:t>
            </a:r>
            <a:r>
              <a:rPr lang="cs-CZ" sz="2800" dirty="0">
                <a:latin typeface="Cambria"/>
                <a:cs typeface="Cambria"/>
              </a:rPr>
              <a:t> </a:t>
            </a:r>
            <a:r>
              <a:rPr lang="cs-CZ" sz="2800" dirty="0" err="1">
                <a:latin typeface="Cambria"/>
                <a:cs typeface="Cambria"/>
              </a:rPr>
              <a:t>than</a:t>
            </a:r>
            <a:r>
              <a:rPr lang="cs-CZ" sz="2800" dirty="0">
                <a:latin typeface="Cambria"/>
                <a:cs typeface="Cambria"/>
              </a:rPr>
              <a:t> and </a:t>
            </a:r>
            <a:r>
              <a:rPr lang="cs-CZ" sz="2800" u="sng" dirty="0" err="1">
                <a:latin typeface="Cambria"/>
                <a:cs typeface="Cambria"/>
              </a:rPr>
              <a:t>different</a:t>
            </a:r>
            <a:r>
              <a:rPr lang="cs-CZ" sz="2800" dirty="0">
                <a:latin typeface="Cambria"/>
                <a:cs typeface="Cambria"/>
              </a:rPr>
              <a:t> from </a:t>
            </a:r>
            <a:r>
              <a:rPr lang="cs-CZ" sz="2800" dirty="0" smtClean="0">
                <a:latin typeface="Cambria"/>
                <a:cs typeface="Cambria"/>
              </a:rPr>
              <a:t>nominative)</a:t>
            </a:r>
            <a:endParaRPr lang="cs-CZ" sz="2800" dirty="0" smtClean="0">
              <a:solidFill>
                <a:srgbClr val="FF0000"/>
              </a:solidFill>
              <a:latin typeface="Cambria"/>
              <a:cs typeface="Cambria"/>
            </a:endParaRPr>
          </a:p>
          <a:p>
            <a:r>
              <a:rPr lang="cs-CZ" dirty="0" smtClean="0">
                <a:latin typeface="Cambria"/>
                <a:cs typeface="Cambria"/>
              </a:rPr>
              <a:t>stem in </a:t>
            </a:r>
            <a:r>
              <a:rPr lang="cs-CZ" dirty="0" err="1" smtClean="0">
                <a:latin typeface="Cambria"/>
                <a:cs typeface="Cambria"/>
              </a:rPr>
              <a:t>nom</a:t>
            </a:r>
            <a:r>
              <a:rPr lang="cs-CZ" dirty="0" smtClean="0">
                <a:latin typeface="Cambria"/>
                <a:cs typeface="Cambria"/>
              </a:rPr>
              <a:t>. </a:t>
            </a:r>
            <a:r>
              <a:rPr lang="cs-CZ" dirty="0" err="1" smtClean="0">
                <a:latin typeface="Cambria"/>
                <a:cs typeface="Cambria"/>
              </a:rPr>
              <a:t>sg</a:t>
            </a:r>
            <a:r>
              <a:rPr lang="cs-CZ" dirty="0" smtClean="0">
                <a:latin typeface="Cambria"/>
                <a:cs typeface="Cambria"/>
              </a:rPr>
              <a:t>. and gen. </a:t>
            </a:r>
            <a:r>
              <a:rPr lang="cs-CZ" dirty="0" err="1" smtClean="0">
                <a:latin typeface="Cambria"/>
                <a:cs typeface="Cambria"/>
              </a:rPr>
              <a:t>sg</a:t>
            </a:r>
            <a:r>
              <a:rPr lang="cs-CZ" dirty="0" smtClean="0">
                <a:latin typeface="Cambria"/>
                <a:cs typeface="Cambria"/>
              </a:rPr>
              <a:t>. </a:t>
            </a:r>
            <a:r>
              <a:rPr lang="cs-CZ" dirty="0" err="1" smtClean="0">
                <a:latin typeface="Cambria"/>
                <a:cs typeface="Cambria"/>
              </a:rPr>
              <a:t>differs</a:t>
            </a:r>
            <a:endParaRPr lang="cs-CZ" dirty="0" smtClean="0">
              <a:latin typeface="Cambria"/>
              <a:cs typeface="Cambria"/>
            </a:endParaRPr>
          </a:p>
          <a:p>
            <a:pPr lvl="1"/>
            <a:r>
              <a:rPr lang="cs-CZ" sz="2300" b="1" dirty="0" err="1" smtClean="0">
                <a:latin typeface="Cambria"/>
                <a:cs typeface="Cambria"/>
              </a:rPr>
              <a:t>pulm</a:t>
            </a:r>
            <a:r>
              <a:rPr lang="cs-CZ" sz="2300" dirty="0" smtClean="0">
                <a:latin typeface="Cambria"/>
                <a:cs typeface="Cambria"/>
              </a:rPr>
              <a:t>-o//</a:t>
            </a:r>
            <a:r>
              <a:rPr lang="cs-CZ" sz="2300" b="1" dirty="0" err="1" smtClean="0">
                <a:latin typeface="Cambria"/>
                <a:cs typeface="Cambria"/>
              </a:rPr>
              <a:t>pulmon</a:t>
            </a:r>
            <a:r>
              <a:rPr lang="cs-CZ" sz="2300" dirty="0" err="1" smtClean="0">
                <a:latin typeface="Cambria"/>
                <a:cs typeface="Cambria"/>
              </a:rPr>
              <a:t>-is</a:t>
            </a:r>
            <a:endParaRPr lang="cs-CZ" sz="2300" dirty="0" smtClean="0">
              <a:latin typeface="Cambria"/>
              <a:cs typeface="Cambria"/>
            </a:endParaRPr>
          </a:p>
          <a:p>
            <a:pPr lvl="1"/>
            <a:r>
              <a:rPr lang="cs-CZ" sz="2300" b="1" dirty="0" err="1" smtClean="0">
                <a:latin typeface="Cambria"/>
                <a:cs typeface="Cambria"/>
              </a:rPr>
              <a:t>fem</a:t>
            </a:r>
            <a:r>
              <a:rPr lang="cs-CZ" sz="2300" dirty="0" err="1" smtClean="0">
                <a:latin typeface="Cambria"/>
                <a:cs typeface="Cambria"/>
              </a:rPr>
              <a:t>-ur</a:t>
            </a:r>
            <a:r>
              <a:rPr lang="cs-CZ" sz="2300" dirty="0" smtClean="0">
                <a:latin typeface="Cambria"/>
                <a:cs typeface="Cambria"/>
              </a:rPr>
              <a:t>//</a:t>
            </a:r>
            <a:r>
              <a:rPr lang="cs-CZ" sz="2300" b="1" dirty="0" err="1" smtClean="0">
                <a:latin typeface="Cambria"/>
                <a:cs typeface="Cambria"/>
              </a:rPr>
              <a:t>femor</a:t>
            </a:r>
            <a:r>
              <a:rPr lang="cs-CZ" sz="2300" dirty="0" err="1" smtClean="0">
                <a:latin typeface="Cambria"/>
                <a:cs typeface="Cambria"/>
              </a:rPr>
              <a:t>-is</a:t>
            </a:r>
            <a:endParaRPr lang="cs-CZ" sz="2300" dirty="0" smtClean="0">
              <a:latin typeface="Cambria"/>
              <a:cs typeface="Cambria"/>
            </a:endParaRPr>
          </a:p>
          <a:p>
            <a:pPr lvl="1"/>
            <a:r>
              <a:rPr lang="cs-CZ" sz="2300" b="1" dirty="0" smtClean="0">
                <a:latin typeface="Cambria"/>
                <a:cs typeface="Cambria"/>
              </a:rPr>
              <a:t>rad</a:t>
            </a:r>
            <a:r>
              <a:rPr lang="cs-CZ" sz="2300" dirty="0" smtClean="0">
                <a:latin typeface="Cambria"/>
                <a:cs typeface="Cambria"/>
              </a:rPr>
              <a:t>-</a:t>
            </a:r>
            <a:r>
              <a:rPr lang="cs-CZ" sz="2300" dirty="0" err="1" smtClean="0">
                <a:latin typeface="Cambria"/>
                <a:cs typeface="Cambria"/>
              </a:rPr>
              <a:t>ix</a:t>
            </a:r>
            <a:r>
              <a:rPr lang="cs-CZ" sz="2300" dirty="0" smtClean="0">
                <a:latin typeface="Cambria"/>
                <a:cs typeface="Cambria"/>
              </a:rPr>
              <a:t>//</a:t>
            </a:r>
            <a:r>
              <a:rPr lang="cs-CZ" sz="2300" b="1" dirty="0" err="1" smtClean="0">
                <a:latin typeface="Cambria"/>
                <a:cs typeface="Cambria"/>
              </a:rPr>
              <a:t>radic</a:t>
            </a:r>
            <a:r>
              <a:rPr lang="cs-CZ" sz="2300" dirty="0" err="1" smtClean="0">
                <a:latin typeface="Cambria"/>
                <a:cs typeface="Cambria"/>
              </a:rPr>
              <a:t>-is</a:t>
            </a:r>
            <a:endParaRPr lang="cs-CZ" sz="2300" dirty="0" smtClean="0">
              <a:latin typeface="Cambria"/>
              <a:cs typeface="Cambria"/>
            </a:endParaRPr>
          </a:p>
          <a:p>
            <a:endParaRPr lang="cs-CZ" sz="1200" dirty="0" smtClean="0">
              <a:latin typeface="Cambria"/>
              <a:cs typeface="Cambria"/>
            </a:endParaRPr>
          </a:p>
          <a:p>
            <a:r>
              <a:rPr lang="cs-CZ" dirty="0" smtClean="0">
                <a:latin typeface="Cambria"/>
                <a:cs typeface="Cambria"/>
              </a:rPr>
              <a:t>In </a:t>
            </a:r>
            <a:r>
              <a:rPr lang="cs-CZ" dirty="0" err="1" smtClean="0">
                <a:latin typeface="Cambria"/>
                <a:cs typeface="Cambria"/>
              </a:rPr>
              <a:t>order</a:t>
            </a:r>
            <a:r>
              <a:rPr lang="cs-CZ" dirty="0" smtClean="0">
                <a:latin typeface="Cambria"/>
                <a:cs typeface="Cambria"/>
              </a:rPr>
              <a:t> to </a:t>
            </a:r>
            <a:r>
              <a:rPr lang="cs-CZ" dirty="0" err="1" smtClean="0">
                <a:latin typeface="Cambria"/>
                <a:cs typeface="Cambria"/>
              </a:rPr>
              <a:t>decline</a:t>
            </a:r>
            <a:r>
              <a:rPr lang="cs-CZ" dirty="0" smtClean="0">
                <a:latin typeface="Cambria"/>
                <a:cs typeface="Cambria"/>
              </a:rPr>
              <a:t> a 3rd </a:t>
            </a:r>
            <a:r>
              <a:rPr lang="cs-CZ" dirty="0" err="1" smtClean="0">
                <a:latin typeface="Cambria"/>
                <a:cs typeface="Cambria"/>
              </a:rPr>
              <a:t>declension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noun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properly</a:t>
            </a:r>
            <a:r>
              <a:rPr lang="cs-CZ" dirty="0" smtClean="0">
                <a:latin typeface="Cambria"/>
                <a:cs typeface="Cambria"/>
              </a:rPr>
              <a:t> (</a:t>
            </a:r>
            <a:r>
              <a:rPr lang="cs-CZ" dirty="0" err="1" smtClean="0">
                <a:latin typeface="Cambria"/>
                <a:cs typeface="Cambria"/>
              </a:rPr>
              <a:t>both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consonant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stems</a:t>
            </a:r>
            <a:r>
              <a:rPr lang="cs-CZ" dirty="0" smtClean="0">
                <a:latin typeface="Cambria"/>
                <a:cs typeface="Cambria"/>
              </a:rPr>
              <a:t> and i-</a:t>
            </a:r>
            <a:r>
              <a:rPr lang="cs-CZ" dirty="0" err="1" smtClean="0">
                <a:latin typeface="Cambria"/>
                <a:cs typeface="Cambria"/>
              </a:rPr>
              <a:t>stems</a:t>
            </a:r>
            <a:r>
              <a:rPr lang="cs-CZ" dirty="0" smtClean="0">
                <a:latin typeface="Cambria"/>
                <a:cs typeface="Cambria"/>
              </a:rPr>
              <a:t>), </a:t>
            </a:r>
            <a:r>
              <a:rPr lang="cs-CZ" dirty="0" err="1" smtClean="0">
                <a:latin typeface="Cambria"/>
                <a:cs typeface="Cambria"/>
              </a:rPr>
              <a:t>it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is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necessary</a:t>
            </a:r>
            <a:r>
              <a:rPr lang="cs-CZ" dirty="0" smtClean="0">
                <a:latin typeface="Cambria"/>
                <a:cs typeface="Cambria"/>
              </a:rPr>
              <a:t> to </a:t>
            </a:r>
            <a:r>
              <a:rPr lang="cs-CZ" dirty="0" err="1" smtClean="0">
                <a:latin typeface="Cambria"/>
                <a:cs typeface="Cambria"/>
              </a:rPr>
              <a:t>know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its</a:t>
            </a:r>
            <a:r>
              <a:rPr lang="cs-CZ" dirty="0" smtClean="0">
                <a:latin typeface="Cambria"/>
                <a:cs typeface="Cambria"/>
              </a:rPr>
              <a:t> GENITIVE </a:t>
            </a:r>
            <a:r>
              <a:rPr lang="cs-CZ" dirty="0" err="1" smtClean="0">
                <a:latin typeface="Cambria"/>
                <a:cs typeface="Cambria"/>
              </a:rPr>
              <a:t>form</a:t>
            </a:r>
            <a:r>
              <a:rPr lang="cs-CZ" dirty="0" smtClean="0">
                <a:latin typeface="Cambria"/>
                <a:cs typeface="Cambria"/>
              </a:rPr>
              <a:t>.</a:t>
            </a:r>
          </a:p>
          <a:p>
            <a:endParaRPr lang="cs-CZ" b="1" dirty="0">
              <a:latin typeface="Cambria"/>
              <a:cs typeface="Cambria"/>
            </a:endParaRPr>
          </a:p>
          <a:p>
            <a:pPr>
              <a:buNone/>
            </a:pPr>
            <a:r>
              <a:rPr lang="cs-CZ" b="1" dirty="0">
                <a:latin typeface="Cambria"/>
                <a:cs typeface="Cambria"/>
              </a:rPr>
              <a:t>	</a:t>
            </a:r>
            <a:endParaRPr lang="cs-CZ" dirty="0">
              <a:latin typeface="Cambria"/>
              <a:cs typeface="Cambria"/>
            </a:endParaRPr>
          </a:p>
          <a:p>
            <a:endParaRPr lang="en-US" dirty="0">
              <a:latin typeface="Cambria"/>
              <a:cs typeface="Cambria"/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2907724" y="4543626"/>
            <a:ext cx="248818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cs-CZ" sz="2800" dirty="0" smtClean="0">
                <a:latin typeface="Cambria"/>
                <a:cs typeface="Cambria"/>
              </a:rPr>
              <a:t>1. </a:t>
            </a:r>
            <a:r>
              <a:rPr lang="cs-CZ" sz="2800" dirty="0" err="1" smtClean="0">
                <a:latin typeface="Cambria"/>
                <a:cs typeface="Cambria"/>
              </a:rPr>
              <a:t>pulm</a:t>
            </a:r>
            <a:r>
              <a:rPr lang="cs-CZ" sz="2800" dirty="0" smtClean="0">
                <a:latin typeface="Cambria"/>
                <a:cs typeface="Cambria"/>
              </a:rPr>
              <a:t>-o </a:t>
            </a:r>
          </a:p>
          <a:p>
            <a:pPr>
              <a:buNone/>
            </a:pPr>
            <a:r>
              <a:rPr lang="cs-CZ" sz="2800" dirty="0" smtClean="0">
                <a:latin typeface="Cambria"/>
                <a:cs typeface="Cambria"/>
              </a:rPr>
              <a:t>2.</a:t>
            </a:r>
            <a:r>
              <a:rPr lang="cs-CZ" sz="2800" b="1" dirty="0" smtClean="0">
                <a:latin typeface="Cambria"/>
                <a:cs typeface="Cambria"/>
              </a:rPr>
              <a:t> </a:t>
            </a:r>
            <a:r>
              <a:rPr lang="cs-CZ" sz="2800" b="1" dirty="0" err="1" smtClean="0">
                <a:solidFill>
                  <a:srgbClr val="C00000"/>
                </a:solidFill>
                <a:latin typeface="Cambria"/>
                <a:cs typeface="Cambria"/>
              </a:rPr>
              <a:t>pulmon</a:t>
            </a:r>
            <a:r>
              <a:rPr lang="cs-CZ" sz="2800" b="1" dirty="0" err="1" smtClean="0">
                <a:latin typeface="Cambria"/>
                <a:cs typeface="Cambria"/>
              </a:rPr>
              <a:t>-</a:t>
            </a:r>
            <a:r>
              <a:rPr lang="cs-CZ" sz="2800" dirty="0" err="1" smtClean="0">
                <a:latin typeface="Cambria"/>
                <a:cs typeface="Cambria"/>
              </a:rPr>
              <a:t>is</a:t>
            </a:r>
            <a:r>
              <a:rPr lang="cs-CZ" sz="2800" dirty="0" smtClean="0">
                <a:latin typeface="Cambria"/>
                <a:cs typeface="Cambria"/>
              </a:rPr>
              <a:t> </a:t>
            </a:r>
          </a:p>
          <a:p>
            <a:pPr>
              <a:buNone/>
            </a:pPr>
            <a:r>
              <a:rPr lang="cs-CZ" sz="2800" dirty="0" smtClean="0">
                <a:latin typeface="Cambria"/>
                <a:cs typeface="Cambria"/>
              </a:rPr>
              <a:t>4.</a:t>
            </a:r>
            <a:r>
              <a:rPr lang="cs-CZ" sz="2800" b="1" dirty="0" smtClean="0">
                <a:latin typeface="Cambria"/>
                <a:cs typeface="Cambria"/>
              </a:rPr>
              <a:t> </a:t>
            </a:r>
            <a:r>
              <a:rPr lang="cs-CZ" sz="2800" b="1" dirty="0" err="1" smtClean="0">
                <a:solidFill>
                  <a:srgbClr val="C00000"/>
                </a:solidFill>
                <a:latin typeface="Cambria"/>
                <a:cs typeface="Cambria"/>
              </a:rPr>
              <a:t>pulmon</a:t>
            </a:r>
            <a:r>
              <a:rPr lang="cs-CZ" sz="2800" b="1" dirty="0" err="1" smtClean="0">
                <a:latin typeface="Cambria"/>
                <a:cs typeface="Cambria"/>
              </a:rPr>
              <a:t>-</a:t>
            </a:r>
            <a:r>
              <a:rPr lang="cs-CZ" sz="2800" dirty="0" err="1" smtClean="0">
                <a:latin typeface="Cambria"/>
                <a:cs typeface="Cambria"/>
              </a:rPr>
              <a:t>em</a:t>
            </a:r>
            <a:r>
              <a:rPr lang="cs-CZ" sz="2800" dirty="0" smtClean="0">
                <a:latin typeface="Cambria"/>
                <a:cs typeface="Cambria"/>
              </a:rPr>
              <a:t> </a:t>
            </a:r>
          </a:p>
          <a:p>
            <a:pPr>
              <a:buNone/>
            </a:pPr>
            <a:r>
              <a:rPr lang="cs-CZ" sz="2800" dirty="0" smtClean="0">
                <a:latin typeface="Cambria"/>
                <a:cs typeface="Cambria"/>
              </a:rPr>
              <a:t>6.</a:t>
            </a:r>
            <a:r>
              <a:rPr lang="cs-CZ" sz="2800" b="1" dirty="0" smtClean="0">
                <a:latin typeface="Cambria"/>
                <a:cs typeface="Cambria"/>
              </a:rPr>
              <a:t> </a:t>
            </a:r>
            <a:r>
              <a:rPr lang="cs-CZ" sz="2800" b="1" dirty="0" err="1" smtClean="0">
                <a:solidFill>
                  <a:srgbClr val="C00000"/>
                </a:solidFill>
                <a:latin typeface="Cambria"/>
                <a:cs typeface="Cambria"/>
              </a:rPr>
              <a:t>pulmon</a:t>
            </a:r>
            <a:r>
              <a:rPr lang="cs-CZ" sz="2800" b="1" dirty="0" smtClean="0">
                <a:latin typeface="Cambria"/>
                <a:cs typeface="Cambria"/>
              </a:rPr>
              <a:t>-</a:t>
            </a:r>
            <a:r>
              <a:rPr lang="cs-CZ" sz="2800" dirty="0" smtClean="0">
                <a:latin typeface="Cambria"/>
                <a:cs typeface="Cambria"/>
              </a:rPr>
              <a:t>e</a:t>
            </a:r>
          </a:p>
        </p:txBody>
      </p:sp>
      <p:sp>
        <p:nvSpPr>
          <p:cNvPr id="5" name="Ovál 4"/>
          <p:cNvSpPr/>
          <p:nvPr/>
        </p:nvSpPr>
        <p:spPr>
          <a:xfrm>
            <a:off x="4554530" y="4995296"/>
            <a:ext cx="533400" cy="533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77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accent3"/>
                </a:solidFill>
                <a:latin typeface="Cambria"/>
                <a:cs typeface="Cambria"/>
              </a:rPr>
              <a:t>DOLOR</a:t>
            </a:r>
            <a:endParaRPr lang="en-GB" sz="3600" b="1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63243626"/>
              </p:ext>
            </p:extLst>
          </p:nvPr>
        </p:nvGraphicFramePr>
        <p:xfrm>
          <a:off x="1469951" y="2072081"/>
          <a:ext cx="6117464" cy="3736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783"/>
                <a:gridCol w="2038823"/>
                <a:gridCol w="2709858"/>
              </a:tblGrid>
              <a:tr h="552325">
                <a:tc>
                  <a:txBody>
                    <a:bodyPr/>
                    <a:lstStyle/>
                    <a:p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789442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dolor</a:t>
                      </a:r>
                      <a:endParaRPr lang="sk-SK" sz="3200" b="1" dirty="0" smtClean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Cambria"/>
                          <a:cs typeface="Cambria"/>
                        </a:rPr>
                        <a:t>dolor-</a:t>
                      </a:r>
                      <a:r>
                        <a:rPr lang="sk-SK" sz="3200" b="1" dirty="0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es</a:t>
                      </a:r>
                      <a:endParaRPr lang="en-GB" sz="32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89442">
                <a:tc>
                  <a:txBody>
                    <a:bodyPr/>
                    <a:lstStyle/>
                    <a:p>
                      <a:r>
                        <a:rPr lang="sk-SK" sz="3200" dirty="0" smtClean="0">
                          <a:latin typeface="Cambria"/>
                          <a:cs typeface="Cambria"/>
                        </a:rPr>
                        <a:t>gen.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dolor-</a:t>
                      </a:r>
                      <a:r>
                        <a:rPr lang="sk-SK" sz="32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is</a:t>
                      </a:r>
                      <a:endParaRPr lang="sk-SK" sz="3200" b="1" dirty="0" smtClean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Cambria"/>
                          <a:cs typeface="Cambria"/>
                        </a:rPr>
                        <a:t>dolor-</a:t>
                      </a:r>
                      <a:r>
                        <a:rPr lang="sk-SK" sz="3200" b="1" dirty="0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um</a:t>
                      </a:r>
                      <a:endParaRPr lang="en-GB" sz="32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89442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accus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dolor-</a:t>
                      </a:r>
                      <a:r>
                        <a:rPr lang="sk-SK" sz="32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em</a:t>
                      </a:r>
                      <a:endParaRPr lang="sk-SK" sz="3200" b="1" dirty="0" smtClean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Cambria"/>
                          <a:cs typeface="Cambria"/>
                        </a:rPr>
                        <a:t>dolor-</a:t>
                      </a:r>
                      <a:r>
                        <a:rPr lang="sk-SK" sz="3200" b="1" dirty="0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es</a:t>
                      </a:r>
                      <a:endParaRPr lang="en-GB" sz="32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89442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dolor-</a:t>
                      </a:r>
                      <a:r>
                        <a:rPr lang="sk-SK" sz="32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e</a:t>
                      </a:r>
                      <a:endParaRPr lang="sk-SK" sz="3200" b="1" dirty="0" smtClean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Cambria"/>
                          <a:cs typeface="Cambria"/>
                        </a:rPr>
                        <a:t>dolor-</a:t>
                      </a:r>
                      <a:r>
                        <a:rPr lang="sk-SK" sz="3200" b="1" dirty="0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ibus</a:t>
                      </a:r>
                      <a:endParaRPr lang="en-GB" sz="32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47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chemeClr val="accent3"/>
                </a:solidFill>
                <a:latin typeface="Cambria"/>
                <a:cs typeface="Cambria"/>
              </a:rPr>
              <a:t>CORPUS</a:t>
            </a:r>
            <a:endParaRPr lang="en-GB" b="1" dirty="0">
              <a:solidFill>
                <a:schemeClr val="accent3"/>
              </a:solidFill>
              <a:latin typeface="Cambria"/>
              <a:cs typeface="Cambria"/>
            </a:endParaRP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49248190"/>
              </p:ext>
            </p:extLst>
          </p:nvPr>
        </p:nvGraphicFramePr>
        <p:xfrm>
          <a:off x="1688477" y="2063692"/>
          <a:ext cx="5729091" cy="3566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439"/>
                <a:gridCol w="1952324"/>
                <a:gridCol w="2517328"/>
              </a:tblGrid>
              <a:tr h="577552">
                <a:tc>
                  <a:txBody>
                    <a:bodyPr/>
                    <a:lstStyle/>
                    <a:p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Sg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Pl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746943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nom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Cambria"/>
                          <a:cs typeface="Cambria"/>
                        </a:rPr>
                        <a:t>corpus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corpor-</a:t>
                      </a:r>
                      <a:r>
                        <a:rPr lang="sk-SK" sz="32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lang="en-GB" sz="32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46943">
                <a:tc>
                  <a:txBody>
                    <a:bodyPr/>
                    <a:lstStyle/>
                    <a:p>
                      <a:r>
                        <a:rPr lang="sk-SK" sz="3200" dirty="0" smtClean="0">
                          <a:latin typeface="Cambria"/>
                          <a:cs typeface="Cambria"/>
                        </a:rPr>
                        <a:t>gen.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corpor-</a:t>
                      </a:r>
                      <a:r>
                        <a:rPr lang="sk-SK" sz="32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is</a:t>
                      </a:r>
                      <a:endParaRPr lang="sk-SK" sz="3200" b="1" dirty="0" smtClean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corpor-</a:t>
                      </a:r>
                      <a:r>
                        <a:rPr lang="sk-SK" sz="32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um</a:t>
                      </a:r>
                      <a:endParaRPr lang="en-GB" sz="32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46943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accus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smtClean="0">
                          <a:latin typeface="Cambria"/>
                          <a:cs typeface="Cambria"/>
                        </a:rPr>
                        <a:t>corpus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corpor-</a:t>
                      </a:r>
                      <a:r>
                        <a:rPr lang="sk-SK" sz="32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a</a:t>
                      </a:r>
                      <a:endParaRPr lang="en-GB" sz="32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  <a:tr h="746943">
                <a:tc>
                  <a:txBody>
                    <a:bodyPr/>
                    <a:lstStyle/>
                    <a:p>
                      <a:r>
                        <a:rPr lang="sk-SK" sz="3200" dirty="0" err="1" smtClean="0">
                          <a:latin typeface="Cambria"/>
                          <a:cs typeface="Cambria"/>
                        </a:rPr>
                        <a:t>abl</a:t>
                      </a:r>
                      <a:r>
                        <a:rPr lang="sk-SK" sz="3200" dirty="0" smtClean="0">
                          <a:latin typeface="Cambria"/>
                          <a:cs typeface="Cambria"/>
                        </a:rPr>
                        <a:t>.</a:t>
                      </a:r>
                      <a:endParaRPr lang="en-GB" sz="3200" dirty="0"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corpor-</a:t>
                      </a:r>
                      <a:r>
                        <a:rPr lang="sk-SK" sz="32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e</a:t>
                      </a:r>
                      <a:endParaRPr lang="sk-SK" sz="3200" b="1" dirty="0" smtClean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3200" b="1" dirty="0" err="1" smtClean="0">
                          <a:latin typeface="Cambria"/>
                          <a:cs typeface="Cambria"/>
                        </a:rPr>
                        <a:t>corpor-</a:t>
                      </a:r>
                      <a:r>
                        <a:rPr lang="sk-SK" sz="3200" b="1" dirty="0" err="1" smtClean="0">
                          <a:solidFill>
                            <a:srgbClr val="FF0000"/>
                          </a:solidFill>
                          <a:latin typeface="Cambria"/>
                          <a:cs typeface="Cambria"/>
                        </a:rPr>
                        <a:t>ibus</a:t>
                      </a:r>
                      <a:endParaRPr lang="en-GB" sz="3200" b="1" dirty="0">
                        <a:solidFill>
                          <a:srgbClr val="FF0000"/>
                        </a:solidFill>
                        <a:latin typeface="Cambria"/>
                        <a:cs typeface="Cambri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65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6942"/>
            <a:ext cx="9243973" cy="55510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Consonant</a:t>
            </a:r>
            <a:r>
              <a:rPr lang="cs-CZ" dirty="0" smtClean="0"/>
              <a:t>-stem </a:t>
            </a:r>
            <a:r>
              <a:rPr lang="cs-CZ" dirty="0" err="1" smtClean="0"/>
              <a:t>paradigms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46765" y="2183983"/>
            <a:ext cx="505191" cy="4633072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92885" y="4264405"/>
            <a:ext cx="346364" cy="369455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94863" y="5119060"/>
            <a:ext cx="346364" cy="369455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99824" y="2183982"/>
            <a:ext cx="505191" cy="4633073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87415" y="2601232"/>
            <a:ext cx="346364" cy="369455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187415" y="3480241"/>
            <a:ext cx="346364" cy="307580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25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cs-CZ" dirty="0" err="1"/>
              <a:t>C</a:t>
            </a:r>
            <a:r>
              <a:rPr lang="cs-CZ" dirty="0" err="1" smtClean="0"/>
              <a:t>onsonant</a:t>
            </a:r>
            <a:r>
              <a:rPr lang="cs-CZ" dirty="0" smtClean="0"/>
              <a:t> </a:t>
            </a:r>
            <a:r>
              <a:rPr lang="cs-CZ" dirty="0" err="1" smtClean="0"/>
              <a:t>stems</a:t>
            </a:r>
            <a:r>
              <a:rPr lang="cs-CZ" dirty="0" smtClean="0"/>
              <a:t>: </a:t>
            </a:r>
            <a:r>
              <a:rPr lang="cs-CZ" dirty="0" err="1" smtClean="0"/>
              <a:t>nouns</a:t>
            </a:r>
            <a:r>
              <a:rPr lang="cs-CZ" dirty="0" smtClean="0"/>
              <a:t> of </a:t>
            </a:r>
            <a:r>
              <a:rPr lang="cs-CZ" dirty="0" err="1" smtClean="0"/>
              <a:t>Greek</a:t>
            </a:r>
            <a:r>
              <a:rPr lang="cs-CZ" dirty="0" smtClean="0"/>
              <a:t> </a:t>
            </a:r>
            <a:r>
              <a:rPr lang="cs-CZ" dirty="0" err="1" smtClean="0"/>
              <a:t>origin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1833" y="1417638"/>
            <a:ext cx="913561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b="1" dirty="0" err="1">
                <a:latin typeface="Cambria"/>
                <a:cs typeface="Cambria"/>
              </a:rPr>
              <a:t>N</a:t>
            </a:r>
            <a:r>
              <a:rPr lang="sk-SK" b="1" dirty="0" err="1" smtClean="0">
                <a:latin typeface="Cambria"/>
                <a:cs typeface="Cambria"/>
              </a:rPr>
              <a:t>ouns</a:t>
            </a:r>
            <a:r>
              <a:rPr lang="sk-SK" b="1" dirty="0" smtClean="0">
                <a:latin typeface="Cambria"/>
                <a:cs typeface="Cambria"/>
              </a:rPr>
              <a:t> </a:t>
            </a:r>
            <a:r>
              <a:rPr lang="sk-SK" b="1" dirty="0">
                <a:latin typeface="Cambria"/>
                <a:cs typeface="Cambria"/>
              </a:rPr>
              <a:t>of </a:t>
            </a:r>
            <a:r>
              <a:rPr lang="sk-SK" b="1" dirty="0" err="1">
                <a:solidFill>
                  <a:srgbClr val="FF0000"/>
                </a:solidFill>
                <a:latin typeface="Cambria"/>
                <a:cs typeface="Cambria"/>
              </a:rPr>
              <a:t>Greek</a:t>
            </a:r>
            <a:r>
              <a:rPr lang="sk-SK" b="1" dirty="0">
                <a:latin typeface="Cambria"/>
                <a:cs typeface="Cambria"/>
              </a:rPr>
              <a:t> </a:t>
            </a:r>
            <a:r>
              <a:rPr lang="sk-SK" b="1" dirty="0" err="1">
                <a:latin typeface="Cambria"/>
                <a:cs typeface="Cambria"/>
              </a:rPr>
              <a:t>origin</a:t>
            </a:r>
            <a:r>
              <a:rPr lang="sk-SK" b="1" dirty="0">
                <a:latin typeface="Cambria"/>
                <a:cs typeface="Cambria"/>
              </a:rPr>
              <a:t> </a:t>
            </a:r>
            <a:r>
              <a:rPr lang="sk-SK" b="1" dirty="0" err="1">
                <a:latin typeface="Cambria"/>
                <a:cs typeface="Cambria"/>
              </a:rPr>
              <a:t>declined</a:t>
            </a:r>
            <a:r>
              <a:rPr lang="sk-SK" b="1" dirty="0">
                <a:latin typeface="Cambria"/>
                <a:cs typeface="Cambria"/>
              </a:rPr>
              <a:t> </a:t>
            </a:r>
            <a:r>
              <a:rPr lang="sk-SK" b="1" dirty="0" err="1">
                <a:latin typeface="Cambria"/>
                <a:cs typeface="Cambria"/>
              </a:rPr>
              <a:t>according</a:t>
            </a:r>
            <a:r>
              <a:rPr lang="sk-SK" b="1" dirty="0">
                <a:latin typeface="Cambria"/>
                <a:cs typeface="Cambria"/>
              </a:rPr>
              <a:t> </a:t>
            </a:r>
            <a:r>
              <a:rPr lang="sk-SK" b="1" dirty="0" smtClean="0">
                <a:latin typeface="Cambria"/>
                <a:cs typeface="Cambria"/>
              </a:rPr>
              <a:t>to </a:t>
            </a:r>
          </a:p>
          <a:p>
            <a:pPr marL="0" indent="0" algn="ctr">
              <a:buNone/>
            </a:pPr>
            <a:r>
              <a:rPr lang="sk-SK" b="1" dirty="0" err="1" smtClean="0">
                <a:solidFill>
                  <a:srgbClr val="FF0000"/>
                </a:solidFill>
                <a:latin typeface="Cambria"/>
                <a:cs typeface="Cambria"/>
              </a:rPr>
              <a:t>consonant-stem</a:t>
            </a:r>
            <a:r>
              <a:rPr lang="sk-SK" b="1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  <a:latin typeface="Cambria"/>
                <a:cs typeface="Cambria"/>
              </a:rPr>
              <a:t>paradigms</a:t>
            </a:r>
            <a:r>
              <a:rPr lang="sk-SK" b="1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</a:p>
          <a:p>
            <a:pPr marL="0" indent="0" algn="ctr">
              <a:buNone/>
            </a:pPr>
            <a:r>
              <a:rPr lang="sk-SK" b="1" dirty="0" smtClean="0">
                <a:latin typeface="Cambria"/>
                <a:cs typeface="Cambria"/>
              </a:rPr>
              <a:t>= </a:t>
            </a:r>
            <a:r>
              <a:rPr lang="sk-SK" b="1" dirty="0" err="1" smtClean="0">
                <a:latin typeface="Cambria"/>
                <a:cs typeface="Cambria"/>
              </a:rPr>
              <a:t>nouns</a:t>
            </a:r>
            <a:r>
              <a:rPr lang="sk-SK" b="1" dirty="0" smtClean="0">
                <a:latin typeface="Cambria"/>
                <a:cs typeface="Cambria"/>
              </a:rPr>
              <a:t> </a:t>
            </a:r>
            <a:r>
              <a:rPr lang="sk-SK" b="1" dirty="0" err="1" smtClean="0">
                <a:latin typeface="Cambria"/>
                <a:cs typeface="Cambria"/>
              </a:rPr>
              <a:t>with</a:t>
            </a:r>
            <a:r>
              <a:rPr lang="sk-SK" b="1" dirty="0" smtClean="0">
                <a:latin typeface="Cambria"/>
                <a:cs typeface="Cambria"/>
              </a:rPr>
              <a:t> </a:t>
            </a:r>
            <a:r>
              <a:rPr lang="sk-SK" b="1" dirty="0" err="1" smtClean="0">
                <a:latin typeface="Cambria"/>
                <a:cs typeface="Cambria"/>
              </a:rPr>
              <a:t>typical</a:t>
            </a:r>
            <a:r>
              <a:rPr lang="sk-SK" b="1" dirty="0" smtClean="0">
                <a:latin typeface="Cambria"/>
                <a:cs typeface="Cambria"/>
              </a:rPr>
              <a:t> </a:t>
            </a:r>
            <a:r>
              <a:rPr lang="sk-SK" b="1" dirty="0" err="1" smtClean="0">
                <a:latin typeface="Cambria"/>
                <a:cs typeface="Cambria"/>
              </a:rPr>
              <a:t>endings</a:t>
            </a:r>
            <a:r>
              <a:rPr lang="sk-SK" b="1" dirty="0" smtClean="0">
                <a:latin typeface="Cambria"/>
                <a:cs typeface="Cambria"/>
              </a:rPr>
              <a:t>:</a:t>
            </a:r>
          </a:p>
          <a:p>
            <a:pPr marL="0" indent="0">
              <a:buNone/>
            </a:pPr>
            <a:r>
              <a:rPr lang="sk-SK" b="1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endParaRPr lang="sk-SK" sz="2500" b="1" dirty="0">
              <a:solidFill>
                <a:srgbClr val="FF0000"/>
              </a:solidFill>
              <a:latin typeface="Cambria"/>
              <a:cs typeface="Cambria"/>
            </a:endParaRPr>
          </a:p>
          <a:p>
            <a:pPr marL="444500" lvl="1" indent="0">
              <a:buNone/>
            </a:pPr>
            <a:r>
              <a:rPr lang="sk-SK" sz="2500" b="1" dirty="0">
                <a:solidFill>
                  <a:schemeClr val="tx1"/>
                </a:solidFill>
                <a:latin typeface="Cambria"/>
                <a:cs typeface="Cambria"/>
              </a:rPr>
              <a:t>    : </a:t>
            </a:r>
            <a:r>
              <a:rPr lang="sk-SK" sz="2500" b="1" dirty="0">
                <a:solidFill>
                  <a:srgbClr val="FF0000"/>
                </a:solidFill>
                <a:latin typeface="Cambria"/>
                <a:cs typeface="Cambria"/>
              </a:rPr>
              <a:t>-</a:t>
            </a:r>
            <a:r>
              <a:rPr lang="sk-SK" sz="2500" b="1" dirty="0" err="1" smtClean="0">
                <a:solidFill>
                  <a:srgbClr val="FF0000"/>
                </a:solidFill>
                <a:latin typeface="Cambria"/>
                <a:cs typeface="Cambria"/>
              </a:rPr>
              <a:t>itis</a:t>
            </a:r>
            <a:r>
              <a:rPr lang="sk-SK" sz="2500" b="1" dirty="0" smtClean="0">
                <a:solidFill>
                  <a:srgbClr val="FF0000"/>
                </a:solidFill>
                <a:latin typeface="Cambria"/>
                <a:cs typeface="Cambria"/>
              </a:rPr>
              <a:t>, </a:t>
            </a:r>
            <a:r>
              <a:rPr lang="sk-SK" sz="2500" b="1" dirty="0" err="1" smtClean="0">
                <a:solidFill>
                  <a:srgbClr val="FF0000"/>
                </a:solidFill>
                <a:latin typeface="Cambria"/>
                <a:cs typeface="Cambria"/>
              </a:rPr>
              <a:t>itidis</a:t>
            </a:r>
            <a:r>
              <a:rPr lang="sk-SK" sz="2500" b="1" dirty="0" smtClean="0">
                <a:solidFill>
                  <a:srgbClr val="FF0000"/>
                </a:solidFill>
                <a:latin typeface="Cambria"/>
                <a:cs typeface="Cambria"/>
              </a:rPr>
              <a:t>, f.</a:t>
            </a:r>
            <a:r>
              <a:rPr lang="sk-SK" sz="2500" b="1" dirty="0">
                <a:solidFill>
                  <a:schemeClr val="tx1"/>
                </a:solidFill>
                <a:latin typeface="Cambria"/>
                <a:cs typeface="Cambria"/>
              </a:rPr>
              <a:t>	</a:t>
            </a:r>
            <a:r>
              <a:rPr lang="sk-SK" sz="2500" i="1" dirty="0">
                <a:solidFill>
                  <a:schemeClr val="tx1"/>
                </a:solidFill>
                <a:latin typeface="Cambria"/>
                <a:cs typeface="Cambria"/>
              </a:rPr>
              <a:t> → </a:t>
            </a:r>
            <a:r>
              <a:rPr lang="sk-SK" sz="2500" i="1" dirty="0" err="1">
                <a:solidFill>
                  <a:schemeClr val="tx1"/>
                </a:solidFill>
                <a:latin typeface="Cambria"/>
                <a:cs typeface="Cambria"/>
              </a:rPr>
              <a:t>inflammation</a:t>
            </a:r>
            <a:r>
              <a:rPr lang="sk-SK" sz="2500" i="1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</a:p>
          <a:p>
            <a:pPr marL="444500" lvl="1" indent="0">
              <a:buNone/>
            </a:pPr>
            <a:r>
              <a:rPr lang="sk-SK" sz="2500" i="1" dirty="0">
                <a:solidFill>
                  <a:schemeClr val="tx1"/>
                </a:solidFill>
                <a:latin typeface="Cambria"/>
                <a:cs typeface="Cambria"/>
              </a:rPr>
              <a:t>       </a:t>
            </a:r>
            <a:r>
              <a:rPr lang="sk-SK" sz="2500" dirty="0" err="1">
                <a:solidFill>
                  <a:schemeClr val="tx1"/>
                </a:solidFill>
                <a:latin typeface="Cambria"/>
                <a:cs typeface="Cambria"/>
              </a:rPr>
              <a:t>e.g</a:t>
            </a:r>
            <a:r>
              <a:rPr lang="sk-SK" sz="2500" dirty="0">
                <a:solidFill>
                  <a:schemeClr val="tx1"/>
                </a:solidFill>
                <a:latin typeface="Cambria"/>
                <a:cs typeface="Cambria"/>
              </a:rPr>
              <a:t>.</a:t>
            </a:r>
            <a:r>
              <a:rPr lang="sk-SK" sz="2500" i="1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sk-SK" sz="2500" i="1" dirty="0" err="1">
                <a:solidFill>
                  <a:schemeClr val="tx1"/>
                </a:solidFill>
                <a:latin typeface="Cambria"/>
                <a:cs typeface="Cambria"/>
              </a:rPr>
              <a:t>hepatitis</a:t>
            </a:r>
            <a:r>
              <a:rPr lang="sk-SK" sz="2500" i="1" dirty="0">
                <a:solidFill>
                  <a:schemeClr val="tx1"/>
                </a:solidFill>
                <a:latin typeface="Cambria"/>
                <a:cs typeface="Cambria"/>
              </a:rPr>
              <a:t>, </a:t>
            </a:r>
            <a:r>
              <a:rPr lang="sk-SK" sz="2500" i="1" dirty="0" err="1">
                <a:solidFill>
                  <a:schemeClr val="tx1"/>
                </a:solidFill>
                <a:latin typeface="Cambria"/>
                <a:cs typeface="Cambria"/>
              </a:rPr>
              <a:t>itidis</a:t>
            </a:r>
            <a:r>
              <a:rPr lang="sk-SK" sz="2500" i="1" dirty="0">
                <a:solidFill>
                  <a:schemeClr val="tx1"/>
                </a:solidFill>
                <a:latin typeface="Cambria"/>
                <a:cs typeface="Cambria"/>
              </a:rPr>
              <a:t>, f. </a:t>
            </a:r>
            <a:r>
              <a:rPr lang="sk-SK" sz="2500" dirty="0">
                <a:solidFill>
                  <a:schemeClr val="tx1"/>
                </a:solidFill>
                <a:latin typeface="Cambria"/>
                <a:cs typeface="Cambria"/>
              </a:rPr>
              <a:t>(</a:t>
            </a:r>
            <a:r>
              <a:rPr lang="sk-SK" sz="2500" dirty="0" err="1">
                <a:solidFill>
                  <a:schemeClr val="tx1"/>
                </a:solidFill>
                <a:latin typeface="Cambria"/>
                <a:cs typeface="Cambria"/>
              </a:rPr>
              <a:t>follows</a:t>
            </a:r>
            <a:r>
              <a:rPr lang="sk-SK" sz="2500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sk-SK" sz="2500" dirty="0" err="1">
                <a:solidFill>
                  <a:schemeClr val="tx1"/>
                </a:solidFill>
                <a:latin typeface="Cambria"/>
                <a:cs typeface="Cambria"/>
              </a:rPr>
              <a:t>paradigm</a:t>
            </a:r>
            <a:r>
              <a:rPr lang="sk-SK" sz="2500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sk-SK" sz="2500" b="1" dirty="0">
                <a:solidFill>
                  <a:schemeClr val="tx1"/>
                </a:solidFill>
                <a:latin typeface="Cambria"/>
                <a:cs typeface="Cambria"/>
              </a:rPr>
              <a:t>DOLOR</a:t>
            </a:r>
            <a:r>
              <a:rPr lang="sk-SK" sz="2500" dirty="0">
                <a:solidFill>
                  <a:schemeClr val="tx1"/>
                </a:solidFill>
                <a:latin typeface="Cambria"/>
                <a:cs typeface="Cambria"/>
              </a:rPr>
              <a:t>)</a:t>
            </a:r>
          </a:p>
          <a:p>
            <a:pPr marL="444500" lvl="1" indent="0">
              <a:buNone/>
            </a:pPr>
            <a:endParaRPr lang="sk-SK" sz="2500" b="1" dirty="0">
              <a:solidFill>
                <a:schemeClr val="tx1"/>
              </a:solidFill>
              <a:latin typeface="Cambria"/>
              <a:cs typeface="Cambria"/>
            </a:endParaRPr>
          </a:p>
          <a:p>
            <a:pPr marL="444500" lvl="1" indent="0">
              <a:buNone/>
            </a:pPr>
            <a:r>
              <a:rPr lang="sk-SK" sz="2500" b="1" dirty="0">
                <a:solidFill>
                  <a:schemeClr val="tx1"/>
                </a:solidFill>
                <a:latin typeface="Cambria"/>
                <a:cs typeface="Cambria"/>
              </a:rPr>
              <a:t>    : </a:t>
            </a:r>
            <a:r>
              <a:rPr lang="sk-SK" sz="2500" b="1" dirty="0">
                <a:solidFill>
                  <a:srgbClr val="FF0000"/>
                </a:solidFill>
                <a:latin typeface="Cambria"/>
                <a:cs typeface="Cambria"/>
              </a:rPr>
              <a:t>-(</a:t>
            </a:r>
            <a:r>
              <a:rPr lang="sk-SK" sz="2500" b="1" dirty="0" smtClean="0">
                <a:solidFill>
                  <a:srgbClr val="FF0000"/>
                </a:solidFill>
                <a:latin typeface="Cambria"/>
                <a:cs typeface="Cambria"/>
              </a:rPr>
              <a:t>o)ma, (o)</a:t>
            </a:r>
            <a:r>
              <a:rPr lang="sk-SK" sz="2500" b="1" dirty="0" err="1" smtClean="0">
                <a:solidFill>
                  <a:srgbClr val="FF0000"/>
                </a:solidFill>
                <a:latin typeface="Cambria"/>
                <a:cs typeface="Cambria"/>
              </a:rPr>
              <a:t>matis</a:t>
            </a:r>
            <a:r>
              <a:rPr lang="sk-SK" sz="2500" b="1" dirty="0" smtClean="0">
                <a:solidFill>
                  <a:srgbClr val="FF0000"/>
                </a:solidFill>
                <a:latin typeface="Cambria"/>
                <a:cs typeface="Cambria"/>
              </a:rPr>
              <a:t>, n. </a:t>
            </a:r>
            <a:r>
              <a:rPr lang="sk-SK" sz="2500" i="1" dirty="0">
                <a:solidFill>
                  <a:schemeClr val="tx1"/>
                </a:solidFill>
                <a:latin typeface="Cambria"/>
                <a:cs typeface="Cambria"/>
              </a:rPr>
              <a:t>→  </a:t>
            </a:r>
            <a:r>
              <a:rPr lang="sk-SK" sz="2500" i="1" dirty="0" err="1">
                <a:solidFill>
                  <a:schemeClr val="tx1"/>
                </a:solidFill>
                <a:latin typeface="Cambria"/>
                <a:cs typeface="Cambria"/>
              </a:rPr>
              <a:t>tumour</a:t>
            </a:r>
            <a:r>
              <a:rPr lang="sk-SK" sz="2500" i="1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sk-SK" sz="2500" i="1" dirty="0" err="1">
                <a:solidFill>
                  <a:schemeClr val="tx1"/>
                </a:solidFill>
                <a:latin typeface="Cambria"/>
                <a:cs typeface="Cambria"/>
              </a:rPr>
              <a:t>diseases</a:t>
            </a:r>
            <a:r>
              <a:rPr lang="sk-SK" sz="2500" i="1" dirty="0">
                <a:solidFill>
                  <a:schemeClr val="tx1"/>
                </a:solidFill>
                <a:latin typeface="Cambria"/>
                <a:cs typeface="Cambria"/>
              </a:rPr>
              <a:t>/</a:t>
            </a:r>
            <a:r>
              <a:rPr lang="sk-SK" sz="2500" i="1" dirty="0" err="1">
                <a:solidFill>
                  <a:schemeClr val="tx1"/>
                </a:solidFill>
                <a:latin typeface="Cambria"/>
                <a:cs typeface="Cambria"/>
              </a:rPr>
              <a:t>swellings</a:t>
            </a:r>
            <a:r>
              <a:rPr lang="sk-SK" sz="2500" i="1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</a:p>
          <a:p>
            <a:pPr marL="444500" lvl="1" indent="0">
              <a:buNone/>
            </a:pPr>
            <a:r>
              <a:rPr lang="sk-SK" sz="2500" i="1" dirty="0">
                <a:solidFill>
                  <a:schemeClr val="tx1"/>
                </a:solidFill>
                <a:latin typeface="Cambria"/>
                <a:cs typeface="Cambria"/>
              </a:rPr>
              <a:t>       </a:t>
            </a:r>
            <a:r>
              <a:rPr lang="sk-SK" sz="2500" dirty="0" err="1">
                <a:solidFill>
                  <a:schemeClr val="tx1"/>
                </a:solidFill>
                <a:latin typeface="Cambria"/>
                <a:cs typeface="Cambria"/>
              </a:rPr>
              <a:t>e.g</a:t>
            </a:r>
            <a:r>
              <a:rPr lang="sk-SK" sz="2500" dirty="0">
                <a:solidFill>
                  <a:schemeClr val="tx1"/>
                </a:solidFill>
                <a:latin typeface="Cambria"/>
                <a:cs typeface="Cambria"/>
              </a:rPr>
              <a:t>. </a:t>
            </a:r>
            <a:r>
              <a:rPr lang="sk-SK" sz="2500" i="1" dirty="0" err="1">
                <a:solidFill>
                  <a:schemeClr val="tx1"/>
                </a:solidFill>
                <a:latin typeface="Cambria"/>
                <a:cs typeface="Cambria"/>
              </a:rPr>
              <a:t>oedema</a:t>
            </a:r>
            <a:r>
              <a:rPr lang="sk-SK" sz="2500" i="1" dirty="0">
                <a:solidFill>
                  <a:schemeClr val="tx1"/>
                </a:solidFill>
                <a:latin typeface="Cambria"/>
                <a:cs typeface="Cambria"/>
              </a:rPr>
              <a:t>, </a:t>
            </a:r>
            <a:r>
              <a:rPr lang="sk-SK" sz="2500" i="1" dirty="0" err="1">
                <a:solidFill>
                  <a:schemeClr val="tx1"/>
                </a:solidFill>
                <a:latin typeface="Cambria"/>
                <a:cs typeface="Cambria"/>
              </a:rPr>
              <a:t>matis</a:t>
            </a:r>
            <a:r>
              <a:rPr lang="sk-SK" sz="2500" i="1" dirty="0">
                <a:solidFill>
                  <a:schemeClr val="tx1"/>
                </a:solidFill>
                <a:latin typeface="Cambria"/>
                <a:cs typeface="Cambria"/>
              </a:rPr>
              <a:t>, </a:t>
            </a:r>
            <a:r>
              <a:rPr lang="sk-SK" sz="2500" i="1" dirty="0" smtClean="0">
                <a:solidFill>
                  <a:schemeClr val="tx1"/>
                </a:solidFill>
                <a:latin typeface="Cambria"/>
                <a:cs typeface="Cambria"/>
              </a:rPr>
              <a:t>n. </a:t>
            </a:r>
            <a:r>
              <a:rPr lang="sk-SK" sz="2500" dirty="0" smtClean="0">
                <a:solidFill>
                  <a:schemeClr val="tx1"/>
                </a:solidFill>
                <a:latin typeface="Cambria"/>
                <a:cs typeface="Cambria"/>
              </a:rPr>
              <a:t>(</a:t>
            </a:r>
            <a:r>
              <a:rPr lang="sk-SK" sz="2500" dirty="0" err="1" smtClean="0">
                <a:solidFill>
                  <a:schemeClr val="tx1"/>
                </a:solidFill>
                <a:latin typeface="Cambria"/>
                <a:cs typeface="Cambria"/>
              </a:rPr>
              <a:t>follows</a:t>
            </a:r>
            <a:r>
              <a:rPr lang="sk-SK" sz="2500" dirty="0" smtClean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sk-SK" sz="2500" dirty="0" err="1">
                <a:solidFill>
                  <a:schemeClr val="tx1"/>
                </a:solidFill>
                <a:latin typeface="Cambria"/>
                <a:cs typeface="Cambria"/>
              </a:rPr>
              <a:t>paradigm</a:t>
            </a:r>
            <a:r>
              <a:rPr lang="sk-SK" sz="2500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sk-SK" sz="2500" b="1" dirty="0">
                <a:solidFill>
                  <a:schemeClr val="tx1"/>
                </a:solidFill>
                <a:latin typeface="Cambria"/>
                <a:cs typeface="Cambria"/>
              </a:rPr>
              <a:t>CORPUS</a:t>
            </a:r>
            <a:r>
              <a:rPr lang="sk-SK" sz="2500" dirty="0">
                <a:solidFill>
                  <a:schemeClr val="tx1"/>
                </a:solidFill>
                <a:latin typeface="Cambria"/>
                <a:cs typeface="Cambria"/>
              </a:rPr>
              <a:t>)</a:t>
            </a:r>
            <a:endParaRPr lang="sk-SK" sz="2500" b="1" dirty="0">
              <a:solidFill>
                <a:schemeClr val="tx1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49526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7664</TotalTime>
  <Words>1319</Words>
  <Application>Microsoft Office PowerPoint</Application>
  <PresentationFormat>Předvádění na obrazovce (4:3)</PresentationFormat>
  <Paragraphs>441</Paragraphs>
  <Slides>27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Administrativní</vt:lpstr>
      <vt:lpstr>Basic medical terminology </vt:lpstr>
      <vt:lpstr>3rd declension: specific features</vt:lpstr>
      <vt:lpstr>3rd declension nouns</vt:lpstr>
      <vt:lpstr>3rd declension paradigms</vt:lpstr>
      <vt:lpstr>Consonant stems: paradigms DOLOR (m., f.)+ CORPUS (n.)</vt:lpstr>
      <vt:lpstr>DOLOR</vt:lpstr>
      <vt:lpstr>CORPUS</vt:lpstr>
      <vt:lpstr>Consonant-stem paradigms</vt:lpstr>
      <vt:lpstr> Consonant stems: nouns of Greek origin</vt:lpstr>
      <vt:lpstr> 3rd declension nouns + adjectives</vt:lpstr>
      <vt:lpstr>Latin I-stems:  paradigms PELVIS (m., f.) + RETE (n.)</vt:lpstr>
      <vt:lpstr>3rd declension paradigms</vt:lpstr>
      <vt:lpstr>PELVIS</vt:lpstr>
      <vt:lpstr>DOLOR vs. PELVIS</vt:lpstr>
      <vt:lpstr>Consonant stems vs. i-stems (M. + F.)</vt:lpstr>
      <vt:lpstr>RETE</vt:lpstr>
      <vt:lpstr>CORPUS vs. RETE</vt:lpstr>
      <vt:lpstr>Consonant stems vs. i-stems (M. + F.)</vt:lpstr>
      <vt:lpstr>Greek I-stems: paradigm DOSIS</vt:lpstr>
      <vt:lpstr>EXCEPTIONS</vt:lpstr>
      <vt:lpstr>Identify the stems of the given nouns</vt:lpstr>
      <vt:lpstr>Give nominative forms of the given nouns</vt:lpstr>
      <vt:lpstr>Write down the stems and the paradigm words</vt:lpstr>
      <vt:lpstr>Assign nouns/adjectives to declension paradigms</vt:lpstr>
      <vt:lpstr>Form non-agreed attributes</vt:lpstr>
      <vt:lpstr>Change into plural</vt:lpstr>
      <vt:lpstr>Fill in synonyms</vt:lpstr>
    </vt:vector>
  </TitlesOfParts>
  <Company>Hokkaido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IIIrd declension</dc:title>
  <dc:creator>Pepina Artimová</dc:creator>
  <cp:lastModifiedBy>user</cp:lastModifiedBy>
  <cp:revision>100</cp:revision>
  <dcterms:created xsi:type="dcterms:W3CDTF">2014-10-30T16:10:00Z</dcterms:created>
  <dcterms:modified xsi:type="dcterms:W3CDTF">2019-11-18T19:53:30Z</dcterms:modified>
</cp:coreProperties>
</file>