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8" r:id="rId3"/>
    <p:sldId id="264" r:id="rId4"/>
    <p:sldId id="289" r:id="rId5"/>
    <p:sldId id="265" r:id="rId6"/>
    <p:sldId id="290" r:id="rId7"/>
    <p:sldId id="267" r:id="rId8"/>
    <p:sldId id="291" r:id="rId9"/>
    <p:sldId id="292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304" r:id="rId21"/>
    <p:sldId id="281" r:id="rId22"/>
    <p:sldId id="296" r:id="rId23"/>
    <p:sldId id="297" r:id="rId24"/>
    <p:sldId id="294" r:id="rId25"/>
    <p:sldId id="295" r:id="rId26"/>
    <p:sldId id="298" r:id="rId27"/>
    <p:sldId id="301" r:id="rId28"/>
    <p:sldId id="283" r:id="rId29"/>
    <p:sldId id="300" r:id="rId30"/>
    <p:sldId id="299" r:id="rId31"/>
    <p:sldId id="305" r:id="rId32"/>
    <p:sldId id="302" r:id="rId33"/>
    <p:sldId id="303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>
        <p:scale>
          <a:sx n="77" d="100"/>
          <a:sy n="77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12.9.2019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12.9.2019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9CCF3E9-B376-429A-9178-8B6DCC34C063}" type="datetimeFigureOut">
              <a:rPr lang="cs-CZ" smtClean="0"/>
              <a:pPr/>
              <a:t>12.9.2019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12.9.2019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12.9.2019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12.9.2019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12.9.2019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9CCF3E9-B376-429A-9178-8B6DCC34C063}" type="datetimeFigureOut">
              <a:rPr lang="cs-CZ" smtClean="0"/>
              <a:pPr/>
              <a:t>12.9.2019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9CCF3E9-B376-429A-9178-8B6DCC34C063}" type="datetimeFigureOut">
              <a:rPr lang="cs-CZ" smtClean="0"/>
              <a:pPr/>
              <a:t>12.9.2019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dril/?lang=e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classifications/icd/e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classifications/icd1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autumn</a:t>
            </a:r>
            <a:r>
              <a:rPr lang="cs-CZ" dirty="0"/>
              <a:t> </a:t>
            </a:r>
            <a:r>
              <a:rPr lang="en-US" dirty="0" smtClean="0"/>
              <a:t>201</a:t>
            </a:r>
            <a:r>
              <a:rPr lang="cs-CZ" dirty="0"/>
              <a:t>9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br>
              <a:rPr lang="cs-CZ" dirty="0" smtClean="0"/>
            </a:br>
            <a:r>
              <a:rPr lang="cs-CZ" dirty="0" smtClean="0"/>
              <a:t>Basic </a:t>
            </a:r>
            <a:r>
              <a:rPr lang="cs-CZ" dirty="0" err="1"/>
              <a:t>M</a:t>
            </a:r>
            <a:r>
              <a:rPr lang="cs-CZ" dirty="0" err="1" smtClean="0"/>
              <a:t>edical</a:t>
            </a:r>
            <a:r>
              <a:rPr lang="cs-CZ" dirty="0" smtClean="0"/>
              <a:t> Terminology</a:t>
            </a:r>
            <a:br>
              <a:rPr lang="cs-CZ" dirty="0" smtClean="0"/>
            </a:br>
            <a:r>
              <a:rPr lang="cs-CZ" sz="2700" dirty="0" smtClean="0"/>
              <a:t>(aVLLT0121)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2895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prescription</a:t>
            </a:r>
            <a:endParaRPr lang="cs-CZ" dirty="0"/>
          </a:p>
        </p:txBody>
      </p:sp>
      <p:pic>
        <p:nvPicPr>
          <p:cNvPr id="10" name="Picture 3" descr="JS 2013 P4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7416824" cy="5562618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516216" y="3501008"/>
            <a:ext cx="129614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516216" y="4869160"/>
            <a:ext cx="129614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5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/>
          </a:bodyPr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dirty="0"/>
              <a:t>At the end of the </a:t>
            </a:r>
            <a:r>
              <a:rPr lang="cs-CZ" sz="2400" dirty="0" err="1"/>
              <a:t>course</a:t>
            </a:r>
            <a:r>
              <a:rPr lang="cs-CZ" sz="2400" dirty="0"/>
              <a:t>,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able</a:t>
            </a:r>
            <a:r>
              <a:rPr lang="cs-CZ" sz="2400" dirty="0"/>
              <a:t> to</a:t>
            </a:r>
            <a:r>
              <a:rPr lang="cs-CZ" sz="2400" dirty="0" smtClean="0"/>
              <a:t>: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/>
              <a:t>u</a:t>
            </a:r>
            <a:r>
              <a:rPr lang="cs-CZ" sz="2400" dirty="0" err="1" smtClean="0"/>
              <a:t>nderstand</a:t>
            </a:r>
            <a:r>
              <a:rPr lang="cs-CZ" sz="2400" dirty="0" smtClean="0"/>
              <a:t> </a:t>
            </a:r>
            <a:r>
              <a:rPr lang="en-US" sz="2400" dirty="0" smtClean="0"/>
              <a:t>the structure of </a:t>
            </a:r>
            <a:r>
              <a:rPr lang="cs-CZ" sz="2400" dirty="0" err="1" smtClean="0"/>
              <a:t>anatomical</a:t>
            </a:r>
            <a:r>
              <a:rPr lang="cs-CZ" sz="2400" dirty="0" smtClean="0"/>
              <a:t> term</a:t>
            </a:r>
            <a:r>
              <a:rPr lang="en-US" sz="2400" dirty="0" smtClean="0"/>
              <a:t>s</a:t>
            </a:r>
            <a:r>
              <a:rPr lang="cs-CZ" sz="2400" dirty="0" smtClean="0"/>
              <a:t> and </a:t>
            </a:r>
            <a:r>
              <a:rPr lang="cs-CZ" sz="2400" dirty="0" err="1" smtClean="0"/>
              <a:t>apply</a:t>
            </a:r>
            <a:r>
              <a:rPr lang="cs-CZ" sz="2400" dirty="0" smtClean="0"/>
              <a:t> </a:t>
            </a:r>
            <a:r>
              <a:rPr lang="en-US" sz="2400" dirty="0" smtClean="0"/>
              <a:t>them</a:t>
            </a:r>
            <a:r>
              <a:rPr lang="cs-CZ" sz="2400" dirty="0" smtClean="0"/>
              <a:t> </a:t>
            </a:r>
            <a:r>
              <a:rPr lang="cs-CZ" sz="2400" dirty="0" err="1" smtClean="0"/>
              <a:t>correctly</a:t>
            </a:r>
            <a:r>
              <a:rPr lang="cs-CZ" sz="2400" dirty="0" smtClean="0"/>
              <a:t> (</a:t>
            </a:r>
            <a:r>
              <a:rPr lang="cs-CZ" sz="2400" dirty="0" err="1" smtClean="0"/>
              <a:t>this</a:t>
            </a:r>
            <a:r>
              <a:rPr lang="cs-CZ" sz="2400" dirty="0" smtClean="0"/>
              <a:t> </a:t>
            </a:r>
            <a:r>
              <a:rPr lang="cs-CZ" sz="2400" dirty="0" err="1" smtClean="0"/>
              <a:t>makes</a:t>
            </a:r>
            <a:r>
              <a:rPr lang="cs-CZ" sz="2400" dirty="0" smtClean="0"/>
              <a:t> the </a:t>
            </a:r>
            <a:r>
              <a:rPr lang="cs-CZ" sz="2400" dirty="0" err="1" smtClean="0"/>
              <a:t>memorizing</a:t>
            </a:r>
            <a:r>
              <a:rPr lang="cs-CZ" sz="2400" dirty="0" smtClean="0"/>
              <a:t> </a:t>
            </a:r>
            <a:r>
              <a:rPr lang="cs-CZ" sz="2400" dirty="0"/>
              <a:t>of </a:t>
            </a:r>
            <a:r>
              <a:rPr lang="cs-CZ" sz="2400" dirty="0" err="1" smtClean="0"/>
              <a:t>anatomical</a:t>
            </a:r>
            <a:r>
              <a:rPr lang="cs-CZ" sz="2400" dirty="0" smtClean="0"/>
              <a:t> term</a:t>
            </a:r>
            <a:r>
              <a:rPr lang="en-US" sz="2400" dirty="0" err="1" smtClean="0"/>
              <a:t>inolog</a:t>
            </a:r>
            <a:r>
              <a:rPr lang="cs-CZ" sz="2400" dirty="0" smtClean="0"/>
              <a:t>y much </a:t>
            </a:r>
            <a:r>
              <a:rPr lang="cs-CZ" sz="2400" dirty="0" err="1" smtClean="0"/>
              <a:t>easier</a:t>
            </a:r>
            <a:r>
              <a:rPr lang="en-US" sz="2400" dirty="0" smtClean="0"/>
              <a:t>!</a:t>
            </a:r>
            <a:r>
              <a:rPr lang="cs-CZ" sz="2400" dirty="0" smtClean="0"/>
              <a:t>)</a:t>
            </a:r>
            <a:endParaRPr lang="cs-CZ" sz="24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/>
              <a:t>understand</a:t>
            </a:r>
            <a:r>
              <a:rPr lang="cs-CZ" sz="2400" dirty="0"/>
              <a:t> the </a:t>
            </a:r>
            <a:r>
              <a:rPr lang="cs-CZ" sz="2400" dirty="0" err="1"/>
              <a:t>principles</a:t>
            </a:r>
            <a:r>
              <a:rPr lang="cs-CZ" sz="2400" dirty="0"/>
              <a:t> of </a:t>
            </a:r>
            <a:r>
              <a:rPr lang="cs-CZ" sz="2400" dirty="0" err="1"/>
              <a:t>forming</a:t>
            </a:r>
            <a:r>
              <a:rPr lang="cs-CZ" sz="2400" dirty="0"/>
              <a:t> </a:t>
            </a:r>
            <a:r>
              <a:rPr lang="cs-CZ" sz="2400" dirty="0" smtClean="0"/>
              <a:t>more </a:t>
            </a:r>
            <a:r>
              <a:rPr lang="cs-CZ" sz="2400" dirty="0" err="1" smtClean="0"/>
              <a:t>complex</a:t>
            </a:r>
            <a:r>
              <a:rPr lang="cs-CZ" sz="2400" dirty="0" smtClean="0"/>
              <a:t> (</a:t>
            </a:r>
            <a:r>
              <a:rPr lang="cs-CZ" sz="2400" dirty="0" err="1" smtClean="0"/>
              <a:t>anatomical</a:t>
            </a:r>
            <a:r>
              <a:rPr lang="cs-CZ" sz="2400" dirty="0" smtClean="0"/>
              <a:t> and </a:t>
            </a:r>
            <a:r>
              <a:rPr lang="cs-CZ" sz="2400" dirty="0" err="1" smtClean="0"/>
              <a:t>clinical</a:t>
            </a:r>
            <a:r>
              <a:rPr lang="cs-CZ" sz="2400" dirty="0" smtClean="0"/>
              <a:t>) </a:t>
            </a:r>
            <a:r>
              <a:rPr lang="cs-CZ" sz="2400" dirty="0" err="1" smtClean="0"/>
              <a:t>terms</a:t>
            </a:r>
            <a:r>
              <a:rPr lang="cs-CZ" sz="2400" dirty="0" smtClean="0"/>
              <a:t>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 smtClean="0"/>
              <a:t>understand</a:t>
            </a:r>
            <a:r>
              <a:rPr lang="cs-CZ" sz="2400" dirty="0" smtClean="0"/>
              <a:t> and </a:t>
            </a:r>
            <a:r>
              <a:rPr lang="cs-CZ" sz="2400" dirty="0" err="1" smtClean="0"/>
              <a:t>write</a:t>
            </a:r>
            <a:r>
              <a:rPr lang="cs-CZ" sz="2400" dirty="0" smtClean="0"/>
              <a:t> a </a:t>
            </a:r>
            <a:r>
              <a:rPr lang="cs-CZ" sz="2400" dirty="0" err="1" smtClean="0"/>
              <a:t>clinical</a:t>
            </a:r>
            <a:r>
              <a:rPr lang="cs-CZ" sz="2400" dirty="0" smtClean="0"/>
              <a:t> </a:t>
            </a:r>
            <a:r>
              <a:rPr lang="cs-CZ" sz="2400" dirty="0" err="1" smtClean="0"/>
              <a:t>diagnosis</a:t>
            </a:r>
            <a:endParaRPr lang="cs-CZ" sz="24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 smtClean="0"/>
              <a:t>write</a:t>
            </a:r>
            <a:r>
              <a:rPr lang="cs-CZ" sz="2400" dirty="0" smtClean="0"/>
              <a:t> </a:t>
            </a:r>
            <a:r>
              <a:rPr lang="cs-CZ" sz="2400" dirty="0"/>
              <a:t>a </a:t>
            </a:r>
            <a:r>
              <a:rPr lang="cs-CZ" sz="2400" dirty="0" err="1"/>
              <a:t>medical</a:t>
            </a:r>
            <a:r>
              <a:rPr lang="cs-CZ" sz="2400" dirty="0"/>
              <a:t> </a:t>
            </a:r>
            <a:r>
              <a:rPr lang="cs-CZ" sz="2400" dirty="0" err="1" smtClean="0"/>
              <a:t>prescription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760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cap="none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 </a:t>
            </a:r>
            <a:r>
              <a:rPr lang="cs-CZ" dirty="0" err="1"/>
              <a:t>pronunciation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4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cs typeface="Cambria"/>
              </a:rPr>
              <a:t>Vowels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38138" y="343545"/>
            <a:ext cx="8229600" cy="836712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0517"/>
              </p:ext>
            </p:extLst>
          </p:nvPr>
        </p:nvGraphicFramePr>
        <p:xfrm>
          <a:off x="152400" y="1600200"/>
          <a:ext cx="6329363" cy="371475"/>
        </p:xfrm>
        <a:graphic>
          <a:graphicData uri="http://schemas.openxmlformats.org/drawingml/2006/table">
            <a:tbl>
              <a:tblPr/>
              <a:tblGrid>
                <a:gridCol w="474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59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A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Ā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E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Ē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F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G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H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I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Ī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K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L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2743200" y="2057400"/>
          <a:ext cx="6188075" cy="371475"/>
        </p:xfrm>
        <a:graphic>
          <a:graphicData uri="http://schemas.openxmlformats.org/drawingml/2006/table">
            <a:tbl>
              <a:tblPr/>
              <a:tblGrid>
                <a:gridCol w="441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O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Ō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Q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S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T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U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Ū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V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Z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Ovál 23"/>
          <p:cNvSpPr/>
          <p:nvPr/>
        </p:nvSpPr>
        <p:spPr>
          <a:xfrm>
            <a:off x="644525" y="1641475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24"/>
          <p:cNvSpPr/>
          <p:nvPr/>
        </p:nvSpPr>
        <p:spPr>
          <a:xfrm>
            <a:off x="2625725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ál 25"/>
          <p:cNvSpPr/>
          <p:nvPr/>
        </p:nvSpPr>
        <p:spPr>
          <a:xfrm>
            <a:off x="4572000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ál 26"/>
          <p:cNvSpPr/>
          <p:nvPr/>
        </p:nvSpPr>
        <p:spPr>
          <a:xfrm>
            <a:off x="3221038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ál 27"/>
          <p:cNvSpPr/>
          <p:nvPr/>
        </p:nvSpPr>
        <p:spPr>
          <a:xfrm>
            <a:off x="6303963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ál 28"/>
          <p:cNvSpPr/>
          <p:nvPr/>
        </p:nvSpPr>
        <p:spPr>
          <a:xfrm>
            <a:off x="8066088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88900" y="2492896"/>
            <a:ext cx="6400800" cy="40386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dirty="0">
                <a:latin typeface="+mj-lt"/>
              </a:rPr>
              <a:t>Vowels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i="1" dirty="0">
                <a:solidFill>
                  <a:srgbClr val="C00000"/>
                </a:solidFill>
                <a:latin typeface="+mj-lt"/>
              </a:rPr>
              <a:t>Long			Short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B10010"/>
                </a:solidFill>
                <a:latin typeface="+mj-lt"/>
              </a:rPr>
              <a:t>Ā</a:t>
            </a:r>
            <a:r>
              <a:rPr lang="en-GB" altLang="cs-CZ" sz="1800" dirty="0">
                <a:latin typeface="+mj-lt"/>
              </a:rPr>
              <a:t> </a:t>
            </a:r>
            <a:r>
              <a:rPr lang="en-GB" altLang="cs-CZ" sz="1800" dirty="0" smtClean="0">
                <a:latin typeface="+mj-lt"/>
              </a:rPr>
              <a:t>(</a:t>
            </a:r>
            <a:r>
              <a:rPr lang="en-GB" altLang="cs-CZ" sz="1800" dirty="0">
                <a:latin typeface="+mj-lt"/>
              </a:rPr>
              <a:t>f</a:t>
            </a:r>
            <a:r>
              <a:rPr lang="en-GB" altLang="cs-CZ" sz="1800" b="1" dirty="0">
                <a:latin typeface="+mj-lt"/>
              </a:rPr>
              <a:t>a</a:t>
            </a:r>
            <a:r>
              <a:rPr lang="en-GB" altLang="cs-CZ" sz="1800" dirty="0">
                <a:latin typeface="+mj-lt"/>
              </a:rPr>
              <a:t>ther) </a:t>
            </a:r>
            <a:r>
              <a:rPr lang="en-GB" altLang="cs-CZ" sz="1800" dirty="0" err="1" smtClean="0">
                <a:latin typeface="+mj-lt"/>
              </a:rPr>
              <a:t>fr</a:t>
            </a:r>
            <a:r>
              <a:rPr lang="en-GB" altLang="cs-CZ" sz="1800" b="1" dirty="0" err="1" smtClean="0">
                <a:latin typeface="+mj-lt"/>
              </a:rPr>
              <a:t>ā</a:t>
            </a:r>
            <a:r>
              <a:rPr lang="en-GB" altLang="cs-CZ" sz="1800" dirty="0" err="1" smtClean="0">
                <a:latin typeface="+mj-lt"/>
              </a:rPr>
              <a:t>ctūra</a:t>
            </a:r>
            <a:r>
              <a:rPr lang="cs-CZ" altLang="cs-CZ" sz="1800" dirty="0">
                <a:latin typeface="+mj-lt"/>
              </a:rPr>
              <a:t>	</a:t>
            </a: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A</a:t>
            </a:r>
            <a:r>
              <a:rPr lang="en-GB" altLang="cs-CZ" sz="1800" b="1" dirty="0" smtClean="0">
                <a:latin typeface="+mj-lt"/>
              </a:rPr>
              <a:t> </a:t>
            </a:r>
            <a:r>
              <a:rPr lang="en-GB" altLang="cs-CZ" sz="1800" dirty="0">
                <a:latin typeface="+mj-lt"/>
              </a:rPr>
              <a:t>(c</a:t>
            </a:r>
            <a:r>
              <a:rPr lang="en-GB" altLang="cs-CZ" sz="1800" b="1" dirty="0">
                <a:latin typeface="+mj-lt"/>
              </a:rPr>
              <a:t>u</a:t>
            </a:r>
            <a:r>
              <a:rPr lang="en-GB" altLang="cs-CZ" sz="1800" dirty="0">
                <a:latin typeface="+mj-lt"/>
              </a:rPr>
              <a:t>t) lingu</a:t>
            </a:r>
            <a:r>
              <a:rPr lang="en-GB" altLang="cs-CZ" sz="1800" b="1" dirty="0">
                <a:latin typeface="+mj-lt"/>
              </a:rPr>
              <a:t>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Ē</a:t>
            </a:r>
            <a:r>
              <a:rPr lang="en-GB" altLang="cs-CZ" sz="1800" dirty="0">
                <a:latin typeface="+mj-lt"/>
              </a:rPr>
              <a:t> </a:t>
            </a:r>
            <a:r>
              <a:rPr lang="en-GB" altLang="cs-CZ" sz="1800" dirty="0" smtClean="0">
                <a:latin typeface="+mj-lt"/>
              </a:rPr>
              <a:t>(</a:t>
            </a:r>
            <a:r>
              <a:rPr lang="cs-CZ" altLang="cs-CZ" sz="1800" dirty="0">
                <a:latin typeface="+mj-lt"/>
              </a:rPr>
              <a:t>s</a:t>
            </a:r>
            <a:r>
              <a:rPr lang="cs-CZ" altLang="cs-CZ" sz="1800" b="1" dirty="0">
                <a:latin typeface="+mj-lt"/>
              </a:rPr>
              <a:t>a</a:t>
            </a:r>
            <a:r>
              <a:rPr lang="cs-CZ" altLang="cs-CZ" sz="1800" dirty="0">
                <a:latin typeface="+mj-lt"/>
              </a:rPr>
              <a:t>d</a:t>
            </a:r>
            <a:r>
              <a:rPr lang="en-GB" altLang="cs-CZ" sz="1800" dirty="0">
                <a:latin typeface="+mj-lt"/>
              </a:rPr>
              <a:t>) </a:t>
            </a:r>
            <a:r>
              <a:rPr lang="en-GB" altLang="cs-CZ" sz="1800" dirty="0" err="1" smtClean="0">
                <a:latin typeface="+mj-lt"/>
              </a:rPr>
              <a:t>art</a:t>
            </a:r>
            <a:r>
              <a:rPr lang="en-GB" altLang="cs-CZ" sz="1800" b="1" dirty="0" err="1" smtClean="0">
                <a:latin typeface="+mj-lt"/>
              </a:rPr>
              <a:t>ē</a:t>
            </a:r>
            <a:r>
              <a:rPr lang="en-GB" altLang="cs-CZ" sz="1800" dirty="0" err="1" smtClean="0">
                <a:latin typeface="+mj-lt"/>
              </a:rPr>
              <a:t>ria</a:t>
            </a:r>
            <a:r>
              <a:rPr lang="cs-CZ" altLang="cs-CZ" sz="1800" dirty="0" smtClean="0">
                <a:latin typeface="+mj-lt"/>
              </a:rPr>
              <a:t>		</a:t>
            </a: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E</a:t>
            </a:r>
            <a:r>
              <a:rPr lang="en-GB" altLang="cs-CZ" sz="1800" b="1" dirty="0" smtClean="0">
                <a:latin typeface="+mj-lt"/>
              </a:rPr>
              <a:t> </a:t>
            </a:r>
            <a:r>
              <a:rPr lang="en-GB" altLang="cs-CZ" sz="1800" dirty="0">
                <a:latin typeface="+mj-lt"/>
              </a:rPr>
              <a:t>(m</a:t>
            </a:r>
            <a:r>
              <a:rPr lang="en-GB" altLang="cs-CZ" sz="1800" b="1" dirty="0">
                <a:latin typeface="+mj-lt"/>
              </a:rPr>
              <a:t>e</a:t>
            </a:r>
            <a:r>
              <a:rPr lang="en-GB" altLang="cs-CZ" sz="1800" dirty="0">
                <a:latin typeface="+mj-lt"/>
              </a:rPr>
              <a:t>t) v</a:t>
            </a:r>
            <a:r>
              <a:rPr lang="en-GB" altLang="cs-CZ" sz="1800" b="1" dirty="0">
                <a:latin typeface="+mj-lt"/>
              </a:rPr>
              <a:t>e</a:t>
            </a:r>
            <a:r>
              <a:rPr lang="en-GB" altLang="cs-CZ" sz="1800" dirty="0">
                <a:latin typeface="+mj-lt"/>
              </a:rPr>
              <a:t>rt</a:t>
            </a:r>
            <a:r>
              <a:rPr lang="en-GB" altLang="cs-CZ" sz="1800" b="1" dirty="0">
                <a:latin typeface="+mj-lt"/>
              </a:rPr>
              <a:t>e</a:t>
            </a:r>
            <a:r>
              <a:rPr lang="en-GB" altLang="cs-CZ" sz="1800" dirty="0">
                <a:latin typeface="+mj-lt"/>
              </a:rPr>
              <a:t>bra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Ī</a:t>
            </a:r>
            <a:r>
              <a:rPr lang="en-GB" altLang="cs-CZ" sz="1800" dirty="0">
                <a:latin typeface="+mj-lt"/>
              </a:rPr>
              <a:t> </a:t>
            </a:r>
            <a:r>
              <a:rPr lang="cs-CZ" altLang="cs-CZ" sz="1800" dirty="0" smtClean="0">
                <a:latin typeface="+mj-lt"/>
              </a:rPr>
              <a:t> </a:t>
            </a:r>
            <a:r>
              <a:rPr lang="en-GB" altLang="cs-CZ" sz="1800" dirty="0" smtClean="0">
                <a:latin typeface="+mj-lt"/>
              </a:rPr>
              <a:t>(</a:t>
            </a:r>
            <a:r>
              <a:rPr lang="en-GB" altLang="cs-CZ" sz="1800" dirty="0">
                <a:latin typeface="+mj-lt"/>
              </a:rPr>
              <a:t>intr</a:t>
            </a:r>
            <a:r>
              <a:rPr lang="en-GB" altLang="cs-CZ" sz="1800" b="1" dirty="0">
                <a:latin typeface="+mj-lt"/>
              </a:rPr>
              <a:t>i</a:t>
            </a:r>
            <a:r>
              <a:rPr lang="en-GB" altLang="cs-CZ" sz="1800" dirty="0">
                <a:latin typeface="+mj-lt"/>
              </a:rPr>
              <a:t>gue) </a:t>
            </a:r>
            <a:r>
              <a:rPr lang="en-GB" altLang="cs-CZ" sz="1800" dirty="0" err="1" smtClean="0">
                <a:latin typeface="+mj-lt"/>
              </a:rPr>
              <a:t>sp</a:t>
            </a:r>
            <a:r>
              <a:rPr lang="en-GB" altLang="cs-CZ" sz="1800" b="1" dirty="0" err="1" smtClean="0">
                <a:latin typeface="+mj-lt"/>
              </a:rPr>
              <a:t>ī</a:t>
            </a:r>
            <a:r>
              <a:rPr lang="en-GB" altLang="cs-CZ" sz="1800" dirty="0" err="1" smtClean="0">
                <a:latin typeface="+mj-lt"/>
              </a:rPr>
              <a:t>na</a:t>
            </a:r>
            <a:r>
              <a:rPr lang="cs-CZ" altLang="cs-CZ" sz="1800" dirty="0" smtClean="0">
                <a:latin typeface="+mj-lt"/>
              </a:rPr>
              <a:t>	</a:t>
            </a: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I  </a:t>
            </a:r>
            <a:r>
              <a:rPr lang="en-GB" altLang="cs-CZ" sz="1800" dirty="0" smtClean="0">
                <a:latin typeface="+mj-lt"/>
              </a:rPr>
              <a:t>(</a:t>
            </a:r>
            <a:r>
              <a:rPr lang="en-GB" altLang="cs-CZ" sz="1800" b="1" dirty="0">
                <a:latin typeface="+mj-lt"/>
              </a:rPr>
              <a:t>i</a:t>
            </a:r>
            <a:r>
              <a:rPr lang="en-GB" altLang="cs-CZ" sz="1800" dirty="0">
                <a:latin typeface="+mj-lt"/>
              </a:rPr>
              <a:t>ntrigue) </a:t>
            </a:r>
            <a:r>
              <a:rPr lang="en-GB" altLang="cs-CZ" sz="1800" dirty="0" err="1">
                <a:latin typeface="+mj-lt"/>
              </a:rPr>
              <a:t>d</a:t>
            </a:r>
            <a:r>
              <a:rPr lang="en-GB" altLang="cs-CZ" sz="1800" b="1" dirty="0" err="1">
                <a:latin typeface="+mj-lt"/>
              </a:rPr>
              <a:t>i</a:t>
            </a:r>
            <a:r>
              <a:rPr lang="en-GB" altLang="cs-CZ" sz="1800" dirty="0" err="1">
                <a:latin typeface="+mj-lt"/>
              </a:rPr>
              <a:t>gitus</a:t>
            </a:r>
            <a:endParaRPr lang="en-GB" altLang="cs-CZ" sz="18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latin typeface="+mj-lt"/>
              </a:rPr>
              <a:t>	</a:t>
            </a:r>
            <a:r>
              <a:rPr lang="cs-CZ" altLang="cs-CZ" sz="1800" dirty="0" smtClean="0">
                <a:latin typeface="+mj-lt"/>
              </a:rPr>
              <a:t>			</a:t>
            </a:r>
            <a:r>
              <a:rPr lang="en-GB" altLang="cs-CZ" sz="1800" b="1" dirty="0" smtClean="0">
                <a:solidFill>
                  <a:srgbClr val="B10010"/>
                </a:solidFill>
                <a:latin typeface="+mj-lt"/>
              </a:rPr>
              <a:t>I  </a:t>
            </a:r>
            <a:r>
              <a:rPr lang="en-GB" altLang="cs-CZ" sz="1800" dirty="0">
                <a:latin typeface="+mj-lt"/>
              </a:rPr>
              <a:t>(</a:t>
            </a:r>
            <a:r>
              <a:rPr lang="cs-CZ" altLang="cs-CZ" sz="1800" b="1" dirty="0" err="1">
                <a:latin typeface="+mj-lt"/>
              </a:rPr>
              <a:t>y</a:t>
            </a:r>
            <a:r>
              <a:rPr lang="cs-CZ" altLang="cs-CZ" sz="1800" dirty="0" err="1">
                <a:latin typeface="+mj-lt"/>
              </a:rPr>
              <a:t>es</a:t>
            </a:r>
            <a:r>
              <a:rPr lang="en-GB" altLang="cs-CZ" sz="1800" dirty="0">
                <a:latin typeface="+mj-lt"/>
              </a:rPr>
              <a:t>) &gt;  </a:t>
            </a:r>
            <a:r>
              <a:rPr lang="en-GB" altLang="cs-CZ" sz="1800" b="1" dirty="0">
                <a:solidFill>
                  <a:srgbClr val="B10010"/>
                </a:solidFill>
                <a:latin typeface="+mj-lt"/>
              </a:rPr>
              <a:t>J	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Ō</a:t>
            </a:r>
            <a:r>
              <a:rPr lang="en-GB" altLang="cs-CZ" sz="1800" dirty="0">
                <a:latin typeface="+mj-lt"/>
              </a:rPr>
              <a:t> </a:t>
            </a:r>
            <a:r>
              <a:rPr lang="en-GB" altLang="cs-CZ" sz="1800" dirty="0" smtClean="0">
                <a:latin typeface="+mj-lt"/>
              </a:rPr>
              <a:t>(</a:t>
            </a:r>
            <a:r>
              <a:rPr lang="en-GB" altLang="cs-CZ" sz="1800" dirty="0">
                <a:latin typeface="+mj-lt"/>
              </a:rPr>
              <a:t>d</a:t>
            </a:r>
            <a:r>
              <a:rPr lang="en-GB" altLang="cs-CZ" sz="1800" b="1" dirty="0">
                <a:latin typeface="+mj-lt"/>
              </a:rPr>
              <a:t>oo</a:t>
            </a:r>
            <a:r>
              <a:rPr lang="en-GB" altLang="cs-CZ" sz="1800" dirty="0">
                <a:latin typeface="+mj-lt"/>
              </a:rPr>
              <a:t>r) </a:t>
            </a:r>
            <a:r>
              <a:rPr lang="en-GB" altLang="cs-CZ" sz="1800" dirty="0" err="1">
                <a:latin typeface="+mj-lt"/>
              </a:rPr>
              <a:t>sens</a:t>
            </a:r>
            <a:r>
              <a:rPr lang="en-GB" altLang="cs-CZ" sz="1800" b="1" dirty="0" err="1">
                <a:latin typeface="+mj-lt"/>
              </a:rPr>
              <a:t>ō</a:t>
            </a:r>
            <a:r>
              <a:rPr lang="en-GB" altLang="cs-CZ" sz="1800" dirty="0" err="1">
                <a:latin typeface="+mj-lt"/>
              </a:rPr>
              <a:t>rius</a:t>
            </a:r>
            <a:r>
              <a:rPr lang="cs-CZ" altLang="cs-CZ" sz="1800" dirty="0">
                <a:latin typeface="+mj-lt"/>
              </a:rPr>
              <a:t> </a:t>
            </a:r>
            <a:r>
              <a:rPr lang="cs-CZ" altLang="cs-CZ" sz="1800" dirty="0" smtClean="0">
                <a:latin typeface="+mj-lt"/>
              </a:rPr>
              <a:t>	</a:t>
            </a: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en-GB" altLang="cs-CZ" sz="1800" b="1" dirty="0" smtClean="0">
                <a:latin typeface="+mj-lt"/>
              </a:rPr>
              <a:t> </a:t>
            </a:r>
            <a:r>
              <a:rPr lang="en-GB" altLang="cs-CZ" sz="1800" dirty="0">
                <a:latin typeface="+mj-lt"/>
              </a:rPr>
              <a:t>(</a:t>
            </a:r>
            <a:r>
              <a:rPr lang="en-GB" altLang="cs-CZ" sz="1800" b="1" dirty="0">
                <a:latin typeface="+mj-lt"/>
              </a:rPr>
              <a:t>o</a:t>
            </a:r>
            <a:r>
              <a:rPr lang="en-GB" altLang="cs-CZ" sz="1800" dirty="0">
                <a:latin typeface="+mj-lt"/>
              </a:rPr>
              <a:t>n) skelet</a:t>
            </a:r>
            <a:r>
              <a:rPr lang="en-GB" altLang="cs-CZ" sz="1800" b="1" dirty="0">
                <a:latin typeface="+mj-lt"/>
              </a:rPr>
              <a:t>o</a:t>
            </a:r>
            <a:r>
              <a:rPr lang="en-GB" altLang="cs-CZ" sz="1800" dirty="0">
                <a:latin typeface="+mj-lt"/>
              </a:rPr>
              <a:t>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Ū</a:t>
            </a:r>
            <a:r>
              <a:rPr lang="en-GB" altLang="cs-CZ" sz="1800" dirty="0">
                <a:latin typeface="+mj-lt"/>
              </a:rPr>
              <a:t> </a:t>
            </a:r>
            <a:r>
              <a:rPr lang="en-GB" altLang="cs-CZ" sz="1800" dirty="0" smtClean="0">
                <a:latin typeface="+mj-lt"/>
              </a:rPr>
              <a:t>(</a:t>
            </a:r>
            <a:r>
              <a:rPr lang="en-GB" altLang="cs-CZ" sz="1800" dirty="0">
                <a:latin typeface="+mj-lt"/>
              </a:rPr>
              <a:t>b</a:t>
            </a:r>
            <a:r>
              <a:rPr lang="en-GB" altLang="cs-CZ" sz="1800" b="1" dirty="0">
                <a:latin typeface="+mj-lt"/>
              </a:rPr>
              <a:t>oo</a:t>
            </a:r>
            <a:r>
              <a:rPr lang="en-GB" altLang="cs-CZ" sz="1800" dirty="0">
                <a:latin typeface="+mj-lt"/>
              </a:rPr>
              <a:t>m) </a:t>
            </a:r>
            <a:r>
              <a:rPr lang="en-GB" altLang="cs-CZ" sz="1800" dirty="0" err="1" smtClean="0">
                <a:latin typeface="+mj-lt"/>
              </a:rPr>
              <a:t>rupt</a:t>
            </a:r>
            <a:r>
              <a:rPr lang="en-GB" altLang="cs-CZ" sz="1800" b="1" dirty="0" err="1" smtClean="0">
                <a:latin typeface="+mj-lt"/>
              </a:rPr>
              <a:t>ū</a:t>
            </a:r>
            <a:r>
              <a:rPr lang="en-GB" altLang="cs-CZ" sz="1800" dirty="0" err="1" smtClean="0">
                <a:latin typeface="+mj-lt"/>
              </a:rPr>
              <a:t>ra</a:t>
            </a:r>
            <a:r>
              <a:rPr lang="cs-CZ" altLang="cs-CZ" sz="1800" dirty="0">
                <a:latin typeface="+mj-lt"/>
              </a:rPr>
              <a:t>	</a:t>
            </a: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U</a:t>
            </a:r>
            <a:r>
              <a:rPr lang="en-GB" altLang="cs-CZ" sz="1800" dirty="0" smtClean="0">
                <a:latin typeface="+mj-lt"/>
              </a:rPr>
              <a:t> </a:t>
            </a:r>
            <a:r>
              <a:rPr lang="en-GB" altLang="cs-CZ" sz="1800" dirty="0">
                <a:latin typeface="+mj-lt"/>
              </a:rPr>
              <a:t>(p</a:t>
            </a:r>
            <a:r>
              <a:rPr lang="en-GB" altLang="cs-CZ" sz="1800" b="1" dirty="0">
                <a:latin typeface="+mj-lt"/>
              </a:rPr>
              <a:t>u</a:t>
            </a:r>
            <a:r>
              <a:rPr lang="en-GB" altLang="cs-CZ" sz="1800" dirty="0">
                <a:latin typeface="+mj-lt"/>
              </a:rPr>
              <a:t>t) </a:t>
            </a:r>
            <a:r>
              <a:rPr lang="en-GB" altLang="cs-CZ" sz="1800" b="1" dirty="0">
                <a:latin typeface="+mj-lt"/>
              </a:rPr>
              <a:t>u</a:t>
            </a:r>
            <a:r>
              <a:rPr lang="en-GB" altLang="cs-CZ" sz="1800" dirty="0">
                <a:latin typeface="+mj-lt"/>
              </a:rPr>
              <a:t>ter</a:t>
            </a:r>
            <a:r>
              <a:rPr lang="en-GB" altLang="cs-CZ" sz="1800" b="1" dirty="0">
                <a:latin typeface="+mj-lt"/>
              </a:rPr>
              <a:t>u</a:t>
            </a:r>
            <a:r>
              <a:rPr lang="en-GB" altLang="cs-CZ" sz="1800" dirty="0">
                <a:latin typeface="+mj-lt"/>
              </a:rPr>
              <a:t>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B10010"/>
                </a:solidFill>
                <a:latin typeface="+mj-lt"/>
              </a:rPr>
              <a:t>Y</a:t>
            </a:r>
            <a:r>
              <a:rPr lang="en-GB" altLang="cs-CZ" sz="1800" dirty="0">
                <a:latin typeface="+mj-lt"/>
              </a:rPr>
              <a:t> </a:t>
            </a:r>
            <a:r>
              <a:rPr lang="en-GB" altLang="cs-CZ" sz="1800" dirty="0" smtClean="0">
                <a:latin typeface="+mj-lt"/>
              </a:rPr>
              <a:t>(</a:t>
            </a:r>
            <a:r>
              <a:rPr lang="en-GB" altLang="cs-CZ" sz="1800" dirty="0">
                <a:latin typeface="+mj-lt"/>
              </a:rPr>
              <a:t>anal</a:t>
            </a:r>
            <a:r>
              <a:rPr lang="en-GB" altLang="cs-CZ" sz="1800" b="1" dirty="0">
                <a:latin typeface="+mj-lt"/>
              </a:rPr>
              <a:t>y</a:t>
            </a:r>
            <a:r>
              <a:rPr lang="en-GB" altLang="cs-CZ" sz="1800" dirty="0">
                <a:latin typeface="+mj-lt"/>
              </a:rPr>
              <a:t>sis) </a:t>
            </a:r>
            <a:r>
              <a:rPr lang="en-GB" altLang="cs-CZ" sz="1800" dirty="0" err="1">
                <a:latin typeface="+mj-lt"/>
              </a:rPr>
              <a:t>h</a:t>
            </a:r>
            <a:r>
              <a:rPr lang="en-GB" altLang="cs-CZ" sz="1800" b="1" dirty="0" err="1">
                <a:latin typeface="+mj-lt"/>
              </a:rPr>
              <a:t>y</a:t>
            </a:r>
            <a:r>
              <a:rPr lang="en-GB" altLang="cs-CZ" sz="1800" dirty="0" err="1">
                <a:latin typeface="+mj-lt"/>
              </a:rPr>
              <a:t>pophysis</a:t>
            </a:r>
            <a:r>
              <a:rPr lang="en-GB" altLang="cs-CZ" sz="1800" dirty="0">
                <a:latin typeface="+mj-lt"/>
              </a:rPr>
              <a:t> </a:t>
            </a:r>
            <a:r>
              <a:rPr lang="cs-CZ" altLang="cs-CZ" sz="1800" dirty="0" smtClean="0">
                <a:latin typeface="+mj-lt"/>
              </a:rPr>
              <a:t>	</a:t>
            </a: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Y</a:t>
            </a:r>
            <a:r>
              <a:rPr lang="en-GB" altLang="cs-CZ" sz="1800" b="1" dirty="0" smtClean="0">
                <a:latin typeface="+mj-lt"/>
              </a:rPr>
              <a:t> </a:t>
            </a:r>
            <a:r>
              <a:rPr lang="en-GB" altLang="cs-CZ" sz="1800" dirty="0">
                <a:latin typeface="+mj-lt"/>
              </a:rPr>
              <a:t>(lad</a:t>
            </a:r>
            <a:r>
              <a:rPr lang="en-GB" altLang="cs-CZ" sz="1800" b="1" dirty="0">
                <a:latin typeface="+mj-lt"/>
              </a:rPr>
              <a:t>y</a:t>
            </a:r>
            <a:r>
              <a:rPr lang="en-GB" altLang="cs-CZ" sz="1800" dirty="0">
                <a:latin typeface="+mj-lt"/>
              </a:rPr>
              <a:t>) t</a:t>
            </a:r>
            <a:r>
              <a:rPr lang="en-GB" altLang="cs-CZ" sz="1800" b="1" dirty="0">
                <a:latin typeface="+mj-lt"/>
              </a:rPr>
              <a:t>y</a:t>
            </a:r>
            <a:r>
              <a:rPr lang="en-GB" altLang="cs-CZ" sz="1800" dirty="0">
                <a:latin typeface="+mj-lt"/>
              </a:rPr>
              <a:t>mpanum</a:t>
            </a:r>
            <a:r>
              <a:rPr lang="en-GB" altLang="cs-CZ" sz="2000" dirty="0">
                <a:latin typeface="+mj-lt"/>
              </a:rPr>
              <a:t>	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dirty="0">
              <a:latin typeface="+mj-lt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661025" y="2590800"/>
            <a:ext cx="4572000" cy="315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sk-SK" altLang="cs-CZ" dirty="0" err="1">
                <a:latin typeface="+mj-lt"/>
              </a:rPr>
              <a:t>Diphtongs</a:t>
            </a:r>
            <a:endParaRPr lang="sk-SK" altLang="cs-CZ" dirty="0">
              <a:latin typeface="+mj-lt"/>
            </a:endParaRPr>
          </a:p>
          <a:p>
            <a:pPr eaLnBrk="1" hangingPunct="1"/>
            <a:endParaRPr lang="sk-SK" altLang="cs-CZ" sz="2200" b="1" dirty="0" smtClean="0">
              <a:solidFill>
                <a:srgbClr val="C00000"/>
              </a:solidFill>
              <a:latin typeface="+mj-lt"/>
            </a:endParaRPr>
          </a:p>
          <a:p>
            <a:pPr eaLnBrk="1" hangingPunct="1"/>
            <a:r>
              <a:rPr lang="sk-SK" altLang="cs-CZ" sz="2200" b="1" dirty="0" smtClean="0">
                <a:solidFill>
                  <a:srgbClr val="C00000"/>
                </a:solidFill>
                <a:latin typeface="+mj-lt"/>
              </a:rPr>
              <a:t>AE</a:t>
            </a:r>
            <a:r>
              <a:rPr lang="sk-SK" altLang="cs-CZ" sz="2200" b="1" dirty="0" smtClean="0">
                <a:latin typeface="+mj-lt"/>
              </a:rPr>
              <a:t>=</a:t>
            </a:r>
            <a:r>
              <a:rPr lang="en-GB" altLang="cs-CZ" sz="2000" b="1" dirty="0">
                <a:solidFill>
                  <a:srgbClr val="C00000"/>
                </a:solidFill>
                <a:latin typeface="+mj-lt"/>
              </a:rPr>
              <a:t>Ē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sk-SK" altLang="cs-CZ" sz="2200" dirty="0">
                <a:latin typeface="+mj-lt"/>
              </a:rPr>
              <a:t>(</a:t>
            </a:r>
            <a:r>
              <a:rPr lang="sk-SK" altLang="cs-CZ" sz="2200" dirty="0" err="1">
                <a:latin typeface="+mj-lt"/>
              </a:rPr>
              <a:t>c</a:t>
            </a:r>
            <a:r>
              <a:rPr lang="sk-SK" altLang="cs-CZ" sz="2200" b="1" dirty="0" err="1">
                <a:latin typeface="+mj-lt"/>
              </a:rPr>
              <a:t>a</a:t>
            </a:r>
            <a:r>
              <a:rPr lang="sk-SK" altLang="cs-CZ" sz="2200" dirty="0" err="1">
                <a:latin typeface="+mj-lt"/>
              </a:rPr>
              <a:t>re</a:t>
            </a:r>
            <a:r>
              <a:rPr lang="sk-SK" altLang="cs-CZ" sz="2200" dirty="0">
                <a:latin typeface="+mj-lt"/>
              </a:rPr>
              <a:t>) </a:t>
            </a:r>
            <a:r>
              <a:rPr lang="sk-SK" altLang="cs-CZ" sz="2200" dirty="0" err="1">
                <a:latin typeface="+mj-lt"/>
              </a:rPr>
              <a:t>an</a:t>
            </a:r>
            <a:r>
              <a:rPr lang="sk-SK" altLang="cs-CZ" sz="2200" b="1" dirty="0" err="1">
                <a:latin typeface="+mj-lt"/>
              </a:rPr>
              <a:t>ae</a:t>
            </a:r>
            <a:r>
              <a:rPr lang="sk-SK" altLang="cs-CZ" sz="2200" dirty="0" err="1">
                <a:latin typeface="+mj-lt"/>
              </a:rPr>
              <a:t>mia</a:t>
            </a:r>
            <a:endParaRPr lang="sk-SK" altLang="cs-CZ" sz="2200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+mj-lt"/>
              </a:rPr>
              <a:t>OE</a:t>
            </a:r>
            <a:r>
              <a:rPr lang="sk-SK" altLang="cs-CZ" sz="2200" b="1" dirty="0">
                <a:latin typeface="+mj-lt"/>
              </a:rPr>
              <a:t>=</a:t>
            </a:r>
            <a:r>
              <a:rPr lang="en-GB" altLang="cs-CZ" sz="2000" b="1" dirty="0">
                <a:solidFill>
                  <a:srgbClr val="C00000"/>
                </a:solidFill>
                <a:latin typeface="+mj-lt"/>
              </a:rPr>
              <a:t>Ē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sk-SK" altLang="cs-CZ" sz="2200" dirty="0">
                <a:latin typeface="+mj-lt"/>
              </a:rPr>
              <a:t>(</a:t>
            </a:r>
            <a:r>
              <a:rPr lang="sk-SK" altLang="cs-CZ" sz="2200" dirty="0" err="1">
                <a:latin typeface="+mj-lt"/>
              </a:rPr>
              <a:t>c</a:t>
            </a:r>
            <a:r>
              <a:rPr lang="sk-SK" altLang="cs-CZ" sz="2200" b="1" dirty="0" err="1">
                <a:latin typeface="+mj-lt"/>
              </a:rPr>
              <a:t>a</a:t>
            </a:r>
            <a:r>
              <a:rPr lang="sk-SK" altLang="cs-CZ" sz="2200" dirty="0" err="1">
                <a:latin typeface="+mj-lt"/>
              </a:rPr>
              <a:t>re</a:t>
            </a:r>
            <a:r>
              <a:rPr lang="sk-SK" altLang="cs-CZ" sz="2200" dirty="0">
                <a:latin typeface="+mj-lt"/>
              </a:rPr>
              <a:t>) </a:t>
            </a:r>
            <a:r>
              <a:rPr lang="sk-SK" altLang="cs-CZ" sz="2200" dirty="0" err="1">
                <a:latin typeface="+mj-lt"/>
              </a:rPr>
              <a:t>lag</a:t>
            </a:r>
            <a:r>
              <a:rPr lang="sk-SK" altLang="cs-CZ" sz="2200" b="1" dirty="0" err="1">
                <a:latin typeface="+mj-lt"/>
              </a:rPr>
              <a:t>oe</a:t>
            </a:r>
            <a:r>
              <a:rPr lang="sk-SK" altLang="cs-CZ" sz="2200" dirty="0" err="1">
                <a:latin typeface="+mj-lt"/>
              </a:rPr>
              <a:t>na</a:t>
            </a:r>
            <a:endParaRPr lang="sk-SK" altLang="cs-CZ" sz="2200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i="1" dirty="0" err="1">
                <a:latin typeface="+mj-lt"/>
              </a:rPr>
              <a:t>Greek</a:t>
            </a:r>
            <a:r>
              <a:rPr lang="sk-SK" altLang="cs-CZ" sz="2200" i="1" dirty="0">
                <a:latin typeface="+mj-lt"/>
              </a:rPr>
              <a:t> </a:t>
            </a:r>
            <a:r>
              <a:rPr lang="sk-SK" altLang="cs-CZ" sz="2200" i="1" dirty="0" err="1">
                <a:latin typeface="+mj-lt"/>
              </a:rPr>
              <a:t>words</a:t>
            </a:r>
            <a:endParaRPr lang="sk-SK" altLang="cs-CZ" sz="2200" i="1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+mj-lt"/>
              </a:rPr>
              <a:t>OE </a:t>
            </a:r>
            <a:r>
              <a:rPr lang="sk-SK" altLang="cs-CZ" sz="2200" dirty="0">
                <a:latin typeface="+mj-lt"/>
              </a:rPr>
              <a:t>(o-e) </a:t>
            </a:r>
            <a:r>
              <a:rPr lang="sk-SK" altLang="cs-CZ" sz="2200" dirty="0" err="1">
                <a:latin typeface="+mj-lt"/>
              </a:rPr>
              <a:t>dyspn</a:t>
            </a:r>
            <a:r>
              <a:rPr lang="sk-SK" altLang="cs-CZ" sz="2200" b="1" dirty="0" err="1">
                <a:latin typeface="+mj-lt"/>
              </a:rPr>
              <a:t>oe</a:t>
            </a:r>
            <a:endParaRPr lang="sk-SK" altLang="cs-CZ" sz="2200" b="1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+mj-lt"/>
              </a:rPr>
              <a:t>EU</a:t>
            </a:r>
            <a:r>
              <a:rPr lang="sk-SK" altLang="cs-CZ" sz="2200" b="1" dirty="0">
                <a:latin typeface="+mj-lt"/>
              </a:rPr>
              <a:t> </a:t>
            </a:r>
            <a:r>
              <a:rPr lang="sk-SK" altLang="cs-CZ" sz="2200" dirty="0">
                <a:latin typeface="+mj-lt"/>
              </a:rPr>
              <a:t>(e-u) </a:t>
            </a:r>
            <a:r>
              <a:rPr lang="sk-SK" altLang="cs-CZ" sz="2200" b="1" dirty="0" err="1">
                <a:latin typeface="+mj-lt"/>
              </a:rPr>
              <a:t>eu</a:t>
            </a:r>
            <a:r>
              <a:rPr lang="sk-SK" altLang="cs-CZ" sz="2200" dirty="0" err="1">
                <a:latin typeface="+mj-lt"/>
              </a:rPr>
              <a:t>thanasia</a:t>
            </a:r>
            <a:endParaRPr lang="sk-SK" altLang="cs-CZ" sz="2200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endParaRPr lang="en-GB" altLang="cs-CZ" sz="2200" dirty="0">
              <a:latin typeface="+mj-lt"/>
            </a:endParaRPr>
          </a:p>
        </p:txBody>
      </p:sp>
      <p:cxnSp>
        <p:nvCxnSpPr>
          <p:cNvPr id="15" name="Straight Connector 28"/>
          <p:cNvCxnSpPr>
            <a:cxnSpLocks noChangeShapeType="1"/>
          </p:cNvCxnSpPr>
          <p:nvPr/>
        </p:nvCxnSpPr>
        <p:spPr bwMode="auto">
          <a:xfrm>
            <a:off x="8177213" y="2163763"/>
            <a:ext cx="841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ál 23"/>
          <p:cNvSpPr/>
          <p:nvPr/>
        </p:nvSpPr>
        <p:spPr>
          <a:xfrm>
            <a:off x="220663" y="1641475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ál 24"/>
          <p:cNvSpPr/>
          <p:nvPr/>
        </p:nvSpPr>
        <p:spPr>
          <a:xfrm>
            <a:off x="2201863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ál 25"/>
          <p:cNvSpPr/>
          <p:nvPr/>
        </p:nvSpPr>
        <p:spPr>
          <a:xfrm>
            <a:off x="4148138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ál 26"/>
          <p:cNvSpPr/>
          <p:nvPr/>
        </p:nvSpPr>
        <p:spPr>
          <a:xfrm>
            <a:off x="2797175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ál 27"/>
          <p:cNvSpPr/>
          <p:nvPr/>
        </p:nvSpPr>
        <p:spPr>
          <a:xfrm>
            <a:off x="5880100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ál 28"/>
          <p:cNvSpPr/>
          <p:nvPr/>
        </p:nvSpPr>
        <p:spPr>
          <a:xfrm>
            <a:off x="7642225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aloud</a:t>
            </a:r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7175" y="1636713"/>
            <a:ext cx="2741613" cy="452596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en-US" sz="3000" dirty="0">
                <a:latin typeface="+mj-lt"/>
                <a:cs typeface="Cambria"/>
              </a:rPr>
              <a:t>hypnosis</a:t>
            </a:r>
          </a:p>
          <a:p>
            <a:pPr>
              <a:buFont typeface="Arial"/>
              <a:buChar char="•"/>
              <a:defRPr/>
            </a:pPr>
            <a:r>
              <a:rPr lang="en-US" sz="3000" dirty="0">
                <a:latin typeface="+mj-lt"/>
                <a:cs typeface="Cambria"/>
              </a:rPr>
              <a:t>ala</a:t>
            </a:r>
          </a:p>
          <a:p>
            <a:pPr>
              <a:buFont typeface="Arial"/>
              <a:buChar char="•"/>
              <a:defRPr/>
            </a:pPr>
            <a:r>
              <a:rPr lang="en-US" sz="3000" dirty="0">
                <a:latin typeface="+mj-lt"/>
                <a:cs typeface="Cambria"/>
              </a:rPr>
              <a:t>olla</a:t>
            </a:r>
          </a:p>
          <a:p>
            <a:pPr>
              <a:buFont typeface="Arial"/>
              <a:buChar char="•"/>
              <a:defRPr/>
            </a:pPr>
            <a:r>
              <a:rPr lang="en-US" sz="3000" dirty="0" err="1">
                <a:latin typeface="+mj-lt"/>
                <a:cs typeface="Cambria"/>
              </a:rPr>
              <a:t>eupnoe</a:t>
            </a:r>
            <a:endParaRPr lang="en-US" sz="3000" dirty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US" sz="3000" dirty="0">
                <a:latin typeface="+mj-lt"/>
                <a:cs typeface="Cambria"/>
              </a:rPr>
              <a:t>ileus</a:t>
            </a:r>
          </a:p>
          <a:p>
            <a:pPr>
              <a:buFont typeface="Arial"/>
              <a:buChar char="•"/>
              <a:defRPr/>
            </a:pPr>
            <a:r>
              <a:rPr lang="en-US" sz="3000" dirty="0">
                <a:latin typeface="+mj-lt"/>
                <a:cs typeface="Cambria"/>
              </a:rPr>
              <a:t>mucus</a:t>
            </a:r>
          </a:p>
          <a:p>
            <a:pPr>
              <a:buFont typeface="Arial"/>
              <a:buChar char="•"/>
              <a:defRPr/>
            </a:pPr>
            <a:r>
              <a:rPr lang="en-US" sz="3000" dirty="0" err="1">
                <a:latin typeface="+mj-lt"/>
                <a:cs typeface="Cambria"/>
              </a:rPr>
              <a:t>haematoma</a:t>
            </a:r>
            <a:endParaRPr lang="en-US" sz="3000" dirty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US" sz="3000" dirty="0">
                <a:latin typeface="+mj-lt"/>
                <a:cs typeface="Cambria"/>
              </a:rPr>
              <a:t>iliacus</a:t>
            </a:r>
          </a:p>
          <a:p>
            <a:pPr>
              <a:buFont typeface="Arial"/>
              <a:buChar char="•"/>
              <a:defRPr/>
            </a:pPr>
            <a:endParaRPr lang="en-US" sz="3000" dirty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endParaRPr lang="en-US" sz="3000" dirty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endParaRPr lang="en-US" sz="3000" dirty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endParaRPr lang="en-US" sz="3000" dirty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endParaRPr lang="en-US" sz="3000" dirty="0">
              <a:latin typeface="+mj-lt"/>
              <a:cs typeface="Cambri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25800" y="1636713"/>
            <a:ext cx="2706688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ossa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cs typeface="Cambria"/>
              </a:rPr>
              <a:t>diploe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cubitus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venae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diameter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sacralis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ulcus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iris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59500" y="1636713"/>
            <a:ext cx="2706688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sutura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sigmoideus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depressor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area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oesophagus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melior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meatus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leucocytus</a:t>
            </a:r>
            <a:endParaRPr lang="en-US" dirty="0">
              <a:latin typeface="+mj-lt"/>
              <a:cs typeface="Cambri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78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Consonants</a:t>
            </a:r>
            <a:endParaRPr lang="cs-CZ" dirty="0"/>
          </a:p>
        </p:txBody>
      </p:sp>
      <p:graphicFrame>
        <p:nvGraphicFramePr>
          <p:cNvPr id="5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83148"/>
              </p:ext>
            </p:extLst>
          </p:nvPr>
        </p:nvGraphicFramePr>
        <p:xfrm>
          <a:off x="152400" y="1548292"/>
          <a:ext cx="6329363" cy="365916"/>
        </p:xfrm>
        <a:graphic>
          <a:graphicData uri="http://schemas.openxmlformats.org/drawingml/2006/table">
            <a:tbl>
              <a:tblPr/>
              <a:tblGrid>
                <a:gridCol w="474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59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A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Ā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E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Ē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F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G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H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I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Ī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K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L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81024"/>
              </p:ext>
            </p:extLst>
          </p:nvPr>
        </p:nvGraphicFramePr>
        <p:xfrm>
          <a:off x="2620962" y="2276872"/>
          <a:ext cx="6188075" cy="371475"/>
        </p:xfrm>
        <a:graphic>
          <a:graphicData uri="http://schemas.openxmlformats.org/drawingml/2006/table">
            <a:tbl>
              <a:tblPr/>
              <a:tblGrid>
                <a:gridCol w="441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O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Ō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Q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S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T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U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Ū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V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Ŷ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Z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Ovál 6"/>
          <p:cNvSpPr/>
          <p:nvPr/>
        </p:nvSpPr>
        <p:spPr>
          <a:xfrm>
            <a:off x="1048604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6"/>
              </a:solidFill>
              <a:latin typeface="Cambria"/>
              <a:cs typeface="Cambria"/>
            </a:endParaRPr>
          </a:p>
        </p:txBody>
      </p:sp>
      <p:sp>
        <p:nvSpPr>
          <p:cNvPr id="8" name="Ovál 7"/>
          <p:cNvSpPr/>
          <p:nvPr/>
        </p:nvSpPr>
        <p:spPr>
          <a:xfrm>
            <a:off x="182880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9" name="Ovál 8"/>
          <p:cNvSpPr/>
          <p:nvPr/>
        </p:nvSpPr>
        <p:spPr>
          <a:xfrm>
            <a:off x="304800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529208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571500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609600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3505200" y="22982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4404360" y="22982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5318760" y="22982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6629400" y="22982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graphicFrame>
        <p:nvGraphicFramePr>
          <p:cNvPr id="17" name="Zástupný symbol obsahu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431292"/>
              </p:ext>
            </p:extLst>
          </p:nvPr>
        </p:nvGraphicFramePr>
        <p:xfrm>
          <a:off x="152400" y="3048000"/>
          <a:ext cx="880586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1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5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Consonant</a:t>
                      </a:r>
                      <a:r>
                        <a:rPr lang="sk-SK" sz="2400" dirty="0"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2400" dirty="0" err="1">
                          <a:latin typeface="Cambria"/>
                          <a:cs typeface="Cambria"/>
                        </a:rPr>
                        <a:t>group</a:t>
                      </a:r>
                      <a:r>
                        <a:rPr lang="sk-SK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>
                          <a:latin typeface="Cambria"/>
                          <a:cs typeface="Cambria"/>
                        </a:rPr>
                        <a:t>of</a:t>
                      </a:r>
                      <a:r>
                        <a:rPr lang="sk-SK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>
                          <a:latin typeface="Cambria"/>
                          <a:cs typeface="Cambria"/>
                        </a:rPr>
                        <a:t>consonants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200" dirty="0" err="1">
                          <a:latin typeface="Cambria"/>
                          <a:cs typeface="Cambria"/>
                        </a:rPr>
                        <a:t>Pronunciation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Example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1: c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a, o, u,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consonants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endParaRPr lang="cs-CZ" sz="24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    </a:t>
                      </a:r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 </a:t>
                      </a:r>
                      <a:r>
                        <a:rPr lang="cs-CZ" sz="2400" b="0" i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</a:t>
                      </a:r>
                      <a:r>
                        <a:rPr lang="cs-CZ" sz="2400" b="0" i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i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b="0" i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i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b="0" i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e, i, y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[k]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medi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al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endParaRPr lang="cs-CZ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ts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]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mera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sta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ltivatio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anium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cus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liac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</a:t>
                      </a:r>
                      <a:r>
                        <a:rPr lang="cs-CZ" sz="2400" u="sng" dirty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ntrum,</a:t>
                      </a:r>
                      <a:r>
                        <a:rPr lang="cs-CZ" sz="2400" baseline="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rculatio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</a:t>
                      </a:r>
                      <a:r>
                        <a:rPr lang="cs-CZ" sz="2400" u="sng" dirty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nismus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8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34350"/>
              </p:ext>
            </p:extLst>
          </p:nvPr>
        </p:nvGraphicFramePr>
        <p:xfrm>
          <a:off x="152400" y="5797550"/>
          <a:ext cx="880586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4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5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b="1" i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2: ch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400" b="0" baseline="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[x = 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Greek</a:t>
                      </a:r>
                      <a:r>
                        <a:rPr lang="cs-CZ" sz="2400" b="0" baseline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baseline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chi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]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chirurgia, cholera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4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Consonants</a:t>
            </a:r>
            <a:r>
              <a:rPr lang="cs-CZ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79754"/>
              </p:ext>
            </p:extLst>
          </p:nvPr>
        </p:nvGraphicFramePr>
        <p:xfrm>
          <a:off x="179512" y="3040317"/>
          <a:ext cx="8839200" cy="3384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372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4: h </a:t>
                      </a: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baseline="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[h] </a:t>
                      </a:r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ouse</a:t>
                      </a:r>
                      <a:r>
                        <a:rPr lang="cs-CZ" sz="2400" b="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herba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haematologia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269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5:</a:t>
                      </a:r>
                      <a:r>
                        <a:rPr lang="cs-CZ" sz="2400" b="1" baseline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j/i </a:t>
                      </a:r>
                      <a:r>
                        <a:rPr lang="cs-CZ" sz="2400" b="1" baseline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1" baseline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vowel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[y]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es</a:t>
                      </a:r>
                      <a:endParaRPr lang="cs-CZ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iniectio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injectio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maior/major</a:t>
                      </a: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>
                          <a:latin typeface="Cambria"/>
                          <a:cs typeface="Cambria"/>
                        </a:rPr>
                        <a:t>6: 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sk-SK" sz="2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 + 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[p]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resent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[f]  </a:t>
                      </a:r>
                      <a:r>
                        <a:rPr lang="cs-CZ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ysiology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pneumonia</a:t>
                      </a:r>
                      <a:r>
                        <a:rPr lang="sk-SK" sz="240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>
                          <a:latin typeface="Cambria"/>
                          <a:cs typeface="Cambria"/>
                        </a:rPr>
                        <a:t>pulmo</a:t>
                      </a:r>
                      <a:endParaRPr lang="sk-SK" sz="2400" dirty="0">
                        <a:latin typeface="Cambria"/>
                        <a:cs typeface="Cambria"/>
                      </a:endParaRPr>
                    </a:p>
                    <a:p>
                      <a:r>
                        <a:rPr lang="sk-SK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phantasia</a:t>
                      </a:r>
                      <a:r>
                        <a:rPr lang="sk-SK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pharmacia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latin typeface="Cambria"/>
                          <a:cs typeface="Cambria"/>
                        </a:rPr>
                        <a:t>7: </a:t>
                      </a:r>
                      <a:r>
                        <a:rPr lang="cs-CZ" sz="2400" b="1" dirty="0" err="1">
                          <a:latin typeface="Cambria"/>
                          <a:cs typeface="Cambria"/>
                        </a:rPr>
                        <a:t>qu</a:t>
                      </a:r>
                      <a:r>
                        <a:rPr lang="cs-CZ" sz="2400" b="1" dirty="0"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1" dirty="0" err="1">
                          <a:latin typeface="Cambria"/>
                          <a:cs typeface="Cambria"/>
                        </a:rPr>
                        <a:t>vowel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kv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] 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aqua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lang="cs-CZ" sz="2400" baseline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quadriceps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3269">
                <a:tc>
                  <a:txBody>
                    <a:bodyPr/>
                    <a:lstStyle/>
                    <a:p>
                      <a:r>
                        <a:rPr lang="sk-SK" sz="2400" b="1" dirty="0">
                          <a:latin typeface="Cambria"/>
                          <a:cs typeface="Cambria"/>
                        </a:rPr>
                        <a:t>8: r</a:t>
                      </a:r>
                    </a:p>
                    <a:p>
                      <a:r>
                        <a:rPr lang="sk-SK" sz="2400" b="1" dirty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sk-SK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r+h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[r]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upture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[r]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vertebra</a:t>
                      </a:r>
                      <a:r>
                        <a:rPr lang="sk-SK" sz="240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>
                          <a:latin typeface="Cambria"/>
                          <a:cs typeface="Cambria"/>
                        </a:rPr>
                        <a:t>ruptura</a:t>
                      </a:r>
                      <a:endParaRPr lang="sk-SK" sz="2400" dirty="0">
                        <a:latin typeface="Cambria"/>
                        <a:cs typeface="Cambria"/>
                      </a:endParaRPr>
                    </a:p>
                    <a:p>
                      <a:r>
                        <a:rPr lang="sk-SK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rheuma</a:t>
                      </a:r>
                      <a:r>
                        <a:rPr lang="sk-SK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rhinitis</a:t>
                      </a:r>
                      <a:r>
                        <a:rPr lang="sk-SK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6805"/>
              </p:ext>
            </p:extLst>
          </p:nvPr>
        </p:nvGraphicFramePr>
        <p:xfrm>
          <a:off x="179512" y="1484784"/>
          <a:ext cx="8839199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Consonant</a:t>
                      </a:r>
                      <a:r>
                        <a:rPr lang="sk-SK" sz="2400" dirty="0"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2400" dirty="0" err="1">
                          <a:latin typeface="Cambria"/>
                          <a:cs typeface="Cambria"/>
                        </a:rPr>
                        <a:t>group</a:t>
                      </a:r>
                      <a:r>
                        <a:rPr lang="sk-SK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>
                          <a:latin typeface="Cambria"/>
                          <a:cs typeface="Cambria"/>
                        </a:rPr>
                        <a:t>of</a:t>
                      </a:r>
                      <a:r>
                        <a:rPr lang="sk-SK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>
                          <a:latin typeface="Cambria"/>
                          <a:cs typeface="Cambria"/>
                        </a:rPr>
                        <a:t>consonants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sk-SK" sz="2200" dirty="0" err="1">
                          <a:latin typeface="Cambria"/>
                          <a:cs typeface="Cambria"/>
                        </a:rPr>
                        <a:t>Pronunciation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Example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3: g </a:t>
                      </a:r>
                    </a:p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    </a:t>
                      </a:r>
                      <a:r>
                        <a:rPr lang="cs-CZ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gu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+ </a:t>
                      </a:r>
                      <a:r>
                        <a:rPr lang="cs-CZ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vowel</a:t>
                      </a:r>
                      <a:endParaRPr lang="cs-CZ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[g]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round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gv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] </a:t>
                      </a: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gramma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gastritis</a:t>
                      </a:r>
                    </a:p>
                    <a:p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lingua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sanguis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8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Consonants</a:t>
            </a:r>
            <a:r>
              <a:rPr lang="cs-CZ" dirty="0"/>
              <a:t>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542665"/>
              </p:ext>
            </p:extLst>
          </p:nvPr>
        </p:nvGraphicFramePr>
        <p:xfrm>
          <a:off x="152400" y="1484784"/>
          <a:ext cx="8839200" cy="5303369"/>
        </p:xfrm>
        <a:graphic>
          <a:graphicData uri="http://schemas.openxmlformats.org/drawingml/2006/table">
            <a:tbl>
              <a:tblPr/>
              <a:tblGrid>
                <a:gridCol w="3151188"/>
                <a:gridCol w="2741612"/>
                <a:gridCol w="2946400"/>
              </a:tblGrid>
              <a:tr h="8228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Consonant</a:t>
                      </a: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/</a:t>
                      </a: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group</a:t>
                      </a: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of </a:t>
                      </a: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consonants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Pronunciation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Example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543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9: s/</a:t>
                      </a:r>
                      <a:r>
                        <a:rPr kumimoji="0" lang="cs-CZ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ss</a:t>
                      </a:r>
                      <a:endParaRPr kumimoji="0" lang="cs-CZ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s </a:t>
                      </a:r>
                      <a:r>
                        <a:rPr kumimoji="0" lang="cs-CZ" sz="2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between</a:t>
                      </a: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</a:t>
                      </a:r>
                      <a:r>
                        <a:rPr kumimoji="0" lang="cs-CZ" sz="2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two</a:t>
                      </a: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</a:t>
                      </a:r>
                      <a:r>
                        <a:rPr kumimoji="0" lang="cs-CZ" sz="2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vowels</a:t>
                      </a:r>
                      <a:r>
                        <a:rPr kumimoji="0" lang="cs-CZ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              and </a:t>
                      </a:r>
                      <a:r>
                        <a:rPr kumimoji="0" lang="cs-CZ" sz="2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following</a:t>
                      </a: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</a:t>
                      </a:r>
                      <a:r>
                        <a:rPr kumimoji="0" lang="cs-CZ" sz="2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after</a:t>
                      </a: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</a:t>
                      </a:r>
                      <a:r>
                        <a:rPr kumimoji="0" lang="cs-CZ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l</a:t>
                      </a: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r, </a:t>
                      </a:r>
                      <a:r>
                        <a:rPr kumimoji="0" lang="cs-CZ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s </a:t>
                      </a:r>
                      <a:r>
                        <a:rPr kumimoji="0" lang="cs-CZ" sz="2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between</a:t>
                      </a:r>
                      <a:r>
                        <a:rPr kumimoji="0" lang="cs-CZ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a </a:t>
                      </a:r>
                      <a:r>
                        <a:rPr kumimoji="0" lang="cs-CZ" sz="2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vowel</a:t>
                      </a:r>
                      <a:r>
                        <a:rPr kumimoji="0" lang="cs-CZ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              and m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[s] </a:t>
                      </a:r>
                      <a:r>
                        <a:rPr kumimoji="0" lang="cs-CZ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</a:t>
                      </a: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ome</a:t>
                      </a:r>
                      <a:endParaRPr kumimoji="0" lang="sk-SK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[z</a:t>
                      </a: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] 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</a:t>
                      </a: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ebra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[z] 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</a:t>
                      </a: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ebra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serum</a:t>
                      </a: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fossa</a:t>
                      </a: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nasus</a:t>
                      </a: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incisura</a:t>
                      </a: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pulsus</a:t>
                      </a: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inversus</a:t>
                      </a: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tonsilla</a:t>
                      </a: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suspensio</a:t>
                      </a: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spasmus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</a:tr>
              <a:tr h="1920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10: 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   ti</a:t>
                      </a:r>
                      <a:endParaRPr kumimoji="0" lang="cs-CZ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ti </a:t>
                      </a: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+ </a:t>
                      </a:r>
                      <a:r>
                        <a:rPr kumimoji="0" lang="cs-CZ" sz="2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vowel</a:t>
                      </a: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</a:t>
                      </a:r>
                      <a:endParaRPr kumimoji="0" lang="cs-CZ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s/t/x </a:t>
                      </a: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+ ti </a:t>
                      </a: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+ </a:t>
                      </a:r>
                      <a:r>
                        <a:rPr kumimoji="0" lang="cs-CZ" sz="2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vowel</a:t>
                      </a:r>
                      <a:endParaRPr kumimoji="0" lang="cs-CZ" sz="21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</a:t>
                      </a:r>
                      <a:r>
                        <a:rPr kumimoji="0" lang="sk-SK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</a:t>
                      </a:r>
                      <a:r>
                        <a:rPr kumimoji="0" lang="sk-SK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t+h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[t] </a:t>
                      </a:r>
                      <a:r>
                        <a:rPr kumimoji="0" lang="cs-CZ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</a:t>
                      </a: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ongue</a:t>
                      </a: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ty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]</a:t>
                      </a: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</a:t>
                      </a: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tsi</a:t>
                      </a: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]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[ty]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[t]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trauma, </a:t>
                      </a: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tactus</a:t>
                      </a: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tibia</a:t>
                      </a: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operatio</a:t>
                      </a: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substantia</a:t>
                      </a: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ostium</a:t>
                      </a: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mixtio</a:t>
                      </a: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therapia</a:t>
                      </a:r>
                      <a:r>
                        <a:rPr kumimoji="0" lang="sk-SK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sk-SK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thermometrum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8FD"/>
                    </a:solidFill>
                  </a:tcPr>
                </a:tc>
              </a:tr>
              <a:tr h="4571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11: z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[z] </a:t>
                      </a:r>
                      <a:r>
                        <a:rPr kumimoji="0" lang="cs-CZ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</a:t>
                      </a: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one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zoologia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aloud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854280"/>
          </a:xfrm>
        </p:spPr>
        <p:txBody>
          <a:bodyPr numCol="2">
            <a:normAutofit fontScale="85000"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cancer, </a:t>
            </a:r>
            <a:r>
              <a:rPr lang="en-GB" sz="2800" dirty="0" err="1">
                <a:latin typeface="Cambria"/>
                <a:cs typeface="Cambria"/>
              </a:rPr>
              <a:t>medicamentum</a:t>
            </a:r>
            <a:r>
              <a:rPr lang="en-GB" sz="2800" dirty="0">
                <a:latin typeface="Cambria"/>
                <a:cs typeface="Cambria"/>
              </a:rPr>
              <a:t>, lingua</a:t>
            </a: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thorax, </a:t>
            </a:r>
            <a:r>
              <a:rPr lang="en-GB" sz="2800" dirty="0" err="1">
                <a:latin typeface="Cambria"/>
                <a:cs typeface="Cambria"/>
              </a:rPr>
              <a:t>pulsus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contusio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corpus, </a:t>
            </a:r>
            <a:r>
              <a:rPr lang="en-GB" sz="2800" dirty="0" err="1">
                <a:latin typeface="Cambria"/>
                <a:cs typeface="Cambria"/>
              </a:rPr>
              <a:t>exitus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functio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hemispherium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angulus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fractura</a:t>
            </a:r>
            <a:r>
              <a:rPr lang="en-GB" sz="2800" dirty="0">
                <a:latin typeface="Cambria"/>
                <a:cs typeface="Cambria"/>
              </a:rPr>
              <a:t> </a:t>
            </a: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intestinum</a:t>
            </a:r>
            <a:r>
              <a:rPr lang="en-GB" sz="2800" dirty="0">
                <a:latin typeface="Cambria"/>
                <a:cs typeface="Cambria"/>
              </a:rPr>
              <a:t>, aqua, </a:t>
            </a:r>
            <a:r>
              <a:rPr lang="en-GB" sz="2800" dirty="0" err="1">
                <a:latin typeface="Cambria"/>
                <a:cs typeface="Cambria"/>
              </a:rPr>
              <a:t>pharmacon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oedema, </a:t>
            </a:r>
            <a:r>
              <a:rPr lang="en-GB" sz="2800" dirty="0" err="1">
                <a:latin typeface="Cambria"/>
                <a:cs typeface="Cambria"/>
              </a:rPr>
              <a:t>musculus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defectus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medicus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operatio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infarctus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homo, bronchus, duodenum</a:t>
            </a: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angina, </a:t>
            </a:r>
            <a:r>
              <a:rPr lang="en-GB" sz="2800" dirty="0" err="1">
                <a:latin typeface="Cambria"/>
                <a:cs typeface="Cambria"/>
              </a:rPr>
              <a:t>haemorrhagia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spasmus</a:t>
            </a:r>
            <a:endParaRPr lang="cs-CZ" sz="2800" dirty="0">
              <a:latin typeface="Cambria"/>
              <a:cs typeface="Cambria"/>
            </a:endParaRPr>
          </a:p>
          <a:p>
            <a:pPr marL="0" indent="0">
              <a:buNone/>
              <a:defRPr/>
            </a:pP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encephalon, bacterium, acne</a:t>
            </a: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migraena</a:t>
            </a:r>
            <a:r>
              <a:rPr lang="en-GB" sz="2800" dirty="0">
                <a:latin typeface="Cambria"/>
                <a:cs typeface="Cambria"/>
              </a:rPr>
              <a:t>, pharynx, </a:t>
            </a:r>
            <a:r>
              <a:rPr lang="en-GB" sz="2800" dirty="0" err="1">
                <a:latin typeface="Cambria"/>
                <a:cs typeface="Cambria"/>
              </a:rPr>
              <a:t>dysenteria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inflammatio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leucaemia</a:t>
            </a:r>
            <a:r>
              <a:rPr lang="en-GB" sz="2800" dirty="0">
                <a:latin typeface="Cambria"/>
                <a:cs typeface="Cambria"/>
              </a:rPr>
              <a:t>, virus</a:t>
            </a: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laparoscopia</a:t>
            </a:r>
            <a:r>
              <a:rPr lang="en-GB" sz="2800" dirty="0">
                <a:latin typeface="Cambria"/>
                <a:cs typeface="Cambria"/>
              </a:rPr>
              <a:t>, typhus, </a:t>
            </a:r>
            <a:r>
              <a:rPr lang="en-GB" sz="2800" dirty="0" err="1">
                <a:latin typeface="Cambria"/>
                <a:cs typeface="Cambria"/>
              </a:rPr>
              <a:t>organismus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therapia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digitus</a:t>
            </a:r>
            <a:r>
              <a:rPr lang="en-GB" sz="2800" dirty="0">
                <a:latin typeface="Cambria"/>
                <a:cs typeface="Cambria"/>
              </a:rPr>
              <a:t>, gingiva</a:t>
            </a: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gangraena</a:t>
            </a:r>
            <a:r>
              <a:rPr lang="en-GB" sz="2800" dirty="0">
                <a:latin typeface="Cambria"/>
                <a:cs typeface="Cambria"/>
              </a:rPr>
              <a:t>, diagnosis, </a:t>
            </a:r>
            <a:r>
              <a:rPr lang="en-GB" sz="2800" dirty="0" err="1">
                <a:latin typeface="Cambria"/>
                <a:cs typeface="Cambria"/>
              </a:rPr>
              <a:t>tonsilla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injectio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lympha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oxygenium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vademecum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insufficientia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chirurgia</a:t>
            </a:r>
            <a:endParaRPr lang="en-GB" sz="2800" dirty="0">
              <a:latin typeface="Cambria"/>
              <a:cs typeface="Cambri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5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</a:t>
            </a:r>
            <a:r>
              <a:rPr lang="cs-CZ" dirty="0" err="1" smtClean="0"/>
              <a:t>rammatical</a:t>
            </a:r>
            <a:r>
              <a:rPr lang="cs-CZ" dirty="0" smtClean="0"/>
              <a:t> </a:t>
            </a:r>
            <a:r>
              <a:rPr lang="cs-CZ" dirty="0" err="1" smtClean="0"/>
              <a:t>categories</a:t>
            </a:r>
            <a:r>
              <a:rPr lang="cs-CZ" dirty="0" smtClean="0"/>
              <a:t> of Latin </a:t>
            </a:r>
            <a:r>
              <a:rPr lang="cs-CZ" dirty="0" err="1" smtClean="0"/>
              <a:t>nouns</a:t>
            </a:r>
            <a:r>
              <a:rPr lang="cs-CZ" dirty="0" smtClean="0"/>
              <a:t> and </a:t>
            </a:r>
            <a:r>
              <a:rPr lang="cs-CZ" dirty="0" err="1" smtClean="0"/>
              <a:t>adjectives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requirements</a:t>
            </a:r>
            <a:r>
              <a:rPr lang="cs-CZ" dirty="0" smtClean="0"/>
              <a:t> and </a:t>
            </a:r>
            <a:r>
              <a:rPr lang="cs-CZ" dirty="0" err="1" smtClean="0"/>
              <a:t>rules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STUDY MATERIALS</a:t>
            </a:r>
          </a:p>
          <a:p>
            <a:pPr marL="0" lvl="0" indent="271463">
              <a:buNone/>
            </a:pPr>
            <a:r>
              <a:rPr lang="cs-CZ" sz="2000" dirty="0"/>
              <a:t>–</a:t>
            </a:r>
            <a:r>
              <a:rPr lang="cs-CZ" sz="2000" dirty="0" smtClean="0"/>
              <a:t> </a:t>
            </a:r>
            <a:r>
              <a:rPr lang="cs-CZ" sz="2000" dirty="0" err="1" smtClean="0"/>
              <a:t>materials</a:t>
            </a:r>
            <a:r>
              <a:rPr lang="cs-CZ" sz="2000" dirty="0" smtClean="0"/>
              <a:t> </a:t>
            </a:r>
            <a:r>
              <a:rPr lang="cs-CZ" sz="2000" dirty="0" err="1" smtClean="0"/>
              <a:t>available</a:t>
            </a:r>
            <a:r>
              <a:rPr lang="cs-CZ" sz="2000" dirty="0" smtClean="0"/>
              <a:t> in the IS</a:t>
            </a:r>
          </a:p>
          <a:p>
            <a:pPr marL="542925" lvl="0" indent="-271463">
              <a:buNone/>
            </a:pPr>
            <a:r>
              <a:rPr lang="cs-CZ" sz="2000" dirty="0"/>
              <a:t>–</a:t>
            </a:r>
            <a:r>
              <a:rPr lang="cs-CZ" sz="2000" dirty="0" smtClean="0"/>
              <a:t> </a:t>
            </a:r>
            <a:r>
              <a:rPr lang="cs-CZ" sz="2000" dirty="0" err="1" smtClean="0"/>
              <a:t>textbook</a:t>
            </a:r>
            <a:r>
              <a:rPr lang="cs-CZ" sz="2000" dirty="0" smtClean="0"/>
              <a:t>: </a:t>
            </a:r>
            <a:r>
              <a:rPr lang="cs-CZ" sz="2000" dirty="0" err="1" smtClean="0"/>
              <a:t>Prucklová</a:t>
            </a:r>
            <a:r>
              <a:rPr lang="cs-CZ" sz="2000" dirty="0"/>
              <a:t>, R. – Severová, </a:t>
            </a:r>
            <a:r>
              <a:rPr lang="cs-CZ" sz="2000" dirty="0" smtClean="0"/>
              <a:t>M</a:t>
            </a:r>
            <a:r>
              <a:rPr lang="cs-CZ" sz="2000" dirty="0"/>
              <a:t>.: </a:t>
            </a:r>
            <a:r>
              <a:rPr lang="cs-CZ" sz="2000" i="1" dirty="0" err="1"/>
              <a:t>Introduction</a:t>
            </a:r>
            <a:r>
              <a:rPr lang="cs-CZ" sz="2000" i="1" dirty="0"/>
              <a:t> to Latin </a:t>
            </a:r>
            <a:r>
              <a:rPr lang="cs-CZ" sz="2000" i="1" dirty="0" smtClean="0"/>
              <a:t>and</a:t>
            </a:r>
          </a:p>
          <a:p>
            <a:pPr marL="542925" lvl="0" indent="-271463">
              <a:buNone/>
            </a:pPr>
            <a:r>
              <a:rPr lang="cs-CZ" sz="2000" i="1" dirty="0"/>
              <a:t> </a:t>
            </a:r>
            <a:r>
              <a:rPr lang="cs-CZ" sz="2000" i="1" dirty="0" smtClean="0"/>
              <a:t>  </a:t>
            </a:r>
            <a:r>
              <a:rPr lang="cs-CZ" sz="2000" i="1" dirty="0" err="1" smtClean="0"/>
              <a:t>Greek</a:t>
            </a:r>
            <a:r>
              <a:rPr lang="cs-CZ" sz="2000" i="1" dirty="0" smtClean="0"/>
              <a:t> </a:t>
            </a:r>
            <a:r>
              <a:rPr lang="cs-CZ" sz="2000" i="1" dirty="0"/>
              <a:t>Terminology in </a:t>
            </a:r>
            <a:r>
              <a:rPr lang="cs-CZ" sz="2000" i="1" dirty="0" err="1"/>
              <a:t>Medicine</a:t>
            </a:r>
            <a:r>
              <a:rPr lang="cs-CZ" sz="2000" dirty="0"/>
              <a:t>. Praha: KLP, 2012 </a:t>
            </a:r>
            <a:r>
              <a:rPr lang="en-GB" sz="2000" dirty="0"/>
              <a:t>(</a:t>
            </a:r>
            <a:r>
              <a:rPr lang="en-GB" sz="2000" dirty="0" smtClean="0"/>
              <a:t>Unit</a:t>
            </a:r>
            <a:r>
              <a:rPr lang="cs-CZ" sz="2000" dirty="0" smtClean="0"/>
              <a:t>s</a:t>
            </a:r>
            <a:r>
              <a:rPr lang="en-GB" sz="2000" dirty="0" smtClean="0"/>
              <a:t> 1</a:t>
            </a:r>
            <a:r>
              <a:rPr lang="cs-CZ" sz="2000" dirty="0" smtClean="0"/>
              <a:t>–</a:t>
            </a:r>
            <a:r>
              <a:rPr lang="en-GB" sz="2000" dirty="0" smtClean="0"/>
              <a:t>7)</a:t>
            </a:r>
            <a:endParaRPr lang="cs-CZ" sz="2000" dirty="0"/>
          </a:p>
          <a:p>
            <a:pPr marL="0" indent="271463">
              <a:spcAft>
                <a:spcPts val="600"/>
              </a:spcAft>
              <a:buNone/>
            </a:pPr>
            <a:r>
              <a:rPr lang="cs-CZ" sz="2000" dirty="0" smtClean="0"/>
              <a:t>– </a:t>
            </a:r>
            <a:r>
              <a:rPr lang="cs-CZ" sz="2000" dirty="0" err="1" smtClean="0"/>
              <a:t>drill</a:t>
            </a:r>
            <a:r>
              <a:rPr lang="cs-CZ" sz="2000" dirty="0" smtClean="0"/>
              <a:t> on the IS </a:t>
            </a:r>
            <a:r>
              <a:rPr lang="en-GB" sz="2000" dirty="0"/>
              <a:t>(</a:t>
            </a:r>
            <a:r>
              <a:rPr lang="en-GB" sz="2000" dirty="0">
                <a:hlinkClick r:id="rId2"/>
              </a:rPr>
              <a:t>https://is.muni.cz/auth/dril/?</a:t>
            </a:r>
            <a:r>
              <a:rPr lang="en-GB" sz="2000" dirty="0" smtClean="0">
                <a:hlinkClick r:id="rId2"/>
              </a:rPr>
              <a:t>lang=en</a:t>
            </a:r>
            <a:r>
              <a:rPr lang="en-GB" sz="2000" dirty="0" smtClean="0"/>
              <a:t>)</a:t>
            </a:r>
            <a:endParaRPr lang="cs-CZ" sz="2000" dirty="0"/>
          </a:p>
          <a:p>
            <a:r>
              <a:rPr lang="cs-CZ" dirty="0" smtClean="0"/>
              <a:t>TESTING</a:t>
            </a:r>
          </a:p>
          <a:p>
            <a:pPr marL="0" lvl="0" indent="271463">
              <a:buNone/>
            </a:pPr>
            <a:r>
              <a:rPr lang="cs-CZ" sz="2000" dirty="0"/>
              <a:t>– </a:t>
            </a:r>
            <a:r>
              <a:rPr lang="cs-CZ" sz="2000" dirty="0" smtClean="0"/>
              <a:t>2 </a:t>
            </a:r>
            <a:r>
              <a:rPr lang="cs-CZ" sz="2000" dirty="0" err="1" smtClean="0"/>
              <a:t>progress</a:t>
            </a:r>
            <a:r>
              <a:rPr lang="cs-CZ" sz="2000" dirty="0" smtClean="0"/>
              <a:t> </a:t>
            </a:r>
            <a:r>
              <a:rPr lang="cs-CZ" sz="2000" dirty="0" err="1" smtClean="0"/>
              <a:t>tests</a:t>
            </a:r>
            <a:r>
              <a:rPr lang="cs-CZ" sz="2000" dirty="0" smtClean="0"/>
              <a:t> (</a:t>
            </a:r>
            <a:r>
              <a:rPr lang="cs-CZ" sz="2000" dirty="0" err="1" smtClean="0"/>
              <a:t>pass</a:t>
            </a:r>
            <a:r>
              <a:rPr lang="cs-CZ" sz="2000" dirty="0" smtClean="0"/>
              <a:t> limit = 70%)</a:t>
            </a:r>
          </a:p>
          <a:p>
            <a:pPr marL="0" indent="271463">
              <a:buNone/>
            </a:pPr>
            <a:r>
              <a:rPr lang="cs-CZ" sz="2000" dirty="0" smtClean="0"/>
              <a:t>– </a:t>
            </a:r>
            <a:r>
              <a:rPr lang="cs-CZ" sz="2000" dirty="0" err="1" smtClean="0"/>
              <a:t>credit</a:t>
            </a:r>
            <a:r>
              <a:rPr lang="cs-CZ" sz="2000" dirty="0" smtClean="0"/>
              <a:t> test (</a:t>
            </a:r>
            <a:r>
              <a:rPr lang="cs-CZ" sz="2000" dirty="0" err="1" smtClean="0"/>
              <a:t>pass</a:t>
            </a:r>
            <a:r>
              <a:rPr lang="cs-CZ" sz="2000" dirty="0" smtClean="0"/>
              <a:t> limit: 60–70%)</a:t>
            </a:r>
          </a:p>
          <a:p>
            <a:pPr marL="0" indent="271463">
              <a:buNone/>
            </a:pPr>
            <a:r>
              <a:rPr lang="cs-CZ" sz="2000" dirty="0"/>
              <a:t>–</a:t>
            </a:r>
            <a:r>
              <a:rPr lang="cs-CZ" sz="2000" dirty="0" smtClean="0"/>
              <a:t> </a:t>
            </a:r>
            <a:r>
              <a:rPr lang="cs-CZ" sz="2000" dirty="0" err="1" smtClean="0"/>
              <a:t>rules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testing</a:t>
            </a:r>
            <a:endParaRPr lang="cs-CZ" sz="2000" dirty="0" smtClean="0"/>
          </a:p>
          <a:p>
            <a:pPr marL="0" indent="271463">
              <a:spcAft>
                <a:spcPts val="600"/>
              </a:spcAft>
              <a:buNone/>
            </a:pPr>
            <a:r>
              <a:rPr lang="cs-CZ" sz="2000" dirty="0"/>
              <a:t>– </a:t>
            </a:r>
            <a:r>
              <a:rPr lang="cs-CZ" sz="2000" dirty="0" err="1" smtClean="0"/>
              <a:t>access</a:t>
            </a:r>
            <a:r>
              <a:rPr lang="cs-CZ" sz="2000" dirty="0" smtClean="0"/>
              <a:t> to test </a:t>
            </a:r>
            <a:r>
              <a:rPr lang="cs-CZ" sz="2000" dirty="0" err="1" smtClean="0"/>
              <a:t>results</a:t>
            </a:r>
            <a:endParaRPr lang="cs-CZ" sz="2000" dirty="0"/>
          </a:p>
          <a:p>
            <a:r>
              <a:rPr lang="cs-CZ" sz="2800" dirty="0" smtClean="0"/>
              <a:t>CLASS ATTENDANCE AND SUBSTITUTIONS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1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Morphological</a:t>
            </a:r>
            <a:r>
              <a:rPr lang="cs-CZ" sz="2400" dirty="0" smtClean="0"/>
              <a:t> typology of </a:t>
            </a:r>
            <a:r>
              <a:rPr lang="cs-CZ" sz="2400" dirty="0" err="1" smtClean="0"/>
              <a:t>languages</a:t>
            </a:r>
            <a:r>
              <a:rPr lang="cs-CZ" sz="2400" dirty="0" smtClean="0"/>
              <a:t>:</a:t>
            </a:r>
            <a:br>
              <a:rPr lang="cs-CZ" sz="2400" dirty="0" smtClean="0"/>
            </a:br>
            <a:r>
              <a:rPr lang="cs-CZ" sz="2400" dirty="0" err="1" smtClean="0"/>
              <a:t>English</a:t>
            </a:r>
            <a:r>
              <a:rPr lang="cs-CZ" sz="2400" dirty="0" smtClean="0"/>
              <a:t> vs. Latin</a:t>
            </a:r>
            <a:endParaRPr lang="cs-CZ" sz="2400" dirty="0"/>
          </a:p>
        </p:txBody>
      </p:sp>
      <p:sp>
        <p:nvSpPr>
          <p:cNvPr id="5" name="Zástupný symbol pro text 1"/>
          <p:cNvSpPr txBox="1">
            <a:spLocks/>
          </p:cNvSpPr>
          <p:nvPr/>
        </p:nvSpPr>
        <p:spPr>
          <a:xfrm>
            <a:off x="251520" y="1700808"/>
            <a:ext cx="9036496" cy="410445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300" b="1" dirty="0" err="1" smtClean="0"/>
              <a:t>analytic</a:t>
            </a:r>
            <a:r>
              <a:rPr lang="cs-CZ" sz="2300" b="1" dirty="0" smtClean="0"/>
              <a:t> / </a:t>
            </a:r>
            <a:r>
              <a:rPr lang="cs-CZ" sz="2300" b="1" dirty="0" err="1" smtClean="0"/>
              <a:t>isolating</a:t>
            </a:r>
            <a:r>
              <a:rPr lang="cs-CZ" sz="2300" b="1" dirty="0" smtClean="0"/>
              <a:t> </a:t>
            </a:r>
            <a:r>
              <a:rPr lang="cs-CZ" sz="2300" b="1" dirty="0" err="1" smtClean="0"/>
              <a:t>languages</a:t>
            </a:r>
            <a:endParaRPr lang="cs-CZ" sz="2300" b="1" dirty="0" smtClean="0"/>
          </a:p>
          <a:p>
            <a:pPr marL="271463" indent="0">
              <a:lnSpc>
                <a:spcPct val="120000"/>
              </a:lnSpc>
              <a:buNone/>
            </a:pPr>
            <a:r>
              <a:rPr lang="cs-CZ" sz="2300" dirty="0" smtClean="0"/>
              <a:t>= </a:t>
            </a:r>
            <a:r>
              <a:rPr lang="cs-CZ" sz="2300" dirty="0" err="1" smtClean="0"/>
              <a:t>rely</a:t>
            </a:r>
            <a:r>
              <a:rPr lang="cs-CZ" sz="2300" dirty="0" smtClean="0"/>
              <a:t> </a:t>
            </a:r>
            <a:r>
              <a:rPr lang="cs-CZ" sz="2300" dirty="0" err="1" smtClean="0"/>
              <a:t>mainly</a:t>
            </a:r>
            <a:r>
              <a:rPr lang="cs-CZ" sz="2300" dirty="0" smtClean="0"/>
              <a:t> on </a:t>
            </a:r>
            <a:r>
              <a:rPr lang="cs-CZ" sz="2300" dirty="0" err="1" smtClean="0"/>
              <a:t>word</a:t>
            </a:r>
            <a:r>
              <a:rPr lang="cs-CZ" sz="2300" dirty="0" smtClean="0"/>
              <a:t> </a:t>
            </a:r>
            <a:r>
              <a:rPr lang="cs-CZ" sz="2300" dirty="0" err="1" smtClean="0"/>
              <a:t>order</a:t>
            </a:r>
            <a:r>
              <a:rPr lang="cs-CZ" sz="2300" dirty="0" smtClean="0"/>
              <a:t> to </a:t>
            </a:r>
            <a:r>
              <a:rPr lang="cs-CZ" sz="2300" dirty="0" err="1" smtClean="0"/>
              <a:t>convey</a:t>
            </a:r>
            <a:r>
              <a:rPr lang="cs-CZ" sz="2300" dirty="0" smtClean="0"/>
              <a:t> </a:t>
            </a:r>
            <a:r>
              <a:rPr lang="cs-CZ" sz="2300" dirty="0" err="1" smtClean="0"/>
              <a:t>meaning</a:t>
            </a:r>
            <a:r>
              <a:rPr lang="cs-CZ" sz="2300" dirty="0"/>
              <a:t> </a:t>
            </a:r>
            <a:r>
              <a:rPr lang="cs-CZ" sz="2300" dirty="0" smtClean="0">
                <a:latin typeface="Times New Roman"/>
                <a:cs typeface="Times New Roman"/>
              </a:rPr>
              <a:t>&gt; </a:t>
            </a:r>
            <a:r>
              <a:rPr lang="cs-CZ" sz="2300" dirty="0" err="1" smtClean="0"/>
              <a:t>contain</a:t>
            </a:r>
            <a:r>
              <a:rPr lang="cs-CZ" sz="2300" dirty="0" smtClean="0"/>
              <a:t> very </a:t>
            </a:r>
            <a:r>
              <a:rPr lang="cs-CZ" sz="2300" dirty="0" err="1" smtClean="0"/>
              <a:t>little</a:t>
            </a:r>
            <a:r>
              <a:rPr lang="cs-CZ" sz="2300" dirty="0" smtClean="0"/>
              <a:t> </a:t>
            </a:r>
            <a:r>
              <a:rPr lang="cs-CZ" sz="2300" dirty="0" err="1" smtClean="0"/>
              <a:t>inflection</a:t>
            </a:r>
            <a:r>
              <a:rPr lang="cs-CZ" sz="2300" dirty="0" smtClean="0"/>
              <a:t> (</a:t>
            </a:r>
            <a:r>
              <a:rPr lang="cs-CZ" sz="2300" dirty="0" err="1" smtClean="0"/>
              <a:t>e.g</a:t>
            </a:r>
            <a:r>
              <a:rPr lang="cs-CZ" sz="2300" dirty="0" smtClean="0"/>
              <a:t>. </a:t>
            </a:r>
            <a:r>
              <a:rPr lang="cs-CZ" sz="2300" dirty="0" err="1" smtClean="0"/>
              <a:t>Chinese</a:t>
            </a:r>
            <a:r>
              <a:rPr lang="cs-CZ" sz="2300" dirty="0" smtClean="0"/>
              <a:t>, </a:t>
            </a:r>
            <a:r>
              <a:rPr lang="cs-CZ" sz="2300" u="sng" dirty="0" err="1" smtClean="0"/>
              <a:t>English</a:t>
            </a:r>
            <a:r>
              <a:rPr lang="cs-CZ" sz="2300" dirty="0" smtClean="0"/>
              <a:t> – </a:t>
            </a:r>
            <a:r>
              <a:rPr lang="cs-CZ" sz="2300" dirty="0" err="1" smtClean="0"/>
              <a:t>fixed</a:t>
            </a:r>
            <a:r>
              <a:rPr lang="cs-CZ" sz="2300" dirty="0" smtClean="0"/>
              <a:t> </a:t>
            </a:r>
            <a:r>
              <a:rPr lang="cs-CZ" sz="2300" dirty="0" err="1" smtClean="0"/>
              <a:t>word</a:t>
            </a:r>
            <a:r>
              <a:rPr lang="cs-CZ" sz="2300" dirty="0" smtClean="0"/>
              <a:t> </a:t>
            </a:r>
            <a:r>
              <a:rPr lang="cs-CZ" sz="2300" dirty="0" err="1" smtClean="0"/>
              <a:t>order</a:t>
            </a:r>
            <a:r>
              <a:rPr lang="cs-CZ" sz="2300" dirty="0" smtClean="0"/>
              <a:t> = SVOMPT </a:t>
            </a:r>
          </a:p>
          <a:p>
            <a:pPr marL="271463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300" dirty="0" err="1" smtClean="0"/>
              <a:t>keeps</a:t>
            </a:r>
            <a:r>
              <a:rPr lang="cs-CZ" sz="2300" dirty="0" smtClean="0"/>
              <a:t> </a:t>
            </a:r>
            <a:r>
              <a:rPr lang="cs-CZ" sz="2300" dirty="0" err="1" smtClean="0"/>
              <a:t>sentences</a:t>
            </a:r>
            <a:r>
              <a:rPr lang="cs-CZ" sz="2300" dirty="0" smtClean="0"/>
              <a:t> </a:t>
            </a:r>
            <a:r>
              <a:rPr lang="cs-CZ" sz="2300" dirty="0" err="1" smtClean="0"/>
              <a:t>understandable</a:t>
            </a:r>
            <a:r>
              <a:rPr lang="cs-CZ" sz="2300" dirty="0" smtClean="0"/>
              <a:t>)</a:t>
            </a:r>
          </a:p>
          <a:p>
            <a:r>
              <a:rPr lang="cs-CZ" sz="2300" b="1" dirty="0" err="1" smtClean="0"/>
              <a:t>synthetic</a:t>
            </a:r>
            <a:r>
              <a:rPr lang="cs-CZ" sz="2300" dirty="0" smtClean="0"/>
              <a:t> </a:t>
            </a:r>
            <a:r>
              <a:rPr lang="cs-CZ" sz="2300" b="1" dirty="0" err="1" smtClean="0"/>
              <a:t>languages</a:t>
            </a:r>
            <a:endParaRPr lang="cs-CZ" sz="2300" b="1" dirty="0" smtClean="0"/>
          </a:p>
          <a:p>
            <a:pPr marL="271463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300" dirty="0" smtClean="0"/>
              <a:t>= </a:t>
            </a:r>
            <a:r>
              <a:rPr lang="cs-CZ" sz="2300" dirty="0" err="1" smtClean="0"/>
              <a:t>word</a:t>
            </a:r>
            <a:r>
              <a:rPr lang="cs-CZ" sz="2300" dirty="0" smtClean="0"/>
              <a:t> </a:t>
            </a:r>
            <a:r>
              <a:rPr lang="cs-CZ" sz="2300" dirty="0" err="1" smtClean="0"/>
              <a:t>order</a:t>
            </a:r>
            <a:r>
              <a:rPr lang="cs-CZ" sz="2300" dirty="0" smtClean="0"/>
              <a:t> </a:t>
            </a:r>
            <a:r>
              <a:rPr lang="cs-CZ" sz="2300" dirty="0" err="1" smtClean="0"/>
              <a:t>is</a:t>
            </a:r>
            <a:r>
              <a:rPr lang="cs-CZ" sz="2300" dirty="0" smtClean="0"/>
              <a:t> </a:t>
            </a:r>
            <a:r>
              <a:rPr lang="cs-CZ" sz="2300" dirty="0" err="1" smtClean="0"/>
              <a:t>less</a:t>
            </a:r>
            <a:r>
              <a:rPr lang="cs-CZ" sz="2300" dirty="0" smtClean="0"/>
              <a:t> </a:t>
            </a:r>
            <a:r>
              <a:rPr lang="cs-CZ" sz="2300" dirty="0" err="1" smtClean="0"/>
              <a:t>important</a:t>
            </a:r>
            <a:r>
              <a:rPr lang="cs-CZ" sz="2300" dirty="0" smtClean="0"/>
              <a:t>, </a:t>
            </a:r>
            <a:r>
              <a:rPr lang="cs-CZ" sz="2300" dirty="0" err="1" smtClean="0"/>
              <a:t>individual</a:t>
            </a:r>
            <a:r>
              <a:rPr lang="cs-CZ" sz="2300" dirty="0" smtClean="0"/>
              <a:t> </a:t>
            </a:r>
            <a:r>
              <a:rPr lang="cs-CZ" sz="2300" dirty="0" err="1" smtClean="0"/>
              <a:t>words</a:t>
            </a:r>
            <a:r>
              <a:rPr lang="cs-CZ" sz="2300" dirty="0" smtClean="0"/>
              <a:t> express </a:t>
            </a:r>
            <a:r>
              <a:rPr lang="cs-CZ" sz="2300" dirty="0" err="1" smtClean="0"/>
              <a:t>their</a:t>
            </a:r>
            <a:r>
              <a:rPr lang="cs-CZ" sz="2300" dirty="0" smtClean="0"/>
              <a:t> </a:t>
            </a:r>
            <a:r>
              <a:rPr lang="cs-CZ" sz="2300" dirty="0" err="1" smtClean="0"/>
              <a:t>grammatical</a:t>
            </a:r>
            <a:r>
              <a:rPr lang="cs-CZ" sz="2300" dirty="0" smtClean="0"/>
              <a:t> </a:t>
            </a:r>
            <a:r>
              <a:rPr lang="cs-CZ" sz="2300" dirty="0" err="1" smtClean="0"/>
              <a:t>functions</a:t>
            </a:r>
            <a:r>
              <a:rPr lang="cs-CZ" sz="2300" dirty="0" smtClean="0"/>
              <a:t>/relations by </a:t>
            </a:r>
            <a:r>
              <a:rPr lang="cs-CZ" sz="2300" dirty="0" err="1" smtClean="0"/>
              <a:t>means</a:t>
            </a:r>
            <a:r>
              <a:rPr lang="cs-CZ" sz="2300" dirty="0" smtClean="0"/>
              <a:t> of </a:t>
            </a:r>
            <a:r>
              <a:rPr lang="cs-CZ" sz="2300" dirty="0" err="1" smtClean="0"/>
              <a:t>prefixes</a:t>
            </a:r>
            <a:r>
              <a:rPr lang="cs-CZ" sz="2300" dirty="0"/>
              <a:t> </a:t>
            </a:r>
            <a:r>
              <a:rPr lang="cs-CZ" sz="2300" dirty="0" smtClean="0"/>
              <a:t>and </a:t>
            </a:r>
            <a:r>
              <a:rPr lang="cs-CZ" sz="2300" dirty="0" err="1" smtClean="0"/>
              <a:t>suffixes</a:t>
            </a:r>
            <a:r>
              <a:rPr lang="cs-CZ" sz="2300" dirty="0" smtClean="0"/>
              <a:t>, </a:t>
            </a:r>
            <a:r>
              <a:rPr lang="cs-CZ" sz="2300" dirty="0" err="1" smtClean="0"/>
              <a:t>higher</a:t>
            </a:r>
            <a:r>
              <a:rPr lang="cs-CZ" sz="2300" dirty="0" smtClean="0"/>
              <a:t> </a:t>
            </a:r>
            <a:r>
              <a:rPr lang="cs-CZ" sz="2300" dirty="0" err="1" smtClean="0"/>
              <a:t>degree</a:t>
            </a:r>
            <a:r>
              <a:rPr lang="cs-CZ" sz="2300" dirty="0" smtClean="0"/>
              <a:t> of </a:t>
            </a:r>
            <a:r>
              <a:rPr lang="cs-CZ" sz="2300" dirty="0" err="1" smtClean="0"/>
              <a:t>inflection</a:t>
            </a:r>
            <a:endParaRPr lang="cs-CZ" sz="2300" dirty="0" smtClean="0"/>
          </a:p>
          <a:p>
            <a:pPr indent="0">
              <a:buNone/>
            </a:pPr>
            <a:r>
              <a:rPr lang="cs-CZ" sz="2300" dirty="0" smtClean="0"/>
              <a:t>– </a:t>
            </a:r>
            <a:r>
              <a:rPr lang="cs-CZ" sz="2300" dirty="0" err="1" smtClean="0"/>
              <a:t>agglutinative</a:t>
            </a:r>
            <a:r>
              <a:rPr lang="cs-CZ" sz="2300" dirty="0" smtClean="0"/>
              <a:t> (</a:t>
            </a:r>
            <a:r>
              <a:rPr lang="cs-CZ" sz="2300" dirty="0" err="1" smtClean="0"/>
              <a:t>e.g</a:t>
            </a:r>
            <a:r>
              <a:rPr lang="cs-CZ" sz="2300" dirty="0" smtClean="0"/>
              <a:t>. </a:t>
            </a:r>
            <a:r>
              <a:rPr lang="cs-CZ" sz="2300" dirty="0" err="1" smtClean="0"/>
              <a:t>Turkish</a:t>
            </a:r>
            <a:r>
              <a:rPr lang="cs-CZ" sz="2300" dirty="0" smtClean="0"/>
              <a:t>, </a:t>
            </a:r>
            <a:r>
              <a:rPr lang="cs-CZ" sz="2300" dirty="0" err="1" smtClean="0"/>
              <a:t>Hungarian</a:t>
            </a:r>
            <a:r>
              <a:rPr lang="cs-CZ" sz="2300" dirty="0" smtClean="0"/>
              <a:t>, </a:t>
            </a:r>
            <a:r>
              <a:rPr lang="cs-CZ" sz="2300" dirty="0" err="1" smtClean="0"/>
              <a:t>Japanese</a:t>
            </a:r>
            <a:r>
              <a:rPr lang="cs-CZ" sz="2300" dirty="0" smtClean="0"/>
              <a:t>, </a:t>
            </a:r>
            <a:r>
              <a:rPr lang="cs-CZ" sz="2300" dirty="0" err="1" smtClean="0"/>
              <a:t>Finnish</a:t>
            </a:r>
            <a:r>
              <a:rPr lang="cs-CZ" sz="2300" dirty="0" smtClean="0"/>
              <a:t>)</a:t>
            </a:r>
          </a:p>
          <a:p>
            <a:pPr marL="271462" indent="0">
              <a:buNone/>
            </a:pPr>
            <a:r>
              <a:rPr lang="cs-CZ" sz="2300" dirty="0" smtClean="0"/>
              <a:t>– </a:t>
            </a:r>
            <a:r>
              <a:rPr lang="cs-CZ" sz="2300" b="1" dirty="0" err="1" smtClean="0">
                <a:solidFill>
                  <a:srgbClr val="FF0000"/>
                </a:solidFill>
              </a:rPr>
              <a:t>fusional</a:t>
            </a:r>
            <a:r>
              <a:rPr lang="cs-CZ" sz="2300" b="1" dirty="0" smtClean="0">
                <a:solidFill>
                  <a:srgbClr val="FF0000"/>
                </a:solidFill>
              </a:rPr>
              <a:t> = </a:t>
            </a:r>
            <a:r>
              <a:rPr lang="cs-CZ" sz="2300" b="1" dirty="0" err="1" smtClean="0">
                <a:solidFill>
                  <a:srgbClr val="FF0000"/>
                </a:solidFill>
              </a:rPr>
              <a:t>inflectional</a:t>
            </a:r>
            <a:r>
              <a:rPr lang="cs-CZ" sz="2300" b="1" dirty="0" smtClean="0">
                <a:solidFill>
                  <a:srgbClr val="FF0000"/>
                </a:solidFill>
              </a:rPr>
              <a:t> </a:t>
            </a:r>
            <a:r>
              <a:rPr lang="cs-CZ" sz="2300" dirty="0" smtClean="0"/>
              <a:t>(</a:t>
            </a:r>
            <a:r>
              <a:rPr lang="cs-CZ" sz="2300" dirty="0" err="1" smtClean="0"/>
              <a:t>e.g</a:t>
            </a:r>
            <a:r>
              <a:rPr lang="cs-CZ" sz="2300" dirty="0" smtClean="0"/>
              <a:t>. </a:t>
            </a:r>
            <a:r>
              <a:rPr lang="cs-CZ" sz="2300" u="sng" dirty="0" smtClean="0"/>
              <a:t>Latin</a:t>
            </a:r>
            <a:r>
              <a:rPr lang="cs-CZ" sz="2300" dirty="0" smtClean="0"/>
              <a:t>, </a:t>
            </a:r>
            <a:r>
              <a:rPr lang="cs-CZ" sz="2300" u="sng" dirty="0" err="1" smtClean="0"/>
              <a:t>Greek</a:t>
            </a:r>
            <a:r>
              <a:rPr lang="cs-CZ" sz="2300" dirty="0" smtClean="0"/>
              <a:t>, </a:t>
            </a:r>
            <a:r>
              <a:rPr lang="en-US" sz="2300" dirty="0" smtClean="0"/>
              <a:t>C</a:t>
            </a:r>
            <a:r>
              <a:rPr lang="cs-CZ" sz="2300" dirty="0" err="1" smtClean="0"/>
              <a:t>zech</a:t>
            </a:r>
            <a:r>
              <a:rPr lang="cs-CZ" sz="2300" dirty="0" smtClean="0"/>
              <a:t>, </a:t>
            </a:r>
            <a:r>
              <a:rPr lang="cs-CZ" sz="2300" dirty="0" err="1" smtClean="0"/>
              <a:t>Russian</a:t>
            </a:r>
            <a:r>
              <a:rPr lang="cs-CZ" sz="2300" dirty="0" smtClean="0"/>
              <a:t>, </a:t>
            </a:r>
          </a:p>
          <a:p>
            <a:pPr marL="271462" indent="0">
              <a:buNone/>
            </a:pPr>
            <a:r>
              <a:rPr lang="cs-CZ" sz="2300" dirty="0"/>
              <a:t> </a:t>
            </a:r>
            <a:r>
              <a:rPr lang="cs-CZ" sz="2300" dirty="0" smtClean="0"/>
              <a:t>  Romance </a:t>
            </a:r>
            <a:r>
              <a:rPr lang="cs-CZ" sz="2300" dirty="0" err="1" smtClean="0"/>
              <a:t>languages</a:t>
            </a:r>
            <a:r>
              <a:rPr lang="cs-CZ" sz="2300" dirty="0" smtClean="0"/>
              <a:t>)</a:t>
            </a:r>
          </a:p>
          <a:p>
            <a:pPr indent="0">
              <a:buNone/>
            </a:pPr>
            <a:r>
              <a:rPr lang="cs-CZ" sz="2300" dirty="0" smtClean="0"/>
              <a:t>– </a:t>
            </a:r>
            <a:r>
              <a:rPr lang="cs-CZ" sz="2300" dirty="0" err="1" smtClean="0"/>
              <a:t>polysynthetic</a:t>
            </a:r>
            <a:r>
              <a:rPr lang="cs-CZ" sz="2300" dirty="0" smtClean="0"/>
              <a:t> (</a:t>
            </a:r>
            <a:r>
              <a:rPr lang="cs-CZ" sz="2300" dirty="0" err="1" smtClean="0"/>
              <a:t>Eskimo</a:t>
            </a:r>
            <a:r>
              <a:rPr lang="cs-CZ" sz="2300" dirty="0" smtClean="0"/>
              <a:t> </a:t>
            </a:r>
            <a:r>
              <a:rPr lang="cs-CZ" sz="2300" dirty="0" err="1" smtClean="0"/>
              <a:t>languages</a:t>
            </a:r>
            <a:r>
              <a:rPr lang="cs-CZ" sz="23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Number</a:t>
            </a:r>
            <a:r>
              <a:rPr lang="cs-CZ" dirty="0" smtClean="0"/>
              <a:t> and gender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05808" y="1527048"/>
            <a:ext cx="491832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Number</a:t>
            </a:r>
            <a:endParaRPr lang="cs-CZ" b="1" dirty="0" smtClean="0"/>
          </a:p>
          <a:p>
            <a:r>
              <a:rPr lang="cs-CZ" dirty="0" err="1" smtClean="0"/>
              <a:t>singular</a:t>
            </a:r>
            <a:r>
              <a:rPr lang="cs-CZ" dirty="0" smtClean="0"/>
              <a:t> (</a:t>
            </a:r>
            <a:r>
              <a:rPr lang="cs-CZ" dirty="0" err="1" smtClean="0"/>
              <a:t>sg</a:t>
            </a:r>
            <a:r>
              <a:rPr lang="cs-CZ" dirty="0" smtClean="0"/>
              <a:t>. = 1)</a:t>
            </a:r>
          </a:p>
          <a:p>
            <a:r>
              <a:rPr lang="cs-CZ" dirty="0" err="1"/>
              <a:t>p</a:t>
            </a:r>
            <a:r>
              <a:rPr lang="cs-CZ" dirty="0" err="1" smtClean="0"/>
              <a:t>lural</a:t>
            </a:r>
            <a:r>
              <a:rPr lang="cs-CZ" dirty="0" smtClean="0"/>
              <a:t> (</a:t>
            </a:r>
            <a:r>
              <a:rPr lang="cs-CZ" dirty="0" err="1" smtClean="0"/>
              <a:t>pl</a:t>
            </a:r>
            <a:r>
              <a:rPr lang="cs-CZ" dirty="0" smtClean="0"/>
              <a:t>. = 2 and more)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Gender</a:t>
            </a:r>
          </a:p>
          <a:p>
            <a:r>
              <a:rPr lang="cs-CZ" dirty="0" err="1" smtClean="0"/>
              <a:t>masculine</a:t>
            </a:r>
            <a:r>
              <a:rPr lang="cs-CZ" dirty="0" smtClean="0"/>
              <a:t> (</a:t>
            </a:r>
            <a:r>
              <a:rPr lang="cs-CZ" dirty="0" err="1" smtClean="0"/>
              <a:t>nervus</a:t>
            </a:r>
            <a:r>
              <a:rPr lang="cs-CZ" dirty="0" smtClean="0"/>
              <a:t>, i, m.)</a:t>
            </a:r>
            <a:endParaRPr lang="cs-CZ" dirty="0"/>
          </a:p>
          <a:p>
            <a:r>
              <a:rPr lang="cs-CZ" dirty="0" err="1" smtClean="0"/>
              <a:t>feminine</a:t>
            </a:r>
            <a:r>
              <a:rPr lang="cs-CZ" dirty="0" smtClean="0"/>
              <a:t> (</a:t>
            </a:r>
            <a:r>
              <a:rPr lang="cs-CZ" dirty="0" err="1" smtClean="0"/>
              <a:t>vena</a:t>
            </a:r>
            <a:r>
              <a:rPr lang="cs-CZ" dirty="0" smtClean="0"/>
              <a:t>, </a:t>
            </a:r>
            <a:r>
              <a:rPr lang="cs-CZ" dirty="0" err="1" smtClean="0"/>
              <a:t>ae</a:t>
            </a:r>
            <a:r>
              <a:rPr lang="cs-CZ" dirty="0" smtClean="0"/>
              <a:t>, f.)</a:t>
            </a:r>
          </a:p>
          <a:p>
            <a:r>
              <a:rPr lang="cs-CZ" dirty="0" err="1"/>
              <a:t>n</a:t>
            </a:r>
            <a:r>
              <a:rPr lang="cs-CZ" dirty="0" err="1" smtClean="0"/>
              <a:t>eutral</a:t>
            </a:r>
            <a:r>
              <a:rPr lang="cs-CZ" dirty="0" smtClean="0"/>
              <a:t> (cerebrum, i, n.)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71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05808" y="1527048"/>
            <a:ext cx="787064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Case </a:t>
            </a:r>
            <a:r>
              <a:rPr lang="cs-CZ" dirty="0" err="1" smtClean="0"/>
              <a:t>expresses</a:t>
            </a:r>
            <a:r>
              <a:rPr lang="cs-CZ" dirty="0" smtClean="0"/>
              <a:t> the </a:t>
            </a:r>
            <a:r>
              <a:rPr lang="cs-CZ" dirty="0" err="1" smtClean="0"/>
              <a:t>grammatical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a </a:t>
            </a:r>
            <a:r>
              <a:rPr lang="cs-CZ" dirty="0" err="1" smtClean="0"/>
              <a:t>word</a:t>
            </a:r>
            <a:r>
              <a:rPr lang="cs-CZ" dirty="0" smtClean="0"/>
              <a:t> in a sentence/</a:t>
            </a:r>
            <a:r>
              <a:rPr lang="cs-CZ" dirty="0" err="1" smtClean="0"/>
              <a:t>phrase</a:t>
            </a:r>
            <a:r>
              <a:rPr lang="cs-CZ" dirty="0" smtClean="0"/>
              <a:t>.</a:t>
            </a:r>
            <a:endParaRPr lang="cs-CZ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are </a:t>
            </a:r>
            <a:r>
              <a:rPr lang="cs-CZ" dirty="0" err="1" smtClean="0"/>
              <a:t>six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in Latin, but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four</a:t>
            </a:r>
            <a:r>
              <a:rPr lang="cs-CZ" dirty="0" smtClean="0"/>
              <a:t> of </a:t>
            </a:r>
            <a:r>
              <a:rPr lang="cs-CZ" dirty="0" err="1" smtClean="0"/>
              <a:t>them</a:t>
            </a:r>
            <a:r>
              <a:rPr lang="cs-CZ" dirty="0" smtClean="0"/>
              <a:t> are </a:t>
            </a:r>
            <a:r>
              <a:rPr lang="cs-CZ" dirty="0" err="1" smtClean="0"/>
              <a:t>used</a:t>
            </a:r>
            <a:r>
              <a:rPr lang="cs-CZ" dirty="0" smtClean="0"/>
              <a:t> in </a:t>
            </a:r>
            <a:r>
              <a:rPr lang="cs-CZ" dirty="0" err="1" smtClean="0"/>
              <a:t>medical</a:t>
            </a:r>
            <a:r>
              <a:rPr lang="cs-CZ" dirty="0" smtClean="0"/>
              <a:t> terminology:</a:t>
            </a:r>
          </a:p>
          <a:p>
            <a:r>
              <a:rPr lang="cs-CZ" sz="2400" dirty="0" smtClean="0"/>
              <a:t>1. </a:t>
            </a:r>
            <a:r>
              <a:rPr lang="cs-CZ" sz="2400" b="1" dirty="0" smtClean="0"/>
              <a:t>nominative</a:t>
            </a:r>
            <a:r>
              <a:rPr lang="cs-CZ" sz="2400" dirty="0" smtClean="0"/>
              <a:t> (</a:t>
            </a:r>
            <a:r>
              <a:rPr lang="cs-CZ" sz="2400" dirty="0" err="1" smtClean="0"/>
              <a:t>nom</a:t>
            </a:r>
            <a:r>
              <a:rPr lang="cs-CZ" sz="2400" dirty="0" smtClean="0"/>
              <a:t>.) – </a:t>
            </a:r>
            <a:r>
              <a:rPr lang="cs-CZ" sz="2400" dirty="0" err="1" smtClean="0"/>
              <a:t>expresses</a:t>
            </a:r>
            <a:r>
              <a:rPr lang="cs-CZ" sz="2400" dirty="0" smtClean="0"/>
              <a:t> </a:t>
            </a:r>
            <a:r>
              <a:rPr lang="cs-CZ" sz="2400" dirty="0" err="1" smtClean="0"/>
              <a:t>subject</a:t>
            </a:r>
            <a:endParaRPr lang="cs-CZ" sz="2400" dirty="0" smtClean="0"/>
          </a:p>
          <a:p>
            <a:r>
              <a:rPr lang="cs-CZ" sz="2400" dirty="0" smtClean="0"/>
              <a:t>2. </a:t>
            </a:r>
            <a:r>
              <a:rPr lang="cs-CZ" sz="2400" b="1" dirty="0" smtClean="0"/>
              <a:t>genitive</a:t>
            </a:r>
            <a:r>
              <a:rPr lang="cs-CZ" sz="2400" dirty="0" smtClean="0"/>
              <a:t> (gen.) </a:t>
            </a:r>
            <a:r>
              <a:rPr lang="cs-CZ" sz="2400" dirty="0"/>
              <a:t>– </a:t>
            </a:r>
            <a:r>
              <a:rPr lang="cs-CZ" sz="2400" dirty="0" err="1" smtClean="0"/>
              <a:t>expresses</a:t>
            </a:r>
            <a:r>
              <a:rPr lang="cs-CZ" sz="2400" dirty="0" smtClean="0"/>
              <a:t> </a:t>
            </a:r>
            <a:r>
              <a:rPr lang="cs-CZ" sz="2400" dirty="0" err="1" smtClean="0"/>
              <a:t>possession</a:t>
            </a:r>
            <a:r>
              <a:rPr lang="cs-CZ" sz="2400" dirty="0" smtClean="0"/>
              <a:t> (</a:t>
            </a:r>
            <a:r>
              <a:rPr lang="cs-CZ" sz="2400" dirty="0" smtClean="0">
                <a:latin typeface="Times New Roman"/>
                <a:cs typeface="Times New Roman"/>
              </a:rPr>
              <a:t>“of”)</a:t>
            </a:r>
            <a:endParaRPr lang="cs-CZ" sz="2400" dirty="0" smtClean="0"/>
          </a:p>
          <a:p>
            <a:r>
              <a:rPr lang="cs-CZ" sz="2400" dirty="0" smtClean="0"/>
              <a:t>4. </a:t>
            </a:r>
            <a:r>
              <a:rPr lang="cs-CZ" sz="2400" b="1" dirty="0" err="1" smtClean="0"/>
              <a:t>accusative</a:t>
            </a:r>
            <a:r>
              <a:rPr lang="cs-CZ" sz="2400" dirty="0" smtClean="0"/>
              <a:t> (</a:t>
            </a:r>
            <a:r>
              <a:rPr lang="cs-CZ" sz="2400" dirty="0" err="1" smtClean="0"/>
              <a:t>accus</a:t>
            </a:r>
            <a:r>
              <a:rPr lang="cs-CZ" sz="2400" dirty="0" smtClean="0"/>
              <a:t>.) – </a:t>
            </a:r>
            <a:r>
              <a:rPr lang="cs-CZ" sz="2400" dirty="0" err="1" smtClean="0"/>
              <a:t>prepositional</a:t>
            </a:r>
            <a:r>
              <a:rPr lang="cs-CZ" sz="2400" dirty="0" smtClean="0"/>
              <a:t> case</a:t>
            </a:r>
          </a:p>
          <a:p>
            <a:r>
              <a:rPr lang="cs-CZ" sz="2400" dirty="0" smtClean="0"/>
              <a:t>6. </a:t>
            </a:r>
            <a:r>
              <a:rPr lang="cs-CZ" sz="2400" b="1" dirty="0" smtClean="0"/>
              <a:t>ablative</a:t>
            </a:r>
            <a:r>
              <a:rPr lang="cs-CZ" sz="2400" dirty="0" smtClean="0"/>
              <a:t> (</a:t>
            </a:r>
            <a:r>
              <a:rPr lang="cs-CZ" sz="2400" dirty="0" err="1" smtClean="0"/>
              <a:t>abl</a:t>
            </a:r>
            <a:r>
              <a:rPr lang="cs-CZ" sz="2400" dirty="0" smtClean="0"/>
              <a:t>.) – </a:t>
            </a:r>
            <a:r>
              <a:rPr lang="cs-CZ" sz="2400" dirty="0" err="1"/>
              <a:t>prepositional</a:t>
            </a:r>
            <a:r>
              <a:rPr lang="cs-CZ" sz="2400" dirty="0"/>
              <a:t> </a:t>
            </a:r>
            <a:r>
              <a:rPr lang="cs-CZ" sz="2400" dirty="0" smtClean="0"/>
              <a:t>case</a:t>
            </a:r>
            <a:endParaRPr lang="cs-CZ" sz="2400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320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28076"/>
              </p:ext>
            </p:extLst>
          </p:nvPr>
        </p:nvGraphicFramePr>
        <p:xfrm>
          <a:off x="107503" y="1596487"/>
          <a:ext cx="8928993" cy="5261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390"/>
                <a:gridCol w="2223420"/>
                <a:gridCol w="2761935"/>
                <a:gridCol w="2232248"/>
              </a:tblGrid>
              <a:tr h="74601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case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function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vocabulary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dirty="0" err="1" smtClean="0"/>
                        <a:t>system</a:t>
                      </a:r>
                      <a:endParaRPr lang="cs-CZ" dirty="0"/>
                    </a:p>
                  </a:txBody>
                  <a:tcPr/>
                </a:tc>
              </a:tr>
              <a:tr h="1027485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b="1" dirty="0" smtClean="0"/>
                        <a:t>nominative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err="1" smtClean="0"/>
                        <a:t>subject</a:t>
                      </a:r>
                      <a:r>
                        <a:rPr lang="cs-CZ" dirty="0" smtClean="0"/>
                        <a:t> of</a:t>
                      </a:r>
                      <a:r>
                        <a:rPr lang="cs-CZ" baseline="0" dirty="0" smtClean="0"/>
                        <a:t> a </a:t>
                      </a:r>
                      <a:r>
                        <a:rPr lang="cs-CZ" baseline="0" dirty="0" err="1" smtClean="0"/>
                        <a:t>phrase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ANATOMY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corpus </a:t>
                      </a:r>
                      <a:r>
                        <a:rPr lang="cs-CZ" dirty="0" err="1" smtClean="0"/>
                        <a:t>ulnae</a:t>
                      </a:r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(=</a:t>
                      </a:r>
                      <a:r>
                        <a:rPr lang="cs-CZ" baseline="0" dirty="0" smtClean="0"/>
                        <a:t> body of </a:t>
                      </a:r>
                      <a:r>
                        <a:rPr lang="cs-CZ" baseline="0" dirty="0" err="1" smtClean="0"/>
                        <a:t>elbow</a:t>
                      </a:r>
                      <a:r>
                        <a:rPr lang="cs-CZ" baseline="0" dirty="0" smtClean="0"/>
                        <a:t> bone)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cs-CZ" baseline="30000" dirty="0" smtClean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part of 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the 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dictionary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entry</a:t>
                      </a:r>
                      <a:endParaRPr lang="cs-CZ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08440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b="1" dirty="0" smtClean="0"/>
                        <a:t>genitive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err="1" smtClean="0"/>
                        <a:t>possessive</a:t>
                      </a:r>
                      <a:r>
                        <a:rPr lang="cs-CZ" dirty="0" smtClean="0"/>
                        <a:t> case =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i="1" baseline="0" dirty="0" err="1" smtClean="0"/>
                        <a:t>English</a:t>
                      </a:r>
                      <a:r>
                        <a:rPr lang="cs-CZ" i="1" baseline="0" dirty="0" smtClean="0"/>
                        <a:t> „</a:t>
                      </a:r>
                      <a:r>
                        <a:rPr lang="cs-CZ" i="0" baseline="0" dirty="0" smtClean="0"/>
                        <a:t>of“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ANATOMY</a:t>
                      </a:r>
                    </a:p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caput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femoris</a:t>
                      </a:r>
                      <a:endParaRPr lang="cs-CZ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(=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solidFill>
                            <a:schemeClr val="tx1"/>
                          </a:solidFill>
                        </a:rPr>
                        <a:t>head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solidFill>
                            <a:srgbClr val="FF0000"/>
                          </a:solidFill>
                        </a:rPr>
                        <a:t>thigh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 bone)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part of the 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dictionary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entry</a:t>
                      </a:r>
                      <a:endParaRPr lang="cs-CZ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08440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b="1" dirty="0" err="1" smtClean="0"/>
                        <a:t>accusative</a:t>
                      </a:r>
                      <a:endParaRPr lang="cs-CZ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err="1" smtClean="0"/>
                        <a:t>after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prepositions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CLINICAL</a:t>
                      </a:r>
                      <a:r>
                        <a:rPr lang="cs-CZ" baseline="0" dirty="0" smtClean="0"/>
                        <a:t> DIAGNOSES</a:t>
                      </a:r>
                    </a:p>
                    <a:p>
                      <a:pPr algn="ctr"/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post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operationem</a:t>
                      </a:r>
                      <a:endParaRPr lang="cs-CZ" baseline="0" dirty="0" smtClean="0"/>
                    </a:p>
                    <a:p>
                      <a:pPr algn="ctr"/>
                      <a:r>
                        <a:rPr lang="cs-CZ" baseline="0" dirty="0" smtClean="0"/>
                        <a:t>(</a:t>
                      </a:r>
                      <a:r>
                        <a:rPr lang="cs-CZ" baseline="0" dirty="0" err="1" smtClean="0"/>
                        <a:t>after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operation</a:t>
                      </a:r>
                      <a:r>
                        <a:rPr lang="cs-CZ" baseline="0" dirty="0" smtClean="0"/>
                        <a:t>)</a:t>
                      </a:r>
                    </a:p>
                    <a:p>
                      <a:pPr algn="ctr"/>
                      <a:endParaRPr lang="cs-CZ" baseline="0" dirty="0" smtClean="0"/>
                    </a:p>
                    <a:p>
                      <a:pPr algn="ctr"/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sine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complicationibus</a:t>
                      </a:r>
                      <a:endParaRPr lang="cs-CZ" baseline="0" dirty="0" smtClean="0"/>
                    </a:p>
                    <a:p>
                      <a:pPr algn="ctr"/>
                      <a:r>
                        <a:rPr lang="cs-CZ" baseline="0" dirty="0" smtClean="0"/>
                        <a:t>(= </a:t>
                      </a:r>
                      <a:r>
                        <a:rPr lang="cs-CZ" baseline="0" dirty="0" err="1" smtClean="0"/>
                        <a:t>without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complications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1271131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b="1" dirty="0" smtClean="0"/>
                        <a:t>ablative</a:t>
                      </a:r>
                      <a:endParaRPr lang="cs-CZ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6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Case: </a:t>
            </a:r>
            <a:r>
              <a:rPr lang="cs-CZ" dirty="0" err="1" smtClean="0"/>
              <a:t>English</a:t>
            </a:r>
            <a:r>
              <a:rPr lang="cs-CZ" dirty="0" smtClean="0"/>
              <a:t> vs. Latin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05808" y="1737320"/>
            <a:ext cx="8338192" cy="4572000"/>
          </a:xfrm>
        </p:spPr>
        <p:txBody>
          <a:bodyPr>
            <a:normAutofit fontScale="77500" lnSpcReduction="20000"/>
          </a:bodyPr>
          <a:lstStyle/>
          <a:p>
            <a:r>
              <a:rPr lang="cs-CZ" sz="2800" b="1" dirty="0" err="1"/>
              <a:t>English</a:t>
            </a:r>
            <a:r>
              <a:rPr lang="cs-CZ" sz="2800" b="1" dirty="0"/>
              <a:t>: </a:t>
            </a:r>
            <a:r>
              <a:rPr lang="cs-CZ" sz="2800" dirty="0" smtClean="0">
                <a:solidFill>
                  <a:srgbClr val="FF0000"/>
                </a:solidFill>
              </a:rPr>
              <a:t>(</a:t>
            </a:r>
            <a:r>
              <a:rPr lang="cs-CZ" sz="2800" dirty="0" err="1" smtClean="0">
                <a:solidFill>
                  <a:srgbClr val="FF0000"/>
                </a:solidFill>
              </a:rPr>
              <a:t>fixed</a:t>
            </a:r>
            <a:r>
              <a:rPr lang="cs-CZ" sz="2800" dirty="0" smtClean="0">
                <a:solidFill>
                  <a:srgbClr val="FF0000"/>
                </a:solidFill>
              </a:rPr>
              <a:t>) </a:t>
            </a:r>
            <a:r>
              <a:rPr lang="cs-CZ" sz="2800" dirty="0" err="1" smtClean="0">
                <a:solidFill>
                  <a:srgbClr val="FF0000"/>
                </a:solidFill>
              </a:rPr>
              <a:t>word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order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/>
              <a:t>gives</a:t>
            </a:r>
            <a:r>
              <a:rPr lang="cs-CZ" sz="2800" dirty="0" smtClean="0"/>
              <a:t> </a:t>
            </a:r>
            <a:r>
              <a:rPr lang="cs-CZ" sz="2800" dirty="0"/>
              <a:t>the </a:t>
            </a:r>
            <a:r>
              <a:rPr lang="cs-CZ" sz="2800" dirty="0" err="1"/>
              <a:t>information</a:t>
            </a:r>
            <a:r>
              <a:rPr lang="cs-CZ" sz="2800" dirty="0"/>
              <a:t> on </a:t>
            </a:r>
            <a:r>
              <a:rPr lang="cs-CZ" sz="2800" dirty="0" smtClean="0"/>
              <a:t>the </a:t>
            </a:r>
            <a:r>
              <a:rPr lang="cs-CZ" sz="2800" dirty="0" err="1"/>
              <a:t>grammatical</a:t>
            </a:r>
            <a:r>
              <a:rPr lang="cs-CZ" sz="2800" dirty="0"/>
              <a:t> </a:t>
            </a:r>
            <a:r>
              <a:rPr lang="cs-CZ" sz="2800" dirty="0" err="1" smtClean="0"/>
              <a:t>function</a:t>
            </a:r>
            <a:r>
              <a:rPr lang="cs-CZ" sz="2800" dirty="0" smtClean="0"/>
              <a:t> of </a:t>
            </a:r>
            <a:r>
              <a:rPr lang="cs-CZ" sz="2800" dirty="0" err="1" smtClean="0"/>
              <a:t>each</a:t>
            </a:r>
            <a:r>
              <a:rPr lang="cs-CZ" sz="2800" dirty="0" smtClean="0"/>
              <a:t> </a:t>
            </a:r>
            <a:r>
              <a:rPr lang="cs-CZ" sz="2800" dirty="0" err="1" smtClean="0"/>
              <a:t>word</a:t>
            </a:r>
            <a:r>
              <a:rPr lang="cs-CZ" sz="2800" dirty="0" smtClean="0"/>
              <a:t> in a sentence/</a:t>
            </a:r>
            <a:r>
              <a:rPr lang="cs-CZ" sz="2800" dirty="0" err="1" smtClean="0"/>
              <a:t>phrase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err="1"/>
              <a:t>e.g</a:t>
            </a:r>
            <a:r>
              <a:rPr lang="cs-CZ" sz="2800" dirty="0"/>
              <a:t>. </a:t>
            </a:r>
            <a:r>
              <a:rPr lang="cs-CZ" sz="2800" dirty="0" err="1"/>
              <a:t>Teacher</a:t>
            </a:r>
            <a:r>
              <a:rPr lang="cs-CZ" sz="2800" dirty="0"/>
              <a:t> </a:t>
            </a:r>
            <a:r>
              <a:rPr lang="cs-CZ" sz="2800" dirty="0" err="1"/>
              <a:t>gives</a:t>
            </a:r>
            <a:r>
              <a:rPr lang="cs-CZ" sz="2800" dirty="0"/>
              <a:t> a </a:t>
            </a:r>
            <a:r>
              <a:rPr lang="cs-CZ" sz="2800" dirty="0" err="1"/>
              <a:t>book</a:t>
            </a:r>
            <a:r>
              <a:rPr lang="cs-CZ" sz="2800" dirty="0"/>
              <a:t> to the student.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      (</a:t>
            </a:r>
            <a:r>
              <a:rPr lang="cs-CZ" sz="2800" b="1" dirty="0" err="1"/>
              <a:t>subject</a:t>
            </a:r>
            <a:r>
              <a:rPr lang="cs-CZ" sz="2800" dirty="0"/>
              <a:t> – </a:t>
            </a:r>
            <a:r>
              <a:rPr lang="cs-CZ" sz="2800" b="1" dirty="0"/>
              <a:t>verb</a:t>
            </a:r>
            <a:r>
              <a:rPr lang="cs-CZ" sz="2800" dirty="0"/>
              <a:t> – direct </a:t>
            </a:r>
            <a:r>
              <a:rPr lang="cs-CZ" sz="2800" b="1" dirty="0" err="1"/>
              <a:t>object</a:t>
            </a:r>
            <a:r>
              <a:rPr lang="cs-CZ" sz="2800" dirty="0"/>
              <a:t> – </a:t>
            </a:r>
            <a:r>
              <a:rPr lang="cs-CZ" sz="2800" dirty="0" err="1"/>
              <a:t>indirect</a:t>
            </a:r>
            <a:r>
              <a:rPr lang="cs-CZ" sz="2800" dirty="0"/>
              <a:t> </a:t>
            </a:r>
            <a:r>
              <a:rPr lang="cs-CZ" sz="2800" dirty="0" err="1" smtClean="0"/>
              <a:t>object</a:t>
            </a:r>
            <a:r>
              <a:rPr lang="cs-CZ" sz="2800" dirty="0"/>
              <a:t>)</a:t>
            </a:r>
          </a:p>
          <a:p>
            <a:endParaRPr lang="cs-CZ" sz="2800" dirty="0"/>
          </a:p>
          <a:p>
            <a:r>
              <a:rPr lang="cs-CZ" sz="2800" b="1" dirty="0"/>
              <a:t>Latin: </a:t>
            </a:r>
            <a:r>
              <a:rPr lang="cs-CZ" sz="2800" dirty="0">
                <a:solidFill>
                  <a:srgbClr val="FF0000"/>
                </a:solidFill>
              </a:rPr>
              <a:t>the </a:t>
            </a:r>
            <a:r>
              <a:rPr lang="cs-CZ" sz="2800" dirty="0" err="1">
                <a:solidFill>
                  <a:srgbClr val="FF0000"/>
                </a:solidFill>
              </a:rPr>
              <a:t>form</a:t>
            </a:r>
            <a:r>
              <a:rPr lang="cs-CZ" sz="2800" dirty="0">
                <a:solidFill>
                  <a:srgbClr val="FF0000"/>
                </a:solidFill>
              </a:rPr>
              <a:t> of </a:t>
            </a:r>
            <a:r>
              <a:rPr lang="cs-CZ" sz="2800" dirty="0" err="1">
                <a:solidFill>
                  <a:srgbClr val="FF0000"/>
                </a:solidFill>
              </a:rPr>
              <a:t>each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word</a:t>
            </a:r>
            <a:r>
              <a:rPr lang="cs-CZ" sz="2800" dirty="0"/>
              <a:t> </a:t>
            </a:r>
            <a:r>
              <a:rPr lang="cs-CZ" sz="2800" dirty="0" err="1" smtClean="0"/>
              <a:t>expresses</a:t>
            </a:r>
            <a:r>
              <a:rPr lang="cs-CZ" sz="2800" dirty="0" smtClean="0"/>
              <a:t> </a:t>
            </a:r>
            <a:r>
              <a:rPr lang="cs-CZ" sz="2800" dirty="0" err="1" smtClean="0"/>
              <a:t>its</a:t>
            </a:r>
            <a:r>
              <a:rPr lang="cs-CZ" sz="2800" dirty="0" smtClean="0"/>
              <a:t> </a:t>
            </a:r>
            <a:r>
              <a:rPr lang="cs-CZ" sz="2800" dirty="0" err="1" smtClean="0"/>
              <a:t>grammatical</a:t>
            </a:r>
            <a:r>
              <a:rPr lang="cs-CZ" sz="2800" dirty="0" smtClean="0"/>
              <a:t> </a:t>
            </a:r>
            <a:r>
              <a:rPr lang="cs-CZ" sz="2800" dirty="0" err="1" smtClean="0"/>
              <a:t>function</a:t>
            </a:r>
            <a:r>
              <a:rPr lang="cs-CZ" sz="2800" dirty="0" smtClean="0"/>
              <a:t> in a </a:t>
            </a:r>
            <a:r>
              <a:rPr lang="cs-CZ" sz="2800" dirty="0" smtClean="0"/>
              <a:t>sentence/</a:t>
            </a:r>
            <a:r>
              <a:rPr lang="cs-CZ" sz="2800" dirty="0" err="1" smtClean="0"/>
              <a:t>phrase</a:t>
            </a:r>
            <a:r>
              <a:rPr lang="cs-CZ" sz="2800" dirty="0" smtClean="0"/>
              <a:t> (</a:t>
            </a:r>
            <a:r>
              <a:rPr lang="cs-CZ" sz="2800" dirty="0" smtClean="0">
                <a:cs typeface="Times New Roman"/>
              </a:rPr>
              <a:t>&gt; </a:t>
            </a:r>
            <a:r>
              <a:rPr lang="cs-CZ" sz="2800" dirty="0" err="1" smtClean="0">
                <a:cs typeface="Times New Roman"/>
              </a:rPr>
              <a:t>loose</a:t>
            </a:r>
            <a:r>
              <a:rPr lang="cs-CZ" sz="2800" dirty="0" smtClean="0">
                <a:cs typeface="Times New Roman"/>
              </a:rPr>
              <a:t> </a:t>
            </a:r>
            <a:r>
              <a:rPr lang="cs-CZ" sz="2800" dirty="0" err="1" smtClean="0">
                <a:cs typeface="Times New Roman"/>
              </a:rPr>
              <a:t>word</a:t>
            </a:r>
            <a:r>
              <a:rPr lang="cs-CZ" sz="2800" dirty="0" smtClean="0">
                <a:cs typeface="Times New Roman"/>
              </a:rPr>
              <a:t> </a:t>
            </a:r>
            <a:r>
              <a:rPr lang="cs-CZ" sz="2800" dirty="0" err="1" smtClean="0">
                <a:cs typeface="Times New Roman"/>
              </a:rPr>
              <a:t>order</a:t>
            </a:r>
            <a:r>
              <a:rPr lang="cs-CZ" sz="2800" dirty="0" smtClean="0"/>
              <a:t>)</a:t>
            </a:r>
            <a:endParaRPr lang="cs-CZ" sz="2800" dirty="0"/>
          </a:p>
          <a:p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	</a:t>
            </a:r>
            <a:r>
              <a:rPr lang="cs-CZ" sz="2800" dirty="0" err="1"/>
              <a:t>e.g</a:t>
            </a:r>
            <a:r>
              <a:rPr lang="cs-CZ" sz="2800" dirty="0"/>
              <a:t>. Magist</a:t>
            </a:r>
            <a:r>
              <a:rPr lang="cs-CZ" sz="2800" b="1" i="1" dirty="0"/>
              <a:t>er</a:t>
            </a:r>
            <a:r>
              <a:rPr lang="cs-CZ" sz="2800" dirty="0"/>
              <a:t> </a:t>
            </a:r>
            <a:r>
              <a:rPr lang="cs-CZ" sz="2800" dirty="0" err="1" smtClean="0"/>
              <a:t>libr</a:t>
            </a:r>
            <a:r>
              <a:rPr lang="cs-CZ" sz="2800" b="1" i="1" dirty="0" err="1" smtClean="0"/>
              <a:t>um</a:t>
            </a:r>
            <a:r>
              <a:rPr lang="cs-CZ" sz="2800" dirty="0" smtClean="0"/>
              <a:t> </a:t>
            </a:r>
            <a:r>
              <a:rPr lang="cs-CZ" sz="2800" dirty="0" err="1" smtClean="0"/>
              <a:t>discipul</a:t>
            </a:r>
            <a:r>
              <a:rPr lang="cs-CZ" sz="2800" b="1" i="1" dirty="0" err="1" smtClean="0"/>
              <a:t>o</a:t>
            </a:r>
            <a:r>
              <a:rPr lang="cs-CZ" sz="2800" b="1" i="1" dirty="0" smtClean="0"/>
              <a:t> </a:t>
            </a:r>
            <a:r>
              <a:rPr lang="cs-CZ" sz="2800" dirty="0" smtClean="0"/>
              <a:t>d</a:t>
            </a:r>
            <a:r>
              <a:rPr lang="cs-CZ" sz="2800" b="1" i="1" dirty="0" smtClean="0"/>
              <a:t>at</a:t>
            </a:r>
            <a:r>
              <a:rPr lang="cs-CZ" sz="2800" dirty="0" smtClean="0"/>
              <a:t>.</a:t>
            </a:r>
            <a:endParaRPr lang="cs-CZ" sz="600" b="1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2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Case: </a:t>
            </a:r>
            <a:r>
              <a:rPr lang="cs-CZ" sz="3600" dirty="0" err="1" smtClean="0"/>
              <a:t>English</a:t>
            </a:r>
            <a:r>
              <a:rPr lang="cs-CZ" sz="3600" dirty="0" smtClean="0"/>
              <a:t> vs. Latin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824536"/>
          </a:xfrm>
        </p:spPr>
        <p:txBody>
          <a:bodyPr>
            <a:normAutofit fontScale="92500"/>
          </a:bodyPr>
          <a:lstStyle/>
          <a:p>
            <a:r>
              <a:rPr lang="cs-CZ" b="1" dirty="0" err="1" smtClean="0"/>
              <a:t>English</a:t>
            </a:r>
            <a:r>
              <a:rPr lang="cs-CZ" dirty="0" smtClean="0"/>
              <a:t>: </a:t>
            </a:r>
            <a:r>
              <a:rPr lang="cs-CZ" dirty="0" err="1" smtClean="0"/>
              <a:t>change</a:t>
            </a:r>
            <a:r>
              <a:rPr lang="cs-CZ" dirty="0" smtClean="0"/>
              <a:t> of the </a:t>
            </a:r>
            <a:r>
              <a:rPr lang="cs-CZ" dirty="0" err="1" smtClean="0"/>
              <a:t>word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smtClean="0">
                <a:latin typeface="Times New Roman"/>
                <a:cs typeface="Times New Roman"/>
              </a:rPr>
              <a:t>&gt; </a:t>
            </a:r>
            <a:r>
              <a:rPr lang="cs-CZ" dirty="0" err="1" smtClean="0">
                <a:solidFill>
                  <a:srgbClr val="FF0000"/>
                </a:solidFill>
              </a:rPr>
              <a:t>meaning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change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rgbClr val="00B050"/>
                </a:solidFill>
              </a:rPr>
              <a:t>soft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ulcer</a:t>
            </a:r>
            <a:r>
              <a:rPr lang="cs-CZ" dirty="0" smtClean="0">
                <a:solidFill>
                  <a:schemeClr val="tx1"/>
                </a:solidFill>
              </a:rPr>
              <a:t> in duodenum x </a:t>
            </a:r>
            <a:r>
              <a:rPr lang="cs-CZ" strike="sngStrike" dirty="0" err="1" smtClean="0">
                <a:solidFill>
                  <a:schemeClr val="tx1"/>
                </a:solidFill>
              </a:rPr>
              <a:t>ulcer</a:t>
            </a:r>
            <a:r>
              <a:rPr lang="cs-CZ" strike="sngStrike" dirty="0" smtClean="0">
                <a:solidFill>
                  <a:schemeClr val="tx1"/>
                </a:solidFill>
              </a:rPr>
              <a:t> in </a:t>
            </a:r>
            <a:r>
              <a:rPr lang="cs-CZ" strike="sngStrike" dirty="0" smtClean="0">
                <a:solidFill>
                  <a:srgbClr val="00B050"/>
                </a:solidFill>
              </a:rPr>
              <a:t>soft </a:t>
            </a:r>
            <a:r>
              <a:rPr lang="cs-CZ" strike="sngStrike" dirty="0" smtClean="0">
                <a:solidFill>
                  <a:schemeClr val="tx1"/>
                </a:solidFill>
              </a:rPr>
              <a:t>duodenum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900" dirty="0" smtClean="0">
                <a:solidFill>
                  <a:srgbClr val="FF0000"/>
                </a:solidFill>
              </a:rPr>
              <a:t>the </a:t>
            </a:r>
            <a:r>
              <a:rPr lang="cs-CZ" sz="1900" dirty="0" err="1" smtClean="0">
                <a:solidFill>
                  <a:srgbClr val="FF0000"/>
                </a:solidFill>
              </a:rPr>
              <a:t>grammatical</a:t>
            </a:r>
            <a:r>
              <a:rPr lang="cs-CZ" sz="1900" dirty="0" smtClean="0">
                <a:solidFill>
                  <a:srgbClr val="FF0000"/>
                </a:solidFill>
              </a:rPr>
              <a:t> </a:t>
            </a:r>
            <a:r>
              <a:rPr lang="cs-CZ" sz="1900" dirty="0" err="1" smtClean="0">
                <a:solidFill>
                  <a:srgbClr val="FF0000"/>
                </a:solidFill>
              </a:rPr>
              <a:t>function</a:t>
            </a:r>
            <a:r>
              <a:rPr lang="cs-CZ" sz="1900" dirty="0" smtClean="0">
                <a:solidFill>
                  <a:srgbClr val="FF0000"/>
                </a:solidFill>
              </a:rPr>
              <a:t> of a </a:t>
            </a:r>
            <a:r>
              <a:rPr lang="cs-CZ" sz="1900" dirty="0" err="1" smtClean="0">
                <a:solidFill>
                  <a:srgbClr val="FF0000"/>
                </a:solidFill>
              </a:rPr>
              <a:t>word</a:t>
            </a:r>
            <a:r>
              <a:rPr lang="cs-CZ" sz="1900" dirty="0" smtClean="0">
                <a:solidFill>
                  <a:srgbClr val="FF0000"/>
                </a:solidFill>
              </a:rPr>
              <a:t> </a:t>
            </a:r>
            <a:r>
              <a:rPr lang="cs-CZ" sz="1900" dirty="0" err="1" smtClean="0">
                <a:solidFill>
                  <a:srgbClr val="FF0000"/>
                </a:solidFill>
              </a:rPr>
              <a:t>is</a:t>
            </a:r>
            <a:r>
              <a:rPr lang="cs-CZ" sz="1900" dirty="0" smtClean="0">
                <a:solidFill>
                  <a:srgbClr val="FF0000"/>
                </a:solidFill>
              </a:rPr>
              <a:t> </a:t>
            </a:r>
            <a:r>
              <a:rPr lang="cs-CZ" sz="1900" dirty="0" err="1" smtClean="0">
                <a:solidFill>
                  <a:srgbClr val="FF0000"/>
                </a:solidFill>
              </a:rPr>
              <a:t>conveyed</a:t>
            </a:r>
            <a:r>
              <a:rPr lang="cs-CZ" sz="1900" dirty="0" smtClean="0">
                <a:solidFill>
                  <a:srgbClr val="FF0000"/>
                </a:solidFill>
              </a:rPr>
              <a:t> by </a:t>
            </a:r>
            <a:r>
              <a:rPr lang="cs-CZ" sz="1900" dirty="0" smtClean="0">
                <a:solidFill>
                  <a:srgbClr val="0070C0"/>
                </a:solidFill>
              </a:rPr>
              <a:t>WORD ORDER </a:t>
            </a:r>
            <a:r>
              <a:rPr lang="cs-CZ" sz="1900" dirty="0" smtClean="0">
                <a:solidFill>
                  <a:srgbClr val="00B050"/>
                </a:solidFill>
              </a:rPr>
              <a:t>(</a:t>
            </a:r>
            <a:r>
              <a:rPr lang="cs-CZ" sz="1900" dirty="0" err="1" smtClean="0">
                <a:solidFill>
                  <a:srgbClr val="00B050"/>
                </a:solidFill>
              </a:rPr>
              <a:t>Subject</a:t>
            </a:r>
            <a:r>
              <a:rPr lang="cs-CZ" sz="1900" dirty="0" smtClean="0">
                <a:solidFill>
                  <a:srgbClr val="00B050"/>
                </a:solidFill>
              </a:rPr>
              <a:t>-Verb-</a:t>
            </a:r>
            <a:r>
              <a:rPr lang="cs-CZ" sz="1900" dirty="0" err="1" smtClean="0">
                <a:solidFill>
                  <a:srgbClr val="00B050"/>
                </a:solidFill>
              </a:rPr>
              <a:t>Object</a:t>
            </a:r>
            <a:r>
              <a:rPr lang="cs-CZ" sz="1900" dirty="0" smtClean="0">
                <a:solidFill>
                  <a:srgbClr val="00B050"/>
                </a:solidFill>
              </a:rPr>
              <a:t> rule)</a:t>
            </a:r>
            <a:endParaRPr lang="cs-CZ" sz="1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Latin</a:t>
            </a:r>
            <a:r>
              <a:rPr lang="cs-CZ" dirty="0" smtClean="0"/>
              <a:t>: </a:t>
            </a:r>
            <a:r>
              <a:rPr lang="cs-CZ" dirty="0" err="1" smtClean="0"/>
              <a:t>change</a:t>
            </a:r>
            <a:r>
              <a:rPr lang="cs-CZ" dirty="0" smtClean="0"/>
              <a:t> of the </a:t>
            </a:r>
            <a:r>
              <a:rPr lang="cs-CZ" dirty="0" err="1" smtClean="0"/>
              <a:t>word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smtClean="0">
                <a:latin typeface="Times New Roman"/>
                <a:cs typeface="Times New Roman"/>
              </a:rPr>
              <a:t>&gt; </a:t>
            </a:r>
            <a:r>
              <a:rPr lang="cs-CZ" dirty="0" err="1" smtClean="0">
                <a:solidFill>
                  <a:srgbClr val="FF0000"/>
                </a:solidFill>
              </a:rPr>
              <a:t>nothing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happens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soft </a:t>
            </a:r>
            <a:r>
              <a:rPr lang="cs-CZ" dirty="0" err="1">
                <a:solidFill>
                  <a:schemeClr val="tx1"/>
                </a:solidFill>
              </a:rPr>
              <a:t>ulcer</a:t>
            </a:r>
            <a:r>
              <a:rPr lang="cs-CZ" dirty="0">
                <a:solidFill>
                  <a:schemeClr val="tx1"/>
                </a:solidFill>
              </a:rPr>
              <a:t> of/in </a:t>
            </a:r>
            <a:r>
              <a:rPr lang="cs-CZ" dirty="0" smtClean="0">
                <a:solidFill>
                  <a:schemeClr val="tx1"/>
                </a:solidFill>
              </a:rPr>
              <a:t>duodenum: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i="1" dirty="0" err="1" smtClean="0">
                <a:solidFill>
                  <a:srgbClr val="00B050"/>
                </a:solidFill>
              </a:rPr>
              <a:t>ulcus</a:t>
            </a:r>
            <a:r>
              <a:rPr lang="cs-CZ" i="1" dirty="0" smtClean="0">
                <a:solidFill>
                  <a:srgbClr val="00B050"/>
                </a:solidFill>
              </a:rPr>
              <a:t> </a:t>
            </a:r>
            <a:r>
              <a:rPr lang="cs-CZ" i="1" dirty="0" err="1">
                <a:solidFill>
                  <a:srgbClr val="00B050"/>
                </a:solidFill>
              </a:rPr>
              <a:t>molle</a:t>
            </a:r>
            <a:r>
              <a:rPr lang="cs-CZ" i="1" dirty="0">
                <a:solidFill>
                  <a:srgbClr val="00B050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duodeni</a:t>
            </a:r>
            <a:r>
              <a:rPr lang="cs-CZ" i="1" dirty="0">
                <a:solidFill>
                  <a:schemeClr val="tx1"/>
                </a:solidFill>
              </a:rPr>
              <a:t> = </a:t>
            </a:r>
            <a:r>
              <a:rPr lang="cs-CZ" i="1" dirty="0" err="1">
                <a:solidFill>
                  <a:srgbClr val="00B050"/>
                </a:solidFill>
              </a:rPr>
              <a:t>ulcus</a:t>
            </a:r>
            <a:r>
              <a:rPr lang="cs-CZ" i="1" dirty="0">
                <a:solidFill>
                  <a:srgbClr val="00B050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duodeni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rgbClr val="00B050"/>
                </a:solidFill>
              </a:rPr>
              <a:t>molle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900" dirty="0" smtClean="0">
                <a:solidFill>
                  <a:srgbClr val="FF0000"/>
                </a:solidFill>
              </a:rPr>
              <a:t>the </a:t>
            </a:r>
            <a:r>
              <a:rPr lang="cs-CZ" sz="1900" dirty="0" err="1" smtClean="0">
                <a:solidFill>
                  <a:srgbClr val="FF0000"/>
                </a:solidFill>
              </a:rPr>
              <a:t>grammatical</a:t>
            </a:r>
            <a:r>
              <a:rPr lang="cs-CZ" sz="1900" dirty="0" smtClean="0">
                <a:solidFill>
                  <a:srgbClr val="FF0000"/>
                </a:solidFill>
              </a:rPr>
              <a:t> </a:t>
            </a:r>
            <a:r>
              <a:rPr lang="cs-CZ" sz="1900" dirty="0" err="1" smtClean="0">
                <a:solidFill>
                  <a:srgbClr val="FF0000"/>
                </a:solidFill>
              </a:rPr>
              <a:t>function</a:t>
            </a:r>
            <a:r>
              <a:rPr lang="cs-CZ" sz="1900" dirty="0" smtClean="0">
                <a:solidFill>
                  <a:srgbClr val="FF0000"/>
                </a:solidFill>
              </a:rPr>
              <a:t> of a </a:t>
            </a:r>
            <a:r>
              <a:rPr lang="cs-CZ" sz="1900" dirty="0" err="1" smtClean="0">
                <a:solidFill>
                  <a:srgbClr val="FF0000"/>
                </a:solidFill>
              </a:rPr>
              <a:t>word</a:t>
            </a:r>
            <a:r>
              <a:rPr lang="cs-CZ" sz="1900" dirty="0" smtClean="0">
                <a:solidFill>
                  <a:srgbClr val="FF0000"/>
                </a:solidFill>
              </a:rPr>
              <a:t> </a:t>
            </a:r>
            <a:r>
              <a:rPr lang="cs-CZ" sz="1900" dirty="0" err="1" smtClean="0">
                <a:solidFill>
                  <a:srgbClr val="FF0000"/>
                </a:solidFill>
              </a:rPr>
              <a:t>is</a:t>
            </a:r>
            <a:r>
              <a:rPr lang="cs-CZ" sz="1900" dirty="0" smtClean="0">
                <a:solidFill>
                  <a:srgbClr val="FF0000"/>
                </a:solidFill>
              </a:rPr>
              <a:t> </a:t>
            </a:r>
            <a:r>
              <a:rPr lang="cs-CZ" sz="1900" dirty="0" err="1" smtClean="0">
                <a:solidFill>
                  <a:srgbClr val="FF0000"/>
                </a:solidFill>
              </a:rPr>
              <a:t>conveyed</a:t>
            </a:r>
            <a:r>
              <a:rPr lang="cs-CZ" sz="1900" dirty="0" smtClean="0">
                <a:solidFill>
                  <a:srgbClr val="FF0000"/>
                </a:solidFill>
              </a:rPr>
              <a:t> by </a:t>
            </a:r>
            <a:r>
              <a:rPr lang="cs-CZ" sz="1900" dirty="0" err="1" smtClean="0">
                <a:solidFill>
                  <a:srgbClr val="FF0000"/>
                </a:solidFill>
              </a:rPr>
              <a:t>its</a:t>
            </a:r>
            <a:r>
              <a:rPr lang="cs-CZ" sz="1900" dirty="0" smtClean="0">
                <a:solidFill>
                  <a:srgbClr val="FF0000"/>
                </a:solidFill>
              </a:rPr>
              <a:t> </a:t>
            </a:r>
            <a:r>
              <a:rPr lang="cs-CZ" sz="1900" dirty="0" smtClean="0">
                <a:solidFill>
                  <a:srgbClr val="0070C0"/>
                </a:solidFill>
              </a:rPr>
              <a:t>ENDING</a:t>
            </a:r>
            <a:r>
              <a:rPr lang="cs-CZ" sz="1900" dirty="0" smtClean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310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96552" y="1052735"/>
            <a:ext cx="9865096" cy="1368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1800" b="1" dirty="0" smtClean="0">
                <a:solidFill>
                  <a:srgbClr val="00B050"/>
                </a:solidFill>
              </a:rPr>
              <a:t>stat</a:t>
            </a:r>
            <a:r>
              <a:rPr lang="cs-CZ" sz="1800" b="1" dirty="0" smtClean="0">
                <a:solidFill>
                  <a:srgbClr val="FF0000"/>
                </a:solidFill>
              </a:rPr>
              <a:t>us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smtClean="0">
                <a:solidFill>
                  <a:srgbClr val="0070C0"/>
                </a:solidFill>
              </a:rPr>
              <a:t>post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err="1" smtClean="0">
                <a:solidFill>
                  <a:srgbClr val="00B050"/>
                </a:solidFill>
              </a:rPr>
              <a:t>implantation</a:t>
            </a:r>
            <a:r>
              <a:rPr lang="cs-CZ" sz="1800" b="1" dirty="0" err="1" smtClean="0">
                <a:solidFill>
                  <a:srgbClr val="FF0000"/>
                </a:solidFill>
              </a:rPr>
              <a:t>em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err="1" smtClean="0">
                <a:solidFill>
                  <a:srgbClr val="00B050"/>
                </a:solidFill>
              </a:rPr>
              <a:t>osteoprothes</a:t>
            </a:r>
            <a:r>
              <a:rPr lang="cs-CZ" sz="1800" b="1" dirty="0" err="1" smtClean="0">
                <a:solidFill>
                  <a:srgbClr val="FF0000"/>
                </a:solidFill>
              </a:rPr>
              <a:t>eos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err="1" smtClean="0">
                <a:solidFill>
                  <a:srgbClr val="00B050"/>
                </a:solidFill>
              </a:rPr>
              <a:t>cox</a:t>
            </a:r>
            <a:r>
              <a:rPr lang="cs-CZ" sz="1800" b="1" dirty="0" err="1" smtClean="0">
                <a:solidFill>
                  <a:srgbClr val="FF0000"/>
                </a:solidFill>
              </a:rPr>
              <a:t>ae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smtClean="0">
                <a:solidFill>
                  <a:srgbClr val="0070C0"/>
                </a:solidFill>
              </a:rPr>
              <a:t>sine </a:t>
            </a:r>
            <a:r>
              <a:rPr lang="cs-CZ" sz="1800" b="1" dirty="0" err="1" smtClean="0">
                <a:solidFill>
                  <a:srgbClr val="00B050"/>
                </a:solidFill>
              </a:rPr>
              <a:t>complication</a:t>
            </a:r>
            <a:r>
              <a:rPr lang="cs-CZ" sz="1800" b="1" dirty="0" err="1" smtClean="0">
                <a:solidFill>
                  <a:srgbClr val="FF0000"/>
                </a:solidFill>
              </a:rPr>
              <a:t>ibus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lnSpc>
                <a:spcPct val="150000"/>
              </a:lnSpc>
              <a:buNone/>
            </a:pPr>
            <a:endParaRPr lang="cs-CZ" sz="1400" i="1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26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1"/>
                </a:solidFill>
              </a:rPr>
              <a:t>Case: </a:t>
            </a:r>
            <a:r>
              <a:rPr lang="cs-CZ" sz="3600" dirty="0" err="1" smtClean="0">
                <a:solidFill>
                  <a:schemeClr val="accent1"/>
                </a:solidFill>
              </a:rPr>
              <a:t>example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278092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NOMINATIVE</a:t>
            </a:r>
          </a:p>
          <a:p>
            <a:r>
              <a:rPr lang="cs-CZ" sz="1600" dirty="0" smtClean="0"/>
              <a:t> = </a:t>
            </a:r>
            <a:r>
              <a:rPr lang="cs-CZ" sz="1600" dirty="0" err="1" smtClean="0"/>
              <a:t>state</a:t>
            </a:r>
            <a:r>
              <a:rPr lang="cs-CZ" sz="1600" dirty="0" smtClean="0"/>
              <a:t>/</a:t>
            </a:r>
            <a:r>
              <a:rPr lang="cs-CZ" sz="1600" dirty="0" err="1" smtClean="0"/>
              <a:t>condition</a:t>
            </a:r>
            <a:endParaRPr lang="cs-CZ" sz="1600" dirty="0"/>
          </a:p>
        </p:txBody>
      </p:sp>
      <p:sp>
        <p:nvSpPr>
          <p:cNvPr id="6" name="Šipka nahoru 5"/>
          <p:cNvSpPr/>
          <p:nvPr/>
        </p:nvSpPr>
        <p:spPr>
          <a:xfrm>
            <a:off x="683568" y="2132856"/>
            <a:ext cx="216025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293771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GENITIVE</a:t>
            </a:r>
          </a:p>
          <a:p>
            <a:r>
              <a:rPr lang="cs-CZ" dirty="0" smtClean="0"/>
              <a:t>=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/>
              <a:t> </a:t>
            </a:r>
            <a:r>
              <a:rPr lang="cs-CZ" dirty="0" err="1" smtClean="0"/>
              <a:t>osteoprothesis</a:t>
            </a:r>
            <a:endParaRPr lang="cs-CZ" dirty="0" smtClean="0"/>
          </a:p>
          <a:p>
            <a:r>
              <a:rPr lang="cs-CZ" dirty="0" smtClean="0"/>
              <a:t>= </a:t>
            </a:r>
            <a:r>
              <a:rPr lang="cs-CZ" dirty="0" smtClean="0">
                <a:solidFill>
                  <a:srgbClr val="FF0000"/>
                </a:solidFill>
              </a:rPr>
              <a:t>of</a:t>
            </a:r>
            <a:r>
              <a:rPr lang="cs-CZ" dirty="0" smtClean="0"/>
              <a:t> hip joint</a:t>
            </a:r>
            <a:endParaRPr lang="cs-CZ" dirty="0"/>
          </a:p>
        </p:txBody>
      </p:sp>
      <p:sp>
        <p:nvSpPr>
          <p:cNvPr id="10" name="Šipka doleva a nahoru 9"/>
          <p:cNvSpPr/>
          <p:nvPr/>
        </p:nvSpPr>
        <p:spPr>
          <a:xfrm rot="2504085">
            <a:off x="5173198" y="2112389"/>
            <a:ext cx="770412" cy="801892"/>
          </a:xfrm>
          <a:prstGeom prst="leftUpArrow">
            <a:avLst>
              <a:gd name="adj1" fmla="val 14767"/>
              <a:gd name="adj2" fmla="val 25000"/>
              <a:gd name="adj3" fmla="val 24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195736" y="44371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ACCUSATIVE</a:t>
            </a:r>
          </a:p>
          <a:p>
            <a:r>
              <a:rPr lang="cs-CZ" dirty="0" smtClean="0"/>
              <a:t>= </a:t>
            </a:r>
            <a:r>
              <a:rPr lang="cs-CZ" dirty="0" err="1" smtClean="0">
                <a:solidFill>
                  <a:srgbClr val="FF0000"/>
                </a:solidFill>
              </a:rPr>
              <a:t>after</a:t>
            </a:r>
            <a:r>
              <a:rPr lang="cs-CZ" dirty="0" smtClean="0"/>
              <a:t> </a:t>
            </a:r>
            <a:r>
              <a:rPr lang="cs-CZ" dirty="0" err="1" smtClean="0"/>
              <a:t>implantation</a:t>
            </a:r>
            <a:endParaRPr lang="cs-CZ" dirty="0"/>
          </a:p>
        </p:txBody>
      </p:sp>
      <p:sp>
        <p:nvSpPr>
          <p:cNvPr id="12" name="Šipka nahoru 11"/>
          <p:cNvSpPr/>
          <p:nvPr/>
        </p:nvSpPr>
        <p:spPr>
          <a:xfrm>
            <a:off x="2627785" y="2204864"/>
            <a:ext cx="216024" cy="2232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hnutá šipka dolů 12"/>
          <p:cNvSpPr/>
          <p:nvPr/>
        </p:nvSpPr>
        <p:spPr>
          <a:xfrm>
            <a:off x="1619672" y="1340768"/>
            <a:ext cx="1728192" cy="432048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dolů 13"/>
          <p:cNvSpPr/>
          <p:nvPr/>
        </p:nvSpPr>
        <p:spPr>
          <a:xfrm>
            <a:off x="6516216" y="1412776"/>
            <a:ext cx="1728192" cy="432048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084168" y="443711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ABLATIVE</a:t>
            </a:r>
          </a:p>
          <a:p>
            <a:r>
              <a:rPr lang="cs-CZ" dirty="0" smtClean="0"/>
              <a:t>= </a:t>
            </a:r>
            <a:r>
              <a:rPr lang="cs-CZ" dirty="0" err="1" smtClean="0">
                <a:solidFill>
                  <a:srgbClr val="FF0000"/>
                </a:solidFill>
              </a:rPr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complications</a:t>
            </a:r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7380312" y="2132856"/>
            <a:ext cx="216024" cy="2232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79512" y="537321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= </a:t>
            </a:r>
            <a:r>
              <a:rPr lang="cs-CZ" b="1" dirty="0" err="1" smtClean="0">
                <a:solidFill>
                  <a:srgbClr val="00B050"/>
                </a:solidFill>
              </a:rPr>
              <a:t>state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after</a:t>
            </a:r>
            <a:r>
              <a:rPr lang="cs-CZ" b="1" dirty="0" smtClean="0">
                <a:solidFill>
                  <a:srgbClr val="00B050"/>
                </a:solidFill>
              </a:rPr>
              <a:t> the </a:t>
            </a:r>
            <a:r>
              <a:rPr lang="cs-CZ" b="1" dirty="0" err="1" smtClean="0">
                <a:solidFill>
                  <a:srgbClr val="00B050"/>
                </a:solidFill>
              </a:rPr>
              <a:t>implantation</a:t>
            </a:r>
            <a:r>
              <a:rPr lang="cs-CZ" b="1" dirty="0" smtClean="0">
                <a:solidFill>
                  <a:srgbClr val="00B050"/>
                </a:solidFill>
              </a:rPr>
              <a:t> of </a:t>
            </a:r>
            <a:r>
              <a:rPr lang="cs-CZ" b="1" dirty="0" err="1" smtClean="0">
                <a:solidFill>
                  <a:srgbClr val="00B050"/>
                </a:solidFill>
              </a:rPr>
              <a:t>osteoprothesis</a:t>
            </a:r>
            <a:r>
              <a:rPr lang="cs-CZ" b="1" dirty="0" smtClean="0">
                <a:solidFill>
                  <a:srgbClr val="00B050"/>
                </a:solidFill>
              </a:rPr>
              <a:t> of hip joint </a:t>
            </a:r>
            <a:r>
              <a:rPr lang="cs-CZ" b="1" dirty="0" err="1" smtClean="0">
                <a:solidFill>
                  <a:srgbClr val="00B050"/>
                </a:solidFill>
              </a:rPr>
              <a:t>without</a:t>
            </a:r>
            <a:r>
              <a:rPr lang="cs-CZ" b="1" dirty="0" smtClean="0">
                <a:solidFill>
                  <a:srgbClr val="00B050"/>
                </a:solidFill>
              </a:rPr>
              <a:t>     </a:t>
            </a:r>
          </a:p>
          <a:p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smtClean="0">
                <a:solidFill>
                  <a:srgbClr val="00B050"/>
                </a:solidFill>
              </a:rPr>
              <a:t>  </a:t>
            </a:r>
            <a:r>
              <a:rPr lang="cs-CZ" b="1" dirty="0" err="1" smtClean="0">
                <a:solidFill>
                  <a:srgbClr val="00B050"/>
                </a:solidFill>
              </a:rPr>
              <a:t>complications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a </a:t>
            </a:r>
            <a:r>
              <a:rPr lang="cs-CZ" dirty="0" err="1" smtClean="0"/>
              <a:t>dictionary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r>
              <a:rPr lang="cs-CZ" dirty="0" smtClean="0"/>
              <a:t> </a:t>
            </a:r>
            <a:r>
              <a:rPr lang="cs-CZ" dirty="0" err="1" smtClean="0"/>
              <a:t>look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842248" cy="4572000"/>
          </a:xfrm>
        </p:spPr>
        <p:txBody>
          <a:bodyPr/>
          <a:lstStyle/>
          <a:p>
            <a:r>
              <a:rPr lang="cs-CZ" dirty="0" err="1" smtClean="0"/>
              <a:t>English</a:t>
            </a:r>
            <a:r>
              <a:rPr lang="cs-CZ" dirty="0" smtClean="0"/>
              <a:t>: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/>
              <a:t>single </a:t>
            </a:r>
            <a:r>
              <a:rPr lang="cs-CZ" dirty="0" err="1" smtClean="0"/>
              <a:t>form</a:t>
            </a:r>
            <a:r>
              <a:rPr lang="cs-CZ" dirty="0" smtClean="0"/>
              <a:t> of a </a:t>
            </a:r>
            <a:r>
              <a:rPr lang="cs-CZ" dirty="0" err="1" smtClean="0"/>
              <a:t>noun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endParaRPr lang="cs-CZ" dirty="0"/>
          </a:p>
          <a:p>
            <a:r>
              <a:rPr lang="cs-CZ" dirty="0" smtClean="0"/>
              <a:t>Latin: a </a:t>
            </a:r>
            <a:r>
              <a:rPr lang="cs-CZ" dirty="0" err="1" smtClean="0"/>
              <a:t>noun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presented</a:t>
            </a:r>
            <a:r>
              <a:rPr lang="cs-CZ" dirty="0" smtClean="0"/>
              <a:t> in the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dirty="0"/>
              <a:t>	MUSCULUS,   I,   M. 	= 	MUSCLE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   OS,	    OSSIS,	N.	=	BONE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5832140" y="2923808"/>
            <a:ext cx="1512168" cy="576064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6228184" y="3499872"/>
            <a:ext cx="720080" cy="28803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8"/>
          <p:cNvSpPr/>
          <p:nvPr/>
        </p:nvSpPr>
        <p:spPr>
          <a:xfrm>
            <a:off x="6948264" y="3645024"/>
            <a:ext cx="1944217" cy="79208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English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translation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286056" y="2924964"/>
            <a:ext cx="1944216" cy="576064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314358" y="2926120"/>
            <a:ext cx="488444" cy="57606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3851920" y="2924964"/>
            <a:ext cx="488444" cy="57606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ounded Rectangle 8"/>
          <p:cNvSpPr/>
          <p:nvPr/>
        </p:nvSpPr>
        <p:spPr>
          <a:xfrm>
            <a:off x="2510759" y="3792390"/>
            <a:ext cx="1810957" cy="1155700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accent6"/>
                </a:solidFill>
                <a:latin typeface="Cambria"/>
                <a:cs typeface="Cambria"/>
              </a:rPr>
              <a:t>g</a:t>
            </a:r>
            <a:r>
              <a:rPr lang="en-US" sz="2000" dirty="0" err="1" smtClean="0">
                <a:solidFill>
                  <a:schemeClr val="accent6"/>
                </a:solidFill>
                <a:latin typeface="Cambria"/>
                <a:cs typeface="Cambria"/>
              </a:rPr>
              <a:t>enitive</a:t>
            </a:r>
            <a:r>
              <a:rPr lang="en-US" sz="2000" dirty="0" smtClean="0">
                <a:solidFill>
                  <a:schemeClr val="accent6"/>
                </a:solidFill>
                <a:latin typeface="Cambria"/>
                <a:cs typeface="Cambria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Cambria"/>
                <a:cs typeface="Cambria"/>
              </a:rPr>
              <a:t>ending/or </a:t>
            </a:r>
            <a:r>
              <a:rPr lang="en-US" sz="2000" dirty="0" smtClean="0">
                <a:solidFill>
                  <a:schemeClr val="accent6"/>
                </a:solidFill>
                <a:latin typeface="Cambria"/>
                <a:cs typeface="Cambria"/>
              </a:rPr>
              <a:t>full </a:t>
            </a:r>
            <a:r>
              <a:rPr lang="cs-CZ" sz="2000" dirty="0" smtClean="0">
                <a:solidFill>
                  <a:schemeClr val="accent6"/>
                </a:solidFill>
                <a:latin typeface="Cambria"/>
                <a:cs typeface="Cambria"/>
              </a:rPr>
              <a:t>g</a:t>
            </a:r>
            <a:r>
              <a:rPr lang="en-US" sz="2000" dirty="0" err="1" smtClean="0">
                <a:solidFill>
                  <a:schemeClr val="accent6"/>
                </a:solidFill>
                <a:latin typeface="Cambria"/>
                <a:cs typeface="Cambria"/>
              </a:rPr>
              <a:t>enitive</a:t>
            </a:r>
            <a:r>
              <a:rPr lang="cs-CZ" sz="2000" dirty="0" smtClean="0">
                <a:solidFill>
                  <a:schemeClr val="accent6"/>
                </a:solidFill>
                <a:latin typeface="Cambria"/>
                <a:cs typeface="Cambria"/>
              </a:rPr>
              <a:t> </a:t>
            </a:r>
            <a:r>
              <a:rPr lang="cs-CZ" sz="2000" dirty="0" err="1" smtClean="0">
                <a:solidFill>
                  <a:schemeClr val="accent6"/>
                </a:solidFill>
                <a:latin typeface="Cambria"/>
                <a:cs typeface="Cambria"/>
              </a:rPr>
              <a:t>form</a:t>
            </a:r>
            <a:r>
              <a:rPr lang="en-US" sz="2000" dirty="0" smtClean="0">
                <a:solidFill>
                  <a:schemeClr val="accent6"/>
                </a:solidFill>
                <a:latin typeface="Cambria"/>
                <a:cs typeface="Cambria"/>
              </a:rPr>
              <a:t> </a:t>
            </a:r>
            <a:endParaRPr lang="en-US" sz="2000" dirty="0">
              <a:solidFill>
                <a:schemeClr val="accent6"/>
              </a:solidFill>
              <a:latin typeface="Cambria"/>
              <a:cs typeface="Cambria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1187624" y="3502184"/>
            <a:ext cx="504056" cy="28572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8"/>
          <p:cNvSpPr/>
          <p:nvPr/>
        </p:nvSpPr>
        <p:spPr>
          <a:xfrm>
            <a:off x="160351" y="3814486"/>
            <a:ext cx="2251410" cy="11557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nominative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singular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6" name="Rounded Rectangle 8"/>
          <p:cNvSpPr/>
          <p:nvPr/>
        </p:nvSpPr>
        <p:spPr>
          <a:xfrm>
            <a:off x="4370080" y="3892292"/>
            <a:ext cx="1786096" cy="94692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gender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4283968" y="3514348"/>
            <a:ext cx="216024" cy="3779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461254" y="3499872"/>
            <a:ext cx="108012" cy="31461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27833" y="5733256"/>
            <a:ext cx="892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b="1" dirty="0" smtClean="0">
                <a:solidFill>
                  <a:srgbClr val="FF0000"/>
                </a:solidFill>
                <a:latin typeface="Cambria" pitchFamily="18" charset="0"/>
              </a:rPr>
              <a:t>ALL </a:t>
            </a:r>
            <a:r>
              <a:rPr lang="en-US" altLang="cs-CZ" b="1" dirty="0" smtClean="0">
                <a:solidFill>
                  <a:srgbClr val="FF0000"/>
                </a:solidFill>
                <a:latin typeface="Cambria" pitchFamily="18" charset="0"/>
              </a:rPr>
              <a:t>these </a:t>
            </a:r>
            <a:r>
              <a:rPr lang="cs-CZ" altLang="cs-CZ" b="1" dirty="0" err="1" smtClean="0">
                <a:solidFill>
                  <a:srgbClr val="FF0000"/>
                </a:solidFill>
                <a:latin typeface="Cambria" pitchFamily="18" charset="0"/>
              </a:rPr>
              <a:t>pieces</a:t>
            </a:r>
            <a:r>
              <a:rPr lang="cs-CZ" altLang="cs-CZ" b="1" dirty="0" smtClean="0">
                <a:solidFill>
                  <a:srgbClr val="FF0000"/>
                </a:solidFill>
                <a:latin typeface="Cambria" pitchFamily="18" charset="0"/>
              </a:rPr>
              <a:t> of </a:t>
            </a:r>
            <a:r>
              <a:rPr lang="cs-CZ" altLang="cs-CZ" b="1" dirty="0" err="1" smtClean="0">
                <a:solidFill>
                  <a:srgbClr val="FF0000"/>
                </a:solidFill>
                <a:latin typeface="Cambria" pitchFamily="18" charset="0"/>
              </a:rPr>
              <a:t>information</a:t>
            </a:r>
            <a:r>
              <a:rPr lang="en-GB" altLang="cs-CZ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GB" altLang="cs-CZ" b="1" dirty="0">
                <a:solidFill>
                  <a:srgbClr val="FF0000"/>
                </a:solidFill>
                <a:latin typeface="Cambria" pitchFamily="18" charset="0"/>
              </a:rPr>
              <a:t>are EQUALLY </a:t>
            </a:r>
            <a:r>
              <a:rPr lang="en-GB" altLang="cs-CZ" b="1" dirty="0" smtClean="0">
                <a:solidFill>
                  <a:srgbClr val="FF0000"/>
                </a:solidFill>
                <a:latin typeface="Cambria" pitchFamily="18" charset="0"/>
              </a:rPr>
              <a:t>important</a:t>
            </a:r>
            <a:r>
              <a:rPr lang="cs-CZ" altLang="cs-CZ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cs-CZ" altLang="cs-CZ" b="1" dirty="0" smtClean="0">
                <a:solidFill>
                  <a:srgbClr val="FF0000"/>
                </a:solidFill>
                <a:latin typeface="Cambria" pitchFamily="18" charset="0"/>
              </a:rPr>
              <a:t>and </a:t>
            </a:r>
            <a:r>
              <a:rPr lang="cs-CZ" altLang="cs-CZ" b="1" dirty="0" err="1" smtClean="0">
                <a:solidFill>
                  <a:srgbClr val="FF0000"/>
                </a:solidFill>
                <a:latin typeface="Cambria" pitchFamily="18" charset="0"/>
              </a:rPr>
              <a:t>should</a:t>
            </a:r>
            <a:r>
              <a:rPr lang="cs-CZ" altLang="cs-CZ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altLang="cs-CZ" b="1" dirty="0" err="1" smtClean="0">
                <a:solidFill>
                  <a:srgbClr val="FF0000"/>
                </a:solidFill>
                <a:latin typeface="Cambria" pitchFamily="18" charset="0"/>
              </a:rPr>
              <a:t>be</a:t>
            </a:r>
            <a:r>
              <a:rPr lang="cs-CZ" altLang="cs-CZ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altLang="cs-CZ" b="1" dirty="0" err="1" smtClean="0">
                <a:solidFill>
                  <a:srgbClr val="FF0000"/>
                </a:solidFill>
                <a:latin typeface="Cambria" pitchFamily="18" charset="0"/>
              </a:rPr>
              <a:t>learned</a:t>
            </a:r>
            <a:r>
              <a:rPr lang="cs-CZ" altLang="cs-CZ" b="1" dirty="0" smtClean="0">
                <a:solidFill>
                  <a:srgbClr val="FF0000"/>
                </a:solidFill>
                <a:latin typeface="Cambria" pitchFamily="18" charset="0"/>
              </a:rPr>
              <a:t> by </a:t>
            </a:r>
            <a:r>
              <a:rPr lang="cs-CZ" altLang="cs-CZ" b="1" dirty="0" err="1" smtClean="0">
                <a:solidFill>
                  <a:srgbClr val="FF0000"/>
                </a:solidFill>
                <a:latin typeface="Cambria" pitchFamily="18" charset="0"/>
              </a:rPr>
              <a:t>heart</a:t>
            </a:r>
            <a:r>
              <a:rPr lang="en-US" altLang="cs-CZ" b="1" dirty="0" smtClean="0">
                <a:solidFill>
                  <a:srgbClr val="FF0000"/>
                </a:solidFill>
                <a:latin typeface="Cambria" pitchFamily="18" charset="0"/>
              </a:rPr>
              <a:t>!!!</a:t>
            </a:r>
            <a:endParaRPr lang="en-GB" altLang="cs-CZ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938218" y="5139418"/>
            <a:ext cx="488444" cy="57606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4283968" y="4822990"/>
            <a:ext cx="396044" cy="31797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>
          <a:xfrm>
            <a:off x="2442611" y="5140966"/>
            <a:ext cx="1197145" cy="57606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/>
          <p:nvPr/>
        </p:nvCxnSpPr>
        <p:spPr>
          <a:xfrm>
            <a:off x="3314358" y="4928730"/>
            <a:ext cx="0" cy="21223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1396577" y="5140966"/>
            <a:ext cx="799159" cy="576064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30"/>
          <p:cNvCxnSpPr/>
          <p:nvPr/>
        </p:nvCxnSpPr>
        <p:spPr>
          <a:xfrm>
            <a:off x="1187624" y="4981978"/>
            <a:ext cx="404428" cy="15744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Šipka dolů 36"/>
          <p:cNvSpPr/>
          <p:nvPr/>
        </p:nvSpPr>
        <p:spPr>
          <a:xfrm>
            <a:off x="3230272" y="4928730"/>
            <a:ext cx="185965" cy="21223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0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Latin </a:t>
            </a:r>
            <a:r>
              <a:rPr lang="cs-CZ" dirty="0" err="1" smtClean="0"/>
              <a:t>declensions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13920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declensions</a:t>
            </a:r>
            <a:r>
              <a:rPr lang="cs-CZ" dirty="0" smtClean="0"/>
              <a:t> </a:t>
            </a:r>
            <a:r>
              <a:rPr lang="cs-CZ" dirty="0"/>
              <a:t>are </a:t>
            </a:r>
            <a:r>
              <a:rPr lang="cs-CZ" dirty="0" err="1"/>
              <a:t>groups</a:t>
            </a:r>
            <a:r>
              <a:rPr lang="cs-CZ" dirty="0"/>
              <a:t> of </a:t>
            </a:r>
            <a:r>
              <a:rPr lang="cs-CZ" dirty="0" err="1"/>
              <a:t>nouns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en-US" dirty="0"/>
              <a:t>+</a:t>
            </a:r>
            <a:r>
              <a:rPr lang="cs-CZ" dirty="0" smtClean="0"/>
              <a:t> </a:t>
            </a:r>
            <a:r>
              <a:rPr lang="cs-CZ" dirty="0" err="1"/>
              <a:t>adjectives</a:t>
            </a:r>
            <a:r>
              <a:rPr lang="cs-CZ" dirty="0"/>
              <a:t>) </a:t>
            </a:r>
            <a:r>
              <a:rPr lang="en-US" dirty="0" smtClean="0"/>
              <a:t>declined in the same </a:t>
            </a:r>
            <a:r>
              <a:rPr lang="en-US" dirty="0" err="1" smtClean="0"/>
              <a:t>wa</a:t>
            </a:r>
            <a:r>
              <a:rPr lang="cs-CZ" dirty="0" smtClean="0"/>
              <a:t>y (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share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and the </a:t>
            </a:r>
            <a:r>
              <a:rPr lang="cs-CZ" dirty="0" err="1"/>
              <a:t>same</a:t>
            </a:r>
            <a:r>
              <a:rPr lang="cs-CZ" dirty="0"/>
              <a:t> set of </a:t>
            </a:r>
            <a:r>
              <a:rPr lang="cs-CZ" dirty="0" smtClean="0"/>
              <a:t>case </a:t>
            </a:r>
            <a:r>
              <a:rPr lang="cs-CZ" dirty="0" err="1" smtClean="0"/>
              <a:t>endings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/>
              <a:t>are 5 </a:t>
            </a:r>
            <a:r>
              <a:rPr lang="cs-CZ" dirty="0" err="1"/>
              <a:t>declensions</a:t>
            </a:r>
            <a:r>
              <a:rPr lang="cs-CZ" dirty="0"/>
              <a:t> in </a:t>
            </a:r>
            <a:r>
              <a:rPr lang="cs-CZ" dirty="0" smtClean="0"/>
              <a:t>Latin</a:t>
            </a:r>
          </a:p>
          <a:p>
            <a:r>
              <a:rPr lang="en-US" dirty="0" smtClean="0"/>
              <a:t>the </a:t>
            </a:r>
            <a:r>
              <a:rPr lang="cs-CZ" dirty="0" err="1" smtClean="0"/>
              <a:t>declension</a:t>
            </a:r>
            <a:r>
              <a:rPr lang="cs-CZ" dirty="0" smtClean="0"/>
              <a:t> </a:t>
            </a:r>
            <a:r>
              <a:rPr lang="cs-CZ" dirty="0"/>
              <a:t>of a </a:t>
            </a:r>
            <a:r>
              <a:rPr lang="cs-CZ" dirty="0" err="1"/>
              <a:t>noun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identified</a:t>
            </a:r>
            <a:r>
              <a:rPr lang="cs-CZ" dirty="0"/>
              <a:t> on the </a:t>
            </a:r>
            <a:r>
              <a:rPr lang="cs-CZ" dirty="0" err="1"/>
              <a:t>basis</a:t>
            </a:r>
            <a:r>
              <a:rPr lang="cs-CZ" dirty="0"/>
              <a:t> of the </a:t>
            </a:r>
            <a:r>
              <a:rPr lang="cs-CZ" dirty="0" smtClean="0">
                <a:solidFill>
                  <a:srgbClr val="FF0000"/>
                </a:solidFill>
              </a:rPr>
              <a:t>genitive </a:t>
            </a:r>
            <a:r>
              <a:rPr lang="cs-CZ" dirty="0" err="1" smtClean="0">
                <a:solidFill>
                  <a:srgbClr val="FF0000"/>
                </a:solidFill>
              </a:rPr>
              <a:t>singular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ending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504238" cy="252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2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Latin </a:t>
            </a:r>
            <a:r>
              <a:rPr lang="cs-CZ" dirty="0" err="1" smtClean="0"/>
              <a:t>declensions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134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Nouns</a:t>
            </a:r>
            <a:r>
              <a:rPr lang="cs-CZ" dirty="0" smtClean="0"/>
              <a:t> are </a:t>
            </a:r>
            <a:r>
              <a:rPr lang="cs-CZ" dirty="0" err="1" smtClean="0"/>
              <a:t>divided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en-US" dirty="0" smtClean="0"/>
              <a:t>5 </a:t>
            </a:r>
            <a:r>
              <a:rPr lang="cs-CZ" dirty="0" err="1" smtClean="0"/>
              <a:t>declensions</a:t>
            </a:r>
            <a:r>
              <a:rPr lang="cs-CZ" dirty="0" smtClean="0"/>
              <a:t> on the </a:t>
            </a:r>
            <a:r>
              <a:rPr lang="cs-CZ" dirty="0" err="1" smtClean="0"/>
              <a:t>basis</a:t>
            </a:r>
            <a:r>
              <a:rPr lang="cs-CZ" dirty="0" smtClean="0"/>
              <a:t> of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stem </a:t>
            </a:r>
            <a:r>
              <a:rPr lang="cs-CZ" dirty="0" err="1" smtClean="0">
                <a:solidFill>
                  <a:srgbClr val="FF0000"/>
                </a:solidFill>
              </a:rPr>
              <a:t>sound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see</a:t>
            </a:r>
            <a:r>
              <a:rPr lang="cs-CZ" dirty="0" smtClean="0"/>
              <a:t> gen. </a:t>
            </a:r>
            <a:r>
              <a:rPr lang="cs-CZ" dirty="0" err="1" smtClean="0"/>
              <a:t>pl</a:t>
            </a:r>
            <a:r>
              <a:rPr lang="cs-CZ" dirty="0" smtClean="0"/>
              <a:t>.</a:t>
            </a:r>
            <a:r>
              <a:rPr lang="en-US" dirty="0" smtClean="0"/>
              <a:t>!</a:t>
            </a:r>
            <a:r>
              <a:rPr lang="cs-CZ" dirty="0" smtClean="0"/>
              <a:t>):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1st </a:t>
            </a:r>
            <a:r>
              <a:rPr lang="cs-CZ" dirty="0" err="1"/>
              <a:t>declension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a-</a:t>
            </a:r>
            <a:r>
              <a:rPr lang="cs-CZ" dirty="0" err="1">
                <a:solidFill>
                  <a:srgbClr val="FF0000"/>
                </a:solidFill>
              </a:rPr>
              <a:t>stems</a:t>
            </a:r>
            <a:r>
              <a:rPr lang="cs-CZ" dirty="0"/>
              <a:t> – </a:t>
            </a:r>
            <a:r>
              <a:rPr lang="cs-CZ" dirty="0" smtClean="0"/>
              <a:t>ven-</a:t>
            </a:r>
            <a:r>
              <a:rPr lang="cs-CZ" b="1" dirty="0" smtClean="0"/>
              <a:t>a</a:t>
            </a:r>
            <a:r>
              <a:rPr lang="cs-CZ" dirty="0" smtClean="0"/>
              <a:t>-rum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2nd </a:t>
            </a:r>
            <a:r>
              <a:rPr lang="cs-CZ" dirty="0" err="1"/>
              <a:t>declension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o-</a:t>
            </a:r>
            <a:r>
              <a:rPr lang="cs-CZ" dirty="0" err="1">
                <a:solidFill>
                  <a:srgbClr val="FF0000"/>
                </a:solidFill>
              </a:rPr>
              <a:t>stems</a:t>
            </a:r>
            <a:r>
              <a:rPr lang="cs-CZ" dirty="0"/>
              <a:t> – </a:t>
            </a:r>
            <a:r>
              <a:rPr lang="cs-CZ" dirty="0" smtClean="0"/>
              <a:t>nerv-o-rum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3rd </a:t>
            </a:r>
            <a:r>
              <a:rPr lang="cs-CZ" dirty="0" err="1"/>
              <a:t>declension</a:t>
            </a:r>
            <a:endParaRPr lang="cs-CZ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i-</a:t>
            </a:r>
            <a:r>
              <a:rPr lang="cs-CZ" dirty="0" err="1">
                <a:solidFill>
                  <a:srgbClr val="FF0000"/>
                </a:solidFill>
              </a:rPr>
              <a:t>stems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pelv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b="1" dirty="0">
                <a:solidFill>
                  <a:schemeClr val="tx1"/>
                </a:solidFill>
              </a:rPr>
              <a:t>i</a:t>
            </a:r>
            <a:r>
              <a:rPr lang="cs-CZ" dirty="0">
                <a:solidFill>
                  <a:schemeClr val="tx1"/>
                </a:solidFill>
              </a:rPr>
              <a:t>-um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rgbClr val="FF0000"/>
                </a:solidFill>
              </a:rPr>
              <a:t>consonant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stems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dolo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b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-um, </a:t>
            </a:r>
            <a:r>
              <a:rPr lang="cs-CZ" dirty="0" err="1">
                <a:solidFill>
                  <a:schemeClr val="tx1"/>
                </a:solidFill>
              </a:rPr>
              <a:t>pon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b="1" dirty="0">
                <a:solidFill>
                  <a:schemeClr val="tx1"/>
                </a:solidFill>
              </a:rPr>
              <a:t>t</a:t>
            </a:r>
            <a:r>
              <a:rPr lang="cs-CZ" dirty="0">
                <a:solidFill>
                  <a:schemeClr val="tx1"/>
                </a:solidFill>
              </a:rPr>
              <a:t>-um, </a:t>
            </a:r>
            <a:r>
              <a:rPr lang="cs-CZ" dirty="0" err="1" smtClean="0">
                <a:solidFill>
                  <a:schemeClr val="tx1"/>
                </a:solidFill>
              </a:rPr>
              <a:t>sectio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b="1" dirty="0" smtClean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-um</a:t>
            </a:r>
          </a:p>
          <a:p>
            <a:pPr marL="274320" lvl="1"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lang="cs-CZ" sz="2700" dirty="0" smtClean="0">
                <a:solidFill>
                  <a:schemeClr val="tx1"/>
                </a:solidFill>
              </a:rPr>
              <a:t>4th </a:t>
            </a:r>
            <a:r>
              <a:rPr lang="cs-CZ" sz="2700" dirty="0" err="1">
                <a:solidFill>
                  <a:schemeClr val="tx1"/>
                </a:solidFill>
              </a:rPr>
              <a:t>declesion</a:t>
            </a:r>
            <a:r>
              <a:rPr lang="cs-CZ" sz="2700" dirty="0">
                <a:solidFill>
                  <a:schemeClr val="tx1"/>
                </a:solidFill>
              </a:rPr>
              <a:t> – </a:t>
            </a:r>
            <a:r>
              <a:rPr lang="cs-CZ" sz="2700" dirty="0">
                <a:solidFill>
                  <a:srgbClr val="FF0000"/>
                </a:solidFill>
              </a:rPr>
              <a:t>u-</a:t>
            </a:r>
            <a:r>
              <a:rPr lang="cs-CZ" sz="2700" dirty="0" err="1">
                <a:solidFill>
                  <a:srgbClr val="FF0000"/>
                </a:solidFill>
              </a:rPr>
              <a:t>stems</a:t>
            </a:r>
            <a:r>
              <a:rPr lang="cs-CZ" sz="2700" dirty="0">
                <a:solidFill>
                  <a:schemeClr val="tx1"/>
                </a:solidFill>
              </a:rPr>
              <a:t> – </a:t>
            </a:r>
            <a:r>
              <a:rPr lang="cs-CZ" sz="2700" dirty="0" err="1">
                <a:solidFill>
                  <a:schemeClr val="tx1"/>
                </a:solidFill>
              </a:rPr>
              <a:t>duct</a:t>
            </a:r>
            <a:r>
              <a:rPr lang="cs-CZ" sz="2700" dirty="0">
                <a:solidFill>
                  <a:schemeClr val="tx1"/>
                </a:solidFill>
              </a:rPr>
              <a:t>-</a:t>
            </a:r>
            <a:r>
              <a:rPr lang="cs-CZ" sz="2700" b="1" dirty="0">
                <a:solidFill>
                  <a:schemeClr val="tx1"/>
                </a:solidFill>
              </a:rPr>
              <a:t>u</a:t>
            </a:r>
            <a:r>
              <a:rPr lang="cs-CZ" sz="2700" dirty="0">
                <a:solidFill>
                  <a:schemeClr val="tx1"/>
                </a:solidFill>
              </a:rPr>
              <a:t>-um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5th </a:t>
            </a:r>
            <a:r>
              <a:rPr lang="cs-CZ" dirty="0" err="1"/>
              <a:t>declension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e-</a:t>
            </a:r>
            <a:r>
              <a:rPr lang="cs-CZ" dirty="0" err="1">
                <a:solidFill>
                  <a:srgbClr val="FF0000"/>
                </a:solidFill>
              </a:rPr>
              <a:t>stems</a:t>
            </a:r>
            <a:r>
              <a:rPr lang="cs-CZ" dirty="0"/>
              <a:t> – </a:t>
            </a:r>
            <a:r>
              <a:rPr lang="cs-CZ" dirty="0" err="1" smtClean="0"/>
              <a:t>faci</a:t>
            </a:r>
            <a:r>
              <a:rPr lang="cs-CZ" dirty="0" smtClean="0"/>
              <a:t>-</a:t>
            </a:r>
            <a:r>
              <a:rPr lang="cs-CZ" b="1" dirty="0" smtClean="0"/>
              <a:t>e</a:t>
            </a:r>
            <a:r>
              <a:rPr lang="cs-CZ" dirty="0" smtClean="0"/>
              <a:t>-rum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7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 in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/>
              <a:t>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300" dirty="0" smtClean="0">
                <a:solidFill>
                  <a:srgbClr val="FF0000"/>
                </a:solidFill>
              </a:rPr>
              <a:t>= universal</a:t>
            </a:r>
            <a:r>
              <a:rPr lang="cs-CZ" sz="2300" dirty="0"/>
              <a:t>, </a:t>
            </a:r>
            <a:r>
              <a:rPr lang="cs-CZ" sz="2300" dirty="0" err="1">
                <a:solidFill>
                  <a:srgbClr val="FF0000"/>
                </a:solidFill>
              </a:rPr>
              <a:t>precise</a:t>
            </a:r>
            <a:r>
              <a:rPr lang="cs-CZ" sz="2300" dirty="0"/>
              <a:t> and </a:t>
            </a:r>
            <a:r>
              <a:rPr lang="cs-CZ" sz="2300" dirty="0" err="1">
                <a:solidFill>
                  <a:srgbClr val="FF0000"/>
                </a:solidFill>
              </a:rPr>
              <a:t>flexible</a:t>
            </a:r>
            <a:r>
              <a:rPr lang="cs-CZ" sz="2300" dirty="0"/>
              <a:t> </a:t>
            </a:r>
            <a:r>
              <a:rPr lang="cs-CZ" sz="2300" dirty="0" err="1"/>
              <a:t>system</a:t>
            </a:r>
            <a:r>
              <a:rPr lang="cs-CZ" sz="2300" dirty="0"/>
              <a:t> of </a:t>
            </a:r>
            <a:r>
              <a:rPr lang="cs-CZ" sz="2300" dirty="0" err="1" smtClean="0"/>
              <a:t>terms</a:t>
            </a:r>
            <a:r>
              <a:rPr lang="cs-CZ" sz="2300" dirty="0" smtClean="0"/>
              <a:t> </a:t>
            </a:r>
            <a:r>
              <a:rPr lang="cs-CZ" sz="2300" dirty="0" err="1" smtClean="0"/>
              <a:t>used</a:t>
            </a:r>
            <a:r>
              <a:rPr lang="cs-CZ" sz="2300" dirty="0" smtClean="0"/>
              <a:t> in: </a:t>
            </a:r>
            <a:endParaRPr lang="cs-CZ" sz="23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cs-CZ" sz="2300" b="1" dirty="0" err="1" smtClean="0">
                <a:latin typeface="+mj-lt"/>
                <a:cs typeface="Cambria"/>
              </a:rPr>
              <a:t>anatomical</a:t>
            </a:r>
            <a:r>
              <a:rPr lang="cs-CZ" sz="2300" b="1" dirty="0" smtClean="0">
                <a:latin typeface="+mj-lt"/>
                <a:cs typeface="Cambria"/>
              </a:rPr>
              <a:t> </a:t>
            </a:r>
            <a:r>
              <a:rPr lang="cs-CZ" sz="2300" b="1" dirty="0" err="1" smtClean="0">
                <a:latin typeface="+mj-lt"/>
                <a:cs typeface="Cambria"/>
              </a:rPr>
              <a:t>nomenclature</a:t>
            </a:r>
            <a:r>
              <a:rPr lang="cs-CZ" sz="2300" b="1" dirty="0" smtClean="0">
                <a:latin typeface="+mj-lt"/>
                <a:cs typeface="Cambria"/>
              </a:rPr>
              <a:t> </a:t>
            </a:r>
            <a:r>
              <a:rPr lang="cs-CZ" sz="2300" dirty="0" smtClean="0">
                <a:latin typeface="+mj-lt"/>
                <a:cs typeface="Cambria"/>
              </a:rPr>
              <a:t>(= d</a:t>
            </a:r>
            <a:r>
              <a:rPr lang="en-US" sz="2300" dirty="0" err="1" smtClean="0">
                <a:latin typeface="+mj-lt"/>
                <a:cs typeface="Cambria"/>
              </a:rPr>
              <a:t>efinite</a:t>
            </a:r>
            <a:r>
              <a:rPr lang="en-US" sz="2300" dirty="0" smtClean="0">
                <a:latin typeface="+mj-lt"/>
                <a:cs typeface="Cambria"/>
              </a:rPr>
              <a:t> </a:t>
            </a:r>
            <a:r>
              <a:rPr lang="en-US" sz="2300" dirty="0">
                <a:latin typeface="+mj-lt"/>
                <a:cs typeface="Cambria"/>
              </a:rPr>
              <a:t>set of terms </a:t>
            </a:r>
            <a:r>
              <a:rPr lang="cs-CZ" sz="2300" dirty="0" err="1" smtClean="0">
                <a:latin typeface="+mj-lt"/>
                <a:cs typeface="Cambria"/>
              </a:rPr>
              <a:t>denoting</a:t>
            </a:r>
            <a:r>
              <a:rPr lang="en-US" sz="2300" dirty="0" smtClean="0">
                <a:latin typeface="+mj-lt"/>
                <a:cs typeface="Cambria"/>
              </a:rPr>
              <a:t> </a:t>
            </a:r>
            <a:r>
              <a:rPr lang="en-US" sz="2300" dirty="0">
                <a:latin typeface="+mj-lt"/>
                <a:cs typeface="Cambria"/>
              </a:rPr>
              <a:t>parts and structures of the human </a:t>
            </a:r>
            <a:r>
              <a:rPr lang="en-US" sz="2300" dirty="0" smtClean="0">
                <a:latin typeface="+mj-lt"/>
                <a:cs typeface="Cambria"/>
              </a:rPr>
              <a:t>body</a:t>
            </a:r>
            <a:r>
              <a:rPr lang="cs-CZ" sz="2300" dirty="0" smtClean="0">
                <a:latin typeface="+mj-lt"/>
                <a:cs typeface="Cambria"/>
              </a:rPr>
              <a:t>)</a:t>
            </a:r>
            <a:endParaRPr lang="en-US" sz="2300" dirty="0">
              <a:latin typeface="+mj-lt"/>
              <a:cs typeface="Cambria"/>
            </a:endParaRPr>
          </a:p>
          <a:p>
            <a:pPr marL="0" indent="271463">
              <a:spcBef>
                <a:spcPts val="0"/>
              </a:spcBef>
              <a:buNone/>
              <a:defRPr/>
            </a:pPr>
            <a:r>
              <a:rPr lang="cs-CZ" sz="2000" dirty="0" smtClean="0">
                <a:cs typeface="Cambria"/>
              </a:rPr>
              <a:t>– </a:t>
            </a:r>
            <a:r>
              <a:rPr lang="cs-CZ" sz="2000" dirty="0">
                <a:latin typeface="+mj-lt"/>
                <a:cs typeface="Cambria"/>
              </a:rPr>
              <a:t>f</a:t>
            </a:r>
            <a:r>
              <a:rPr lang="en-US" sz="2000" dirty="0" err="1" smtClean="0">
                <a:latin typeface="+mj-lt"/>
                <a:cs typeface="Cambria"/>
              </a:rPr>
              <a:t>irst</a:t>
            </a:r>
            <a:r>
              <a:rPr lang="en-US" sz="2000" dirty="0" smtClean="0">
                <a:latin typeface="+mj-lt"/>
                <a:cs typeface="Cambria"/>
              </a:rPr>
              <a:t> worldwide</a:t>
            </a:r>
            <a:r>
              <a:rPr lang="cs-CZ" sz="2000" dirty="0" smtClean="0">
                <a:latin typeface="+mj-lt"/>
                <a:cs typeface="Cambria"/>
              </a:rPr>
              <a:t> </a:t>
            </a:r>
            <a:r>
              <a:rPr lang="en-US" sz="2000" dirty="0" smtClean="0">
                <a:latin typeface="+mj-lt"/>
                <a:cs typeface="Cambria"/>
              </a:rPr>
              <a:t>official </a:t>
            </a:r>
            <a:r>
              <a:rPr lang="en-US" sz="2000" dirty="0">
                <a:latin typeface="+mj-lt"/>
                <a:cs typeface="Cambria"/>
              </a:rPr>
              <a:t>standard terminology </a:t>
            </a:r>
            <a:r>
              <a:rPr lang="en-US" sz="2000" dirty="0" smtClean="0">
                <a:latin typeface="+mj-lt"/>
                <a:cs typeface="Cambria"/>
              </a:rPr>
              <a:t>appeared</a:t>
            </a:r>
            <a:r>
              <a:rPr lang="cs-CZ" sz="2000" dirty="0" smtClean="0">
                <a:latin typeface="+mj-lt"/>
                <a:cs typeface="Cambria"/>
              </a:rPr>
              <a:t> in</a:t>
            </a:r>
            <a:r>
              <a:rPr lang="en-US" sz="2000" dirty="0" smtClean="0">
                <a:latin typeface="+mj-lt"/>
                <a:cs typeface="Cambria"/>
              </a:rPr>
              <a:t> </a:t>
            </a:r>
            <a:r>
              <a:rPr lang="en-US" sz="2000" dirty="0">
                <a:latin typeface="+mj-lt"/>
                <a:cs typeface="Cambria"/>
              </a:rPr>
              <a:t>1895 </a:t>
            </a:r>
            <a:r>
              <a:rPr lang="cs-CZ" sz="2000" dirty="0" smtClean="0">
                <a:latin typeface="+mj-lt"/>
                <a:cs typeface="Cambria"/>
              </a:rPr>
              <a:t>    </a:t>
            </a:r>
          </a:p>
          <a:p>
            <a:pPr marL="0" indent="271463">
              <a:spcBef>
                <a:spcPts val="0"/>
              </a:spcBef>
              <a:buNone/>
              <a:defRPr/>
            </a:pPr>
            <a:r>
              <a:rPr lang="cs-CZ" sz="2000" dirty="0">
                <a:latin typeface="+mj-lt"/>
                <a:cs typeface="Cambria"/>
              </a:rPr>
              <a:t> </a:t>
            </a:r>
            <a:r>
              <a:rPr lang="cs-CZ" sz="2000" dirty="0" smtClean="0">
                <a:latin typeface="+mj-lt"/>
                <a:cs typeface="Cambria"/>
              </a:rPr>
              <a:t>  </a:t>
            </a:r>
            <a:r>
              <a:rPr lang="en-US" sz="2000" dirty="0" smtClean="0">
                <a:latin typeface="+mj-lt"/>
                <a:cs typeface="Cambria"/>
              </a:rPr>
              <a:t>(</a:t>
            </a:r>
            <a:r>
              <a:rPr lang="en-US" sz="2000" i="1" dirty="0" err="1">
                <a:latin typeface="+mj-lt"/>
                <a:cs typeface="Cambria"/>
              </a:rPr>
              <a:t>Basiliensia</a:t>
            </a:r>
            <a:r>
              <a:rPr lang="en-US" sz="2000" i="1" dirty="0">
                <a:latin typeface="+mj-lt"/>
                <a:cs typeface="Cambria"/>
              </a:rPr>
              <a:t> </a:t>
            </a:r>
            <a:r>
              <a:rPr lang="en-US" sz="2000" i="1" dirty="0" err="1">
                <a:latin typeface="+mj-lt"/>
                <a:cs typeface="Cambria"/>
              </a:rPr>
              <a:t>Nomina</a:t>
            </a:r>
            <a:r>
              <a:rPr lang="en-US" sz="2000" i="1" dirty="0">
                <a:latin typeface="+mj-lt"/>
                <a:cs typeface="Cambria"/>
              </a:rPr>
              <a:t> </a:t>
            </a:r>
            <a:r>
              <a:rPr lang="en-US" sz="2000" i="1" dirty="0" err="1">
                <a:latin typeface="+mj-lt"/>
                <a:cs typeface="Cambria"/>
              </a:rPr>
              <a:t>Anatomica</a:t>
            </a:r>
            <a:r>
              <a:rPr lang="en-US" sz="2000" dirty="0" smtClean="0">
                <a:latin typeface="+mj-lt"/>
                <a:cs typeface="Cambria"/>
              </a:rPr>
              <a:t>)</a:t>
            </a:r>
            <a:r>
              <a:rPr lang="cs-CZ" sz="2000" dirty="0" smtClean="0">
                <a:latin typeface="+mj-lt"/>
                <a:cs typeface="Cambria"/>
              </a:rPr>
              <a:t>,</a:t>
            </a:r>
            <a:r>
              <a:rPr lang="en-US" sz="2000" dirty="0" smtClean="0">
                <a:latin typeface="+mj-lt"/>
                <a:cs typeface="Cambria"/>
              </a:rPr>
              <a:t> </a:t>
            </a:r>
            <a:r>
              <a:rPr lang="en-US" sz="2000" dirty="0">
                <a:latin typeface="+mj-lt"/>
                <a:cs typeface="Cambria"/>
              </a:rPr>
              <a:t>since then it </a:t>
            </a:r>
            <a:r>
              <a:rPr lang="cs-CZ" sz="2000" dirty="0" smtClean="0">
                <a:latin typeface="+mj-lt"/>
                <a:cs typeface="Cambria"/>
              </a:rPr>
              <a:t>has </a:t>
            </a:r>
            <a:r>
              <a:rPr lang="cs-CZ" sz="2000" dirty="0" err="1" smtClean="0">
                <a:latin typeface="+mj-lt"/>
                <a:cs typeface="Cambria"/>
              </a:rPr>
              <a:t>been</a:t>
            </a:r>
            <a:r>
              <a:rPr lang="en-US" sz="2000" dirty="0" smtClean="0">
                <a:latin typeface="+mj-lt"/>
                <a:cs typeface="Cambria"/>
              </a:rPr>
              <a:t> </a:t>
            </a:r>
            <a:r>
              <a:rPr lang="cs-CZ" sz="2000" dirty="0" smtClean="0">
                <a:latin typeface="+mj-lt"/>
                <a:cs typeface="Cambria"/>
              </a:rPr>
              <a:t>  </a:t>
            </a:r>
          </a:p>
          <a:p>
            <a:pPr marL="0" indent="271463">
              <a:spcBef>
                <a:spcPts val="0"/>
              </a:spcBef>
              <a:buNone/>
              <a:defRPr/>
            </a:pPr>
            <a:r>
              <a:rPr lang="cs-CZ" sz="2000" dirty="0">
                <a:latin typeface="+mj-lt"/>
                <a:cs typeface="Cambria"/>
              </a:rPr>
              <a:t> </a:t>
            </a:r>
            <a:r>
              <a:rPr lang="cs-CZ" sz="2000" dirty="0" smtClean="0">
                <a:latin typeface="+mj-lt"/>
                <a:cs typeface="Cambria"/>
              </a:rPr>
              <a:t>  </a:t>
            </a:r>
            <a:r>
              <a:rPr lang="en-US" sz="2000" dirty="0" smtClean="0">
                <a:latin typeface="+mj-lt"/>
                <a:cs typeface="Cambria"/>
              </a:rPr>
              <a:t>periodically </a:t>
            </a:r>
            <a:r>
              <a:rPr lang="en-US" sz="2000" dirty="0">
                <a:latin typeface="+mj-lt"/>
                <a:cs typeface="Cambria"/>
              </a:rPr>
              <a:t>updated and changed to implement new findings </a:t>
            </a:r>
            <a:r>
              <a:rPr lang="cs-CZ" sz="2000" dirty="0" smtClean="0">
                <a:latin typeface="+mj-lt"/>
                <a:cs typeface="Cambria"/>
              </a:rPr>
              <a:t>  </a:t>
            </a:r>
          </a:p>
          <a:p>
            <a:pPr marL="0" indent="271463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000" dirty="0">
                <a:latin typeface="+mj-lt"/>
                <a:cs typeface="Cambria"/>
              </a:rPr>
              <a:t> </a:t>
            </a:r>
            <a:r>
              <a:rPr lang="cs-CZ" sz="2000" dirty="0" smtClean="0">
                <a:latin typeface="+mj-lt"/>
                <a:cs typeface="Cambria"/>
              </a:rPr>
              <a:t>  </a:t>
            </a:r>
            <a:r>
              <a:rPr lang="en-US" sz="2000" dirty="0" smtClean="0">
                <a:latin typeface="+mj-lt"/>
                <a:cs typeface="Cambria"/>
              </a:rPr>
              <a:t>and/or </a:t>
            </a:r>
            <a:r>
              <a:rPr lang="en-US" sz="2000" dirty="0">
                <a:latin typeface="+mj-lt"/>
                <a:cs typeface="Cambria"/>
              </a:rPr>
              <a:t>understanding of the anatomical </a:t>
            </a:r>
            <a:r>
              <a:rPr lang="en-US" sz="2000" dirty="0" smtClean="0">
                <a:latin typeface="+mj-lt"/>
                <a:cs typeface="Cambria"/>
              </a:rPr>
              <a:t>structures</a:t>
            </a:r>
            <a:endParaRPr lang="cs-CZ" sz="2000" dirty="0" smtClean="0">
              <a:latin typeface="+mj-lt"/>
              <a:cs typeface="Cambria"/>
            </a:endParaRPr>
          </a:p>
          <a:p>
            <a:pPr marL="0" indent="271463">
              <a:spcBef>
                <a:spcPts val="0"/>
              </a:spcBef>
              <a:buNone/>
              <a:defRPr/>
            </a:pPr>
            <a:r>
              <a:rPr lang="cs-CZ" sz="2000" dirty="0" smtClean="0">
                <a:cs typeface="Cambria"/>
              </a:rPr>
              <a:t>– c</a:t>
            </a:r>
            <a:r>
              <a:rPr lang="en-US" sz="2000" dirty="0" err="1" smtClean="0">
                <a:latin typeface="+mj-lt"/>
                <a:cs typeface="Cambria"/>
              </a:rPr>
              <a:t>urrent</a:t>
            </a:r>
            <a:r>
              <a:rPr lang="en-US" sz="2000" dirty="0" smtClean="0">
                <a:latin typeface="+mj-lt"/>
                <a:cs typeface="Cambria"/>
              </a:rPr>
              <a:t> terminology</a:t>
            </a:r>
            <a:r>
              <a:rPr lang="cs-CZ" sz="2000" dirty="0" smtClean="0">
                <a:latin typeface="+mj-lt"/>
                <a:cs typeface="Cambria"/>
              </a:rPr>
              <a:t>,</a:t>
            </a:r>
            <a:r>
              <a:rPr lang="en-US" sz="2000" dirty="0" smtClean="0">
                <a:latin typeface="+mj-lt"/>
                <a:cs typeface="Cambria"/>
              </a:rPr>
              <a:t> approved </a:t>
            </a:r>
            <a:r>
              <a:rPr lang="en-US" sz="2000" dirty="0">
                <a:latin typeface="+mj-lt"/>
                <a:cs typeface="Cambria"/>
              </a:rPr>
              <a:t>by FCAT </a:t>
            </a:r>
            <a:r>
              <a:rPr lang="cs-CZ" sz="2000" dirty="0">
                <a:latin typeface="+mj-lt"/>
                <a:cs typeface="Cambria"/>
              </a:rPr>
              <a:t>(</a:t>
            </a:r>
            <a:r>
              <a:rPr lang="en-US" sz="2000" dirty="0">
                <a:latin typeface="+mj-lt"/>
              </a:rPr>
              <a:t>Federative Committee </a:t>
            </a:r>
            <a:endParaRPr lang="cs-CZ" sz="2000" dirty="0" smtClean="0">
              <a:latin typeface="+mj-lt"/>
            </a:endParaRPr>
          </a:p>
          <a:p>
            <a:pPr marL="0" indent="271463">
              <a:spcBef>
                <a:spcPts val="0"/>
              </a:spcBef>
              <a:buNone/>
              <a:defRPr/>
            </a:pPr>
            <a:r>
              <a:rPr lang="cs-CZ" sz="2000" dirty="0">
                <a:latin typeface="+mj-lt"/>
              </a:rPr>
              <a:t> </a:t>
            </a:r>
            <a:r>
              <a:rPr lang="cs-CZ" sz="2000" dirty="0" smtClean="0">
                <a:latin typeface="+mj-lt"/>
              </a:rPr>
              <a:t>  </a:t>
            </a:r>
            <a:r>
              <a:rPr lang="en-US" sz="2000" dirty="0" smtClean="0">
                <a:latin typeface="+mj-lt"/>
              </a:rPr>
              <a:t>on </a:t>
            </a:r>
            <a:r>
              <a:rPr lang="en-US" sz="2000" dirty="0">
                <a:latin typeface="+mj-lt"/>
              </a:rPr>
              <a:t>Anatomical Terminology</a:t>
            </a:r>
            <a:r>
              <a:rPr lang="cs-CZ" sz="2000" dirty="0" smtClean="0">
                <a:latin typeface="+mj-lt"/>
                <a:cs typeface="Cambria"/>
              </a:rPr>
              <a:t>), </a:t>
            </a:r>
            <a:r>
              <a:rPr lang="cs-CZ" sz="2000" dirty="0" err="1" smtClean="0">
                <a:latin typeface="+mj-lt"/>
                <a:cs typeface="Cambria"/>
              </a:rPr>
              <a:t>was</a:t>
            </a:r>
            <a:r>
              <a:rPr lang="cs-CZ" sz="2000" dirty="0" smtClean="0">
                <a:latin typeface="+mj-lt"/>
                <a:cs typeface="Cambria"/>
              </a:rPr>
              <a:t> </a:t>
            </a:r>
            <a:r>
              <a:rPr lang="en-US" sz="2000" dirty="0" smtClean="0">
                <a:latin typeface="+mj-lt"/>
                <a:cs typeface="Cambria"/>
              </a:rPr>
              <a:t>published </a:t>
            </a:r>
            <a:r>
              <a:rPr lang="en-US" sz="2000" dirty="0">
                <a:latin typeface="+mj-lt"/>
                <a:cs typeface="Cambria"/>
              </a:rPr>
              <a:t>in 1998 as </a:t>
            </a:r>
            <a:r>
              <a:rPr lang="cs-CZ" sz="2000" dirty="0" smtClean="0">
                <a:latin typeface="+mj-lt"/>
                <a:cs typeface="Cambria"/>
              </a:rPr>
              <a:t>  </a:t>
            </a:r>
          </a:p>
          <a:p>
            <a:pPr marL="0" indent="271463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000" dirty="0">
                <a:latin typeface="+mj-lt"/>
                <a:cs typeface="Cambria"/>
              </a:rPr>
              <a:t> </a:t>
            </a:r>
            <a:r>
              <a:rPr lang="cs-CZ" sz="2000" dirty="0" smtClean="0">
                <a:latin typeface="+mj-lt"/>
                <a:cs typeface="Cambria"/>
              </a:rPr>
              <a:t>  T</a:t>
            </a:r>
            <a:r>
              <a:rPr lang="en-US" sz="2000" dirty="0" smtClean="0">
                <a:latin typeface="+mj-lt"/>
                <a:cs typeface="Cambria"/>
              </a:rPr>
              <a:t>ERMINOLOGIA ANATOMICA</a:t>
            </a:r>
            <a:r>
              <a:rPr lang="cs-CZ" sz="2000" dirty="0">
                <a:latin typeface="+mj-lt"/>
                <a:cs typeface="Cambria"/>
              </a:rPr>
              <a:t> </a:t>
            </a:r>
            <a:r>
              <a:rPr lang="en-US" sz="2000" dirty="0" smtClean="0">
                <a:latin typeface="+mj-lt"/>
                <a:cs typeface="Cambria"/>
              </a:rPr>
              <a:t>(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Cambria"/>
              </a:rPr>
              <a:t>cf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Cambria"/>
              </a:rPr>
              <a:t>. http://www.unifr.ch</a:t>
            </a:r>
            <a:r>
              <a:rPr lang="en-US" sz="2000" dirty="0">
                <a:latin typeface="+mj-lt"/>
                <a:cs typeface="Cambria"/>
              </a:rPr>
              <a:t>)</a:t>
            </a:r>
          </a:p>
          <a:p>
            <a:pPr>
              <a:spcAft>
                <a:spcPts val="600"/>
              </a:spcAft>
            </a:pPr>
            <a:endParaRPr lang="cs-CZ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16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decline</a:t>
            </a:r>
            <a:r>
              <a:rPr lang="cs-CZ" dirty="0"/>
              <a:t> a Latin </a:t>
            </a:r>
            <a:r>
              <a:rPr lang="cs-CZ" dirty="0" err="1"/>
              <a:t>noun</a:t>
            </a:r>
            <a:r>
              <a:rPr lang="cs-CZ" dirty="0"/>
              <a:t>?</a:t>
            </a:r>
            <a:endParaRPr lang="en-US" altLang="cs-CZ" dirty="0">
              <a:solidFill>
                <a:srgbClr val="267CF2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552" y="4149080"/>
            <a:ext cx="1119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ven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-a</a:t>
            </a: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ven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-ae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1031" y="4149080"/>
            <a:ext cx="15696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humer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-us</a:t>
            </a: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humer-i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diamet-er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r>
              <a:rPr lang="en-US" altLang="cs-CZ" dirty="0" err="1">
                <a:solidFill>
                  <a:srgbClr val="C4096A"/>
                </a:solidFill>
                <a:latin typeface="+mj-lt"/>
              </a:rPr>
              <a:t>diametr</a:t>
            </a:r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-i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1150" y="4149080"/>
            <a:ext cx="141897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dol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-or</a:t>
            </a:r>
          </a:p>
          <a:p>
            <a:pPr eaLnBrk="1" hangingPunct="1"/>
            <a:r>
              <a:rPr lang="en-US" altLang="cs-CZ" dirty="0">
                <a:solidFill>
                  <a:srgbClr val="C4096A"/>
                </a:solidFill>
                <a:latin typeface="+mj-lt"/>
              </a:rPr>
              <a:t>dolor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-is</a:t>
            </a: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corp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-us</a:t>
            </a:r>
          </a:p>
          <a:p>
            <a:pPr eaLnBrk="1" hangingPunct="1"/>
            <a:r>
              <a:rPr lang="en-US" altLang="cs-CZ" dirty="0" err="1">
                <a:solidFill>
                  <a:srgbClr val="C4096A"/>
                </a:solidFill>
                <a:latin typeface="+mj-lt"/>
              </a:rPr>
              <a:t>corpor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-is</a:t>
            </a:r>
          </a:p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de-ns</a:t>
            </a:r>
          </a:p>
          <a:p>
            <a:pPr eaLnBrk="1" hangingPunct="1"/>
            <a:r>
              <a:rPr lang="en-US" altLang="cs-CZ" dirty="0">
                <a:solidFill>
                  <a:srgbClr val="C4096A"/>
                </a:solidFill>
                <a:latin typeface="+mj-lt"/>
              </a:rPr>
              <a:t>dent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-is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8144" y="4149080"/>
            <a:ext cx="11240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arc-us</a:t>
            </a:r>
          </a:p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arc-us</a:t>
            </a:r>
          </a:p>
          <a:p>
            <a:pPr eaLnBrk="1" hangingPunct="1"/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gen-u</a:t>
            </a:r>
          </a:p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gen-us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91399" y="4149080"/>
            <a:ext cx="1090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faci-es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faci-ei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1. </a:t>
            </a:r>
            <a:r>
              <a:rPr lang="cs-CZ" sz="2400" dirty="0" err="1" smtClean="0"/>
              <a:t>find</a:t>
            </a:r>
            <a:r>
              <a:rPr lang="cs-CZ" sz="2400" dirty="0" smtClean="0"/>
              <a:t> the </a:t>
            </a:r>
            <a:r>
              <a:rPr lang="cs-CZ" sz="2400" dirty="0" err="1" smtClean="0">
                <a:solidFill>
                  <a:srgbClr val="FF0000"/>
                </a:solidFill>
              </a:rPr>
              <a:t>right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declension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paradigm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    (on the </a:t>
            </a:r>
            <a:r>
              <a:rPr lang="cs-CZ" sz="2400" dirty="0" err="1" smtClean="0"/>
              <a:t>basis</a:t>
            </a:r>
            <a:r>
              <a:rPr lang="cs-CZ" sz="2400" dirty="0" smtClean="0"/>
              <a:t> of gen. </a:t>
            </a:r>
            <a:r>
              <a:rPr lang="cs-CZ" sz="2400" dirty="0" err="1" smtClean="0"/>
              <a:t>sg</a:t>
            </a:r>
            <a:r>
              <a:rPr lang="cs-CZ" sz="2400" dirty="0" smtClean="0"/>
              <a:t>. + gender)</a:t>
            </a:r>
          </a:p>
          <a:p>
            <a:pPr marL="0" indent="0">
              <a:buNone/>
            </a:pPr>
            <a:r>
              <a:rPr lang="cs-CZ" sz="2400" dirty="0" smtClean="0"/>
              <a:t>2. </a:t>
            </a:r>
            <a:r>
              <a:rPr lang="cs-CZ" sz="2400" dirty="0" err="1"/>
              <a:t>f</a:t>
            </a:r>
            <a:r>
              <a:rPr lang="cs-CZ" sz="2400" dirty="0" err="1" smtClean="0"/>
              <a:t>ind</a:t>
            </a:r>
            <a:r>
              <a:rPr lang="cs-CZ" sz="2400" dirty="0" smtClean="0"/>
              <a:t> the </a:t>
            </a:r>
            <a:r>
              <a:rPr lang="cs-CZ" sz="2400" dirty="0" smtClean="0">
                <a:solidFill>
                  <a:srgbClr val="FF0000"/>
                </a:solidFill>
              </a:rPr>
              <a:t>stem</a:t>
            </a:r>
            <a:r>
              <a:rPr lang="cs-CZ" sz="2400" dirty="0" smtClean="0"/>
              <a:t> of the </a:t>
            </a:r>
            <a:r>
              <a:rPr lang="cs-CZ" sz="2400" dirty="0" err="1" smtClean="0"/>
              <a:t>noun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 = part of the </a:t>
            </a:r>
            <a:r>
              <a:rPr lang="cs-CZ" sz="2400" dirty="0" err="1" smtClean="0"/>
              <a:t>word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remains</a:t>
            </a:r>
            <a:r>
              <a:rPr lang="cs-CZ" sz="2400" dirty="0" smtClean="0"/>
              <a:t> </a:t>
            </a:r>
            <a:r>
              <a:rPr lang="cs-CZ" sz="2400" dirty="0" err="1" smtClean="0"/>
              <a:t>after</a:t>
            </a:r>
            <a:r>
              <a:rPr lang="cs-CZ" sz="2400" dirty="0" smtClean="0"/>
              <a:t> the  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</a:t>
            </a:r>
            <a:r>
              <a:rPr lang="cs-CZ" sz="2400" dirty="0" err="1" smtClean="0"/>
              <a:t>removal</a:t>
            </a:r>
            <a:r>
              <a:rPr lang="cs-CZ" sz="2400" dirty="0" smtClean="0"/>
              <a:t> of the </a:t>
            </a:r>
            <a:r>
              <a:rPr lang="cs-CZ" sz="2400" dirty="0" err="1" smtClean="0"/>
              <a:t>ending</a:t>
            </a:r>
            <a:r>
              <a:rPr lang="cs-CZ" sz="2400" dirty="0" smtClean="0"/>
              <a:t> of genitive </a:t>
            </a:r>
            <a:r>
              <a:rPr lang="cs-CZ" sz="2400" dirty="0" err="1" smtClean="0"/>
              <a:t>singular</a:t>
            </a:r>
            <a:endParaRPr lang="cs-CZ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3. </a:t>
            </a:r>
            <a:r>
              <a:rPr lang="cs-CZ" sz="2400" dirty="0" err="1" smtClean="0"/>
              <a:t>attach</a:t>
            </a:r>
            <a:r>
              <a:rPr lang="cs-CZ" sz="2400" dirty="0" smtClean="0"/>
              <a:t> </a:t>
            </a:r>
            <a:r>
              <a:rPr lang="cs-CZ" sz="2400" dirty="0" err="1" smtClean="0"/>
              <a:t>individual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case </a:t>
            </a:r>
            <a:r>
              <a:rPr lang="cs-CZ" sz="2400" dirty="0" err="1" smtClean="0">
                <a:solidFill>
                  <a:srgbClr val="FF0000"/>
                </a:solidFill>
              </a:rPr>
              <a:t>endings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to the </a:t>
            </a:r>
            <a:r>
              <a:rPr lang="cs-CZ" sz="2400" dirty="0" smtClean="0">
                <a:solidFill>
                  <a:srgbClr val="FF0000"/>
                </a:solidFill>
              </a:rPr>
              <a:t>stem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26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DINGS PHOTO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99033" cy="59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KOncovky do prezentácií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1914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340768"/>
          </a:xfrm>
        </p:spPr>
        <p:txBody>
          <a:bodyPr/>
          <a:lstStyle/>
          <a:p>
            <a:r>
              <a:rPr lang="cs-CZ" dirty="0" err="1" smtClean="0"/>
              <a:t>Adjectives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dirty="0" smtClean="0"/>
              <a:t>= </a:t>
            </a:r>
            <a:r>
              <a:rPr lang="cs-CZ" sz="3200" dirty="0" err="1" smtClean="0"/>
              <a:t>words</a:t>
            </a:r>
            <a:r>
              <a:rPr lang="cs-CZ" sz="3200" dirty="0" smtClean="0"/>
              <a:t> </a:t>
            </a:r>
            <a:r>
              <a:rPr lang="cs-CZ" sz="3200" dirty="0" err="1" smtClean="0"/>
              <a:t>that</a:t>
            </a:r>
            <a:r>
              <a:rPr lang="cs-CZ" sz="3200" dirty="0" smtClean="0"/>
              <a:t> </a:t>
            </a:r>
            <a:r>
              <a:rPr lang="cs-CZ" sz="3200" dirty="0" err="1" smtClean="0"/>
              <a:t>describe</a:t>
            </a:r>
            <a:r>
              <a:rPr lang="cs-CZ" sz="3200" dirty="0" smtClean="0"/>
              <a:t> </a:t>
            </a:r>
            <a:r>
              <a:rPr lang="cs-CZ" sz="3200" dirty="0" err="1" smtClean="0"/>
              <a:t>nouns</a:t>
            </a:r>
            <a:endParaRPr lang="cs-CZ" sz="3200" dirty="0" smtClean="0"/>
          </a:p>
          <a:p>
            <a:pPr marL="0" indent="0">
              <a:buNone/>
            </a:pPr>
            <a:endParaRPr lang="cs-CZ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4500" b="1" dirty="0" err="1" smtClean="0">
                <a:solidFill>
                  <a:srgbClr val="C00000"/>
                </a:solidFill>
              </a:rPr>
              <a:t>Noun-adjective</a:t>
            </a:r>
            <a:r>
              <a:rPr lang="cs-CZ" sz="4500" b="1" dirty="0" smtClean="0">
                <a:solidFill>
                  <a:srgbClr val="C00000"/>
                </a:solidFill>
              </a:rPr>
              <a:t> </a:t>
            </a:r>
            <a:r>
              <a:rPr lang="cs-CZ" sz="4500" b="1" dirty="0" err="1" smtClean="0">
                <a:solidFill>
                  <a:srgbClr val="C00000"/>
                </a:solidFill>
              </a:rPr>
              <a:t>agreement</a:t>
            </a:r>
            <a:r>
              <a:rPr lang="cs-CZ" sz="4500" b="1" dirty="0" smtClean="0">
                <a:solidFill>
                  <a:srgbClr val="C00000"/>
                </a:solidFill>
              </a:rPr>
              <a:t> in Latin</a:t>
            </a:r>
          </a:p>
          <a:p>
            <a:pPr marL="0" indent="0">
              <a:buNone/>
            </a:pPr>
            <a:r>
              <a:rPr lang="cs-CZ" sz="4500" b="1" dirty="0">
                <a:solidFill>
                  <a:srgbClr val="C00000"/>
                </a:solidFill>
              </a:rPr>
              <a:t> </a:t>
            </a:r>
            <a:r>
              <a:rPr lang="cs-CZ" sz="4500" b="1" dirty="0" smtClean="0">
                <a:solidFill>
                  <a:srgbClr val="C00000"/>
                </a:solidFill>
              </a:rPr>
              <a:t>= a </a:t>
            </a:r>
            <a:r>
              <a:rPr lang="cs-CZ" sz="3800" b="1" dirty="0" smtClean="0">
                <a:solidFill>
                  <a:srgbClr val="C00000"/>
                </a:solidFill>
              </a:rPr>
              <a:t>Latin </a:t>
            </a:r>
            <a:r>
              <a:rPr lang="cs-CZ" sz="3800" b="1" dirty="0" err="1" smtClean="0">
                <a:solidFill>
                  <a:srgbClr val="C00000"/>
                </a:solidFill>
              </a:rPr>
              <a:t>adjective</a:t>
            </a:r>
            <a:r>
              <a:rPr lang="cs-CZ" sz="3800" b="1" dirty="0" smtClean="0">
                <a:solidFill>
                  <a:srgbClr val="C00000"/>
                </a:solidFill>
              </a:rPr>
              <a:t> </a:t>
            </a:r>
            <a:r>
              <a:rPr lang="cs-CZ" sz="3800" b="1" dirty="0" err="1" smtClean="0">
                <a:solidFill>
                  <a:srgbClr val="C00000"/>
                </a:solidFill>
              </a:rPr>
              <a:t>always</a:t>
            </a:r>
            <a:r>
              <a:rPr lang="cs-CZ" sz="3800" b="1" dirty="0" smtClean="0">
                <a:solidFill>
                  <a:srgbClr val="C00000"/>
                </a:solidFill>
              </a:rPr>
              <a:t> </a:t>
            </a:r>
            <a:r>
              <a:rPr lang="cs-CZ" sz="3800" b="1" dirty="0" err="1" smtClean="0">
                <a:solidFill>
                  <a:srgbClr val="C00000"/>
                </a:solidFill>
              </a:rPr>
              <a:t>corresponds</a:t>
            </a:r>
            <a:r>
              <a:rPr lang="cs-CZ" sz="3800" b="1" dirty="0" smtClean="0">
                <a:solidFill>
                  <a:srgbClr val="C00000"/>
                </a:solidFill>
              </a:rPr>
              <a:t> </a:t>
            </a:r>
            <a:r>
              <a:rPr lang="cs-CZ" sz="3800" b="1" dirty="0" err="1" smtClean="0">
                <a:solidFill>
                  <a:srgbClr val="C00000"/>
                </a:solidFill>
              </a:rPr>
              <a:t>with</a:t>
            </a:r>
            <a:r>
              <a:rPr lang="cs-CZ" sz="3800" b="1" dirty="0" smtClean="0">
                <a:solidFill>
                  <a:srgbClr val="C00000"/>
                </a:solidFill>
              </a:rPr>
              <a:t> the      </a:t>
            </a:r>
          </a:p>
          <a:p>
            <a:pPr marL="0" indent="0">
              <a:buNone/>
            </a:pPr>
            <a:r>
              <a:rPr lang="cs-CZ" sz="3800" b="1" dirty="0">
                <a:solidFill>
                  <a:srgbClr val="C00000"/>
                </a:solidFill>
              </a:rPr>
              <a:t> </a:t>
            </a:r>
            <a:r>
              <a:rPr lang="cs-CZ" sz="3800" b="1" dirty="0" smtClean="0">
                <a:solidFill>
                  <a:srgbClr val="C00000"/>
                </a:solidFill>
              </a:rPr>
              <a:t>    </a:t>
            </a:r>
            <a:r>
              <a:rPr lang="cs-CZ" sz="3800" b="1" dirty="0" err="1" smtClean="0">
                <a:solidFill>
                  <a:srgbClr val="C00000"/>
                </a:solidFill>
              </a:rPr>
              <a:t>respective</a:t>
            </a:r>
            <a:r>
              <a:rPr lang="cs-CZ" sz="3800" b="1" dirty="0" smtClean="0">
                <a:solidFill>
                  <a:srgbClr val="C00000"/>
                </a:solidFill>
              </a:rPr>
              <a:t> </a:t>
            </a:r>
            <a:r>
              <a:rPr lang="cs-CZ" sz="3800" b="1" dirty="0" err="1" smtClean="0">
                <a:solidFill>
                  <a:srgbClr val="C00000"/>
                </a:solidFill>
              </a:rPr>
              <a:t>noun</a:t>
            </a:r>
            <a:r>
              <a:rPr lang="cs-CZ" sz="3800" b="1" dirty="0" smtClean="0">
                <a:solidFill>
                  <a:srgbClr val="C00000"/>
                </a:solidFill>
              </a:rPr>
              <a:t> in </a:t>
            </a:r>
            <a:r>
              <a:rPr lang="cs-CZ" sz="3800" b="1" dirty="0" smtClean="0">
                <a:solidFill>
                  <a:srgbClr val="00B0F0"/>
                </a:solidFill>
              </a:rPr>
              <a:t>gender</a:t>
            </a:r>
            <a:r>
              <a:rPr lang="cs-CZ" sz="3800" b="1" dirty="0" smtClean="0">
                <a:solidFill>
                  <a:srgbClr val="C00000"/>
                </a:solidFill>
              </a:rPr>
              <a:t>, </a:t>
            </a:r>
            <a:r>
              <a:rPr lang="cs-CZ" sz="3800" b="1" dirty="0" err="1" smtClean="0">
                <a:solidFill>
                  <a:srgbClr val="00B0F0"/>
                </a:solidFill>
              </a:rPr>
              <a:t>number</a:t>
            </a:r>
            <a:r>
              <a:rPr lang="cs-CZ" sz="3800" b="1" dirty="0" smtClean="0">
                <a:solidFill>
                  <a:srgbClr val="C00000"/>
                </a:solidFill>
              </a:rPr>
              <a:t> and </a:t>
            </a:r>
            <a:r>
              <a:rPr lang="cs-CZ" sz="3800" b="1" dirty="0" smtClean="0">
                <a:solidFill>
                  <a:srgbClr val="00B0F0"/>
                </a:solidFill>
              </a:rPr>
              <a:t>case</a:t>
            </a:r>
            <a:r>
              <a:rPr lang="cs-CZ" sz="3800" b="1" dirty="0" smtClean="0">
                <a:solidFill>
                  <a:srgbClr val="C00000"/>
                </a:solidFill>
              </a:rPr>
              <a:t>!!!!</a:t>
            </a:r>
          </a:p>
          <a:p>
            <a:pPr marL="0" indent="0">
              <a:buNone/>
            </a:pPr>
            <a:endParaRPr lang="cs-CZ" sz="3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800" b="1" dirty="0">
                <a:solidFill>
                  <a:srgbClr val="C00000"/>
                </a:solidFill>
              </a:rPr>
              <a:t> </a:t>
            </a:r>
            <a:r>
              <a:rPr lang="cs-CZ" sz="3800" b="1" dirty="0" smtClean="0">
                <a:solidFill>
                  <a:srgbClr val="C00000"/>
                </a:solidFill>
              </a:rPr>
              <a:t>     </a:t>
            </a:r>
            <a:r>
              <a:rPr lang="cs-CZ" sz="3800" b="1" dirty="0" err="1" smtClean="0">
                <a:solidFill>
                  <a:srgbClr val="C00000"/>
                </a:solidFill>
              </a:rPr>
              <a:t>Noun</a:t>
            </a:r>
            <a:r>
              <a:rPr lang="cs-CZ" sz="3800" b="1" dirty="0" smtClean="0">
                <a:solidFill>
                  <a:srgbClr val="C00000"/>
                </a:solidFill>
              </a:rPr>
              <a:t> + </a:t>
            </a:r>
            <a:r>
              <a:rPr lang="cs-CZ" sz="3800" b="1" dirty="0" err="1" smtClean="0">
                <a:solidFill>
                  <a:srgbClr val="C00000"/>
                </a:solidFill>
              </a:rPr>
              <a:t>adjective</a:t>
            </a:r>
            <a:r>
              <a:rPr lang="cs-CZ" sz="3800" b="1" dirty="0" smtClean="0">
                <a:solidFill>
                  <a:srgbClr val="C00000"/>
                </a:solidFill>
              </a:rPr>
              <a:t> = </a:t>
            </a:r>
            <a:r>
              <a:rPr lang="cs-CZ" sz="3800" b="1" dirty="0" err="1" smtClean="0">
                <a:solidFill>
                  <a:srgbClr val="C00000"/>
                </a:solidFill>
              </a:rPr>
              <a:t>agreed</a:t>
            </a:r>
            <a:r>
              <a:rPr lang="cs-CZ" sz="3800" b="1" dirty="0" smtClean="0">
                <a:solidFill>
                  <a:srgbClr val="C00000"/>
                </a:solidFill>
              </a:rPr>
              <a:t> </a:t>
            </a:r>
            <a:r>
              <a:rPr lang="cs-CZ" sz="3800" b="1" dirty="0" err="1" smtClean="0">
                <a:solidFill>
                  <a:srgbClr val="C00000"/>
                </a:solidFill>
              </a:rPr>
              <a:t>attribute</a:t>
            </a:r>
            <a:endParaRPr lang="cs-CZ" sz="3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3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err="1" smtClean="0"/>
              <a:t>Examples</a:t>
            </a:r>
            <a:r>
              <a:rPr lang="cs-CZ" sz="2800" dirty="0" smtClean="0"/>
              <a:t>: </a:t>
            </a:r>
            <a:r>
              <a:rPr lang="cs-CZ" sz="2800" dirty="0" err="1" smtClean="0"/>
              <a:t>fractur</a:t>
            </a:r>
            <a:r>
              <a:rPr lang="cs-CZ" sz="2800" b="1" dirty="0" err="1" smtClean="0"/>
              <a:t>a</a:t>
            </a:r>
            <a:r>
              <a:rPr lang="cs-CZ" sz="2800" dirty="0" smtClean="0"/>
              <a:t> </a:t>
            </a:r>
            <a:r>
              <a:rPr lang="cs-CZ" sz="2800" dirty="0" err="1" smtClean="0"/>
              <a:t>uln</a:t>
            </a:r>
            <a:r>
              <a:rPr lang="cs-CZ" sz="2800" dirty="0" err="1" smtClean="0">
                <a:solidFill>
                  <a:srgbClr val="FF0000"/>
                </a:solidFill>
              </a:rPr>
              <a:t>ae</a:t>
            </a:r>
            <a:r>
              <a:rPr lang="cs-CZ" sz="2800" dirty="0" smtClean="0"/>
              <a:t> </a:t>
            </a:r>
            <a:r>
              <a:rPr lang="cs-CZ" sz="2800" dirty="0" err="1" smtClean="0"/>
              <a:t>dextr</a:t>
            </a:r>
            <a:r>
              <a:rPr lang="cs-CZ" sz="2800" dirty="0" err="1" smtClean="0">
                <a:solidFill>
                  <a:srgbClr val="FF0000"/>
                </a:solidFill>
              </a:rPr>
              <a:t>ae</a:t>
            </a:r>
            <a:r>
              <a:rPr lang="cs-CZ" sz="2800" dirty="0" smtClean="0"/>
              <a:t> </a:t>
            </a:r>
            <a:r>
              <a:rPr lang="cs-CZ" sz="2800" dirty="0" err="1" smtClean="0"/>
              <a:t>complicat</a:t>
            </a:r>
            <a:r>
              <a:rPr lang="cs-CZ" sz="2800" b="1" dirty="0" err="1" smtClean="0"/>
              <a:t>a</a:t>
            </a:r>
            <a:endParaRPr lang="cs-CZ" sz="2800" dirty="0"/>
          </a:p>
          <a:p>
            <a:pPr marL="0" indent="1162050">
              <a:buNone/>
            </a:pPr>
            <a:r>
              <a:rPr lang="cs-CZ" sz="2800" dirty="0" smtClean="0"/>
              <a:t>	    </a:t>
            </a:r>
            <a:r>
              <a:rPr lang="cs-CZ" sz="2800" dirty="0" err="1" smtClean="0"/>
              <a:t>vertebr</a:t>
            </a:r>
            <a:r>
              <a:rPr lang="cs-CZ" sz="2800" b="1" dirty="0" err="1" smtClean="0"/>
              <a:t>ae</a:t>
            </a:r>
            <a:r>
              <a:rPr lang="cs-CZ" sz="2800" dirty="0" smtClean="0"/>
              <a:t> </a:t>
            </a:r>
            <a:r>
              <a:rPr lang="cs-CZ" sz="2800" dirty="0" err="1" smtClean="0"/>
              <a:t>thoracic</a:t>
            </a:r>
            <a:r>
              <a:rPr lang="cs-CZ" sz="2800" b="1" dirty="0" err="1" smtClean="0"/>
              <a:t>ae</a:t>
            </a:r>
            <a:endParaRPr lang="cs-CZ" sz="2800" dirty="0"/>
          </a:p>
          <a:p>
            <a:pPr marL="0" indent="1162050">
              <a:buNone/>
            </a:pPr>
            <a:r>
              <a:rPr lang="cs-CZ" sz="2800" dirty="0" smtClean="0"/>
              <a:t>               ad </a:t>
            </a:r>
            <a:r>
              <a:rPr lang="cs-CZ" sz="2800" dirty="0" err="1" smtClean="0"/>
              <a:t>lagoen</a:t>
            </a:r>
            <a:r>
              <a:rPr lang="cs-CZ" sz="2800" b="1" dirty="0" err="1" smtClean="0"/>
              <a:t>am</a:t>
            </a:r>
            <a:r>
              <a:rPr lang="cs-CZ" sz="2800" dirty="0" smtClean="0"/>
              <a:t> </a:t>
            </a:r>
            <a:r>
              <a:rPr lang="cs-CZ" sz="2800" dirty="0" err="1" smtClean="0"/>
              <a:t>fusc</a:t>
            </a:r>
            <a:r>
              <a:rPr lang="cs-CZ" sz="2800" b="1" dirty="0" err="1" smtClean="0"/>
              <a:t>am</a:t>
            </a:r>
            <a:endParaRPr lang="cs-CZ" sz="2800" b="1" dirty="0" smtClean="0"/>
          </a:p>
          <a:p>
            <a:pPr marL="0" indent="1162050">
              <a:buNone/>
            </a:pPr>
            <a:r>
              <a:rPr lang="cs-CZ" sz="2800" dirty="0" smtClean="0"/>
              <a:t> 	    cum </a:t>
            </a:r>
            <a:r>
              <a:rPr lang="cs-CZ" sz="2800" dirty="0" err="1" smtClean="0"/>
              <a:t>anaemi</a:t>
            </a:r>
            <a:r>
              <a:rPr lang="cs-CZ" sz="2800" b="1" dirty="0" err="1" smtClean="0"/>
              <a:t>a</a:t>
            </a:r>
            <a:r>
              <a:rPr lang="cs-CZ" sz="2800" dirty="0" smtClean="0"/>
              <a:t> </a:t>
            </a:r>
            <a:r>
              <a:rPr lang="cs-CZ" sz="2800" dirty="0" err="1" smtClean="0"/>
              <a:t>pernicios</a:t>
            </a:r>
            <a:r>
              <a:rPr lang="cs-CZ" sz="2800" b="1" dirty="0" err="1" smtClean="0"/>
              <a:t>a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  <a:p>
            <a:pPr marL="0" indent="0" algn="ctr">
              <a:buNone/>
            </a:pPr>
            <a:r>
              <a:rPr lang="cs-CZ" sz="2800" b="1" i="1" dirty="0" err="1" smtClean="0">
                <a:solidFill>
                  <a:schemeClr val="tx1"/>
                </a:solidFill>
              </a:rPr>
              <a:t>Why</a:t>
            </a:r>
            <a:r>
              <a:rPr lang="cs-CZ" sz="2800" b="1" i="1" dirty="0" smtClean="0">
                <a:solidFill>
                  <a:schemeClr val="tx1"/>
                </a:solidFill>
              </a:rPr>
              <a:t> do </a:t>
            </a:r>
            <a:r>
              <a:rPr lang="cs-CZ" sz="2800" b="1" i="1" dirty="0" err="1" smtClean="0">
                <a:solidFill>
                  <a:schemeClr val="tx1"/>
                </a:solidFill>
              </a:rPr>
              <a:t>you</a:t>
            </a:r>
            <a:r>
              <a:rPr lang="cs-CZ" sz="2800" b="1" i="1" dirty="0" smtClean="0">
                <a:solidFill>
                  <a:schemeClr val="tx1"/>
                </a:solidFill>
              </a:rPr>
              <a:t> </a:t>
            </a:r>
            <a:r>
              <a:rPr lang="cs-CZ" sz="2800" b="1" i="1" dirty="0" err="1" smtClean="0">
                <a:solidFill>
                  <a:schemeClr val="tx1"/>
                </a:solidFill>
              </a:rPr>
              <a:t>think</a:t>
            </a:r>
            <a:r>
              <a:rPr lang="cs-CZ" sz="2800" b="1" i="1" dirty="0" smtClean="0">
                <a:solidFill>
                  <a:schemeClr val="tx1"/>
                </a:solidFill>
              </a:rPr>
              <a:t> </a:t>
            </a:r>
            <a:r>
              <a:rPr lang="cs-CZ" sz="2800" b="1" i="1" dirty="0" err="1" smtClean="0">
                <a:solidFill>
                  <a:schemeClr val="tx1"/>
                </a:solidFill>
              </a:rPr>
              <a:t>this</a:t>
            </a:r>
            <a:r>
              <a:rPr lang="cs-CZ" sz="2800" b="1" i="1" dirty="0" smtClean="0">
                <a:solidFill>
                  <a:schemeClr val="tx1"/>
                </a:solidFill>
              </a:rPr>
              <a:t> </a:t>
            </a:r>
            <a:r>
              <a:rPr lang="cs-CZ" sz="2800" b="1" i="1" dirty="0" err="1" smtClean="0">
                <a:solidFill>
                  <a:schemeClr val="tx1"/>
                </a:solidFill>
              </a:rPr>
              <a:t>is</a:t>
            </a:r>
            <a:r>
              <a:rPr lang="cs-CZ" sz="2800" b="1" i="1" dirty="0" smtClean="0">
                <a:solidFill>
                  <a:schemeClr val="tx1"/>
                </a:solidFill>
              </a:rPr>
              <a:t> so?</a:t>
            </a:r>
            <a:endParaRPr lang="cs-CZ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Prepositions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7048"/>
            <a:ext cx="9036496" cy="49262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sz="4200" dirty="0"/>
              <a:t>	</a:t>
            </a:r>
            <a:endParaRPr lang="cs-CZ" sz="4200" dirty="0" smtClean="0"/>
          </a:p>
          <a:p>
            <a:pPr marL="0" indent="0">
              <a:buNone/>
            </a:pPr>
            <a:r>
              <a:rPr lang="cs-CZ" sz="4200" dirty="0"/>
              <a:t>	</a:t>
            </a:r>
            <a:r>
              <a:rPr lang="cs-CZ" sz="5500" dirty="0" smtClean="0"/>
              <a:t>= </a:t>
            </a:r>
            <a:r>
              <a:rPr lang="cs-CZ" sz="5500" dirty="0" err="1" smtClean="0"/>
              <a:t>words</a:t>
            </a:r>
            <a:r>
              <a:rPr lang="cs-CZ" sz="5500" dirty="0" smtClean="0"/>
              <a:t> </a:t>
            </a:r>
            <a:r>
              <a:rPr lang="cs-CZ" sz="5500" dirty="0" err="1" smtClean="0"/>
              <a:t>that</a:t>
            </a:r>
            <a:r>
              <a:rPr lang="cs-CZ" sz="5500" dirty="0" smtClean="0"/>
              <a:t> express relations (</a:t>
            </a:r>
            <a:r>
              <a:rPr lang="cs-CZ" sz="5500" dirty="0" err="1" smtClean="0"/>
              <a:t>spacial</a:t>
            </a:r>
            <a:r>
              <a:rPr lang="cs-CZ" sz="5500" dirty="0" smtClean="0"/>
              <a:t>, </a:t>
            </a:r>
            <a:r>
              <a:rPr lang="cs-CZ" sz="5500" dirty="0" err="1" smtClean="0"/>
              <a:t>temporal</a:t>
            </a:r>
            <a:r>
              <a:rPr lang="cs-CZ" sz="5500" dirty="0" smtClean="0"/>
              <a:t> </a:t>
            </a:r>
            <a:r>
              <a:rPr lang="cs-CZ" sz="5500" dirty="0" err="1" smtClean="0"/>
              <a:t>etc</a:t>
            </a:r>
            <a:r>
              <a:rPr lang="cs-CZ" sz="5500" dirty="0" smtClean="0"/>
              <a:t>.) </a:t>
            </a:r>
            <a:r>
              <a:rPr lang="cs-CZ" sz="5500" dirty="0" err="1" smtClean="0"/>
              <a:t>between</a:t>
            </a:r>
            <a:r>
              <a:rPr lang="cs-CZ" sz="5500" dirty="0" smtClean="0"/>
              <a:t> </a:t>
            </a:r>
            <a:r>
              <a:rPr lang="cs-CZ" sz="5500" dirty="0" err="1" smtClean="0"/>
              <a:t>nouns</a:t>
            </a:r>
            <a:endParaRPr lang="cs-CZ" sz="5500" dirty="0" smtClean="0"/>
          </a:p>
          <a:p>
            <a:pPr marL="0" indent="0">
              <a:buNone/>
            </a:pPr>
            <a:endParaRPr lang="cs-CZ" dirty="0" smtClean="0"/>
          </a:p>
          <a:p>
            <a:pPr marL="274320" lvl="1" indent="0">
              <a:buNone/>
            </a:pPr>
            <a:r>
              <a:rPr lang="cs-CZ" sz="3300" dirty="0" err="1" smtClean="0"/>
              <a:t>with</a:t>
            </a:r>
            <a:r>
              <a:rPr lang="cs-CZ" sz="3300" dirty="0" smtClean="0"/>
              <a:t> </a:t>
            </a:r>
            <a:r>
              <a:rPr lang="cs-CZ" sz="3300" dirty="0" smtClean="0">
                <a:solidFill>
                  <a:srgbClr val="FF0000"/>
                </a:solidFill>
              </a:rPr>
              <a:t>ACCUSATIVE					</a:t>
            </a:r>
            <a:r>
              <a:rPr lang="cs-CZ" sz="3300" dirty="0" err="1" smtClean="0">
                <a:solidFill>
                  <a:srgbClr val="FF0000"/>
                </a:solidFill>
              </a:rPr>
              <a:t>with</a:t>
            </a:r>
            <a:r>
              <a:rPr lang="cs-CZ" sz="3300" dirty="0" smtClean="0">
                <a:solidFill>
                  <a:srgbClr val="FF0000"/>
                </a:solidFill>
              </a:rPr>
              <a:t> ABLATIVE</a:t>
            </a:r>
            <a:r>
              <a:rPr lang="cs-CZ" sz="3300" dirty="0" smtClean="0">
                <a:solidFill>
                  <a:srgbClr val="FF0000"/>
                </a:solidFill>
              </a:rPr>
              <a:t>	</a:t>
            </a:r>
          </a:p>
          <a:p>
            <a:pPr marL="274320" lvl="1" indent="0">
              <a:buNone/>
            </a:pPr>
            <a:r>
              <a:rPr lang="cs-CZ" sz="4000" dirty="0" smtClean="0">
                <a:solidFill>
                  <a:srgbClr val="FF0000"/>
                </a:solidFill>
              </a:rPr>
              <a:t>				</a:t>
            </a:r>
            <a:r>
              <a:rPr lang="cs-CZ" sz="4000" dirty="0"/>
              <a:t>		</a:t>
            </a:r>
            <a:endParaRPr lang="cs-CZ" sz="4000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>
                <a:solidFill>
                  <a:srgbClr val="0070C0"/>
                </a:solidFill>
              </a:rPr>
              <a:t>in</a:t>
            </a:r>
            <a:r>
              <a:rPr lang="cs-CZ" sz="4000" dirty="0"/>
              <a:t> (</a:t>
            </a:r>
            <a:r>
              <a:rPr lang="cs-CZ" sz="4000" dirty="0" err="1" smtClean="0"/>
              <a:t>direction</a:t>
            </a:r>
            <a:r>
              <a:rPr lang="cs-CZ" sz="4000" dirty="0" smtClean="0"/>
              <a:t>) = </a:t>
            </a:r>
            <a:r>
              <a:rPr lang="cs-CZ" sz="4000" dirty="0" err="1"/>
              <a:t>towards</a:t>
            </a:r>
            <a:r>
              <a:rPr lang="cs-CZ" sz="4000" dirty="0"/>
              <a:t>, </a:t>
            </a:r>
            <a:r>
              <a:rPr lang="cs-CZ" sz="4000" dirty="0" err="1"/>
              <a:t>into</a:t>
            </a:r>
            <a:r>
              <a:rPr lang="cs-CZ" sz="4000" dirty="0"/>
              <a:t> – in </a:t>
            </a:r>
            <a:r>
              <a:rPr lang="cs-CZ" sz="4000" dirty="0" err="1" smtClean="0"/>
              <a:t>venam</a:t>
            </a:r>
            <a:r>
              <a:rPr lang="cs-CZ" sz="4000" dirty="0" smtClean="0"/>
              <a:t>			</a:t>
            </a:r>
            <a:r>
              <a:rPr lang="cs-CZ" sz="4000" b="1" dirty="0" smtClean="0">
                <a:solidFill>
                  <a:srgbClr val="0070C0"/>
                </a:solidFill>
              </a:rPr>
              <a:t>in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/>
              <a:t>(</a:t>
            </a:r>
            <a:r>
              <a:rPr lang="cs-CZ" sz="4000" dirty="0" err="1"/>
              <a:t>location</a:t>
            </a:r>
            <a:r>
              <a:rPr lang="cs-CZ" sz="4000" dirty="0"/>
              <a:t>) = </a:t>
            </a:r>
            <a:r>
              <a:rPr lang="cs-CZ" sz="4000" dirty="0" err="1"/>
              <a:t>inside</a:t>
            </a:r>
            <a:r>
              <a:rPr lang="cs-CZ" sz="4000" dirty="0"/>
              <a:t> – in </a:t>
            </a:r>
            <a:r>
              <a:rPr lang="cs-CZ" sz="4000" dirty="0" err="1" smtClean="0"/>
              <a:t>vena</a:t>
            </a:r>
            <a:endParaRPr lang="cs-CZ" sz="4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>
                <a:solidFill>
                  <a:srgbClr val="0070C0"/>
                </a:solidFill>
              </a:rPr>
              <a:t>s</a:t>
            </a:r>
            <a:r>
              <a:rPr lang="cs-CZ" sz="4000" b="1" dirty="0" smtClean="0">
                <a:solidFill>
                  <a:srgbClr val="0070C0"/>
                </a:solidFill>
              </a:rPr>
              <a:t>ub</a:t>
            </a:r>
            <a:r>
              <a:rPr lang="cs-CZ" sz="4000" dirty="0" smtClean="0"/>
              <a:t> (</a:t>
            </a:r>
            <a:r>
              <a:rPr lang="cs-CZ" sz="4000" dirty="0" err="1" smtClean="0"/>
              <a:t>direction</a:t>
            </a:r>
            <a:r>
              <a:rPr lang="cs-CZ" sz="4000" dirty="0" smtClean="0"/>
              <a:t>) = </a:t>
            </a:r>
            <a:r>
              <a:rPr lang="cs-CZ" sz="4000" dirty="0" err="1" smtClean="0"/>
              <a:t>under</a:t>
            </a:r>
            <a:r>
              <a:rPr lang="cs-CZ" sz="4000" dirty="0" smtClean="0"/>
              <a:t> – sub </a:t>
            </a:r>
            <a:r>
              <a:rPr lang="cs-CZ" sz="4000" dirty="0" err="1" smtClean="0"/>
              <a:t>tibiam</a:t>
            </a:r>
            <a:r>
              <a:rPr lang="cs-CZ" sz="4000" dirty="0" smtClean="0"/>
              <a:t>			</a:t>
            </a:r>
            <a:r>
              <a:rPr lang="cs-CZ" sz="4000" b="1" dirty="0" smtClean="0">
                <a:solidFill>
                  <a:srgbClr val="0070C0"/>
                </a:solidFill>
              </a:rPr>
              <a:t>sub</a:t>
            </a:r>
            <a:r>
              <a:rPr lang="cs-CZ" sz="4000" dirty="0" smtClean="0"/>
              <a:t> </a:t>
            </a:r>
            <a:r>
              <a:rPr lang="cs-CZ" sz="4000" dirty="0"/>
              <a:t>(</a:t>
            </a:r>
            <a:r>
              <a:rPr lang="cs-CZ" sz="4000" dirty="0" err="1"/>
              <a:t>location</a:t>
            </a:r>
            <a:r>
              <a:rPr lang="cs-CZ" sz="4000" dirty="0"/>
              <a:t>) = </a:t>
            </a:r>
            <a:r>
              <a:rPr lang="cs-CZ" sz="4000" dirty="0" err="1"/>
              <a:t>under</a:t>
            </a:r>
            <a:r>
              <a:rPr lang="cs-CZ" sz="4000" dirty="0"/>
              <a:t> – sub </a:t>
            </a:r>
            <a:r>
              <a:rPr lang="cs-CZ" sz="4000" dirty="0" err="1" smtClean="0"/>
              <a:t>tibia</a:t>
            </a:r>
            <a:endParaRPr lang="cs-CZ" sz="4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 smtClean="0"/>
              <a:t>ad</a:t>
            </a:r>
            <a:r>
              <a:rPr lang="cs-CZ" sz="4000" dirty="0" smtClean="0"/>
              <a:t> </a:t>
            </a:r>
            <a:r>
              <a:rPr lang="cs-CZ" sz="4000" dirty="0" smtClean="0"/>
              <a:t>= </a:t>
            </a:r>
            <a:r>
              <a:rPr lang="cs-CZ" sz="4000" dirty="0" err="1" smtClean="0"/>
              <a:t>towards</a:t>
            </a:r>
            <a:r>
              <a:rPr lang="cs-CZ" sz="4000" dirty="0" smtClean="0"/>
              <a:t>, to – ad </a:t>
            </a:r>
            <a:r>
              <a:rPr lang="cs-CZ" sz="4000" dirty="0" err="1" smtClean="0"/>
              <a:t>cranium</a:t>
            </a:r>
            <a:r>
              <a:rPr lang="cs-CZ" sz="4000" dirty="0" smtClean="0"/>
              <a:t>			</a:t>
            </a:r>
            <a:r>
              <a:rPr lang="cs-CZ" sz="4000" b="1" dirty="0"/>
              <a:t>e/ex</a:t>
            </a:r>
            <a:r>
              <a:rPr lang="cs-CZ" sz="4000" dirty="0"/>
              <a:t> = </a:t>
            </a:r>
            <a:r>
              <a:rPr lang="cs-CZ" sz="4000" dirty="0" err="1"/>
              <a:t>out</a:t>
            </a:r>
            <a:r>
              <a:rPr lang="cs-CZ" sz="4000" dirty="0"/>
              <a:t> of – e </a:t>
            </a:r>
            <a:r>
              <a:rPr lang="cs-CZ" sz="4000" dirty="0" err="1" smtClean="0"/>
              <a:t>scatula</a:t>
            </a:r>
            <a:endParaRPr lang="cs-CZ" sz="4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/>
              <a:t>a</a:t>
            </a:r>
            <a:r>
              <a:rPr lang="cs-CZ" sz="4000" b="1" dirty="0" smtClean="0"/>
              <a:t>nte</a:t>
            </a:r>
            <a:r>
              <a:rPr lang="cs-CZ" sz="4000" dirty="0" smtClean="0"/>
              <a:t> </a:t>
            </a:r>
            <a:r>
              <a:rPr lang="cs-CZ" sz="4000" dirty="0" smtClean="0"/>
              <a:t>/ </a:t>
            </a:r>
            <a:r>
              <a:rPr lang="cs-CZ" sz="4000" b="1" dirty="0" smtClean="0"/>
              <a:t>post</a:t>
            </a:r>
            <a:r>
              <a:rPr lang="cs-CZ" sz="4000" dirty="0" smtClean="0"/>
              <a:t> = </a:t>
            </a:r>
            <a:r>
              <a:rPr lang="cs-CZ" sz="4000" dirty="0" err="1" smtClean="0"/>
              <a:t>before</a:t>
            </a:r>
            <a:r>
              <a:rPr lang="cs-CZ" sz="4000" dirty="0" smtClean="0"/>
              <a:t> / </a:t>
            </a:r>
            <a:r>
              <a:rPr lang="cs-CZ" sz="4000" dirty="0" err="1" smtClean="0"/>
              <a:t>after</a:t>
            </a:r>
            <a:r>
              <a:rPr lang="cs-CZ" sz="4000" dirty="0" smtClean="0"/>
              <a:t> </a:t>
            </a:r>
            <a:r>
              <a:rPr lang="cs-CZ" sz="4000" dirty="0" smtClean="0"/>
              <a:t>– </a:t>
            </a:r>
            <a:r>
              <a:rPr lang="cs-CZ" sz="4000" dirty="0" smtClean="0"/>
              <a:t>ante / post </a:t>
            </a:r>
            <a:r>
              <a:rPr lang="cs-CZ" sz="4000" dirty="0" err="1" smtClean="0"/>
              <a:t>operationem</a:t>
            </a:r>
            <a:r>
              <a:rPr lang="cs-CZ" sz="4000" dirty="0" smtClean="0"/>
              <a:t>	</a:t>
            </a:r>
            <a:r>
              <a:rPr lang="cs-CZ" sz="4000" b="1" dirty="0"/>
              <a:t>a/ab</a:t>
            </a:r>
            <a:r>
              <a:rPr lang="cs-CZ" sz="4000" dirty="0"/>
              <a:t> = from, by  – a </a:t>
            </a:r>
            <a:r>
              <a:rPr lang="cs-CZ" sz="4000" dirty="0" err="1" smtClean="0"/>
              <a:t>medico</a:t>
            </a:r>
            <a:endParaRPr lang="cs-CZ" sz="4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/>
              <a:t>extra / </a:t>
            </a:r>
            <a:r>
              <a:rPr lang="cs-CZ" sz="4000" b="1" dirty="0" smtClean="0"/>
              <a:t>intra </a:t>
            </a:r>
            <a:r>
              <a:rPr lang="cs-CZ" sz="4000" dirty="0" smtClean="0"/>
              <a:t>= </a:t>
            </a:r>
            <a:r>
              <a:rPr lang="cs-CZ" sz="4000" dirty="0" err="1" smtClean="0"/>
              <a:t>outside</a:t>
            </a:r>
            <a:r>
              <a:rPr lang="cs-CZ" sz="4000" dirty="0" smtClean="0"/>
              <a:t> / </a:t>
            </a:r>
            <a:r>
              <a:rPr lang="cs-CZ" sz="4000" dirty="0" err="1" smtClean="0"/>
              <a:t>inside</a:t>
            </a:r>
            <a:r>
              <a:rPr lang="cs-CZ" sz="4000" dirty="0" smtClean="0"/>
              <a:t> of – extra / intra </a:t>
            </a:r>
            <a:r>
              <a:rPr lang="cs-CZ" sz="4000" dirty="0" err="1" smtClean="0"/>
              <a:t>pulmones</a:t>
            </a:r>
            <a:r>
              <a:rPr lang="cs-CZ" sz="4000" dirty="0" smtClean="0"/>
              <a:t>	</a:t>
            </a:r>
            <a:r>
              <a:rPr lang="cs-CZ" sz="4000" b="1" dirty="0"/>
              <a:t>sine</a:t>
            </a:r>
            <a:r>
              <a:rPr lang="cs-CZ" sz="4000" dirty="0"/>
              <a:t> = </a:t>
            </a:r>
            <a:r>
              <a:rPr lang="cs-CZ" sz="4000" dirty="0" err="1"/>
              <a:t>without</a:t>
            </a:r>
            <a:r>
              <a:rPr lang="cs-CZ" sz="4000" dirty="0"/>
              <a:t> – sine </a:t>
            </a:r>
            <a:r>
              <a:rPr lang="cs-CZ" sz="4000" dirty="0" err="1" smtClean="0"/>
              <a:t>insufficientia</a:t>
            </a:r>
            <a:endParaRPr lang="cs-CZ" sz="4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 smtClean="0"/>
              <a:t>contra</a:t>
            </a:r>
            <a:r>
              <a:rPr lang="cs-CZ" sz="4000" dirty="0" smtClean="0"/>
              <a:t> = </a:t>
            </a:r>
            <a:r>
              <a:rPr lang="cs-CZ" sz="4000" dirty="0" err="1" smtClean="0"/>
              <a:t>against</a:t>
            </a:r>
            <a:r>
              <a:rPr lang="cs-CZ" sz="4000" dirty="0" smtClean="0"/>
              <a:t> – contra </a:t>
            </a:r>
            <a:r>
              <a:rPr lang="cs-CZ" sz="4000" dirty="0" err="1" smtClean="0"/>
              <a:t>tussim</a:t>
            </a:r>
            <a:r>
              <a:rPr lang="cs-CZ" sz="4000" dirty="0" smtClean="0"/>
              <a:t>			</a:t>
            </a:r>
            <a:r>
              <a:rPr lang="cs-CZ" sz="4000" b="1" dirty="0"/>
              <a:t>cum</a:t>
            </a:r>
            <a:r>
              <a:rPr lang="cs-CZ" sz="4000" dirty="0"/>
              <a:t> = </a:t>
            </a:r>
            <a:r>
              <a:rPr lang="cs-CZ" sz="4000" dirty="0" err="1"/>
              <a:t>with</a:t>
            </a:r>
            <a:r>
              <a:rPr lang="cs-CZ" sz="4000" dirty="0"/>
              <a:t> – cum </a:t>
            </a:r>
            <a:r>
              <a:rPr lang="cs-CZ" sz="4000" dirty="0" err="1"/>
              <a:t>digito</a:t>
            </a:r>
            <a:r>
              <a:rPr lang="cs-CZ" sz="4000" dirty="0"/>
              <a:t> </a:t>
            </a:r>
            <a:r>
              <a:rPr lang="cs-CZ" sz="4000" dirty="0" smtClean="0"/>
              <a:t>medio</a:t>
            </a:r>
            <a:endParaRPr lang="cs-CZ" sz="4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 smtClean="0"/>
              <a:t>per</a:t>
            </a:r>
            <a:r>
              <a:rPr lang="cs-CZ" sz="4000" dirty="0" smtClean="0"/>
              <a:t> </a:t>
            </a:r>
            <a:r>
              <a:rPr lang="cs-CZ" sz="4000" dirty="0" smtClean="0"/>
              <a:t>= </a:t>
            </a:r>
            <a:r>
              <a:rPr lang="cs-CZ" sz="4000" dirty="0" err="1" smtClean="0"/>
              <a:t>through</a:t>
            </a:r>
            <a:r>
              <a:rPr lang="cs-CZ" sz="4000" dirty="0" smtClean="0"/>
              <a:t> – per </a:t>
            </a:r>
            <a:r>
              <a:rPr lang="cs-CZ" sz="4000" dirty="0" err="1" smtClean="0"/>
              <a:t>rectum</a:t>
            </a:r>
            <a:r>
              <a:rPr lang="cs-CZ" sz="4000" dirty="0" smtClean="0"/>
              <a:t>				</a:t>
            </a:r>
            <a:r>
              <a:rPr lang="cs-CZ" sz="4000" b="1" dirty="0"/>
              <a:t>pro</a:t>
            </a:r>
            <a:r>
              <a:rPr lang="cs-CZ" sz="4000" dirty="0"/>
              <a:t> = </a:t>
            </a:r>
            <a:r>
              <a:rPr lang="cs-CZ" sz="4000" dirty="0" err="1"/>
              <a:t>for</a:t>
            </a:r>
            <a:r>
              <a:rPr lang="cs-CZ" sz="4000" dirty="0"/>
              <a:t> the </a:t>
            </a:r>
            <a:r>
              <a:rPr lang="cs-CZ" sz="4000" dirty="0" err="1"/>
              <a:t>sake</a:t>
            </a:r>
            <a:r>
              <a:rPr lang="cs-CZ" sz="4000" dirty="0"/>
              <a:t> of – pro </a:t>
            </a:r>
            <a:r>
              <a:rPr lang="cs-CZ" sz="4000" dirty="0" err="1" smtClean="0"/>
              <a:t>adulto</a:t>
            </a:r>
            <a:endParaRPr lang="cs-CZ" sz="4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 err="1" smtClean="0"/>
              <a:t>prope</a:t>
            </a:r>
            <a:r>
              <a:rPr lang="cs-CZ" sz="4000" dirty="0" smtClean="0"/>
              <a:t> </a:t>
            </a:r>
            <a:r>
              <a:rPr lang="cs-CZ" sz="4000" dirty="0" smtClean="0"/>
              <a:t>(</a:t>
            </a:r>
            <a:r>
              <a:rPr lang="cs-CZ" sz="4000" dirty="0" err="1" smtClean="0"/>
              <a:t>motion</a:t>
            </a:r>
            <a:r>
              <a:rPr lang="cs-CZ" sz="4000" dirty="0" smtClean="0"/>
              <a:t>) = </a:t>
            </a:r>
            <a:r>
              <a:rPr lang="cs-CZ" sz="4000" dirty="0" err="1" smtClean="0"/>
              <a:t>near</a:t>
            </a:r>
            <a:r>
              <a:rPr lang="cs-CZ" sz="4000" dirty="0" smtClean="0"/>
              <a:t> to – </a:t>
            </a:r>
            <a:r>
              <a:rPr lang="cs-CZ" sz="4000" dirty="0" err="1" smtClean="0"/>
              <a:t>prope</a:t>
            </a:r>
            <a:r>
              <a:rPr lang="cs-CZ" sz="4000" dirty="0" smtClean="0"/>
              <a:t> </a:t>
            </a:r>
            <a:r>
              <a:rPr lang="cs-CZ" sz="4000" dirty="0" err="1" smtClean="0"/>
              <a:t>ulnam</a:t>
            </a:r>
            <a:endParaRPr lang="cs-CZ" sz="4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 err="1"/>
              <a:t>p</a:t>
            </a:r>
            <a:r>
              <a:rPr lang="cs-CZ" sz="4000" b="1" dirty="0" err="1" smtClean="0"/>
              <a:t>ropter</a:t>
            </a:r>
            <a:r>
              <a:rPr lang="cs-CZ" sz="4000" dirty="0" smtClean="0"/>
              <a:t> = </a:t>
            </a:r>
            <a:r>
              <a:rPr lang="cs-CZ" sz="4000" dirty="0" err="1" smtClean="0"/>
              <a:t>because</a:t>
            </a:r>
            <a:r>
              <a:rPr lang="cs-CZ" sz="4000" dirty="0" smtClean="0"/>
              <a:t> of – </a:t>
            </a:r>
            <a:r>
              <a:rPr lang="cs-CZ" sz="4000" dirty="0" err="1" smtClean="0"/>
              <a:t>propter</a:t>
            </a:r>
            <a:r>
              <a:rPr lang="cs-CZ" sz="4000" dirty="0" smtClean="0"/>
              <a:t> </a:t>
            </a:r>
            <a:r>
              <a:rPr lang="cs-CZ" sz="4000" dirty="0" err="1" smtClean="0"/>
              <a:t>anaemiam</a:t>
            </a:r>
            <a:endParaRPr lang="cs-CZ" sz="4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/>
              <a:t>c</a:t>
            </a:r>
            <a:r>
              <a:rPr lang="cs-CZ" sz="4000" b="1" dirty="0" smtClean="0"/>
              <a:t>ircum</a:t>
            </a:r>
            <a:r>
              <a:rPr lang="cs-CZ" sz="4000" dirty="0" smtClean="0"/>
              <a:t> = </a:t>
            </a:r>
            <a:r>
              <a:rPr lang="cs-CZ" sz="4000" dirty="0" err="1" smtClean="0"/>
              <a:t>around</a:t>
            </a:r>
            <a:r>
              <a:rPr lang="cs-CZ" sz="4000" dirty="0" smtClean="0"/>
              <a:t> – circum </a:t>
            </a:r>
            <a:r>
              <a:rPr lang="cs-CZ" sz="4000" dirty="0" err="1" smtClean="0"/>
              <a:t>oculum</a:t>
            </a:r>
            <a:endParaRPr lang="cs-CZ" sz="4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/>
              <a:t>i</a:t>
            </a:r>
            <a:r>
              <a:rPr lang="cs-CZ" sz="4000" b="1" dirty="0" smtClean="0"/>
              <a:t>nter</a:t>
            </a:r>
            <a:r>
              <a:rPr lang="cs-CZ" sz="4000" dirty="0" smtClean="0"/>
              <a:t> = </a:t>
            </a:r>
            <a:r>
              <a:rPr lang="cs-CZ" sz="4000" dirty="0" err="1" smtClean="0"/>
              <a:t>between</a:t>
            </a:r>
            <a:r>
              <a:rPr lang="cs-CZ" sz="4000" dirty="0" smtClean="0"/>
              <a:t> – inter </a:t>
            </a:r>
            <a:r>
              <a:rPr lang="cs-CZ" sz="4000" dirty="0" err="1" smtClean="0"/>
              <a:t>costas</a:t>
            </a:r>
            <a:endParaRPr lang="cs-CZ" sz="4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 smtClean="0"/>
              <a:t>secundum</a:t>
            </a:r>
            <a:r>
              <a:rPr lang="cs-CZ" sz="4000" dirty="0" smtClean="0"/>
              <a:t> = </a:t>
            </a:r>
            <a:r>
              <a:rPr lang="cs-CZ" sz="4000" dirty="0" err="1" smtClean="0"/>
              <a:t>according</a:t>
            </a:r>
            <a:r>
              <a:rPr lang="cs-CZ" sz="4000" dirty="0" smtClean="0"/>
              <a:t> to – secundum </a:t>
            </a:r>
            <a:r>
              <a:rPr lang="cs-CZ" sz="4000" smtClean="0"/>
              <a:t>Geppert</a:t>
            </a:r>
            <a:endParaRPr lang="cs-CZ" sz="4000" dirty="0" smtClean="0"/>
          </a:p>
          <a:p>
            <a:pPr marL="274320" lvl="1" indent="0">
              <a:buNone/>
            </a:pPr>
            <a:r>
              <a:rPr lang="cs-CZ" sz="4000" dirty="0"/>
              <a:t>	</a:t>
            </a:r>
            <a:r>
              <a:rPr lang="cs-CZ" sz="4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877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err="1" smtClean="0"/>
              <a:t>Anatomical</a:t>
            </a:r>
            <a:r>
              <a:rPr lang="cs-CZ" dirty="0" smtClean="0"/>
              <a:t> </a:t>
            </a:r>
            <a:r>
              <a:rPr lang="cs-CZ" dirty="0" err="1" smtClean="0"/>
              <a:t>structures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472608" cy="332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536" y="4869160"/>
            <a:ext cx="8064896" cy="138499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cs-CZ" sz="1200" dirty="0" smtClean="0"/>
              <a:t>5    </a:t>
            </a:r>
            <a:r>
              <a:rPr lang="cs-CZ" sz="1200" dirty="0" err="1" smtClean="0"/>
              <a:t>bulbus</a:t>
            </a:r>
            <a:r>
              <a:rPr lang="cs-CZ" sz="1200" dirty="0" smtClean="0"/>
              <a:t> </a:t>
            </a:r>
            <a:r>
              <a:rPr lang="cs-CZ" sz="1200" dirty="0" err="1" smtClean="0"/>
              <a:t>aortae</a:t>
            </a:r>
            <a:endParaRPr lang="cs-CZ" sz="1200" dirty="0" smtClean="0"/>
          </a:p>
          <a:p>
            <a:r>
              <a:rPr lang="cs-CZ" sz="1200" dirty="0" smtClean="0"/>
              <a:t>6    </a:t>
            </a:r>
            <a:r>
              <a:rPr lang="cs-CZ" sz="1200" dirty="0" err="1" smtClean="0"/>
              <a:t>arteria</a:t>
            </a:r>
            <a:r>
              <a:rPr lang="cs-CZ" sz="1200" dirty="0" smtClean="0"/>
              <a:t> </a:t>
            </a:r>
            <a:r>
              <a:rPr lang="cs-CZ" sz="1200" dirty="0" err="1" smtClean="0"/>
              <a:t>coronaria</a:t>
            </a:r>
            <a:r>
              <a:rPr lang="cs-CZ" sz="1200" dirty="0" smtClean="0"/>
              <a:t> </a:t>
            </a:r>
            <a:r>
              <a:rPr lang="cs-CZ" sz="1200" dirty="0" err="1" smtClean="0"/>
              <a:t>dextra</a:t>
            </a:r>
            <a:endParaRPr lang="cs-CZ" sz="1200" dirty="0" smtClean="0"/>
          </a:p>
          <a:p>
            <a:pPr marL="228600" indent="-228600">
              <a:buAutoNum type="arabicPlain" startAt="7"/>
            </a:pPr>
            <a:r>
              <a:rPr lang="cs-CZ" sz="1200" dirty="0" err="1" smtClean="0"/>
              <a:t>rami</a:t>
            </a:r>
            <a:r>
              <a:rPr lang="cs-CZ" sz="1200" dirty="0" smtClean="0"/>
              <a:t> </a:t>
            </a:r>
            <a:r>
              <a:rPr lang="cs-CZ" sz="1200" dirty="0" err="1" smtClean="0"/>
              <a:t>atrioventriculares</a:t>
            </a:r>
            <a:endParaRPr lang="cs-CZ" sz="1200" dirty="0" smtClean="0"/>
          </a:p>
          <a:p>
            <a:r>
              <a:rPr lang="cs-CZ" sz="1200" dirty="0" smtClean="0"/>
              <a:t>8    </a:t>
            </a:r>
            <a:r>
              <a:rPr lang="cs-CZ" sz="1200" dirty="0" err="1" smtClean="0"/>
              <a:t>ramus</a:t>
            </a:r>
            <a:r>
              <a:rPr lang="cs-CZ" sz="1200" dirty="0" smtClean="0"/>
              <a:t> </a:t>
            </a:r>
            <a:r>
              <a:rPr lang="cs-CZ" sz="1200" dirty="0" err="1" smtClean="0"/>
              <a:t>coni</a:t>
            </a:r>
            <a:r>
              <a:rPr lang="cs-CZ" sz="1200" dirty="0" smtClean="0"/>
              <a:t> </a:t>
            </a:r>
            <a:r>
              <a:rPr lang="cs-CZ" sz="1200" dirty="0" err="1" smtClean="0"/>
              <a:t>arteriosi</a:t>
            </a:r>
            <a:endParaRPr lang="cs-CZ" sz="1200" dirty="0" smtClean="0"/>
          </a:p>
          <a:p>
            <a:r>
              <a:rPr lang="cs-CZ" sz="1200" dirty="0" smtClean="0"/>
              <a:t>9    </a:t>
            </a:r>
            <a:r>
              <a:rPr lang="cs-CZ" sz="1200" dirty="0" err="1" smtClean="0"/>
              <a:t>ramus</a:t>
            </a:r>
            <a:r>
              <a:rPr lang="cs-CZ" sz="1200" dirty="0" smtClean="0"/>
              <a:t> </a:t>
            </a:r>
            <a:r>
              <a:rPr lang="cs-CZ" sz="1200" dirty="0" err="1" smtClean="0"/>
              <a:t>nodi</a:t>
            </a:r>
            <a:r>
              <a:rPr lang="cs-CZ" sz="1200" dirty="0" smtClean="0"/>
              <a:t> </a:t>
            </a:r>
            <a:r>
              <a:rPr lang="cs-CZ" sz="1200" dirty="0" err="1" smtClean="0"/>
              <a:t>sinuatrialis</a:t>
            </a:r>
            <a:endParaRPr lang="cs-CZ" sz="1200" dirty="0" smtClean="0"/>
          </a:p>
          <a:p>
            <a:r>
              <a:rPr lang="cs-CZ" sz="1200" dirty="0" smtClean="0"/>
              <a:t>10  </a:t>
            </a:r>
            <a:r>
              <a:rPr lang="cs-CZ" sz="1200" dirty="0" err="1" smtClean="0"/>
              <a:t>ramia</a:t>
            </a:r>
            <a:r>
              <a:rPr lang="cs-CZ" sz="1200" dirty="0" smtClean="0"/>
              <a:t> </a:t>
            </a:r>
            <a:r>
              <a:rPr lang="cs-CZ" sz="1200" dirty="0" err="1" smtClean="0"/>
              <a:t>atriales</a:t>
            </a:r>
            <a:endParaRPr lang="cs-CZ" sz="1200" dirty="0" smtClean="0"/>
          </a:p>
          <a:p>
            <a:r>
              <a:rPr lang="cs-CZ" sz="1200" dirty="0" smtClean="0"/>
              <a:t>11  </a:t>
            </a:r>
            <a:r>
              <a:rPr lang="cs-CZ" sz="1200" dirty="0" err="1" smtClean="0"/>
              <a:t>ramus</a:t>
            </a:r>
            <a:r>
              <a:rPr lang="cs-CZ" sz="1200" dirty="0" smtClean="0"/>
              <a:t> </a:t>
            </a:r>
            <a:r>
              <a:rPr lang="cs-CZ" sz="1200" dirty="0" err="1" smtClean="0"/>
              <a:t>marginalis</a:t>
            </a:r>
            <a:r>
              <a:rPr lang="cs-CZ" sz="1200" dirty="0" smtClean="0"/>
              <a:t> </a:t>
            </a:r>
            <a:r>
              <a:rPr lang="cs-CZ" sz="1200" dirty="0" err="1" smtClean="0"/>
              <a:t>dexter</a:t>
            </a:r>
            <a:endParaRPr lang="cs-CZ" sz="1200" dirty="0" smtClean="0"/>
          </a:p>
          <a:p>
            <a:r>
              <a:rPr lang="cs-CZ" sz="1200" dirty="0" smtClean="0"/>
              <a:t>12   </a:t>
            </a:r>
            <a:r>
              <a:rPr lang="cs-CZ" sz="1200" dirty="0" err="1" smtClean="0"/>
              <a:t>ramus</a:t>
            </a:r>
            <a:r>
              <a:rPr lang="cs-CZ" sz="1200" dirty="0" smtClean="0"/>
              <a:t> </a:t>
            </a:r>
            <a:r>
              <a:rPr lang="cs-CZ" sz="1200" dirty="0" err="1" smtClean="0"/>
              <a:t>atrialis</a:t>
            </a:r>
            <a:r>
              <a:rPr lang="cs-CZ" sz="1200" dirty="0" smtClean="0"/>
              <a:t> </a:t>
            </a:r>
            <a:r>
              <a:rPr lang="cs-CZ" sz="1200" dirty="0" err="1" smtClean="0"/>
              <a:t>intermedius</a:t>
            </a:r>
            <a:endParaRPr lang="cs-CZ" sz="1200" dirty="0" smtClean="0"/>
          </a:p>
          <a:p>
            <a:r>
              <a:rPr lang="cs-CZ" sz="1200" dirty="0" smtClean="0"/>
              <a:t>13   </a:t>
            </a:r>
            <a:r>
              <a:rPr lang="cs-CZ" sz="1200" dirty="0" err="1" smtClean="0"/>
              <a:t>ramus</a:t>
            </a:r>
            <a:r>
              <a:rPr lang="cs-CZ" sz="1200" dirty="0" smtClean="0"/>
              <a:t> </a:t>
            </a:r>
            <a:r>
              <a:rPr lang="cs-CZ" sz="1200" dirty="0" err="1" smtClean="0"/>
              <a:t>interventricularis</a:t>
            </a:r>
            <a:r>
              <a:rPr lang="cs-CZ" sz="1200" dirty="0" smtClean="0"/>
              <a:t> </a:t>
            </a:r>
            <a:r>
              <a:rPr lang="cs-CZ" sz="1200" dirty="0" err="1" smtClean="0"/>
              <a:t>posterior</a:t>
            </a:r>
            <a:endParaRPr lang="cs-CZ" sz="1200" dirty="0" smtClean="0"/>
          </a:p>
          <a:p>
            <a:r>
              <a:rPr lang="cs-CZ" sz="1200" dirty="0" smtClean="0"/>
              <a:t>14   </a:t>
            </a:r>
            <a:r>
              <a:rPr lang="cs-CZ" sz="1200" dirty="0" err="1" smtClean="0"/>
              <a:t>rami</a:t>
            </a:r>
            <a:r>
              <a:rPr lang="cs-CZ" sz="1200" dirty="0" smtClean="0"/>
              <a:t> </a:t>
            </a:r>
            <a:r>
              <a:rPr lang="cs-CZ" sz="1200" dirty="0" err="1" smtClean="0"/>
              <a:t>interventriculares</a:t>
            </a:r>
            <a:r>
              <a:rPr lang="cs-CZ" sz="1200" dirty="0" smtClean="0"/>
              <a:t> </a:t>
            </a:r>
            <a:r>
              <a:rPr lang="cs-CZ" sz="1200" dirty="0" err="1" smtClean="0"/>
              <a:t>septales</a:t>
            </a:r>
            <a:endParaRPr lang="cs-CZ" sz="1200" dirty="0" smtClean="0"/>
          </a:p>
          <a:p>
            <a:r>
              <a:rPr lang="cs-CZ" sz="1200" dirty="0" smtClean="0"/>
              <a:t>15   </a:t>
            </a:r>
            <a:r>
              <a:rPr lang="cs-CZ" sz="1200" dirty="0" err="1" smtClean="0"/>
              <a:t>ramus</a:t>
            </a:r>
            <a:r>
              <a:rPr lang="cs-CZ" sz="1200" dirty="0" smtClean="0"/>
              <a:t> </a:t>
            </a:r>
            <a:r>
              <a:rPr lang="cs-CZ" sz="1200" dirty="0" err="1" smtClean="0"/>
              <a:t>nodi</a:t>
            </a:r>
            <a:r>
              <a:rPr lang="cs-CZ" sz="1200" dirty="0" smtClean="0"/>
              <a:t> </a:t>
            </a:r>
            <a:r>
              <a:rPr lang="cs-CZ" sz="1200" dirty="0" err="1" smtClean="0"/>
              <a:t>atrioventricularis</a:t>
            </a:r>
            <a:endParaRPr lang="cs-CZ" sz="1200" dirty="0" smtClean="0"/>
          </a:p>
          <a:p>
            <a:r>
              <a:rPr lang="cs-CZ" sz="1200" dirty="0" smtClean="0"/>
              <a:t>16   </a:t>
            </a:r>
            <a:r>
              <a:rPr lang="cs-CZ" sz="1200" dirty="0" err="1" smtClean="0"/>
              <a:t>ramus</a:t>
            </a:r>
            <a:r>
              <a:rPr lang="cs-CZ" sz="1200" dirty="0" smtClean="0"/>
              <a:t> </a:t>
            </a:r>
            <a:r>
              <a:rPr lang="cs-CZ" sz="1200" dirty="0" err="1" smtClean="0"/>
              <a:t>posterolateralis</a:t>
            </a:r>
            <a:r>
              <a:rPr lang="cs-CZ" sz="1200" dirty="0" smtClean="0"/>
              <a:t> </a:t>
            </a:r>
            <a:r>
              <a:rPr lang="cs-CZ" sz="1200" dirty="0" err="1" smtClean="0"/>
              <a:t>dexter</a:t>
            </a:r>
            <a:endParaRPr lang="cs-CZ" sz="1200" dirty="0" smtClean="0"/>
          </a:p>
          <a:p>
            <a:r>
              <a:rPr lang="cs-CZ" sz="1200" dirty="0" smtClean="0"/>
              <a:t>17   </a:t>
            </a:r>
            <a:r>
              <a:rPr lang="cs-CZ" sz="1200" dirty="0" err="1" smtClean="0"/>
              <a:t>arteria</a:t>
            </a:r>
            <a:r>
              <a:rPr lang="cs-CZ" sz="1200" dirty="0" smtClean="0"/>
              <a:t> </a:t>
            </a:r>
            <a:r>
              <a:rPr lang="cs-CZ" sz="1200" dirty="0" err="1" smtClean="0"/>
              <a:t>coronaria</a:t>
            </a:r>
            <a:r>
              <a:rPr lang="cs-CZ" sz="1200" dirty="0" smtClean="0"/>
              <a:t> </a:t>
            </a:r>
            <a:r>
              <a:rPr lang="cs-CZ" sz="1200" dirty="0" err="1" smtClean="0"/>
              <a:t>sinistra</a:t>
            </a:r>
            <a:endParaRPr lang="cs-CZ" sz="1200" dirty="0" smtClean="0"/>
          </a:p>
          <a:p>
            <a:r>
              <a:rPr lang="cs-CZ" sz="1200" dirty="0" smtClean="0"/>
              <a:t>18   </a:t>
            </a:r>
            <a:r>
              <a:rPr lang="cs-CZ" sz="1200" dirty="0" err="1" smtClean="0"/>
              <a:t>ramus</a:t>
            </a:r>
            <a:r>
              <a:rPr lang="cs-CZ" sz="1200" dirty="0" smtClean="0"/>
              <a:t> </a:t>
            </a:r>
            <a:r>
              <a:rPr lang="cs-CZ" sz="1200" dirty="0" err="1" smtClean="0"/>
              <a:t>interventricularis</a:t>
            </a:r>
            <a:r>
              <a:rPr lang="cs-CZ" sz="1200" dirty="0" smtClean="0"/>
              <a:t> major</a:t>
            </a:r>
          </a:p>
          <a:p>
            <a:r>
              <a:rPr lang="cs-CZ" sz="1200" dirty="0" smtClean="0"/>
              <a:t>19   </a:t>
            </a:r>
            <a:r>
              <a:rPr lang="cs-CZ" sz="1200" dirty="0" err="1" smtClean="0"/>
              <a:t>ramus</a:t>
            </a:r>
            <a:r>
              <a:rPr lang="cs-CZ" sz="1200" dirty="0" smtClean="0"/>
              <a:t> </a:t>
            </a:r>
            <a:r>
              <a:rPr lang="cs-CZ" sz="1200" dirty="0" err="1" smtClean="0"/>
              <a:t>coni</a:t>
            </a:r>
            <a:r>
              <a:rPr lang="cs-CZ" sz="1200" dirty="0" smtClean="0"/>
              <a:t> </a:t>
            </a:r>
            <a:r>
              <a:rPr lang="cs-CZ" sz="1200" dirty="0" err="1" smtClean="0"/>
              <a:t>arteriosi</a:t>
            </a:r>
            <a:endParaRPr lang="cs-CZ" sz="1200" dirty="0" smtClean="0"/>
          </a:p>
          <a:p>
            <a:r>
              <a:rPr lang="cs-CZ" sz="1200" dirty="0" smtClean="0"/>
              <a:t>20   </a:t>
            </a:r>
            <a:r>
              <a:rPr lang="cs-CZ" sz="1200" dirty="0" err="1" smtClean="0"/>
              <a:t>ramus</a:t>
            </a:r>
            <a:r>
              <a:rPr lang="cs-CZ" sz="1200" dirty="0" smtClean="0"/>
              <a:t> </a:t>
            </a:r>
            <a:r>
              <a:rPr lang="cs-CZ" sz="1200" dirty="0" err="1" smtClean="0"/>
              <a:t>lateralis</a:t>
            </a:r>
            <a:endParaRPr lang="cs-CZ" sz="1200" dirty="0" smtClean="0"/>
          </a:p>
          <a:p>
            <a:r>
              <a:rPr lang="cs-CZ" sz="1200" dirty="0" smtClean="0"/>
              <a:t>21   </a:t>
            </a:r>
            <a:r>
              <a:rPr lang="cs-CZ" sz="1200" dirty="0" err="1" smtClean="0"/>
              <a:t>rami</a:t>
            </a:r>
            <a:r>
              <a:rPr lang="cs-CZ" sz="1200" dirty="0" smtClean="0"/>
              <a:t> </a:t>
            </a:r>
            <a:r>
              <a:rPr lang="cs-CZ" sz="1200" dirty="0" err="1" smtClean="0"/>
              <a:t>interventriculares</a:t>
            </a:r>
            <a:r>
              <a:rPr lang="cs-CZ" sz="1200" dirty="0" smtClean="0"/>
              <a:t> </a:t>
            </a:r>
            <a:r>
              <a:rPr lang="cs-CZ" sz="1200" dirty="0" err="1" smtClean="0"/>
              <a:t>septales</a:t>
            </a:r>
            <a:endParaRPr lang="cs-CZ" sz="1200" dirty="0" smtClean="0"/>
          </a:p>
          <a:p>
            <a:r>
              <a:rPr lang="cs-CZ" sz="1200" dirty="0" smtClean="0"/>
              <a:t>22   </a:t>
            </a:r>
            <a:r>
              <a:rPr lang="cs-CZ" sz="1200" dirty="0" err="1" smtClean="0"/>
              <a:t>ramus</a:t>
            </a:r>
            <a:r>
              <a:rPr lang="cs-CZ" sz="1200" dirty="0" smtClean="0"/>
              <a:t> </a:t>
            </a:r>
            <a:r>
              <a:rPr lang="cs-CZ" sz="1200" dirty="0" err="1" smtClean="0"/>
              <a:t>circumflexus</a:t>
            </a:r>
            <a:endParaRPr lang="cs-CZ" sz="1200" dirty="0" smtClean="0"/>
          </a:p>
          <a:p>
            <a:r>
              <a:rPr lang="cs-CZ" sz="1200" dirty="0" smtClean="0"/>
              <a:t>23   </a:t>
            </a:r>
            <a:r>
              <a:rPr lang="cs-CZ" sz="1200" dirty="0" err="1" smtClean="0"/>
              <a:t>ramus</a:t>
            </a:r>
            <a:r>
              <a:rPr lang="cs-CZ" sz="1200" dirty="0" smtClean="0"/>
              <a:t> </a:t>
            </a:r>
            <a:r>
              <a:rPr lang="cs-CZ" sz="1200" dirty="0" err="1" smtClean="0"/>
              <a:t>atrialis</a:t>
            </a:r>
            <a:r>
              <a:rPr lang="cs-CZ" sz="1200" dirty="0" smtClean="0"/>
              <a:t> </a:t>
            </a:r>
            <a:r>
              <a:rPr lang="cs-CZ" sz="1200" dirty="0" err="1" smtClean="0"/>
              <a:t>anastomoticus</a:t>
            </a:r>
            <a:endParaRPr lang="cs-CZ" sz="1200" dirty="0" smtClean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518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Anatomical</a:t>
            </a:r>
            <a:r>
              <a:rPr lang="cs-CZ" dirty="0"/>
              <a:t> </a:t>
            </a:r>
            <a:r>
              <a:rPr lang="cs-CZ" dirty="0" err="1"/>
              <a:t>structures</a:t>
            </a:r>
            <a:endParaRPr lang="cs-CZ" dirty="0"/>
          </a:p>
        </p:txBody>
      </p:sp>
      <p:pic>
        <p:nvPicPr>
          <p:cNvPr id="4" name="Picture 3" descr="TELO SVALY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75048"/>
            <a:ext cx="390832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16747" y="3861047"/>
            <a:ext cx="231163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mbria"/>
                <a:cs typeface="Cambria"/>
              </a:rPr>
              <a:t>Musculus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00B0F0"/>
                </a:solidFill>
                <a:latin typeface="Cambria"/>
                <a:cs typeface="Cambria"/>
              </a:rPr>
              <a:t>quadri</a:t>
            </a:r>
            <a:r>
              <a:rPr lang="en-US" dirty="0">
                <a:latin typeface="Cambria"/>
                <a:cs typeface="Cambria"/>
              </a:rPr>
              <a:t>ceps </a:t>
            </a:r>
            <a:r>
              <a:rPr lang="en-US" dirty="0" err="1">
                <a:latin typeface="Cambria"/>
                <a:cs typeface="Cambria"/>
              </a:rPr>
              <a:t>femor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5547796" y="3212976"/>
            <a:ext cx="2649537" cy="246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flex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or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carp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</a:p>
        </p:txBody>
      </p:sp>
      <p:sp>
        <p:nvSpPr>
          <p:cNvPr id="7" name="Rectangle 9"/>
          <p:cNvSpPr/>
          <p:nvPr/>
        </p:nvSpPr>
        <p:spPr>
          <a:xfrm>
            <a:off x="5940152" y="2852937"/>
            <a:ext cx="2646363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00B0F0"/>
                </a:solidFill>
                <a:latin typeface="Cambria"/>
                <a:cs typeface="Cambria"/>
              </a:rPr>
              <a:t>bi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ceps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brachi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5529872" y="2560538"/>
            <a:ext cx="2863850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pector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al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52C17E"/>
                </a:solidFill>
                <a:latin typeface="Cambria"/>
                <a:cs typeface="Cambria"/>
              </a:rPr>
              <a:t>maj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or</a:t>
            </a:r>
          </a:p>
        </p:txBody>
      </p:sp>
      <p:sp>
        <p:nvSpPr>
          <p:cNvPr id="9" name="Rectangle 7"/>
          <p:cNvSpPr/>
          <p:nvPr/>
        </p:nvSpPr>
        <p:spPr>
          <a:xfrm>
            <a:off x="5916095" y="2132856"/>
            <a:ext cx="2281238" cy="2797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delt</a:t>
            </a:r>
            <a:r>
              <a:rPr lang="en-US" dirty="0" err="1">
                <a:solidFill>
                  <a:schemeClr val="accent6"/>
                </a:solidFill>
                <a:latin typeface="Cambria"/>
                <a:cs typeface="Cambria"/>
              </a:rPr>
              <a:t>oid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e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1271905" y="3933056"/>
            <a:ext cx="2218085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mbria"/>
                <a:cs typeface="Cambria"/>
              </a:rPr>
              <a:t>ad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ductor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es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m. adduct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or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long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m. adduct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or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brev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907704" y="3336328"/>
            <a:ext cx="1858045" cy="495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rect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abdom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inis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761153" y="2776562"/>
            <a:ext cx="1714029" cy="520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obliqu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abdom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inis</a:t>
            </a:r>
          </a:p>
        </p:txBody>
      </p:sp>
    </p:spTree>
    <p:extLst>
      <p:ext uri="{BB962C8B-B14F-4D97-AF65-F5344CB8AC3E}">
        <p14:creationId xmlns:p14="http://schemas.microsoft.com/office/powerpoint/2010/main" val="818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 in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/>
              <a:t>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300" dirty="0" smtClean="0">
                <a:solidFill>
                  <a:srgbClr val="FF0000"/>
                </a:solidFill>
              </a:rPr>
              <a:t>= universal</a:t>
            </a:r>
            <a:r>
              <a:rPr lang="cs-CZ" sz="2300" dirty="0"/>
              <a:t>, </a:t>
            </a:r>
            <a:r>
              <a:rPr lang="cs-CZ" sz="2300" dirty="0" err="1">
                <a:solidFill>
                  <a:srgbClr val="FF0000"/>
                </a:solidFill>
              </a:rPr>
              <a:t>precise</a:t>
            </a:r>
            <a:r>
              <a:rPr lang="cs-CZ" sz="2300" dirty="0"/>
              <a:t> and </a:t>
            </a:r>
            <a:r>
              <a:rPr lang="cs-CZ" sz="2300" dirty="0" err="1">
                <a:solidFill>
                  <a:srgbClr val="FF0000"/>
                </a:solidFill>
              </a:rPr>
              <a:t>flexible</a:t>
            </a:r>
            <a:r>
              <a:rPr lang="cs-CZ" sz="2300" dirty="0"/>
              <a:t> </a:t>
            </a:r>
            <a:r>
              <a:rPr lang="cs-CZ" sz="2300" dirty="0" err="1"/>
              <a:t>system</a:t>
            </a:r>
            <a:r>
              <a:rPr lang="cs-CZ" sz="2300" dirty="0"/>
              <a:t> of </a:t>
            </a:r>
            <a:r>
              <a:rPr lang="cs-CZ" sz="2300" dirty="0" err="1" smtClean="0"/>
              <a:t>terms</a:t>
            </a:r>
            <a:r>
              <a:rPr lang="cs-CZ" sz="2300" dirty="0" smtClean="0"/>
              <a:t> </a:t>
            </a:r>
            <a:r>
              <a:rPr lang="cs-CZ" sz="2300" dirty="0" err="1" smtClean="0"/>
              <a:t>used</a:t>
            </a:r>
            <a:r>
              <a:rPr lang="cs-CZ" sz="2300" dirty="0" smtClean="0"/>
              <a:t> in: </a:t>
            </a:r>
            <a:endParaRPr lang="cs-CZ" sz="23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cs-CZ" sz="2300" b="1" dirty="0" err="1" smtClean="0">
                <a:latin typeface="+mj-lt"/>
                <a:cs typeface="Cambria"/>
              </a:rPr>
              <a:t>clinical</a:t>
            </a:r>
            <a:r>
              <a:rPr lang="cs-CZ" sz="2300" b="1" dirty="0" smtClean="0">
                <a:latin typeface="+mj-lt"/>
                <a:cs typeface="Cambria"/>
              </a:rPr>
              <a:t> terminology </a:t>
            </a:r>
            <a:r>
              <a:rPr lang="cs-CZ" sz="2300" dirty="0" smtClean="0">
                <a:latin typeface="+mj-lt"/>
                <a:cs typeface="Cambria"/>
              </a:rPr>
              <a:t>(= n</a:t>
            </a:r>
            <a:r>
              <a:rPr lang="en-US" altLang="cs-CZ" sz="2300" dirty="0" smtClean="0"/>
              <a:t>on-definite </a:t>
            </a:r>
            <a:r>
              <a:rPr lang="en-US" altLang="cs-CZ" sz="2300" dirty="0"/>
              <a:t>set of terms </a:t>
            </a:r>
            <a:r>
              <a:rPr lang="cs-CZ" altLang="cs-CZ" sz="2300" dirty="0" err="1" smtClean="0"/>
              <a:t>denoting</a:t>
            </a:r>
            <a:r>
              <a:rPr lang="cs-CZ" altLang="cs-CZ" sz="2300" dirty="0" smtClean="0"/>
              <a:t> </a:t>
            </a:r>
            <a:r>
              <a:rPr lang="en-US" altLang="cs-CZ" sz="2300" dirty="0" smtClean="0"/>
              <a:t>diseases</a:t>
            </a:r>
            <a:r>
              <a:rPr lang="en-US" altLang="cs-CZ" sz="2300" dirty="0"/>
              <a:t>, health conditions or causes of </a:t>
            </a:r>
            <a:r>
              <a:rPr lang="en-US" altLang="cs-CZ" sz="2300" dirty="0" smtClean="0"/>
              <a:t>death</a:t>
            </a:r>
            <a:r>
              <a:rPr lang="cs-CZ" sz="2300" dirty="0" smtClean="0">
                <a:latin typeface="+mj-lt"/>
                <a:cs typeface="Cambria"/>
              </a:rPr>
              <a:t>)</a:t>
            </a:r>
            <a:endParaRPr lang="en-US" sz="2300" dirty="0" smtClean="0">
              <a:latin typeface="+mj-lt"/>
              <a:cs typeface="Cambria"/>
            </a:endParaRPr>
          </a:p>
          <a:p>
            <a:pPr marL="0" indent="271463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dirty="0" smtClean="0">
                <a:cs typeface="Cambria"/>
              </a:rPr>
              <a:t>– </a:t>
            </a:r>
            <a:r>
              <a:rPr lang="cs-CZ" altLang="cs-CZ" sz="2000" dirty="0" smtClean="0"/>
              <a:t>the f</a:t>
            </a:r>
            <a:r>
              <a:rPr lang="en-US" altLang="cs-CZ" sz="2000" dirty="0" err="1" smtClean="0"/>
              <a:t>irst</a:t>
            </a:r>
            <a:r>
              <a:rPr lang="en-US" altLang="cs-CZ" sz="2000" dirty="0" smtClean="0"/>
              <a:t> </a:t>
            </a:r>
            <a:r>
              <a:rPr lang="cs-CZ" altLang="cs-CZ" sz="2000" dirty="0" err="1" smtClean="0"/>
              <a:t>international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classification</a:t>
            </a:r>
            <a:r>
              <a:rPr lang="cs-CZ" altLang="cs-CZ" sz="2000" dirty="0" smtClean="0"/>
              <a:t> of </a:t>
            </a:r>
            <a:r>
              <a:rPr lang="cs-CZ" altLang="cs-CZ" sz="2000" dirty="0" err="1" smtClean="0"/>
              <a:t>diseases</a:t>
            </a:r>
            <a:r>
              <a:rPr lang="cs-CZ" altLang="cs-CZ" sz="2000" dirty="0" smtClean="0"/>
              <a:t> </a:t>
            </a:r>
          </a:p>
          <a:p>
            <a:pPr marL="0" indent="271463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</a:t>
            </a:r>
            <a:r>
              <a:rPr lang="cs-CZ" altLang="cs-CZ" sz="2000" dirty="0" err="1" smtClean="0"/>
              <a:t>was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adopted</a:t>
            </a:r>
            <a:r>
              <a:rPr lang="cs-CZ" altLang="cs-CZ" sz="2000" dirty="0" smtClean="0"/>
              <a:t> in 1</a:t>
            </a:r>
            <a:r>
              <a:rPr lang="en-US" altLang="cs-CZ" sz="2000" dirty="0" smtClean="0"/>
              <a:t>893</a:t>
            </a:r>
            <a:endParaRPr lang="cs-CZ" altLang="cs-CZ" sz="2000" dirty="0" smtClean="0"/>
          </a:p>
          <a:p>
            <a:pPr marL="0" indent="271463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dirty="0" smtClean="0">
                <a:cs typeface="Cambria"/>
              </a:rPr>
              <a:t>–</a:t>
            </a:r>
            <a:r>
              <a:rPr lang="cs-CZ" altLang="cs-CZ" sz="2000" dirty="0" smtClean="0"/>
              <a:t> c</a:t>
            </a:r>
            <a:r>
              <a:rPr lang="en-US" altLang="cs-CZ" sz="2000" dirty="0" err="1" smtClean="0"/>
              <a:t>urrent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terminology ICD-10 </a:t>
            </a:r>
            <a:r>
              <a:rPr lang="cs-CZ" altLang="cs-CZ" sz="2000" dirty="0"/>
              <a:t>(</a:t>
            </a:r>
            <a:r>
              <a:rPr lang="cs-CZ" sz="2000" i="1" dirty="0"/>
              <a:t>International </a:t>
            </a:r>
            <a:r>
              <a:rPr lang="cs-CZ" sz="2000" i="1" dirty="0" err="1"/>
              <a:t>Classification</a:t>
            </a:r>
            <a:r>
              <a:rPr lang="cs-CZ" sz="2000" i="1" dirty="0"/>
              <a:t> </a:t>
            </a:r>
            <a:endParaRPr lang="cs-CZ" sz="2000" i="1" dirty="0" smtClean="0"/>
          </a:p>
          <a:p>
            <a:pPr marL="444500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i="1" dirty="0" smtClean="0"/>
              <a:t>   of </a:t>
            </a:r>
            <a:r>
              <a:rPr lang="cs-CZ" sz="2000" i="1" dirty="0" err="1" smtClean="0"/>
              <a:t>Diseases</a:t>
            </a:r>
            <a:r>
              <a:rPr lang="cs-CZ" altLang="cs-CZ" sz="2000" dirty="0"/>
              <a:t>) </a:t>
            </a:r>
            <a:r>
              <a:rPr lang="en-US" altLang="cs-CZ" sz="2000" dirty="0"/>
              <a:t>is approved by WHO and published every ± 10 years </a:t>
            </a:r>
            <a:r>
              <a:rPr lang="cs-CZ" altLang="cs-CZ" sz="2000" dirty="0" smtClean="0"/>
              <a:t>    (</a:t>
            </a:r>
            <a:r>
              <a:rPr lang="en-US" altLang="cs-CZ" sz="2000" dirty="0" smtClean="0">
                <a:solidFill>
                  <a:srgbClr val="267CF2"/>
                </a:solidFill>
                <a:ea typeface="Lucida Grande" charset="0"/>
                <a:hlinkClick r:id="rId2"/>
              </a:rPr>
              <a:t>www.who.int/classifications/icd/en/</a:t>
            </a:r>
            <a:r>
              <a:rPr lang="cs-CZ" altLang="cs-CZ" sz="2000" dirty="0" smtClean="0">
                <a:ea typeface="Lucida Grande" charset="0"/>
              </a:rPr>
              <a:t>)</a:t>
            </a:r>
            <a:endParaRPr lang="cs-CZ" altLang="cs-CZ" sz="2000" dirty="0" smtClean="0">
              <a:solidFill>
                <a:srgbClr val="267CF2"/>
              </a:solidFill>
              <a:ea typeface="Lucida Grande" charset="0"/>
            </a:endParaRPr>
          </a:p>
          <a:p>
            <a:pPr marL="444500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dirty="0" smtClean="0">
                <a:cs typeface="Cambria"/>
              </a:rPr>
              <a:t>– w</a:t>
            </a:r>
            <a:r>
              <a:rPr lang="en-US" altLang="cs-CZ" sz="2000" dirty="0" err="1" smtClean="0">
                <a:ea typeface="Lucida Grande" charset="0"/>
              </a:rPr>
              <a:t>idely</a:t>
            </a:r>
            <a:r>
              <a:rPr lang="en-US" altLang="cs-CZ" sz="2000" dirty="0" smtClean="0">
                <a:ea typeface="Lucida Grande" charset="0"/>
              </a:rPr>
              <a:t> </a:t>
            </a:r>
            <a:r>
              <a:rPr lang="en-US" altLang="cs-CZ" sz="2000" dirty="0">
                <a:ea typeface="Lucida Grande" charset="0"/>
              </a:rPr>
              <a:t>used in medical </a:t>
            </a:r>
            <a:r>
              <a:rPr lang="en-US" altLang="cs-CZ" sz="2000" dirty="0" smtClean="0">
                <a:ea typeface="Lucida Grande" charset="0"/>
              </a:rPr>
              <a:t>documentation</a:t>
            </a:r>
            <a:r>
              <a:rPr lang="cs-CZ" altLang="cs-CZ" sz="2000" dirty="0" smtClean="0">
                <a:ea typeface="Lucida Grande" charset="0"/>
              </a:rPr>
              <a:t>,</a:t>
            </a:r>
            <a:r>
              <a:rPr lang="en-US" altLang="cs-CZ" sz="2000" dirty="0" smtClean="0">
                <a:ea typeface="Lucida Grande" charset="0"/>
              </a:rPr>
              <a:t> </a:t>
            </a:r>
            <a:r>
              <a:rPr lang="en-US" altLang="cs-CZ" sz="2000" dirty="0">
                <a:ea typeface="Lucida Grande" charset="0"/>
              </a:rPr>
              <a:t>e.g. </a:t>
            </a:r>
            <a:r>
              <a:rPr lang="cs-CZ" altLang="cs-CZ" sz="2000" dirty="0">
                <a:ea typeface="Lucida Grande" charset="0"/>
              </a:rPr>
              <a:t>i</a:t>
            </a:r>
            <a:r>
              <a:rPr lang="cs-CZ" altLang="cs-CZ" sz="2000" dirty="0" smtClean="0">
                <a:ea typeface="Lucida Grande" charset="0"/>
              </a:rPr>
              <a:t>n </a:t>
            </a:r>
            <a:r>
              <a:rPr lang="en-US" altLang="cs-CZ" sz="2000" dirty="0" smtClean="0">
                <a:ea typeface="Lucida Grande" charset="0"/>
              </a:rPr>
              <a:t>medical </a:t>
            </a:r>
            <a:r>
              <a:rPr lang="en-US" altLang="cs-CZ" sz="2000" dirty="0">
                <a:ea typeface="Lucida Grande" charset="0"/>
              </a:rPr>
              <a:t>reports, </a:t>
            </a:r>
            <a:r>
              <a:rPr lang="cs-CZ" altLang="cs-CZ" sz="2000" dirty="0" smtClean="0">
                <a:ea typeface="Lucida Grande" charset="0"/>
              </a:rPr>
              <a:t>  </a:t>
            </a:r>
          </a:p>
          <a:p>
            <a:pPr marL="542925" indent="-9842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cs-CZ" sz="2000" dirty="0" smtClean="0">
                <a:ea typeface="Lucida Grande" charset="0"/>
              </a:rPr>
              <a:t>surgical </a:t>
            </a:r>
            <a:r>
              <a:rPr lang="en-US" altLang="cs-CZ" sz="2000" dirty="0">
                <a:ea typeface="Lucida Grande" charset="0"/>
              </a:rPr>
              <a:t>and hospital reports, pathological reports</a:t>
            </a:r>
            <a:r>
              <a:rPr lang="en-US" altLang="cs-CZ" sz="2000" dirty="0"/>
              <a:t> (central </a:t>
            </a:r>
            <a:r>
              <a:rPr lang="en-US" altLang="cs-CZ" sz="2000" dirty="0" smtClean="0"/>
              <a:t>Europe,</a:t>
            </a:r>
            <a:endParaRPr lang="cs-CZ" altLang="cs-CZ" sz="2000" dirty="0" smtClean="0"/>
          </a:p>
          <a:p>
            <a:pPr marL="542925" indent="-9842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cs-CZ" sz="2000" dirty="0" smtClean="0"/>
              <a:t>Russia </a:t>
            </a:r>
            <a:r>
              <a:rPr lang="en-US" altLang="cs-CZ" sz="2000" dirty="0"/>
              <a:t>and former republics of USSR, partly Western Europe </a:t>
            </a:r>
            <a:r>
              <a:rPr lang="en-US" altLang="cs-CZ" sz="2000" dirty="0" smtClean="0"/>
              <a:t>–</a:t>
            </a:r>
            <a:endParaRPr lang="cs-CZ" altLang="cs-CZ" sz="2000" dirty="0" smtClean="0"/>
          </a:p>
          <a:p>
            <a:pPr marL="542925" indent="-9842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cs-CZ" sz="2000" dirty="0" smtClean="0"/>
              <a:t>Germany</a:t>
            </a:r>
            <a:r>
              <a:rPr lang="en-US" altLang="cs-CZ" sz="2000" dirty="0"/>
              <a:t>, Austria)</a:t>
            </a:r>
          </a:p>
          <a:p>
            <a:pPr>
              <a:spcAft>
                <a:spcPts val="600"/>
              </a:spcAft>
            </a:pPr>
            <a:endParaRPr lang="cs-CZ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56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diagnosis</a:t>
            </a:r>
            <a:endParaRPr lang="cs-CZ" dirty="0"/>
          </a:p>
        </p:txBody>
      </p:sp>
      <p:pic>
        <p:nvPicPr>
          <p:cNvPr id="4" name="Picture 1" descr="09_Dg_padak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r="12281"/>
          <a:stretch/>
        </p:blipFill>
        <p:spPr>
          <a:xfrm>
            <a:off x="179512" y="1988840"/>
            <a:ext cx="8747127" cy="359628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755576" y="2697520"/>
            <a:ext cx="7920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547664" y="2697500"/>
            <a:ext cx="0" cy="289174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55576" y="2697500"/>
            <a:ext cx="0" cy="28917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755576" y="5589240"/>
            <a:ext cx="79208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ámeček 19"/>
          <p:cNvSpPr/>
          <p:nvPr/>
        </p:nvSpPr>
        <p:spPr>
          <a:xfrm>
            <a:off x="755576" y="4437112"/>
            <a:ext cx="792088" cy="288032"/>
          </a:xfrm>
          <a:prstGeom prst="fram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51520" y="5805264"/>
            <a:ext cx="477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ICD </a:t>
            </a:r>
            <a:r>
              <a:rPr lang="en-US" altLang="cs-CZ" dirty="0">
                <a:solidFill>
                  <a:schemeClr val="tx2"/>
                </a:solidFill>
                <a:latin typeface="Cambria" pitchFamily="18" charset="0"/>
                <a:hlinkClick r:id="rId3"/>
              </a:rPr>
              <a:t>http://apps.who.int/classifications/icd10</a:t>
            </a:r>
            <a:r>
              <a:rPr lang="cs-CZ" altLang="cs-CZ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cs-CZ" dirty="0"/>
          </a:p>
        </p:txBody>
      </p:sp>
      <p:sp>
        <p:nvSpPr>
          <p:cNvPr id="22" name="Šipka doprava 21"/>
          <p:cNvSpPr/>
          <p:nvPr/>
        </p:nvSpPr>
        <p:spPr>
          <a:xfrm>
            <a:off x="5022902" y="5960670"/>
            <a:ext cx="354692" cy="10336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508104" y="582768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S20.2 = </a:t>
            </a:r>
            <a:r>
              <a:rPr lang="cs-CZ" dirty="0" err="1"/>
              <a:t>Contusion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thorax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3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008112"/>
          </a:xfrm>
        </p:spPr>
        <p:txBody>
          <a:bodyPr/>
          <a:lstStyle/>
          <a:p>
            <a:r>
              <a:rPr lang="cs-CZ" dirty="0" err="1" smtClean="0"/>
              <a:t>Dissection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endParaRPr lang="cs-CZ" dirty="0"/>
          </a:p>
        </p:txBody>
      </p:sp>
      <p:pic>
        <p:nvPicPr>
          <p:cNvPr id="8" name="Zástupný symbol pro obsah 7" descr="dissection_protoc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739859" cy="4576005"/>
          </a:xfrm>
        </p:spPr>
      </p:pic>
    </p:spTree>
    <p:extLst>
      <p:ext uri="{BB962C8B-B14F-4D97-AF65-F5344CB8AC3E}">
        <p14:creationId xmlns:p14="http://schemas.microsoft.com/office/powerpoint/2010/main" val="23727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 in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/>
              <a:t>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300" dirty="0" smtClean="0">
                <a:solidFill>
                  <a:srgbClr val="FF0000"/>
                </a:solidFill>
              </a:rPr>
              <a:t>= universal</a:t>
            </a:r>
            <a:r>
              <a:rPr lang="cs-CZ" sz="2300" dirty="0"/>
              <a:t>, </a:t>
            </a:r>
            <a:r>
              <a:rPr lang="cs-CZ" sz="2300" dirty="0" err="1">
                <a:solidFill>
                  <a:srgbClr val="FF0000"/>
                </a:solidFill>
              </a:rPr>
              <a:t>precise</a:t>
            </a:r>
            <a:r>
              <a:rPr lang="cs-CZ" sz="2300" dirty="0"/>
              <a:t> and </a:t>
            </a:r>
            <a:r>
              <a:rPr lang="cs-CZ" sz="2300" dirty="0" err="1">
                <a:solidFill>
                  <a:srgbClr val="FF0000"/>
                </a:solidFill>
              </a:rPr>
              <a:t>flexible</a:t>
            </a:r>
            <a:r>
              <a:rPr lang="cs-CZ" sz="2300" dirty="0"/>
              <a:t> </a:t>
            </a:r>
            <a:r>
              <a:rPr lang="cs-CZ" sz="2300" dirty="0" err="1"/>
              <a:t>system</a:t>
            </a:r>
            <a:r>
              <a:rPr lang="cs-CZ" sz="2300" dirty="0"/>
              <a:t> of </a:t>
            </a:r>
            <a:r>
              <a:rPr lang="cs-CZ" sz="2300" dirty="0" err="1" smtClean="0"/>
              <a:t>terms</a:t>
            </a:r>
            <a:r>
              <a:rPr lang="cs-CZ" sz="2300" dirty="0" smtClean="0"/>
              <a:t> </a:t>
            </a:r>
            <a:r>
              <a:rPr lang="cs-CZ" sz="2300" dirty="0" err="1" smtClean="0"/>
              <a:t>used</a:t>
            </a:r>
            <a:r>
              <a:rPr lang="cs-CZ" sz="2300" dirty="0" smtClean="0"/>
              <a:t> in: </a:t>
            </a:r>
            <a:endParaRPr lang="cs-CZ" sz="2300" dirty="0"/>
          </a:p>
          <a:p>
            <a:pPr>
              <a:spcAft>
                <a:spcPts val="600"/>
              </a:spcAft>
              <a:buFont typeface="Arial"/>
              <a:buChar char="•"/>
              <a:defRPr/>
            </a:pPr>
            <a:r>
              <a:rPr lang="cs-CZ" sz="2300" b="1" dirty="0" err="1" smtClean="0">
                <a:latin typeface="+mj-lt"/>
                <a:cs typeface="Cambria"/>
              </a:rPr>
              <a:t>pharmacological</a:t>
            </a:r>
            <a:r>
              <a:rPr lang="cs-CZ" sz="2300" b="1" dirty="0" smtClean="0">
                <a:latin typeface="+mj-lt"/>
                <a:cs typeface="Cambria"/>
              </a:rPr>
              <a:t> terminology </a:t>
            </a:r>
            <a:r>
              <a:rPr lang="cs-CZ" sz="2300" dirty="0" smtClean="0">
                <a:latin typeface="+mj-lt"/>
                <a:cs typeface="Cambria"/>
              </a:rPr>
              <a:t>= </a:t>
            </a:r>
            <a:r>
              <a:rPr lang="cs-CZ" dirty="0">
                <a:cs typeface="Cambria"/>
              </a:rPr>
              <a:t>d</a:t>
            </a:r>
            <a:r>
              <a:rPr lang="en-US" dirty="0" err="1" smtClean="0">
                <a:cs typeface="Cambria"/>
              </a:rPr>
              <a:t>efinite</a:t>
            </a:r>
            <a:r>
              <a:rPr lang="en-US" dirty="0" smtClean="0">
                <a:cs typeface="Cambria"/>
              </a:rPr>
              <a:t> </a:t>
            </a:r>
            <a:r>
              <a:rPr lang="en-US" dirty="0">
                <a:cs typeface="Cambria"/>
              </a:rPr>
              <a:t>set of terms used in European </a:t>
            </a:r>
            <a:r>
              <a:rPr lang="en-US" dirty="0" err="1">
                <a:cs typeface="Cambria"/>
              </a:rPr>
              <a:t>Pharmacopoea</a:t>
            </a:r>
            <a:r>
              <a:rPr lang="en-US" dirty="0">
                <a:cs typeface="Cambria"/>
              </a:rPr>
              <a:t> </a:t>
            </a:r>
            <a:r>
              <a:rPr lang="en-US" dirty="0" smtClean="0">
                <a:cs typeface="Cambria"/>
              </a:rPr>
              <a:t>to </a:t>
            </a:r>
            <a:r>
              <a:rPr lang="cs-CZ" dirty="0" err="1" smtClean="0">
                <a:cs typeface="Cambria"/>
              </a:rPr>
              <a:t>denote</a:t>
            </a:r>
            <a:r>
              <a:rPr lang="en-US" dirty="0" smtClean="0">
                <a:cs typeface="Cambria"/>
              </a:rPr>
              <a:t>: </a:t>
            </a:r>
            <a:endParaRPr lang="en-US" dirty="0">
              <a:cs typeface="Cambria"/>
            </a:endParaRPr>
          </a:p>
          <a:p>
            <a:pPr lvl="1">
              <a:buFont typeface="Arial"/>
              <a:buChar char="–"/>
              <a:defRPr/>
            </a:pPr>
            <a:r>
              <a:rPr lang="en-US" dirty="0">
                <a:solidFill>
                  <a:schemeClr val="tx1"/>
                </a:solidFill>
                <a:cs typeface="Cambria"/>
              </a:rPr>
              <a:t>essential medicines (</a:t>
            </a:r>
            <a:r>
              <a:rPr lang="en-US" i="1" dirty="0" err="1">
                <a:solidFill>
                  <a:schemeClr val="tx1"/>
                </a:solidFill>
                <a:cs typeface="Cambria"/>
              </a:rPr>
              <a:t>acidum</a:t>
            </a:r>
            <a:r>
              <a:rPr lang="en-US" i="1" dirty="0">
                <a:solidFill>
                  <a:schemeClr val="tx1"/>
                </a:solidFill>
                <a:cs typeface="Cambria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mbria"/>
              </a:rPr>
              <a:t>phosphoricum</a:t>
            </a:r>
            <a:r>
              <a:rPr lang="en-US" dirty="0">
                <a:solidFill>
                  <a:schemeClr val="tx1"/>
                </a:solidFill>
                <a:cs typeface="Cambria"/>
              </a:rPr>
              <a:t>)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solidFill>
                  <a:schemeClr val="tx1"/>
                </a:solidFill>
                <a:cs typeface="Cambria"/>
              </a:rPr>
              <a:t>classes of medicines (</a:t>
            </a:r>
            <a:r>
              <a:rPr lang="en-US" i="1" dirty="0" err="1">
                <a:solidFill>
                  <a:schemeClr val="tx1"/>
                </a:solidFill>
                <a:cs typeface="Cambria"/>
              </a:rPr>
              <a:t>antipyretica</a:t>
            </a:r>
            <a:r>
              <a:rPr lang="en-US" dirty="0">
                <a:solidFill>
                  <a:schemeClr val="tx1"/>
                </a:solidFill>
                <a:cs typeface="Cambria"/>
              </a:rPr>
              <a:t>, </a:t>
            </a:r>
            <a:r>
              <a:rPr lang="en-US" i="1" dirty="0" err="1">
                <a:solidFill>
                  <a:schemeClr val="tx1"/>
                </a:solidFill>
                <a:cs typeface="Cambria"/>
              </a:rPr>
              <a:t>spasmolytica</a:t>
            </a:r>
            <a:r>
              <a:rPr lang="en-US" dirty="0">
                <a:solidFill>
                  <a:schemeClr val="tx1"/>
                </a:solidFill>
                <a:cs typeface="Cambria"/>
              </a:rPr>
              <a:t>)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solidFill>
                  <a:schemeClr val="tx1"/>
                </a:solidFill>
                <a:cs typeface="Cambria"/>
              </a:rPr>
              <a:t>forms of medicines (</a:t>
            </a:r>
            <a:r>
              <a:rPr lang="en-US" i="1" dirty="0" err="1">
                <a:solidFill>
                  <a:schemeClr val="tx1"/>
                </a:solidFill>
                <a:cs typeface="Cambria"/>
              </a:rPr>
              <a:t>solutio</a:t>
            </a:r>
            <a:r>
              <a:rPr lang="en-US" dirty="0">
                <a:solidFill>
                  <a:schemeClr val="tx1"/>
                </a:solidFill>
                <a:cs typeface="Cambria"/>
              </a:rPr>
              <a:t>, </a:t>
            </a:r>
            <a:r>
              <a:rPr lang="en-US" i="1" dirty="0" err="1">
                <a:solidFill>
                  <a:schemeClr val="tx1"/>
                </a:solidFill>
                <a:cs typeface="Cambria"/>
              </a:rPr>
              <a:t>injectio</a:t>
            </a:r>
            <a:r>
              <a:rPr lang="en-US" dirty="0">
                <a:solidFill>
                  <a:schemeClr val="tx1"/>
                </a:solidFill>
                <a:cs typeface="Cambria"/>
              </a:rPr>
              <a:t>, </a:t>
            </a:r>
            <a:r>
              <a:rPr lang="en-US" i="1" dirty="0" err="1">
                <a:solidFill>
                  <a:schemeClr val="tx1"/>
                </a:solidFill>
                <a:cs typeface="Cambria"/>
              </a:rPr>
              <a:t>tabuletta</a:t>
            </a:r>
            <a:r>
              <a:rPr lang="en-US" dirty="0">
                <a:solidFill>
                  <a:schemeClr val="tx1"/>
                </a:solidFill>
                <a:cs typeface="Cambria"/>
              </a:rPr>
              <a:t>)</a:t>
            </a:r>
          </a:p>
          <a:p>
            <a:pPr lvl="1">
              <a:spcAft>
                <a:spcPts val="600"/>
              </a:spcAft>
              <a:buFont typeface="Arial"/>
              <a:buChar char="–"/>
              <a:defRPr/>
            </a:pPr>
            <a:r>
              <a:rPr lang="en-US" dirty="0">
                <a:solidFill>
                  <a:schemeClr val="tx1"/>
                </a:solidFill>
                <a:cs typeface="Cambria"/>
              </a:rPr>
              <a:t>drugs (</a:t>
            </a:r>
            <a:r>
              <a:rPr lang="en-US" i="1" dirty="0">
                <a:solidFill>
                  <a:schemeClr val="tx1"/>
                </a:solidFill>
                <a:cs typeface="Cambria"/>
              </a:rPr>
              <a:t>calendula</a:t>
            </a:r>
            <a:r>
              <a:rPr lang="en-US" dirty="0">
                <a:solidFill>
                  <a:schemeClr val="tx1"/>
                </a:solidFill>
                <a:cs typeface="Cambria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mbria"/>
              </a:rPr>
              <a:t>officinalis</a:t>
            </a:r>
            <a:r>
              <a:rPr lang="en-US" dirty="0" smtClean="0">
                <a:solidFill>
                  <a:schemeClr val="tx1"/>
                </a:solidFill>
                <a:cs typeface="Cambria"/>
              </a:rPr>
              <a:t>)</a:t>
            </a:r>
            <a:endParaRPr lang="cs-CZ" dirty="0" smtClean="0">
              <a:solidFill>
                <a:schemeClr val="tx1"/>
              </a:solidFill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cs-CZ" sz="2300" b="1" dirty="0" smtClean="0">
                <a:cs typeface="Cambria"/>
              </a:rPr>
              <a:t>p</a:t>
            </a:r>
            <a:r>
              <a:rPr lang="en-US" sz="2300" b="1" dirty="0" err="1" smtClean="0">
                <a:cs typeface="Cambria"/>
              </a:rPr>
              <a:t>rescriptions</a:t>
            </a:r>
            <a:endParaRPr lang="en-US" sz="2300" b="1" dirty="0">
              <a:cs typeface="Cambria"/>
            </a:endParaRPr>
          </a:p>
          <a:p>
            <a:pPr lvl="1">
              <a:buFont typeface="Arial"/>
              <a:buChar char="–"/>
              <a:defRPr/>
            </a:pPr>
            <a:r>
              <a:rPr lang="cs-CZ" dirty="0" smtClean="0">
                <a:solidFill>
                  <a:schemeClr val="tx1"/>
                </a:solidFill>
                <a:cs typeface="Cambria"/>
              </a:rPr>
              <a:t>the </a:t>
            </a:r>
            <a:r>
              <a:rPr lang="en-US" dirty="0" smtClean="0">
                <a:solidFill>
                  <a:schemeClr val="tx1"/>
                </a:solidFill>
                <a:cs typeface="Cambria"/>
              </a:rPr>
              <a:t>main </a:t>
            </a:r>
            <a:r>
              <a:rPr lang="en-US" dirty="0">
                <a:solidFill>
                  <a:schemeClr val="tx1"/>
                </a:solidFill>
                <a:cs typeface="Cambria"/>
              </a:rPr>
              <a:t>part of the prescription </a:t>
            </a:r>
            <a:r>
              <a:rPr lang="cs-CZ" dirty="0" smtClean="0">
                <a:solidFill>
                  <a:schemeClr val="tx1"/>
                </a:solidFill>
                <a:cs typeface="Cambria"/>
              </a:rPr>
              <a:t>(</a:t>
            </a:r>
            <a:r>
              <a:rPr lang="en-US" dirty="0" smtClean="0">
                <a:solidFill>
                  <a:schemeClr val="tx1"/>
                </a:solidFill>
                <a:cs typeface="Cambria"/>
              </a:rPr>
              <a:t>including </a:t>
            </a:r>
            <a:r>
              <a:rPr lang="cs-CZ" dirty="0" smtClean="0">
                <a:solidFill>
                  <a:schemeClr val="tx1"/>
                </a:solidFill>
                <a:cs typeface="Cambria"/>
              </a:rPr>
              <a:t>the </a:t>
            </a:r>
            <a:r>
              <a:rPr lang="en-US" dirty="0" smtClean="0">
                <a:solidFill>
                  <a:schemeClr val="tx1"/>
                </a:solidFill>
                <a:cs typeface="Cambria"/>
              </a:rPr>
              <a:t>name </a:t>
            </a:r>
            <a:r>
              <a:rPr lang="en-US" dirty="0">
                <a:solidFill>
                  <a:schemeClr val="tx1"/>
                </a:solidFill>
                <a:cs typeface="Cambria"/>
              </a:rPr>
              <a:t>and quantity of the medicine as well as the way of its </a:t>
            </a:r>
            <a:r>
              <a:rPr lang="en-US" dirty="0" smtClean="0">
                <a:solidFill>
                  <a:schemeClr val="tx1"/>
                </a:solidFill>
                <a:cs typeface="Cambria"/>
              </a:rPr>
              <a:t>administration</a:t>
            </a:r>
            <a:r>
              <a:rPr lang="cs-CZ" dirty="0" smtClean="0">
                <a:solidFill>
                  <a:schemeClr val="tx1"/>
                </a:solidFill>
                <a:cs typeface="Cambria"/>
              </a:rPr>
              <a:t>)</a:t>
            </a:r>
            <a:r>
              <a:rPr lang="en-US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cs typeface="Cambria"/>
              </a:rPr>
              <a:t>is usually written in Latin, using </a:t>
            </a:r>
            <a:r>
              <a:rPr lang="cs-CZ" dirty="0" smtClean="0">
                <a:solidFill>
                  <a:schemeClr val="tx1"/>
                </a:solidFill>
                <a:cs typeface="Cambria"/>
              </a:rPr>
              <a:t>a </a:t>
            </a:r>
            <a:r>
              <a:rPr lang="en-US" dirty="0" smtClean="0">
                <a:solidFill>
                  <a:schemeClr val="tx1"/>
                </a:solidFill>
                <a:cs typeface="Cambria"/>
              </a:rPr>
              <a:t>system </a:t>
            </a:r>
            <a:r>
              <a:rPr lang="en-US" dirty="0">
                <a:solidFill>
                  <a:schemeClr val="tx1"/>
                </a:solidFill>
                <a:cs typeface="Cambria"/>
              </a:rPr>
              <a:t>of </a:t>
            </a:r>
            <a:r>
              <a:rPr lang="cs-CZ" dirty="0" smtClean="0">
                <a:solidFill>
                  <a:schemeClr val="tx1"/>
                </a:solidFill>
                <a:cs typeface="Cambria"/>
              </a:rPr>
              <a:t>standard</a:t>
            </a:r>
            <a:r>
              <a:rPr lang="en-US" dirty="0" smtClean="0">
                <a:solidFill>
                  <a:schemeClr val="tx1"/>
                </a:solidFill>
                <a:cs typeface="Cambria"/>
              </a:rPr>
              <a:t> abbreviations</a:t>
            </a:r>
            <a:endParaRPr lang="cs-CZ" sz="2300" dirty="0" smtClean="0">
              <a:solidFill>
                <a:schemeClr val="tx1"/>
              </a:solidFill>
              <a:latin typeface="+mj-lt"/>
              <a:cs typeface="Cambria"/>
            </a:endParaRPr>
          </a:p>
          <a:p>
            <a:pPr>
              <a:spcAft>
                <a:spcPts val="600"/>
              </a:spcAft>
            </a:pPr>
            <a:endParaRPr lang="cs-CZ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17" id="{7B450C71-CB2C-42BA-A52E-03A368022182}" vid="{51BD023E-DB09-4319-B38B-F18A888694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administrativní</Template>
  <TotalTime>9480</TotalTime>
  <Words>1747</Words>
  <Application>Microsoft Office PowerPoint</Application>
  <PresentationFormat>Předvádění na obrazovce (4:3)</PresentationFormat>
  <Paragraphs>493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Administrativní</vt:lpstr>
      <vt:lpstr>Introduction to  Basic Medical Terminology (aVLLT0121)</vt:lpstr>
      <vt:lpstr>Course requirements and rules</vt:lpstr>
      <vt:lpstr>Latin in medical terminology</vt:lpstr>
      <vt:lpstr>Anatomical structures</vt:lpstr>
      <vt:lpstr>Anatomical structures</vt:lpstr>
      <vt:lpstr>Latin in medical terminology</vt:lpstr>
      <vt:lpstr>Clinical diagnosis</vt:lpstr>
      <vt:lpstr>Dissection protocol</vt:lpstr>
      <vt:lpstr>Latin in medical terminology</vt:lpstr>
      <vt:lpstr>Prezentace aplikace PowerPoint</vt:lpstr>
      <vt:lpstr>Learning outcomes</vt:lpstr>
      <vt:lpstr>Latin pronunciation</vt:lpstr>
      <vt:lpstr>Vowels</vt:lpstr>
      <vt:lpstr>Read aloud</vt:lpstr>
      <vt:lpstr>Consonants</vt:lpstr>
      <vt:lpstr>Consonants II</vt:lpstr>
      <vt:lpstr>Consonants III</vt:lpstr>
      <vt:lpstr>Read aloud</vt:lpstr>
      <vt:lpstr>Grammatical categories of Latin nouns and adjectives</vt:lpstr>
      <vt:lpstr>Morphological typology of languages: English vs. Latin</vt:lpstr>
      <vt:lpstr>Number and gender</vt:lpstr>
      <vt:lpstr>Case</vt:lpstr>
      <vt:lpstr>Case</vt:lpstr>
      <vt:lpstr>Case: English vs. Latin</vt:lpstr>
      <vt:lpstr>Case: English vs. Latin</vt:lpstr>
      <vt:lpstr>Prezentace aplikace PowerPoint</vt:lpstr>
      <vt:lpstr>How does a dictionary entry look like?</vt:lpstr>
      <vt:lpstr>Latin declensions</vt:lpstr>
      <vt:lpstr>Latin declensions</vt:lpstr>
      <vt:lpstr>How to decline a Latin noun?</vt:lpstr>
      <vt:lpstr>Prezentace aplikace PowerPoint</vt:lpstr>
      <vt:lpstr>Adjectives</vt:lpstr>
      <vt:lpstr>Prepositions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</dc:title>
  <dc:creator>Mgr. Pavel Ševčík</dc:creator>
  <cp:lastModifiedBy>user</cp:lastModifiedBy>
  <cp:revision>92</cp:revision>
  <dcterms:created xsi:type="dcterms:W3CDTF">2015-09-17T09:40:38Z</dcterms:created>
  <dcterms:modified xsi:type="dcterms:W3CDTF">2019-09-15T19:38:45Z</dcterms:modified>
</cp:coreProperties>
</file>