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embeddings/oleObject1.docx" ContentType="application/vnd.openxmlformats-officedocument.wordprocessingml.document"/>
  <Override PartName="/ppt/notesSlides/notesSlide9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55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media/image39.png" ContentType="image/png"/>
  <Override PartName="/ppt/media/image2.emf" ContentType="image/x-emf"/>
  <Override PartName="/ppt/media/image1.png" ContentType="image/png"/>
  <Override PartName="/ppt/media/image2.png" ContentType="image/png"/>
  <Override PartName="/ppt/media/image3.png" ContentType="image/png"/>
  <Override PartName="/ppt/media/image21.png" ContentType="image/png"/>
  <Override PartName="/ppt/media/image6.jpeg" ContentType="image/jpeg"/>
  <Override PartName="/ppt/media/image4.png" ContentType="image/png"/>
  <Override PartName="/ppt/media/image48.png" ContentType="image/png"/>
  <Override PartName="/ppt/media/image3.jpeg" ContentType="image/jpeg"/>
  <Override PartName="/ppt/media/media31.mpg" ContentType="application/vnd.sun.star.media"/>
  <Override PartName="/ppt/media/image5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jpeg" ContentType="image/jpeg"/>
  <Override PartName="/ppt/media/image11.png" ContentType="image/png"/>
  <Override PartName="/ppt/media/image36.png" ContentType="image/png"/>
  <Override PartName="/ppt/media/media12.wmv" ContentType="video/x-ms-wmv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wmf" ContentType="image/x-wmf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50.wmf" ContentType="image/x-wmf"/>
  <Override PartName="/ppt/media/image28.png" ContentType="image/png"/>
  <Override PartName="/ppt/media/media29.mpg" ContentType="application/vnd.sun.star.media"/>
  <Override PartName="/ppt/media/image30.png" ContentType="image/png"/>
  <Override PartName="/ppt/media/image32.png" ContentType="image/png"/>
  <Override PartName="/ppt/media/image45.wmf" ContentType="image/x-wmf"/>
  <Override PartName="/ppt/media/image33.png" ContentType="image/png"/>
  <Override PartName="/ppt/media/image46.wmf" ContentType="image/x-wmf"/>
  <Override PartName="/ppt/media/image34.png" ContentType="image/png"/>
  <Override PartName="/ppt/media/image35.png" ContentType="image/png"/>
  <Override PartName="/ppt/media/image37.png" ContentType="image/png"/>
  <Override PartName="/ppt/media/image38.png" ContentType="image/png"/>
  <Override PartName="/ppt/media/image52.wmf" ContentType="image/x-wmf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7.png" ContentType="image/png"/>
  <Override PartName="/ppt/media/image49.png" ContentType="image/png"/>
  <Override PartName="/ppt/media/image51.wmf" ContentType="image/x-wmf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1" name="CustomShape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3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4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5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6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7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8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9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PlaceHolder 10"/>
          <p:cNvSpPr>
            <a:spLocks noGrp="1"/>
          </p:cNvSpPr>
          <p:nvPr>
            <p:ph type="sldImg"/>
          </p:nvPr>
        </p:nvSpPr>
        <p:spPr>
          <a:xfrm>
            <a:off x="1190520" y="877680"/>
            <a:ext cx="4462560" cy="3151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Klikněte pro přesun snímku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50" name="PlaceHolder 11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7520" cy="3499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cs-CZ" sz="1200" spc="-1" strike="noStrike">
                <a:solidFill>
                  <a:srgbClr val="000000"/>
                </a:solidFill>
                <a:latin typeface="Times New Roman"/>
              </a:rPr>
              <a:t>Klikněte pro úpravu formátu komentářů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1190520" y="878040"/>
            <a:ext cx="4473720" cy="316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1190520" y="878040"/>
            <a:ext cx="4473720" cy="316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1190520" y="878040"/>
            <a:ext cx="4462560" cy="315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1190520" y="878040"/>
            <a:ext cx="44751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1190520" y="878040"/>
            <a:ext cx="44751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4680" y="4680"/>
            <a:ext cx="3969000" cy="421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1190520" y="878040"/>
            <a:ext cx="44751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1190520" y="878040"/>
            <a:ext cx="44769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4680" y="4680"/>
            <a:ext cx="3969000" cy="421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1190520" y="878040"/>
            <a:ext cx="44769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1312920" y="1027080"/>
            <a:ext cx="4932360" cy="369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1190520" y="878040"/>
            <a:ext cx="4465800" cy="315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1190520" y="878040"/>
            <a:ext cx="4465800" cy="315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1190520" y="878040"/>
            <a:ext cx="4465800" cy="315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1190520" y="878040"/>
            <a:ext cx="44769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1190520" y="878040"/>
            <a:ext cx="4473720" cy="316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1190520" y="878040"/>
            <a:ext cx="4473720" cy="316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1190520" y="878040"/>
            <a:ext cx="4473720" cy="316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1190520" y="878040"/>
            <a:ext cx="4473720" cy="316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1190520" y="878040"/>
            <a:ext cx="4475160" cy="316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1190520" y="878040"/>
            <a:ext cx="44751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1190520" y="878040"/>
            <a:ext cx="44769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1190520" y="878040"/>
            <a:ext cx="44751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1190520" y="878040"/>
            <a:ext cx="4465800" cy="315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190520" y="878040"/>
            <a:ext cx="4475160" cy="316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1060200" y="4349520"/>
            <a:ext cx="4740120" cy="389952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The safety of both rescuer and victim are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paramount during a resuscitation attempt. 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There have been few incidents of rescuers suffering adverse effects from undertaking CPR, with only isolated reports of infections such as tuberculosis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(TB) and severe acute respiratory distress syndrome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(SARS) Transmission of HIV during CPR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has never been reported. There have been no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human studies to address the effectiveness of barrier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devices during CPR; however, laboratory studies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have shown that certain filters, or barrier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devices with one-way valves, prevent oral bacterial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transmission from the victim to the rescuer during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mouth-to-mouth ventilation.35,36 Rescuers should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take appropriate safety precautions where feasible,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especially if the victim is known to have a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serious infection, such as TB or SARS.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1190520" y="878040"/>
            <a:ext cx="4475160" cy="316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1060200" y="4349520"/>
            <a:ext cx="4740120" cy="389952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The safety of both rescuer and victim are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paramount during a resuscitation attempt. 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There have been few incidents of rescuers suffering adverse effects from undertaking CPR, with only isolated reports of infections such as tuberculosis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(TB) and severe acute respiratory distress syndrome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(SARS) Transmission of HIV during CPR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has never been reported. There have been no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human studies to address the effectiveness of barrier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devices during CPR; however, laboratory studies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have shown that certain filters, or barrier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devices with one-way valves, prevent oral bacterial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transmission from the victim to the rescuer during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mouth-to-mouth ventilation.35,36 Rescuers should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take appropriate safety precautions where feasible,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especially if the victim is known to have a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ts val="448"/>
              </a:spcBef>
            </a:pPr>
            <a:r>
              <a:rPr b="0" lang="cs-CZ" sz="1200" spc="-1" strike="noStrike">
                <a:solidFill>
                  <a:srgbClr val="000000"/>
                </a:solidFill>
                <a:latin typeface="Times New Roman"/>
                <a:ea typeface="MS Gothic"/>
              </a:rPr>
              <a:t>serious infection, such as TB or SARS.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1190520" y="878040"/>
            <a:ext cx="44751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1190520" y="878040"/>
            <a:ext cx="44751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190520" y="878040"/>
            <a:ext cx="4473720" cy="316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1190520" y="878040"/>
            <a:ext cx="4476960" cy="31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1190520" y="878040"/>
            <a:ext cx="4471920" cy="316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1190520" y="878040"/>
            <a:ext cx="4471920" cy="316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1060560" y="4349520"/>
            <a:ext cx="4728960" cy="35010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794412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71040" y="3859200"/>
            <a:ext cx="794412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741560" y="178128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71040" y="385920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741560" y="385920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255780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357000" y="1781280"/>
            <a:ext cx="255780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43320" y="1781280"/>
            <a:ext cx="255780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71040" y="3859200"/>
            <a:ext cx="255780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357000" y="3859200"/>
            <a:ext cx="255780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43320" y="3859200"/>
            <a:ext cx="255780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71040" y="1781280"/>
            <a:ext cx="7944120" cy="3977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algn="ctr"/>
            <a:endParaRPr b="0" lang="cs-CZ" sz="3200" spc="-1" strike="noStrike">
              <a:solidFill>
                <a:srgbClr val="cccccc"/>
              </a:solid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7944120" cy="39776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3876480" cy="39776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741560" y="1781280"/>
            <a:ext cx="3876480" cy="39776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71400" y="254880"/>
            <a:ext cx="7794720" cy="5256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algn="ctr"/>
            <a:endParaRPr b="0" lang="cs-CZ" sz="3200" spc="-1" strike="noStrike">
              <a:solidFill>
                <a:srgbClr val="cccccc"/>
              </a:solidFill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741560" y="1781280"/>
            <a:ext cx="3876480" cy="39776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71040" y="385920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3876480" cy="39776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741560" y="178128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741560" y="385920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741560" y="1781280"/>
            <a:ext cx="387648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71040" y="3859200"/>
            <a:ext cx="7944120" cy="189720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71400" y="254880"/>
            <a:ext cx="7794720" cy="113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Klikněte pro úpravu formátu textu nadpisu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71040" y="1781280"/>
            <a:ext cx="7944120" cy="39776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Klikněte pro úpravu formátu textu osnovy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lvl="1" marL="742680">
              <a:buClr>
                <a:srgbClr val="000000"/>
              </a:buClr>
              <a:buFont typeface="Times New Roman"/>
              <a:buChar char="–"/>
            </a:pPr>
            <a:r>
              <a:rPr b="0" lang="cs-CZ" sz="2800" spc="-1" strike="noStrike">
                <a:solidFill>
                  <a:srgbClr val="e6e6e6"/>
                </a:solidFill>
                <a:latin typeface="Times New Roman"/>
              </a:rPr>
              <a:t>Druhá úroveň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2" marL="1143000">
              <a:buClr>
                <a:srgbClr val="000000"/>
              </a:buClr>
              <a:buFont typeface="Times New Roman"/>
              <a:buChar char="•"/>
            </a:pPr>
            <a:r>
              <a:rPr b="0" lang="cs-CZ" sz="2400" spc="-1" strike="noStrike">
                <a:solidFill>
                  <a:srgbClr val="e6e6e6"/>
                </a:solidFill>
                <a:latin typeface="Times New Roman"/>
              </a:rPr>
              <a:t>Třetí úroveň</a:t>
            </a:r>
            <a:endParaRPr b="0" lang="cs-CZ" sz="2400" spc="-1" strike="noStrike">
              <a:solidFill>
                <a:srgbClr val="e6e6e6"/>
              </a:solidFill>
              <a:latin typeface="Times New Roman"/>
            </a:endParaRPr>
          </a:p>
          <a:p>
            <a:pPr lvl="3" marL="1600200">
              <a:buClr>
                <a:srgbClr val="000000"/>
              </a:buClr>
              <a:buFont typeface="Times New Roman"/>
              <a:buChar char="–"/>
            </a:pPr>
            <a:r>
              <a:rPr b="0" lang="cs-CZ" sz="2000" spc="-1" strike="noStrike">
                <a:solidFill>
                  <a:srgbClr val="e6e6e6"/>
                </a:solidFill>
                <a:latin typeface="Times New Roman"/>
              </a:rPr>
              <a:t>Čtvrtá úroveň osnovy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lvl="4" marL="2057400">
              <a:buClr>
                <a:srgbClr val="000000"/>
              </a:buClr>
              <a:buFont typeface="Times New Roman"/>
              <a:buChar char="»"/>
            </a:pPr>
            <a:r>
              <a:rPr b="0" lang="cs-CZ" sz="2000" spc="-1" strike="noStrike">
                <a:solidFill>
                  <a:srgbClr val="e6e6e6"/>
                </a:solidFill>
                <a:latin typeface="Times New Roman"/>
              </a:rPr>
              <a:t>Pátá úroveň osnovy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lvl="5" marL="2057400">
              <a:buClr>
                <a:srgbClr val="000000"/>
              </a:buClr>
              <a:buFont typeface="Times New Roman"/>
              <a:buChar char="»"/>
            </a:pPr>
            <a:r>
              <a:rPr b="0" lang="cs-CZ" sz="2000" spc="-1" strike="noStrike">
                <a:solidFill>
                  <a:srgbClr val="e6e6e6"/>
                </a:solidFill>
                <a:latin typeface="Times New Roman"/>
              </a:rPr>
              <a:t>Šestá úroveň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lvl="6" marL="2057400">
              <a:buClr>
                <a:srgbClr val="000000"/>
              </a:buClr>
              <a:buFont typeface="Times New Roman"/>
              <a:buChar char="»"/>
            </a:pPr>
            <a:r>
              <a:rPr b="0" lang="cs-CZ" sz="2000" spc="-1" strike="noStrike">
                <a:solidFill>
                  <a:srgbClr val="e6e6e6"/>
                </a:solidFill>
                <a:latin typeface="Times New Roman"/>
              </a:rPr>
              <a:t>Sedmá úroveň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2" name="CustomShape 3"/>
          <p:cNvSpPr/>
          <p:nvPr/>
        </p:nvSpPr>
        <p:spPr>
          <a:xfrm>
            <a:off x="657360" y="6419880"/>
            <a:ext cx="8486640" cy="88920"/>
          </a:xfrm>
          <a:custGeom>
            <a:avLst/>
            <a:gdLst/>
            <a:ahLst/>
            <a:rect l="0" t="0" r="r" b="b"/>
            <a:pathLst>
              <a:path w="23576" h="249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43"/>
                </a:lnTo>
                <a:cubicBezTo>
                  <a:pt x="0" y="245"/>
                  <a:pt x="2" y="248"/>
                  <a:pt x="4" y="248"/>
                </a:cubicBezTo>
                <a:lnTo>
                  <a:pt x="23570" y="248"/>
                </a:lnTo>
                <a:cubicBezTo>
                  <a:pt x="23572" y="248"/>
                  <a:pt x="23575" y="245"/>
                  <a:pt x="23575" y="243"/>
                </a:cubicBezTo>
                <a:lnTo>
                  <a:pt x="23575" y="4"/>
                </a:lnTo>
                <a:cubicBezTo>
                  <a:pt x="23575" y="2"/>
                  <a:pt x="23572" y="0"/>
                  <a:pt x="23570" y="0"/>
                </a:cubicBezTo>
                <a:lnTo>
                  <a:pt x="4" y="0"/>
                </a:lnTo>
              </a:path>
            </a:pathLst>
          </a:custGeom>
          <a:solidFill>
            <a:srgbClr val="ff9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1801800" y="6611760"/>
            <a:ext cx="7342200" cy="88920"/>
          </a:xfrm>
          <a:custGeom>
            <a:avLst/>
            <a:gdLst/>
            <a:ahLst/>
            <a:rect l="0" t="0" r="r" b="b"/>
            <a:pathLst>
              <a:path w="20397" h="249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43"/>
                </a:lnTo>
                <a:cubicBezTo>
                  <a:pt x="0" y="245"/>
                  <a:pt x="2" y="248"/>
                  <a:pt x="4" y="248"/>
                </a:cubicBezTo>
                <a:lnTo>
                  <a:pt x="20391" y="248"/>
                </a:lnTo>
                <a:cubicBezTo>
                  <a:pt x="20393" y="248"/>
                  <a:pt x="20396" y="245"/>
                  <a:pt x="20396" y="243"/>
                </a:cubicBezTo>
                <a:lnTo>
                  <a:pt x="20396" y="4"/>
                </a:lnTo>
                <a:cubicBezTo>
                  <a:pt x="20396" y="2"/>
                  <a:pt x="20393" y="0"/>
                  <a:pt x="20391" y="0"/>
                </a:cubicBezTo>
                <a:lnTo>
                  <a:pt x="4" y="0"/>
                </a:lnTo>
              </a:path>
            </a:pathLst>
          </a:custGeom>
          <a:solidFill>
            <a:srgbClr val="ff9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video" Target="../media/media12.wmv"/><Relationship Id="rId2" Type="http://schemas.microsoft.com/office/2007/relationships/media" Target="../media/media12.wmv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video" Target="file:///C:/Users/Public/Documents/Vyuka/ACLS/GaspingVideo/2gasping.mpg"/><Relationship Id="rId2" Type="http://schemas.microsoft.com/office/2007/relationships/media" Target="file:///C:/Users/Public/Documents/Vyuka/ACLS/GaspingVideo/2gasping.mp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video" Target="../media/media29.mpg"/><Relationship Id="rId2" Type="http://schemas.microsoft.com/office/2007/relationships/media" Target="../media/media29.mpg"/><Relationship Id="rId3" Type="http://schemas.openxmlformats.org/officeDocument/2006/relationships/image" Target="../media/image30.png"/><Relationship Id="rId4" Type="http://schemas.openxmlformats.org/officeDocument/2006/relationships/video" Target="../media/media31.mpg"/><Relationship Id="rId5" Type="http://schemas.microsoft.com/office/2007/relationships/media" Target="../media/media31.mpg"/><Relationship Id="rId6" Type="http://schemas.openxmlformats.org/officeDocument/2006/relationships/image" Target="../media/image32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6.wmf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image" Target="../media/image52.wmf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package" Target="../embeddings/oleObject1.docx"/><Relationship Id="rId2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package" Target="../embeddings/oleObject1.docx"/><Relationship Id="rId2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671040" y="299880"/>
            <a:ext cx="7805880" cy="105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First Aid 2019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671040" y="1825560"/>
            <a:ext cx="7954920" cy="438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marL="342720" indent="-342720" algn="ctr"/>
            <a:r>
              <a:rPr b="0" lang="cs-CZ" sz="3200" spc="-1" strike="noStrike">
                <a:solidFill>
                  <a:srgbClr val="cccccc"/>
                </a:solidFill>
                <a:latin typeface="Times New Roman"/>
              </a:rPr>
              <a:t>Lukáš Dadák, M.D.</a:t>
            </a:r>
            <a:endParaRPr b="0" lang="cs-CZ" sz="3200" spc="-1" strike="noStrike">
              <a:solidFill>
                <a:srgbClr val="cccccc"/>
              </a:solidFill>
              <a:latin typeface="Times New Roman"/>
            </a:endParaRPr>
          </a:p>
          <a:p>
            <a:pPr marL="342720" indent="-342720" algn="ctr"/>
            <a:r>
              <a:rPr b="0" lang="cs-CZ" sz="3200" spc="-1" strike="noStrike">
                <a:solidFill>
                  <a:srgbClr val="cccccc"/>
                </a:solidFill>
                <a:latin typeface="Times New Roman"/>
              </a:rPr>
              <a:t>Dept. of Anesthesia &amp;ICU</a:t>
            </a:r>
            <a:endParaRPr b="0" lang="cs-CZ" sz="3200" spc="-1" strike="noStrike">
              <a:solidFill>
                <a:srgbClr val="cccccc"/>
              </a:solidFill>
              <a:latin typeface="Times New Roman"/>
            </a:endParaRPr>
          </a:p>
          <a:p>
            <a:pPr marL="342720" indent="-342720" algn="ctr"/>
            <a:r>
              <a:rPr b="0" lang="cs-CZ" sz="3200" spc="-1" strike="noStrike">
                <a:solidFill>
                  <a:srgbClr val="cccccc"/>
                </a:solidFill>
                <a:latin typeface="Times New Roman"/>
              </a:rPr>
              <a:t>FN USA</a:t>
            </a:r>
            <a:endParaRPr b="0" lang="cs-CZ" sz="3200" spc="-1" strike="noStrike">
              <a:solidFill>
                <a:srgbClr val="cccccc"/>
              </a:solidFill>
              <a:latin typeface="Times New Roman"/>
            </a:endParaRPr>
          </a:p>
          <a:p>
            <a:pPr marL="342720" indent="-342720" algn="ctr"/>
            <a:r>
              <a:rPr b="0" lang="cs-CZ" sz="3200" spc="-1" strike="noStrike">
                <a:solidFill>
                  <a:srgbClr val="cccccc"/>
                </a:solidFill>
                <a:latin typeface="Times New Roman"/>
              </a:rPr>
              <a:t>15740@mail.muni.cz </a:t>
            </a:r>
            <a:endParaRPr b="0" lang="cs-CZ" sz="3200" spc="-1" strike="noStrike">
              <a:solidFill>
                <a:srgbClr val="cccccc"/>
              </a:solidFill>
              <a:latin typeface="Times New Roman"/>
            </a:endParaRPr>
          </a:p>
        </p:txBody>
      </p:sp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6722640" y="163080"/>
            <a:ext cx="2244960" cy="2578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685800" y="1099080"/>
            <a:ext cx="7772400" cy="114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685800" y="1980720"/>
            <a:ext cx="7772400" cy="4118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0" y="-6480"/>
            <a:ext cx="9140760" cy="685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Danger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685800" y="1980720"/>
            <a:ext cx="7772400" cy="433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look &amp; listen &amp; feel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lvl="1" marL="726840" indent="-269640">
              <a:lnSpc>
                <a:spcPct val="95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vehicle on the street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726840" indent="-269640">
              <a:lnSpc>
                <a:spcPct val="95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gas in the house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726840" indent="-269640">
              <a:lnSpc>
                <a:spcPct val="95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fire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726840" indent="-269640">
              <a:lnSpc>
                <a:spcPct val="95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poison, infection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726840" indent="-269640">
              <a:lnSpc>
                <a:spcPct val="95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electricity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</a:pP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Position the patient on their back.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Basic Vital signs: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685800" y="1981080"/>
            <a:ext cx="7772400" cy="411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RESPONSE = consciousness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A+B  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breathing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circulation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3959280" y="5040360"/>
            <a:ext cx="4860720" cy="65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/>
            <a:r>
              <a:rPr b="0" lang="en-GB" sz="4000" spc="-1" strike="noStrike">
                <a:solidFill>
                  <a:srgbClr val="ffffff"/>
                </a:solidFill>
                <a:latin typeface="Times New Roman"/>
              </a:rPr>
              <a:t>Primary Survey = 20s</a:t>
            </a:r>
            <a:endParaRPr b="0" lang="cs-CZ" sz="4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671400" y="209520"/>
            <a:ext cx="7809120" cy="124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Resposiveness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671400" y="1781280"/>
            <a:ext cx="7958160" cy="457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ff0000"/>
                </a:solidFill>
                <a:latin typeface="Times New Roman"/>
              </a:rPr>
              <a:t>S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hout  ‚Are You O.K.?‘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ff0000"/>
                </a:solidFill>
                <a:latin typeface="Times New Roman"/>
              </a:rPr>
              <a:t>S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hake </a:t>
            </a:r>
            <a:r>
              <a:rPr b="0" lang="en-GB" sz="3200" spc="-1" strike="noStrike">
                <a:solidFill>
                  <a:srgbClr val="ff0000"/>
                </a:solidFill>
                <a:latin typeface="Times New Roman"/>
              </a:rPr>
              <a:t>S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houlder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opening eyes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movement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words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unconsciousness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7380360" y="9360"/>
            <a:ext cx="1790640" cy="161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Airway + B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685800" y="1981080"/>
            <a:ext cx="7772400" cy="411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on the back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open it and keep it open - unconscious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Tilt the head back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7315200" y="0"/>
            <a:ext cx="1828800" cy="181440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4574520" y="3696840"/>
            <a:ext cx="4569480" cy="3161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Airway + B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685800" y="1981080"/>
            <a:ext cx="7772400" cy="411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open it and keep it open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Tilt the head back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7315200" y="0"/>
            <a:ext cx="1828800" cy="181440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5445000" y="2519280"/>
            <a:ext cx="3014640" cy="378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671040" y="299880"/>
            <a:ext cx="7805880" cy="105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Keep airway open 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671040" y="1781280"/>
            <a:ext cx="7954920" cy="438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 indent="-342720" algn="ctr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haed tilt, chin lift 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Esmarch man.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1076400" y="2340000"/>
            <a:ext cx="2703600" cy="3497400"/>
          </a:xfrm>
          <a:prstGeom prst="rect">
            <a:avLst/>
          </a:prstGeom>
          <a:ln>
            <a:noFill/>
          </a:ln>
        </p:spPr>
      </p:pic>
      <p:pic>
        <p:nvPicPr>
          <p:cNvPr id="100" name="" descr=""/>
          <p:cNvPicPr/>
          <p:nvPr/>
        </p:nvPicPr>
        <p:blipFill>
          <a:blip r:embed="rId2"/>
          <a:stretch/>
        </p:blipFill>
        <p:spPr>
          <a:xfrm>
            <a:off x="5219640" y="2879640"/>
            <a:ext cx="3070440" cy="2936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671400" y="209520"/>
            <a:ext cx="7809120" cy="124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Clear airway if necessary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671400" y="1781280"/>
            <a:ext cx="7958160" cy="457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do not loose time when nothing visible!</a:t>
            </a:r>
            <a:br/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with the casualty supported on the side, </a:t>
            </a:r>
            <a:br/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tilt the head backwards and slightly down.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Open the mouth and clear any foreign object.</a:t>
            </a:r>
            <a:br/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Only remove dentures if loose or broken.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671040" y="209520"/>
            <a:ext cx="4908600" cy="124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Breathing ?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671400" y="1781280"/>
            <a:ext cx="7958160" cy="457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Normal = </a:t>
            </a:r>
            <a:r>
              <a:rPr b="0" lang="en-GB" sz="2600" spc="-1" strike="noStrike">
                <a:solidFill>
                  <a:srgbClr val="ffff00"/>
                </a:solidFill>
                <a:latin typeface="Times New Roman"/>
              </a:rPr>
              <a:t>look &amp; listen &amp; feel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lvl="1" marL="726840" indent="-269640">
              <a:lnSpc>
                <a:spcPct val="95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 </a:t>
            </a: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movement of chest wall [reg., 10-20/ min]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lvl="1" marL="726840" indent="-269640">
              <a:lnSpc>
                <a:spcPct val="95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air flow 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697"/>
              </a:spcBef>
            </a:pP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abnormal breathing - "agonal respiration" and is the result of the brain's breathing center sending out signals even though circulation has ceased. </a:t>
            </a:r>
            <a:br/>
            <a:r>
              <a:rPr b="1" lang="en-GB" sz="2600" spc="-1" strike="noStrike">
                <a:solidFill>
                  <a:srgbClr val="e6e6e6"/>
                </a:solidFill>
                <a:latin typeface="Times New Roman"/>
              </a:rPr>
              <a:t>The key point </a:t>
            </a: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- sound like grunting, gasping or snoring. It disappears in 2-3 minutes.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No breathing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5759280" y="0"/>
            <a:ext cx="3384720" cy="234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671040" y="255240"/>
            <a:ext cx="7805880" cy="114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A+B: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pic>
        <p:nvPicPr>
          <p:cNvPr id="107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149560" y="1780560"/>
            <a:ext cx="4997160" cy="399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671040" y="255240"/>
            <a:ext cx="7896960" cy="114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Run of semestr 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55" name="TextShape 2"/>
          <p:cNvSpPr txBox="1"/>
          <p:nvPr/>
        </p:nvSpPr>
        <p:spPr>
          <a:xfrm>
            <a:off x="671040" y="1780920"/>
            <a:ext cx="8330760" cy="445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Lectures weekly (ex 11.12.2019)</a:t>
            </a:r>
            <a:br/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Excerc. a 2 weeks (one topic for 2 weeks)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>
              <a:lnSpc>
                <a:spcPct val="95000"/>
              </a:lnSpc>
            </a:pPr>
            <a:r>
              <a:rPr b="0" lang="cs-CZ" sz="2000" spc="-1" strike="noStrike">
                <a:solidFill>
                  <a:srgbClr val="e6e6e6"/>
                </a:solidFill>
                <a:latin typeface="Arial"/>
              </a:rPr>
              <a:t>https://is.muni.cz/auth/el/1411/podzim2019/aVLPO011c/index.qwarp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Test in 3 parts (BLS adult, BLS child, et. al)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Oral exam in 2019: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2 topics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1 min of BLS, AED,...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671400" y="299880"/>
            <a:ext cx="7794720" cy="1043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Gasping during ACLS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pic>
        <p:nvPicPr>
          <p:cNvPr id="109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</p:blipFill>
        <p:spPr>
          <a:xfrm>
            <a:off x="1433880" y="1780560"/>
            <a:ext cx="6417720" cy="4375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Circulation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685800" y="1981080"/>
            <a:ext cx="7772400" cy="489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3640" indent="-323640">
              <a:lnSpc>
                <a:spcPct val="95000"/>
              </a:lnSpc>
              <a:spcBef>
                <a:spcPts val="799"/>
              </a:spcBef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Signs: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normal consciousness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normal breathing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movement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cough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only for living victims </a:t>
            </a:r>
            <a:br/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{pulsations are checked by two fingers on  a.carotis}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Any doubt = NO circulation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671400" y="261720"/>
            <a:ext cx="7809120" cy="1135440"/>
          </a:xfrm>
          <a:prstGeom prst="rect">
            <a:avLst/>
          </a:prstGeom>
          <a:noFill/>
          <a:ln>
            <a:noFill/>
          </a:ln>
        </p:spPr>
        <p:txBody>
          <a:bodyPr lIns="0" rIns="0" tIns="35280" bIns="0" anchor="ctr">
            <a:spAutoFit/>
          </a:bodyPr>
          <a:p>
            <a:pPr>
              <a:lnSpc>
                <a:spcPct val="93000"/>
              </a:lnSpc>
            </a:pPr>
            <a:r>
              <a:rPr b="1" i="1" lang="en-US" sz="4000" spc="-1" strike="noStrike">
                <a:solidFill>
                  <a:srgbClr val="ff9966"/>
                </a:solidFill>
                <a:latin typeface="Arial"/>
              </a:rPr>
              <a:t>Puls on neck</a:t>
            </a: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 </a:t>
            </a:r>
            <a:r>
              <a:rPr b="1" i="1" lang="en-US" sz="4000" spc="-1" strike="noStrike">
                <a:solidFill>
                  <a:srgbClr val="ff9966"/>
                </a:solidFill>
                <a:latin typeface="Arial"/>
              </a:rPr>
              <a:t>artery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671400" y="1780920"/>
            <a:ext cx="7958160" cy="4390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1592280" y="1457280"/>
            <a:ext cx="7551720" cy="5400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671400" y="301680"/>
            <a:ext cx="7809120" cy="1055880"/>
          </a:xfrm>
          <a:prstGeom prst="rect">
            <a:avLst/>
          </a:prstGeom>
          <a:noFill/>
          <a:ln>
            <a:noFill/>
          </a:ln>
        </p:spPr>
        <p:txBody>
          <a:bodyPr lIns="0" rIns="0" tIns="35280" bIns="0" anchor="ctr">
            <a:spAutoFit/>
          </a:bodyPr>
          <a:p>
            <a:pPr>
              <a:lnSpc>
                <a:spcPct val="93000"/>
              </a:lnSpc>
            </a:pP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Puls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1971720" y="1780920"/>
            <a:ext cx="6657840" cy="4389840"/>
          </a:xfrm>
          <a:prstGeom prst="rect">
            <a:avLst/>
          </a:prstGeom>
          <a:noFill/>
          <a:ln>
            <a:noFill/>
          </a:ln>
        </p:spPr>
        <p:txBody>
          <a:bodyPr lIns="0" rIns="0" tIns="60120" bIns="0">
            <a:spAutoFit/>
          </a:bodyPr>
          <a:p>
            <a:pPr lvl="1" marL="1581120" indent="-285840">
              <a:lnSpc>
                <a:spcPct val="83000"/>
              </a:lnSpc>
              <a:spcBef>
                <a:spcPts val="598"/>
              </a:spcBef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e6e6e6"/>
                </a:solidFill>
                <a:latin typeface="Arial"/>
              </a:rPr>
              <a:t>neck / femoral a.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83000"/>
              </a:lnSpc>
              <a:spcBef>
                <a:spcPts val="598"/>
              </a:spcBef>
            </a:pP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83000"/>
              </a:lnSpc>
              <a:spcBef>
                <a:spcPts val="598"/>
              </a:spcBef>
            </a:pP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83000"/>
              </a:lnSpc>
              <a:spcBef>
                <a:spcPts val="598"/>
              </a:spcBef>
            </a:pP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83000"/>
              </a:lnSpc>
              <a:spcBef>
                <a:spcPts val="598"/>
              </a:spcBef>
            </a:pP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1581120" indent="-285840">
              <a:lnSpc>
                <a:spcPct val="83000"/>
              </a:lnSpc>
              <a:spcBef>
                <a:spcPts val="598"/>
              </a:spcBef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e6e6e6"/>
                </a:solidFill>
                <a:latin typeface="Arial"/>
              </a:rPr>
              <a:t>radial a.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698400" y="1801800"/>
            <a:ext cx="1581120" cy="205740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7008840" y="1790640"/>
            <a:ext cx="1600200" cy="285768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3"/>
          <a:stretch/>
        </p:blipFill>
        <p:spPr>
          <a:xfrm>
            <a:off x="3433680" y="4664160"/>
            <a:ext cx="2390760" cy="1914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576000" y="671400"/>
            <a:ext cx="856764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100800" bIns="0" anchor="ctr">
            <a:spAutoFit/>
          </a:bodyPr>
          <a:p>
            <a:pPr>
              <a:lnSpc>
                <a:spcPct val="87000"/>
              </a:lnSpc>
            </a:pP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Circulation  - puls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576000" y="1848960"/>
            <a:ext cx="8567640" cy="4450320"/>
          </a:xfrm>
          <a:prstGeom prst="rect">
            <a:avLst/>
          </a:prstGeom>
          <a:noFill/>
          <a:ln>
            <a:noFill/>
          </a:ln>
        </p:spPr>
        <p:txBody>
          <a:bodyPr lIns="0" rIns="0" tIns="96840" bIns="0">
            <a:spAutoFit/>
          </a:bodyPr>
          <a:p>
            <a:pPr marL="712440" indent="-60768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i/regular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712440" indent="-60768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frequency </a:t>
            </a:r>
            <a:r>
              <a:rPr b="0" lang="cs-CZ" sz="2000" spc="-1" strike="noStrike">
                <a:solidFill>
                  <a:srgbClr val="e6e6e6"/>
                </a:solidFill>
                <a:latin typeface="Arial"/>
              </a:rPr>
              <a:t>(beat per 10s * 6 =    beats/ min)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712440" indent="-60768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signs of shock  ...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712440" indent="-607680">
              <a:lnSpc>
                <a:spcPct val="83000"/>
              </a:lnSpc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7740720" y="85680"/>
            <a:ext cx="1371600" cy="153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671400" y="301680"/>
            <a:ext cx="7809120" cy="1055880"/>
          </a:xfrm>
          <a:prstGeom prst="rect">
            <a:avLst/>
          </a:prstGeom>
          <a:noFill/>
          <a:ln>
            <a:noFill/>
          </a:ln>
        </p:spPr>
        <p:txBody>
          <a:bodyPr lIns="0" rIns="0" tIns="85680" bIns="0" anchor="ctr">
            <a:spAutoFit/>
          </a:bodyPr>
          <a:p>
            <a:pPr>
              <a:lnSpc>
                <a:spcPct val="83000"/>
              </a:lnSpc>
            </a:pP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Capilary refill time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671400" y="1780920"/>
            <a:ext cx="7958160" cy="4389840"/>
          </a:xfrm>
          <a:prstGeom prst="rect">
            <a:avLst/>
          </a:prstGeom>
          <a:noFill/>
          <a:ln>
            <a:noFill/>
          </a:ln>
        </p:spPr>
        <p:txBody>
          <a:bodyPr lIns="0" rIns="0" tIns="60120" bIns="0">
            <a:spAutoFit/>
          </a:bodyPr>
          <a:p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compress the skin 5s, releave pressure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Time needed for refill of blood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r>
              <a:rPr b="0" lang="cs-CZ" sz="3200" spc="-1" strike="noStrike">
                <a:solidFill>
                  <a:srgbClr val="e6e6e6"/>
                </a:solidFill>
                <a:latin typeface="Arial"/>
              </a:rPr>
              <a:t>Finger = perifery  /  Chest – central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lvl="1" marL="1220760" indent="-285840">
              <a:lnSpc>
                <a:spcPct val="83000"/>
              </a:lnSpc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e6e6e6"/>
                </a:solidFill>
                <a:latin typeface="Arial"/>
              </a:rPr>
              <a:t>less than 2s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1220760" indent="-285840">
              <a:lnSpc>
                <a:spcPct val="83000"/>
              </a:lnSpc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e6e6e6"/>
                </a:solidFill>
                <a:latin typeface="Arial"/>
              </a:rPr>
              <a:t>usefull in children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5599440" y="3788280"/>
            <a:ext cx="2857680" cy="225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ABC – stable and what next?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687240" y="2160720"/>
            <a:ext cx="7772400" cy="431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3640" indent="-323640">
              <a:lnSpc>
                <a:spcPct val="95000"/>
              </a:lnSpc>
              <a:spcBef>
                <a:spcPts val="799"/>
              </a:spcBef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managing life-threatening problems -  bleeding, recovery position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look for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lvl="1" marL="723600" indent="-26640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bleeding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723600" indent="-26640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burns 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723600" indent="-26640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fractures. Note any tenderness, swelling, wounds or deformity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323640" indent="-323640">
              <a:lnSpc>
                <a:spcPct val="95000"/>
              </a:lnSpc>
              <a:spcBef>
                <a:spcPts val="799"/>
              </a:spcBef>
            </a:pP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4140360" y="4027320"/>
            <a:ext cx="4860720" cy="652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/>
            <a:r>
              <a:rPr b="0" lang="en-GB" sz="4000" spc="-1" strike="noStrike">
                <a:solidFill>
                  <a:srgbClr val="ffffff"/>
                </a:solidFill>
                <a:latin typeface="Times New Roman"/>
              </a:rPr>
              <a:t>… </a:t>
            </a:r>
            <a:r>
              <a:rPr b="0" lang="en-GB" sz="4000" spc="-1" strike="noStrike">
                <a:solidFill>
                  <a:srgbClr val="ffffff"/>
                </a:solidFill>
                <a:latin typeface="Times New Roman"/>
              </a:rPr>
              <a:t>Secondary Survey</a:t>
            </a:r>
            <a:endParaRPr b="0" lang="cs-CZ" sz="4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671400" y="301680"/>
            <a:ext cx="7809120" cy="105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Examine the casualty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671400" y="1780920"/>
            <a:ext cx="7958160" cy="4389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415800" indent="-31104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 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in the following order: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lvl="1" marL="84744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head and neck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4744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chest (including shoulders)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4744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abdomen (including hip bone)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4744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upper limbs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4744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lower limbs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4744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 </a:t>
            </a: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back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415800" indent="-311040">
              <a:lnSpc>
                <a:spcPct val="95000"/>
              </a:lnSpc>
            </a:pP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415800" indent="-31104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call medical aid as soon as possible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4282920" y="1111320"/>
            <a:ext cx="4861080" cy="65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/>
            <a:r>
              <a:rPr b="0" lang="en-GB" sz="4000" spc="-1" strike="noStrike">
                <a:solidFill>
                  <a:srgbClr val="ffffff"/>
                </a:solidFill>
                <a:latin typeface="Times New Roman"/>
              </a:rPr>
              <a:t>… </a:t>
            </a:r>
            <a:r>
              <a:rPr b="0" lang="en-GB" sz="4000" spc="-1" strike="noStrike">
                <a:solidFill>
                  <a:srgbClr val="ffffff"/>
                </a:solidFill>
                <a:latin typeface="Times New Roman"/>
              </a:rPr>
              <a:t>Secondary Survey</a:t>
            </a:r>
            <a:endParaRPr b="0" lang="cs-CZ" sz="4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178920" y="179280"/>
            <a:ext cx="755964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161280" bIns="0" anchor="ctr">
            <a:spAutoFit/>
          </a:bodyPr>
          <a:p>
            <a:pPr>
              <a:lnSpc>
                <a:spcPct val="81000"/>
              </a:lnSpc>
            </a:pP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Emergency Call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576000" y="1800000"/>
            <a:ext cx="8567640" cy="4537440"/>
          </a:xfrm>
          <a:prstGeom prst="rect">
            <a:avLst/>
          </a:prstGeom>
          <a:noFill/>
          <a:ln>
            <a:noFill/>
          </a:ln>
        </p:spPr>
        <p:txBody>
          <a:bodyPr lIns="0" rIns="0" tIns="50400" bIns="0">
            <a:spAutoFit/>
          </a:bodyPr>
          <a:p>
            <a:pPr marL="284040" indent="-284040">
              <a:lnSpc>
                <a:spcPct val="95000"/>
              </a:lnSpc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Introduce yourself</a:t>
            </a: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	</a:t>
            </a:r>
            <a:r>
              <a:rPr b="0" lang="en-US" sz="3200" spc="-1" strike="noStrike">
                <a:solidFill>
                  <a:srgbClr val="ffff00"/>
                </a:solidFill>
                <a:latin typeface="Times New Roman"/>
              </a:rPr>
              <a:t>155 (112)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284040" indent="-28404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Where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284040" indent="-28404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what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284040" indent="-28404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when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284040" indent="-28404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how many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284040" indent="-28404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severity of injuries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284040" indent="-28404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00"/>
                </a:solidFill>
                <a:latin typeface="Times New Roman"/>
              </a:rPr>
              <a:t>Do not hang up!!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7737480" y="54000"/>
            <a:ext cx="1406520" cy="138600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5238720" y="3780000"/>
            <a:ext cx="3762360" cy="251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650880" y="637920"/>
            <a:ext cx="8493120" cy="170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No consciousness + No breathing  =  No circulation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671400" y="2871720"/>
            <a:ext cx="7958160" cy="3300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415800" indent="-311040">
              <a:lnSpc>
                <a:spcPct val="95000"/>
              </a:lnSpc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Sudden Cardiac Arrest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5800" indent="-311040">
              <a:lnSpc>
                <a:spcPct val="95000"/>
              </a:lnSpc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5800" indent="-311040">
              <a:lnSpc>
                <a:spcPct val="95000"/>
              </a:lnSpc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CardioPulmonary Resuscitation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5800" indent="-31104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Basic Life Support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5800" indent="-31104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Advanced Cardiac Support (ACLS)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grpSp>
        <p:nvGrpSpPr>
          <p:cNvPr id="138" name="Group 3"/>
          <p:cNvGrpSpPr/>
          <p:nvPr/>
        </p:nvGrpSpPr>
        <p:grpSpPr>
          <a:xfrm>
            <a:off x="0" y="6229440"/>
            <a:ext cx="3097080" cy="628560"/>
            <a:chOff x="0" y="6229440"/>
            <a:chExt cx="3097080" cy="628560"/>
          </a:xfrm>
        </p:grpSpPr>
        <p:pic>
          <p:nvPicPr>
            <p:cNvPr id="139" name="" descr=""/>
            <p:cNvPicPr/>
            <p:nvPr/>
          </p:nvPicPr>
          <p:blipFill>
            <a:blip r:embed="rId1"/>
            <a:stretch/>
          </p:blipFill>
          <p:spPr>
            <a:xfrm>
              <a:off x="0" y="6229440"/>
              <a:ext cx="1562040" cy="628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" descr=""/>
            <p:cNvPicPr/>
            <p:nvPr/>
          </p:nvPicPr>
          <p:blipFill>
            <a:blip r:embed="rId2"/>
            <a:stretch/>
          </p:blipFill>
          <p:spPr>
            <a:xfrm>
              <a:off x="1544760" y="6229440"/>
              <a:ext cx="1552320" cy="6285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1" name="CustomShape 4"/>
          <p:cNvSpPr/>
          <p:nvPr/>
        </p:nvSpPr>
        <p:spPr>
          <a:xfrm>
            <a:off x="6095880" y="4068720"/>
            <a:ext cx="2381400" cy="59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0" lang="en-GB" sz="4000" spc="-1" strike="noStrike">
                <a:solidFill>
                  <a:srgbClr val="ff3366"/>
                </a:solidFill>
                <a:latin typeface="Times New Roman"/>
              </a:rPr>
              <a:t>30:2</a:t>
            </a:r>
            <a:endParaRPr b="0" lang="cs-CZ" sz="4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671040" y="255240"/>
            <a:ext cx="7896960" cy="114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Departments: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57" name="TextShape 2"/>
          <p:cNvSpPr txBox="1"/>
          <p:nvPr/>
        </p:nvSpPr>
        <p:spPr>
          <a:xfrm>
            <a:off x="203040" y="1780920"/>
            <a:ext cx="7954920" cy="3997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ARK FNUSA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2200" spc="-1" strike="noStrike">
                <a:solidFill>
                  <a:srgbClr val="e6e6e6"/>
                </a:solidFill>
                <a:latin typeface="Times New Roman"/>
              </a:rPr>
              <a:t>15740@mail.muni.cz </a:t>
            </a:r>
            <a:br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KARIM FN Brno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2400" spc="-1" strike="noStrike">
                <a:solidFill>
                  <a:srgbClr val="e6e6e6"/>
                </a:solidFill>
                <a:latin typeface="Times New Roman"/>
              </a:rPr>
              <a:t>Malaska.Jan@fnbrno.cz</a:t>
            </a:r>
            <a:endParaRPr b="0" lang="cs-CZ" sz="24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KDAR FN Brno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2400" spc="-1" strike="noStrike">
                <a:solidFill>
                  <a:srgbClr val="e6e6e6"/>
                </a:solidFill>
                <a:latin typeface="Times New Roman"/>
              </a:rPr>
              <a:t>Stoudek.Roman@fnbrno.cz</a:t>
            </a:r>
            <a:endParaRPr b="0" lang="cs-CZ" sz="24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58" name="" descr=""/>
          <p:cNvPicPr/>
          <p:nvPr/>
        </p:nvPicPr>
        <p:blipFill>
          <a:blip r:embed="rId1"/>
          <a:srcRect l="39345" t="42077" r="22069" b="28322"/>
          <a:stretch/>
        </p:blipFill>
        <p:spPr>
          <a:xfrm>
            <a:off x="72000" y="4721400"/>
            <a:ext cx="4746600" cy="204660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2"/>
          <a:srcRect l="0" t="21803" r="0" b="0"/>
          <a:stretch/>
        </p:blipFill>
        <p:spPr>
          <a:xfrm>
            <a:off x="4536000" y="3481560"/>
            <a:ext cx="4621680" cy="271044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3"/>
          <a:stretch/>
        </p:blipFill>
        <p:spPr>
          <a:xfrm>
            <a:off x="4496760" y="25200"/>
            <a:ext cx="4647240" cy="3358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671400" y="191520"/>
            <a:ext cx="7809120" cy="1277280"/>
          </a:xfrm>
          <a:prstGeom prst="rect">
            <a:avLst/>
          </a:prstGeom>
          <a:noFill/>
          <a:ln>
            <a:noFill/>
          </a:ln>
        </p:spPr>
        <p:txBody>
          <a:bodyPr lIns="0" rIns="0" tIns="100800" bIns="0" anchor="ctr">
            <a:spAutoFit/>
          </a:bodyPr>
          <a:p>
            <a:pPr>
              <a:lnSpc>
                <a:spcPct val="93000"/>
              </a:lnSpc>
            </a:pP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Guidelines </a:t>
            </a:r>
            <a:b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2015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671400" y="1780920"/>
            <a:ext cx="7958160" cy="4389840"/>
          </a:xfrm>
          <a:prstGeom prst="rect">
            <a:avLst/>
          </a:prstGeom>
          <a:noFill/>
          <a:ln>
            <a:noFill/>
          </a:ln>
        </p:spPr>
        <p:txBody>
          <a:bodyPr lIns="0" rIns="0" tIns="20160" bIns="0">
            <a:spAutoFit/>
          </a:bodyPr>
          <a:p>
            <a:pPr marL="428400" indent="-32364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www.cprguidelines.eu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4154400" y="28440"/>
            <a:ext cx="2608200" cy="1049400"/>
          </a:xfrm>
          <a:prstGeom prst="rect">
            <a:avLst/>
          </a:prstGeom>
          <a:ln>
            <a:noFill/>
          </a:ln>
        </p:spPr>
      </p:pic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6696000" y="106200"/>
            <a:ext cx="2379600" cy="96552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3"/>
          <a:stretch/>
        </p:blipFill>
        <p:spPr>
          <a:xfrm>
            <a:off x="121320" y="4414680"/>
            <a:ext cx="8893440" cy="1758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671040" y="299880"/>
            <a:ext cx="7797960" cy="1046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Sudden Cardiac Arrest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671040" y="1780920"/>
            <a:ext cx="7947000" cy="465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arrhythmia during Myocardium infarction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 = no puls, no flow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hypoxia – breathing disorder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hypovolemia = bleeding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hypothermia  → arrhythmia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ion disorders – internal enviroment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intoxication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trauma of Thorax / heart (Pneumothorax /Tamponade)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pulmonary embolism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671040" y="299880"/>
            <a:ext cx="7797960" cy="1046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SCA  → survival     =  20%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671040" y="5429160"/>
            <a:ext cx="7947000" cy="729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cs-CZ" sz="3200" spc="-1" strike="noStrike">
                <a:solidFill>
                  <a:srgbClr val="ffff00"/>
                </a:solidFill>
                <a:latin typeface="Times New Roman"/>
              </a:rPr>
              <a:t>Early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14400" y="1501920"/>
            <a:ext cx="9144000" cy="3854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-1045080" y="1865160"/>
            <a:ext cx="5436000" cy="4392000"/>
          </a:xfrm>
          <a:prstGeom prst="rect">
            <a:avLst/>
          </a:prstGeom>
          <a:ln>
            <a:noFill/>
          </a:ln>
        </p:spPr>
      </p:pic>
      <p:pic>
        <p:nvPicPr>
          <p:cNvPr id="153" name="Picture 2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3895200" y="1807560"/>
            <a:ext cx="5473440" cy="437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671400" y="301680"/>
            <a:ext cx="7809120" cy="105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Adult basic life support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4694040" y="1780920"/>
            <a:ext cx="3935160" cy="4389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682560" indent="-681120">
              <a:buClr>
                <a:srgbClr val="000000"/>
              </a:buClr>
              <a:buFont typeface="Times New Roman"/>
              <a:buChar char="•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Medical Emergency Service</a:t>
            </a:r>
            <a:br/>
            <a:br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155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1079640" y="1800360"/>
            <a:ext cx="3232080" cy="441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6095880" y="0"/>
            <a:ext cx="3048120" cy="2585880"/>
          </a:xfrm>
          <a:prstGeom prst="rect">
            <a:avLst/>
          </a:prstGeom>
          <a:ln>
            <a:noFill/>
          </a:ln>
        </p:spPr>
      </p:pic>
      <p:sp>
        <p:nvSpPr>
          <p:cNvPr id="158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Chest compressions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685800" y="1981080"/>
            <a:ext cx="7772400" cy="468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86000"/>
              </a:lnSpc>
              <a:spcBef>
                <a:spcPts val="64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Place the heel of one hand on the</a:t>
            </a:r>
            <a:br/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 breastbone -- right between the nipples. 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86000"/>
              </a:lnSpc>
              <a:spcBef>
                <a:spcPts val="649"/>
              </a:spcBef>
              <a:buClr>
                <a:srgbClr val="000000"/>
              </a:buClr>
              <a:buFont typeface="Times New Roman"/>
              <a:buChar char="•"/>
            </a:pPr>
            <a:r>
              <a:rPr b="1" lang="en-GB" sz="2600" spc="-1" strike="noStrike">
                <a:solidFill>
                  <a:srgbClr val="ffff00"/>
                </a:solidFill>
                <a:latin typeface="Times New Roman"/>
              </a:rPr>
              <a:t>In the centre of the chest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86000"/>
              </a:lnSpc>
              <a:spcBef>
                <a:spcPts val="64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Place the heel of your other hand on top of the first hand. 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86000"/>
              </a:lnSpc>
              <a:spcBef>
                <a:spcPts val="64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Position your body directly over your hands. Your shoulders should be in line with your hands. DO NOT lean back or forward. 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86000"/>
              </a:lnSpc>
              <a:spcBef>
                <a:spcPts val="649"/>
              </a:spcBef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 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86000"/>
              </a:lnSpc>
              <a:spcBef>
                <a:spcPts val="64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2600" spc="-1" strike="noStrike">
                <a:solidFill>
                  <a:srgbClr val="e6e6e6"/>
                </a:solidFill>
                <a:latin typeface="Times New Roman"/>
              </a:rPr>
              <a:t>Give 30 chest compressions. at least 100/minute (not more than 120/min)</a:t>
            </a:r>
            <a:endParaRPr b="0" lang="cs-CZ" sz="26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86000"/>
              </a:lnSpc>
              <a:spcBef>
                <a:spcPts val="64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2200" spc="-1" strike="noStrike">
                <a:solidFill>
                  <a:srgbClr val="e6e6e6"/>
                </a:solidFill>
                <a:latin typeface="Times New Roman"/>
              </a:rPr>
              <a:t>Press down on the sternum at leats 5 cm, not more than 6cm</a:t>
            </a:r>
            <a:endParaRPr b="0" lang="cs-CZ" sz="2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671040" y="611640"/>
            <a:ext cx="7805880" cy="105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671040" y="1781280"/>
            <a:ext cx="7954920" cy="438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522360" y="539640"/>
            <a:ext cx="8066160" cy="576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671040" y="611640"/>
            <a:ext cx="7805880" cy="105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671040" y="1781280"/>
            <a:ext cx="7954920" cy="438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522360" y="431640"/>
            <a:ext cx="8066160" cy="5983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671040" y="611640"/>
            <a:ext cx="7805880" cy="105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671040" y="1781280"/>
            <a:ext cx="7954920" cy="438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2384280" y="-4680"/>
            <a:ext cx="4340520" cy="685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671400" y="254880"/>
            <a:ext cx="7794720" cy="1133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Do not stop compression ... 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671040" y="1781280"/>
            <a:ext cx="7944120" cy="3977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360" y="1372680"/>
            <a:ext cx="9143640" cy="497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How to survive?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62" name="TextShape 2"/>
          <p:cNvSpPr txBox="1"/>
          <p:nvPr/>
        </p:nvSpPr>
        <p:spPr>
          <a:xfrm>
            <a:off x="685800" y="1981080"/>
            <a:ext cx="7772400" cy="411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Do not kill the patient.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Reason of lectures </a:t>
            </a:r>
            <a:br/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- to pass the exam</a:t>
            </a:r>
            <a:br/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- to learn important information for life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671400" y="254880"/>
            <a:ext cx="7794720" cy="1133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Stop compressions 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671040" y="1781280"/>
            <a:ext cx="7944120" cy="3977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2 rescue breath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(AED to check the rhytm and to defibrilate)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There is no routine „halt“ to check restorations of life.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5832360" y="4245480"/>
            <a:ext cx="2782800" cy="151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-360" y="82080"/>
            <a:ext cx="7543800" cy="2197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mouth-to-mouth breathing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685440" y="1980720"/>
            <a:ext cx="8458200" cy="4631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1.      Knee beside the head of casualty.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2.      Keep the casualty's head tilted back.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3.      Pinch the casualty's nostrils with your fingers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4.      Lift the jaw forward with your other hand.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5.     Take a normal breath and open your mouth wide.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6.     Place your mouth firmly over the casualty's mouth making an airtight seal.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7.     Breathe into the casualty's mouth.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8.     Remove your mouth and turn your head to </a:t>
            </a:r>
            <a:r>
              <a:rPr b="0" lang="en-GB" sz="2000" spc="-1" strike="noStrike">
                <a:solidFill>
                  <a:srgbClr val="ffff00"/>
                </a:solidFill>
                <a:latin typeface="Times New Roman"/>
              </a:rPr>
              <a:t>observe the chest fall</a:t>
            </a: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 and listen or feel for exhaled air.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9.     If the chest does not rise and fall, check head tilt position first, then check for and clear foreign objects in the airway.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  <a:spcBef>
                <a:spcPts val="499"/>
              </a:spcBef>
            </a:pPr>
            <a:r>
              <a:rPr b="0" lang="en-GB" sz="2000" spc="-1" strike="noStrike">
                <a:solidFill>
                  <a:srgbClr val="e6e6e6"/>
                </a:solidFill>
                <a:latin typeface="Times New Roman"/>
              </a:rPr>
              <a:t>10.   Give 2 breaths, then go back to  30 compressions</a:t>
            </a:r>
            <a:endParaRPr b="0" lang="cs-CZ" sz="20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7162920" y="0"/>
            <a:ext cx="1981080" cy="196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671040" y="611640"/>
            <a:ext cx="7805880" cy="105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671040" y="1781280"/>
            <a:ext cx="7954920" cy="438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539640" y="2160720"/>
            <a:ext cx="4140360" cy="324000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4859280" y="2160720"/>
            <a:ext cx="3908520" cy="326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671040" y="299880"/>
            <a:ext cx="7807320" cy="105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Mouth to nose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671400" y="1780920"/>
            <a:ext cx="7956720" cy="509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674640" indent="-674640">
              <a:buClr>
                <a:srgbClr val="000000"/>
              </a:buClr>
              <a:buFont typeface="Times New Roman"/>
              <a:buChar char="•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the victim’s mouth is seriously injured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74640" indent="-674640">
              <a:buClr>
                <a:srgbClr val="000000"/>
              </a:buClr>
              <a:buFont typeface="Times New Roman"/>
              <a:buChar char="•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cannot be opened,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74640" indent="-674640">
              <a:buClr>
                <a:srgbClr val="000000"/>
              </a:buClr>
              <a:buFont typeface="Times New Roman"/>
              <a:buChar char="•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the rescuer is assisting a victim in the water,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74640" indent="-674640">
              <a:buClr>
                <a:srgbClr val="000000"/>
              </a:buClr>
              <a:buFont typeface="Times New Roman"/>
              <a:buChar char="•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a mouth-to-mouth seal is difficult to achieve.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74640" indent="-674640"/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74640" indent="-674640"/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674640" indent="-674640"/>
            <a:r>
              <a:rPr b="0" lang="cs-CZ" sz="2400" spc="-1" strike="noStrike">
                <a:solidFill>
                  <a:srgbClr val="e6e6e6"/>
                </a:solidFill>
                <a:latin typeface="Times New Roman"/>
              </a:rPr>
              <a:t>There is no published evidence on the safety, effectiveness or feasibility of mouth to-tracheostomy ventilation, but it may be used for a victim with a tracheostomy tube or  tracheal stoma </a:t>
            </a:r>
            <a:endParaRPr b="0" lang="cs-CZ" sz="24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671400" y="569880"/>
            <a:ext cx="7809120" cy="114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3 thinks are the most important: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671400" y="1906200"/>
            <a:ext cx="7809120" cy="4321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419040" indent="-31428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Compressions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Compressions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Compressions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671400" y="301680"/>
            <a:ext cx="7809120" cy="105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BLS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671400" y="1780920"/>
            <a:ext cx="7958160" cy="4389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 indent="-342720">
              <a:lnSpc>
                <a:spcPct val="95000"/>
              </a:lnSpc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When to start BLS: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always when victim is </a:t>
            </a:r>
            <a:br/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unconsciousness, </a:t>
            </a:r>
            <a:br/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no breath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 </a:t>
            </a: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When not to start: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end stage disease, no prognosis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trauma with no hope for life (decapitation)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signs (indication) of death (patch)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time factor (15 – 30 minutes from stop of circulation)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6480000" y="0"/>
            <a:ext cx="2656080" cy="4149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671400" y="569880"/>
            <a:ext cx="7809120" cy="114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When ...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596520" y="1491840"/>
            <a:ext cx="7808760" cy="4899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 indent="-342720">
              <a:lnSpc>
                <a:spcPct val="95000"/>
              </a:lnSpc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When to stop CPR: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restoring vital functions </a:t>
            </a:r>
            <a:br/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(normal breathing, movement) → recovery pos.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EMS takes care of victim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no power to continue with CPR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  <a:p>
            <a:pPr lvl="1" marL="850680" indent="-282600">
              <a:lnSpc>
                <a:spcPct val="95000"/>
              </a:lnSpc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e6e6e6"/>
                </a:solidFill>
                <a:latin typeface="Times New Roman"/>
              </a:rPr>
              <a:t>new danger</a:t>
            </a:r>
            <a:endParaRPr b="0" lang="cs-CZ" sz="28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7783560" y="431640"/>
            <a:ext cx="1133280" cy="111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671040" y="299880"/>
            <a:ext cx="7797960" cy="1046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Do not stop BLS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671040" y="1781280"/>
            <a:ext cx="7947000" cy="437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 indent="-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compression only  /   30:2 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  … </a:t>
            </a:r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continue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 …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Stop to recheck the victim only if he starts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r>
              <a:rPr b="0" lang="en-US" sz="3200" spc="-1" strike="noStrike">
                <a:solidFill>
                  <a:srgbClr val="e6e6e6"/>
                </a:solidFill>
                <a:latin typeface="Times New Roman"/>
              </a:rPr>
              <a:t>breathing normally; otherwise do not interrupt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resuscitation.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671040" y="299880"/>
            <a:ext cx="7807320" cy="105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Risk to the rescuer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671400" y="1781280"/>
            <a:ext cx="7956720" cy="5092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419040" indent="-31428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The safety of both rescuer and victim are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paramount during a resuscitation attempt.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/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There have been few incidents :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tuberculosis,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meningitis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severe acute respiratory distress syndrome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(SARS)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/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671040" y="299880"/>
            <a:ext cx="7807320" cy="105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Risk to the rescuer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671400" y="1781280"/>
            <a:ext cx="7956720" cy="5092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 indent="-342720"/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Transmission of HIV nor Hepatitis has never been reported.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Barrier devices with one-way valves, prevent oral bacterial transmission from the victim to the rescuer during mouth-to-mouth ventilation.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671400" y="254880"/>
            <a:ext cx="7794720" cy="1133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Study materials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64" name="TextShape 2"/>
          <p:cNvSpPr txBox="1"/>
          <p:nvPr/>
        </p:nvSpPr>
        <p:spPr>
          <a:xfrm>
            <a:off x="671040" y="1781280"/>
            <a:ext cx="7944120" cy="3977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is.muni.cz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www.cprguidelines.org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5870520" y="2087640"/>
            <a:ext cx="3028680" cy="4285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671400" y="301680"/>
            <a:ext cx="7809120" cy="1055880"/>
          </a:xfrm>
          <a:prstGeom prst="rect">
            <a:avLst/>
          </a:prstGeom>
          <a:noFill/>
          <a:ln>
            <a:noFill/>
          </a:ln>
        </p:spPr>
        <p:txBody>
          <a:bodyPr lIns="0" rIns="0" tIns="35280" bIns="0" anchor="ctr">
            <a:spAutoFit/>
          </a:bodyPr>
          <a:p>
            <a:pPr>
              <a:lnSpc>
                <a:spcPct val="93000"/>
              </a:lnSpc>
            </a:pP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Barrier Devices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671400" y="1781280"/>
            <a:ext cx="7958160" cy="4674600"/>
          </a:xfrm>
          <a:prstGeom prst="rect">
            <a:avLst/>
          </a:prstGeom>
          <a:noFill/>
          <a:ln>
            <a:noFill/>
          </a:ln>
        </p:spPr>
        <p:txBody>
          <a:bodyPr lIns="0" rIns="0" tIns="20160" bIns="0">
            <a:spAutoFit/>
          </a:bodyPr>
          <a:p>
            <a:pPr marL="342720" indent="-342720">
              <a:lnSpc>
                <a:spcPct val="95000"/>
              </a:lnSpc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Can increase dead space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can increase resistance of airways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Can protect you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>
              <a:lnSpc>
                <a:spcPct val="95000"/>
              </a:lnSpc>
            </a:pP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can </a:t>
            </a:r>
            <a:r>
              <a:rPr b="0" lang="cs-CZ" sz="3200" spc="-1" strike="noStrike">
                <a:solidFill>
                  <a:srgbClr val="ffff00"/>
                </a:solidFill>
                <a:latin typeface="Times New Roman"/>
              </a:rPr>
              <a:t>increase will to ventilate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5705640" y="0"/>
            <a:ext cx="3438360" cy="360036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552600" y="1168560"/>
            <a:ext cx="3047760" cy="200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671400" y="344880"/>
            <a:ext cx="7809120" cy="114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671400" y="1781280"/>
            <a:ext cx="7958160" cy="447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3745080" y="1673280"/>
            <a:ext cx="5398920" cy="518472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0" y="3414600"/>
            <a:ext cx="3660840" cy="31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671040" y="299880"/>
            <a:ext cx="7805880" cy="105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/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„</a:t>
            </a: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Top-less“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671040" y="1781280"/>
            <a:ext cx="7954920" cy="438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342720" indent="-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Chest-compression-only CPR may be used as follows: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• 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If you are not able or are unwilling to give rescue breaths, give </a:t>
            </a:r>
            <a:r>
              <a:rPr b="0" lang="cs-CZ" sz="3200" spc="-1" strike="noStrike">
                <a:solidFill>
                  <a:srgbClr val="ffff00"/>
                </a:solidFill>
                <a:latin typeface="Times New Roman"/>
              </a:rPr>
              <a:t>chest compressions</a:t>
            </a:r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 only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 algn="ctr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continuous,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42720" indent="-342720" algn="ctr"/>
            <a:r>
              <a:rPr b="0" lang="cs-CZ" sz="3200" spc="-1" strike="noStrike">
                <a:solidFill>
                  <a:srgbClr val="e6e6e6"/>
                </a:solidFill>
                <a:latin typeface="Times New Roman"/>
              </a:rPr>
              <a:t>at a rate of 100 min</a:t>
            </a:r>
            <a:r>
              <a:rPr b="0" lang="cs-CZ" sz="3200" spc="-1" strike="noStrike" baseline="33000">
                <a:solidFill>
                  <a:srgbClr val="e6e6e6"/>
                </a:solidFill>
                <a:latin typeface="Times New Roman"/>
              </a:rPr>
              <a:t>−1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671400" y="301680"/>
            <a:ext cx="7809120" cy="105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Precordial thump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671040" y="1780920"/>
            <a:ext cx="5808600" cy="4389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pPr marL="419040" indent="-314280">
              <a:lnSpc>
                <a:spcPct val="95000"/>
              </a:lnSpc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Not part of BLS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>
              <a:lnSpc>
                <a:spcPct val="95000"/>
              </a:lnSpc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reserved : 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419040" indent="-314280">
              <a:lnSpc>
                <a:spcPct val="95000"/>
              </a:lnSpc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witnessed cardiac arrest when no defibrillator is immediately available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6480000" y="0"/>
            <a:ext cx="2656080" cy="4149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671040" y="296640"/>
            <a:ext cx="7805880" cy="1059120"/>
          </a:xfrm>
          <a:prstGeom prst="rect">
            <a:avLst/>
          </a:prstGeom>
          <a:noFill/>
          <a:ln>
            <a:noFill/>
          </a:ln>
        </p:spPr>
        <p:txBody>
          <a:bodyPr lIns="0" rIns="0" tIns="35280" bIns="0" anchor="ctr">
            <a:spAutoFit/>
          </a:bodyPr>
          <a:p>
            <a:pPr>
              <a:lnSpc>
                <a:spcPct val="93000"/>
              </a:lnSpc>
            </a:pP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EMS Brno 2008..2009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671040" y="1781280"/>
            <a:ext cx="7953480" cy="439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0" y="1300320"/>
            <a:ext cx="9144000" cy="555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671040" y="258480"/>
            <a:ext cx="7805880" cy="1135440"/>
          </a:xfrm>
          <a:prstGeom prst="rect">
            <a:avLst/>
          </a:prstGeom>
          <a:noFill/>
          <a:ln>
            <a:noFill/>
          </a:ln>
        </p:spPr>
        <p:txBody>
          <a:bodyPr lIns="0" rIns="0" tIns="35280" bIns="0" anchor="ctr">
            <a:spAutoFit/>
          </a:bodyPr>
          <a:p>
            <a:pPr>
              <a:lnSpc>
                <a:spcPct val="93000"/>
              </a:lnSpc>
            </a:pPr>
            <a:r>
              <a:rPr b="1" i="1" lang="cs-CZ" sz="4000" spc="-1" strike="noStrike">
                <a:solidFill>
                  <a:srgbClr val="ff9966"/>
                </a:solidFill>
                <a:latin typeface="Arial"/>
              </a:rPr>
              <a:t>First aid before arrival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671040" y="1781280"/>
            <a:ext cx="7953480" cy="439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0" y="1711440"/>
            <a:ext cx="4835520" cy="3692520"/>
          </a:xfrm>
          <a:prstGeom prst="rect">
            <a:avLst/>
          </a:prstGeom>
          <a:ln>
            <a:noFill/>
          </a:ln>
        </p:spPr>
      </p:pic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4849920" y="3635280"/>
            <a:ext cx="4294080" cy="322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How to survive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67" name="TextShape 2"/>
          <p:cNvSpPr txBox="1"/>
          <p:nvPr/>
        </p:nvSpPr>
        <p:spPr>
          <a:xfrm>
            <a:off x="687240" y="1979640"/>
            <a:ext cx="7772400" cy="411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D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R'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A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B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How to survive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69" name="TextShape 2"/>
          <p:cNvSpPr txBox="1"/>
          <p:nvPr/>
        </p:nvSpPr>
        <p:spPr>
          <a:xfrm>
            <a:off x="687240" y="1979640"/>
            <a:ext cx="7772400" cy="411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Danger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Responce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Shout for Help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Airways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Breathing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Circulation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Danger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71" name="TextShape 2"/>
          <p:cNvSpPr txBox="1"/>
          <p:nvPr/>
        </p:nvSpPr>
        <p:spPr>
          <a:xfrm>
            <a:off x="685800" y="1980720"/>
            <a:ext cx="7772400" cy="4118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spAutoFit/>
          </a:bodyPr>
          <a:p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graphicFrame>
        <p:nvGraphicFramePr>
          <p:cNvPr id="72" name="Object 3"/>
          <p:cNvGraphicFramePr/>
          <p:nvPr/>
        </p:nvGraphicFramePr>
        <p:xfrm>
          <a:off x="838440" y="2143080"/>
          <a:ext cx="7239240" cy="3855960"/>
        </p:xfrm>
        <a:graphic>
          <a:graphicData uri="http://schemas.openxmlformats.org/presentationml/2006/ole">
            <p:oleObj progId="Word.Document.12" r:id="rId1" spid="">
              <p:embed/>
              <p:pic>
                <p:nvPicPr>
                  <p:cNvPr id="73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838440" y="2143080"/>
                    <a:ext cx="7239240" cy="38559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685800" y="609120"/>
            <a:ext cx="7772400" cy="114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spAutoFit/>
          </a:bodyPr>
          <a:p>
            <a:pPr>
              <a:lnSpc>
                <a:spcPct val="93000"/>
              </a:lnSpc>
            </a:pPr>
            <a:r>
              <a:rPr b="1" i="1" lang="en-GB" sz="4000" spc="-1" strike="noStrike">
                <a:solidFill>
                  <a:srgbClr val="ff9966"/>
                </a:solidFill>
                <a:latin typeface="Arial"/>
              </a:rPr>
              <a:t>Danger</a:t>
            </a:r>
            <a:endParaRPr b="1" i="1" lang="cs-CZ" sz="4000" spc="-1" strike="noStrike">
              <a:solidFill>
                <a:srgbClr val="ff9966"/>
              </a:solidFill>
              <a:latin typeface="Arial"/>
            </a:endParaRPr>
          </a:p>
        </p:txBody>
      </p:sp>
      <p:sp>
        <p:nvSpPr>
          <p:cNvPr id="75" name="TextShape 2"/>
          <p:cNvSpPr txBox="1"/>
          <p:nvPr/>
        </p:nvSpPr>
        <p:spPr>
          <a:xfrm>
            <a:off x="685800" y="1981080"/>
            <a:ext cx="7772400" cy="411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spAutoFit/>
          </a:bodyPr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to you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to other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to the casualty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make sure that no one gets hurt. You will not be able to help if you are also a casualty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  <a:p>
            <a:pPr marL="326880" indent="-326880">
              <a:lnSpc>
                <a:spcPct val="95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GB" sz="3200" spc="-1" strike="noStrike">
                <a:solidFill>
                  <a:srgbClr val="e6e6e6"/>
                </a:solidFill>
                <a:latin typeface="Times New Roman"/>
              </a:rPr>
              <a:t>only proceed if it is safe to do so.</a:t>
            </a:r>
            <a:endParaRPr b="0" lang="cs-CZ" sz="3200" spc="-1" strike="noStrike">
              <a:solidFill>
                <a:srgbClr val="e6e6e6"/>
              </a:solidFill>
              <a:latin typeface="Times New Roman"/>
            </a:endParaRPr>
          </a:p>
        </p:txBody>
      </p:sp>
      <p:graphicFrame>
        <p:nvGraphicFramePr>
          <p:cNvPr id="76" name="Object 3"/>
          <p:cNvGraphicFramePr/>
          <p:nvPr/>
        </p:nvGraphicFramePr>
        <p:xfrm>
          <a:off x="5530320" y="75240"/>
          <a:ext cx="3613680" cy="1677240"/>
        </p:xfrm>
        <a:graphic>
          <a:graphicData uri="http://schemas.openxmlformats.org/presentationml/2006/ole">
            <p:oleObj progId="Word.Document.12" r:id="rId1" spid="">
              <p:embed/>
              <p:pic>
                <p:nvPicPr>
                  <p:cNvPr id="77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5530320" y="75240"/>
                    <a:ext cx="3613680" cy="16772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34605</TotalTime>
  <Application>LibreOffice/6.2.7.1$Windows_X86_64 LibreOffice_project/23edc44b61b830b7d749943e020e96f5a7df63bf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cs-CZ</dc:language>
  <cp:lastModifiedBy/>
  <dcterms:modified xsi:type="dcterms:W3CDTF">2019-09-18T09:50:26Z</dcterms:modified>
  <cp:revision>18</cp:revision>
  <dc:subject/>
  <dc:title>Basic Vital signs:</dc:title>
</cp:coreProperties>
</file>