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4.xml" ContentType="application/vnd.openxmlformats-officedocument.presentationml.notesSlide+xml"/>
  <Override PartName="/ppt/tags/tag47.xml" ContentType="application/vnd.openxmlformats-officedocument.presentationml.tags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tags/tag53.xml" ContentType="application/vnd.openxmlformats-officedocument.presentationml.tags+xml"/>
  <Override PartName="/ppt/notesSlides/notesSlide51.xml" ContentType="application/vnd.openxmlformats-officedocument.presentationml.notesSlide+xml"/>
  <Override PartName="/ppt/tags/tag54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0"/>
  </p:notesMasterIdLst>
  <p:sldIdLst>
    <p:sldId id="257" r:id="rId3"/>
    <p:sldId id="258" r:id="rId4"/>
    <p:sldId id="320" r:id="rId5"/>
    <p:sldId id="930" r:id="rId6"/>
    <p:sldId id="357" r:id="rId7"/>
    <p:sldId id="1029" r:id="rId8"/>
    <p:sldId id="262" r:id="rId9"/>
    <p:sldId id="278" r:id="rId10"/>
    <p:sldId id="265" r:id="rId11"/>
    <p:sldId id="1055" r:id="rId12"/>
    <p:sldId id="671" r:id="rId13"/>
    <p:sldId id="998" r:id="rId14"/>
    <p:sldId id="999" r:id="rId15"/>
    <p:sldId id="1054" r:id="rId16"/>
    <p:sldId id="679" r:id="rId17"/>
    <p:sldId id="682" r:id="rId18"/>
    <p:sldId id="925" r:id="rId19"/>
    <p:sldId id="685" r:id="rId20"/>
    <p:sldId id="658" r:id="rId21"/>
    <p:sldId id="939" r:id="rId22"/>
    <p:sldId id="1003" r:id="rId23"/>
    <p:sldId id="1004" r:id="rId24"/>
    <p:sldId id="665" r:id="rId25"/>
    <p:sldId id="899" r:id="rId26"/>
    <p:sldId id="1006" r:id="rId27"/>
    <p:sldId id="708" r:id="rId28"/>
    <p:sldId id="659" r:id="rId29"/>
    <p:sldId id="711" r:id="rId30"/>
    <p:sldId id="1035" r:id="rId31"/>
    <p:sldId id="666" r:id="rId32"/>
    <p:sldId id="903" r:id="rId33"/>
    <p:sldId id="1008" r:id="rId34"/>
    <p:sldId id="941" r:id="rId35"/>
    <p:sldId id="944" r:id="rId36"/>
    <p:sldId id="977" r:id="rId37"/>
    <p:sldId id="1009" r:id="rId38"/>
    <p:sldId id="978" r:id="rId39"/>
    <p:sldId id="979" r:id="rId40"/>
    <p:sldId id="285" r:id="rId41"/>
    <p:sldId id="1013" r:id="rId42"/>
    <p:sldId id="1012" r:id="rId43"/>
    <p:sldId id="767" r:id="rId44"/>
    <p:sldId id="1014" r:id="rId45"/>
    <p:sldId id="1022" r:id="rId46"/>
    <p:sldId id="1018" r:id="rId47"/>
    <p:sldId id="1021" r:id="rId48"/>
    <p:sldId id="1023" r:id="rId49"/>
    <p:sldId id="937" r:id="rId50"/>
    <p:sldId id="1024" r:id="rId51"/>
    <p:sldId id="805" r:id="rId52"/>
    <p:sldId id="1026" r:id="rId53"/>
    <p:sldId id="813" r:id="rId54"/>
    <p:sldId id="870" r:id="rId55"/>
    <p:sldId id="1056" r:id="rId56"/>
    <p:sldId id="916" r:id="rId57"/>
    <p:sldId id="918" r:id="rId58"/>
    <p:sldId id="1057" r:id="rId59"/>
  </p:sldIdLst>
  <p:sldSz cx="9144000" cy="6858000" type="screen4x3"/>
  <p:notesSz cx="6858000" cy="9144000"/>
  <p:custDataLst>
    <p:tags r:id="rId6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a Bartošová" initials="LB" lastIdx="2" clrIdx="0">
    <p:extLst/>
  </p:cmAuthor>
  <p:cmAuthor id="2" name="Jitka Rychlíčková" initials="JR" lastIdx="26" clrIdx="1">
    <p:extLst>
      <p:ext uri="{19B8F6BF-5375-455C-9EA6-DF929625EA0E}">
        <p15:presenceInfo xmlns:p15="http://schemas.microsoft.com/office/powerpoint/2012/main" userId="Jitka Rychlíč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66FFFF"/>
    <a:srgbClr val="FFFFCC"/>
    <a:srgbClr val="008A3E"/>
    <a:srgbClr val="CC0000"/>
    <a:srgbClr val="FF9933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2" autoAdjust="0"/>
    <p:restoredTop sz="59577" autoAdjust="0"/>
  </p:normalViewPr>
  <p:slideViewPr>
    <p:cSldViewPr snapToGrid="0">
      <p:cViewPr varScale="1">
        <p:scale>
          <a:sx n="78" d="100"/>
          <a:sy n="78" d="100"/>
        </p:scale>
        <p:origin x="21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B95F-E82D-4947-9699-CC0564BEBA35}" type="datetimeFigureOut">
              <a:rPr lang="cs-CZ" smtClean="0"/>
              <a:t>19.09.2019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2F19-583B-445B-9507-341DB677D6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6A5FA-0D4A-4E8E-8C35-BF88CF8F38D4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54063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05350"/>
            <a:ext cx="541655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57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50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45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u="none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 </a:t>
            </a:r>
            <a:r>
              <a:rPr lang="cs-CZ" sz="1200" b="1" u="sng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plazminogen</a:t>
            </a:r>
            <a:r>
              <a:rPr lang="cs-CZ" sz="1200" b="1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aktivátor inhibitor </a:t>
            </a:r>
          </a:p>
          <a:p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41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6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18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737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30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cs-CZ" sz="12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90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28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25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98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27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74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991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b="1" baseline="0" dirty="0">
              <a:solidFill>
                <a:srgbClr val="FFFFFF"/>
              </a:solidFill>
              <a:latin typeface="Calibri" pitchFamily="34" charset="0"/>
            </a:endParaRPr>
          </a:p>
          <a:p>
            <a:endParaRPr lang="cs-CZ" altLang="cs-CZ" baseline="0" dirty="0">
              <a:latin typeface="Times New Roman" pitchFamily="18" charset="0"/>
            </a:endParaRPr>
          </a:p>
          <a:p>
            <a:endParaRPr lang="cs-CZ" altLang="cs-CZ" baseline="0" dirty="0">
              <a:latin typeface="Times New Roman" pitchFamily="18" charset="0"/>
            </a:endParaRPr>
          </a:p>
          <a:p>
            <a:endParaRPr lang="cs-CZ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11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720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63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83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53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14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74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0" baseline="0" dirty="0"/>
          </a:p>
          <a:p>
            <a:endParaRPr lang="cs-CZ" b="0" baseline="0" dirty="0"/>
          </a:p>
          <a:p>
            <a:endParaRPr lang="cs-CZ" b="0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40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7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189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056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74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57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972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5600" algn="l"/>
              </a:tabLst>
            </a:pP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38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87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84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044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Poznámka Jitky:</a:t>
            </a:r>
          </a:p>
          <a:p>
            <a:r>
              <a:rPr lang="cs-CZ" dirty="0"/>
              <a:t>U tohoto </a:t>
            </a:r>
            <a:r>
              <a:rPr lang="cs-CZ" dirty="0" err="1"/>
              <a:t>slidu</a:t>
            </a:r>
            <a:r>
              <a:rPr lang="cs-CZ" dirty="0"/>
              <a:t> možno připomenout, že  není jen arteriální hypertenze, ale i portální, plicní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477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775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28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4309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43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12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067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837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97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09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55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6E2-DA87-4726-A606-B934825D1B6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9909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46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129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716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59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06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cs-CZ" altLang="cs-CZ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72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72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sz="1200" dirty="0">
              <a:solidFill>
                <a:srgbClr val="292526"/>
              </a:solidFill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F19-583B-445B-9507-341DB677D65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34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8349F5-BEDF-41B8-855C-BA701F6720A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0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65326-AEAE-4AB6-8F30-324171836BE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79C13-8D76-4F80-9B18-A81EB1F6904C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2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89D2-B5ED-463E-8D3B-216D1FD47A88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859D1E-5850-4F56-AC2E-D753BEE67D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7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7C71-9F66-4B70-B03F-1E8549F8C156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E1B59-E3BD-4A03-9101-90A015C30A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894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654D-2C99-4BB1-B8E5-7D75541A4075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9A8BC1-7D1F-4C33-B751-8C661D83D0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647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2DE1-FA33-4D28-9845-277F6AABC1F7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AE33-0A57-463F-8D3D-A969B9D702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42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873D-FF00-42A8-A7BC-EFABFFB71DB1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ACE880-8E2F-4FB9-9FB6-9A1A9AAFBF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123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A1B2-E58B-47AC-8E13-D10D873609EB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A6E0-CCB6-43CD-B73D-E6CA02B295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800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D909-5182-42AB-BB26-2471FD021A7D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D53DA-184A-4189-9996-B88288F1B5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239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036C-A5B5-4B04-9040-4F578434139B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957737-3E3B-48A1-A1EE-C1410B8C60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789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9118-4864-465F-BB16-F4E498DE2242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05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6B44-08F4-487C-8750-62709F1080C5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9650E-1C6E-48C5-B1F4-71213F4D90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9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A5FC-F5BA-4CC7-905F-C8FA6863D057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0B8C-8B75-43FE-89B8-CF6845C447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0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B6EE-8B7B-498C-AB72-28C7F1599DA4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E73F-5E30-4AA9-A432-0DDB684740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43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400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1288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D6DA8-0181-4080-B007-3CE9924378E7}" type="datetimeFigureOut">
              <a:rPr lang="cs-CZ"/>
              <a:pPr>
                <a:defRPr/>
              </a:pPr>
              <a:t>19.09.2019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A024-AB3D-445E-8053-F070489F77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68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1B5C-A4EB-4F48-BDA7-F907E1605DB1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16FB-A1CA-4306-B293-259837A4AB5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4AC65-D1C2-4735-ADF2-16D94EF89922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7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8652-7BE0-4371-92A9-6664DB70F2AC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0F65-5F2A-4B7F-9A97-5C14F3AAE75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2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1841-C26E-48F7-8317-620231697020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DB60-ED5A-46E6-9D8A-98F69DB7F76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cs-CZ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DDA69744-04FD-40F8-ACAB-DE9DD8971075}" type="slidenum">
              <a:rPr lang="cs-CZ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7186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263935-BBF3-48BE-8143-09CAA22DAEEF}" type="datetime4">
              <a:rPr lang="en-US"/>
              <a:pPr>
                <a:defRPr/>
              </a:pPr>
              <a:t>September 19, 2019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85AF1D"/>
                </a:solidFill>
              </a:defRPr>
            </a:lvl1pPr>
          </a:lstStyle>
          <a:p>
            <a:pPr>
              <a:defRPr/>
            </a:pPr>
            <a:fld id="{96019F85-0DCA-4E48-B3A2-A6EECFC312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569" y="1245953"/>
            <a:ext cx="874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cs-CZ" altLang="cs-CZ" sz="72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Antihypertensives</a:t>
            </a:r>
            <a:endParaRPr lang="cs-CZ" altLang="cs-CZ" sz="72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sk.tdmed.ru/uploads/posts/2015-01/gpotenzivn-preparati_1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03" y="3836657"/>
            <a:ext cx="3848423" cy="27708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68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468313" y="165992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PHARMACOTHERAPY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4826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92164" name="Zaoblený obdélník 1"/>
          <p:cNvSpPr>
            <a:spLocks noChangeArrowheads="1"/>
          </p:cNvSpPr>
          <p:nvPr/>
        </p:nvSpPr>
        <p:spPr bwMode="auto">
          <a:xfrm>
            <a:off x="3042020" y="2708275"/>
            <a:ext cx="2881312" cy="208915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endParaRPr lang="cs-CZ" altLang="cs-CZ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BLOOD PRESSURE</a:t>
            </a:r>
          </a:p>
        </p:txBody>
      </p:sp>
      <p:sp>
        <p:nvSpPr>
          <p:cNvPr id="92165" name="Zaoblený obdélník 2"/>
          <p:cNvSpPr>
            <a:spLocks noChangeArrowheads="1"/>
          </p:cNvSpPr>
          <p:nvPr/>
        </p:nvSpPr>
        <p:spPr bwMode="auto">
          <a:xfrm>
            <a:off x="3825875" y="2924175"/>
            <a:ext cx="1368425" cy="612775"/>
          </a:xfrm>
          <a:prstGeom prst="roundRect">
            <a:avLst>
              <a:gd name="adj" fmla="val 16667"/>
            </a:avLst>
          </a:prstGeom>
          <a:solidFill>
            <a:schemeClr val="accent3">
              <a:lumMod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altLang="cs-CZ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output</a:t>
            </a:r>
          </a:p>
        </p:txBody>
      </p:sp>
      <p:sp>
        <p:nvSpPr>
          <p:cNvPr id="92166" name="Zaoblený obdélník 7"/>
          <p:cNvSpPr>
            <a:spLocks noChangeArrowheads="1"/>
          </p:cNvSpPr>
          <p:nvPr/>
        </p:nvSpPr>
        <p:spPr bwMode="auto">
          <a:xfrm>
            <a:off x="3683000" y="4043363"/>
            <a:ext cx="1800225" cy="611187"/>
          </a:xfrm>
          <a:prstGeom prst="roundRect">
            <a:avLst>
              <a:gd name="adj" fmla="val 16667"/>
            </a:avLst>
          </a:prstGeom>
          <a:solidFill>
            <a:schemeClr val="accent3">
              <a:lumMod val="2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altLang="cs-CZ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Peripheral</a:t>
            </a:r>
            <a:r>
              <a:rPr lang="cs-CZ" alt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cs-CZ" altLang="cs-CZ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resistance</a:t>
            </a:r>
            <a:endParaRPr lang="cs-CZ" altLang="cs-CZ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809875" y="3216722"/>
            <a:ext cx="1015999" cy="1079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 bwMode="auto">
          <a:xfrm flipV="1">
            <a:off x="2809875" y="4437064"/>
            <a:ext cx="873125" cy="22202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 bwMode="auto">
          <a:xfrm flipH="1">
            <a:off x="5194301" y="3271670"/>
            <a:ext cx="871536" cy="875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 bwMode="auto">
          <a:xfrm flipH="1" flipV="1">
            <a:off x="5483225" y="4272006"/>
            <a:ext cx="728662" cy="1785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 bwMode="auto">
          <a:xfrm flipH="1">
            <a:off x="4486819" y="2192055"/>
            <a:ext cx="10025" cy="70672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92170" idx="0"/>
          </p:cNvCxnSpPr>
          <p:nvPr/>
        </p:nvCxnSpPr>
        <p:spPr bwMode="auto">
          <a:xfrm flipV="1">
            <a:off x="4607220" y="4654550"/>
            <a:ext cx="0" cy="64865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169" name="Zaoblený obdélník 12"/>
          <p:cNvSpPr>
            <a:spLocks noChangeArrowheads="1"/>
          </p:cNvSpPr>
          <p:nvPr/>
        </p:nvSpPr>
        <p:spPr bwMode="auto">
          <a:xfrm>
            <a:off x="271463" y="2779712"/>
            <a:ext cx="2567781" cy="19462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cs-CZ" altLang="cs-CZ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2+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70" name="Zaoblený obdélník 13"/>
          <p:cNvSpPr>
            <a:spLocks noChangeArrowheads="1"/>
          </p:cNvSpPr>
          <p:nvPr/>
        </p:nvSpPr>
        <p:spPr bwMode="auto">
          <a:xfrm>
            <a:off x="2954338" y="5303208"/>
            <a:ext cx="3305763" cy="1067430"/>
          </a:xfrm>
          <a:prstGeom prst="roundRect">
            <a:avLst>
              <a:gd name="adj" fmla="val 16667"/>
            </a:avLst>
          </a:prstGeom>
          <a:solidFill>
            <a:srgbClr val="008A3E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vasodilitans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67" name="Zaoblený obdélník 3"/>
          <p:cNvSpPr>
            <a:spLocks noChangeArrowheads="1"/>
          </p:cNvSpPr>
          <p:nvPr/>
        </p:nvSpPr>
        <p:spPr bwMode="auto">
          <a:xfrm>
            <a:off x="6065837" y="2985135"/>
            <a:ext cx="3078163" cy="1500504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ACE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antagonists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Renin </a:t>
            </a:r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68" name="Zaoblený obdélník 10"/>
          <p:cNvSpPr>
            <a:spLocks noChangeArrowheads="1"/>
          </p:cNvSpPr>
          <p:nvPr/>
        </p:nvSpPr>
        <p:spPr bwMode="auto">
          <a:xfrm>
            <a:off x="3607344" y="1498730"/>
            <a:ext cx="1662112" cy="68421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cs-CZ" altLang="cs-CZ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endParaRPr lang="cs-CZ" altLang="cs-CZ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>
            <a:off x="4953425" y="2182943"/>
            <a:ext cx="556722" cy="201599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074158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74917" y="190143"/>
            <a:ext cx="8477967" cy="153716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000" b="1" dirty="0">
                <a:solidFill>
                  <a:schemeClr val="tx1"/>
                </a:solidFill>
                <a:latin typeface="Calibri" pitchFamily="34" charset="0"/>
              </a:rPr>
              <a:t>1.  </a:t>
            </a:r>
            <a:r>
              <a:rPr lang="cs-CZ" altLang="cs-CZ" sz="40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4000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altLang="cs-CZ" sz="4000" b="1" dirty="0">
                <a:solidFill>
                  <a:schemeClr val="tx1"/>
                </a:solidFill>
                <a:latin typeface="Calibri" pitchFamily="34" charset="0"/>
              </a:rPr>
              <a:t>2. AT</a:t>
            </a:r>
            <a:r>
              <a:rPr lang="cs-CZ" altLang="cs-CZ" sz="4000" b="1" baseline="-25000" dirty="0">
                <a:solidFill>
                  <a:schemeClr val="tx1"/>
                </a:solidFill>
                <a:latin typeface="Calibri" pitchFamily="34" charset="0"/>
              </a:rPr>
              <a:t>1-</a:t>
            </a:r>
            <a:r>
              <a:rPr lang="cs-CZ" altLang="cs-CZ" sz="4000" b="1" dirty="0">
                <a:solidFill>
                  <a:schemeClr val="tx1"/>
                </a:solidFill>
                <a:latin typeface="Calibri" pitchFamily="34" charset="0"/>
              </a:rPr>
              <a:t>antagonists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74917" y="1727303"/>
            <a:ext cx="8477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R-A-A-S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Hyperactivation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↑ TK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(aldosteron)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resistence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 II)</a:t>
            </a:r>
            <a:endParaRPr lang="cs-CZ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4917" y="4172404"/>
            <a:ext cx="8319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</a:rPr>
              <a:t>T </a:t>
            </a:r>
            <a:r>
              <a:rPr lang="en-US" sz="2400" dirty="0">
                <a:latin typeface="Calibri" panose="020F0502020204030204" pitchFamily="34" charset="0"/>
              </a:rPr>
              <a:t>II actions include </a:t>
            </a:r>
            <a:r>
              <a:rPr lang="cs-CZ" sz="2400" dirty="0" err="1">
                <a:latin typeface="Calibri" panose="020F0502020204030204" pitchFamily="34" charset="0"/>
              </a:rPr>
              <a:t>also</a:t>
            </a:r>
            <a:r>
              <a:rPr lang="cs-CZ" sz="2400" dirty="0">
                <a:latin typeface="Calibri" panose="020F0502020204030204" pitchFamily="34" charset="0"/>
              </a:rPr>
              <a:t>…</a:t>
            </a:r>
          </a:p>
          <a:p>
            <a:r>
              <a:rPr lang="en-US" sz="2400" dirty="0">
                <a:latin typeface="Calibri" panose="020F0502020204030204" pitchFamily="34" charset="0"/>
              </a:rPr>
              <a:t>induction of growth, cell migration, mitosis of vascular smooth muscle cells, increased synthesis of collagen type I and III in fibroblasts, leading to thickening of the vascular wall and myocardium, and fibrosis. </a:t>
            </a:r>
            <a:endParaRPr lang="cs-C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72749" y="1751079"/>
            <a:ext cx="5417126" cy="15293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juxtaglomerular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as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prorenin</a:t>
            </a:r>
            <a:endParaRPr lang="cs-CZ" sz="2400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386" y="770954"/>
            <a:ext cx="3053293" cy="228997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35528" y="89455"/>
            <a:ext cx="8717154" cy="66210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endParaRPr lang="cs-CZ" sz="4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3238" y="810406"/>
            <a:ext cx="1535998" cy="707886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cs-CZ" sz="40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3238" y="3060924"/>
            <a:ext cx="7937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baroreceptors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cs-CZ" sz="24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BP) </a:t>
            </a:r>
          </a:p>
          <a:p>
            <a:pPr marL="342900" lvl="0" indent="-342900" fontAlgn="base"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chemoreceptors</a:t>
            </a:r>
            <a:r>
              <a:rPr lang="cs-CZ" sz="2400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cs-CZ" sz="24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240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cs-CZ" sz="24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fontAlgn="base"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adrenergnic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receptors</a:t>
            </a:r>
            <a:endParaRPr lang="cs-CZ" sz="2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Char char="Ø"/>
            </a:pPr>
            <a:endParaRPr lang="cs-CZ" sz="24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914" y="4869838"/>
            <a:ext cx="771936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8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</a:t>
            </a:r>
            <a:r>
              <a:rPr lang="cs-CZ" sz="28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8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PRORENIN</a:t>
            </a:r>
            <a:r>
              <a:rPr lang="cs-CZ" sz="28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2800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hormons</a:t>
            </a:r>
            <a:endParaRPr lang="cs-CZ" sz="2800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25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294521" y="224590"/>
            <a:ext cx="8717154" cy="66210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4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Physiology</a:t>
            </a:r>
            <a:endParaRPr lang="cs-CZ" sz="4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99211" y="1014973"/>
            <a:ext cx="1401346" cy="646331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cs-CZ" sz="36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</a:t>
            </a:r>
            <a:endParaRPr lang="cs-CZ" sz="2400" dirty="0">
              <a:solidFill>
                <a:srgbClr val="66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0782" y="1789579"/>
            <a:ext cx="86208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 </a:t>
            </a:r>
            <a:r>
              <a:rPr lang="cs-CZ" sz="3200" b="1" u="sng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sz="3200" b="1" u="sng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PROTEOLYTIC ENZYME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FF00"/>
              </a:buClr>
              <a:buSzPct val="100000"/>
              <a:tabLst>
                <a:tab pos="357188" algn="l"/>
              </a:tabLst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endopeptidase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angiotensinogen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splitting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decapeptid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angiotensin 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FF00"/>
              </a:buClr>
              <a:buSzPct val="100000"/>
              <a:tabLst>
                <a:tab pos="357188" algn="l"/>
              </a:tabLs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inactive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converted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AT II (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vasoconstrictor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buClr>
                <a:srgbClr val="FFFF00"/>
              </a:buClr>
              <a:buSzPct val="100000"/>
              <a:tabLst>
                <a:tab pos="357188" algn="l"/>
              </a:tabLst>
            </a:pPr>
            <a:endParaRPr lang="cs-CZ" sz="2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NON-PROTEOLYTIC ACTIVITY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4013" indent="-354013" defTabSz="354013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induction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TGF-</a:t>
            </a:r>
            <a:r>
              <a:rPr lang="el-GR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PAI-1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fibroproduction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remodelation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etiopathogenesis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CVD (!) </a:t>
            </a:r>
          </a:p>
          <a:p>
            <a:pPr marL="354013" indent="-354013" defTabSz="354013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cs-CZ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endParaRPr lang="cs-CZ" sz="2400" i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557" y="555644"/>
            <a:ext cx="2655118" cy="1991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17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1138" y="260350"/>
            <a:ext cx="88757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RAAS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930275"/>
            <a:ext cx="9097962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2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399005" y="89455"/>
            <a:ext cx="8109572" cy="66210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R-A-AS </a:t>
            </a:r>
          </a:p>
        </p:txBody>
      </p:sp>
      <p:pic>
        <p:nvPicPr>
          <p:cNvPr id="4" name="Picture 2" descr="Výsledek obrázku pro kininový systé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208" r="3075" b="6115"/>
          <a:stretch/>
        </p:blipFill>
        <p:spPr bwMode="auto">
          <a:xfrm>
            <a:off x="399005" y="766803"/>
            <a:ext cx="8109572" cy="60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429485" y="1767840"/>
            <a:ext cx="2085115" cy="1463040"/>
          </a:xfrm>
          <a:prstGeom prst="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2150532" y="4226561"/>
            <a:ext cx="5791201" cy="731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32837" y="3886200"/>
            <a:ext cx="374697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2"/>
                </a:solidFill>
                <a:latin typeface="+mj-lt"/>
              </a:rPr>
              <a:t>+ degradační produkty AIII a AIV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5712685" y="758336"/>
            <a:ext cx="2795892" cy="312786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1935480" y="1203960"/>
            <a:ext cx="3246120" cy="26822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02100" y="5372100"/>
            <a:ext cx="944032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  <a:latin typeface="+mj-lt"/>
              </a:rPr>
              <a:t>Lokální zánětlivá reakce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8009" y="5741432"/>
            <a:ext cx="1054605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  <a:latin typeface="+mj-lt"/>
              </a:rPr>
              <a:t>Agonisté potenciální léčiva??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4116" y="6110764"/>
            <a:ext cx="346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2"/>
                </a:solidFill>
                <a:latin typeface="Calibri" panose="020F0502020204030204" pitchFamily="34" charset="0"/>
              </a:rPr>
              <a:t>Zvýšení exprese  při vzniku zánětu – např. při </a:t>
            </a:r>
            <a:r>
              <a:rPr lang="cs-CZ" sz="1400">
                <a:solidFill>
                  <a:schemeClr val="bg2"/>
                </a:solidFill>
                <a:latin typeface="Calibri" panose="020F0502020204030204" pitchFamily="34" charset="0"/>
              </a:rPr>
              <a:t>aterosklerotickém postižení </a:t>
            </a:r>
            <a:r>
              <a:rPr lang="cs-CZ" sz="1400" dirty="0">
                <a:solidFill>
                  <a:schemeClr val="bg2"/>
                </a:solidFill>
                <a:latin typeface="Calibri" panose="020F0502020204030204" pitchFamily="34" charset="0"/>
              </a:rPr>
              <a:t>cévní stěny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600378" y="5587544"/>
            <a:ext cx="183077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2"/>
                </a:solidFill>
                <a:latin typeface="+mj-lt"/>
              </a:rPr>
              <a:t>Protrombotický</a:t>
            </a:r>
            <a:r>
              <a:rPr lang="cs-CZ" sz="1400" dirty="0">
                <a:solidFill>
                  <a:schemeClr val="bg2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chemeClr val="bg2"/>
                </a:solidFill>
                <a:latin typeface="+mj-lt"/>
              </a:rPr>
              <a:t>efet</a:t>
            </a:r>
            <a:r>
              <a:rPr lang="cs-CZ" sz="1400" dirty="0">
                <a:solidFill>
                  <a:schemeClr val="bg2"/>
                </a:solidFill>
                <a:latin typeface="+mj-lt"/>
              </a:rPr>
              <a:t> – inhibice </a:t>
            </a:r>
            <a:r>
              <a:rPr lang="cs-CZ" sz="1400" dirty="0" err="1">
                <a:solidFill>
                  <a:schemeClr val="bg2"/>
                </a:solidFill>
                <a:latin typeface="+mj-lt"/>
              </a:rPr>
              <a:t>fibrinolýzy</a:t>
            </a:r>
            <a:endParaRPr lang="cs-CZ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578405" y="3266151"/>
            <a:ext cx="753315" cy="2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TGF-</a:t>
            </a:r>
            <a:r>
              <a:rPr lang="el-GR" sz="1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1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806745" y="1814489"/>
            <a:ext cx="96962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bg2"/>
                </a:solidFill>
                <a:latin typeface="+mj-lt"/>
              </a:rPr>
              <a:t>(13 AMK)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6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4849" y="303850"/>
            <a:ext cx="861778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200" b="1" u="sng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R-A-AS   - </a:t>
            </a:r>
            <a:r>
              <a:rPr lang="cs-CZ" sz="3200" b="1" u="sng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cs-CZ" sz="3200" b="1" u="sng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step ALDOSTERON</a:t>
            </a:r>
          </a:p>
          <a:p>
            <a:pPr fontAlgn="base"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main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mineralocorticoid</a:t>
            </a:r>
            <a:r>
              <a:rPr lang="cs-CZ" sz="2400" dirty="0">
                <a:latin typeface="Calibri" panose="020F0502020204030204" pitchFamily="34" charset="0"/>
              </a:rPr>
              <a:t> hormone </a:t>
            </a:r>
          </a:p>
          <a:p>
            <a:pPr fontAlgn="base">
              <a:spcAft>
                <a:spcPct val="0"/>
              </a:spcAft>
              <a:buClr>
                <a:srgbClr val="3366FF"/>
              </a:buClr>
              <a:buSzPct val="80000"/>
            </a:pPr>
            <a:endParaRPr lang="cs-CZ" sz="2400" dirty="0"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en-US" sz="2400" dirty="0">
                <a:latin typeface="Calibri" panose="020F0502020204030204" pitchFamily="34" charset="0"/>
              </a:rPr>
              <a:t>produced by the zona glomerulosa of the adrenal gland</a:t>
            </a:r>
            <a:endParaRPr lang="cs-CZ" sz="2400" dirty="0"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Calibri" panose="020F0502020204030204" pitchFamily="34" charset="0"/>
              </a:rPr>
              <a:t>by acting on the mineralocorticoid receptors in the distal tubules </a:t>
            </a:r>
            <a:endParaRPr lang="cs-CZ" sz="2400" dirty="0"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Calibri" panose="020F0502020204030204" pitchFamily="34" charset="0"/>
              </a:rPr>
              <a:t>and collecting ducts of the nephron</a:t>
            </a:r>
            <a:endParaRPr lang="cs-CZ" sz="2400" dirty="0"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chemeClr val="accent1"/>
              </a:buClr>
              <a:buSzPct val="100000"/>
            </a:pPr>
            <a:endParaRPr lang="cs-CZ" sz="2400" dirty="0">
              <a:latin typeface="Calibri" panose="020F0502020204030204" pitchFamily="34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sz="2400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 + H</a:t>
            </a:r>
            <a:r>
              <a:rPr lang="cs-CZ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reabsorption</a:t>
            </a: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Tubular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cs-CZ" sz="2400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antiport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Na-K)</a:t>
            </a:r>
            <a:endParaRPr lang="cs-CZ" sz="2400" dirty="0"/>
          </a:p>
          <a:p>
            <a:pPr lvl="0" fontAlgn="base">
              <a:spcAft>
                <a:spcPct val="0"/>
              </a:spcAft>
              <a:buClr>
                <a:schemeClr val="accent1"/>
              </a:buClr>
              <a:buSzPct val="100000"/>
            </a:pPr>
            <a:endParaRPr lang="cs-CZ" sz="2400" u="sng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aldosteron </a:t>
            </a: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 fontAlgn="base">
              <a:spcAft>
                <a:spcPct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ACTH </a:t>
            </a:r>
          </a:p>
          <a:p>
            <a:pPr marL="342900" lvl="0" indent="-342900" fontAlgn="base">
              <a:spcAft>
                <a:spcPct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AT II</a:t>
            </a:r>
          </a:p>
          <a:p>
            <a:pPr marL="342900" lvl="0" indent="-342900" fontAlgn="base">
              <a:spcAft>
                <a:spcPct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↑ K</a:t>
            </a:r>
            <a:r>
              <a:rPr lang="cs-CZ" sz="2400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ionts</a:t>
            </a: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endParaRPr lang="cs-CZ" sz="2400" u="sng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cs-CZ" sz="2800" b="1" u="sng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fontAlgn="base">
              <a:spcAft>
                <a:spcPct val="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feadback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endParaRPr 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888" y="1824952"/>
            <a:ext cx="8247185" cy="4133396"/>
          </a:xfrm>
          <a:solidFill>
            <a:schemeClr val="accent3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r>
              <a:rPr lang="cs-CZ" sz="33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3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cs-CZ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 –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blockers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renin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angiotensionogen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 AT I)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AT I to AT II)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sartans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antagonization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AT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-rcp)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Antagonisation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aldosteron receptor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3458" y="462162"/>
            <a:ext cx="8440615" cy="702961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r>
              <a:rPr lang="cs-CZ" sz="4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R-AA-S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61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kininový systé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208" r="3075" b="6115"/>
          <a:stretch/>
        </p:blipFill>
        <p:spPr bwMode="auto">
          <a:xfrm>
            <a:off x="246602" y="276379"/>
            <a:ext cx="8509575" cy="63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550985" y="667409"/>
            <a:ext cx="1805353" cy="1150671"/>
            <a:chOff x="550986" y="667409"/>
            <a:chExt cx="1345810" cy="1150671"/>
          </a:xfrm>
        </p:grpSpPr>
        <p:sp>
          <p:nvSpPr>
            <p:cNvPr id="5" name="TextovéPole 4"/>
            <p:cNvSpPr txBox="1"/>
            <p:nvPr/>
          </p:nvSpPr>
          <p:spPr>
            <a:xfrm>
              <a:off x="550986" y="667409"/>
              <a:ext cx="1345810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 err="1">
                  <a:solidFill>
                    <a:srgbClr val="FF0000"/>
                  </a:solidFill>
                  <a:latin typeface="+mj-lt"/>
                </a:rPr>
                <a:t>Betablockers</a:t>
              </a:r>
              <a:r>
                <a:rPr lang="cs-CZ" sz="1600" b="1" dirty="0">
                  <a:solidFill>
                    <a:srgbClr val="FF0000"/>
                  </a:solidFill>
                  <a:latin typeface="+mj-lt"/>
                </a:rPr>
                <a:t> </a:t>
              </a:r>
              <a:endParaRPr lang="cs-CZ" sz="12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 bwMode="auto">
            <a:xfrm>
              <a:off x="979594" y="1349157"/>
              <a:ext cx="545123" cy="46892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Přímá spojnice 7"/>
            <p:cNvCxnSpPr/>
            <p:nvPr/>
          </p:nvCxnSpPr>
          <p:spPr bwMode="auto">
            <a:xfrm flipV="1">
              <a:off x="900411" y="1349157"/>
              <a:ext cx="453364" cy="46892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Skupina 21"/>
          <p:cNvGrpSpPr/>
          <p:nvPr/>
        </p:nvGrpSpPr>
        <p:grpSpPr>
          <a:xfrm>
            <a:off x="3305908" y="1436682"/>
            <a:ext cx="2428894" cy="378775"/>
            <a:chOff x="3305908" y="1436682"/>
            <a:chExt cx="2428894" cy="378775"/>
          </a:xfrm>
        </p:grpSpPr>
        <p:sp>
          <p:nvSpPr>
            <p:cNvPr id="14" name="TextovéPole 13"/>
            <p:cNvSpPr txBox="1"/>
            <p:nvPr/>
          </p:nvSpPr>
          <p:spPr>
            <a:xfrm>
              <a:off x="3938954" y="1436682"/>
              <a:ext cx="179584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  <a:latin typeface="+mj-lt"/>
                </a:rPr>
                <a:t>Renin </a:t>
              </a:r>
              <a:r>
                <a:rPr lang="cs-CZ" sz="1600" b="1" dirty="0" err="1">
                  <a:solidFill>
                    <a:srgbClr val="FF0000"/>
                  </a:solidFill>
                  <a:latin typeface="+mj-lt"/>
                </a:rPr>
                <a:t>inhibitors</a:t>
              </a:r>
              <a:r>
                <a:rPr lang="cs-CZ" sz="1600" b="1" dirty="0">
                  <a:solidFill>
                    <a:srgbClr val="FF0000"/>
                  </a:solidFill>
                  <a:latin typeface="+mj-lt"/>
                </a:rPr>
                <a:t> </a:t>
              </a:r>
            </a:p>
          </p:txBody>
        </p:sp>
        <p:cxnSp>
          <p:nvCxnSpPr>
            <p:cNvPr id="16" name="Přímá spojnice 15"/>
            <p:cNvCxnSpPr/>
            <p:nvPr/>
          </p:nvCxnSpPr>
          <p:spPr bwMode="auto">
            <a:xfrm>
              <a:off x="3305908" y="1436682"/>
              <a:ext cx="550984" cy="33855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Přímá spojnice 16"/>
            <p:cNvCxnSpPr/>
            <p:nvPr/>
          </p:nvCxnSpPr>
          <p:spPr bwMode="auto">
            <a:xfrm flipV="1">
              <a:off x="3373314" y="1436682"/>
              <a:ext cx="416169" cy="37877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ovéPole 18"/>
          <p:cNvSpPr txBox="1"/>
          <p:nvPr/>
        </p:nvSpPr>
        <p:spPr>
          <a:xfrm>
            <a:off x="4700953" y="2567150"/>
            <a:ext cx="164123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+mj-lt"/>
              </a:rPr>
              <a:t>ACE </a:t>
            </a:r>
            <a:r>
              <a:rPr lang="cs-CZ" sz="1600" b="1" dirty="0" err="1">
                <a:solidFill>
                  <a:srgbClr val="FF0000"/>
                </a:solidFill>
                <a:latin typeface="+mj-lt"/>
              </a:rPr>
              <a:t>inhibitors</a:t>
            </a:r>
            <a:endParaRPr lang="cs-CZ" sz="1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0" name="Přímá spojnice 19"/>
          <p:cNvCxnSpPr/>
          <p:nvPr/>
        </p:nvCxnSpPr>
        <p:spPr bwMode="auto">
          <a:xfrm>
            <a:off x="4595447" y="2184936"/>
            <a:ext cx="550984" cy="3385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Přímá spojnice 20"/>
          <p:cNvCxnSpPr/>
          <p:nvPr/>
        </p:nvCxnSpPr>
        <p:spPr bwMode="auto">
          <a:xfrm flipV="1">
            <a:off x="4662853" y="2184936"/>
            <a:ext cx="416169" cy="37877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Skupina 37"/>
          <p:cNvGrpSpPr/>
          <p:nvPr/>
        </p:nvGrpSpPr>
        <p:grpSpPr>
          <a:xfrm>
            <a:off x="2485292" y="3639235"/>
            <a:ext cx="1617783" cy="1073442"/>
            <a:chOff x="2485292" y="3639235"/>
            <a:chExt cx="1617783" cy="1073442"/>
          </a:xfrm>
        </p:grpSpPr>
        <p:cxnSp>
          <p:nvCxnSpPr>
            <p:cNvPr id="23" name="Přímá spojnice 22"/>
            <p:cNvCxnSpPr/>
            <p:nvPr/>
          </p:nvCxnSpPr>
          <p:spPr bwMode="auto">
            <a:xfrm>
              <a:off x="2485292" y="3974124"/>
              <a:ext cx="888022" cy="73855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Přímá spojnice 23"/>
            <p:cNvCxnSpPr/>
            <p:nvPr/>
          </p:nvCxnSpPr>
          <p:spPr bwMode="auto">
            <a:xfrm flipV="1">
              <a:off x="2485292" y="3974125"/>
              <a:ext cx="820616" cy="73855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ovéPole 32"/>
            <p:cNvSpPr txBox="1"/>
            <p:nvPr/>
          </p:nvSpPr>
          <p:spPr>
            <a:xfrm>
              <a:off x="3157902" y="3639235"/>
              <a:ext cx="945173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 err="1">
                  <a:solidFill>
                    <a:srgbClr val="FF0000"/>
                  </a:solidFill>
                  <a:latin typeface="+mj-lt"/>
                </a:rPr>
                <a:t>Sartans</a:t>
              </a:r>
              <a:endParaRPr lang="cs-CZ" sz="16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2110154" y="5432866"/>
            <a:ext cx="4232030" cy="584775"/>
            <a:chOff x="2110154" y="5432866"/>
            <a:chExt cx="4232030" cy="584775"/>
          </a:xfrm>
        </p:grpSpPr>
        <p:sp>
          <p:nvSpPr>
            <p:cNvPr id="34" name="TextovéPole 33"/>
            <p:cNvSpPr txBox="1"/>
            <p:nvPr/>
          </p:nvSpPr>
          <p:spPr>
            <a:xfrm>
              <a:off x="4028802" y="5432866"/>
              <a:ext cx="2313382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  <a:latin typeface="+mj-lt"/>
                </a:rPr>
                <a:t>aldosteron </a:t>
              </a:r>
              <a:r>
                <a:rPr lang="cs-CZ" sz="1600" b="1" dirty="0" err="1">
                  <a:solidFill>
                    <a:srgbClr val="FF0000"/>
                  </a:solidFill>
                  <a:latin typeface="+mj-lt"/>
                </a:rPr>
                <a:t>rcp</a:t>
              </a:r>
              <a:r>
                <a:rPr lang="cs-CZ" sz="16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cs-CZ" sz="1600" b="1" dirty="0" err="1">
                  <a:solidFill>
                    <a:srgbClr val="FF0000"/>
                  </a:solidFill>
                  <a:latin typeface="+mj-lt"/>
                </a:rPr>
                <a:t>antagonists</a:t>
              </a:r>
              <a:endParaRPr lang="cs-CZ" sz="16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 bwMode="auto">
            <a:xfrm>
              <a:off x="2110154" y="5631468"/>
              <a:ext cx="138478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1" y="78704"/>
            <a:ext cx="4859215" cy="499445"/>
          </a:xfrm>
          <a:solidFill>
            <a:schemeClr val="accent3">
              <a:lumMod val="25000"/>
            </a:schemeClr>
          </a:solidFill>
        </p:spPr>
        <p:txBody>
          <a:bodyPr/>
          <a:lstStyle/>
          <a:p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Možnosti ovlivnění RAAS léčivy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3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DB4562AC-6273-4F39-8A4E-4A179D6143A8}"/>
              </a:ext>
            </a:extLst>
          </p:cNvPr>
          <p:cNvSpPr/>
          <p:nvPr/>
        </p:nvSpPr>
        <p:spPr bwMode="auto">
          <a:xfrm rot="2981139">
            <a:off x="6691621" y="4820703"/>
            <a:ext cx="1615555" cy="643416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37874" y="170200"/>
            <a:ext cx="8477967" cy="872836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4800" b="1" dirty="0">
                <a:solidFill>
                  <a:schemeClr val="tx1"/>
                </a:solidFill>
                <a:latin typeface="Calibri" pitchFamily="34" charset="0"/>
              </a:rPr>
              <a:t>1. </a:t>
            </a:r>
            <a:r>
              <a:rPr lang="cs-CZ" altLang="cs-CZ" sz="48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28592" y="1111084"/>
            <a:ext cx="8532167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cs-CZ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cs-CZ" altLang="cs-CZ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ECHANISM OF ACTION</a:t>
            </a:r>
            <a:endParaRPr lang="en-GB" altLang="cs-CZ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1. </a:t>
            </a:r>
            <a:r>
              <a:rPr lang="cs-CZ" alt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Reversible</a:t>
            </a: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antagonisation</a:t>
            </a: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ACE </a:t>
            </a:r>
            <a:r>
              <a:rPr lang="cs-CZ" altLang="cs-CZ" sz="280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800" dirty="0" err="1">
                <a:solidFill>
                  <a:schemeClr val="accent1"/>
                </a:solidFill>
                <a:latin typeface="Calibri" panose="020F0502020204030204" pitchFamily="34" charset="0"/>
              </a:rPr>
              <a:t>dipeptidase</a:t>
            </a:r>
            <a:r>
              <a:rPr lang="cs-CZ" altLang="cs-CZ" sz="280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</a:p>
          <a:p>
            <a:pPr defTabSz="360363">
              <a:lnSpc>
                <a:spcPct val="110000"/>
              </a:lnSpc>
            </a:pPr>
            <a:endParaRPr lang="cs-CZ" altLang="cs-CZ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defTabSz="360363">
              <a:lnSpc>
                <a:spcPct val="110000"/>
              </a:lnSpc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2.	</a:t>
            </a:r>
            <a:r>
              <a:rPr lang="cs-CZ" alt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od bradykinine </a:t>
            </a:r>
            <a:r>
              <a:rPr lang="cs-CZ" alt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degradation</a:t>
            </a: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prolongation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vasodilatation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cs-CZ" altLang="cs-CZ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natriuretic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r>
              <a:rPr lang="cs-CZ" altLang="cs-CZ" sz="22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altLang="cs-CZ" sz="2200" dirty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720262" y="3781160"/>
            <a:ext cx="4504189" cy="120032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↓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peripheral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resistence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↓ aldosteron 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↓ sensitivity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baroreceptors</a:t>
            </a: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935885" y="5934524"/>
            <a:ext cx="2024874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BP 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↓ </a:t>
            </a:r>
            <a:r>
              <a:rPr lang="en-GB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2277353D-9ED5-4FD0-9C12-1819BAF523F1}"/>
              </a:ext>
            </a:extLst>
          </p:cNvPr>
          <p:cNvSpPr/>
          <p:nvPr/>
        </p:nvSpPr>
        <p:spPr bwMode="auto">
          <a:xfrm>
            <a:off x="983954" y="4284617"/>
            <a:ext cx="1615555" cy="643416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29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6804" y="1632358"/>
            <a:ext cx="853038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525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 increase of blood pressure (systolic-diastolic) 140/90 mmHg or higher in patients older than 18 years in at least two of three measurements in two different checks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None/>
            </a:pPr>
            <a:endParaRPr lang="en-US" altLang="cs-CZ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most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 +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hyperlipidemia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+DM +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nicotine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addiction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525"/>
              </a:spcBef>
              <a:buClr>
                <a:srgbClr val="000000"/>
              </a:buClr>
              <a:buSzPct val="100000"/>
              <a:buFont typeface="Wingdings 2" panose="05020102010507070707" pitchFamily="18" charset="2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525"/>
              </a:spcBef>
              <a:buSzPct val="100000"/>
              <a:buFont typeface="Wingdings 2" panose="05020102010507070707" pitchFamily="18" charset="2"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premature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atherosclerosis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ischemic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Char char="•"/>
            </a:pPr>
            <a:endParaRPr lang="cs-CZ" altLang="cs-CZ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Char char="•"/>
            </a:pPr>
            <a:r>
              <a:rPr lang="en-US" altLang="cs-CZ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</a:t>
            </a:r>
            <a:r>
              <a:rPr lang="cs-CZ" altLang="cs-CZ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cs-CZ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cs-CZ" altLang="cs-CZ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20-50 %, 35 % in CZ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None/>
            </a:pPr>
            <a:endParaRPr lang="cs-CZ" altLang="cs-CZ" sz="2800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None/>
            </a:pPr>
            <a:endParaRPr lang="cs-CZ" altLang="cs-CZ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06804" y="374944"/>
            <a:ext cx="8358894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Definition</a:t>
            </a:r>
            <a:r>
              <a:rPr lang="cs-CZ" altLang="cs-CZ" sz="4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46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</a:t>
            </a:r>
            <a:r>
              <a:rPr lang="cs-CZ" altLang="cs-CZ" sz="4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ARTERIAL </a:t>
            </a:r>
          </a:p>
          <a:p>
            <a:pPr algn="ctr">
              <a:buClr>
                <a:srgbClr val="FFFFFF"/>
              </a:buClr>
            </a:pPr>
            <a:r>
              <a:rPr lang="cs-CZ" altLang="cs-CZ" sz="4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HYPERTENSION</a:t>
            </a:r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4718844" y="2231639"/>
            <a:ext cx="320675" cy="3678237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982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7EDC448-38DA-48BA-8DB6-DCE2833F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170200"/>
            <a:ext cx="5029200" cy="74420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 PK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3C2A7F44-8699-4EB5-8B2D-AAB01A13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98" y="105097"/>
            <a:ext cx="1107467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09AA974-EAE9-4863-9CAF-11769C792854}"/>
              </a:ext>
            </a:extLst>
          </p:cNvPr>
          <p:cNvSpPr/>
          <p:nvPr/>
        </p:nvSpPr>
        <p:spPr>
          <a:xfrm>
            <a:off x="326572" y="1371330"/>
            <a:ext cx="86958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Given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orally</a:t>
            </a:r>
            <a:endParaRPr lang="cs-CZ" sz="28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Bioavailability</a:t>
            </a:r>
            <a:r>
              <a:rPr lang="cs-CZ" sz="2800" dirty="0">
                <a:latin typeface="Calibri" panose="020F0502020204030204" pitchFamily="34" charset="0"/>
              </a:rPr>
              <a:t>  50-75 %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Calibri" panose="020F0502020204030204" pitchFamily="34" charset="0"/>
              </a:rPr>
              <a:t>Liver </a:t>
            </a:r>
            <a:r>
              <a:rPr lang="cs-CZ" altLang="cs-CZ" sz="2800" dirty="0" err="1">
                <a:latin typeface="Calibri" panose="020F0502020204030204" pitchFamily="34" charset="0"/>
              </a:rPr>
              <a:t>metabolisation</a:t>
            </a:r>
            <a:r>
              <a:rPr lang="cs-CZ" altLang="cs-CZ" sz="2800" dirty="0">
                <a:latin typeface="Calibri" panose="020F0502020204030204" pitchFamily="34" charset="0"/>
              </a:rPr>
              <a:t> (to </a:t>
            </a:r>
            <a:r>
              <a:rPr lang="cs-CZ" altLang="cs-CZ" sz="2800" dirty="0" err="1">
                <a:latin typeface="Calibri" panose="020F0502020204030204" pitchFamily="34" charset="0"/>
              </a:rPr>
              <a:t>the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active</a:t>
            </a:r>
            <a:r>
              <a:rPr lang="cs-CZ" altLang="cs-CZ" sz="2800" dirty="0">
                <a:latin typeface="Calibri" panose="020F0502020204030204" pitchFamily="34" charset="0"/>
              </a:rPr>
              <a:t> metabolite)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Renal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elimination</a:t>
            </a:r>
            <a:r>
              <a:rPr lang="cs-CZ" sz="2800" dirty="0">
                <a:latin typeface="Calibri" panose="020F0502020204030204" pitchFamily="34" charset="0"/>
              </a:rPr>
              <a:t> /</a:t>
            </a:r>
            <a:r>
              <a:rPr lang="cs-CZ" sz="2800" dirty="0" err="1">
                <a:latin typeface="Calibri" panose="020F0502020204030204" pitchFamily="34" charset="0"/>
              </a:rPr>
              <a:t>glomerular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filtration</a:t>
            </a:r>
            <a:r>
              <a:rPr lang="cs-CZ" sz="2800" dirty="0">
                <a:latin typeface="Calibri" panose="020F0502020204030204" pitchFamily="34" charset="0"/>
              </a:rPr>
              <a:t>/</a:t>
            </a:r>
          </a:p>
          <a:p>
            <a:endParaRPr lang="cs-CZ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Variable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half-life</a:t>
            </a:r>
            <a:endParaRPr lang="cs-CZ" sz="2800" dirty="0">
              <a:latin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</a:rPr>
              <a:t>     	 </a:t>
            </a:r>
            <a:r>
              <a:rPr lang="cs-CZ" sz="2400" dirty="0">
                <a:latin typeface="Calibri" panose="020F0502020204030204" pitchFamily="34" charset="0"/>
              </a:rPr>
              <a:t>13-36 </a:t>
            </a:r>
            <a:r>
              <a:rPr lang="cs-CZ" sz="2400" dirty="0" err="1">
                <a:latin typeface="Calibri" panose="020F0502020204030204" pitchFamily="34" charset="0"/>
              </a:rPr>
              <a:t>hrs</a:t>
            </a:r>
            <a:r>
              <a:rPr lang="cs-CZ" sz="2400" dirty="0">
                <a:latin typeface="Calibri" panose="020F0502020204030204" pitchFamily="34" charset="0"/>
              </a:rPr>
              <a:t>   </a:t>
            </a:r>
            <a:r>
              <a:rPr lang="cs-CZ" sz="2400" dirty="0" err="1">
                <a:latin typeface="Calibri" panose="020F0502020204030204" pitchFamily="34" charset="0"/>
              </a:rPr>
              <a:t>ramipril</a:t>
            </a:r>
            <a:r>
              <a:rPr lang="cs-CZ" sz="2400" dirty="0">
                <a:latin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</a:rPr>
              <a:t>ate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  <a:p>
            <a:r>
              <a:rPr lang="cs-CZ" sz="2400" dirty="0">
                <a:latin typeface="Calibri" panose="020F0502020204030204" pitchFamily="34" charset="0"/>
              </a:rPr>
              <a:t>	 30-120 </a:t>
            </a:r>
            <a:r>
              <a:rPr lang="cs-CZ" sz="2400" dirty="0" err="1">
                <a:latin typeface="Calibri" panose="020F0502020204030204" pitchFamily="34" charset="0"/>
              </a:rPr>
              <a:t>hrs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perindopril</a:t>
            </a:r>
            <a:r>
              <a:rPr lang="cs-CZ" sz="2400" dirty="0">
                <a:latin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</a:rPr>
              <a:t>ate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  <a:endParaRPr lang="cs-CZ" sz="2000" b="1" u="sng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45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3C2A7F44-8699-4EB5-8B2D-AAB01A13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098" y="105097"/>
            <a:ext cx="1107467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7A8A16-D21E-4B09-8764-E3B3C42F7834}"/>
              </a:ext>
            </a:extLst>
          </p:cNvPr>
          <p:cNvSpPr txBox="1"/>
          <p:nvPr/>
        </p:nvSpPr>
        <p:spPr>
          <a:xfrm>
            <a:off x="307051" y="1376073"/>
            <a:ext cx="87261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Safe</a:t>
            </a:r>
            <a:r>
              <a:rPr lang="cs-CZ" sz="2800" dirty="0">
                <a:latin typeface="Calibri" panose="020F0502020204030204" pitchFamily="34" charset="0"/>
              </a:rPr>
              <a:t> and </a:t>
            </a:r>
            <a:r>
              <a:rPr lang="cs-CZ" sz="2800" dirty="0" err="1">
                <a:latin typeface="Calibri" panose="020F0502020204030204" pitchFamily="34" charset="0"/>
              </a:rPr>
              <a:t>effective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drugs</a:t>
            </a:r>
            <a:r>
              <a:rPr lang="cs-CZ" sz="2800" dirty="0">
                <a:latin typeface="Calibri" panose="020F0502020204030204" pitchFamily="34" charset="0"/>
              </a:rPr>
              <a:t> in </a:t>
            </a:r>
            <a:r>
              <a:rPr lang="cs-CZ" sz="2800" dirty="0" err="1">
                <a:latin typeface="Calibri" panose="020F0502020204030204" pitchFamily="34" charset="0"/>
              </a:rPr>
              <a:t>monotherapy</a:t>
            </a:r>
            <a:r>
              <a:rPr lang="cs-CZ" sz="2800" dirty="0">
                <a:latin typeface="Calibri" panose="020F0502020204030204" pitchFamily="34" charset="0"/>
              </a:rPr>
              <a:t> as </a:t>
            </a:r>
            <a:r>
              <a:rPr lang="cs-CZ" sz="2800" dirty="0" err="1">
                <a:latin typeface="Calibri" panose="020F0502020204030204" pitchFamily="34" charset="0"/>
              </a:rPr>
              <a:t>well</a:t>
            </a:r>
            <a:r>
              <a:rPr lang="cs-CZ" sz="2800" dirty="0">
                <a:latin typeface="Calibri" panose="020F0502020204030204" pitchFamily="34" charset="0"/>
              </a:rPr>
              <a:t> as </a:t>
            </a:r>
            <a:r>
              <a:rPr lang="cs-CZ" sz="2800" dirty="0" err="1">
                <a:latin typeface="Calibri" panose="020F0502020204030204" pitchFamily="34" charset="0"/>
              </a:rPr>
              <a:t>combination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Favorable</a:t>
            </a:r>
            <a:r>
              <a:rPr lang="cs-C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profile on </a:t>
            </a:r>
            <a:r>
              <a:rPr lang="cs-CZ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carbohydrates</a:t>
            </a:r>
            <a:r>
              <a:rPr lang="cs-CZ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</a:t>
            </a:r>
            <a:r>
              <a:rPr lang="cs-CZ" sz="2400" dirty="0" err="1">
                <a:latin typeface="Calibri" panose="020F0502020204030204" pitchFamily="34" charset="0"/>
              </a:rPr>
              <a:t>diabetic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patients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Cardioprotective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Renoprotective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effect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cs-CZ" sz="2400" dirty="0">
                <a:latin typeface="Calibri" panose="020F0502020204030204" pitchFamily="34" charset="0"/>
              </a:rPr>
              <a:t>↓ </a:t>
            </a:r>
            <a:r>
              <a:rPr lang="cs-CZ" sz="2400" dirty="0" err="1">
                <a:latin typeface="Calibri" panose="020F0502020204030204" pitchFamily="34" charset="0"/>
              </a:rPr>
              <a:t>albuminuria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  <a:endParaRPr lang="cs-CZ" sz="2800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3E80E77B-5946-462D-930F-F76C3264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90" y="361378"/>
            <a:ext cx="3399710" cy="74420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ADVANTAGE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96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2126" y="281603"/>
            <a:ext cx="865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Classification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accoring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</a:t>
            </a:r>
            <a:r>
              <a:rPr lang="cs-CZ" sz="32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cs-CZ" sz="3200" b="1" baseline="-250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1/2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endParaRPr lang="cs-CZ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2126" y="927632"/>
            <a:ext cx="85896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Short-acting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(3x/ per </a:t>
            </a:r>
            <a:r>
              <a:rPr lang="cs-CZ" sz="2400" dirty="0" err="1">
                <a:latin typeface="Calibri" panose="020F0502020204030204" pitchFamily="34" charset="0"/>
              </a:rPr>
              <a:t>day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  <a:p>
            <a:pPr>
              <a:tabLst>
                <a:tab pos="360363" algn="l"/>
              </a:tabLst>
            </a:pPr>
            <a:r>
              <a:rPr lang="cs-CZ" sz="2800" dirty="0">
                <a:solidFill>
                  <a:srgbClr val="FF99FF"/>
                </a:solidFill>
                <a:latin typeface="Calibri" panose="020F0502020204030204" pitchFamily="34" charset="0"/>
              </a:rPr>
              <a:t>	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cs-CZ" sz="2800" b="1" baseline="-250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1/2  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2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cs-CZ" sz="2800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r>
              <a:rPr lang="cs-CZ" sz="28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</a:t>
            </a:r>
            <a:r>
              <a:rPr lang="cs-CZ" sz="28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8 </a:t>
            </a:r>
            <a:r>
              <a:rPr lang="cs-CZ" sz="2800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endParaRPr lang="cs-CZ" sz="2800" baseline="-25000" dirty="0">
              <a:solidFill>
                <a:srgbClr val="FF99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360363" algn="l"/>
              </a:tabLst>
            </a:pP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	CAPTOPRIL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</a:rPr>
              <a:t>(not </a:t>
            </a:r>
            <a:r>
              <a:rPr lang="cs-CZ" sz="2800" dirty="0" err="1">
                <a:solidFill>
                  <a:schemeClr val="accent1"/>
                </a:solidFill>
                <a:latin typeface="Calibri" panose="020F0502020204030204" pitchFamily="34" charset="0"/>
              </a:rPr>
              <a:t>used</a:t>
            </a:r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endParaRPr lang="cs-CZ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cs-CZ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Intermediatte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(1-2x/ per </a:t>
            </a:r>
            <a:r>
              <a:rPr lang="cs-CZ" sz="2400" dirty="0" err="1">
                <a:latin typeface="Calibri" panose="020F0502020204030204" pitchFamily="34" charset="0"/>
              </a:rPr>
              <a:t>day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  <a:p>
            <a:pPr defTabSz="444500"/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cs-CZ" sz="2800" b="1" baseline="-250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1/2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=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6-12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up to </a:t>
            </a:r>
            <a:r>
              <a:rPr lang="cs-CZ" sz="28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24 </a:t>
            </a:r>
            <a:r>
              <a:rPr lang="cs-CZ" sz="2800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endParaRPr lang="cs-CZ" sz="2800" baseline="-25000" dirty="0">
              <a:solidFill>
                <a:srgbClr val="FF99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444500"/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	ENALAPRIL</a:t>
            </a: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, LISINOPRIL, FOSINOPRIL</a:t>
            </a:r>
          </a:p>
          <a:p>
            <a:pPr defTabSz="444500"/>
            <a:endParaRPr lang="cs-CZ" sz="2400" dirty="0">
              <a:solidFill>
                <a:srgbClr val="FF99FF"/>
              </a:solidFill>
              <a:latin typeface="Calibri" panose="020F0502020204030204" pitchFamily="34" charset="0"/>
            </a:endParaRPr>
          </a:p>
          <a:p>
            <a:pPr marL="360363" indent="-360363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Long-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acting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(1x/ per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day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)			</a:t>
            </a:r>
            <a:endParaRPr lang="cs-CZ" sz="2400" dirty="0">
              <a:latin typeface="Calibri" panose="020F0502020204030204" pitchFamily="34" charset="0"/>
            </a:endParaRPr>
          </a:p>
          <a:p>
            <a:pPr defTabSz="363538"/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cs-CZ" sz="2800" b="1" baseline="-25000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1/2 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app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13-36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perindopril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120 </a:t>
            </a:r>
            <a:r>
              <a:rPr lang="cs-CZ" sz="2800" b="1" dirty="0" err="1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hrs</a:t>
            </a:r>
            <a:r>
              <a:rPr lang="cs-CZ" sz="2800" b="1" dirty="0">
                <a:solidFill>
                  <a:srgbClr val="FF99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cs-CZ" sz="2800" b="1" baseline="-25000" dirty="0">
              <a:solidFill>
                <a:srgbClr val="FF99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3538"/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	TRANDOLAPRIL</a:t>
            </a:r>
            <a:r>
              <a:rPr lang="cs-CZ" sz="2800" b="1" baseline="30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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, RAMIPRIL, PERINDOPRIL	  </a:t>
            </a:r>
          </a:p>
        </p:txBody>
      </p:sp>
      <p:cxnSp>
        <p:nvCxnSpPr>
          <p:cNvPr id="10" name="Přímá spojnice 9"/>
          <p:cNvCxnSpPr/>
          <p:nvPr/>
        </p:nvCxnSpPr>
        <p:spPr bwMode="auto">
          <a:xfrm>
            <a:off x="442089" y="881616"/>
            <a:ext cx="83097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Přímá spojnice 11"/>
          <p:cNvCxnSpPr/>
          <p:nvPr/>
        </p:nvCxnSpPr>
        <p:spPr bwMode="auto">
          <a:xfrm>
            <a:off x="302126" y="6028803"/>
            <a:ext cx="83097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ovéPole 1"/>
          <p:cNvSpPr txBox="1"/>
          <p:nvPr/>
        </p:nvSpPr>
        <p:spPr>
          <a:xfrm>
            <a:off x="302126" y="6125382"/>
            <a:ext cx="844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  </a:t>
            </a: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lowest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onset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action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05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0942" y="328653"/>
            <a:ext cx="4903207" cy="74420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ADVERSE EFFECTS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4328" y="1162546"/>
            <a:ext cx="8461513" cy="530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6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Dry </a:t>
            </a:r>
            <a:r>
              <a:rPr lang="cs-CZ" sz="2600" b="1" u="sng" dirty="0" err="1">
                <a:solidFill>
                  <a:srgbClr val="FFFF00"/>
                </a:solidFill>
                <a:latin typeface="Calibri" panose="020F0502020204030204" pitchFamily="34" charset="0"/>
              </a:rPr>
              <a:t>irritant</a:t>
            </a:r>
            <a:r>
              <a:rPr lang="cs-CZ" sz="26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600" b="1" u="sng" dirty="0" err="1">
                <a:solidFill>
                  <a:srgbClr val="FFFF00"/>
                </a:solidFill>
                <a:latin typeface="Calibri" panose="020F0502020204030204" pitchFamily="34" charset="0"/>
              </a:rPr>
              <a:t>cough</a:t>
            </a:r>
            <a:r>
              <a:rPr lang="cs-CZ" sz="26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  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The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most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common</a:t>
            </a:r>
            <a:endParaRPr lang="cs-CZ" sz="26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defTabSz="442913">
              <a:lnSpc>
                <a:spcPct val="110000"/>
              </a:lnSpc>
            </a:pPr>
            <a:r>
              <a:rPr lang="cs-CZ" sz="2600" dirty="0">
                <a:solidFill>
                  <a:srgbClr val="FFFFFF"/>
                </a:solidFill>
                <a:latin typeface="Calibri" panose="020F0502020204030204" pitchFamily="34" charset="0"/>
              </a:rPr>
              <a:t>	</a:t>
            </a:r>
            <a:r>
              <a:rPr lang="cs-CZ" sz="2400" dirty="0">
                <a:solidFill>
                  <a:srgbClr val="FFFFFF"/>
                </a:solidFill>
                <a:latin typeface="Calibri" panose="020F0502020204030204" pitchFamily="34" charset="0"/>
              </a:rPr>
              <a:t>↓ </a:t>
            </a:r>
            <a:r>
              <a:rPr lang="cs-CZ" sz="2400" dirty="0" err="1">
                <a:solidFill>
                  <a:srgbClr val="FFFFFF"/>
                </a:solidFill>
                <a:latin typeface="Calibri" panose="020F0502020204030204" pitchFamily="34" charset="0"/>
              </a:rPr>
              <a:t>degradation</a:t>
            </a:r>
            <a:r>
              <a:rPr lang="cs-CZ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cs-CZ" sz="2000" dirty="0">
                <a:solidFill>
                  <a:srgbClr val="FFFFFF"/>
                </a:solidFill>
                <a:latin typeface="Calibri" panose="020F0502020204030204" pitchFamily="34" charset="0"/>
              </a:rPr>
              <a:t> bradykinin </a:t>
            </a:r>
          </a:p>
          <a:p>
            <a:pPr defTabSz="442913">
              <a:lnSpc>
                <a:spcPct val="110000"/>
              </a:lnSpc>
            </a:pPr>
            <a:endParaRPr lang="cs-CZ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Hyperkalemia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(↓</a:t>
            </a:r>
            <a:r>
              <a:rPr lang="cs-CZ" sz="24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aldosteron  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inhibition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of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 Na/K </a:t>
            </a:r>
            <a:r>
              <a:rPr lang="cs-CZ" sz="2400" dirty="0" err="1">
                <a:solidFill>
                  <a:srgbClr val="FFFF00"/>
                </a:solidFill>
                <a:latin typeface="Calibri" panose="020F0502020204030204" pitchFamily="34" charset="0"/>
              </a:rPr>
              <a:t>antiport</a:t>
            </a:r>
            <a:r>
              <a:rPr lang="cs-CZ" sz="24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cs-CZ" sz="3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tabLst>
                <a:tab pos="442913" algn="l"/>
              </a:tabLst>
            </a:pPr>
            <a:r>
              <a:rPr lang="cs-CZ" sz="2600" dirty="0">
                <a:latin typeface="Calibri" panose="020F0502020204030204" pitchFamily="34" charset="0"/>
              </a:rPr>
              <a:t>	</a:t>
            </a:r>
            <a:r>
              <a:rPr lang="cs-CZ" sz="2400" dirty="0" err="1">
                <a:latin typeface="Calibri" panose="020F0502020204030204" pitchFamily="34" charset="0"/>
              </a:rPr>
              <a:t>lab</a:t>
            </a:r>
            <a:r>
              <a:rPr lang="cs-CZ" sz="2400" dirty="0">
                <a:latin typeface="Calibri" panose="020F0502020204030204" pitchFamily="34" charset="0"/>
              </a:rPr>
              <a:t> monitoring K, urea and kreatinine </a:t>
            </a:r>
            <a:r>
              <a:rPr lang="cs-CZ" sz="2400" dirty="0" err="1">
                <a:latin typeface="Calibri" panose="020F0502020204030204" pitchFamily="34" charset="0"/>
              </a:rPr>
              <a:t>level</a:t>
            </a:r>
            <a:r>
              <a:rPr lang="cs-CZ" sz="2400" dirty="0">
                <a:latin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</a:rPr>
              <a:t>mainly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during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first</a:t>
            </a:r>
            <a:r>
              <a:rPr lang="cs-CZ" sz="2400" dirty="0">
                <a:latin typeface="Calibri" panose="020F0502020204030204" pitchFamily="34" charset="0"/>
              </a:rPr>
              <a:t> period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tretament</a:t>
            </a:r>
            <a:r>
              <a:rPr lang="cs-CZ" sz="2400" dirty="0">
                <a:latin typeface="Calibri" panose="020F0502020204030204" pitchFamily="34" charset="0"/>
              </a:rPr>
              <a:t>)  </a:t>
            </a:r>
          </a:p>
          <a:p>
            <a:pPr>
              <a:lnSpc>
                <a:spcPct val="110000"/>
              </a:lnSpc>
              <a:tabLst>
                <a:tab pos="442913" algn="l"/>
              </a:tabLst>
            </a:pPr>
            <a:endParaRPr lang="cs-CZ" sz="24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Angiooedema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r>
              <a:rPr lang="cs-CZ" sz="2600" b="1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allergic</a:t>
            </a:r>
            <a:r>
              <a:rPr lang="cs-CZ" sz="2600" dirty="0">
                <a:latin typeface="Calibri" panose="020F0502020204030204" pitchFamily="34" charset="0"/>
              </a:rPr>
              <a:t>/ </a:t>
            </a:r>
            <a:r>
              <a:rPr lang="cs-CZ" sz="2400" dirty="0" err="1">
                <a:latin typeface="Calibri" panose="020F0502020204030204" pitchFamily="34" charset="0"/>
              </a:rPr>
              <a:t>hereditary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angioedema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cs-CZ" sz="2400" dirty="0">
              <a:latin typeface="Calibri" panose="020F0502020204030204" pitchFamily="34" charset="0"/>
            </a:endParaRPr>
          </a:p>
          <a:p>
            <a:pPr marL="457200" indent="-457200" defTabSz="544513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Teratogenity. </a:t>
            </a:r>
            <a:r>
              <a:rPr lang="cs-CZ" sz="2400" dirty="0">
                <a:latin typeface="Calibri" panose="020F0502020204030204" pitchFamily="34" charset="0"/>
              </a:rPr>
              <a:t>KI in gravidity </a:t>
            </a:r>
            <a:r>
              <a:rPr lang="cs-CZ" sz="2400" i="1" dirty="0">
                <a:latin typeface="Calibri" panose="020F0502020204030204" pitchFamily="34" charset="0"/>
              </a:rPr>
              <a:t>(second and </a:t>
            </a:r>
            <a:r>
              <a:rPr lang="cs-CZ" sz="2400" i="1" dirty="0" err="1">
                <a:latin typeface="Calibri" panose="020F0502020204030204" pitchFamily="34" charset="0"/>
              </a:rPr>
              <a:t>third</a:t>
            </a:r>
            <a:r>
              <a:rPr lang="cs-CZ" sz="2400" i="1" dirty="0">
                <a:latin typeface="Calibri" panose="020F0502020204030204" pitchFamily="34" charset="0"/>
              </a:rPr>
              <a:t> trimestr)</a:t>
            </a:r>
          </a:p>
          <a:p>
            <a:pPr marL="457200" indent="-457200" defTabSz="544513">
              <a:buFont typeface="Wingdings" panose="05000000000000000000" pitchFamily="2" charset="2"/>
              <a:buChar char="Ø"/>
            </a:pPr>
            <a:endParaRPr lang="cs-CZ" sz="2400" i="1" dirty="0">
              <a:latin typeface="Calibri" panose="020F0502020204030204" pitchFamily="34" charset="0"/>
            </a:endParaRPr>
          </a:p>
          <a:p>
            <a:pPr marL="342900" indent="-342900" defTabSz="544513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  (</a:t>
            </a:r>
            <a:r>
              <a:rPr 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hypotension</a:t>
            </a:r>
            <a:r>
              <a:rPr 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)</a:t>
            </a:r>
          </a:p>
          <a:p>
            <a:pPr defTabSz="544513"/>
            <a:endParaRPr lang="cs-CZ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505590" y="286018"/>
            <a:ext cx="1107467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7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503976" y="303981"/>
            <a:ext cx="3652388" cy="70384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cs-CZ" alt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INDICATION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736" y="1247178"/>
            <a:ext cx="8536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Arterial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hypertension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* </a:t>
            </a:r>
            <a:r>
              <a:rPr lang="cs-CZ" sz="3200" dirty="0">
                <a:latin typeface="Calibri" panose="020F0502020204030204" pitchFamily="34" charset="0"/>
              </a:rPr>
              <a:t>/</a:t>
            </a:r>
            <a:r>
              <a:rPr lang="cs-CZ" sz="2800" dirty="0" err="1">
                <a:latin typeface="Calibri" panose="020F0502020204030204" pitchFamily="34" charset="0"/>
              </a:rPr>
              <a:t>suitable</a:t>
            </a:r>
            <a:r>
              <a:rPr lang="cs-CZ" sz="2800" dirty="0">
                <a:latin typeface="Calibri" panose="020F0502020204030204" pitchFamily="34" charset="0"/>
              </a:rPr>
              <a:t> in DM </a:t>
            </a:r>
            <a:r>
              <a:rPr lang="cs-CZ" sz="2800" dirty="0" err="1">
                <a:latin typeface="Calibri" panose="020F0502020204030204" pitchFamily="34" charset="0"/>
              </a:rPr>
              <a:t>pts</a:t>
            </a:r>
            <a:r>
              <a:rPr lang="cs-CZ" sz="2800" dirty="0">
                <a:latin typeface="Calibri" panose="020F0502020204030204" pitchFamily="34" charset="0"/>
              </a:rPr>
              <a:t>. 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Chronic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Heart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Failure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* </a:t>
            </a:r>
            <a:r>
              <a:rPr lang="cs-CZ" sz="2400" b="1" dirty="0">
                <a:latin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</a:rPr>
              <a:t>/↓ LVF, </a:t>
            </a:r>
            <a:r>
              <a:rPr lang="cs-CZ" sz="2400" dirty="0" err="1">
                <a:latin typeface="Calibri" panose="020F0502020204030204" pitchFamily="34" charset="0"/>
              </a:rPr>
              <a:t>remodelation</a:t>
            </a:r>
            <a:r>
              <a:rPr lang="cs-CZ" sz="2400" dirty="0">
                <a:latin typeface="Calibri" panose="020F0502020204030204" pitchFamily="34" charset="0"/>
              </a:rPr>
              <a:t> and </a:t>
            </a:r>
            <a:r>
              <a:rPr lang="cs-CZ" sz="2400" b="1" dirty="0" err="1">
                <a:latin typeface="Calibri" panose="020F0502020204030204" pitchFamily="34" charset="0"/>
              </a:rPr>
              <a:t>hypertrophy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left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ventricule</a:t>
            </a:r>
            <a:r>
              <a:rPr lang="cs-CZ" sz="2400" dirty="0">
                <a:latin typeface="Calibri" panose="020F0502020204030204" pitchFamily="34" charset="0"/>
              </a:rPr>
              <a:t>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Secondary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prophylaxy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of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trombotic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complication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 * 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defTabSz="354013"/>
            <a:r>
              <a:rPr lang="cs-CZ" sz="2400" dirty="0">
                <a:latin typeface="Calibri" panose="020F0502020204030204" pitchFamily="34" charset="0"/>
              </a:rPr>
              <a:t>	(IM, </a:t>
            </a:r>
            <a:r>
              <a:rPr lang="cs-CZ" sz="2400" dirty="0" err="1">
                <a:latin typeface="Calibri" panose="020F0502020204030204" pitchFamily="34" charset="0"/>
              </a:rPr>
              <a:t>stroke</a:t>
            </a:r>
            <a:r>
              <a:rPr lang="cs-CZ" sz="24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Diabetic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/non-DM/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nephropathy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756313" y="168389"/>
            <a:ext cx="1107467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0736" y="4779736"/>
            <a:ext cx="8536785" cy="1138773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Long-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ACEI 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benefit</a:t>
            </a:r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265113" algn="l"/>
              </a:tabLst>
            </a:pPr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RR in RCT: 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PERINDOPRIL, RAMIPRIL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68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45116" y="1513180"/>
            <a:ext cx="83186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GRAVIDITY *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Hypercalemia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Bilateral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stenosis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renal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arteries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clinically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significant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↓ GF (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relative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KI)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Angioedema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anamnesis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Primary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hyperaldosteronism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tabLst>
                <a:tab pos="442913" algn="l"/>
              </a:tabLst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(non-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responders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618544" y="424670"/>
            <a:ext cx="5131092" cy="70384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cs-CZ" alt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CONTRAINDICATION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3CDAF2C-5642-498C-A7A0-EF59BE272B7A}"/>
              </a:ext>
            </a:extLst>
          </p:cNvPr>
          <p:cNvSpPr/>
          <p:nvPr/>
        </p:nvSpPr>
        <p:spPr>
          <a:xfrm>
            <a:off x="545116" y="6139570"/>
            <a:ext cx="2696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</a:rPr>
              <a:t>* </a:t>
            </a:r>
            <a:r>
              <a:rPr lang="cs-CZ" sz="2000" dirty="0" err="1">
                <a:latin typeface="Calibri" panose="020F0502020204030204" pitchFamily="34" charset="0"/>
              </a:rPr>
              <a:t>All</a:t>
            </a:r>
            <a:r>
              <a:rPr lang="cs-CZ" sz="2000" dirty="0">
                <a:latin typeface="Calibri" panose="020F0502020204030204" pitchFamily="34" charset="0"/>
              </a:rPr>
              <a:t> RAAS </a:t>
            </a:r>
            <a:r>
              <a:rPr lang="cs-CZ" sz="2000" dirty="0" err="1">
                <a:latin typeface="Calibri" panose="020F0502020204030204" pitchFamily="34" charset="0"/>
              </a:rPr>
              <a:t>acting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drugs</a:t>
            </a:r>
            <a:r>
              <a:rPr lang="cs-CZ" sz="2000" dirty="0">
                <a:latin typeface="Calibri" panose="020F0502020204030204" pitchFamily="34" charset="0"/>
              </a:rPr>
              <a:t>  </a:t>
            </a:r>
            <a:endParaRPr lang="cs-CZ" sz="2000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C6B2B3B-2BFA-4D5F-9267-3E6D0A1B872C}"/>
              </a:ext>
            </a:extLst>
          </p:cNvPr>
          <p:cNvCxnSpPr/>
          <p:nvPr/>
        </p:nvCxnSpPr>
        <p:spPr bwMode="auto">
          <a:xfrm>
            <a:off x="399048" y="6003624"/>
            <a:ext cx="84647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756313" y="168389"/>
            <a:ext cx="1107467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ACEi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29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2266950" y="1463675"/>
            <a:ext cx="3119438" cy="6080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>
              <a:latin typeface="Calibri" pitchFamily="34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638425" y="1509713"/>
            <a:ext cx="2145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Angiotenzinogen</a:t>
            </a: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2266950" y="3292475"/>
            <a:ext cx="3119438" cy="6080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 sz="200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882899" y="3338513"/>
            <a:ext cx="180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Angiotenzin I</a:t>
            </a:r>
          </a:p>
        </p:txBody>
      </p:sp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2340769" y="5102023"/>
            <a:ext cx="2824162" cy="4889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altLang="cs-CZ">
              <a:latin typeface="Calibri" pitchFamily="34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705100" y="5138738"/>
            <a:ext cx="186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Angiotenzin II</a:t>
            </a: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3790950" y="2239963"/>
            <a:ext cx="0" cy="801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3714750" y="4049713"/>
            <a:ext cx="0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851275" y="2338388"/>
            <a:ext cx="1065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  <a:latin typeface="Calibri" pitchFamily="34" charset="0"/>
              </a:rPr>
              <a:t>RENIN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775075" y="4243388"/>
            <a:ext cx="914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  <a:latin typeface="Calibri" pitchFamily="34" charset="0"/>
              </a:rPr>
              <a:t>ACE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5599113" y="3255963"/>
            <a:ext cx="31466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cs-CZ" altLang="cs-CZ" sz="20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</a:t>
            </a:r>
            <a:r>
              <a:rPr lang="cs-CZ" altLang="cs-CZ" sz="20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psin</a:t>
            </a:r>
          </a:p>
          <a:p>
            <a:pPr algn="ctr"/>
            <a:r>
              <a:rPr lang="cs-CZ" altLang="cs-CZ" sz="2000" b="1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t-PA</a:t>
            </a:r>
          </a:p>
        </p:txBody>
      </p:sp>
      <p:sp>
        <p:nvSpPr>
          <p:cNvPr id="13325" name="Freeform 14"/>
          <p:cNvSpPr>
            <a:spLocks/>
          </p:cNvSpPr>
          <p:nvPr/>
        </p:nvSpPr>
        <p:spPr bwMode="auto">
          <a:xfrm>
            <a:off x="4689475" y="2239963"/>
            <a:ext cx="2106613" cy="933450"/>
          </a:xfrm>
          <a:custGeom>
            <a:avLst/>
            <a:gdLst>
              <a:gd name="T0" fmla="*/ 0 w 1264"/>
              <a:gd name="T1" fmla="*/ 0 h 960"/>
              <a:gd name="T2" fmla="*/ 2147483647 w 1264"/>
              <a:gd name="T3" fmla="*/ 2147483647 h 960"/>
              <a:gd name="T4" fmla="*/ 2147483647 w 1264"/>
              <a:gd name="T5" fmla="*/ 2147483647 h 960"/>
              <a:gd name="T6" fmla="*/ 0 60000 65536"/>
              <a:gd name="T7" fmla="*/ 0 60000 65536"/>
              <a:gd name="T8" fmla="*/ 0 60000 65536"/>
              <a:gd name="T9" fmla="*/ 0 w 1264"/>
              <a:gd name="T10" fmla="*/ 0 h 960"/>
              <a:gd name="T11" fmla="*/ 1264 w 1264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4" h="960">
                <a:moveTo>
                  <a:pt x="0" y="0"/>
                </a:moveTo>
                <a:cubicBezTo>
                  <a:pt x="424" y="40"/>
                  <a:pt x="848" y="80"/>
                  <a:pt x="1056" y="240"/>
                </a:cubicBezTo>
                <a:cubicBezTo>
                  <a:pt x="1264" y="400"/>
                  <a:pt x="1256" y="680"/>
                  <a:pt x="1248" y="9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6" name="Freeform 15"/>
          <p:cNvSpPr>
            <a:spLocks/>
          </p:cNvSpPr>
          <p:nvPr/>
        </p:nvSpPr>
        <p:spPr bwMode="auto">
          <a:xfrm>
            <a:off x="5324476" y="4275647"/>
            <a:ext cx="1500188" cy="107950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0 h 720"/>
              <a:gd name="T6" fmla="*/ 0 60000 65536"/>
              <a:gd name="T7" fmla="*/ 0 60000 65536"/>
              <a:gd name="T8" fmla="*/ 0 60000 65536"/>
              <a:gd name="T9" fmla="*/ 0 w 1248"/>
              <a:gd name="T10" fmla="*/ 0 h 720"/>
              <a:gd name="T11" fmla="*/ 1248 w 124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720">
                <a:moveTo>
                  <a:pt x="0" y="720"/>
                </a:moveTo>
                <a:cubicBezTo>
                  <a:pt x="400" y="708"/>
                  <a:pt x="800" y="696"/>
                  <a:pt x="1008" y="576"/>
                </a:cubicBezTo>
                <a:cubicBezTo>
                  <a:pt x="1216" y="456"/>
                  <a:pt x="1232" y="228"/>
                  <a:pt x="1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Freeform 16"/>
          <p:cNvSpPr>
            <a:spLocks/>
          </p:cNvSpPr>
          <p:nvPr/>
        </p:nvSpPr>
        <p:spPr bwMode="auto">
          <a:xfrm>
            <a:off x="1136651" y="3738624"/>
            <a:ext cx="1007645" cy="1541402"/>
          </a:xfrm>
          <a:custGeom>
            <a:avLst/>
            <a:gdLst>
              <a:gd name="T0" fmla="*/ 2147483647 w 664"/>
              <a:gd name="T1" fmla="*/ 0 h 1296"/>
              <a:gd name="T2" fmla="*/ 2147483647 w 664"/>
              <a:gd name="T3" fmla="*/ 2147483647 h 1296"/>
              <a:gd name="T4" fmla="*/ 2147483647 w 664"/>
              <a:gd name="T5" fmla="*/ 2147483647 h 1296"/>
              <a:gd name="T6" fmla="*/ 2147483647 w 664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664"/>
              <a:gd name="T13" fmla="*/ 0 h 1296"/>
              <a:gd name="T14" fmla="*/ 664 w 66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4" h="1296">
                <a:moveTo>
                  <a:pt x="664" y="0"/>
                </a:moveTo>
                <a:cubicBezTo>
                  <a:pt x="448" y="56"/>
                  <a:pt x="232" y="112"/>
                  <a:pt x="136" y="288"/>
                </a:cubicBezTo>
                <a:cubicBezTo>
                  <a:pt x="40" y="464"/>
                  <a:pt x="0" y="888"/>
                  <a:pt x="88" y="1056"/>
                </a:cubicBezTo>
                <a:cubicBezTo>
                  <a:pt x="176" y="1224"/>
                  <a:pt x="420" y="1260"/>
                  <a:pt x="664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365550" y="4289555"/>
            <a:ext cx="1639887" cy="400110"/>
          </a:xfrm>
          <a:prstGeom prst="rect">
            <a:avLst/>
          </a:prstGeom>
          <a:solidFill>
            <a:srgbClr val="FF6699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altLang="cs-CZ" sz="2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CAGE</a:t>
            </a:r>
            <a:endParaRPr lang="cs-CZ" altLang="cs-C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9" name="Obdélník 1"/>
          <p:cNvSpPr>
            <a:spLocks noChangeArrowheads="1"/>
          </p:cNvSpPr>
          <p:nvPr/>
        </p:nvSpPr>
        <p:spPr bwMode="auto">
          <a:xfrm>
            <a:off x="2175824" y="5761395"/>
            <a:ext cx="68465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CAGE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chymostatin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sensitive AT-II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generated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enzyme (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veins</a:t>
            </a:r>
            <a:r>
              <a:rPr lang="cs-CZ" altLang="cs-CZ" sz="2000" dirty="0">
                <a:latin typeface="Calibri" pitchFamily="34" charset="0"/>
              </a:rPr>
              <a:t>)</a:t>
            </a:r>
            <a:endParaRPr lang="cs-CZ" altLang="cs-CZ" sz="20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t-PA  –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tissue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plazminogen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activator</a:t>
            </a:r>
            <a:endParaRPr lang="cs-CZ" altLang="cs-CZ" sz="20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cs-CZ" altLang="cs-CZ" sz="2000" dirty="0" err="1">
                <a:latin typeface="Calibri" pitchFamily="34" charset="0"/>
              </a:rPr>
              <a:t>c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atepsin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serum</a:t>
            </a:r>
            <a:r>
              <a:rPr lang="cs-CZ" altLang="cs-CZ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itchFamily="34" charset="0"/>
              </a:rPr>
              <a:t>protease</a:t>
            </a:r>
            <a:endParaRPr lang="cs-CZ" altLang="cs-CZ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30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8785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0000"/>
                </a:solidFill>
              </a:rPr>
              <a:t>ACEi  </a:t>
            </a:r>
            <a:endParaRPr lang="cs-CZ" altLang="cs-CZ" sz="3200">
              <a:solidFill>
                <a:srgbClr val="000000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 bwMode="auto">
          <a:xfrm flipV="1">
            <a:off x="3333049" y="4049713"/>
            <a:ext cx="1050867" cy="5115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Přímá spojnice 27"/>
          <p:cNvCxnSpPr/>
          <p:nvPr/>
        </p:nvCxnSpPr>
        <p:spPr bwMode="auto">
          <a:xfrm>
            <a:off x="3333049" y="4033146"/>
            <a:ext cx="1072103" cy="48652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731389" y="207993"/>
            <a:ext cx="7721220" cy="10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514350" indent="-5143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cs-CZ" alt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Alternative</a:t>
            </a:r>
            <a:r>
              <a:rPr lang="cs-CZ" alt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synthesis</a:t>
            </a:r>
            <a:r>
              <a:rPr lang="cs-CZ" alt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</a:t>
            </a:r>
            <a:r>
              <a:rPr lang="cs-CZ" alt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AT-II not </a:t>
            </a:r>
            <a:r>
              <a:rPr lang="cs-CZ" alt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inhibited</a:t>
            </a:r>
            <a:r>
              <a:rPr lang="cs-CZ" alt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by </a:t>
            </a:r>
            <a:r>
              <a:rPr lang="cs-CZ" alt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ACEi</a:t>
            </a:r>
            <a:endParaRPr lang="cs-CZ" alt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 rot="19311740">
            <a:off x="1006592" y="3370113"/>
            <a:ext cx="6451381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cs-CZ" altLang="cs-CZ" sz="36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Antagonisation</a:t>
            </a:r>
            <a:r>
              <a:rPr lang="cs-CZ" altLang="cs-CZ" sz="36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36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</a:t>
            </a:r>
            <a:r>
              <a:rPr lang="cs-CZ" altLang="cs-CZ" sz="36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AT</a:t>
            </a:r>
            <a:r>
              <a:rPr lang="cs-CZ" altLang="cs-CZ" sz="3600" b="1" baseline="-25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</a:t>
            </a:r>
            <a:r>
              <a:rPr lang="cs-CZ" altLang="cs-CZ" sz="36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receptor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62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 animBg="1"/>
      <p:bldP spid="13326" grpId="0" animBg="1"/>
      <p:bldP spid="13327" grpId="0" animBg="1"/>
      <p:bldP spid="13328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2985B4F-7044-4A53-90B3-E401D9FEB5C5}"/>
              </a:ext>
            </a:extLst>
          </p:cNvPr>
          <p:cNvSpPr/>
          <p:nvPr/>
        </p:nvSpPr>
        <p:spPr bwMode="auto">
          <a:xfrm rot="3412441">
            <a:off x="6854139" y="4637681"/>
            <a:ext cx="1615555" cy="643416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ACEE99-5E21-4AF3-A83E-45D63D5361CA}"/>
              </a:ext>
            </a:extLst>
          </p:cNvPr>
          <p:cNvSpPr/>
          <p:nvPr/>
        </p:nvSpPr>
        <p:spPr>
          <a:xfrm>
            <a:off x="6863875" y="5758248"/>
            <a:ext cx="2209650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↓ </a:t>
            </a:r>
            <a:r>
              <a:rPr lang="cs-CZ" alt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BP</a:t>
            </a:r>
            <a:r>
              <a:rPr lang="en-GB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95984" y="132218"/>
            <a:ext cx="8743064" cy="129577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2. AT</a:t>
            </a:r>
            <a:r>
              <a:rPr lang="cs-CZ" altLang="cs-CZ" sz="4400" b="1" baseline="-25000" dirty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 RECEPTOR ANTAGONISTS – SARTANS                                  </a:t>
            </a:r>
            <a:r>
              <a:rPr lang="cs-CZ" altLang="cs-CZ" sz="4000" dirty="0">
                <a:solidFill>
                  <a:schemeClr val="tx1"/>
                </a:solidFill>
                <a:latin typeface="Calibri" pitchFamily="34" charset="0"/>
              </a:rPr>
              <a:t>(ARB)</a:t>
            </a:r>
            <a:endParaRPr lang="cs-CZ" altLang="cs-CZ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1596" y="2245189"/>
            <a:ext cx="867745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cs-CZ" altLang="cs-CZ" sz="2800" dirty="0">
                <a:latin typeface="Calibri" panose="020F0502020204030204" pitchFamily="34" charset="0"/>
              </a:rPr>
              <a:t>Non-</a:t>
            </a:r>
            <a:r>
              <a:rPr lang="cs-CZ" altLang="cs-CZ" sz="2800" dirty="0" err="1">
                <a:latin typeface="Calibri" panose="020F0502020204030204" pitchFamily="34" charset="0"/>
              </a:rPr>
              <a:t>competitive</a:t>
            </a:r>
            <a:r>
              <a:rPr lang="cs-CZ" altLang="cs-CZ" sz="2800" dirty="0">
                <a:latin typeface="Calibri" panose="020F0502020204030204" pitchFamily="34" charset="0"/>
              </a:rPr>
              <a:t>/</a:t>
            </a:r>
            <a:r>
              <a:rPr lang="cs-CZ" altLang="cs-CZ" sz="2600" dirty="0" err="1">
                <a:latin typeface="Calibri" panose="020F0502020204030204" pitchFamily="34" charset="0"/>
              </a:rPr>
              <a:t>competitive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antagonisms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latin typeface="Calibri" panose="020F0502020204030204" pitchFamily="34" charset="0"/>
              </a:rPr>
              <a:t> AT</a:t>
            </a:r>
            <a:r>
              <a:rPr lang="cs-CZ" altLang="cs-CZ" sz="2800" baseline="-25000" dirty="0">
                <a:latin typeface="Calibri" pitchFamily="34" charset="0"/>
              </a:rPr>
              <a:t>1 </a:t>
            </a:r>
            <a:r>
              <a:rPr lang="cs-CZ" altLang="cs-CZ" sz="2800" dirty="0">
                <a:latin typeface="Calibri" pitchFamily="34" charset="0"/>
              </a:rPr>
              <a:t>receptor (</a:t>
            </a:r>
            <a:r>
              <a:rPr lang="cs-CZ" altLang="cs-CZ" sz="2800" dirty="0" err="1">
                <a:latin typeface="Calibri" pitchFamily="34" charset="0"/>
              </a:rPr>
              <a:t>selective</a:t>
            </a:r>
            <a:r>
              <a:rPr lang="cs-CZ" altLang="cs-CZ" sz="2800" dirty="0">
                <a:latin typeface="Calibri" pitchFamily="34" charset="0"/>
              </a:rPr>
              <a:t>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5984" y="1598858"/>
            <a:ext cx="4895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MECHANISM OF ACTION</a:t>
            </a:r>
            <a:endParaRPr lang="en-GB" altLang="cs-CZ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837" y="4945284"/>
            <a:ext cx="6591149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cs-CZ" altLang="cs-CZ" sz="2800" b="1" u="sng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800" b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ACE not </a:t>
            </a:r>
            <a:r>
              <a:rPr lang="cs-CZ" altLang="cs-CZ" sz="2800" b="1" u="sng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affected</a:t>
            </a:r>
            <a:r>
              <a:rPr lang="cs-CZ" altLang="cs-CZ" sz="2800" b="1" u="sng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cs-CZ" altLang="cs-CZ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cough</a:t>
            </a:r>
            <a:r>
              <a:rPr lang="cs-CZ" altLang="cs-CZ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not </a:t>
            </a:r>
            <a:r>
              <a:rPr lang="cs-CZ" altLang="cs-CZ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</a:t>
            </a:r>
            <a:endParaRPr lang="cs-CZ" altLang="cs-CZ" sz="28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B1FCCA1-827C-47E0-9064-99445B0D368A}"/>
              </a:ext>
            </a:extLst>
          </p:cNvPr>
          <p:cNvSpPr txBox="1"/>
          <p:nvPr/>
        </p:nvSpPr>
        <p:spPr>
          <a:xfrm>
            <a:off x="384838" y="3410172"/>
            <a:ext cx="7417059" cy="138499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↓ 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peripheral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vascular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resistance</a:t>
            </a:r>
            <a:endParaRPr 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alt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vazodilatation</a:t>
            </a:r>
            <a:endParaRPr lang="cs-CZ" alt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alt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↓ 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volume</a:t>
            </a:r>
            <a:endParaRPr lang="cs-CZ" alt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0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68329" y="1242709"/>
            <a:ext cx="81712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600" b="1" dirty="0">
                <a:latin typeface="Calibri" panose="020F0502020204030204" pitchFamily="34" charset="0"/>
              </a:rPr>
              <a:t>EPROSARTAN 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LOSARTAN </a:t>
            </a:r>
            <a:r>
              <a:rPr lang="cs-CZ" sz="2800" dirty="0">
                <a:latin typeface="Calibri" panose="020F0502020204030204" pitchFamily="34" charset="0"/>
              </a:rPr>
              <a:t> - </a:t>
            </a:r>
            <a:r>
              <a:rPr lang="cs-CZ" altLang="cs-CZ" sz="2400" dirty="0" err="1">
                <a:latin typeface="Calibri" panose="020F0502020204030204" pitchFamily="34" charset="0"/>
              </a:rPr>
              <a:t>prodrug</a:t>
            </a:r>
            <a:r>
              <a:rPr lang="cs-CZ" altLang="cs-CZ" sz="2400" dirty="0">
                <a:latin typeface="Calibri" panose="020F0502020204030204" pitchFamily="34" charset="0"/>
              </a:rPr>
              <a:t>  - CYP2C9 </a:t>
            </a:r>
            <a:r>
              <a:rPr lang="cs-CZ" altLang="cs-CZ" sz="2400" dirty="0" err="1">
                <a:latin typeface="Calibri" panose="020F0502020204030204" pitchFamily="34" charset="0"/>
              </a:rPr>
              <a:t>metabolisation</a:t>
            </a:r>
            <a:r>
              <a:rPr lang="cs-CZ" altLang="cs-CZ" sz="2400" dirty="0">
                <a:latin typeface="Calibri" panose="020F0502020204030204" pitchFamily="34" charset="0"/>
              </a:rPr>
              <a:t>. </a:t>
            </a:r>
            <a:r>
              <a:rPr lang="cs-CZ" altLang="cs-CZ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Drug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!! 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VALSARTAN  </a:t>
            </a:r>
            <a:r>
              <a:rPr lang="cs-CZ" sz="2400" dirty="0">
                <a:latin typeface="Calibri" panose="020F0502020204030204" pitchFamily="34" charset="0"/>
              </a:rPr>
              <a:t>– </a:t>
            </a:r>
            <a:r>
              <a:rPr lang="cs-CZ" sz="2400" dirty="0" err="1">
                <a:latin typeface="Calibri" panose="020F0502020204030204" pitchFamily="34" charset="0"/>
              </a:rPr>
              <a:t>nephroprotective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drug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CANDESARTAN </a:t>
            </a:r>
            <a:r>
              <a:rPr lang="cs-CZ" sz="2400" dirty="0">
                <a:latin typeface="Calibri" panose="020F0502020204030204" pitchFamily="34" charset="0"/>
              </a:rPr>
              <a:t>– EBM </a:t>
            </a:r>
            <a:r>
              <a:rPr lang="cs-CZ" sz="2400" dirty="0" err="1">
                <a:latin typeface="Calibri" panose="020F0502020204030204" pitchFamily="34" charset="0"/>
              </a:rPr>
              <a:t>efficacy</a:t>
            </a:r>
            <a:r>
              <a:rPr lang="cs-CZ" sz="2400" dirty="0">
                <a:latin typeface="Calibri" panose="020F0502020204030204" pitchFamily="34" charset="0"/>
              </a:rPr>
              <a:t> in CHF</a:t>
            </a:r>
            <a:endParaRPr lang="cs-CZ" sz="28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</a:rPr>
              <a:t>OLMESARTAN </a:t>
            </a:r>
          </a:p>
          <a:p>
            <a:pPr>
              <a:lnSpc>
                <a:spcPct val="110000"/>
              </a:lnSpc>
            </a:pP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IRBESARTAN 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TELMISARTAN</a:t>
            </a:r>
            <a:r>
              <a:rPr lang="cs-CZ" sz="2800" dirty="0">
                <a:solidFill>
                  <a:srgbClr val="FF99FF"/>
                </a:solidFill>
                <a:latin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</a:rPr>
              <a:t>- </a:t>
            </a:r>
            <a:r>
              <a:rPr lang="cs-CZ" sz="2400" dirty="0">
                <a:latin typeface="Calibri" panose="020F0502020204030204" pitchFamily="34" charset="0"/>
              </a:rPr>
              <a:t>long </a:t>
            </a:r>
            <a:r>
              <a:rPr lang="cs-CZ" sz="2400" dirty="0" err="1">
                <a:latin typeface="Calibri" panose="020F0502020204030204" pitchFamily="34" charset="0"/>
              </a:rPr>
              <a:t>half-life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Strong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inhibitor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of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P-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glp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,</a:t>
            </a:r>
            <a:r>
              <a:rPr lang="cs-CZ" sz="2400" b="1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hepatal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elimination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Calibri" panose="020F0502020204030204" pitchFamily="34" charset="0"/>
              </a:rPr>
              <a:t>Partial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agonist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</a:rPr>
              <a:t> PPAR-</a:t>
            </a:r>
            <a:r>
              <a:rPr lang="el-GR" sz="2400" dirty="0">
                <a:latin typeface="Calibri" panose="020F0502020204030204" pitchFamily="34" charset="0"/>
              </a:rPr>
              <a:t>γ</a:t>
            </a:r>
            <a:r>
              <a:rPr lang="cs-CZ" sz="2400" dirty="0">
                <a:latin typeface="Calibri" panose="020F0502020204030204" pitchFamily="34" charset="0"/>
              </a:rPr>
              <a:t> receptor → </a:t>
            </a:r>
            <a:r>
              <a:rPr lang="cs-CZ" sz="2400" dirty="0" err="1">
                <a:latin typeface="Calibri" panose="020F0502020204030204" pitchFamily="34" charset="0"/>
              </a:rPr>
              <a:t>better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metabolic</a:t>
            </a:r>
            <a:r>
              <a:rPr lang="cs-CZ" sz="2400" dirty="0">
                <a:latin typeface="Calibri" panose="020F0502020204030204" pitchFamily="34" charset="0"/>
              </a:rPr>
              <a:t> profile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87542" y="1114182"/>
            <a:ext cx="426868" cy="5397017"/>
            <a:chOff x="288749" y="1775790"/>
            <a:chExt cx="426868" cy="4676012"/>
          </a:xfrm>
        </p:grpSpPr>
        <p:sp>
          <p:nvSpPr>
            <p:cNvPr id="4" name="Šipka dolů 3"/>
            <p:cNvSpPr/>
            <p:nvPr/>
          </p:nvSpPr>
          <p:spPr bwMode="auto">
            <a:xfrm>
              <a:off x="288749" y="1775790"/>
              <a:ext cx="426868" cy="4676012"/>
            </a:xfrm>
            <a:prstGeom prst="downArrow">
              <a:avLst>
                <a:gd name="adj1" fmla="val 56897"/>
                <a:gd name="adj2" fmla="val 144345"/>
              </a:avLst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1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 rot="5400000">
              <a:off x="-1125306" y="4501444"/>
              <a:ext cx="331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Biological</a:t>
              </a:r>
              <a:r>
                <a:rPr lang="cs-CZ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b="1" dirty="0" err="1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half-life</a:t>
              </a:r>
              <a:endParaRPr lang="cs-CZ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87542" y="172402"/>
            <a:ext cx="7484857" cy="70821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PHARMACOKINETICS</a:t>
            </a:r>
            <a:endParaRPr lang="cs-CZ" altLang="cs-CZ" sz="44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66AF8F29-48CB-4108-88AA-73A64D97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0354"/>
            <a:ext cx="1167228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Sartans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5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6551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B0F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Angiotensin receptor </a:t>
            </a:r>
            <a:r>
              <a:rPr kumimoji="0" lang="cs-CZ" alt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B0F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blockers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B0FB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( ARB)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0963" name="Objekt 1"/>
          <p:cNvGraphicFramePr>
            <a:graphicFrameLocks noChangeAspect="1"/>
          </p:cNvGraphicFramePr>
          <p:nvPr/>
        </p:nvGraphicFramePr>
        <p:xfrm>
          <a:off x="512763" y="1270000"/>
          <a:ext cx="8015287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Graf" r:id="rId4" imgW="8401146" imgH="5229225" progId="MSGraph.Chart.8">
                  <p:embed followColorScheme="full"/>
                </p:oleObj>
              </mc:Choice>
              <mc:Fallback>
                <p:oleObj name="Graf" r:id="rId4" imgW="8401146" imgH="5229225" progId="MSGraph.Chart.8">
                  <p:embed followColorScheme="full"/>
                  <p:pic>
                    <p:nvPicPr>
                      <p:cNvPr id="40963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270000"/>
                        <a:ext cx="8015287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8-Point Star 1"/>
          <p:cNvSpPr/>
          <p:nvPr/>
        </p:nvSpPr>
        <p:spPr>
          <a:xfrm>
            <a:off x="4356100" y="1989138"/>
            <a:ext cx="503238" cy="503237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4367213" y="2605088"/>
            <a:ext cx="504825" cy="50482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5940425" y="4292600"/>
            <a:ext cx="503238" cy="50482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8388350" y="4811713"/>
            <a:ext cx="504825" cy="50482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6694488" y="1449388"/>
            <a:ext cx="252412" cy="250825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5463" y="1376363"/>
            <a:ext cx="1512887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most used</a:t>
            </a:r>
          </a:p>
        </p:txBody>
      </p:sp>
    </p:spTree>
    <p:extLst>
      <p:ext uri="{BB962C8B-B14F-4D97-AF65-F5344CB8AC3E}">
        <p14:creationId xmlns:p14="http://schemas.microsoft.com/office/powerpoint/2010/main" val="25402858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15397" y="1047484"/>
            <a:ext cx="402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Ethiology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68442" y="96252"/>
            <a:ext cx="8831179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Classification</a:t>
            </a:r>
            <a:r>
              <a:rPr lang="cs-CZ" altLang="cs-CZ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0229" y="2392089"/>
            <a:ext cx="8232514" cy="21799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6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cs-CZ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36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endParaRPr lang="cs-CZ" sz="3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App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. 90 %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all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patients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with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HT</a:t>
            </a:r>
          </a:p>
          <a:p>
            <a:pPr marL="457200" indent="-457200" eaLnBrk="1" hangingPunct="1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Multifactorial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disease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without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organic</a:t>
            </a:r>
            <a:r>
              <a:rPr lang="cs-CZ" altLang="cs-CZ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itchFamily="34" charset="0"/>
              </a:rPr>
              <a:t>reason</a:t>
            </a:r>
            <a:endParaRPr lang="cs-CZ" altLang="cs-CZ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10794" y="1020945"/>
            <a:ext cx="495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cs-CZ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32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endParaRPr lang="cs-CZ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endParaRPr lang="cs-CZ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89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54328" y="310546"/>
            <a:ext cx="5515530" cy="626634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ADVERSE EFFECT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4328" y="3107134"/>
            <a:ext cx="8585300" cy="8925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At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the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beginning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and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during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the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treatment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lab</a:t>
            </a:r>
            <a:r>
              <a:rPr lang="cs-CZ" sz="2600" dirty="0">
                <a:solidFill>
                  <a:srgbClr val="FFFF00"/>
                </a:solidFill>
                <a:latin typeface="Calibri" panose="020F0502020204030204" pitchFamily="34" charset="0"/>
              </a:rPr>
              <a:t> monitoring – kalium, urea and </a:t>
            </a:r>
            <a:r>
              <a:rPr lang="cs-CZ" sz="2600" dirty="0" err="1">
                <a:solidFill>
                  <a:srgbClr val="FFFF00"/>
                </a:solidFill>
                <a:latin typeface="Calibri" panose="020F0502020204030204" pitchFamily="34" charset="0"/>
              </a:rPr>
              <a:t>creatinine</a:t>
            </a:r>
            <a:endParaRPr lang="cs-CZ" sz="2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4328" y="1237327"/>
            <a:ext cx="8685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hypotension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Hyperkalemia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angioedema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less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common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EBB7CD5-2099-4CCF-B25E-2AA2EEC61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0354"/>
            <a:ext cx="1167228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Sartans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7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0737" y="1005286"/>
            <a:ext cx="8222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Arterial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Hypertension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(ACEI a </a:t>
            </a:r>
            <a:r>
              <a:rPr lang="cs-CZ" sz="2000" dirty="0" err="1">
                <a:latin typeface="Calibri" panose="020F0502020204030204" pitchFamily="34" charset="0"/>
              </a:rPr>
              <a:t>sartans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</a:rPr>
              <a:t>both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effective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Chronic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Heart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Failure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(</a:t>
            </a:r>
            <a:r>
              <a:rPr lang="cs-CZ" sz="2000" dirty="0" err="1">
                <a:latin typeface="Calibri" panose="020F0502020204030204" pitchFamily="34" charset="0"/>
              </a:rPr>
              <a:t>ACEi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better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</a:rPr>
              <a:t>only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</a:rPr>
              <a:t>  – pouze  pro </a:t>
            </a:r>
            <a:r>
              <a:rPr lang="cs-CZ" sz="2000" dirty="0" err="1">
                <a:latin typeface="Calibri" panose="020F0502020204030204" pitchFamily="34" charset="0"/>
              </a:rPr>
              <a:t>candesartan</a:t>
            </a:r>
            <a:r>
              <a:rPr lang="cs-CZ" sz="2000" dirty="0">
                <a:latin typeface="Calibri" panose="020F0502020204030204" pitchFamily="34" charset="0"/>
              </a:rPr>
              <a:t> EBM data </a:t>
            </a:r>
            <a:r>
              <a:rPr lang="cs-CZ" sz="2000" dirty="0" err="1">
                <a:latin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</a:rPr>
              <a:t> ↓</a:t>
            </a:r>
            <a:r>
              <a:rPr lang="cs-CZ" sz="2000" dirty="0" err="1">
                <a:latin typeface="Calibri" panose="020F0502020204030204" pitchFamily="34" charset="0"/>
              </a:rPr>
              <a:t>cardiovascular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complications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Diabetic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nephropathy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with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proteinuria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(data </a:t>
            </a:r>
            <a:r>
              <a:rPr lang="cs-CZ" sz="2000" dirty="0" err="1">
                <a:latin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</a:rPr>
              <a:t>telmisartan</a:t>
            </a:r>
            <a:r>
              <a:rPr lang="cs-CZ" sz="2000" dirty="0">
                <a:latin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</a:rPr>
              <a:t>valsartan</a:t>
            </a:r>
            <a:r>
              <a:rPr lang="cs-CZ" sz="2000" dirty="0">
                <a:latin typeface="Calibri" panose="020F0502020204030204" pitchFamily="34" charset="0"/>
              </a:rPr>
              <a:t>)</a:t>
            </a:r>
            <a:endParaRPr lang="cs-CZ" sz="22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Cough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after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sz="2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ACEi</a:t>
            </a:r>
            <a:r>
              <a:rPr lang="cs-CZ" sz="2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2928" y="4879507"/>
            <a:ext cx="86710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 err="1">
                <a:latin typeface="Calibri" panose="020F0502020204030204" pitchFamily="34" charset="0"/>
              </a:rPr>
              <a:t>Pregnancy</a:t>
            </a:r>
            <a:r>
              <a:rPr lang="cs-CZ" sz="2600" b="1" dirty="0">
                <a:latin typeface="Calibri" panose="020F0502020204030204" pitchFamily="34" charset="0"/>
              </a:rPr>
              <a:t>, </a:t>
            </a:r>
            <a:r>
              <a:rPr lang="cs-CZ" sz="2600" b="1" dirty="0" err="1">
                <a:latin typeface="Calibri" panose="020F0502020204030204" pitchFamily="34" charset="0"/>
              </a:rPr>
              <a:t>lactation</a:t>
            </a:r>
            <a:endParaRPr lang="cs-CZ" sz="26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</a:rPr>
              <a:t>Hyperkaemia</a:t>
            </a:r>
            <a:endParaRPr lang="cs-CZ" sz="26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</a:rPr>
              <a:t>Angioedema</a:t>
            </a:r>
            <a:r>
              <a:rPr lang="cs-CZ" sz="2600" dirty="0">
                <a:latin typeface="Calibri" panose="020F0502020204030204" pitchFamily="34" charset="0"/>
              </a:rPr>
              <a:t> in </a:t>
            </a:r>
            <a:r>
              <a:rPr lang="cs-CZ" sz="2600" dirty="0" err="1">
                <a:latin typeface="Calibri" panose="020F0502020204030204" pitchFamily="34" charset="0"/>
              </a:rPr>
              <a:t>anamnesis</a:t>
            </a:r>
            <a:endParaRPr lang="cs-CZ" sz="26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</a:rPr>
              <a:t>Bilateral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stenosis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of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renál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arteries</a:t>
            </a:r>
            <a:r>
              <a:rPr lang="cs-CZ" sz="2600" dirty="0">
                <a:latin typeface="Calibri" panose="020F0502020204030204" pitchFamily="34" charset="0"/>
              </a:rPr>
              <a:t> (</a:t>
            </a:r>
            <a:r>
              <a:rPr lang="cs-CZ" sz="2600" dirty="0" err="1">
                <a:latin typeface="Calibri" panose="020F0502020204030204" pitchFamily="34" charset="0"/>
              </a:rPr>
              <a:t>relative</a:t>
            </a:r>
            <a:r>
              <a:rPr lang="cs-CZ" sz="2600" dirty="0">
                <a:latin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</a:rPr>
              <a:t>contraindication</a:t>
            </a:r>
            <a:r>
              <a:rPr lang="cs-CZ" sz="2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6502" y="244513"/>
            <a:ext cx="3366515" cy="71364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cs-CZ" altLang="cs-CZ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INDICATION</a:t>
            </a:r>
            <a:endParaRPr lang="cs-CZ" altLang="cs-CZ" sz="44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00737" y="3734210"/>
            <a:ext cx="6180172" cy="72469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</a:pPr>
            <a:r>
              <a:rPr lang="cs-CZ" alt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CONTRAINDICATION</a:t>
            </a:r>
            <a:endParaRPr lang="cs-CZ" altLang="cs-CZ" sz="40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C303466B-3A94-4754-832C-E2FC4737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0354"/>
            <a:ext cx="1167228" cy="51256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b="1" dirty="0" err="1">
                <a:solidFill>
                  <a:schemeClr val="tx1"/>
                </a:solidFill>
                <a:latin typeface="Calibri" pitchFamily="34" charset="0"/>
              </a:rPr>
              <a:t>Sartans</a:t>
            </a:r>
            <a:endParaRPr lang="cs-CZ" altLang="cs-CZ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29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297499" y="156309"/>
            <a:ext cx="8330307" cy="70384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DRUG INTERACTION </a:t>
            </a:r>
            <a:r>
              <a:rPr lang="cs-CZ" altLang="cs-CZ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</a:t>
            </a:r>
            <a:r>
              <a:rPr lang="cs-CZ" altLang="cs-CZ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RAAS </a:t>
            </a:r>
            <a:r>
              <a:rPr lang="cs-CZ" altLang="cs-CZ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drugs</a:t>
            </a:r>
            <a:endParaRPr lang="cs-CZ" altLang="cs-CZ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7499" y="967311"/>
            <a:ext cx="859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LITHIUM </a:t>
            </a:r>
            <a:r>
              <a:rPr 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600" u="sng" dirty="0">
                <a:latin typeface="Calibri" panose="020F0502020204030204" pitchFamily="34" charset="0"/>
                <a:sym typeface="Wingdings" panose="05000000000000000000" pitchFamily="2" charset="2"/>
              </a:rPr>
              <a:t>↑ </a:t>
            </a:r>
            <a:r>
              <a:rPr lang="cs-CZ" sz="2600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plazmatic</a:t>
            </a:r>
            <a:r>
              <a:rPr lang="cs-CZ" sz="2600" u="sng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level</a:t>
            </a:r>
            <a:r>
              <a:rPr lang="cs-CZ" sz="2600" u="sng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600" u="sng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LITHIUM 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based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 on PK)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09414" y="2174835"/>
            <a:ext cx="85988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NSAID, ASA (more </a:t>
            </a:r>
            <a:r>
              <a:rPr lang="cs-CZ" sz="2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than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 3g/</a:t>
            </a:r>
            <a:r>
              <a:rPr lang="cs-CZ" sz="2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day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</a:p>
          <a:p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cs-CZ" sz="28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↓</a:t>
            </a:r>
            <a:r>
              <a:rPr lang="cs-CZ" sz="2600" u="sng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antihypertensive</a:t>
            </a: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effect</a:t>
            </a:r>
            <a:endParaRPr lang="cs-CZ" sz="2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	 ↑risk </a:t>
            </a:r>
            <a:r>
              <a:rPr 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renal</a:t>
            </a: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function</a:t>
            </a: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	 ↑risk  </a:t>
            </a:r>
            <a:r>
              <a:rPr lang="cs-CZ" sz="2600" u="sng" dirty="0" err="1">
                <a:latin typeface="Calibri" panose="020F0502020204030204" pitchFamily="34" charset="0"/>
                <a:sym typeface="Wingdings" panose="05000000000000000000" pitchFamily="2" charset="2"/>
              </a:rPr>
              <a:t>hyperkalemia</a:t>
            </a:r>
            <a:endParaRPr lang="cs-CZ" sz="2600" u="sng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defTabSz="365125"/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	(PD </a:t>
            </a:r>
            <a:r>
              <a:rPr lang="cs-CZ" sz="2400" dirty="0" err="1">
                <a:latin typeface="Calibri" panose="020F0502020204030204" pitchFamily="34" charset="0"/>
                <a:sym typeface="Wingdings" panose="05000000000000000000" pitchFamily="2" charset="2"/>
              </a:rPr>
              <a:t>interaction</a:t>
            </a:r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defTabSz="365125">
              <a:tabLst>
                <a:tab pos="898525" algn="l"/>
              </a:tabLst>
            </a:pPr>
            <a:r>
              <a:rPr 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endParaRPr lang="cs-CZ" sz="2600" u="sng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1330" y="5017705"/>
            <a:ext cx="8575053" cy="147732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LOSARTAN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kumimoji="0" lang="cs-CZ" altLang="cs-CZ" sz="2000" b="1" i="0" u="sng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kumimoji="0" lang="cs-CZ" altLang="cs-CZ" sz="2000" b="1" i="0" u="sng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inhibitor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CYP2C9 (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FLUCONAZOL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↓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metabolitace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(50%)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TELMISARTAN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strong</a:t>
            </a:r>
            <a:r>
              <a:rPr kumimoji="0" lang="cs-CZ" altLang="cs-CZ" sz="20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inhibitor 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P-</a:t>
            </a:r>
            <a:r>
              <a:rPr kumimoji="0" lang="cs-CZ" altLang="cs-CZ" sz="200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glycoprotein</a:t>
            </a:r>
            <a:r>
              <a:rPr kumimoji="0" lang="cs-CZ" altLang="cs-CZ" sz="20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cs-CZ" alt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0" lang="cs-CZ" altLang="cs-CZ" sz="2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DIGOXIN</a:t>
            </a:r>
            <a:r>
              <a:rPr kumimoji="0" lang="cs-CZ" alt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kumimoji="0" lang="cs-CZ" altLang="cs-CZ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↑digoxin </a:t>
            </a:r>
            <a:r>
              <a:rPr kumimoji="0" lang="cs-CZ" altLang="cs-CZ" sz="2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kumimoji="0" lang="cs-CZ" altLang="cs-CZ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13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8E5A413-4971-42F0-9EB3-AB9B7E6707A8}"/>
              </a:ext>
            </a:extLst>
          </p:cNvPr>
          <p:cNvSpPr txBox="1"/>
          <p:nvPr/>
        </p:nvSpPr>
        <p:spPr>
          <a:xfrm>
            <a:off x="214661" y="191378"/>
            <a:ext cx="8714678" cy="58477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528763" algn="l"/>
              </a:tabLst>
            </a:pP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dual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2C73738-7606-459A-9661-FB2F88AA830C}"/>
              </a:ext>
            </a:extLst>
          </p:cNvPr>
          <p:cNvSpPr txBox="1"/>
          <p:nvPr/>
        </p:nvSpPr>
        <p:spPr>
          <a:xfrm>
            <a:off x="214661" y="813919"/>
            <a:ext cx="8714678" cy="1200329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ARNI = </a:t>
            </a:r>
          </a:p>
          <a:p>
            <a:pPr algn="ctr" defTabSz="179388"/>
            <a:r>
              <a:rPr lang="cs-CZ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Angiotenzin</a:t>
            </a:r>
            <a:r>
              <a:rPr lang="cs-CZ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receptor </a:t>
            </a:r>
            <a:r>
              <a:rPr lang="cs-CZ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blocker</a:t>
            </a:r>
            <a:r>
              <a:rPr lang="cs-CZ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neprilysin</a:t>
            </a:r>
            <a:r>
              <a:rPr lang="cs-CZ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inhibitor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FE1F46F-D224-48F9-9BA0-4B42C6F789CD}"/>
              </a:ext>
            </a:extLst>
          </p:cNvPr>
          <p:cNvSpPr/>
          <p:nvPr/>
        </p:nvSpPr>
        <p:spPr>
          <a:xfrm>
            <a:off x="1864567" y="2095029"/>
            <a:ext cx="7042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VALSARTAN     </a:t>
            </a:r>
            <a:r>
              <a:rPr lang="cs-CZ" sz="32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   </a:t>
            </a:r>
            <a:r>
              <a:rPr lang="cs-CZ" sz="3200" b="1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SACUBITRIL         </a:t>
            </a:r>
            <a:r>
              <a:rPr lang="cs-CZ" sz="2000" dirty="0" err="1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prodrug</a:t>
            </a:r>
            <a:endParaRPr lang="cs-CZ" sz="3200" baseline="30000" dirty="0">
              <a:solidFill>
                <a:srgbClr val="FF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5C1D67-3398-43E7-9E39-CB55691C23E7}"/>
              </a:ext>
            </a:extLst>
          </p:cNvPr>
          <p:cNvSpPr txBox="1"/>
          <p:nvPr/>
        </p:nvSpPr>
        <p:spPr>
          <a:xfrm>
            <a:off x="2453322" y="2975460"/>
            <a:ext cx="6281381" cy="83099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66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NEPRILYSIN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= enzyme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catalysed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degradation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endogenous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vasodilatative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natriuretic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petides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4E13D0DE-08C2-46B0-9AAE-041D39BA8680}"/>
              </a:ext>
            </a:extLst>
          </p:cNvPr>
          <p:cNvSpPr/>
          <p:nvPr/>
        </p:nvSpPr>
        <p:spPr bwMode="auto">
          <a:xfrm>
            <a:off x="7329561" y="2017593"/>
            <a:ext cx="496388" cy="810039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868C95A-2148-4A9A-A09E-596EC3055865}"/>
              </a:ext>
            </a:extLst>
          </p:cNvPr>
          <p:cNvGrpSpPr/>
          <p:nvPr/>
        </p:nvGrpSpPr>
        <p:grpSpPr>
          <a:xfrm>
            <a:off x="2070464" y="2762831"/>
            <a:ext cx="6664239" cy="2220117"/>
            <a:chOff x="2377439" y="3484587"/>
            <a:chExt cx="5003072" cy="2080285"/>
          </a:xfrm>
        </p:grpSpPr>
        <p:sp>
          <p:nvSpPr>
            <p:cNvPr id="11" name="Pravá složená závorka 10">
              <a:extLst>
                <a:ext uri="{FF2B5EF4-FFF2-40B4-BE49-F238E27FC236}">
                  <a16:creationId xmlns:a16="http://schemas.microsoft.com/office/drawing/2014/main" id="{DF048F73-88CF-4F8D-B763-814D3A87E6A1}"/>
                </a:ext>
              </a:extLst>
            </p:cNvPr>
            <p:cNvSpPr/>
            <p:nvPr/>
          </p:nvSpPr>
          <p:spPr bwMode="auto">
            <a:xfrm rot="5400000">
              <a:off x="4544622" y="2728983"/>
              <a:ext cx="668706" cy="5003072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1" i="0" u="none" strike="noStrike" cap="none" normalizeH="0" baseline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1D6B3E3F-23A3-42DD-9153-5D37330498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77440" y="3484587"/>
              <a:ext cx="0" cy="145174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58C1A64-7DA4-4903-B5AA-C128D8BD44F4}"/>
              </a:ext>
            </a:extLst>
          </p:cNvPr>
          <p:cNvSpPr txBox="1"/>
          <p:nvPr/>
        </p:nvSpPr>
        <p:spPr>
          <a:xfrm>
            <a:off x="2070464" y="5049976"/>
            <a:ext cx="646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↓ BP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 panose="05000000000000000000" pitchFamily="2" charset="2"/>
              </a:rPr>
              <a:t>		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035EE1E-98E3-4DC6-99D3-6621BB5332BF}"/>
              </a:ext>
            </a:extLst>
          </p:cNvPr>
          <p:cNvSpPr/>
          <p:nvPr/>
        </p:nvSpPr>
        <p:spPr>
          <a:xfrm>
            <a:off x="336199" y="813919"/>
            <a:ext cx="152836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Entresto</a:t>
            </a:r>
            <a:r>
              <a:rPr lang="cs-CZ" sz="2800" baseline="3000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cs-CZ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53322" y="4033666"/>
            <a:ext cx="628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neprilysine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prolongation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4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effects</a:t>
            </a:r>
            <a:endParaRPr lang="cs-CZ" sz="2400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914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2C73738-7606-459A-9661-FB2F88AA830C}"/>
              </a:ext>
            </a:extLst>
          </p:cNvPr>
          <p:cNvSpPr txBox="1"/>
          <p:nvPr/>
        </p:nvSpPr>
        <p:spPr>
          <a:xfrm>
            <a:off x="6923559" y="130308"/>
            <a:ext cx="2005780" cy="40011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skupina ARNI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93D5841-2C9D-42AC-813D-1B9B2C6B9561}"/>
              </a:ext>
            </a:extLst>
          </p:cNvPr>
          <p:cNvSpPr/>
          <p:nvPr/>
        </p:nvSpPr>
        <p:spPr>
          <a:xfrm>
            <a:off x="435429" y="530418"/>
            <a:ext cx="8493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INDICATION:</a:t>
            </a:r>
          </a:p>
          <a:p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symptomatic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↓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ventricular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fraction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F522BF-0389-41D6-AA70-C5592B06567D}"/>
              </a:ext>
            </a:extLst>
          </p:cNvPr>
          <p:cNvSpPr/>
          <p:nvPr/>
        </p:nvSpPr>
        <p:spPr>
          <a:xfrm>
            <a:off x="435429" y="2531516"/>
            <a:ext cx="84939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CONTRAINDICATION: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Hypersensitivity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Concomitant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ACE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Angioedema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Concomitant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renin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91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39143" y="194924"/>
            <a:ext cx="8477967" cy="724124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4000" b="1" dirty="0">
                <a:solidFill>
                  <a:schemeClr val="tx1"/>
                </a:solidFill>
                <a:latin typeface="Calibri" pitchFamily="34" charset="0"/>
              </a:rPr>
              <a:t>RENIN INHIBITORS</a:t>
            </a:r>
          </a:p>
        </p:txBody>
      </p:sp>
      <p:sp>
        <p:nvSpPr>
          <p:cNvPr id="4" name="Obdélník 1"/>
          <p:cNvSpPr>
            <a:spLocks noChangeArrowheads="1"/>
          </p:cNvSpPr>
          <p:nvPr/>
        </p:nvSpPr>
        <p:spPr bwMode="auto">
          <a:xfrm>
            <a:off x="339143" y="2092345"/>
            <a:ext cx="82981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cs-CZ" altLang="cs-CZ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MECHANISM OF ACTION </a:t>
            </a:r>
            <a:endParaRPr lang="en-GB" altLang="cs-CZ" sz="36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 err="1">
                <a:solidFill>
                  <a:srgbClr val="FFFF00"/>
                </a:solidFill>
                <a:latin typeface="Calibri" panose="020F0502020204030204" pitchFamily="34" charset="0"/>
              </a:rPr>
              <a:t>Selective</a:t>
            </a:r>
            <a:r>
              <a:rPr lang="cs-CZ" altLang="cs-CZ" sz="2800" dirty="0">
                <a:solidFill>
                  <a:srgbClr val="FFFF00"/>
                </a:solidFill>
                <a:latin typeface="Calibri" panose="020F0502020204030204" pitchFamily="34" charset="0"/>
              </a:rPr>
              <a:t> direct renin inhibitor </a:t>
            </a:r>
          </a:p>
          <a:p>
            <a:pPr eaLnBrk="1" hangingPunct="1"/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Binds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active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site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renin,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changes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its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steric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confirmation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inhibits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its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binding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angiotensinogen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32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anose="020F0502020204030204" pitchFamily="34" charset="0"/>
              </a:rPr>
              <a:t>block</a:t>
            </a:r>
            <a:r>
              <a:rPr lang="cs-CZ" altLang="cs-CZ" sz="320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anose="020F0502020204030204" pitchFamily="34" charset="0"/>
              </a:rPr>
              <a:t>conversion</a:t>
            </a:r>
            <a:r>
              <a:rPr lang="cs-CZ" altLang="cs-CZ" sz="320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320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anose="020F0502020204030204" pitchFamily="34" charset="0"/>
              </a:rPr>
              <a:t>angiotenzinogen</a:t>
            </a:r>
            <a:r>
              <a:rPr lang="cs-CZ" altLang="cs-CZ" sz="3200" b="1" dirty="0">
                <a:solidFill>
                  <a:srgbClr val="66FFFF"/>
                </a:solidFill>
                <a:latin typeface="Calibri" panose="020F0502020204030204" pitchFamily="34" charset="0"/>
              </a:rPr>
              <a:t> to angiotensin I</a:t>
            </a: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cs-CZ" altLang="cs-CZ" sz="2400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9979C8-0901-47B0-9A7A-657EC7E544D0}"/>
              </a:ext>
            </a:extLst>
          </p:cNvPr>
          <p:cNvSpPr txBox="1"/>
          <p:nvPr/>
        </p:nvSpPr>
        <p:spPr>
          <a:xfrm>
            <a:off x="429077" y="919048"/>
            <a:ext cx="771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Second line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treatment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hypertension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66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"/>
          <p:cNvSpPr>
            <a:spLocks noChangeArrowheads="1"/>
          </p:cNvSpPr>
          <p:nvPr/>
        </p:nvSpPr>
        <p:spPr bwMode="auto">
          <a:xfrm>
            <a:off x="412216" y="350156"/>
            <a:ext cx="8298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cs-CZ" altLang="cs-CZ" sz="36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DRUGS</a:t>
            </a:r>
            <a:endParaRPr lang="en-GB" altLang="cs-CZ" sz="3600" u="sng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2214" y="1026475"/>
            <a:ext cx="8399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66FFFF"/>
                </a:solidFill>
                <a:latin typeface="Calibri" panose="020F0502020204030204" pitchFamily="34" charset="0"/>
              </a:rPr>
              <a:t>ALISKIREN</a:t>
            </a:r>
            <a:r>
              <a:rPr lang="cs-CZ" altLang="cs-CZ" sz="2800" b="1" dirty="0">
                <a:solidFill>
                  <a:srgbClr val="66FFFF"/>
                </a:solidFill>
                <a:latin typeface="Calibri" pitchFamily="34" charset="0"/>
              </a:rPr>
              <a:t>  </a:t>
            </a:r>
          </a:p>
          <a:p>
            <a:r>
              <a:rPr lang="cs-CZ" altLang="cs-CZ" sz="2800" dirty="0" err="1">
                <a:latin typeface="Calibri" pitchFamily="34" charset="0"/>
              </a:rPr>
              <a:t>Registered</a:t>
            </a:r>
            <a:r>
              <a:rPr lang="cs-CZ" altLang="cs-CZ" sz="2800" dirty="0">
                <a:latin typeface="Calibri" pitchFamily="34" charset="0"/>
              </a:rPr>
              <a:t> </a:t>
            </a:r>
            <a:endParaRPr lang="cs-CZ" altLang="cs-CZ" sz="2800" b="1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cs-CZ" altLang="cs-CZ" sz="2800" dirty="0">
                <a:latin typeface="Calibri" pitchFamily="34" charset="0"/>
              </a:rPr>
              <a:t>Oral </a:t>
            </a:r>
            <a:r>
              <a:rPr lang="cs-CZ" altLang="cs-CZ" sz="2800" dirty="0" err="1">
                <a:latin typeface="Calibri" pitchFamily="34" charset="0"/>
              </a:rPr>
              <a:t>form</a:t>
            </a:r>
            <a:r>
              <a:rPr lang="cs-CZ" altLang="cs-CZ" sz="2800" dirty="0">
                <a:latin typeface="Calibri" pitchFamily="34" charset="0"/>
              </a:rPr>
              <a:t>, non-peptide, LW</a:t>
            </a:r>
          </a:p>
          <a:p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Combination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diuretics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ARBs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additive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effect</a:t>
            </a:r>
            <a:endParaRPr lang="cs-CZ" altLang="cs-CZ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Calibri" pitchFamily="34" charset="0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140431DE-7A9A-4EB7-A1A4-F60BF249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16" y="3218228"/>
            <a:ext cx="4684070" cy="690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200" b="1" u="sng" dirty="0">
                <a:solidFill>
                  <a:schemeClr val="accent1"/>
                </a:solidFill>
                <a:latin typeface="Calibri" pitchFamily="34" charset="0"/>
              </a:rPr>
              <a:t>PHARMACOKINETICS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094F0D0-7054-49BC-AC5E-A22B66E15152}"/>
              </a:ext>
            </a:extLst>
          </p:cNvPr>
          <p:cNvSpPr/>
          <p:nvPr/>
        </p:nvSpPr>
        <p:spPr>
          <a:xfrm>
            <a:off x="372906" y="3908640"/>
            <a:ext cx="8477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Bioavalability</a:t>
            </a:r>
            <a:r>
              <a:rPr lang="cs-CZ" sz="2800" dirty="0">
                <a:latin typeface="Calibri" panose="020F0502020204030204" pitchFamily="34" charset="0"/>
              </a:rPr>
              <a:t> 15%,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influenced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by food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long T1/2 (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24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cs-CZ" sz="28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First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pass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efect</a:t>
            </a:r>
            <a:endParaRPr 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Biliary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excretion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</a:rPr>
              <a:t>(78 %) and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kidney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excretion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</a:rPr>
              <a:t>(&lt; 10%)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572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>
            <a:extLst>
              <a:ext uri="{FF2B5EF4-FFF2-40B4-BE49-F238E27FC236}">
                <a16:creationId xmlns:a16="http://schemas.microsoft.com/office/drawing/2014/main" id="{C10DC85B-609A-4486-B53E-FF1F93C63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43" y="307495"/>
            <a:ext cx="3563657" cy="543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b="1" u="sng" dirty="0">
                <a:solidFill>
                  <a:schemeClr val="accent1"/>
                </a:solidFill>
                <a:latin typeface="Calibri" pitchFamily="34" charset="0"/>
              </a:rPr>
              <a:t>INDICATION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757E65-73E7-42AF-A389-8F332117F25B}"/>
              </a:ext>
            </a:extLst>
          </p:cNvPr>
          <p:cNvSpPr txBox="1"/>
          <p:nvPr/>
        </p:nvSpPr>
        <p:spPr>
          <a:xfrm>
            <a:off x="418608" y="978003"/>
            <a:ext cx="83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Essential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Arial" panose="020B0604020202020204" pitchFamily="34" charset="0"/>
              </a:rPr>
              <a:t>hypertension</a:t>
            </a:r>
            <a:endParaRPr lang="cs-CZ" altLang="cs-CZ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959CD8-2B99-4E32-9227-07CE717CFC86}"/>
              </a:ext>
            </a:extLst>
          </p:cNvPr>
          <p:cNvSpPr txBox="1"/>
          <p:nvPr/>
        </p:nvSpPr>
        <p:spPr>
          <a:xfrm>
            <a:off x="476298" y="2908665"/>
            <a:ext cx="8228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Hypersensitivity, </a:t>
            </a:r>
            <a:r>
              <a:rPr lang="cs-CZ" sz="2800" dirty="0" err="1">
                <a:latin typeface="Calibri" panose="020F0502020204030204" pitchFamily="34" charset="0"/>
              </a:rPr>
              <a:t>allergic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reaction</a:t>
            </a:r>
            <a:r>
              <a:rPr lang="cs-CZ" sz="2800" dirty="0">
                <a:latin typeface="Calibri" panose="020F0502020204030204" pitchFamily="34" charset="0"/>
              </a:rPr>
              <a:t> in </a:t>
            </a:r>
            <a:r>
              <a:rPr lang="cs-CZ" sz="2800" dirty="0" err="1">
                <a:latin typeface="Calibri" panose="020F0502020204030204" pitchFamily="34" charset="0"/>
              </a:rPr>
              <a:t>anamnesis</a:t>
            </a:r>
            <a:endParaRPr lang="cs-CZ" sz="2800" dirty="0">
              <a:latin typeface="Calibri" panose="020F0502020204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Gravidity (</a:t>
            </a:r>
            <a:r>
              <a:rPr lang="cs-CZ" sz="2800" dirty="0" err="1">
                <a:latin typeface="Calibri" panose="020F0502020204030204" pitchFamily="34" charset="0"/>
              </a:rPr>
              <a:t>mainly</a:t>
            </a:r>
            <a:r>
              <a:rPr lang="cs-CZ" sz="2800" dirty="0">
                <a:latin typeface="Calibri" panose="020F0502020204030204" pitchFamily="34" charset="0"/>
              </a:rPr>
              <a:t> 2. a 3. </a:t>
            </a:r>
            <a:r>
              <a:rPr lang="cs-CZ" sz="2800" dirty="0" err="1">
                <a:latin typeface="Calibri" panose="020F0502020204030204" pitchFamily="34" charset="0"/>
              </a:rPr>
              <a:t>trimester</a:t>
            </a:r>
            <a:r>
              <a:rPr lang="cs-CZ" sz="2800" dirty="0">
                <a:latin typeface="Calibri" panose="020F0502020204030204" pitchFamily="34" charset="0"/>
              </a:rPr>
              <a:t>), </a:t>
            </a:r>
            <a:r>
              <a:rPr lang="cs-CZ" sz="2800" dirty="0" err="1">
                <a:latin typeface="Calibri" panose="020F0502020204030204" pitchFamily="34" charset="0"/>
              </a:rPr>
              <a:t>lactation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Calibri" panose="020F0502020204030204" pitchFamily="34" charset="0"/>
              </a:rPr>
              <a:t>Bilateral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stenosis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of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arteria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renalis</a:t>
            </a:r>
            <a:endParaRPr lang="cs-CZ" sz="2800" dirty="0">
              <a:latin typeface="Calibri" panose="020F0502020204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dirty="0">
                <a:latin typeface="Calibri" panose="020F0502020204030204" pitchFamily="34" charset="0"/>
              </a:rPr>
              <a:t>Severe </a:t>
            </a:r>
            <a:r>
              <a:rPr lang="cs-CZ" sz="2800" dirty="0" err="1">
                <a:latin typeface="Calibri" panose="020F0502020204030204" pitchFamily="34" charset="0"/>
              </a:rPr>
              <a:t>nephropathy</a:t>
            </a: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2F669801-4DA9-4F83-814D-BE3E856C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08" y="2007081"/>
            <a:ext cx="5309092" cy="7033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b="1" u="sng" dirty="0">
                <a:solidFill>
                  <a:schemeClr val="accent1"/>
                </a:solidFill>
                <a:latin typeface="Calibri" pitchFamily="34" charset="0"/>
              </a:rPr>
              <a:t>CONTRAINDICATION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AD13BF1-0CAA-4356-B4F0-A3653133A340}"/>
              </a:ext>
            </a:extLst>
          </p:cNvPr>
          <p:cNvCxnSpPr/>
          <p:nvPr/>
        </p:nvCxnSpPr>
        <p:spPr bwMode="auto">
          <a:xfrm flipV="1">
            <a:off x="341017" y="5923338"/>
            <a:ext cx="8363892" cy="236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12460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496D35F1-2444-4A34-8A61-7DDD4823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23" y="913935"/>
            <a:ext cx="4116210" cy="628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b="1" u="sng" dirty="0">
                <a:solidFill>
                  <a:schemeClr val="accent1"/>
                </a:solidFill>
                <a:latin typeface="Calibri" pitchFamily="34" charset="0"/>
              </a:rPr>
              <a:t>ADVERSE EFFECTS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08BD36C-57BC-4362-B08B-759C6C4C9F9C}"/>
              </a:ext>
            </a:extLst>
          </p:cNvPr>
          <p:cNvSpPr/>
          <p:nvPr/>
        </p:nvSpPr>
        <p:spPr>
          <a:xfrm>
            <a:off x="491123" y="1689504"/>
            <a:ext cx="84779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diarhhoea</a:t>
            </a:r>
            <a:r>
              <a:rPr lang="en-GB" altLang="cs-CZ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200" b="1" dirty="0">
                <a:latin typeface="Calibri" panose="020F0502020204030204" pitchFamily="34" charset="0"/>
              </a:rPr>
              <a:t>(</a:t>
            </a:r>
            <a:r>
              <a:rPr lang="cs-CZ" altLang="cs-CZ" sz="2200" b="1" dirty="0" err="1">
                <a:latin typeface="Calibri" panose="020F0502020204030204" pitchFamily="34" charset="0"/>
              </a:rPr>
              <a:t>the</a:t>
            </a:r>
            <a:r>
              <a:rPr lang="cs-CZ" altLang="cs-CZ" sz="2200" b="1" dirty="0">
                <a:latin typeface="Calibri" panose="020F0502020204030204" pitchFamily="34" charset="0"/>
              </a:rPr>
              <a:t> most </a:t>
            </a:r>
            <a:r>
              <a:rPr lang="cs-CZ" altLang="cs-CZ" sz="2200" b="1" dirty="0" err="1">
                <a:latin typeface="Calibri" panose="020F0502020204030204" pitchFamily="34" charset="0"/>
              </a:rPr>
              <a:t>often</a:t>
            </a:r>
            <a:r>
              <a:rPr lang="cs-CZ" altLang="cs-CZ" sz="2200" b="1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veretigo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atralgia</a:t>
            </a:r>
            <a:r>
              <a:rPr lang="cs-CZ" altLang="cs-CZ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endParaRPr lang="cs-CZ" altLang="cs-CZ" sz="2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Hyperkalemia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GB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ed</a:t>
            </a:r>
            <a:r>
              <a:rPr lang="cs-CZ" altLang="cs-CZ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ema</a:t>
            </a:r>
            <a:r>
              <a:rPr lang="cs-CZ" altLang="cs-CZ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( &lt; 1%)</a:t>
            </a:r>
            <a:endParaRPr lang="cs-CZ" alt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altLang="cs-CZ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In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combination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with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sartans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↑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stroke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in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older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patients</a:t>
            </a:r>
            <a:r>
              <a:rPr lang="cs-CZ" altLang="cs-CZ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GB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335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353961" y="286581"/>
            <a:ext cx="8653680" cy="168970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633413">
              <a:spcBef>
                <a:spcPts val="600"/>
              </a:spcBef>
            </a:pPr>
            <a:r>
              <a:rPr lang="cs-CZ" altLang="cs-CZ" sz="4400" b="1" dirty="0">
                <a:latin typeface="Calibri" pitchFamily="34" charset="0"/>
              </a:rPr>
              <a:t>3. Ca CHANNEL BLOCKERS 	</a:t>
            </a:r>
            <a:endParaRPr lang="cs-CZ" altLang="cs-CZ" sz="3600" dirty="0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3961" y="2093682"/>
            <a:ext cx="84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3961" y="2905432"/>
            <a:ext cx="8578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DIHYDROPYRIDINES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9383" y="5152214"/>
            <a:ext cx="8758258" cy="830997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vascular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vazodilatation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vasoselective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cs-CZ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8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15397" y="1047484"/>
            <a:ext cx="402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Ethiology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68442" y="96252"/>
            <a:ext cx="8831179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Classification</a:t>
            </a:r>
            <a:r>
              <a:rPr lang="cs-CZ" altLang="cs-CZ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2663" y="2241784"/>
            <a:ext cx="8232514" cy="820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ts val="700"/>
              </a:spcBef>
            </a:pP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cs-CZ" altLang="cs-CZ" sz="3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10794" y="1020945"/>
            <a:ext cx="4954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cs-CZ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32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endParaRPr lang="cs-CZ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endParaRPr lang="cs-CZ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2663" y="3381753"/>
            <a:ext cx="8177893" cy="23083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Nephropathy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most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Endocrine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suprarenal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hyperaldosteronismus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Renovascular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arthery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Iatrogenic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long-term use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corticosteroids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NSA,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sympatomimetics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HAT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alt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Gestation</a:t>
            </a:r>
            <a:r>
              <a:rPr lang="cs-CZ" alt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HT in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pregnancy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055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79251" y="310690"/>
            <a:ext cx="8628775" cy="872836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4. DIURETICS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9251" y="1298946"/>
            <a:ext cx="84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279251" y="1948613"/>
            <a:ext cx="8601773" cy="139650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cs-CZ" altLang="cs-CZ" sz="4400" b="1" dirty="0">
                <a:latin typeface="Calibri" pitchFamily="34" charset="0"/>
              </a:rPr>
              <a:t>5. </a:t>
            </a:r>
            <a:r>
              <a:rPr lang="el-GR" altLang="cs-CZ" sz="4400" b="1" dirty="0">
                <a:latin typeface="Calibri" pitchFamily="34" charset="0"/>
              </a:rPr>
              <a:t>β</a:t>
            </a:r>
            <a:r>
              <a:rPr lang="cs-CZ" altLang="cs-CZ" sz="4400" b="1" dirty="0">
                <a:latin typeface="Calibri" pitchFamily="34" charset="0"/>
              </a:rPr>
              <a:t> </a:t>
            </a:r>
            <a:r>
              <a:rPr lang="cs-CZ" altLang="cs-CZ" sz="4400" b="1" dirty="0" err="1">
                <a:latin typeface="Calibri" pitchFamily="34" charset="0"/>
              </a:rPr>
              <a:t>blockers</a:t>
            </a:r>
            <a:r>
              <a:rPr lang="cs-CZ" altLang="cs-CZ" sz="4400" b="1" dirty="0">
                <a:latin typeface="Calibri" pitchFamily="34" charset="0"/>
              </a:rPr>
              <a:t> </a:t>
            </a:r>
            <a:r>
              <a:rPr lang="el-GR" altLang="cs-CZ" sz="2800" b="1" dirty="0">
                <a:latin typeface="Calibri" pitchFamily="34" charset="0"/>
              </a:rPr>
              <a:t>β</a:t>
            </a:r>
            <a:r>
              <a:rPr lang="cs-CZ" altLang="cs-CZ" sz="2800" b="1" dirty="0">
                <a:latin typeface="Calibri" pitchFamily="34" charset="0"/>
              </a:rPr>
              <a:t> </a:t>
            </a:r>
            <a:r>
              <a:rPr lang="cs-CZ" altLang="cs-CZ" sz="2800" b="1" dirty="0" err="1">
                <a:latin typeface="Calibri" pitchFamily="34" charset="0"/>
              </a:rPr>
              <a:t>sympatolytics</a:t>
            </a:r>
            <a:r>
              <a:rPr lang="cs-CZ" altLang="cs-CZ" sz="2800" b="1" dirty="0">
                <a:latin typeface="Calibri" pitchFamily="34" charset="0"/>
              </a:rPr>
              <a:t>)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9250" y="3533120"/>
            <a:ext cx="842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51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27579" y="2271347"/>
            <a:ext cx="7275764" cy="258532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FF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cs-CZ" altLang="cs-CZ" sz="5400" b="1" dirty="0" err="1">
                <a:solidFill>
                  <a:srgbClr val="FF99FF"/>
                </a:solidFill>
                <a:latin typeface="Calibri" pitchFamily="34" charset="0"/>
              </a:rPr>
              <a:t>Drugs</a:t>
            </a:r>
            <a:r>
              <a:rPr lang="cs-CZ" altLang="cs-CZ" sz="5400" b="1" dirty="0">
                <a:solidFill>
                  <a:srgbClr val="FF99FF"/>
                </a:solidFill>
                <a:latin typeface="Calibri" pitchFamily="34" charset="0"/>
              </a:rPr>
              <a:t> </a:t>
            </a:r>
            <a:r>
              <a:rPr lang="cs-CZ" altLang="cs-CZ" sz="5400" b="1" dirty="0" err="1">
                <a:solidFill>
                  <a:srgbClr val="FF99FF"/>
                </a:solidFill>
                <a:latin typeface="Calibri" pitchFamily="34" charset="0"/>
              </a:rPr>
              <a:t>for</a:t>
            </a:r>
            <a:r>
              <a:rPr lang="cs-CZ" altLang="cs-CZ" sz="5400" b="1" dirty="0">
                <a:solidFill>
                  <a:srgbClr val="FF99FF"/>
                </a:solidFill>
                <a:latin typeface="Calibri" pitchFamily="34" charset="0"/>
              </a:rPr>
              <a:t> second line </a:t>
            </a:r>
            <a:r>
              <a:rPr lang="cs-CZ" altLang="cs-CZ" sz="5400" b="1" dirty="0" err="1">
                <a:solidFill>
                  <a:srgbClr val="FF99FF"/>
                </a:solidFill>
                <a:latin typeface="Calibri" pitchFamily="34" charset="0"/>
              </a:rPr>
              <a:t>treatment</a:t>
            </a:r>
            <a:r>
              <a:rPr lang="cs-CZ" altLang="cs-CZ" sz="5400" b="1" dirty="0">
                <a:solidFill>
                  <a:srgbClr val="FF99FF"/>
                </a:solidFill>
                <a:latin typeface="Calibri" pitchFamily="34" charset="0"/>
              </a:rPr>
              <a:t> </a:t>
            </a:r>
            <a:r>
              <a:rPr lang="cs-CZ" altLang="cs-CZ" sz="5400" b="1" dirty="0" err="1">
                <a:solidFill>
                  <a:srgbClr val="FF99FF"/>
                </a:solidFill>
                <a:latin typeface="Calibri" pitchFamily="34" charset="0"/>
              </a:rPr>
              <a:t>of</a:t>
            </a:r>
            <a:r>
              <a:rPr lang="cs-CZ" altLang="cs-CZ" sz="5400" b="1" dirty="0">
                <a:solidFill>
                  <a:srgbClr val="FF99FF"/>
                </a:solidFill>
                <a:latin typeface="Calibri" pitchFamily="34" charset="0"/>
              </a:rPr>
              <a:t> </a:t>
            </a:r>
            <a:r>
              <a:rPr lang="cs-CZ" altLang="cs-CZ" sz="5400" b="1" dirty="0" err="1">
                <a:solidFill>
                  <a:srgbClr val="FF99FF"/>
                </a:solidFill>
                <a:latin typeface="Calibri" pitchFamily="34" charset="0"/>
              </a:rPr>
              <a:t>hypertension</a:t>
            </a:r>
            <a:endParaRPr lang="cs-CZ" altLang="cs-CZ" sz="5400" b="1" dirty="0">
              <a:solidFill>
                <a:srgbClr val="FF99FF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23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6560" y="1035728"/>
            <a:ext cx="8615967" cy="138499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>
            <a:spAutoFit/>
          </a:bodyPr>
          <a:lstStyle/>
          <a:p>
            <a:pPr marL="811213" indent="-457200" defTabSz="669925"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cs-CZ" sz="2800" b="1" baseline="-2500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-agonists</a:t>
            </a:r>
          </a:p>
          <a:p>
            <a:pPr marL="811213" indent="-457200" defTabSz="669925"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Imidazolin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cs-CZ" sz="2800" b="1" baseline="-2500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 </a:t>
            </a:r>
            <a:r>
              <a:rPr lang="cs-CZ" sz="28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agonists</a:t>
            </a:r>
            <a:endParaRPr lang="cs-CZ" sz="2800" b="1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457200" defTabSz="669925"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cs-CZ" sz="2800" b="1" baseline="-2500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-agonists + </a:t>
            </a:r>
            <a:r>
              <a:rPr lang="cs-CZ" sz="2800" b="1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cs-CZ" sz="2800" b="1" baseline="-2500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800" b="1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-antagonists</a:t>
            </a:r>
          </a:p>
        </p:txBody>
      </p:sp>
      <p:sp>
        <p:nvSpPr>
          <p:cNvPr id="3" name="Šipka: ohnutá nahoru 2">
            <a:extLst>
              <a:ext uri="{FF2B5EF4-FFF2-40B4-BE49-F238E27FC236}">
                <a16:creationId xmlns:a16="http://schemas.microsoft.com/office/drawing/2014/main" id="{04B318C1-1F01-416D-9279-1730D0B686CB}"/>
              </a:ext>
            </a:extLst>
          </p:cNvPr>
          <p:cNvSpPr/>
          <p:nvPr/>
        </p:nvSpPr>
        <p:spPr bwMode="auto">
          <a:xfrm rot="5400000">
            <a:off x="777150" y="4591215"/>
            <a:ext cx="1142369" cy="1195532"/>
          </a:xfrm>
          <a:prstGeom prst="bentUp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561" y="280642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600" b="1" kern="0" dirty="0">
                <a:solidFill>
                  <a:srgbClr val="FFFFFF"/>
                </a:solidFill>
                <a:latin typeface="Calibri" panose="020F0502020204030204" pitchFamily="34" charset="0"/>
              </a:rPr>
              <a:t>CENTRAL ANTIHYPERTENSIVES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6560" y="2658308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88900"/>
            <a:r>
              <a:rPr lang="cs-CZ" sz="3600" b="1" dirty="0">
                <a:latin typeface="Calibri" panose="020F0502020204030204" pitchFamily="34" charset="0"/>
              </a:rPr>
              <a:t>α</a:t>
            </a:r>
            <a:r>
              <a:rPr lang="cs-CZ" sz="3600" b="1" baseline="-25000" dirty="0">
                <a:latin typeface="Calibri" panose="020F0502020204030204" pitchFamily="34" charset="0"/>
              </a:rPr>
              <a:t>1</a:t>
            </a:r>
            <a:r>
              <a:rPr lang="cs-CZ" sz="3600" b="1" dirty="0">
                <a:latin typeface="Calibri" panose="020F0502020204030204" pitchFamily="34" charset="0"/>
              </a:rPr>
              <a:t>-receptor </a:t>
            </a:r>
            <a:r>
              <a:rPr lang="cs-CZ" sz="3600" b="1" dirty="0" err="1">
                <a:latin typeface="Calibri" panose="020F0502020204030204" pitchFamily="34" charset="0"/>
              </a:rPr>
              <a:t>antagonists</a:t>
            </a:r>
            <a:r>
              <a:rPr lang="cs-CZ" sz="36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6560" y="3576496"/>
            <a:ext cx="5064482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VASODILATANS (direct) 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179053" y="4786573"/>
            <a:ext cx="6748236" cy="175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6088" lvl="1" indent="-446088"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Nitrates</a:t>
            </a:r>
            <a:endParaRPr lang="cs-CZ" b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6088" lvl="1" indent="-446088"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cs-CZ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PDE-5 </a:t>
            </a: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inhibitors</a:t>
            </a:r>
            <a:endParaRPr lang="cs-CZ" b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6088" lvl="1" indent="-446088"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cs-CZ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Endotelin-1 </a:t>
            </a: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antagonists</a:t>
            </a:r>
            <a:endParaRPr lang="cs-CZ" b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6088" lvl="1" indent="-446088">
              <a:spcBef>
                <a:spcPts val="0"/>
              </a:spcBef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Syntetic</a:t>
            </a:r>
            <a:r>
              <a:rPr lang="cs-CZ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analogs</a:t>
            </a:r>
            <a:r>
              <a:rPr lang="cs-CZ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b="1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b="1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prostacyclines</a:t>
            </a:r>
            <a:endParaRPr lang="cs-CZ" b="1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35062" y="4860078"/>
            <a:ext cx="331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9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14211" y="1023892"/>
            <a:ext cx="872654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Indirectly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vasodilatators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sympathetically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vasoconstriction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8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(brain stem)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imidazoline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ventrolateral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reducing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sympathetis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activity</a:t>
            </a:r>
            <a:endParaRPr lang="cs-CZ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presynaptic</a:t>
            </a:r>
            <a:r>
              <a:rPr lang="el-G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cs-CZ" sz="28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↓NA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Imidazolin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receptors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kidney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stimulation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Na</a:t>
            </a:r>
            <a:r>
              <a:rPr lang="cs-CZ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/H</a:t>
            </a:r>
            <a:r>
              <a:rPr lang="cs-CZ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pump in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proximal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tubulus			                     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6561" y="280642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600" b="1" kern="0" dirty="0">
                <a:solidFill>
                  <a:srgbClr val="FFFFFF"/>
                </a:solidFill>
                <a:latin typeface="Calibri" panose="020F0502020204030204" pitchFamily="34" charset="0"/>
              </a:rPr>
              <a:t>CENTRAL ANTIHYPERTENSIVES</a:t>
            </a:r>
          </a:p>
        </p:txBody>
      </p:sp>
      <p:cxnSp>
        <p:nvCxnSpPr>
          <p:cNvPr id="7" name="Přímá spojnice 6"/>
          <p:cNvCxnSpPr/>
          <p:nvPr/>
        </p:nvCxnSpPr>
        <p:spPr bwMode="auto">
          <a:xfrm>
            <a:off x="314211" y="6179574"/>
            <a:ext cx="8387337" cy="294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ovéPole 13"/>
          <p:cNvSpPr txBox="1"/>
          <p:nvPr/>
        </p:nvSpPr>
        <p:spPr>
          <a:xfrm>
            <a:off x="6885222" y="1691534"/>
            <a:ext cx="2001346" cy="83099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METHYLDOPA KLONIDIN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99262" y="3190173"/>
            <a:ext cx="1987306" cy="83099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MOXONIDIN RILMENIDIN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1985975-C8F3-4843-8156-4D7D104AFE39}"/>
              </a:ext>
            </a:extLst>
          </p:cNvPr>
          <p:cNvSpPr/>
          <p:nvPr/>
        </p:nvSpPr>
        <p:spPr>
          <a:xfrm>
            <a:off x="1192467" y="946723"/>
            <a:ext cx="6759064" cy="58477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3200" b="1" kern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32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cs-CZ" sz="3200" b="1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3200" b="1" baseline="-25000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2 </a:t>
            </a:r>
            <a:r>
              <a:rPr lang="cs-CZ" altLang="cs-CZ" sz="3200" b="1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agonists</a:t>
            </a:r>
            <a:endParaRPr lang="cs-CZ" sz="3200" b="1" kern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AC1DC2-EEA9-4349-8A3F-18E2B9E2F018}"/>
              </a:ext>
            </a:extLst>
          </p:cNvPr>
          <p:cNvSpPr/>
          <p:nvPr/>
        </p:nvSpPr>
        <p:spPr>
          <a:xfrm>
            <a:off x="264016" y="208438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600" b="1" kern="0" dirty="0">
                <a:solidFill>
                  <a:srgbClr val="FFFFFF"/>
                </a:solidFill>
                <a:latin typeface="Calibri" panose="020F0502020204030204" pitchFamily="34" charset="0"/>
              </a:rPr>
              <a:t>CENTRAL ANTIHYPERTENSIVES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8329" y="1772042"/>
            <a:ext cx="83273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METHYLDOPA</a:t>
            </a:r>
          </a:p>
          <a:p>
            <a:r>
              <a:rPr lang="cs-CZ" sz="28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</a:t>
            </a:r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in brain stem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presynaptic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indirect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sympatholytic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false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NRA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precursor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prodrug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cs-CZ" altLang="cs-CZ" sz="2400" baseline="-25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l-GR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α 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metyldopa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l-GR" altLang="cs-CZ" sz="2400" u="sng" dirty="0">
                <a:latin typeface="Calibri" panose="020F0502020204030204" pitchFamily="34" charset="0"/>
                <a:cs typeface="Arial" panose="020B0604020202020204" pitchFamily="34" charset="0"/>
              </a:rPr>
              <a:t>α </a:t>
            </a:r>
            <a:r>
              <a:rPr lang="cs-CZ" altLang="cs-CZ" sz="2400" u="sng" dirty="0">
                <a:latin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400" u="sng" dirty="0" err="1">
                <a:latin typeface="Calibri" panose="020F0502020204030204" pitchFamily="34" charset="0"/>
                <a:cs typeface="Arial" panose="020B0604020202020204" pitchFamily="34" charset="0"/>
              </a:rPr>
              <a:t>methylnorepinephrine</a:t>
            </a:r>
            <a:r>
              <a:rPr lang="cs-CZ" altLang="cs-CZ" sz="2400" u="sng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→ 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activation</a:t>
            </a:r>
            <a:endParaRPr lang="cs-CZ" altLang="cs-CZ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cs-CZ" altLang="cs-CZ" sz="2400" baseline="-25000" dirty="0">
                <a:latin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adrenergic</a:t>
            </a:r>
            <a:r>
              <a:rPr lang="cs-CZ" altLang="cs-CZ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Arial" panose="020B0604020202020204" pitchFamily="34" charset="0"/>
              </a:rPr>
              <a:t>receptors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CLONIDIN</a:t>
            </a:r>
          </a:p>
          <a:p>
            <a:r>
              <a:rPr lang="cs-CZ" sz="36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</a:t>
            </a:r>
            <a:r>
              <a:rPr lang="cs-CZ" sz="3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imidazolin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receptors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120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72121" y="122043"/>
            <a:ext cx="832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METHYLDOPA</a:t>
            </a:r>
          </a:p>
        </p:txBody>
      </p:sp>
      <p:sp>
        <p:nvSpPr>
          <p:cNvPr id="9" name="Obdélník 8"/>
          <p:cNvSpPr/>
          <p:nvPr/>
        </p:nvSpPr>
        <p:spPr>
          <a:xfrm>
            <a:off x="272121" y="699534"/>
            <a:ext cx="2640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800" b="1" u="sng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INDICATION:</a:t>
            </a:r>
            <a:endParaRPr lang="cs-CZ" sz="2400" b="1" u="sng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272121" y="1222754"/>
            <a:ext cx="8345424" cy="2677656"/>
            <a:chOff x="501050" y="1259511"/>
            <a:chExt cx="8345424" cy="2677656"/>
          </a:xfrm>
        </p:grpSpPr>
        <p:sp>
          <p:nvSpPr>
            <p:cNvPr id="11" name="Obdélník 10"/>
            <p:cNvSpPr/>
            <p:nvPr/>
          </p:nvSpPr>
          <p:spPr>
            <a:xfrm>
              <a:off x="501050" y="1259511"/>
              <a:ext cx="834542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Hypertension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</a:t>
              </a:r>
              <a:r>
                <a:rPr lang="cs-CZ" sz="2400" b="1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pregnancy</a:t>
              </a:r>
              <a:endParaRPr lang="cs-CZ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Hypertension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patient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cs-CZ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b="1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renal</a:t>
              </a:r>
              <a:r>
                <a:rPr lang="cs-CZ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b="1" dirty="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insufficiency</a:t>
              </a:r>
              <a:endPara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cs-CZ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cs-CZ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Patients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anxiety</a:t>
              </a:r>
              <a:endParaRPr lang="cs-CZ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Without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metabolic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effect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- in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combination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patients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24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DM, HLP </a:t>
              </a:r>
              <a:endParaRPr lang="cs-CZ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11446" y="2198229"/>
              <a:ext cx="6624980" cy="461665"/>
            </a:xfrm>
            <a:prstGeom prst="rect">
              <a:avLst/>
            </a:prstGeom>
            <a:solidFill>
              <a:schemeClr val="accent3">
                <a:lumMod val="1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GF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not </a:t>
              </a:r>
              <a:r>
                <a:rPr lang="cs-CZ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affected</a:t>
              </a:r>
              <a:r>
                <a:rPr lang="cs-CZ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Obdélník 12"/>
          <p:cNvSpPr/>
          <p:nvPr/>
        </p:nvSpPr>
        <p:spPr>
          <a:xfrm>
            <a:off x="3938020" y="190660"/>
            <a:ext cx="5035784" cy="738664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  <a:r>
              <a:rPr lang="cs-CZ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half-life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more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daily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88004" y="4702711"/>
            <a:ext cx="831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Sedation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nasal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congestion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dry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mouth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orthostatic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hypotension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88004" y="4301562"/>
            <a:ext cx="8569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800" b="1" u="sng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EFFECT:</a:t>
            </a:r>
            <a:endParaRPr lang="cs-CZ" sz="2400" b="1" u="sng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29595" y="5927633"/>
            <a:ext cx="4793751" cy="461665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Methyldopa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208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79257" y="541347"/>
            <a:ext cx="83273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CLONIDIN</a:t>
            </a:r>
            <a:endParaRPr lang="cs-CZ" sz="2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INDICATION: </a:t>
            </a:r>
          </a:p>
          <a:p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Hypertensive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(ICU)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– on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obsolent</a:t>
            </a:r>
            <a:endParaRPr lang="cs-CZ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1985975-C8F3-4843-8156-4D7D104AFE39}"/>
              </a:ext>
            </a:extLst>
          </p:cNvPr>
          <p:cNvSpPr/>
          <p:nvPr/>
        </p:nvSpPr>
        <p:spPr>
          <a:xfrm>
            <a:off x="4774176" y="141237"/>
            <a:ext cx="4199628" cy="40011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>
            <a:spAutoFit/>
          </a:bodyPr>
          <a:lstStyle/>
          <a:p>
            <a:pPr marL="571500" lvl="0" indent="-57150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000" b="1" kern="0" dirty="0" err="1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000" b="1" kern="0" dirty="0">
                <a:solidFill>
                  <a:srgbClr val="66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cs-CZ" sz="2000" b="1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2000" b="1" baseline="-25000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2 </a:t>
            </a:r>
            <a:r>
              <a:rPr lang="cs-CZ" altLang="cs-CZ" sz="2000" b="1" dirty="0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66FFFF"/>
                </a:solidFill>
                <a:latin typeface="Calibri" pitchFamily="34" charset="0"/>
                <a:cs typeface="Calibri" panose="020F0502020204030204" pitchFamily="34" charset="0"/>
              </a:rPr>
              <a:t>agonists</a:t>
            </a:r>
            <a:endParaRPr lang="cs-CZ" sz="2000" b="1" kern="0" dirty="0">
              <a:solidFill>
                <a:srgbClr val="66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4126" y="3300626"/>
            <a:ext cx="8594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rebound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fenomen</a:t>
            </a:r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6691" y="2500356"/>
            <a:ext cx="8569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2800" b="1" u="sng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EFFECTS:</a:t>
            </a:r>
            <a:endParaRPr lang="cs-CZ" sz="2400" b="1" u="sng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98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58357" y="889423"/>
            <a:ext cx="7194104" cy="58477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altLang="cs-CZ" sz="3200" b="1" dirty="0" err="1">
                <a:solidFill>
                  <a:srgbClr val="66FFFF"/>
                </a:solidFill>
                <a:latin typeface="Calibri" pitchFamily="34" charset="0"/>
              </a:rPr>
              <a:t>Imidazoline</a:t>
            </a:r>
            <a:r>
              <a:rPr lang="cs-CZ" altLang="cs-CZ" sz="3200" b="1" dirty="0">
                <a:solidFill>
                  <a:srgbClr val="66FFFF"/>
                </a:solidFill>
                <a:latin typeface="Calibri" pitchFamily="34" charset="0"/>
              </a:rPr>
              <a:t> I</a:t>
            </a:r>
            <a:r>
              <a:rPr lang="cs-CZ" altLang="cs-CZ" sz="3200" b="1" baseline="-25000" dirty="0">
                <a:solidFill>
                  <a:srgbClr val="66FFFF"/>
                </a:solidFill>
                <a:latin typeface="Calibri" pitchFamily="34" charset="0"/>
              </a:rPr>
              <a:t>1</a:t>
            </a:r>
            <a:r>
              <a:rPr lang="cs-CZ" altLang="cs-CZ" sz="3200" b="1" dirty="0">
                <a:solidFill>
                  <a:srgbClr val="66FFFF"/>
                </a:solidFill>
                <a:latin typeface="Calibri" pitchFamily="34" charset="0"/>
              </a:rPr>
              <a:t> receptor </a:t>
            </a:r>
            <a:r>
              <a:rPr lang="cs-CZ" altLang="cs-CZ" sz="3200" b="1" dirty="0" err="1">
                <a:solidFill>
                  <a:srgbClr val="66FFFF"/>
                </a:solidFill>
                <a:latin typeface="Calibri" pitchFamily="34" charset="0"/>
              </a:rPr>
              <a:t>agonists</a:t>
            </a:r>
            <a:endParaRPr lang="cs-CZ" altLang="cs-CZ" sz="3200" b="1" dirty="0">
              <a:solidFill>
                <a:srgbClr val="66FFFF"/>
              </a:solidFill>
              <a:latin typeface="Calibri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7AB4B5-49CA-424C-BC3D-C87C25A35D43}"/>
              </a:ext>
            </a:extLst>
          </p:cNvPr>
          <p:cNvSpPr/>
          <p:nvPr/>
        </p:nvSpPr>
        <p:spPr>
          <a:xfrm>
            <a:off x="238636" y="174148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600" b="1" kern="0" dirty="0">
                <a:solidFill>
                  <a:srgbClr val="FFFFFF"/>
                </a:solidFill>
                <a:latin typeface="Calibri" panose="020F0502020204030204" pitchFamily="34" charset="0"/>
              </a:rPr>
              <a:t>CENTRAL ANTIHYPERTENSIVES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3963" y="2666227"/>
            <a:ext cx="864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receptor </a:t>
            </a:r>
            <a:r>
              <a:rPr lang="cs-CZ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cs-C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medulla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oblongata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3815" y="4743605"/>
            <a:ext cx="7533411" cy="1815882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Inhibition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veins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</a:t>
            </a:r>
            <a:endParaRPr lang="cs-CZ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↓renin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endParaRPr lang="cs-CZ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 vasopresin </a:t>
            </a:r>
            <a:r>
              <a:rPr lang="cs-CZ" sz="28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r>
              <a:rPr lang="cs-CZ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Šipka dolů 7"/>
          <p:cNvSpPr/>
          <p:nvPr/>
        </p:nvSpPr>
        <p:spPr bwMode="auto">
          <a:xfrm>
            <a:off x="3305321" y="3551576"/>
            <a:ext cx="855200" cy="1076121"/>
          </a:xfrm>
          <a:prstGeom prst="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4675" y="1678196"/>
            <a:ext cx="6510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MOXONIDIN, RILMENIDIN </a:t>
            </a:r>
            <a:endParaRPr lang="cs-CZ" sz="32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cs-CZ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cs-CZ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0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3709" y="1275729"/>
            <a:ext cx="8811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Selective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agonists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receptors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minimal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l-G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rcp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AE</a:t>
            </a:r>
          </a:p>
          <a:p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Positive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metabolic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profile</a:t>
            </a:r>
            <a:endParaRPr lang="cs-CZ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excretion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↓ insulin resistence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tolerance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709" y="778143"/>
            <a:ext cx="4548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altLang="cs-CZ" sz="2800" b="1" u="sng" dirty="0">
                <a:solidFill>
                  <a:srgbClr val="FFFF00"/>
                </a:solidFill>
                <a:latin typeface="Calibri" pitchFamily="34" charset="0"/>
              </a:rPr>
              <a:t>ADVERSE EFFECTS</a:t>
            </a:r>
            <a:endParaRPr lang="cs-CZ" altLang="cs-CZ" sz="20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0869" y="4985630"/>
            <a:ext cx="8049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INDICATION: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nephropathy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CONTRAINDICATION: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659275" y="181434"/>
            <a:ext cx="2124507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00000"/>
            </a:pPr>
            <a:r>
              <a:rPr lang="cs-CZ" altLang="cs-CZ" sz="2400" dirty="0">
                <a:solidFill>
                  <a:srgbClr val="66FFFF"/>
                </a:solidFill>
                <a:latin typeface="Calibri" pitchFamily="34" charset="0"/>
              </a:rPr>
              <a:t>I</a:t>
            </a:r>
            <a:r>
              <a:rPr lang="cs-CZ" altLang="cs-CZ" sz="2400" baseline="-25000" dirty="0">
                <a:solidFill>
                  <a:srgbClr val="66FFFF"/>
                </a:solidFill>
                <a:latin typeface="Calibri" pitchFamily="34" charset="0"/>
              </a:rPr>
              <a:t>1</a:t>
            </a:r>
            <a:r>
              <a:rPr lang="cs-CZ" altLang="cs-CZ" sz="2400" dirty="0">
                <a:solidFill>
                  <a:srgbClr val="66FFFF"/>
                </a:solidFill>
                <a:latin typeface="Calibri" pitchFamily="34" charset="0"/>
              </a:rPr>
              <a:t> </a:t>
            </a:r>
            <a:r>
              <a:rPr lang="cs-CZ" altLang="cs-CZ" sz="2400" dirty="0" err="1">
                <a:solidFill>
                  <a:srgbClr val="66FFFF"/>
                </a:solidFill>
                <a:latin typeface="Calibri" pitchFamily="34" charset="0"/>
              </a:rPr>
              <a:t>rcp</a:t>
            </a:r>
            <a:r>
              <a:rPr lang="cs-CZ" altLang="cs-CZ" sz="2400" dirty="0">
                <a:solidFill>
                  <a:srgbClr val="66FFFF"/>
                </a:solidFill>
                <a:latin typeface="Calibri" pitchFamily="34" charset="0"/>
              </a:rPr>
              <a:t>  </a:t>
            </a:r>
            <a:r>
              <a:rPr lang="cs-CZ" altLang="cs-CZ" sz="2400" dirty="0" err="1">
                <a:solidFill>
                  <a:srgbClr val="66FFFF"/>
                </a:solidFill>
                <a:latin typeface="Calibri" pitchFamily="34" charset="0"/>
              </a:rPr>
              <a:t>agonists</a:t>
            </a:r>
            <a:endParaRPr lang="cs-CZ" altLang="cs-CZ" sz="2400" dirty="0">
              <a:solidFill>
                <a:srgbClr val="66FFFF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074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0CD0F2D-8B9E-4105-BD08-A77206DB9299}"/>
              </a:ext>
            </a:extLst>
          </p:cNvPr>
          <p:cNvSpPr/>
          <p:nvPr/>
        </p:nvSpPr>
        <p:spPr>
          <a:xfrm>
            <a:off x="158624" y="936317"/>
            <a:ext cx="8615967" cy="492443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fontAlgn="base">
              <a:spcAft>
                <a:spcPct val="0"/>
              </a:spcAft>
              <a:buClr>
                <a:srgbClr val="66FFFF"/>
              </a:buClr>
              <a:buSzPct val="100000"/>
              <a:buFont typeface="Wingdings" panose="05000000000000000000" pitchFamily="2" charset="2"/>
              <a:buChar char="v"/>
              <a:tabLst>
                <a:tab pos="714375" algn="l"/>
              </a:tabLst>
            </a:pPr>
            <a:r>
              <a:rPr lang="cs-CZ" sz="2600" b="1" kern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6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2600" b="1" u="sng" baseline="-250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2 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–</a:t>
            </a:r>
            <a:r>
              <a:rPr lang="cs-CZ" altLang="cs-CZ" sz="2600" b="1" u="sng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rcp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u="sng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agonists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+ </a:t>
            </a:r>
            <a:r>
              <a:rPr lang="cs-CZ" altLang="cs-CZ" sz="2600" b="1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peripheral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l-GR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2600" b="1" u="sng" baseline="-250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1 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600" b="1" u="sng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rcp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u="sng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antagonists</a:t>
            </a:r>
            <a:r>
              <a:rPr lang="cs-CZ" altLang="cs-CZ" sz="2600" b="1" u="sng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endParaRPr lang="cs-CZ" sz="2600" b="1" u="sng" kern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8789200-E67D-4E1D-AD43-5FC04E2D6FE6}"/>
              </a:ext>
            </a:extLst>
          </p:cNvPr>
          <p:cNvSpPr/>
          <p:nvPr/>
        </p:nvSpPr>
        <p:spPr>
          <a:xfrm>
            <a:off x="158624" y="187116"/>
            <a:ext cx="8615967" cy="646331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</a:pPr>
            <a:r>
              <a:rPr lang="cs-CZ" sz="3600" b="1" kern="0" dirty="0">
                <a:solidFill>
                  <a:srgbClr val="FFFFFF"/>
                </a:solidFill>
                <a:latin typeface="Calibri" panose="020F0502020204030204" pitchFamily="34" charset="0"/>
              </a:rPr>
              <a:t>CENTRAL ANTIHYPERTENSIVES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8624" y="1570972"/>
            <a:ext cx="832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URAPIDIL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26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</a:t>
            </a:r>
            <a:r>
              <a:rPr lang="cs-CZ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FF36F5F-F0C4-4B52-B983-FD4764799DE2}"/>
              </a:ext>
            </a:extLst>
          </p:cNvPr>
          <p:cNvSpPr/>
          <p:nvPr/>
        </p:nvSpPr>
        <p:spPr>
          <a:xfrm>
            <a:off x="741398" y="2178972"/>
            <a:ext cx="3422869" cy="892552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6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Agonistic</a:t>
            </a:r>
            <a:r>
              <a:rPr lang="cs-CZ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cs-CZ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l-GR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2600" b="1" baseline="-250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2 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a 5HT</a:t>
            </a:r>
            <a:r>
              <a:rPr lang="cs-CZ" altLang="cs-CZ" sz="2600" b="1" baseline="-250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1A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rcp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. </a:t>
            </a:r>
            <a:r>
              <a:rPr lang="cs-CZ" altLang="cs-CZ" sz="2600" b="1" dirty="0">
                <a:solidFill>
                  <a:srgbClr val="FF99FF"/>
                </a:solidFill>
                <a:latin typeface="Calibri" pitchFamily="34" charset="0"/>
                <a:cs typeface="Calibri" panose="020F0502020204030204" pitchFamily="34" charset="0"/>
              </a:rPr>
              <a:t>in CNS </a:t>
            </a:r>
            <a:endParaRPr lang="cs-CZ" sz="26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FB5DA36-B93B-4AFB-8B3C-EBE6BFCF7B7D}"/>
              </a:ext>
            </a:extLst>
          </p:cNvPr>
          <p:cNvSpPr/>
          <p:nvPr/>
        </p:nvSpPr>
        <p:spPr>
          <a:xfrm>
            <a:off x="524737" y="5040951"/>
            <a:ext cx="8327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u="sng" dirty="0">
                <a:solidFill>
                  <a:srgbClr val="FF99FF"/>
                </a:solidFill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 </a:t>
            </a:r>
            <a:r>
              <a:rPr lang="cs-CZ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↓</a:t>
            </a:r>
            <a:r>
              <a:rPr lang="cs-CZ" sz="2400" b="1" u="sng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peripheral</a:t>
            </a:r>
            <a:r>
              <a:rPr lang="cs-CZ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resistence </a:t>
            </a:r>
            <a:r>
              <a:rPr lang="cs-CZ" sz="2400" b="1" u="sng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without</a:t>
            </a:r>
            <a:r>
              <a:rPr lang="cs-CZ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reflex </a:t>
            </a:r>
            <a:r>
              <a:rPr lang="cs-CZ" sz="2400" b="1" u="sng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tachycardia</a:t>
            </a:r>
            <a:r>
              <a:rPr lang="cs-CZ" sz="24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cs-CZ" b="1" u="sng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anose="020F0502020204030204" pitchFamily="34" charset="0"/>
            </a:endParaRPr>
          </a:p>
          <a:p>
            <a:pPr marL="892175" indent="-263525"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Significant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antihypertensive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effect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892175" indent="-263525">
              <a:buFont typeface="Wingdings" panose="05000000000000000000" pitchFamily="2" charset="2"/>
              <a:buChar char="§"/>
              <a:tabLst>
                <a:tab pos="892175" algn="l"/>
              </a:tabLst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i.v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.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administration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– rapid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onset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0" name="Šipka: dolů 4">
            <a:extLst>
              <a:ext uri="{FF2B5EF4-FFF2-40B4-BE49-F238E27FC236}">
                <a16:creationId xmlns:a16="http://schemas.microsoft.com/office/drawing/2014/main" id="{404CDF1D-C1EF-4F45-90EA-D07CB60F7113}"/>
              </a:ext>
            </a:extLst>
          </p:cNvPr>
          <p:cNvSpPr/>
          <p:nvPr/>
        </p:nvSpPr>
        <p:spPr bwMode="auto">
          <a:xfrm>
            <a:off x="2137859" y="3111436"/>
            <a:ext cx="629945" cy="76685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Šipka: dolů 6">
            <a:extLst>
              <a:ext uri="{FF2B5EF4-FFF2-40B4-BE49-F238E27FC236}">
                <a16:creationId xmlns:a16="http://schemas.microsoft.com/office/drawing/2014/main" id="{91C27394-DA25-463B-8D09-DA1A9F072E0D}"/>
              </a:ext>
            </a:extLst>
          </p:cNvPr>
          <p:cNvSpPr/>
          <p:nvPr/>
        </p:nvSpPr>
        <p:spPr bwMode="auto">
          <a:xfrm>
            <a:off x="5548362" y="3095122"/>
            <a:ext cx="702526" cy="79948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F7C3D2-A44A-482B-98FE-756335AF5BBF}"/>
              </a:ext>
            </a:extLst>
          </p:cNvPr>
          <p:cNvSpPr txBox="1"/>
          <p:nvPr/>
        </p:nvSpPr>
        <p:spPr>
          <a:xfrm>
            <a:off x="524737" y="3927677"/>
            <a:ext cx="3300205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alibri" panose="020F0502020204030204" pitchFamily="34" charset="0"/>
              </a:rPr>
              <a:t>↓ </a:t>
            </a:r>
            <a:r>
              <a:rPr lang="cs-CZ" sz="2400" dirty="0" err="1">
                <a:latin typeface="Calibri" panose="020F0502020204030204" pitchFamily="34" charset="0"/>
              </a:rPr>
              <a:t>sympatic</a:t>
            </a:r>
            <a:r>
              <a:rPr lang="cs-CZ" sz="2400" dirty="0">
                <a:latin typeface="Calibri" panose="020F0502020204030204" pitchFamily="34" charset="0"/>
              </a:rPr>
              <a:t> tonus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CF19E79-286E-4351-9744-7EE6DB14A961}"/>
              </a:ext>
            </a:extLst>
          </p:cNvPr>
          <p:cNvSpPr txBox="1"/>
          <p:nvPr/>
        </p:nvSpPr>
        <p:spPr>
          <a:xfrm>
            <a:off x="4918318" y="3927677"/>
            <a:ext cx="1962614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>
                <a:latin typeface="Calibri" panose="020F0502020204030204" pitchFamily="34" charset="0"/>
              </a:rPr>
              <a:t>vasodilatation</a:t>
            </a:r>
            <a:endParaRPr lang="cs-CZ" sz="2400" dirty="0">
              <a:latin typeface="Calibri" panose="020F0502020204030204" pitchFamily="34" charset="0"/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2B3DCC0-DE70-4049-AFFB-EDB1CFA59917}"/>
              </a:ext>
            </a:extLst>
          </p:cNvPr>
          <p:cNvCxnSpPr>
            <a:cxnSpLocks/>
          </p:cNvCxnSpPr>
          <p:nvPr/>
        </p:nvCxnSpPr>
        <p:spPr bwMode="auto">
          <a:xfrm>
            <a:off x="2828957" y="4438727"/>
            <a:ext cx="735267" cy="569153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B419C1C-B487-4EF6-961E-B9E591C9919D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8318" y="4412567"/>
            <a:ext cx="974519" cy="595313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43D8886A-91C3-40AE-A113-10C6CEB1BE58}"/>
              </a:ext>
            </a:extLst>
          </p:cNvPr>
          <p:cNvSpPr/>
          <p:nvPr/>
        </p:nvSpPr>
        <p:spPr>
          <a:xfrm>
            <a:off x="4510014" y="2195507"/>
            <a:ext cx="4087091" cy="892552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altLang="cs-CZ" sz="2600" b="1" u="sng" dirty="0" err="1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Antagonistic</a:t>
            </a:r>
            <a:r>
              <a:rPr lang="cs-CZ" altLang="cs-CZ" sz="26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altLang="cs-CZ" sz="2600" b="1" u="sng" dirty="0" err="1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effect</a:t>
            </a:r>
            <a:r>
              <a:rPr lang="cs-CZ" altLang="cs-CZ" sz="26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altLang="cs-CZ" sz="2600" b="1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l-GR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α</a:t>
            </a:r>
            <a:r>
              <a:rPr lang="cs-CZ" altLang="cs-CZ" sz="2600" b="1" baseline="-250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1 </a:t>
            </a:r>
            <a:r>
              <a:rPr lang="cs-CZ" altLang="cs-CZ" sz="2600" b="1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rcp</a:t>
            </a:r>
            <a:r>
              <a:rPr lang="cs-CZ" altLang="cs-CZ" sz="2600" b="1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. </a:t>
            </a:r>
            <a:r>
              <a:rPr lang="cs-CZ" altLang="cs-CZ" sz="2600" b="1" dirty="0">
                <a:solidFill>
                  <a:srgbClr val="FF99FF"/>
                </a:solidFill>
                <a:latin typeface="Calibri" pitchFamily="34" charset="0"/>
                <a:cs typeface="Calibri" panose="020F0502020204030204" pitchFamily="34" charset="0"/>
              </a:rPr>
              <a:t>in </a:t>
            </a:r>
            <a:r>
              <a:rPr lang="cs-CZ" altLang="cs-CZ" sz="2600" b="1" dirty="0" err="1">
                <a:solidFill>
                  <a:srgbClr val="FF99FF"/>
                </a:solidFill>
                <a:latin typeface="Calibri" pitchFamily="34" charset="0"/>
                <a:cs typeface="Calibri" panose="020F0502020204030204" pitchFamily="34" charset="0"/>
              </a:rPr>
              <a:t>vessels</a:t>
            </a:r>
            <a:endParaRPr lang="cs-CZ" sz="2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64224" y="3494864"/>
            <a:ext cx="151613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5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5814" y="352932"/>
            <a:ext cx="8477967" cy="805604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Treatment</a:t>
            </a:r>
            <a:r>
              <a:rPr lang="cs-CZ" altLang="cs-CZ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goals</a:t>
            </a:r>
            <a:r>
              <a:rPr lang="cs-CZ" altLang="cs-CZ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cs-CZ" altLang="cs-CZ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hypertensive</a:t>
            </a:r>
            <a:r>
              <a:rPr lang="cs-CZ" altLang="cs-CZ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altLang="cs-CZ" sz="44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patients</a:t>
            </a:r>
            <a:endParaRPr lang="cs-CZ" altLang="cs-CZ" sz="44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7190" y="1375825"/>
            <a:ext cx="8155213" cy="572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SBP &lt; 140 mm </a:t>
            </a:r>
            <a:r>
              <a:rPr lang="cs-CZ" altLang="cs-CZ" sz="2400" dirty="0" err="1">
                <a:solidFill>
                  <a:srgbClr val="FFFF00"/>
                </a:solidFill>
                <a:latin typeface="Calibri" pitchFamily="34" charset="0"/>
              </a:rPr>
              <a:t>Hg</a:t>
            </a:r>
            <a:endParaRPr lang="cs-CZ" altLang="cs-CZ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</a:t>
            </a:r>
            <a:r>
              <a:rPr lang="cs-CZ" altLang="cs-CZ" sz="2400" dirty="0" err="1">
                <a:latin typeface="Calibri" pitchFamily="34" charset="0"/>
              </a:rPr>
              <a:t>low</a:t>
            </a:r>
            <a:r>
              <a:rPr lang="cs-CZ" altLang="cs-CZ" sz="2400" dirty="0">
                <a:latin typeface="Calibri" pitchFamily="34" charset="0"/>
              </a:rPr>
              <a:t>- </a:t>
            </a:r>
            <a:r>
              <a:rPr lang="cs-CZ" altLang="cs-CZ" sz="2400" dirty="0" err="1">
                <a:latin typeface="Calibri" pitchFamily="34" charset="0"/>
              </a:rPr>
              <a:t>moderate</a:t>
            </a:r>
            <a:r>
              <a:rPr lang="cs-CZ" altLang="cs-CZ" sz="2400" dirty="0">
                <a:latin typeface="Calibri" pitchFamily="34" charset="0"/>
              </a:rPr>
              <a:t> CV risk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diabetes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</a:t>
            </a:r>
            <a:r>
              <a:rPr lang="cs-CZ" altLang="cs-CZ" sz="2400" dirty="0" err="1">
                <a:latin typeface="Calibri" pitchFamily="34" charset="0"/>
              </a:rPr>
              <a:t>previous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dirty="0" err="1">
                <a:latin typeface="Calibri" pitchFamily="34" charset="0"/>
              </a:rPr>
              <a:t>stroke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dirty="0" err="1">
                <a:latin typeface="Calibri" pitchFamily="34" charset="0"/>
              </a:rPr>
              <a:t>or</a:t>
            </a:r>
            <a:r>
              <a:rPr lang="cs-CZ" altLang="cs-CZ" sz="2400" dirty="0">
                <a:latin typeface="Calibri" pitchFamily="34" charset="0"/>
              </a:rPr>
              <a:t> TIA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SBD </a:t>
            </a:r>
            <a:r>
              <a:rPr lang="cs-CZ" altLang="cs-CZ" sz="2400" dirty="0" err="1">
                <a:solidFill>
                  <a:srgbClr val="FFFF00"/>
                </a:solidFill>
                <a:latin typeface="Calibri" pitchFamily="34" charset="0"/>
              </a:rPr>
              <a:t>between</a:t>
            </a: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 150 and 140 mm </a:t>
            </a:r>
            <a:r>
              <a:rPr lang="cs-CZ" altLang="cs-CZ" sz="2400" dirty="0" err="1">
                <a:solidFill>
                  <a:srgbClr val="FFFF00"/>
                </a:solidFill>
                <a:latin typeface="Calibri" pitchFamily="34" charset="0"/>
              </a:rPr>
              <a:t>Hg</a:t>
            </a:r>
            <a:endParaRPr lang="cs-CZ" altLang="cs-CZ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</a:t>
            </a:r>
            <a:r>
              <a:rPr lang="cs-CZ" altLang="cs-CZ" sz="2400" dirty="0" err="1">
                <a:latin typeface="Calibri" pitchFamily="34" charset="0"/>
              </a:rPr>
              <a:t>elderly</a:t>
            </a:r>
            <a:r>
              <a:rPr lang="cs-CZ" altLang="cs-CZ" sz="2400" dirty="0">
                <a:latin typeface="Calibri" pitchFamily="34" charset="0"/>
              </a:rPr>
              <a:t> &lt; 80 </a:t>
            </a:r>
            <a:r>
              <a:rPr lang="cs-CZ" altLang="cs-CZ" sz="2400" dirty="0" err="1">
                <a:latin typeface="Calibri" pitchFamily="34" charset="0"/>
              </a:rPr>
              <a:t>years</a:t>
            </a:r>
            <a:endParaRPr lang="cs-CZ" altLang="cs-CZ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              </a:t>
            </a:r>
            <a:r>
              <a:rPr lang="cs-CZ" altLang="cs-CZ" sz="2400" dirty="0" err="1">
                <a:latin typeface="Calibri" pitchFamily="34" charset="0"/>
              </a:rPr>
              <a:t>elderly</a:t>
            </a:r>
            <a:r>
              <a:rPr lang="cs-CZ" altLang="cs-CZ" sz="2400" dirty="0">
                <a:latin typeface="Calibri" pitchFamily="34" charset="0"/>
              </a:rPr>
              <a:t> &gt; 80 </a:t>
            </a:r>
            <a:r>
              <a:rPr lang="cs-CZ" altLang="cs-CZ" sz="2400" dirty="0" err="1">
                <a:latin typeface="Calibri" pitchFamily="34" charset="0"/>
              </a:rPr>
              <a:t>years</a:t>
            </a:r>
            <a:r>
              <a:rPr lang="cs-CZ" altLang="cs-CZ" sz="2400" dirty="0">
                <a:latin typeface="Calibri" pitchFamily="34" charset="0"/>
              </a:rPr>
              <a:t> in </a:t>
            </a:r>
            <a:r>
              <a:rPr lang="cs-CZ" altLang="cs-CZ" sz="2400" dirty="0" err="1">
                <a:latin typeface="Calibri" pitchFamily="34" charset="0"/>
              </a:rPr>
              <a:t>good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dirty="0" err="1">
                <a:latin typeface="Calibri" pitchFamily="34" charset="0"/>
              </a:rPr>
              <a:t>condition</a:t>
            </a:r>
            <a:endParaRPr lang="cs-CZ" altLang="cs-CZ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cs-CZ" altLang="cs-CZ" sz="2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DBP &lt; 90 </a:t>
            </a:r>
            <a:r>
              <a:rPr lang="cs-CZ" altLang="cs-CZ" sz="2400" dirty="0" err="1">
                <a:solidFill>
                  <a:srgbClr val="FFFF00"/>
                </a:solidFill>
                <a:latin typeface="Calibri" pitchFamily="34" charset="0"/>
              </a:rPr>
              <a:t>mmg</a:t>
            </a: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latin typeface="Calibri" pitchFamily="34" charset="0"/>
              </a:rPr>
              <a:t>Hg</a:t>
            </a:r>
            <a:r>
              <a:rPr lang="cs-CZ" altLang="cs-CZ" sz="24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r>
              <a:rPr lang="cs-CZ" altLang="cs-CZ" sz="2400" dirty="0">
                <a:latin typeface="Calibri" pitchFamily="34" charset="0"/>
              </a:rPr>
              <a:t>	</a:t>
            </a:r>
            <a:r>
              <a:rPr lang="cs-CZ" altLang="cs-CZ" sz="2400" dirty="0" err="1">
                <a:latin typeface="Calibri" pitchFamily="34" charset="0"/>
              </a:rPr>
              <a:t>always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dirty="0" err="1">
                <a:latin typeface="Calibri" pitchFamily="34" charset="0"/>
              </a:rPr>
              <a:t>recommended</a:t>
            </a:r>
            <a:r>
              <a:rPr lang="cs-CZ" altLang="cs-CZ" sz="2400" dirty="0">
                <a:latin typeface="Calibri" pitchFamily="34" charset="0"/>
              </a:rPr>
              <a:t>, </a:t>
            </a:r>
            <a:r>
              <a:rPr lang="cs-CZ" altLang="cs-CZ" sz="2400" dirty="0" err="1">
                <a:latin typeface="Calibri" pitchFamily="34" charset="0"/>
              </a:rPr>
              <a:t>except</a:t>
            </a:r>
            <a:r>
              <a:rPr lang="cs-CZ" altLang="cs-CZ" sz="2400" dirty="0">
                <a:latin typeface="Calibri" pitchFamily="34" charset="0"/>
              </a:rPr>
              <a:t> </a:t>
            </a:r>
            <a:r>
              <a:rPr lang="cs-CZ" altLang="cs-CZ" sz="2400" u="sng" dirty="0">
                <a:latin typeface="Calibri" pitchFamily="34" charset="0"/>
              </a:rPr>
              <a:t>diabetes</a:t>
            </a:r>
            <a:r>
              <a:rPr lang="cs-CZ" altLang="cs-CZ" sz="2400" dirty="0">
                <a:latin typeface="Calibri" pitchFamily="34" charset="0"/>
              </a:rPr>
              <a:t> ( &lt; 85 mm </a:t>
            </a:r>
            <a:r>
              <a:rPr lang="cs-CZ" altLang="cs-CZ" sz="2400" dirty="0" err="1">
                <a:latin typeface="Calibri" pitchFamily="34" charset="0"/>
              </a:rPr>
              <a:t>Hg</a:t>
            </a:r>
            <a:r>
              <a:rPr lang="cs-CZ" altLang="cs-CZ" sz="2400" dirty="0">
                <a:latin typeface="Calibr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defRPr/>
            </a:pPr>
            <a:endParaRPr lang="cs-CZ" altLang="cs-CZ" sz="3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  <a:buSzPct val="200000"/>
            </a:pP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5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34060" y="197249"/>
            <a:ext cx="83273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INDICATION: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Rezistant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hypertension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Severe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hypertension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stroke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Calibri" pitchFamily="34" charset="0"/>
                <a:cs typeface="Calibri" panose="020F0502020204030204" pitchFamily="34" charset="0"/>
              </a:rPr>
              <a:t>Emergent</a:t>
            </a:r>
            <a:r>
              <a:rPr lang="cs-CZ" sz="2400" b="1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itchFamily="34" charset="0"/>
                <a:cs typeface="Calibri" panose="020F0502020204030204" pitchFamily="34" charset="0"/>
              </a:rPr>
              <a:t>hypertension</a:t>
            </a:r>
            <a:r>
              <a:rPr lang="cs-CZ" sz="2400" b="1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itchFamily="34" charset="0"/>
                <a:cs typeface="Calibri" panose="020F0502020204030204" pitchFamily="34" charset="0"/>
              </a:rPr>
              <a:t>crisis</a:t>
            </a:r>
            <a:r>
              <a:rPr lang="cs-CZ" sz="2400" b="1" dirty="0">
                <a:latin typeface="Calibri" pitchFamily="34" charset="0"/>
                <a:cs typeface="Calibri" panose="020F0502020204030204" pitchFamily="34" charset="0"/>
              </a:rPr>
              <a:t> (ICU)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Perioperative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hypertension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sz="2200" b="1" dirty="0">
              <a:solidFill>
                <a:schemeClr val="accent1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Well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titrated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(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i.v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. 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infusion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Rapid 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onset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(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maximal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effect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2-5 </a:t>
            </a:r>
            <a:r>
              <a:rPr lang="cs-CZ" sz="220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minutes</a:t>
            </a:r>
            <a:r>
              <a:rPr lang="cs-CZ" sz="220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</a:p>
          <a:p>
            <a:endParaRPr lang="cs-CZ" sz="20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cs-CZ" sz="28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AE: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Sedation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higher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 dosis)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Bradycardia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cs-CZ" sz="2000" b="1" u="sng" dirty="0">
              <a:solidFill>
                <a:srgbClr val="FFFF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cs-CZ" sz="20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CONTRAINDICATION</a:t>
            </a:r>
            <a:r>
              <a:rPr lang="cs-CZ" sz="2800" b="1" u="sng" dirty="0">
                <a:solidFill>
                  <a:srgbClr val="FFFF00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  <a:endParaRPr lang="cs-CZ" sz="28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Pregnancy</a:t>
            </a:r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lactation</a:t>
            </a:r>
            <a:endParaRPr lang="cs-CZ" sz="2400" b="1" u="sng" dirty="0">
              <a:solidFill>
                <a:srgbClr val="FFFF0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itchFamily="34" charset="0"/>
                <a:cs typeface="Calibri" panose="020F0502020204030204" pitchFamily="34" charset="0"/>
              </a:rPr>
              <a:t>Liver </a:t>
            </a:r>
            <a:r>
              <a:rPr lang="cs-CZ" sz="2400" dirty="0" err="1">
                <a:latin typeface="Calibri" pitchFamily="34" charset="0"/>
                <a:cs typeface="Calibri" panose="020F0502020204030204" pitchFamily="34" charset="0"/>
              </a:rPr>
              <a:t>insufficiency</a:t>
            </a:r>
            <a:endParaRPr lang="cs-CZ" sz="24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86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CD58B20-0F00-47AF-9396-BBC40FD27B68}"/>
              </a:ext>
            </a:extLst>
          </p:cNvPr>
          <p:cNvSpPr/>
          <p:nvPr/>
        </p:nvSpPr>
        <p:spPr>
          <a:xfrm>
            <a:off x="355009" y="195728"/>
            <a:ext cx="8433982" cy="707886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atin typeface="Calibri" panose="020F0502020204030204" pitchFamily="34" charset="0"/>
              </a:rPr>
              <a:t>PERIPHERAL </a:t>
            </a:r>
            <a:r>
              <a:rPr lang="cs-CZ" sz="3200" b="1" dirty="0">
                <a:latin typeface="Calibri" panose="020F0502020204030204" pitchFamily="34" charset="0"/>
              </a:rPr>
              <a:t>α</a:t>
            </a:r>
            <a:r>
              <a:rPr lang="cs-CZ" sz="3200" b="1" baseline="-25000" dirty="0">
                <a:latin typeface="Calibri" panose="020F0502020204030204" pitchFamily="34" charset="0"/>
              </a:rPr>
              <a:t>1</a:t>
            </a:r>
            <a:r>
              <a:rPr lang="cs-CZ" sz="3200" b="1" dirty="0">
                <a:latin typeface="Calibri" panose="020F0502020204030204" pitchFamily="34" charset="0"/>
              </a:rPr>
              <a:t>-receptor </a:t>
            </a:r>
            <a:r>
              <a:rPr lang="cs-CZ" sz="3200" b="1" dirty="0" err="1">
                <a:latin typeface="Calibri" panose="020F0502020204030204" pitchFamily="34" charset="0"/>
              </a:rPr>
              <a:t>antagonists</a:t>
            </a:r>
            <a:r>
              <a:rPr lang="cs-CZ" sz="32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4136" y="1041876"/>
            <a:ext cx="873342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MoA</a:t>
            </a:r>
            <a:endParaRPr lang="cs-CZ" sz="32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Selective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reversible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antagonisation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peripheral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altLang="cs-CZ" sz="2800" dirty="0">
                <a:latin typeface="Calibri" panose="020F0502020204030204" pitchFamily="34" charset="0"/>
                <a:cs typeface="Arial" panose="020B0604020202020204" pitchFamily="34" charset="0"/>
              </a:rPr>
              <a:t>α</a:t>
            </a:r>
            <a:r>
              <a:rPr lang="cs-CZ" altLang="cs-CZ" sz="2800" baseline="-25000" dirty="0">
                <a:latin typeface="Calibri" panose="020F0502020204030204" pitchFamily="34" charset="0"/>
              </a:rPr>
              <a:t>1</a:t>
            </a:r>
            <a:r>
              <a:rPr lang="cs-CZ" altLang="cs-CZ" sz="2800" dirty="0">
                <a:latin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</a:rPr>
              <a:t>receptors</a:t>
            </a:r>
            <a:r>
              <a:rPr lang="cs-CZ" sz="2800" dirty="0">
                <a:latin typeface="Calibri" panose="020F0502020204030204" pitchFamily="34" charset="0"/>
              </a:rPr>
              <a:t> – </a:t>
            </a:r>
            <a:r>
              <a:rPr lang="cs-CZ" altLang="cs-CZ" sz="2800" b="1" u="sng" dirty="0" err="1">
                <a:solidFill>
                  <a:schemeClr val="accent1"/>
                </a:solidFill>
                <a:latin typeface="Calibri" panose="020F0502020204030204" pitchFamily="34" charset="0"/>
              </a:rPr>
              <a:t>relaxation</a:t>
            </a:r>
            <a:r>
              <a:rPr lang="cs-CZ" alt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u="sng" dirty="0" err="1">
                <a:solidFill>
                  <a:schemeClr val="accent1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u="sng" dirty="0" err="1">
                <a:solidFill>
                  <a:schemeClr val="accent1"/>
                </a:solidFill>
                <a:latin typeface="Calibri" panose="020F0502020204030204" pitchFamily="34" charset="0"/>
              </a:rPr>
              <a:t>vascular</a:t>
            </a:r>
            <a:r>
              <a:rPr lang="cs-CZ" alt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u="sng" dirty="0" err="1">
                <a:solidFill>
                  <a:schemeClr val="accent1"/>
                </a:solidFill>
                <a:latin typeface="Calibri" panose="020F0502020204030204" pitchFamily="34" charset="0"/>
              </a:rPr>
              <a:t>smooth</a:t>
            </a:r>
            <a:r>
              <a:rPr lang="cs-CZ" altLang="cs-CZ" sz="2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b="1" u="sng" dirty="0" err="1">
                <a:solidFill>
                  <a:schemeClr val="accent1"/>
                </a:solidFill>
                <a:latin typeface="Calibri" panose="020F0502020204030204" pitchFamily="34" charset="0"/>
              </a:rPr>
              <a:t>muscle</a:t>
            </a:r>
            <a:endParaRPr lang="cs-CZ" altLang="cs-CZ" sz="28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cs-CZ" sz="2000" b="1" u="sng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 defTabSz="357188">
              <a:buFont typeface="Wingdings" panose="05000000000000000000" pitchFamily="2" charset="2"/>
              <a:buChar char="ð"/>
            </a:pPr>
            <a:r>
              <a:rPr lang="cs-CZ" alt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↓</a:t>
            </a:r>
            <a:r>
              <a:rPr lang="cs-CZ" alt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peripheral</a:t>
            </a:r>
            <a:r>
              <a:rPr lang="cs-CZ" alt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  <a:sym typeface="Wingdings" panose="05000000000000000000" pitchFamily="2" charset="2"/>
              </a:rPr>
              <a:t>vascular</a:t>
            </a:r>
            <a:r>
              <a:rPr lang="cs-CZ" altLang="cs-CZ" sz="2600" dirty="0">
                <a:latin typeface="Calibri" panose="020F0502020204030204" pitchFamily="34" charset="0"/>
                <a:sym typeface="Wingdings" panose="05000000000000000000" pitchFamily="2" charset="2"/>
              </a:rPr>
              <a:t> resistence </a:t>
            </a:r>
            <a:r>
              <a:rPr lang="cs-CZ" altLang="cs-CZ" sz="2000" dirty="0"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91EA27C-AC11-48B0-88A4-9383A053AB39}"/>
              </a:ext>
            </a:extLst>
          </p:cNvPr>
          <p:cNvCxnSpPr/>
          <p:nvPr/>
        </p:nvCxnSpPr>
        <p:spPr bwMode="auto">
          <a:xfrm>
            <a:off x="379141" y="5798634"/>
            <a:ext cx="855957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E464C9DC-C8A8-4394-A9D6-F7DD26BCEB77}"/>
              </a:ext>
            </a:extLst>
          </p:cNvPr>
          <p:cNvSpPr/>
          <p:nvPr/>
        </p:nvSpPr>
        <p:spPr>
          <a:xfrm>
            <a:off x="2389891" y="4656013"/>
            <a:ext cx="3820409" cy="461665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altLang="cs-CZ" sz="2400" dirty="0" err="1">
                <a:latin typeface="Calibri" panose="020F0502020204030204" pitchFamily="34" charset="0"/>
              </a:rPr>
              <a:t>Slight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increase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of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hert</a:t>
            </a:r>
            <a:r>
              <a:rPr lang="cs-CZ" altLang="cs-CZ" sz="2400" dirty="0">
                <a:latin typeface="Calibri" panose="020F0502020204030204" pitchFamily="34" charset="0"/>
              </a:rPr>
              <a:t> output</a:t>
            </a:r>
          </a:p>
        </p:txBody>
      </p:sp>
      <p:sp>
        <p:nvSpPr>
          <p:cNvPr id="10" name="Šipka: dolů 7">
            <a:extLst>
              <a:ext uri="{FF2B5EF4-FFF2-40B4-BE49-F238E27FC236}">
                <a16:creationId xmlns:a16="http://schemas.microsoft.com/office/drawing/2014/main" id="{F3E6484D-A910-45FC-9CAE-33835B9CB099}"/>
              </a:ext>
            </a:extLst>
          </p:cNvPr>
          <p:cNvSpPr/>
          <p:nvPr/>
        </p:nvSpPr>
        <p:spPr bwMode="auto">
          <a:xfrm>
            <a:off x="3726737" y="3504089"/>
            <a:ext cx="869795" cy="932634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503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2397" y="401734"/>
            <a:ext cx="2207024" cy="958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TERAZOSIN</a:t>
            </a:r>
            <a:endParaRPr lang="cs-CZ" sz="20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DOXAZOSIN</a:t>
            </a:r>
            <a:endParaRPr lang="cs-CZ" altLang="cs-CZ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2397" y="1570508"/>
            <a:ext cx="4157332" cy="1631216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INDICATION</a:t>
            </a:r>
          </a:p>
          <a:p>
            <a:pPr marL="439738" lvl="2" indent="-439738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In </a:t>
            </a:r>
            <a:r>
              <a:rPr lang="cs-CZ" sz="2400" dirty="0" err="1">
                <a:latin typeface="Calibri" panose="020F0502020204030204" pitchFamily="34" charset="0"/>
              </a:rPr>
              <a:t>combination</a:t>
            </a:r>
            <a:r>
              <a:rPr lang="cs-CZ" sz="2400" dirty="0">
                <a:latin typeface="Calibri" panose="020F0502020204030204" pitchFamily="34" charset="0"/>
              </a:rPr>
              <a:t> – severe </a:t>
            </a:r>
            <a:r>
              <a:rPr lang="cs-CZ" sz="2400" dirty="0" err="1">
                <a:latin typeface="Calibri" panose="020F0502020204030204" pitchFamily="34" charset="0"/>
              </a:rPr>
              <a:t>hypertension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Vasospasm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fenomen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2397" y="4631943"/>
            <a:ext cx="32996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CONTRAINDICATION</a:t>
            </a:r>
            <a:endParaRPr lang="cs-CZ" b="1" u="sng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0846" y="5189374"/>
            <a:ext cx="2666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heart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failure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738927" y="4271101"/>
            <a:ext cx="32996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ADVERSE EFFECTS</a:t>
            </a:r>
            <a:endParaRPr lang="cs-CZ" sz="2000" b="1" u="sng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620478" y="4700174"/>
            <a:ext cx="5311310" cy="17919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Ortostatic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hypotension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Reflex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tachycardia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Impotency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Oedema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cephalea</a:t>
            </a:r>
            <a:r>
              <a:rPr 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38005" y="401734"/>
            <a:ext cx="4026082" cy="13121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2800" u="sng" dirty="0" err="1">
                <a:solidFill>
                  <a:srgbClr val="FF99FF"/>
                </a:solidFill>
                <a:latin typeface="Calibri" panose="020F0502020204030204" pitchFamily="34" charset="0"/>
              </a:rPr>
              <a:t>uroselective</a:t>
            </a:r>
            <a:r>
              <a:rPr lang="cs-CZ" altLang="cs-CZ" sz="2800" u="sng" dirty="0">
                <a:solidFill>
                  <a:srgbClr val="FF99FF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800" u="sng" dirty="0" err="1">
                <a:solidFill>
                  <a:srgbClr val="FF99FF"/>
                </a:solidFill>
                <a:latin typeface="Calibri" panose="020F0502020204030204" pitchFamily="34" charset="0"/>
              </a:rPr>
              <a:t>blocks</a:t>
            </a:r>
            <a:r>
              <a:rPr lang="cs-CZ" altLang="cs-CZ" sz="2800" u="sng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r>
              <a:rPr lang="el-GR" altLang="cs-CZ" sz="2800" u="sng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800" u="sng" baseline="-25000" dirty="0">
                <a:solidFill>
                  <a:srgbClr val="FF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</a:t>
            </a:r>
            <a:endParaRPr lang="cs-CZ" altLang="cs-CZ" sz="2800" u="sng" dirty="0">
              <a:solidFill>
                <a:srgbClr val="FF99FF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TAMSULOSIN</a:t>
            </a:r>
            <a:endParaRPr lang="cs-CZ" sz="20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ALFUZOSIN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738004" y="1958171"/>
            <a:ext cx="4168683" cy="1261884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FFFF00"/>
                </a:solidFill>
                <a:latin typeface="Calibri" panose="020F0502020204030204" pitchFamily="34" charset="0"/>
              </a:rPr>
              <a:t>INDICATION</a:t>
            </a:r>
          </a:p>
          <a:p>
            <a:pPr marL="439738" lvl="2" indent="-439738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BHP</a:t>
            </a:r>
          </a:p>
          <a:p>
            <a:pPr marL="439738" lvl="2" indent="-439738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</a:rPr>
              <a:t>Not </a:t>
            </a:r>
            <a:r>
              <a:rPr lang="cs-CZ" sz="2400" dirty="0" err="1">
                <a:latin typeface="Calibri" panose="020F0502020204030204" pitchFamily="34" charset="0"/>
              </a:rPr>
              <a:t>used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for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hypertension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018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78116" y="303465"/>
            <a:ext cx="8477967" cy="822808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800" b="1" dirty="0">
                <a:solidFill>
                  <a:schemeClr val="tx1"/>
                </a:solidFill>
                <a:latin typeface="Calibri" pitchFamily="34" charset="0"/>
              </a:rPr>
              <a:t>COMBINATION OF DRUGS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8116" y="2128084"/>
            <a:ext cx="8680238" cy="1938992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MONOTHERAPY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- 30 %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31813"/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( 2 v 1)  -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8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1D6B9C-90B6-4BD9-ABC1-3962A0F28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291904"/>
            <a:ext cx="809625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327E494-BFCC-44AF-8B8C-8322CCD3A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17" y="-98104"/>
            <a:ext cx="8590008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5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71514" y="197809"/>
            <a:ext cx="8477967" cy="771182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800" b="1" dirty="0">
                <a:solidFill>
                  <a:schemeClr val="tx1"/>
                </a:solidFill>
                <a:latin typeface="Calibri" pitchFamily="34" charset="0"/>
              </a:rPr>
              <a:t>HYPERTENSION IN GRAVIDITY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1515" y="1305274"/>
            <a:ext cx="847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HT: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Systolic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 ≥ 140 mm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diastolic</a:t>
            </a:r>
            <a:r>
              <a:rPr lang="cs-CZ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 ≥ 90 mm </a:t>
            </a:r>
            <a:r>
              <a:rPr lang="cs-CZ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endParaRPr lang="cs-CZ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systolic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 ≥ 170 mm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diastolic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BP ≥ 110 mm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hospitalisation</a:t>
            </a:r>
            <a:r>
              <a:rPr lang="cs-CZ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893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71514" y="1082693"/>
            <a:ext cx="8477964" cy="95410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ACEi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sartans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contraidicated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  <a:p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contraindication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thiazide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0220" y="2733375"/>
            <a:ext cx="8300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Pre-existing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49263" algn="l"/>
              </a:tabLs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contraindicated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8751" y="3912558"/>
            <a:ext cx="84331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Gestational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2925"/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METHYLDOPA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(1st line)</a:t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Metoprolol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atenolol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third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trimester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542925"/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Pre-eclampsia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42925"/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evere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LABETALOL 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271514" y="219077"/>
            <a:ext cx="8477967" cy="778450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b="1" dirty="0">
                <a:solidFill>
                  <a:schemeClr val="tx1"/>
                </a:solidFill>
                <a:latin typeface="Calibri" pitchFamily="34" charset="0"/>
              </a:rPr>
              <a:t>PHARMACOTHERAPY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839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10146" y="275705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Thank</a:t>
            </a:r>
            <a:r>
              <a:rPr lang="cs-CZ" sz="3600" dirty="0"/>
              <a:t> </a:t>
            </a:r>
            <a:r>
              <a:rPr lang="cs-CZ" sz="3600" dirty="0" err="1"/>
              <a:t>you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</a:t>
            </a:r>
            <a:r>
              <a:rPr lang="cs-CZ" sz="3600" dirty="0" err="1"/>
              <a:t>attention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9705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5814" y="201561"/>
            <a:ext cx="8477967" cy="805604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b="1" dirty="0" err="1">
                <a:solidFill>
                  <a:schemeClr val="accent1"/>
                </a:solidFill>
                <a:latin typeface="Calibri" pitchFamily="34" charset="0"/>
              </a:rPr>
              <a:t>Blood</a:t>
            </a:r>
            <a:r>
              <a:rPr lang="cs-CZ" altLang="cs-CZ" sz="44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cs-CZ" altLang="cs-CZ" sz="4400" b="1" dirty="0" err="1">
                <a:solidFill>
                  <a:schemeClr val="accent1"/>
                </a:solidFill>
                <a:latin typeface="Calibri" pitchFamily="34" charset="0"/>
              </a:rPr>
              <a:t>Pressure</a:t>
            </a:r>
            <a:r>
              <a:rPr lang="cs-CZ" altLang="cs-CZ" sz="44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cs-CZ" altLang="cs-CZ" sz="4400" b="1" dirty="0" err="1">
                <a:solidFill>
                  <a:schemeClr val="accent1"/>
                </a:solidFill>
                <a:latin typeface="Calibri" pitchFamily="34" charset="0"/>
              </a:rPr>
              <a:t>regulation</a:t>
            </a:r>
            <a:endParaRPr lang="cs-CZ" altLang="cs-CZ" sz="4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8568" y="2304292"/>
            <a:ext cx="8155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200000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resistence (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vasoconstriction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vasodilatation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8568" y="1657961"/>
            <a:ext cx="4621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b="1" dirty="0"/>
          </a:p>
        </p:txBody>
      </p:sp>
      <p:sp>
        <p:nvSpPr>
          <p:cNvPr id="7" name="Obdélník 6"/>
          <p:cNvSpPr/>
          <p:nvPr/>
        </p:nvSpPr>
        <p:spPr>
          <a:xfrm>
            <a:off x="856052" y="3914464"/>
            <a:ext cx="4516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endParaRPr lang="cs-CZ" sz="3600" b="1" dirty="0"/>
          </a:p>
        </p:txBody>
      </p:sp>
      <p:sp>
        <p:nvSpPr>
          <p:cNvPr id="8" name="Obdélník 7"/>
          <p:cNvSpPr/>
          <p:nvPr/>
        </p:nvSpPr>
        <p:spPr>
          <a:xfrm>
            <a:off x="1018284" y="4527266"/>
            <a:ext cx="7535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200000"/>
            </a:pP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cardiac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output</a:t>
            </a:r>
            <a:endParaRPr lang="cs-CZ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10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68442" y="96252"/>
            <a:ext cx="8831179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THERAPY OF ARTERIAL HYPERTENSION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11590" y="1388279"/>
            <a:ext cx="673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NON-PHARMACOLOGICAL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11590" y="2111986"/>
            <a:ext cx="613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PHAMACOLOGICAL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3937" y="3156439"/>
            <a:ext cx="8328405" cy="954107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risk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/                        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BP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140/90 mm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-risk 140/85 mm </a:t>
            </a:r>
            <a:r>
              <a:rPr lang="cs-CZ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Hg</a:t>
            </a:r>
            <a:r>
              <a:rPr lang="cs-CZ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76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68442" y="196887"/>
            <a:ext cx="8831179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PHARMACOLOGICAL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79023" y="1126666"/>
            <a:ext cx="443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79023" y="1790917"/>
            <a:ext cx="443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3130" y="2483744"/>
            <a:ext cx="83877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MONOTHERAPY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30 %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problematic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titration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358775" algn="l"/>
              </a:tabLst>
            </a:pPr>
            <a:r>
              <a:rPr lang="cs-CZ" sz="32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cs-CZ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cs-CZ" sz="32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dose</a:t>
            </a:r>
          </a:p>
          <a:p>
            <a:pPr>
              <a:tabLst>
                <a:tab pos="358775" algn="l"/>
              </a:tabLst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- 4-6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interval, urgent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immediatelly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8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63760" y="177742"/>
            <a:ext cx="8831179" cy="911859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</a:pPr>
            <a:r>
              <a:rPr lang="cs-CZ" altLang="cs-CZ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Drug</a:t>
            </a:r>
            <a:r>
              <a:rPr lang="cs-CZ" altLang="cs-CZ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altLang="cs-CZ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classes</a:t>
            </a:r>
            <a:endParaRPr lang="cs-CZ" altLang="cs-CZ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6318" y="1089601"/>
            <a:ext cx="8618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 line </a:t>
            </a:r>
            <a:r>
              <a:rPr lang="cs-CZ" sz="32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541338">
              <a:buFont typeface="Arial" panose="020B0604020202020204" pitchFamily="34" charset="0"/>
              <a:buChar char="•"/>
            </a:pP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ACEi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541338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AT-II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defTabSz="541338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CCB</a:t>
            </a:r>
          </a:p>
          <a:p>
            <a:pPr marL="514350" indent="-514350" defTabSz="541338">
              <a:buFont typeface="Arial" panose="020B0604020202020204" pitchFamily="34" charset="0"/>
              <a:buChar char="•"/>
            </a:pP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defTabSz="541338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BB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line </a:t>
            </a:r>
            <a:r>
              <a:rPr lang="cs-CZ" sz="3200" b="1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cs-CZ" sz="32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Renin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inhibitors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2" y="4636395"/>
            <a:ext cx="2903500" cy="22216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842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30"/>
  <p:tag name="ARS_PPT_DBNAME" val="4b0f2a32-0b15-44f4-938d-3539fbc50d1a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CHARTSHOWITEMTEXT" val="0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11044</TotalTime>
  <Words>1892</Words>
  <Application>Microsoft Office PowerPoint</Application>
  <PresentationFormat>Předvádění na obrazovce (4:3)</PresentationFormat>
  <Paragraphs>550</Paragraphs>
  <Slides>57</Slides>
  <Notes>55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9" baseType="lpstr">
      <vt:lpstr>Arial</vt:lpstr>
      <vt:lpstr>Calibri</vt:lpstr>
      <vt:lpstr>Candara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1_Vzletný</vt:lpstr>
      <vt:lpstr>Trek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Inhibition of R-AA-S</vt:lpstr>
      <vt:lpstr>Možnosti ovlivnění RAAS léčivy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Ladislava Bartošová</dc:creator>
  <cp:lastModifiedBy>Leoš Landa</cp:lastModifiedBy>
  <cp:revision>1464</cp:revision>
  <dcterms:created xsi:type="dcterms:W3CDTF">2016-08-24T08:19:04Z</dcterms:created>
  <dcterms:modified xsi:type="dcterms:W3CDTF">2019-09-19T10:04:20Z</dcterms:modified>
</cp:coreProperties>
</file>