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6" r:id="rId2"/>
    <p:sldId id="257" r:id="rId3"/>
    <p:sldId id="275" r:id="rId4"/>
    <p:sldId id="273" r:id="rId5"/>
    <p:sldId id="265" r:id="rId6"/>
    <p:sldId id="263" r:id="rId7"/>
    <p:sldId id="266" r:id="rId8"/>
    <p:sldId id="268" r:id="rId9"/>
    <p:sldId id="269" r:id="rId10"/>
    <p:sldId id="270" r:id="rId11"/>
    <p:sldId id="274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26" y="4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6BBFF08-84CF-4693-A154-4E77428DC41D}" type="datetimeFigureOut">
              <a:rPr lang="cs-CZ" smtClean="0"/>
              <a:pPr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AB3A-4809-4F40-8E94-19084FD6B30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780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pPr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AB3A-4809-4F40-8E94-19084FD6B3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02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pPr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AB3A-4809-4F40-8E94-19084FD6B30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797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pPr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AB3A-4809-4F40-8E94-19084FD6B3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5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pPr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AB3A-4809-4F40-8E94-19084FD6B30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60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pPr/>
              <a:t>16.10.2019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AB3A-4809-4F40-8E94-19084FD6B3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73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pPr/>
              <a:t>16.10.2019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AB3A-4809-4F40-8E94-19084FD6B3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227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pPr/>
              <a:t>16.10.2019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AB3A-4809-4F40-8E94-19084FD6B3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4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pPr/>
              <a:t>16.10.2019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AB3A-4809-4F40-8E94-19084FD6B3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82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pPr/>
              <a:t>16.10.2019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AB3A-4809-4F40-8E94-19084FD6B3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869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pPr/>
              <a:t>16.10.2019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AB3A-4809-4F40-8E94-19084FD6B30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65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F6BBFF08-84CF-4693-A154-4E77428DC41D}" type="datetimeFigureOut">
              <a:rPr lang="cs-CZ" smtClean="0"/>
              <a:pPr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04A6AB3A-4809-4F40-8E94-19084FD6B30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3061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3rd </a:t>
            </a:r>
            <a:r>
              <a:rPr lang="cs-CZ" dirty="0" err="1"/>
              <a:t>declension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consonant</a:t>
            </a:r>
            <a:r>
              <a:rPr lang="cs-CZ" dirty="0"/>
              <a:t> + i-</a:t>
            </a:r>
            <a:r>
              <a:rPr lang="cs-CZ" dirty="0" err="1"/>
              <a:t>stems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1058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1738" y="274639"/>
            <a:ext cx="10790662" cy="799089"/>
          </a:xfrm>
        </p:spPr>
        <p:txBody>
          <a:bodyPr>
            <a:normAutofit fontScale="90000"/>
          </a:bodyPr>
          <a:lstStyle/>
          <a:p>
            <a:r>
              <a:rPr lang="sk-SK" sz="3600" dirty="0" err="1">
                <a:solidFill>
                  <a:srgbClr val="1782BF"/>
                </a:solidFill>
                <a:latin typeface="Cambria"/>
                <a:cs typeface="Cambria"/>
              </a:rPr>
              <a:t>What</a:t>
            </a:r>
            <a:r>
              <a:rPr lang="sk-SK" sz="3600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sz="3600" dirty="0" err="1">
                <a:solidFill>
                  <a:srgbClr val="1782BF"/>
                </a:solidFill>
                <a:latin typeface="Cambria"/>
                <a:cs typeface="Cambria"/>
              </a:rPr>
              <a:t>is</a:t>
            </a:r>
            <a:r>
              <a:rPr lang="sk-SK" sz="3600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sz="3600" dirty="0" err="1">
                <a:solidFill>
                  <a:srgbClr val="1782BF"/>
                </a:solidFill>
                <a:latin typeface="Cambria"/>
                <a:cs typeface="Cambria"/>
              </a:rPr>
              <a:t>the</a:t>
            </a:r>
            <a:r>
              <a:rPr lang="sk-SK" sz="3600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sz="3600" dirty="0" err="1">
                <a:solidFill>
                  <a:srgbClr val="1782BF"/>
                </a:solidFill>
                <a:latin typeface="Cambria"/>
                <a:cs typeface="Cambria"/>
              </a:rPr>
              <a:t>nominative</a:t>
            </a:r>
            <a:r>
              <a:rPr lang="sk-SK" sz="3600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sz="3600" dirty="0" err="1">
                <a:solidFill>
                  <a:srgbClr val="1782BF"/>
                </a:solidFill>
                <a:latin typeface="Cambria"/>
                <a:cs typeface="Cambria"/>
              </a:rPr>
              <a:t>form</a:t>
            </a:r>
            <a:r>
              <a:rPr lang="sk-SK" sz="3600" dirty="0">
                <a:solidFill>
                  <a:srgbClr val="1782BF"/>
                </a:solidFill>
                <a:latin typeface="Cambria"/>
                <a:cs typeface="Cambria"/>
              </a:rPr>
              <a:t> of </a:t>
            </a:r>
            <a:r>
              <a:rPr lang="sk-SK" sz="3600" dirty="0" err="1">
                <a:solidFill>
                  <a:srgbClr val="1782BF"/>
                </a:solidFill>
                <a:latin typeface="Cambria"/>
                <a:cs typeface="Cambria"/>
              </a:rPr>
              <a:t>these</a:t>
            </a:r>
            <a:r>
              <a:rPr lang="sk-SK" sz="3600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sz="3600" dirty="0" err="1">
                <a:solidFill>
                  <a:srgbClr val="1782BF"/>
                </a:solidFill>
                <a:latin typeface="Cambria"/>
                <a:cs typeface="Cambria"/>
              </a:rPr>
              <a:t>nouns</a:t>
            </a:r>
            <a:r>
              <a:rPr lang="sk-SK" sz="3600" dirty="0">
                <a:solidFill>
                  <a:srgbClr val="1782BF"/>
                </a:solidFill>
                <a:latin typeface="Cambria"/>
                <a:cs typeface="Cambria"/>
              </a:rPr>
              <a:t>?</a:t>
            </a:r>
            <a:endParaRPr lang="en-GB" sz="3600" dirty="0">
              <a:solidFill>
                <a:srgbClr val="1782BF"/>
              </a:solidFill>
              <a:latin typeface="Cambria"/>
              <a:cs typeface="Cambria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472744" y="2015821"/>
            <a:ext cx="9109656" cy="4525963"/>
          </a:xfrm>
        </p:spPr>
        <p:txBody>
          <a:bodyPr numCol="2">
            <a:noAutofit/>
          </a:bodyPr>
          <a:lstStyle/>
          <a:p>
            <a:r>
              <a:rPr lang="sk-SK" sz="2400" dirty="0" err="1">
                <a:latin typeface="Cambria"/>
                <a:cs typeface="Cambria"/>
              </a:rPr>
              <a:t>cervicis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solutionis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tumoris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femoris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vertebrae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sacchari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systoles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oculi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cancri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phalangis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ossis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oris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coli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colli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extremitatis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capitis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ganglii</a:t>
            </a:r>
            <a:endParaRPr lang="sk-SK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986747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4103" y="542450"/>
            <a:ext cx="8697532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sk-SK" sz="3600" b="1" dirty="0">
                <a:solidFill>
                  <a:srgbClr val="1782BF"/>
                </a:solidFill>
                <a:latin typeface="Cambria"/>
                <a:cs typeface="Cambria"/>
              </a:rPr>
              <a:t>Assign nouns to </a:t>
            </a:r>
            <a:r>
              <a:rPr lang="sk-SK" sz="3600" b="1" dirty="0" err="1">
                <a:solidFill>
                  <a:srgbClr val="1782BF"/>
                </a:solidFill>
                <a:latin typeface="Cambria"/>
                <a:cs typeface="Cambria"/>
              </a:rPr>
              <a:t>declensions</a:t>
            </a:r>
            <a:r>
              <a:rPr lang="sk-SK" sz="3600" b="1" dirty="0">
                <a:solidFill>
                  <a:srgbClr val="1782BF"/>
                </a:solidFill>
                <a:latin typeface="Cambria"/>
                <a:cs typeface="Cambria"/>
              </a:rPr>
              <a:t> and </a:t>
            </a:r>
            <a:r>
              <a:rPr lang="sk-SK" sz="3600" b="1" dirty="0" err="1">
                <a:solidFill>
                  <a:srgbClr val="1782BF"/>
                </a:solidFill>
                <a:latin typeface="Cambria"/>
                <a:cs typeface="Cambria"/>
              </a:rPr>
              <a:t>paradigms</a:t>
            </a:r>
            <a:endParaRPr lang="en-GB" sz="3600" b="1" dirty="0">
              <a:solidFill>
                <a:srgbClr val="1782BF"/>
              </a:solidFill>
              <a:latin typeface="Cambria"/>
              <a:cs typeface="Cambri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103" y="1702867"/>
            <a:ext cx="84512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musculus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vulnus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ulcus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digitus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 err="1"/>
              <a:t>albus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endParaRPr lang="en-GB" sz="2400" dirty="0"/>
          </a:p>
        </p:txBody>
      </p:sp>
      <p:sp>
        <p:nvSpPr>
          <p:cNvPr id="11" name="Rectangle 10"/>
          <p:cNvSpPr/>
          <p:nvPr/>
        </p:nvSpPr>
        <p:spPr>
          <a:xfrm>
            <a:off x="1215119" y="2621190"/>
            <a:ext cx="7092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cavitas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vas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>
                <a:solidFill>
                  <a:srgbClr val="000000"/>
                </a:solidFill>
              </a:rPr>
              <a:t>arterias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 err="1">
                <a:solidFill>
                  <a:srgbClr val="000000"/>
                </a:solidFill>
              </a:rPr>
              <a:t>diarrho</a:t>
            </a:r>
            <a:r>
              <a:rPr lang="cs-CZ" sz="2400" dirty="0">
                <a:solidFill>
                  <a:srgbClr val="000000"/>
                </a:solidFill>
              </a:rPr>
              <a:t>en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8943" y="3642544"/>
            <a:ext cx="78371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 err="1">
                <a:solidFill>
                  <a:srgbClr val="000000"/>
                </a:solidFill>
              </a:rPr>
              <a:t>ligamenta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aqua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 err="1">
                <a:solidFill>
                  <a:srgbClr val="000000"/>
                </a:solidFill>
              </a:rPr>
              <a:t>crura</a:t>
            </a:r>
            <a:r>
              <a:rPr lang="en-GB" sz="2400" dirty="0">
                <a:solidFill>
                  <a:srgbClr val="C00000"/>
                </a:solidFill>
              </a:rPr>
              <a:t> • </a:t>
            </a:r>
            <a:r>
              <a:rPr lang="en-GB" sz="2400" dirty="0" err="1">
                <a:solidFill>
                  <a:srgbClr val="000000"/>
                </a:solidFill>
              </a:rPr>
              <a:t>symptoma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38949" y="4638141"/>
            <a:ext cx="94210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tumor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ren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abdomen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>
                <a:solidFill>
                  <a:srgbClr val="000000"/>
                </a:solidFill>
              </a:rPr>
              <a:t>systolen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/>
              <a:t>apex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cortex</a:t>
            </a:r>
            <a:endParaRPr lang="sk-SK" sz="2400" dirty="0">
              <a:solidFill>
                <a:srgbClr val="C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51609" y="5659496"/>
            <a:ext cx="66033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/>
              <a:t>luxatio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>
                <a:solidFill>
                  <a:srgbClr val="000000"/>
                </a:solidFill>
              </a:rPr>
              <a:t>ostio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/>
              <a:t>os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>
                <a:solidFill>
                  <a:srgbClr val="000000"/>
                </a:solidFill>
              </a:rPr>
              <a:t>radios</a:t>
            </a:r>
            <a:r>
              <a:rPr lang="en-GB" sz="2400" dirty="0">
                <a:solidFill>
                  <a:srgbClr val="C00000"/>
                </a:solidFill>
              </a:rPr>
              <a:t> 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cor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261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0038" y="0"/>
            <a:ext cx="8911687" cy="1280890"/>
          </a:xfrm>
        </p:spPr>
        <p:txBody>
          <a:bodyPr>
            <a:normAutofit/>
          </a:bodyPr>
          <a:lstStyle/>
          <a:p>
            <a:r>
              <a:rPr lang="sk-SK" sz="3600" b="1" dirty="0">
                <a:solidFill>
                  <a:srgbClr val="1782BF"/>
                </a:solidFill>
                <a:latin typeface="Cambria"/>
                <a:cs typeface="Cambria"/>
              </a:rPr>
              <a:t>ADD </a:t>
            </a:r>
            <a:r>
              <a:rPr lang="sk-SK" sz="3600" b="1" dirty="0" err="1">
                <a:solidFill>
                  <a:srgbClr val="1782BF"/>
                </a:solidFill>
                <a:latin typeface="Cambria"/>
                <a:cs typeface="Cambria"/>
              </a:rPr>
              <a:t>Greek</a:t>
            </a:r>
            <a:r>
              <a:rPr lang="sk-SK" sz="3600" b="1" dirty="0">
                <a:solidFill>
                  <a:srgbClr val="1782BF"/>
                </a:solidFill>
                <a:latin typeface="Cambria"/>
                <a:cs typeface="Cambria"/>
              </a:rPr>
              <a:t> and </a:t>
            </a:r>
            <a:r>
              <a:rPr lang="sk-SK" sz="3600" b="1" dirty="0" err="1">
                <a:solidFill>
                  <a:srgbClr val="1782BF"/>
                </a:solidFill>
                <a:latin typeface="Cambria"/>
                <a:cs typeface="Cambria"/>
              </a:rPr>
              <a:t>Latin</a:t>
            </a:r>
            <a:r>
              <a:rPr lang="sk-SK" sz="3600" b="1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sz="3600" b="1" dirty="0" err="1">
                <a:solidFill>
                  <a:srgbClr val="1782BF"/>
                </a:solidFill>
                <a:latin typeface="Cambria"/>
                <a:cs typeface="Cambria"/>
              </a:rPr>
              <a:t>synonyms</a:t>
            </a:r>
            <a:endParaRPr lang="en-GB" sz="3600" b="1" dirty="0">
              <a:solidFill>
                <a:srgbClr val="1782BF"/>
              </a:solidFill>
              <a:latin typeface="Cambria"/>
              <a:cs typeface="Cambria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74254" y="1176462"/>
            <a:ext cx="10314546" cy="5135284"/>
          </a:xfrm>
        </p:spPr>
        <p:txBody>
          <a:bodyPr numCol="1">
            <a:normAutofit lnSpcReduction="10000"/>
          </a:bodyPr>
          <a:lstStyle/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b="1" cap="small" dirty="0" err="1">
                <a:solidFill>
                  <a:srgbClr val="CB0202"/>
                </a:solidFill>
                <a:latin typeface="Times New Roman" pitchFamily="18" charset="0"/>
                <a:cs typeface="Times New Roman" pitchFamily="18" charset="0"/>
              </a:rPr>
              <a:t>English</a:t>
            </a:r>
            <a:r>
              <a:rPr lang="sk-SK" sz="2800" b="1" cap="small" dirty="0">
                <a:solidFill>
                  <a:srgbClr val="CB020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k-SK" sz="2800" b="1" cap="small" dirty="0" err="1">
                <a:solidFill>
                  <a:srgbClr val="CB0202"/>
                </a:solidFill>
                <a:latin typeface="Times New Roman" pitchFamily="18" charset="0"/>
                <a:cs typeface="Times New Roman" pitchFamily="18" charset="0"/>
              </a:rPr>
              <a:t>Latin</a:t>
            </a:r>
            <a:r>
              <a:rPr lang="sk-SK" sz="2800" b="1" cap="small" dirty="0">
                <a:solidFill>
                  <a:srgbClr val="CB020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k-SK" sz="2800" b="1" cap="small" dirty="0" err="1">
                <a:solidFill>
                  <a:srgbClr val="CB0202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  <a:endParaRPr lang="sk-SK" sz="2800" b="1" cap="small" dirty="0">
              <a:solidFill>
                <a:srgbClr val="CB020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_____________	 ___________	</a:t>
            </a:r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soma</a:t>
            </a:r>
            <a:endParaRPr lang="sk-SK" sz="2800" b="1" cap="small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_____________	</a:t>
            </a:r>
            <a:r>
              <a:rPr lang="sk-SK" sz="2800" dirty="0">
                <a:latin typeface="Cambria"/>
                <a:cs typeface="Cambria"/>
              </a:rPr>
              <a:t>os, oris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>
                <a:latin typeface="Cambria"/>
                <a:cs typeface="Cambria"/>
              </a:rPr>
              <a:t>kidney	_____________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>
                <a:latin typeface="Cambria"/>
                <a:cs typeface="Cambria"/>
              </a:rPr>
              <a:t>_____________ 	_____________ 	colon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>
                <a:latin typeface="Cambria"/>
                <a:cs typeface="Cambria"/>
              </a:rPr>
              <a:t>brain	 _____________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>
                <a:latin typeface="Cambria"/>
                <a:cs typeface="Cambria"/>
              </a:rPr>
              <a:t>_____________	organum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>
                <a:latin typeface="Cambria"/>
                <a:cs typeface="Cambria"/>
              </a:rPr>
              <a:t>_____________	_____________	hepar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err="1">
                <a:latin typeface="Cambria"/>
                <a:cs typeface="Cambria"/>
              </a:rPr>
              <a:t>suture</a:t>
            </a:r>
            <a:r>
              <a:rPr lang="sk-SK" sz="2800" dirty="0">
                <a:latin typeface="Cambria"/>
                <a:cs typeface="Cambria"/>
              </a:rPr>
              <a:t>	 _____________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>
                <a:latin typeface="Cambria"/>
                <a:cs typeface="Cambria"/>
              </a:rPr>
              <a:t>_____________	vulnus	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__________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FEE5F8-B782-43B4-8EDD-E35626B5A9A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668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err="1">
                <a:solidFill>
                  <a:srgbClr val="1782BF"/>
                </a:solidFill>
                <a:latin typeface="Cambria"/>
                <a:cs typeface="Cambria"/>
              </a:rPr>
              <a:t>Change</a:t>
            </a:r>
            <a:r>
              <a:rPr lang="sk-SK" sz="3600" b="1" dirty="0">
                <a:solidFill>
                  <a:srgbClr val="1782BF"/>
                </a:solidFill>
                <a:latin typeface="Cambria"/>
                <a:cs typeface="Cambria"/>
              </a:rPr>
              <a:t> to </a:t>
            </a:r>
            <a:r>
              <a:rPr lang="sk-SK" sz="3600" b="1" dirty="0" err="1">
                <a:solidFill>
                  <a:srgbClr val="1782BF"/>
                </a:solidFill>
                <a:latin typeface="Cambria"/>
                <a:cs typeface="Cambria"/>
              </a:rPr>
              <a:t>nominative</a:t>
            </a:r>
            <a:r>
              <a:rPr lang="sk-SK" sz="3600" b="1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sz="3600" b="1" dirty="0" err="1">
                <a:solidFill>
                  <a:srgbClr val="1782BF"/>
                </a:solidFill>
                <a:latin typeface="Cambria"/>
                <a:cs typeface="Cambria"/>
              </a:rPr>
              <a:t>plural</a:t>
            </a:r>
            <a:endParaRPr lang="en-GB" sz="3600" b="1" dirty="0">
              <a:solidFill>
                <a:srgbClr val="1782BF"/>
              </a:solidFill>
              <a:latin typeface="Cambria"/>
              <a:cs typeface="Cambria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816140" cy="4151290"/>
          </a:xfrm>
        </p:spPr>
        <p:txBody>
          <a:bodyPr>
            <a:noAutofit/>
          </a:bodyPr>
          <a:lstStyle/>
          <a:p>
            <a:r>
              <a:rPr lang="sk-SK" sz="2400" dirty="0" err="1">
                <a:latin typeface="Cambria"/>
                <a:cs typeface="Cambria"/>
              </a:rPr>
              <a:t>musculus</a:t>
            </a:r>
            <a:r>
              <a:rPr lang="sk-SK" sz="2400" dirty="0">
                <a:latin typeface="Cambria"/>
                <a:cs typeface="Cambria"/>
              </a:rPr>
              <a:t> </a:t>
            </a:r>
            <a:r>
              <a:rPr lang="sk-SK" sz="2400" dirty="0" err="1">
                <a:latin typeface="Cambria"/>
                <a:cs typeface="Cambria"/>
              </a:rPr>
              <a:t>sphincter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foramen</a:t>
            </a:r>
            <a:r>
              <a:rPr lang="sk-SK" sz="2400" dirty="0">
                <a:latin typeface="Cambria"/>
                <a:cs typeface="Cambria"/>
              </a:rPr>
              <a:t> </a:t>
            </a:r>
            <a:r>
              <a:rPr lang="sk-SK" sz="2400" dirty="0" err="1">
                <a:latin typeface="Cambria"/>
                <a:cs typeface="Cambria"/>
              </a:rPr>
              <a:t>nutricium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dolor</a:t>
            </a:r>
            <a:r>
              <a:rPr lang="sk-SK" sz="2400" dirty="0">
                <a:latin typeface="Cambria"/>
                <a:cs typeface="Cambria"/>
              </a:rPr>
              <a:t> </a:t>
            </a:r>
            <a:r>
              <a:rPr lang="sk-SK" sz="2400" dirty="0" err="1">
                <a:latin typeface="Cambria"/>
                <a:cs typeface="Cambria"/>
              </a:rPr>
              <a:t>chronicus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vas</a:t>
            </a:r>
            <a:r>
              <a:rPr lang="sk-SK" sz="2400" dirty="0">
                <a:latin typeface="Cambria"/>
                <a:cs typeface="Cambria"/>
              </a:rPr>
              <a:t> </a:t>
            </a:r>
            <a:r>
              <a:rPr lang="sk-SK" sz="2400" dirty="0" err="1">
                <a:latin typeface="Cambria"/>
                <a:cs typeface="Cambria"/>
              </a:rPr>
              <a:t>longum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musculus</a:t>
            </a:r>
            <a:r>
              <a:rPr lang="sk-SK" sz="2400" dirty="0">
                <a:latin typeface="Cambria"/>
                <a:cs typeface="Cambria"/>
              </a:rPr>
              <a:t> </a:t>
            </a:r>
            <a:r>
              <a:rPr lang="sk-SK" sz="2400" dirty="0" err="1">
                <a:latin typeface="Cambria"/>
                <a:cs typeface="Cambria"/>
              </a:rPr>
              <a:t>adductor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femur</a:t>
            </a:r>
            <a:r>
              <a:rPr lang="sk-SK" sz="2400" dirty="0">
                <a:latin typeface="Cambria"/>
                <a:cs typeface="Cambria"/>
              </a:rPr>
              <a:t> </a:t>
            </a:r>
            <a:r>
              <a:rPr lang="sk-SK" sz="2400" dirty="0" err="1">
                <a:latin typeface="Cambria"/>
                <a:cs typeface="Cambria"/>
              </a:rPr>
              <a:t>fractum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cartilago</a:t>
            </a:r>
            <a:r>
              <a:rPr lang="sk-SK" sz="2400" dirty="0">
                <a:latin typeface="Cambria"/>
                <a:cs typeface="Cambria"/>
              </a:rPr>
              <a:t> </a:t>
            </a:r>
            <a:r>
              <a:rPr lang="sk-SK" sz="2400" dirty="0" err="1">
                <a:latin typeface="Cambria"/>
                <a:cs typeface="Cambria"/>
              </a:rPr>
              <a:t>thyreoidea</a:t>
            </a:r>
            <a:endParaRPr lang="sk-SK" sz="2400" dirty="0">
              <a:latin typeface="Cambria"/>
              <a:cs typeface="Cambria"/>
            </a:endParaRPr>
          </a:p>
          <a:p>
            <a:r>
              <a:rPr lang="sk-SK" sz="2400" dirty="0" err="1">
                <a:latin typeface="Cambria"/>
                <a:cs typeface="Cambria"/>
              </a:rPr>
              <a:t>vulnus</a:t>
            </a:r>
            <a:r>
              <a:rPr lang="sk-SK" sz="2400" dirty="0">
                <a:latin typeface="Cambria"/>
                <a:cs typeface="Cambria"/>
              </a:rPr>
              <a:t> </a:t>
            </a:r>
            <a:r>
              <a:rPr lang="sk-SK" sz="2400" dirty="0" err="1">
                <a:latin typeface="Cambria"/>
                <a:cs typeface="Cambria"/>
              </a:rPr>
              <a:t>punctum</a:t>
            </a:r>
            <a:endParaRPr lang="sk-SK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30092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features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3rd </a:t>
            </a:r>
            <a:r>
              <a:rPr lang="cs-CZ" dirty="0" err="1"/>
              <a:t>declension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34918" y="1795347"/>
            <a:ext cx="10785013" cy="4906536"/>
          </a:xfrm>
        </p:spPr>
        <p:txBody>
          <a:bodyPr>
            <a:normAutofit/>
          </a:bodyPr>
          <a:lstStyle/>
          <a:p>
            <a:r>
              <a:rPr lang="cs-CZ" sz="2800" b="1" i="1" dirty="0" err="1">
                <a:solidFill>
                  <a:srgbClr val="1782BF"/>
                </a:solidFill>
                <a:latin typeface="Cambria"/>
                <a:cs typeface="Cambria"/>
              </a:rPr>
              <a:t>All</a:t>
            </a:r>
            <a:r>
              <a:rPr lang="cs-CZ" sz="2800" b="1" i="1" dirty="0">
                <a:solidFill>
                  <a:srgbClr val="1782BF"/>
                </a:solidFill>
                <a:latin typeface="Cambria"/>
                <a:cs typeface="Cambria"/>
              </a:rPr>
              <a:t> 3 </a:t>
            </a:r>
            <a:r>
              <a:rPr lang="cs-CZ" sz="2800" b="1" i="1" dirty="0" err="1">
                <a:solidFill>
                  <a:srgbClr val="1782BF"/>
                </a:solidFill>
                <a:latin typeface="Cambria"/>
                <a:cs typeface="Cambria"/>
              </a:rPr>
              <a:t>genders</a:t>
            </a:r>
            <a:r>
              <a:rPr lang="cs-CZ" sz="2800" b="1" i="1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cs-CZ" sz="2800" dirty="0" err="1">
                <a:latin typeface="Cambria"/>
                <a:cs typeface="Cambria"/>
              </a:rPr>
              <a:t>included</a:t>
            </a:r>
            <a:r>
              <a:rPr lang="cs-CZ" sz="2800" dirty="0">
                <a:latin typeface="Cambria"/>
                <a:cs typeface="Cambria"/>
              </a:rPr>
              <a:t> (</a:t>
            </a:r>
            <a:r>
              <a:rPr lang="cs-CZ" sz="2800" dirty="0" err="1">
                <a:latin typeface="Cambria"/>
                <a:cs typeface="Cambria"/>
              </a:rPr>
              <a:t>cortex</a:t>
            </a:r>
            <a:r>
              <a:rPr lang="cs-CZ" sz="2800" dirty="0">
                <a:latin typeface="Cambria"/>
                <a:cs typeface="Cambria"/>
              </a:rPr>
              <a:t> </a:t>
            </a:r>
            <a:r>
              <a:rPr lang="cs-CZ" sz="2800" b="1" dirty="0">
                <a:solidFill>
                  <a:srgbClr val="1782BF"/>
                </a:solidFill>
                <a:latin typeface="Cambria"/>
                <a:cs typeface="Cambria"/>
              </a:rPr>
              <a:t>m.</a:t>
            </a:r>
            <a:r>
              <a:rPr lang="cs-CZ" sz="2800" dirty="0">
                <a:latin typeface="Cambria"/>
                <a:cs typeface="Cambria"/>
              </a:rPr>
              <a:t>, radix </a:t>
            </a:r>
            <a:r>
              <a:rPr lang="cs-CZ" sz="2800" b="1" dirty="0">
                <a:solidFill>
                  <a:srgbClr val="FF0000"/>
                </a:solidFill>
                <a:latin typeface="Cambria"/>
                <a:cs typeface="Cambria"/>
              </a:rPr>
              <a:t>f.</a:t>
            </a:r>
            <a:r>
              <a:rPr lang="cs-CZ" sz="2800" dirty="0">
                <a:latin typeface="Cambria"/>
                <a:cs typeface="Cambria"/>
              </a:rPr>
              <a:t>, femur</a:t>
            </a:r>
            <a:r>
              <a:rPr lang="cs-CZ" sz="2800" b="1" dirty="0">
                <a:latin typeface="Cambria"/>
                <a:cs typeface="Cambria"/>
              </a:rPr>
              <a:t> </a:t>
            </a:r>
            <a:r>
              <a:rPr lang="cs-CZ" sz="2800" b="1" dirty="0">
                <a:solidFill>
                  <a:srgbClr val="00B050"/>
                </a:solidFill>
                <a:latin typeface="Cambria"/>
                <a:cs typeface="Cambria"/>
              </a:rPr>
              <a:t>n.</a:t>
            </a:r>
            <a:r>
              <a:rPr lang="cs-CZ" sz="2800" dirty="0">
                <a:latin typeface="Cambria"/>
                <a:cs typeface="Cambria"/>
              </a:rPr>
              <a:t>)</a:t>
            </a:r>
          </a:p>
          <a:p>
            <a:pPr>
              <a:buNone/>
            </a:pPr>
            <a:endParaRPr lang="cs-CZ" sz="1100" dirty="0">
              <a:latin typeface="Cambria"/>
              <a:cs typeface="Cambria"/>
            </a:endParaRPr>
          </a:p>
          <a:p>
            <a:r>
              <a:rPr lang="cs-CZ" sz="2800" b="1" i="1" dirty="0" err="1">
                <a:solidFill>
                  <a:srgbClr val="1782BF"/>
                </a:solidFill>
                <a:latin typeface="Cambria"/>
                <a:cs typeface="Cambria"/>
              </a:rPr>
              <a:t>Nom</a:t>
            </a:r>
            <a:r>
              <a:rPr lang="cs-CZ" sz="2800" b="1" i="1" dirty="0">
                <a:solidFill>
                  <a:srgbClr val="1782BF"/>
                </a:solidFill>
                <a:latin typeface="Cambria"/>
                <a:cs typeface="Cambria"/>
              </a:rPr>
              <a:t>. </a:t>
            </a:r>
            <a:r>
              <a:rPr lang="cs-CZ" sz="2800" b="1" i="1" dirty="0" err="1">
                <a:solidFill>
                  <a:srgbClr val="1782BF"/>
                </a:solidFill>
                <a:latin typeface="Cambria"/>
                <a:cs typeface="Cambria"/>
              </a:rPr>
              <a:t>Sg</a:t>
            </a:r>
            <a:r>
              <a:rPr lang="cs-CZ" sz="2800" b="1" i="1" dirty="0">
                <a:solidFill>
                  <a:srgbClr val="1782BF"/>
                </a:solidFill>
                <a:latin typeface="Cambria"/>
                <a:cs typeface="Cambria"/>
              </a:rPr>
              <a:t>. – no </a:t>
            </a:r>
            <a:r>
              <a:rPr lang="cs-CZ" sz="2800" b="1" i="1" dirty="0" err="1">
                <a:solidFill>
                  <a:srgbClr val="1782BF"/>
                </a:solidFill>
                <a:latin typeface="Cambria"/>
                <a:cs typeface="Cambria"/>
              </a:rPr>
              <a:t>fixed</a:t>
            </a:r>
            <a:r>
              <a:rPr lang="cs-CZ" sz="2800" b="1" i="1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cs-CZ" sz="2800" b="1" i="1" dirty="0" err="1">
                <a:solidFill>
                  <a:srgbClr val="1782BF"/>
                </a:solidFill>
                <a:latin typeface="Cambria"/>
                <a:cs typeface="Cambria"/>
              </a:rPr>
              <a:t>ending</a:t>
            </a:r>
            <a:r>
              <a:rPr lang="cs-CZ" sz="2800" i="1" dirty="0">
                <a:latin typeface="Cambria"/>
                <a:cs typeface="Cambria"/>
              </a:rPr>
              <a:t> </a:t>
            </a:r>
            <a:r>
              <a:rPr lang="cs-CZ" sz="2800" dirty="0">
                <a:latin typeface="Cambria"/>
                <a:cs typeface="Cambria"/>
              </a:rPr>
              <a:t>(</a:t>
            </a:r>
            <a:r>
              <a:rPr lang="cs-CZ" sz="2800" dirty="0" err="1">
                <a:latin typeface="Cambria"/>
                <a:cs typeface="Cambria"/>
              </a:rPr>
              <a:t>sangu</a:t>
            </a:r>
            <a:r>
              <a:rPr lang="cs-CZ" sz="2800" u="sng" dirty="0" err="1">
                <a:latin typeface="Cambria"/>
                <a:cs typeface="Cambria"/>
              </a:rPr>
              <a:t>is</a:t>
            </a:r>
            <a:r>
              <a:rPr lang="cs-CZ" sz="2800" dirty="0">
                <a:latin typeface="Cambria"/>
                <a:cs typeface="Cambria"/>
              </a:rPr>
              <a:t>, </a:t>
            </a:r>
            <a:r>
              <a:rPr lang="cs-CZ" sz="2800" dirty="0" err="1">
                <a:latin typeface="Cambria"/>
                <a:cs typeface="Cambria"/>
              </a:rPr>
              <a:t>excis</a:t>
            </a:r>
            <a:r>
              <a:rPr lang="cs-CZ" sz="2800" u="sng" dirty="0" err="1">
                <a:latin typeface="Cambria"/>
                <a:cs typeface="Cambria"/>
              </a:rPr>
              <a:t>io</a:t>
            </a:r>
            <a:r>
              <a:rPr lang="cs-CZ" sz="2800" dirty="0">
                <a:latin typeface="Cambria"/>
                <a:cs typeface="Cambria"/>
              </a:rPr>
              <a:t>, </a:t>
            </a:r>
            <a:r>
              <a:rPr lang="cs-CZ" sz="2800" dirty="0" err="1">
                <a:latin typeface="Cambria"/>
                <a:cs typeface="Cambria"/>
              </a:rPr>
              <a:t>abduct</a:t>
            </a:r>
            <a:r>
              <a:rPr lang="cs-CZ" sz="2800" u="sng" dirty="0" err="1">
                <a:latin typeface="Cambria"/>
                <a:cs typeface="Cambria"/>
              </a:rPr>
              <a:t>or</a:t>
            </a:r>
            <a:r>
              <a:rPr lang="cs-CZ" sz="2800" dirty="0">
                <a:latin typeface="Cambria"/>
                <a:cs typeface="Cambria"/>
              </a:rPr>
              <a:t>, ret</a:t>
            </a:r>
            <a:r>
              <a:rPr lang="cs-CZ" sz="2800" u="sng" dirty="0">
                <a:latin typeface="Cambria"/>
                <a:cs typeface="Cambria"/>
              </a:rPr>
              <a:t>e</a:t>
            </a:r>
            <a:r>
              <a:rPr lang="cs-CZ" sz="2800" dirty="0">
                <a:latin typeface="Cambria"/>
                <a:cs typeface="Cambria"/>
              </a:rPr>
              <a:t>, </a:t>
            </a:r>
            <a:r>
              <a:rPr lang="cs-CZ" sz="2800" dirty="0" err="1">
                <a:latin typeface="Cambria"/>
                <a:cs typeface="Cambria"/>
              </a:rPr>
              <a:t>lat</a:t>
            </a:r>
            <a:r>
              <a:rPr lang="cs-CZ" sz="2800" u="sng" dirty="0" err="1">
                <a:latin typeface="Cambria"/>
                <a:cs typeface="Cambria"/>
              </a:rPr>
              <a:t>us</a:t>
            </a:r>
            <a:r>
              <a:rPr lang="cs-CZ" sz="2800" dirty="0">
                <a:latin typeface="Cambria"/>
                <a:cs typeface="Cambria"/>
              </a:rPr>
              <a:t>, fem</a:t>
            </a:r>
            <a:r>
              <a:rPr lang="cs-CZ" sz="2800" u="sng" dirty="0">
                <a:latin typeface="Cambria"/>
                <a:cs typeface="Cambria"/>
              </a:rPr>
              <a:t>ur</a:t>
            </a:r>
            <a:r>
              <a:rPr lang="cs-CZ" sz="2800" dirty="0">
                <a:latin typeface="Cambria"/>
                <a:cs typeface="Cambria"/>
              </a:rPr>
              <a:t>, abdo</a:t>
            </a:r>
            <a:r>
              <a:rPr lang="cs-CZ" sz="2800" u="sng" dirty="0">
                <a:latin typeface="Cambria"/>
                <a:cs typeface="Cambria"/>
              </a:rPr>
              <a:t>men</a:t>
            </a:r>
            <a:r>
              <a:rPr lang="cs-CZ" sz="2800" dirty="0">
                <a:latin typeface="Cambria"/>
                <a:cs typeface="Cambria"/>
              </a:rPr>
              <a:t>, </a:t>
            </a:r>
            <a:r>
              <a:rPr lang="cs-CZ" sz="2800" dirty="0" err="1">
                <a:latin typeface="Cambria"/>
                <a:cs typeface="Cambria"/>
              </a:rPr>
              <a:t>cavit</a:t>
            </a:r>
            <a:r>
              <a:rPr lang="cs-CZ" sz="2800" u="sng" dirty="0" err="1">
                <a:latin typeface="Cambria"/>
                <a:cs typeface="Cambria"/>
              </a:rPr>
              <a:t>as</a:t>
            </a:r>
            <a:r>
              <a:rPr lang="cs-CZ" sz="2800" dirty="0">
                <a:latin typeface="Cambria"/>
                <a:cs typeface="Cambria"/>
              </a:rPr>
              <a:t>)</a:t>
            </a:r>
          </a:p>
          <a:p>
            <a:pPr lvl="1"/>
            <a:r>
              <a:rPr lang="cs-CZ" sz="2400" dirty="0">
                <a:solidFill>
                  <a:srgbClr val="00B050"/>
                </a:solidFill>
                <a:latin typeface="Cambria"/>
                <a:cs typeface="Cambria"/>
              </a:rPr>
              <a:t>Nominative </a:t>
            </a:r>
            <a:r>
              <a:rPr lang="cs-CZ" sz="2400" dirty="0" err="1">
                <a:solidFill>
                  <a:srgbClr val="00B050"/>
                </a:solidFill>
                <a:latin typeface="Cambria"/>
                <a:cs typeface="Cambria"/>
              </a:rPr>
              <a:t>form</a:t>
            </a:r>
            <a:r>
              <a:rPr lang="cs-CZ" sz="2400" dirty="0">
                <a:solidFill>
                  <a:srgbClr val="00B050"/>
                </a:solidFill>
                <a:latin typeface="Cambria"/>
                <a:cs typeface="Cambria"/>
              </a:rPr>
              <a:t> </a:t>
            </a:r>
            <a:r>
              <a:rPr lang="cs-CZ" sz="2400" dirty="0" err="1">
                <a:solidFill>
                  <a:srgbClr val="00B050"/>
                </a:solidFill>
                <a:latin typeface="Cambria"/>
                <a:cs typeface="Cambria"/>
              </a:rPr>
              <a:t>does</a:t>
            </a:r>
            <a:r>
              <a:rPr lang="cs-CZ" sz="2400" dirty="0">
                <a:solidFill>
                  <a:srgbClr val="00B050"/>
                </a:solidFill>
                <a:latin typeface="Cambria"/>
                <a:cs typeface="Cambria"/>
              </a:rPr>
              <a:t> not </a:t>
            </a:r>
            <a:r>
              <a:rPr lang="cs-CZ" sz="2400" dirty="0" err="1">
                <a:solidFill>
                  <a:srgbClr val="00B050"/>
                </a:solidFill>
                <a:latin typeface="Cambria"/>
                <a:cs typeface="Cambria"/>
              </a:rPr>
              <a:t>imply</a:t>
            </a:r>
            <a:r>
              <a:rPr lang="cs-CZ" sz="2400" dirty="0">
                <a:solidFill>
                  <a:srgbClr val="00B050"/>
                </a:solidFill>
                <a:latin typeface="Cambria"/>
                <a:cs typeface="Cambria"/>
              </a:rPr>
              <a:t> gender</a:t>
            </a:r>
            <a:r>
              <a:rPr lang="cs-CZ" sz="2400" b="1" dirty="0">
                <a:solidFill>
                  <a:srgbClr val="00B050"/>
                </a:solidFill>
                <a:latin typeface="Cambria"/>
                <a:cs typeface="Cambria"/>
              </a:rPr>
              <a:t>!!!</a:t>
            </a:r>
            <a:endParaRPr lang="cs-CZ" sz="2400" dirty="0">
              <a:solidFill>
                <a:srgbClr val="00B050"/>
              </a:solidFill>
              <a:latin typeface="Cambria"/>
              <a:cs typeface="Cambria"/>
            </a:endParaRPr>
          </a:p>
          <a:p>
            <a:r>
              <a:rPr lang="cs-CZ" sz="2800" b="1" dirty="0" err="1">
                <a:solidFill>
                  <a:schemeClr val="tx1"/>
                </a:solidFill>
                <a:latin typeface="Cambria"/>
                <a:cs typeface="Cambria"/>
              </a:rPr>
              <a:t>Two</a:t>
            </a:r>
            <a:r>
              <a:rPr lang="cs-CZ" sz="2800" b="1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800" b="1" dirty="0" err="1">
                <a:solidFill>
                  <a:schemeClr val="tx1"/>
                </a:solidFill>
                <a:latin typeface="Cambria"/>
                <a:cs typeface="Cambria"/>
              </a:rPr>
              <a:t>main</a:t>
            </a:r>
            <a:r>
              <a:rPr lang="cs-CZ" sz="2800" b="1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800" b="1" dirty="0" err="1">
                <a:solidFill>
                  <a:schemeClr val="tx1"/>
                </a:solidFill>
                <a:latin typeface="Cambria"/>
                <a:cs typeface="Cambria"/>
              </a:rPr>
              <a:t>groups</a:t>
            </a:r>
            <a:r>
              <a:rPr lang="cs-CZ" sz="2800" b="1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800" dirty="0">
                <a:solidFill>
                  <a:schemeClr val="tx1"/>
                </a:solidFill>
                <a:latin typeface="Cambria"/>
                <a:cs typeface="Cambria"/>
              </a:rPr>
              <a:t>(</a:t>
            </a:r>
            <a:r>
              <a:rPr lang="cs-CZ" sz="2800" dirty="0" err="1">
                <a:solidFill>
                  <a:schemeClr val="tx1"/>
                </a:solidFill>
                <a:latin typeface="Cambria"/>
                <a:cs typeface="Cambria"/>
              </a:rPr>
              <a:t>m+f</a:t>
            </a:r>
            <a:r>
              <a:rPr lang="cs-CZ" sz="2800" dirty="0">
                <a:solidFill>
                  <a:schemeClr val="tx1"/>
                </a:solidFill>
                <a:latin typeface="Cambria"/>
                <a:cs typeface="Cambria"/>
              </a:rPr>
              <a:t>) </a:t>
            </a:r>
            <a:r>
              <a:rPr lang="cs-CZ" sz="2800" dirty="0" err="1">
                <a:solidFill>
                  <a:schemeClr val="tx1"/>
                </a:solidFill>
                <a:latin typeface="Cambria"/>
                <a:cs typeface="Cambria"/>
              </a:rPr>
              <a:t>differ</a:t>
            </a:r>
            <a:r>
              <a:rPr lang="cs-CZ" sz="280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800" dirty="0" err="1">
                <a:solidFill>
                  <a:schemeClr val="tx1"/>
                </a:solidFill>
                <a:latin typeface="Cambria"/>
                <a:cs typeface="Cambria"/>
              </a:rPr>
              <a:t>only</a:t>
            </a:r>
            <a:r>
              <a:rPr lang="cs-CZ" sz="2800" dirty="0">
                <a:solidFill>
                  <a:schemeClr val="tx1"/>
                </a:solidFill>
                <a:latin typeface="Cambria"/>
                <a:cs typeface="Cambria"/>
              </a:rPr>
              <a:t> in </a:t>
            </a:r>
            <a:r>
              <a:rPr lang="cs-CZ" sz="2800" u="sng" dirty="0">
                <a:solidFill>
                  <a:schemeClr val="tx1"/>
                </a:solidFill>
                <a:latin typeface="Cambria"/>
                <a:cs typeface="Cambria"/>
              </a:rPr>
              <a:t>Gen. </a:t>
            </a:r>
            <a:r>
              <a:rPr lang="cs-CZ" sz="2800" u="sng" dirty="0" err="1">
                <a:latin typeface="Cambria"/>
                <a:cs typeface="Cambria"/>
              </a:rPr>
              <a:t>P</a:t>
            </a:r>
            <a:r>
              <a:rPr lang="cs-CZ" sz="2800" u="sng" dirty="0" err="1">
                <a:solidFill>
                  <a:schemeClr val="tx1"/>
                </a:solidFill>
                <a:latin typeface="Cambria"/>
                <a:cs typeface="Cambria"/>
              </a:rPr>
              <a:t>l</a:t>
            </a:r>
            <a:r>
              <a:rPr lang="cs-CZ" sz="2800" dirty="0">
                <a:solidFill>
                  <a:schemeClr val="tx1"/>
                </a:solidFill>
                <a:latin typeface="Cambria"/>
                <a:cs typeface="Cambria"/>
              </a:rPr>
              <a:t>:</a:t>
            </a:r>
            <a:r>
              <a:rPr lang="cs-CZ" sz="2800" dirty="0">
                <a:solidFill>
                  <a:srgbClr val="1782BF"/>
                </a:solidFill>
                <a:latin typeface="Cambria"/>
                <a:cs typeface="Cambria"/>
              </a:rPr>
              <a:t> -um / -</a:t>
            </a:r>
            <a:r>
              <a:rPr lang="cs-CZ" sz="2800" dirty="0" err="1">
                <a:solidFill>
                  <a:srgbClr val="1782BF"/>
                </a:solidFill>
                <a:latin typeface="Cambria"/>
                <a:cs typeface="Cambria"/>
              </a:rPr>
              <a:t>ium</a:t>
            </a:r>
            <a:endParaRPr lang="cs-CZ" sz="2800" dirty="0">
              <a:solidFill>
                <a:srgbClr val="1782BF"/>
              </a:solidFill>
              <a:latin typeface="Cambria"/>
              <a:cs typeface="Cambria"/>
            </a:endParaRPr>
          </a:p>
          <a:p>
            <a:pPr lvl="1"/>
            <a:r>
              <a:rPr lang="cs-CZ" sz="2400" u="sng" dirty="0">
                <a:latin typeface="Cambria"/>
                <a:cs typeface="Cambria"/>
              </a:rPr>
              <a:t>nominative and genitive </a:t>
            </a:r>
            <a:r>
              <a:rPr lang="cs-CZ" sz="2400" u="sng" dirty="0" err="1">
                <a:latin typeface="Cambria"/>
                <a:cs typeface="Cambria"/>
              </a:rPr>
              <a:t>differ</a:t>
            </a:r>
            <a:r>
              <a:rPr lang="cs-CZ" sz="2400" u="sng" dirty="0">
                <a:latin typeface="Cambria"/>
                <a:cs typeface="Cambria"/>
              </a:rPr>
              <a:t> </a:t>
            </a:r>
            <a:r>
              <a:rPr lang="cs-CZ" sz="2400" b="1" i="1" dirty="0" err="1">
                <a:solidFill>
                  <a:srgbClr val="1782BF"/>
                </a:solidFill>
                <a:latin typeface="Cambria"/>
                <a:cs typeface="Cambria"/>
              </a:rPr>
              <a:t>Consonant</a:t>
            </a:r>
            <a:r>
              <a:rPr lang="cs-CZ" sz="2400" b="1" i="1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cs-CZ" sz="2400" b="1" i="1" dirty="0" err="1">
                <a:solidFill>
                  <a:srgbClr val="1782BF"/>
                </a:solidFill>
                <a:latin typeface="Cambria"/>
                <a:cs typeface="Cambria"/>
              </a:rPr>
              <a:t>stems</a:t>
            </a:r>
            <a:r>
              <a:rPr lang="cs-CZ" sz="2400" b="1" i="1" dirty="0">
                <a:solidFill>
                  <a:srgbClr val="1782BF"/>
                </a:solidFill>
                <a:latin typeface="Cambria"/>
                <a:cs typeface="Cambria"/>
              </a:rPr>
              <a:t> (</a:t>
            </a:r>
            <a:r>
              <a:rPr lang="cs-CZ" sz="2400" b="1" i="1" dirty="0" err="1">
                <a:solidFill>
                  <a:srgbClr val="1782BF"/>
                </a:solidFill>
                <a:latin typeface="Cambria"/>
                <a:cs typeface="Cambria"/>
              </a:rPr>
              <a:t>dolor</a:t>
            </a:r>
            <a:r>
              <a:rPr lang="cs-CZ" sz="2400" b="1" i="1" dirty="0">
                <a:solidFill>
                  <a:srgbClr val="1782BF"/>
                </a:solidFill>
                <a:latin typeface="Cambria"/>
                <a:cs typeface="Cambria"/>
              </a:rPr>
              <a:t>)</a:t>
            </a:r>
            <a:r>
              <a:rPr lang="cs-CZ" sz="2800" dirty="0">
                <a:latin typeface="Cambria"/>
              </a:rPr>
              <a:t>: </a:t>
            </a:r>
          </a:p>
          <a:p>
            <a:pPr marL="310896" lvl="2" indent="0">
              <a:buNone/>
            </a:pPr>
            <a:r>
              <a:rPr lang="cs-CZ" sz="2400" dirty="0">
                <a:latin typeface="Cambria"/>
              </a:rPr>
              <a:t>	</a:t>
            </a:r>
            <a:r>
              <a:rPr lang="cs-CZ" sz="2400" dirty="0" err="1">
                <a:latin typeface="Cambria"/>
              </a:rPr>
              <a:t>e.g</a:t>
            </a:r>
            <a:r>
              <a:rPr lang="cs-CZ" sz="2400" dirty="0">
                <a:latin typeface="Cambria"/>
              </a:rPr>
              <a:t>. </a:t>
            </a:r>
            <a:r>
              <a:rPr lang="cs-CZ" sz="2400" i="1" dirty="0">
                <a:latin typeface="Cambria"/>
              </a:rPr>
              <a:t>tumor, </a:t>
            </a:r>
            <a:r>
              <a:rPr lang="cs-CZ" sz="2400" i="1" dirty="0" err="1">
                <a:latin typeface="Cambria"/>
              </a:rPr>
              <a:t>tumoris</a:t>
            </a:r>
            <a:r>
              <a:rPr lang="cs-CZ" sz="2400" i="1" dirty="0">
                <a:latin typeface="Cambria"/>
              </a:rPr>
              <a:t>, m.</a:t>
            </a:r>
          </a:p>
          <a:p>
            <a:pPr lvl="1"/>
            <a:r>
              <a:rPr lang="cs-CZ" sz="2400" u="sng" dirty="0">
                <a:latin typeface="Cambria"/>
                <a:cs typeface="Cambria"/>
              </a:rPr>
              <a:t>nominative and genitive are </a:t>
            </a:r>
            <a:r>
              <a:rPr lang="cs-CZ" sz="2400" u="sng" dirty="0" err="1">
                <a:latin typeface="Cambria"/>
                <a:cs typeface="Cambria"/>
              </a:rPr>
              <a:t>identical</a:t>
            </a:r>
            <a:r>
              <a:rPr lang="cs-CZ" sz="2400" u="sng" dirty="0">
                <a:latin typeface="Cambria"/>
                <a:cs typeface="Cambria"/>
              </a:rPr>
              <a:t> </a:t>
            </a:r>
            <a:r>
              <a:rPr lang="cs-CZ" sz="2400" u="sng" dirty="0" err="1">
                <a:latin typeface="Cambria"/>
                <a:cs typeface="Cambria"/>
              </a:rPr>
              <a:t>or</a:t>
            </a:r>
            <a:r>
              <a:rPr lang="cs-CZ" sz="2400" u="sng" dirty="0">
                <a:latin typeface="Cambria"/>
                <a:cs typeface="Cambria"/>
              </a:rPr>
              <a:t> </a:t>
            </a:r>
            <a:r>
              <a:rPr lang="cs-CZ" sz="2400" u="sng" dirty="0" err="1">
                <a:latin typeface="Cambria"/>
                <a:cs typeface="Cambria"/>
              </a:rPr>
              <a:t>the</a:t>
            </a:r>
            <a:r>
              <a:rPr lang="cs-CZ" sz="2400" u="sng" dirty="0">
                <a:latin typeface="Cambria"/>
                <a:cs typeface="Cambria"/>
              </a:rPr>
              <a:t> stem </a:t>
            </a:r>
            <a:r>
              <a:rPr lang="cs-CZ" sz="2400" u="sng" dirty="0" err="1">
                <a:latin typeface="Cambria"/>
                <a:cs typeface="Cambria"/>
              </a:rPr>
              <a:t>ends</a:t>
            </a:r>
            <a:r>
              <a:rPr lang="cs-CZ" sz="2400" u="sng" dirty="0">
                <a:latin typeface="Cambria"/>
                <a:cs typeface="Cambria"/>
              </a:rPr>
              <a:t> </a:t>
            </a:r>
            <a:r>
              <a:rPr lang="cs-CZ" sz="2400" u="sng" dirty="0" err="1">
                <a:latin typeface="Cambria"/>
                <a:cs typeface="Cambria"/>
              </a:rPr>
              <a:t>with</a:t>
            </a:r>
            <a:r>
              <a:rPr lang="cs-CZ" sz="2400" u="sng" dirty="0">
                <a:latin typeface="Cambria"/>
                <a:cs typeface="Cambria"/>
              </a:rPr>
              <a:t> double </a:t>
            </a:r>
            <a:r>
              <a:rPr lang="cs-CZ" sz="2400" u="sng" dirty="0" err="1">
                <a:latin typeface="Cambria"/>
                <a:cs typeface="Cambria"/>
              </a:rPr>
              <a:t>consonant</a:t>
            </a:r>
            <a:r>
              <a:rPr lang="cs-CZ" sz="2400" u="sng" dirty="0">
                <a:latin typeface="Cambria"/>
                <a:cs typeface="Cambria"/>
              </a:rPr>
              <a:t> </a:t>
            </a:r>
          </a:p>
          <a:p>
            <a:pPr marL="128016" lvl="1" indent="0">
              <a:buNone/>
            </a:pPr>
            <a:r>
              <a:rPr lang="cs-CZ" sz="2400" b="1" i="1" dirty="0">
                <a:solidFill>
                  <a:srgbClr val="1782BF"/>
                </a:solidFill>
                <a:latin typeface="Cambria"/>
                <a:cs typeface="Cambria"/>
              </a:rPr>
              <a:t>I- </a:t>
            </a:r>
            <a:r>
              <a:rPr lang="cs-CZ" sz="2400" b="1" i="1" dirty="0" err="1">
                <a:solidFill>
                  <a:srgbClr val="1782BF"/>
                </a:solidFill>
                <a:latin typeface="Cambria"/>
                <a:cs typeface="Cambria"/>
              </a:rPr>
              <a:t>stems</a:t>
            </a:r>
            <a:r>
              <a:rPr lang="cs-CZ" sz="2400" b="1" i="1" dirty="0">
                <a:solidFill>
                  <a:srgbClr val="1782BF"/>
                </a:solidFill>
                <a:latin typeface="Cambria"/>
                <a:cs typeface="Cambria"/>
              </a:rPr>
              <a:t> (pelvis)</a:t>
            </a:r>
            <a:endParaRPr lang="cs-CZ" sz="2400" dirty="0">
              <a:latin typeface="Cambria"/>
            </a:endParaRPr>
          </a:p>
          <a:p>
            <a:pPr marL="128016" lvl="1" indent="0">
              <a:buNone/>
            </a:pPr>
            <a:r>
              <a:rPr lang="cs-CZ" sz="2400" dirty="0">
                <a:latin typeface="Cambria"/>
              </a:rPr>
              <a:t>	</a:t>
            </a:r>
            <a:r>
              <a:rPr lang="cs-CZ" sz="2400" dirty="0" err="1">
                <a:latin typeface="Cambria"/>
              </a:rPr>
              <a:t>e.g</a:t>
            </a:r>
            <a:r>
              <a:rPr lang="cs-CZ" sz="2400" dirty="0">
                <a:latin typeface="Cambria"/>
              </a:rPr>
              <a:t>. </a:t>
            </a:r>
            <a:r>
              <a:rPr lang="cs-CZ" sz="2400" i="1" dirty="0" err="1">
                <a:latin typeface="Cambria"/>
              </a:rPr>
              <a:t>cutis</a:t>
            </a:r>
            <a:r>
              <a:rPr lang="cs-CZ" sz="2400" i="1" dirty="0">
                <a:latin typeface="Cambria"/>
              </a:rPr>
              <a:t>, </a:t>
            </a:r>
            <a:r>
              <a:rPr lang="cs-CZ" sz="2400" i="1" dirty="0" err="1">
                <a:latin typeface="Cambria"/>
              </a:rPr>
              <a:t>cutis</a:t>
            </a:r>
            <a:r>
              <a:rPr lang="cs-CZ" sz="2400" i="1" dirty="0">
                <a:latin typeface="Cambria"/>
              </a:rPr>
              <a:t>, f.; </a:t>
            </a:r>
            <a:r>
              <a:rPr lang="cs-CZ" sz="2400" i="1" dirty="0" err="1">
                <a:latin typeface="Cambria"/>
              </a:rPr>
              <a:t>dens</a:t>
            </a:r>
            <a:r>
              <a:rPr lang="cs-CZ" sz="2400" i="1" dirty="0">
                <a:latin typeface="Cambria"/>
              </a:rPr>
              <a:t>, </a:t>
            </a:r>
            <a:r>
              <a:rPr lang="cs-CZ" sz="2400" i="1" dirty="0" err="1">
                <a:latin typeface="Cambria"/>
              </a:rPr>
              <a:t>de</a:t>
            </a:r>
            <a:r>
              <a:rPr lang="cs-CZ" sz="2400" b="1" i="1" dirty="0" err="1">
                <a:latin typeface="Cambria"/>
              </a:rPr>
              <a:t>nt</a:t>
            </a:r>
            <a:r>
              <a:rPr lang="cs-CZ" sz="2400" i="1" dirty="0" err="1">
                <a:latin typeface="Cambria"/>
              </a:rPr>
              <a:t>is</a:t>
            </a:r>
            <a:r>
              <a:rPr lang="cs-CZ" sz="2400" i="1" dirty="0">
                <a:latin typeface="Cambria"/>
              </a:rPr>
              <a:t>, m.</a:t>
            </a:r>
          </a:p>
          <a:p>
            <a:pPr lvl="1"/>
            <a:endParaRPr lang="cs-CZ" sz="2400" b="1" i="1" dirty="0">
              <a:solidFill>
                <a:srgbClr val="1782BF"/>
              </a:solidFill>
              <a:latin typeface="Cambria"/>
              <a:cs typeface="Cambri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9858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D3746-0C0E-427C-9BE7-FDFBB193F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Consonant</a:t>
            </a:r>
            <a:r>
              <a:rPr lang="cs-CZ" dirty="0"/>
              <a:t> / i-</a:t>
            </a:r>
            <a:r>
              <a:rPr lang="cs-CZ" dirty="0" err="1"/>
              <a:t>stems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AA1479-38CC-4348-8B62-DC952816A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651199" cy="4023360"/>
          </a:xfrm>
        </p:spPr>
        <p:txBody>
          <a:bodyPr/>
          <a:lstStyle/>
          <a:p>
            <a:r>
              <a:rPr lang="cs-CZ" sz="2800" b="1" dirty="0" err="1">
                <a:latin typeface="Cambria"/>
                <a:cs typeface="Cambria"/>
              </a:rPr>
              <a:t>Two</a:t>
            </a:r>
            <a:r>
              <a:rPr lang="cs-CZ" sz="2800" b="1" dirty="0">
                <a:latin typeface="Cambria"/>
                <a:cs typeface="Cambria"/>
              </a:rPr>
              <a:t> </a:t>
            </a:r>
            <a:r>
              <a:rPr lang="cs-CZ" sz="2800" b="1" dirty="0" err="1">
                <a:latin typeface="Cambria"/>
                <a:cs typeface="Cambria"/>
              </a:rPr>
              <a:t>main</a:t>
            </a:r>
            <a:r>
              <a:rPr lang="cs-CZ" sz="2800" b="1" dirty="0">
                <a:latin typeface="Cambria"/>
                <a:cs typeface="Cambria"/>
              </a:rPr>
              <a:t> </a:t>
            </a:r>
            <a:r>
              <a:rPr lang="cs-CZ" sz="2800" b="1" dirty="0" err="1">
                <a:latin typeface="Cambria"/>
                <a:cs typeface="Cambria"/>
              </a:rPr>
              <a:t>groups</a:t>
            </a:r>
            <a:r>
              <a:rPr lang="cs-CZ" sz="2800" b="1" dirty="0">
                <a:latin typeface="Cambria"/>
                <a:cs typeface="Cambria"/>
              </a:rPr>
              <a:t> </a:t>
            </a:r>
            <a:r>
              <a:rPr lang="cs-CZ" sz="2800" dirty="0">
                <a:latin typeface="Cambria"/>
                <a:cs typeface="Cambria"/>
              </a:rPr>
              <a:t>(</a:t>
            </a:r>
            <a:r>
              <a:rPr lang="cs-CZ" sz="2800" dirty="0" err="1">
                <a:latin typeface="Cambria"/>
                <a:cs typeface="Cambria"/>
              </a:rPr>
              <a:t>m+f</a:t>
            </a:r>
            <a:r>
              <a:rPr lang="cs-CZ" sz="2800" dirty="0">
                <a:latin typeface="Cambria"/>
                <a:cs typeface="Cambria"/>
              </a:rPr>
              <a:t>) </a:t>
            </a:r>
            <a:r>
              <a:rPr lang="cs-CZ" sz="2800" dirty="0" err="1">
                <a:latin typeface="Cambria"/>
                <a:cs typeface="Cambria"/>
              </a:rPr>
              <a:t>that</a:t>
            </a:r>
            <a:r>
              <a:rPr lang="cs-CZ" sz="2800" dirty="0">
                <a:latin typeface="Cambria"/>
                <a:cs typeface="Cambria"/>
              </a:rPr>
              <a:t> </a:t>
            </a:r>
            <a:r>
              <a:rPr lang="cs-CZ" sz="2800" dirty="0" err="1">
                <a:latin typeface="Cambria"/>
                <a:cs typeface="Cambria"/>
              </a:rPr>
              <a:t>differ</a:t>
            </a:r>
            <a:r>
              <a:rPr lang="cs-CZ" sz="2800" dirty="0">
                <a:latin typeface="Cambria"/>
                <a:cs typeface="Cambria"/>
              </a:rPr>
              <a:t> </a:t>
            </a:r>
            <a:r>
              <a:rPr lang="cs-CZ" sz="2800" dirty="0" err="1">
                <a:latin typeface="Cambria"/>
                <a:cs typeface="Cambria"/>
              </a:rPr>
              <a:t>only</a:t>
            </a:r>
            <a:r>
              <a:rPr lang="cs-CZ" sz="2800" dirty="0">
                <a:latin typeface="Cambria"/>
                <a:cs typeface="Cambria"/>
              </a:rPr>
              <a:t> in </a:t>
            </a:r>
            <a:r>
              <a:rPr lang="cs-CZ" sz="2800" u="sng" dirty="0">
                <a:latin typeface="Cambria"/>
                <a:cs typeface="Cambria"/>
              </a:rPr>
              <a:t>Gen. </a:t>
            </a:r>
            <a:r>
              <a:rPr lang="cs-CZ" sz="2800" u="sng" dirty="0" err="1">
                <a:latin typeface="Cambria"/>
                <a:cs typeface="Cambria"/>
              </a:rPr>
              <a:t>Pl</a:t>
            </a:r>
            <a:r>
              <a:rPr lang="cs-CZ" sz="2800" dirty="0">
                <a:latin typeface="Cambria"/>
                <a:cs typeface="Cambria"/>
              </a:rPr>
              <a:t>:</a:t>
            </a:r>
            <a:r>
              <a:rPr lang="cs-CZ" sz="2800" dirty="0">
                <a:solidFill>
                  <a:srgbClr val="1782BF"/>
                </a:solidFill>
                <a:latin typeface="Cambria"/>
                <a:cs typeface="Cambria"/>
              </a:rPr>
              <a:t> -um / -</a:t>
            </a:r>
            <a:r>
              <a:rPr lang="cs-CZ" sz="2800" dirty="0" err="1">
                <a:solidFill>
                  <a:srgbClr val="1782BF"/>
                </a:solidFill>
                <a:latin typeface="Cambria"/>
                <a:cs typeface="Cambria"/>
              </a:rPr>
              <a:t>ium</a:t>
            </a:r>
            <a:endParaRPr lang="cs-CZ" sz="2800" dirty="0">
              <a:solidFill>
                <a:srgbClr val="1782BF"/>
              </a:solidFill>
              <a:latin typeface="Cambria"/>
              <a:cs typeface="Cambria"/>
            </a:endParaRPr>
          </a:p>
          <a:p>
            <a:pPr lvl="1"/>
            <a:r>
              <a:rPr lang="cs-CZ" sz="2400" b="1" i="1" dirty="0" err="1">
                <a:solidFill>
                  <a:srgbClr val="1782BF"/>
                </a:solidFill>
                <a:latin typeface="Cambria"/>
                <a:cs typeface="Cambria"/>
              </a:rPr>
              <a:t>Consonant</a:t>
            </a:r>
            <a:r>
              <a:rPr lang="cs-CZ" sz="2400" b="1" i="1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cs-CZ" sz="2400" b="1" i="1" dirty="0" err="1">
                <a:solidFill>
                  <a:srgbClr val="1782BF"/>
                </a:solidFill>
                <a:latin typeface="Cambria"/>
                <a:cs typeface="Cambria"/>
              </a:rPr>
              <a:t>stems</a:t>
            </a:r>
            <a:r>
              <a:rPr lang="cs-CZ" sz="2400" b="1" i="1" dirty="0">
                <a:solidFill>
                  <a:srgbClr val="1782BF"/>
                </a:solidFill>
                <a:latin typeface="Cambria"/>
                <a:cs typeface="Cambria"/>
              </a:rPr>
              <a:t> (</a:t>
            </a:r>
            <a:r>
              <a:rPr lang="cs-CZ" sz="2400" b="1" i="1" dirty="0" err="1">
                <a:solidFill>
                  <a:srgbClr val="1782BF"/>
                </a:solidFill>
                <a:latin typeface="Cambria"/>
                <a:cs typeface="Cambria"/>
              </a:rPr>
              <a:t>dolor</a:t>
            </a:r>
            <a:r>
              <a:rPr lang="cs-CZ" sz="2400" b="1" i="1" dirty="0">
                <a:solidFill>
                  <a:srgbClr val="1782BF"/>
                </a:solidFill>
                <a:latin typeface="Cambria"/>
                <a:cs typeface="Cambria"/>
              </a:rPr>
              <a:t>) </a:t>
            </a:r>
            <a:r>
              <a:rPr lang="cs-CZ" sz="2400" u="sng" dirty="0">
                <a:latin typeface="Cambria"/>
                <a:cs typeface="Cambria"/>
              </a:rPr>
              <a:t>nominative and genitive </a:t>
            </a:r>
            <a:r>
              <a:rPr lang="cs-CZ" sz="2400" u="sng" dirty="0" err="1">
                <a:latin typeface="Cambria"/>
                <a:cs typeface="Cambria"/>
              </a:rPr>
              <a:t>differ</a:t>
            </a:r>
            <a:r>
              <a:rPr lang="cs-CZ" sz="2400" u="sng" dirty="0">
                <a:latin typeface="Cambria"/>
                <a:cs typeface="Cambria"/>
              </a:rPr>
              <a:t> (</a:t>
            </a:r>
            <a:r>
              <a:rPr lang="cs-CZ" sz="2400" dirty="0">
                <a:latin typeface="Cambria"/>
                <a:cs typeface="Cambria"/>
              </a:rPr>
              <a:t>more </a:t>
            </a:r>
            <a:r>
              <a:rPr lang="cs-CZ" sz="2400" dirty="0" err="1">
                <a:latin typeface="Cambria"/>
                <a:cs typeface="Cambria"/>
              </a:rPr>
              <a:t>frequent</a:t>
            </a:r>
            <a:r>
              <a:rPr lang="cs-CZ" sz="2400" dirty="0">
                <a:latin typeface="Cambria"/>
                <a:cs typeface="Cambria"/>
              </a:rPr>
              <a:t>)</a:t>
            </a:r>
            <a:r>
              <a:rPr lang="cs-CZ" sz="2800" dirty="0">
                <a:latin typeface="Cambria"/>
              </a:rPr>
              <a:t>: </a:t>
            </a:r>
          </a:p>
          <a:p>
            <a:pPr marL="310896" lvl="2" indent="0">
              <a:buNone/>
            </a:pPr>
            <a:r>
              <a:rPr lang="cs-CZ" sz="2400" dirty="0">
                <a:latin typeface="Cambria"/>
              </a:rPr>
              <a:t>	</a:t>
            </a:r>
            <a:r>
              <a:rPr lang="cs-CZ" sz="2000" dirty="0" err="1">
                <a:latin typeface="Cambria"/>
              </a:rPr>
              <a:t>e.g</a:t>
            </a:r>
            <a:r>
              <a:rPr lang="cs-CZ" sz="2000" dirty="0">
                <a:latin typeface="Cambria"/>
              </a:rPr>
              <a:t>. </a:t>
            </a:r>
            <a:r>
              <a:rPr lang="cs-CZ" sz="2000" i="1" dirty="0">
                <a:latin typeface="Cambria"/>
              </a:rPr>
              <a:t>tumor, </a:t>
            </a:r>
            <a:r>
              <a:rPr lang="cs-CZ" sz="2000" i="1" dirty="0" err="1">
                <a:latin typeface="Cambria"/>
              </a:rPr>
              <a:t>tumoris</a:t>
            </a:r>
            <a:r>
              <a:rPr lang="cs-CZ" sz="2000" i="1" dirty="0">
                <a:latin typeface="Cambria"/>
              </a:rPr>
              <a:t>, m.</a:t>
            </a:r>
          </a:p>
          <a:p>
            <a:pPr lvl="1"/>
            <a:r>
              <a:rPr lang="cs-CZ" sz="2400" b="1" i="1" dirty="0">
                <a:solidFill>
                  <a:srgbClr val="1782BF"/>
                </a:solidFill>
                <a:latin typeface="Cambria"/>
                <a:cs typeface="Cambria"/>
              </a:rPr>
              <a:t>I- </a:t>
            </a:r>
            <a:r>
              <a:rPr lang="cs-CZ" sz="2400" b="1" i="1" dirty="0" err="1">
                <a:solidFill>
                  <a:srgbClr val="1782BF"/>
                </a:solidFill>
                <a:latin typeface="Cambria"/>
                <a:cs typeface="Cambria"/>
              </a:rPr>
              <a:t>stems</a:t>
            </a:r>
            <a:r>
              <a:rPr lang="cs-CZ" sz="2400" b="1" i="1" dirty="0">
                <a:solidFill>
                  <a:srgbClr val="1782BF"/>
                </a:solidFill>
                <a:latin typeface="Cambria"/>
                <a:cs typeface="Cambria"/>
              </a:rPr>
              <a:t> (pelvis)</a:t>
            </a:r>
            <a:r>
              <a:rPr lang="cs-CZ" sz="2400" b="1" i="1" dirty="0">
                <a:solidFill>
                  <a:srgbClr val="1782BF"/>
                </a:solidFill>
                <a:latin typeface="Cambria"/>
              </a:rPr>
              <a:t> </a:t>
            </a:r>
            <a:r>
              <a:rPr lang="cs-CZ" sz="2400" u="sng" dirty="0">
                <a:latin typeface="Cambria"/>
                <a:cs typeface="Cambria"/>
              </a:rPr>
              <a:t>nominative and genitive are </a:t>
            </a:r>
            <a:r>
              <a:rPr lang="cs-CZ" sz="2400" u="sng" dirty="0" err="1">
                <a:latin typeface="Cambria"/>
                <a:cs typeface="Cambria"/>
              </a:rPr>
              <a:t>identical</a:t>
            </a:r>
            <a:r>
              <a:rPr lang="cs-CZ" sz="2400" u="sng" dirty="0">
                <a:latin typeface="Cambria"/>
                <a:cs typeface="Cambria"/>
              </a:rPr>
              <a:t>, </a:t>
            </a:r>
            <a:r>
              <a:rPr lang="cs-CZ" sz="2400" u="sng" dirty="0" err="1">
                <a:latin typeface="Cambria"/>
                <a:cs typeface="Cambria"/>
              </a:rPr>
              <a:t>or</a:t>
            </a:r>
            <a:r>
              <a:rPr lang="cs-CZ" sz="2400" u="sng" dirty="0">
                <a:latin typeface="Cambria"/>
                <a:cs typeface="Cambria"/>
              </a:rPr>
              <a:t> </a:t>
            </a:r>
            <a:r>
              <a:rPr lang="cs-CZ" sz="2400" u="sng" dirty="0" err="1">
                <a:latin typeface="Cambria"/>
                <a:cs typeface="Cambria"/>
              </a:rPr>
              <a:t>the</a:t>
            </a:r>
            <a:r>
              <a:rPr lang="cs-CZ" sz="2400" u="sng" dirty="0">
                <a:latin typeface="Cambria"/>
                <a:cs typeface="Cambria"/>
              </a:rPr>
              <a:t> stem </a:t>
            </a:r>
            <a:r>
              <a:rPr lang="cs-CZ" sz="2400" u="sng" dirty="0" err="1">
                <a:latin typeface="Cambria"/>
                <a:cs typeface="Cambria"/>
              </a:rPr>
              <a:t>ends</a:t>
            </a:r>
            <a:r>
              <a:rPr lang="cs-CZ" sz="2400" u="sng" dirty="0">
                <a:latin typeface="Cambria"/>
                <a:cs typeface="Cambria"/>
              </a:rPr>
              <a:t> </a:t>
            </a:r>
            <a:r>
              <a:rPr lang="cs-CZ" sz="2400" u="sng" dirty="0" err="1">
                <a:latin typeface="Cambria"/>
                <a:cs typeface="Cambria"/>
              </a:rPr>
              <a:t>with</a:t>
            </a:r>
            <a:r>
              <a:rPr lang="cs-CZ" sz="2400" u="sng" dirty="0">
                <a:latin typeface="Cambria"/>
                <a:cs typeface="Cambria"/>
              </a:rPr>
              <a:t> double </a:t>
            </a:r>
            <a:r>
              <a:rPr lang="cs-CZ" sz="2400" u="sng" dirty="0" err="1">
                <a:latin typeface="Cambria"/>
                <a:cs typeface="Cambria"/>
              </a:rPr>
              <a:t>consonant</a:t>
            </a:r>
            <a:r>
              <a:rPr lang="cs-CZ" sz="2400" u="sng" dirty="0">
                <a:latin typeface="Cambria"/>
                <a:cs typeface="Cambria"/>
              </a:rPr>
              <a:t> </a:t>
            </a:r>
            <a:r>
              <a:rPr lang="cs-CZ" sz="2400" dirty="0">
                <a:latin typeface="Cambria"/>
              </a:rPr>
              <a:t>	</a:t>
            </a:r>
          </a:p>
          <a:p>
            <a:pPr marL="310896" lvl="2" indent="0">
              <a:buNone/>
            </a:pPr>
            <a:r>
              <a:rPr lang="cs-CZ" sz="2000" dirty="0">
                <a:latin typeface="Cambria"/>
              </a:rPr>
              <a:t>	</a:t>
            </a:r>
            <a:r>
              <a:rPr lang="cs-CZ" sz="2000" dirty="0" err="1">
                <a:latin typeface="Cambria"/>
              </a:rPr>
              <a:t>e.g</a:t>
            </a:r>
            <a:r>
              <a:rPr lang="cs-CZ" sz="2000" dirty="0">
                <a:latin typeface="Cambria"/>
              </a:rPr>
              <a:t>. </a:t>
            </a:r>
            <a:r>
              <a:rPr lang="cs-CZ" sz="2000" i="1" dirty="0" err="1">
                <a:latin typeface="Cambria"/>
              </a:rPr>
              <a:t>cutis</a:t>
            </a:r>
            <a:r>
              <a:rPr lang="cs-CZ" sz="2000" i="1" dirty="0">
                <a:latin typeface="Cambria"/>
              </a:rPr>
              <a:t>, </a:t>
            </a:r>
            <a:r>
              <a:rPr lang="cs-CZ" sz="2000" i="1" dirty="0" err="1">
                <a:latin typeface="Cambria"/>
              </a:rPr>
              <a:t>cutis</a:t>
            </a:r>
            <a:r>
              <a:rPr lang="cs-CZ" sz="2000" i="1" dirty="0">
                <a:latin typeface="Cambria"/>
              </a:rPr>
              <a:t>, f.; </a:t>
            </a:r>
            <a:r>
              <a:rPr lang="cs-CZ" sz="2000" i="1" dirty="0" err="1">
                <a:latin typeface="Cambria"/>
              </a:rPr>
              <a:t>dens</a:t>
            </a:r>
            <a:r>
              <a:rPr lang="cs-CZ" sz="2000" i="1" dirty="0">
                <a:latin typeface="Cambria"/>
              </a:rPr>
              <a:t>, </a:t>
            </a:r>
            <a:r>
              <a:rPr lang="cs-CZ" sz="2000" i="1" dirty="0" err="1">
                <a:latin typeface="Cambria"/>
              </a:rPr>
              <a:t>de</a:t>
            </a:r>
            <a:r>
              <a:rPr lang="cs-CZ" sz="2000" b="1" i="1" dirty="0" err="1">
                <a:latin typeface="Cambria"/>
              </a:rPr>
              <a:t>nt</a:t>
            </a:r>
            <a:r>
              <a:rPr lang="cs-CZ" sz="2000" i="1" dirty="0" err="1">
                <a:latin typeface="Cambria"/>
              </a:rPr>
              <a:t>is</a:t>
            </a:r>
            <a:r>
              <a:rPr lang="cs-CZ" sz="2000" i="1" dirty="0">
                <a:latin typeface="Cambria"/>
              </a:rPr>
              <a:t>, 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6431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81836" y="228600"/>
            <a:ext cx="8999699" cy="878747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difference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paradigms</a:t>
            </a:r>
            <a:br>
              <a:rPr lang="cs-CZ" dirty="0"/>
            </a:br>
            <a:r>
              <a:rPr lang="cs-CZ" dirty="0"/>
              <a:t>PELVIS and DOLOR</a:t>
            </a:r>
          </a:p>
        </p:txBody>
      </p:sp>
      <p:sp>
        <p:nvSpPr>
          <p:cNvPr id="6" name="Zástupný symbol pro obsah 5"/>
          <p:cNvSpPr txBox="1">
            <a:spLocks noGrp="1"/>
          </p:cNvSpPr>
          <p:nvPr>
            <p:ph idx="1"/>
          </p:nvPr>
        </p:nvSpPr>
        <p:spPr>
          <a:xfrm>
            <a:off x="6200061" y="4924959"/>
            <a:ext cx="588008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cs-CZ" sz="1500" dirty="0"/>
              <a:t>I-STEM MASCULINE AND FEMININE GENDER NOUNS</a:t>
            </a:r>
          </a:p>
        </p:txBody>
      </p:sp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9757646"/>
              </p:ext>
            </p:extLst>
          </p:nvPr>
        </p:nvGraphicFramePr>
        <p:xfrm>
          <a:off x="6200060" y="1915029"/>
          <a:ext cx="5734677" cy="2992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1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0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505">
                <a:tc>
                  <a:txBody>
                    <a:bodyPr/>
                    <a:lstStyle/>
                    <a:p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sk-SK" sz="2500" dirty="0" err="1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2500" dirty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sk-SK" sz="2500" dirty="0" err="1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2500" dirty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599">
                <a:tc>
                  <a:txBody>
                    <a:bodyPr/>
                    <a:lstStyle/>
                    <a:p>
                      <a:r>
                        <a:rPr lang="sk-SK" sz="2500" dirty="0" err="1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2500" dirty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pelvis</a:t>
                      </a:r>
                      <a:endParaRPr lang="sk-SK" sz="2500" b="1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pelv-es</a:t>
                      </a:r>
                      <a:endParaRPr lang="en-GB" sz="2500" b="1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599">
                <a:tc>
                  <a:txBody>
                    <a:bodyPr/>
                    <a:lstStyle/>
                    <a:p>
                      <a:r>
                        <a:rPr lang="sk-SK" sz="2500" dirty="0">
                          <a:latin typeface="Cambria"/>
                          <a:cs typeface="Cambria"/>
                        </a:rPr>
                        <a:t>gen.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pelv-is</a:t>
                      </a:r>
                      <a:endParaRPr lang="sk-SK" sz="2500" b="1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2500" b="1" dirty="0" err="1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-ium</a:t>
                      </a:r>
                      <a:endParaRPr lang="en-GB" sz="25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599">
                <a:tc>
                  <a:txBody>
                    <a:bodyPr/>
                    <a:lstStyle/>
                    <a:p>
                      <a:r>
                        <a:rPr lang="sk-SK" sz="2500" dirty="0">
                          <a:latin typeface="Cambria"/>
                          <a:cs typeface="Cambria"/>
                        </a:rPr>
                        <a:t>ak.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pelv-em</a:t>
                      </a:r>
                      <a:endParaRPr lang="sk-SK" sz="2500" b="1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pelv-es</a:t>
                      </a:r>
                      <a:endParaRPr lang="en-GB" sz="2500" b="1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599">
                <a:tc>
                  <a:txBody>
                    <a:bodyPr/>
                    <a:lstStyle/>
                    <a:p>
                      <a:r>
                        <a:rPr lang="sk-SK" sz="2500" dirty="0" err="1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2500" dirty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pelv-e</a:t>
                      </a:r>
                      <a:endParaRPr lang="sk-SK" sz="2500" b="1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pelv-ibus</a:t>
                      </a:r>
                      <a:endParaRPr lang="en-GB" sz="2500" b="1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4954258"/>
              </p:ext>
            </p:extLst>
          </p:nvPr>
        </p:nvGraphicFramePr>
        <p:xfrm>
          <a:off x="223371" y="1905470"/>
          <a:ext cx="5861106" cy="299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3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0853">
                <a:tc>
                  <a:txBody>
                    <a:bodyPr/>
                    <a:lstStyle/>
                    <a:p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sk-SK" sz="2500" dirty="0" err="1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2500" dirty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sk-SK" sz="2500" dirty="0" err="1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2500" dirty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115">
                <a:tc>
                  <a:txBody>
                    <a:bodyPr/>
                    <a:lstStyle/>
                    <a:p>
                      <a:r>
                        <a:rPr lang="sk-SK" sz="2500" dirty="0" err="1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2500" dirty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>
                          <a:latin typeface="Cambria"/>
                          <a:cs typeface="Cambria"/>
                        </a:rPr>
                        <a:t>dolor</a:t>
                      </a:r>
                      <a:endParaRPr lang="sk-SK" sz="2500" b="1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>
                          <a:latin typeface="Cambria"/>
                          <a:cs typeface="Cambria"/>
                        </a:rPr>
                        <a:t>dolor-es</a:t>
                      </a:r>
                      <a:endParaRPr lang="en-GB" sz="2500" b="1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115">
                <a:tc>
                  <a:txBody>
                    <a:bodyPr/>
                    <a:lstStyle/>
                    <a:p>
                      <a:r>
                        <a:rPr lang="sk-SK" sz="2500" dirty="0">
                          <a:latin typeface="Cambria"/>
                          <a:cs typeface="Cambria"/>
                        </a:rPr>
                        <a:t>gen.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>
                          <a:latin typeface="Cambria"/>
                          <a:cs typeface="Cambria"/>
                        </a:rPr>
                        <a:t>dolor-is</a:t>
                      </a:r>
                      <a:endParaRPr lang="sk-SK" sz="2500" b="1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>
                          <a:latin typeface="Cambria"/>
                          <a:cs typeface="Cambria"/>
                        </a:rPr>
                        <a:t>dolor</a:t>
                      </a:r>
                      <a:r>
                        <a:rPr lang="sk-SK" sz="2500" b="1" dirty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-um</a:t>
                      </a:r>
                      <a:endParaRPr lang="en-GB" sz="25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115">
                <a:tc>
                  <a:txBody>
                    <a:bodyPr/>
                    <a:lstStyle/>
                    <a:p>
                      <a:r>
                        <a:rPr lang="sk-SK" sz="2500" dirty="0">
                          <a:latin typeface="Cambria"/>
                          <a:cs typeface="Cambria"/>
                        </a:rPr>
                        <a:t>ak.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>
                          <a:latin typeface="Cambria"/>
                          <a:cs typeface="Cambria"/>
                        </a:rPr>
                        <a:t>dolor-em</a:t>
                      </a:r>
                      <a:endParaRPr lang="sk-SK" sz="2500" b="1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>
                          <a:latin typeface="Cambria"/>
                          <a:cs typeface="Cambria"/>
                        </a:rPr>
                        <a:t>dolor-es</a:t>
                      </a:r>
                      <a:endParaRPr lang="en-GB" sz="2500" b="1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0115">
                <a:tc>
                  <a:txBody>
                    <a:bodyPr/>
                    <a:lstStyle/>
                    <a:p>
                      <a:r>
                        <a:rPr lang="sk-SK" sz="2500" dirty="0" err="1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2500" dirty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>
                          <a:latin typeface="Cambria"/>
                          <a:cs typeface="Cambria"/>
                        </a:rPr>
                        <a:t>dolor-e</a:t>
                      </a:r>
                      <a:endParaRPr lang="sk-SK" sz="2500" b="1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>
                          <a:latin typeface="Cambria"/>
                          <a:cs typeface="Cambria"/>
                        </a:rPr>
                        <a:t>dolor-ibus</a:t>
                      </a:r>
                      <a:endParaRPr lang="en-GB" sz="2500" b="1" dirty="0">
                        <a:latin typeface="Cambria"/>
                        <a:cs typeface="Cambria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Zástupný symbol pro obsah 5"/>
          <p:cNvSpPr txBox="1">
            <a:spLocks/>
          </p:cNvSpPr>
          <p:nvPr/>
        </p:nvSpPr>
        <p:spPr>
          <a:xfrm>
            <a:off x="204391" y="4928999"/>
            <a:ext cx="5880087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buFont typeface="Wingdings 2"/>
              <a:buNone/>
            </a:pPr>
            <a:r>
              <a:rPr lang="cs-CZ" sz="1500" dirty="0"/>
              <a:t>CONSONANT-STEM MASCULINE AND FEMININE GENDER NOUNS</a:t>
            </a:r>
          </a:p>
        </p:txBody>
      </p:sp>
    </p:spTree>
    <p:extLst>
      <p:ext uri="{BB962C8B-B14F-4D97-AF65-F5344CB8AC3E}">
        <p14:creationId xmlns:p14="http://schemas.microsoft.com/office/powerpoint/2010/main" val="3756666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declined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b="1" i="1" dirty="0"/>
              <a:t>rete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neuters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>
                <a:solidFill>
                  <a:srgbClr val="00B050"/>
                </a:solidFill>
              </a:rPr>
              <a:t>animal, </a:t>
            </a:r>
            <a:r>
              <a:rPr lang="cs-CZ" b="1" dirty="0" err="1">
                <a:solidFill>
                  <a:srgbClr val="00B050"/>
                </a:solidFill>
              </a:rPr>
              <a:t>alis</a:t>
            </a:r>
            <a:r>
              <a:rPr lang="cs-CZ" b="1" dirty="0">
                <a:solidFill>
                  <a:srgbClr val="00B050"/>
                </a:solidFill>
              </a:rPr>
              <a:t>, n.</a:t>
            </a:r>
          </a:p>
          <a:p>
            <a:r>
              <a:rPr lang="cs-CZ" b="1" dirty="0" err="1">
                <a:solidFill>
                  <a:srgbClr val="00B050"/>
                </a:solidFill>
              </a:rPr>
              <a:t>calcar</a:t>
            </a:r>
            <a:r>
              <a:rPr lang="cs-CZ" b="1" dirty="0">
                <a:solidFill>
                  <a:srgbClr val="00B050"/>
                </a:solidFill>
              </a:rPr>
              <a:t>, </a:t>
            </a:r>
            <a:r>
              <a:rPr lang="cs-CZ" b="1" dirty="0" err="1">
                <a:solidFill>
                  <a:srgbClr val="00B050"/>
                </a:solidFill>
              </a:rPr>
              <a:t>aris</a:t>
            </a:r>
            <a:r>
              <a:rPr lang="cs-CZ" b="1" dirty="0">
                <a:solidFill>
                  <a:srgbClr val="00B050"/>
                </a:solidFill>
              </a:rPr>
              <a:t>, n.</a:t>
            </a:r>
          </a:p>
          <a:p>
            <a:r>
              <a:rPr lang="cs-CZ" b="1" dirty="0" err="1">
                <a:solidFill>
                  <a:srgbClr val="00B050"/>
                </a:solidFill>
              </a:rPr>
              <a:t>cochlear</a:t>
            </a:r>
            <a:r>
              <a:rPr lang="cs-CZ" b="1" dirty="0">
                <a:solidFill>
                  <a:srgbClr val="00B050"/>
                </a:solidFill>
              </a:rPr>
              <a:t>, </a:t>
            </a:r>
            <a:r>
              <a:rPr lang="cs-CZ" b="1" dirty="0" err="1">
                <a:solidFill>
                  <a:srgbClr val="00B050"/>
                </a:solidFill>
              </a:rPr>
              <a:t>aris</a:t>
            </a:r>
            <a:r>
              <a:rPr lang="cs-CZ" b="1" dirty="0">
                <a:solidFill>
                  <a:srgbClr val="00B050"/>
                </a:solidFill>
              </a:rPr>
              <a:t>, n.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534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1826" y="198555"/>
            <a:ext cx="9720072" cy="1499616"/>
          </a:xfrm>
        </p:spPr>
        <p:txBody>
          <a:bodyPr/>
          <a:lstStyle/>
          <a:p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Greek</a:t>
            </a:r>
            <a:r>
              <a:rPr lang="cs-CZ" dirty="0"/>
              <a:t> </a:t>
            </a:r>
            <a:r>
              <a:rPr lang="cs-CZ" dirty="0" err="1"/>
              <a:t>origin</a:t>
            </a:r>
            <a:endParaRPr lang="cs-CZ" dirty="0"/>
          </a:p>
        </p:txBody>
      </p:sp>
      <p:pic>
        <p:nvPicPr>
          <p:cNvPr id="4" name="Picture 8" descr="KOncovky do prezentácií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394" y="1288473"/>
            <a:ext cx="8891212" cy="4916041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7683335" y="1698171"/>
            <a:ext cx="605641" cy="387135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7738753" y="3201142"/>
            <a:ext cx="522514" cy="46313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7738753" y="2912158"/>
            <a:ext cx="522514" cy="466017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7738753" y="4385334"/>
            <a:ext cx="522514" cy="46313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559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declined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b="1" i="1" dirty="0"/>
              <a:t>dosis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3787" y="2133600"/>
            <a:ext cx="10150825" cy="4623460"/>
          </a:xfrm>
        </p:spPr>
        <p:txBody>
          <a:bodyPr>
            <a:normAutofit lnSpcReduction="10000"/>
          </a:bodyPr>
          <a:lstStyle/>
          <a:p>
            <a:pPr marL="342900" lvl="1" indent="-342900"/>
            <a:r>
              <a:rPr lang="cs-CZ" sz="2400" b="1" dirty="0" err="1">
                <a:solidFill>
                  <a:srgbClr val="00B050"/>
                </a:solidFill>
              </a:rPr>
              <a:t>feminine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400" dirty="0" err="1"/>
              <a:t>nouns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Greek</a:t>
            </a:r>
            <a:r>
              <a:rPr lang="cs-CZ" sz="2400" dirty="0"/>
              <a:t> </a:t>
            </a:r>
            <a:r>
              <a:rPr lang="cs-CZ" sz="2400" dirty="0" err="1"/>
              <a:t>origin</a:t>
            </a:r>
            <a:r>
              <a:rPr lang="cs-CZ" sz="2400" dirty="0"/>
              <a:t> </a:t>
            </a:r>
            <a:r>
              <a:rPr lang="cs-CZ" sz="2400" dirty="0" err="1"/>
              <a:t>ending</a:t>
            </a:r>
            <a:r>
              <a:rPr lang="cs-CZ" sz="2400" dirty="0"/>
              <a:t> in </a:t>
            </a:r>
            <a:r>
              <a:rPr lang="cs-CZ" sz="2400" b="1" dirty="0">
                <a:solidFill>
                  <a:srgbClr val="FF0000"/>
                </a:solidFill>
              </a:rPr>
              <a:t>–sis</a:t>
            </a:r>
            <a:r>
              <a:rPr lang="cs-CZ" sz="2400" dirty="0"/>
              <a:t>, </a:t>
            </a:r>
            <a:r>
              <a:rPr lang="cs-CZ" sz="2400" b="1" dirty="0">
                <a:solidFill>
                  <a:srgbClr val="FF0000"/>
                </a:solidFill>
              </a:rPr>
              <a:t>-</a:t>
            </a:r>
            <a:r>
              <a:rPr lang="cs-CZ" sz="2400" b="1" dirty="0" err="1">
                <a:solidFill>
                  <a:srgbClr val="FF0000"/>
                </a:solidFill>
              </a:rPr>
              <a:t>xis</a:t>
            </a:r>
            <a:r>
              <a:rPr lang="cs-CZ" sz="2400" dirty="0"/>
              <a:t>,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FF0000"/>
                </a:solidFill>
              </a:rPr>
              <a:t>–</a:t>
            </a:r>
            <a:r>
              <a:rPr lang="cs-CZ" sz="2400" b="1" dirty="0" err="1">
                <a:solidFill>
                  <a:srgbClr val="FF0000"/>
                </a:solidFill>
              </a:rPr>
              <a:t>osis</a:t>
            </a:r>
            <a:endParaRPr lang="cs-CZ" sz="2400" b="1" dirty="0">
              <a:solidFill>
                <a:srgbClr val="FF0000"/>
              </a:solidFill>
            </a:endParaRPr>
          </a:p>
          <a:p>
            <a:pPr marL="342900" lvl="1" indent="-342900"/>
            <a:endParaRPr lang="cs-CZ" sz="2400" b="1" i="1" dirty="0">
              <a:solidFill>
                <a:srgbClr val="FF0000"/>
              </a:solidFill>
            </a:endParaRPr>
          </a:p>
          <a:p>
            <a:pPr marL="0" lvl="1" indent="0" algn="ctr">
              <a:buNone/>
            </a:pPr>
            <a:r>
              <a:rPr lang="cs-CZ" sz="2800" i="1" dirty="0">
                <a:solidFill>
                  <a:schemeClr val="tx1"/>
                </a:solidFill>
              </a:rPr>
              <a:t>*in </a:t>
            </a:r>
            <a:r>
              <a:rPr lang="cs-CZ" sz="2800" i="1" dirty="0" err="1">
                <a:solidFill>
                  <a:schemeClr val="tx1"/>
                </a:solidFill>
              </a:rPr>
              <a:t>the</a:t>
            </a:r>
            <a:r>
              <a:rPr lang="cs-CZ" sz="2800" i="1" dirty="0">
                <a:solidFill>
                  <a:schemeClr val="tx1"/>
                </a:solidFill>
              </a:rPr>
              <a:t> </a:t>
            </a:r>
            <a:r>
              <a:rPr lang="cs-CZ" sz="2800" i="1" dirty="0" err="1">
                <a:solidFill>
                  <a:schemeClr val="tx1"/>
                </a:solidFill>
              </a:rPr>
              <a:t>dictionary</a:t>
            </a:r>
            <a:r>
              <a:rPr lang="cs-CZ" sz="2800" i="1" dirty="0">
                <a:solidFill>
                  <a:schemeClr val="tx1"/>
                </a:solidFill>
              </a:rPr>
              <a:t> </a:t>
            </a:r>
            <a:r>
              <a:rPr lang="cs-CZ" sz="2800" i="1" dirty="0" err="1">
                <a:solidFill>
                  <a:schemeClr val="tx1"/>
                </a:solidFill>
              </a:rPr>
              <a:t>you</a:t>
            </a:r>
            <a:r>
              <a:rPr lang="cs-CZ" sz="2800" i="1" dirty="0">
                <a:solidFill>
                  <a:schemeClr val="tx1"/>
                </a:solidFill>
              </a:rPr>
              <a:t> </a:t>
            </a:r>
            <a:r>
              <a:rPr lang="cs-CZ" sz="2800" i="1" dirty="0" err="1">
                <a:solidFill>
                  <a:schemeClr val="tx1"/>
                </a:solidFill>
              </a:rPr>
              <a:t>can</a:t>
            </a:r>
            <a:r>
              <a:rPr lang="cs-CZ" sz="2800" i="1" dirty="0">
                <a:solidFill>
                  <a:schemeClr val="tx1"/>
                </a:solidFill>
              </a:rPr>
              <a:t> </a:t>
            </a:r>
            <a:r>
              <a:rPr lang="cs-CZ" sz="2800" i="1" dirty="0" err="1">
                <a:solidFill>
                  <a:schemeClr val="tx1"/>
                </a:solidFill>
              </a:rPr>
              <a:t>identify</a:t>
            </a:r>
            <a:r>
              <a:rPr lang="cs-CZ" sz="2800" i="1" dirty="0">
                <a:solidFill>
                  <a:schemeClr val="tx1"/>
                </a:solidFill>
              </a:rPr>
              <a:t> </a:t>
            </a:r>
            <a:r>
              <a:rPr lang="cs-CZ" sz="2800" i="1" dirty="0" err="1">
                <a:solidFill>
                  <a:schemeClr val="tx1"/>
                </a:solidFill>
              </a:rPr>
              <a:t>them</a:t>
            </a:r>
            <a:r>
              <a:rPr lang="cs-CZ" sz="2800" i="1" dirty="0">
                <a:solidFill>
                  <a:schemeClr val="tx1"/>
                </a:solidFill>
              </a:rPr>
              <a:t> </a:t>
            </a:r>
            <a:r>
              <a:rPr lang="cs-CZ" sz="2800" i="1" dirty="0" err="1">
                <a:solidFill>
                  <a:schemeClr val="tx1"/>
                </a:solidFill>
              </a:rPr>
              <a:t>according</a:t>
            </a:r>
            <a:r>
              <a:rPr lang="cs-CZ" sz="2800" i="1" dirty="0">
                <a:solidFill>
                  <a:schemeClr val="tx1"/>
                </a:solidFill>
              </a:rPr>
              <a:t> to </a:t>
            </a:r>
            <a:r>
              <a:rPr lang="cs-CZ" sz="2800" i="1" dirty="0" err="1">
                <a:solidFill>
                  <a:schemeClr val="tx1"/>
                </a:solidFill>
              </a:rPr>
              <a:t>the</a:t>
            </a:r>
            <a:r>
              <a:rPr lang="cs-CZ" sz="2800" i="1" dirty="0">
                <a:solidFill>
                  <a:schemeClr val="tx1"/>
                </a:solidFill>
              </a:rPr>
              <a:t> </a:t>
            </a:r>
            <a:r>
              <a:rPr lang="cs-CZ" sz="2800" i="1" dirty="0">
                <a:solidFill>
                  <a:srgbClr val="00B050"/>
                </a:solidFill>
              </a:rPr>
              <a:t>double Genitive </a:t>
            </a:r>
            <a:r>
              <a:rPr lang="cs-CZ" sz="2800" i="1" dirty="0" err="1">
                <a:solidFill>
                  <a:srgbClr val="00B050"/>
                </a:solidFill>
              </a:rPr>
              <a:t>ending</a:t>
            </a:r>
            <a:r>
              <a:rPr lang="cs-CZ" sz="2800" i="1" dirty="0">
                <a:solidFill>
                  <a:srgbClr val="00B050"/>
                </a:solidFill>
              </a:rPr>
              <a:t> </a:t>
            </a:r>
            <a:r>
              <a:rPr lang="cs-CZ" sz="2800" b="1" i="1" dirty="0">
                <a:solidFill>
                  <a:schemeClr val="tx1"/>
                </a:solidFill>
              </a:rPr>
              <a:t>–</a:t>
            </a:r>
            <a:r>
              <a:rPr lang="cs-CZ" sz="2800" b="1" i="1" dirty="0" err="1">
                <a:solidFill>
                  <a:schemeClr val="tx1"/>
                </a:solidFill>
              </a:rPr>
              <a:t>is</a:t>
            </a:r>
            <a:r>
              <a:rPr lang="cs-CZ" sz="2800" b="1" i="1" dirty="0">
                <a:solidFill>
                  <a:schemeClr val="tx1"/>
                </a:solidFill>
              </a:rPr>
              <a:t>/-</a:t>
            </a:r>
            <a:r>
              <a:rPr lang="cs-CZ" sz="2800" b="1" i="1" dirty="0" err="1">
                <a:solidFill>
                  <a:schemeClr val="tx1"/>
                </a:solidFill>
              </a:rPr>
              <a:t>eos</a:t>
            </a:r>
            <a:endParaRPr lang="cs-CZ" sz="2400" b="1" i="1" dirty="0">
              <a:solidFill>
                <a:srgbClr val="FF0000"/>
              </a:solidFill>
            </a:endParaRPr>
          </a:p>
          <a:p>
            <a:endParaRPr lang="cs-CZ" sz="2600" b="1" dirty="0">
              <a:solidFill>
                <a:srgbClr val="FF0000"/>
              </a:solidFill>
            </a:endParaRPr>
          </a:p>
          <a:p>
            <a:r>
              <a:rPr lang="cs-CZ" sz="2600" dirty="0">
                <a:solidFill>
                  <a:schemeClr val="tx1"/>
                </a:solidFill>
              </a:rPr>
              <a:t>+ </a:t>
            </a:r>
            <a:r>
              <a:rPr lang="cs-CZ" sz="2600" dirty="0" err="1">
                <a:solidFill>
                  <a:schemeClr val="tx1"/>
                </a:solidFill>
              </a:rPr>
              <a:t>some</a:t>
            </a:r>
            <a:r>
              <a:rPr lang="cs-CZ" sz="2600" dirty="0">
                <a:solidFill>
                  <a:schemeClr val="tx1"/>
                </a:solidFill>
              </a:rPr>
              <a:t> Latin </a:t>
            </a:r>
            <a:r>
              <a:rPr lang="cs-CZ" sz="2600" dirty="0" err="1">
                <a:solidFill>
                  <a:schemeClr val="tx1"/>
                </a:solidFill>
              </a:rPr>
              <a:t>nouns</a:t>
            </a:r>
            <a:r>
              <a:rPr lang="cs-CZ" sz="26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cs-CZ" sz="2300" i="1" dirty="0" err="1">
                <a:solidFill>
                  <a:srgbClr val="FF0000"/>
                </a:solidFill>
              </a:rPr>
              <a:t>febris</a:t>
            </a:r>
            <a:r>
              <a:rPr lang="cs-CZ" sz="2300" i="1" dirty="0">
                <a:solidFill>
                  <a:srgbClr val="FF0000"/>
                </a:solidFill>
              </a:rPr>
              <a:t>, </a:t>
            </a:r>
            <a:r>
              <a:rPr lang="cs-CZ" sz="2300" i="1" dirty="0" err="1">
                <a:solidFill>
                  <a:srgbClr val="FF0000"/>
                </a:solidFill>
              </a:rPr>
              <a:t>is</a:t>
            </a:r>
            <a:r>
              <a:rPr lang="cs-CZ" sz="2300" i="1" dirty="0">
                <a:solidFill>
                  <a:srgbClr val="FF0000"/>
                </a:solidFill>
              </a:rPr>
              <a:t>, f.</a:t>
            </a:r>
          </a:p>
          <a:p>
            <a:pPr lvl="1"/>
            <a:r>
              <a:rPr lang="cs-CZ" sz="2300" i="1" dirty="0" err="1">
                <a:solidFill>
                  <a:srgbClr val="FF0000"/>
                </a:solidFill>
              </a:rPr>
              <a:t>sitis</a:t>
            </a:r>
            <a:r>
              <a:rPr lang="cs-CZ" sz="2300" i="1" dirty="0">
                <a:solidFill>
                  <a:srgbClr val="FF0000"/>
                </a:solidFill>
              </a:rPr>
              <a:t>, </a:t>
            </a:r>
            <a:r>
              <a:rPr lang="cs-CZ" sz="2300" i="1" dirty="0" err="1">
                <a:solidFill>
                  <a:srgbClr val="FF0000"/>
                </a:solidFill>
              </a:rPr>
              <a:t>is</a:t>
            </a:r>
            <a:r>
              <a:rPr lang="cs-CZ" sz="2300" i="1" dirty="0">
                <a:solidFill>
                  <a:srgbClr val="FF0000"/>
                </a:solidFill>
              </a:rPr>
              <a:t>, f.</a:t>
            </a:r>
          </a:p>
          <a:p>
            <a:pPr lvl="1"/>
            <a:r>
              <a:rPr lang="cs-CZ" sz="2300" i="1" dirty="0" err="1">
                <a:solidFill>
                  <a:srgbClr val="FF0000"/>
                </a:solidFill>
              </a:rPr>
              <a:t>tussis</a:t>
            </a:r>
            <a:r>
              <a:rPr lang="cs-CZ" sz="2300" i="1" dirty="0">
                <a:solidFill>
                  <a:srgbClr val="FF0000"/>
                </a:solidFill>
              </a:rPr>
              <a:t>, </a:t>
            </a:r>
            <a:r>
              <a:rPr lang="cs-CZ" sz="2300" i="1" dirty="0" err="1">
                <a:solidFill>
                  <a:srgbClr val="FF0000"/>
                </a:solidFill>
              </a:rPr>
              <a:t>is</a:t>
            </a:r>
            <a:r>
              <a:rPr lang="cs-CZ" sz="2300" i="1" dirty="0">
                <a:solidFill>
                  <a:srgbClr val="FF0000"/>
                </a:solidFill>
              </a:rPr>
              <a:t>, f.</a:t>
            </a:r>
          </a:p>
          <a:p>
            <a:pPr lvl="1"/>
            <a:r>
              <a:rPr lang="cs-CZ" sz="2300" i="1" dirty="0" err="1">
                <a:solidFill>
                  <a:srgbClr val="FF0000"/>
                </a:solidFill>
              </a:rPr>
              <a:t>pertussis</a:t>
            </a:r>
            <a:r>
              <a:rPr lang="cs-CZ" sz="2300" i="1" dirty="0">
                <a:solidFill>
                  <a:srgbClr val="FF0000"/>
                </a:solidFill>
              </a:rPr>
              <a:t>, </a:t>
            </a:r>
            <a:r>
              <a:rPr lang="cs-CZ" sz="2300" i="1" dirty="0" err="1">
                <a:solidFill>
                  <a:srgbClr val="FF0000"/>
                </a:solidFill>
              </a:rPr>
              <a:t>is</a:t>
            </a:r>
            <a:r>
              <a:rPr lang="cs-CZ" sz="2300" i="1" dirty="0">
                <a:solidFill>
                  <a:srgbClr val="FF0000"/>
                </a:solidFill>
              </a:rPr>
              <a:t>, f.</a:t>
            </a:r>
          </a:p>
          <a:p>
            <a:pPr lvl="1"/>
            <a:r>
              <a:rPr lang="cs-CZ" sz="2300" i="1" dirty="0" err="1">
                <a:solidFill>
                  <a:srgbClr val="FF0000"/>
                </a:solidFill>
              </a:rPr>
              <a:t>tuberculosis</a:t>
            </a:r>
            <a:r>
              <a:rPr lang="cs-CZ" sz="2300" i="1" dirty="0">
                <a:solidFill>
                  <a:srgbClr val="FF0000"/>
                </a:solidFill>
              </a:rPr>
              <a:t>, </a:t>
            </a:r>
            <a:r>
              <a:rPr lang="cs-CZ" sz="2300" i="1" dirty="0" err="1">
                <a:solidFill>
                  <a:srgbClr val="FF0000"/>
                </a:solidFill>
              </a:rPr>
              <a:t>is</a:t>
            </a:r>
            <a:r>
              <a:rPr lang="cs-CZ" sz="2300" i="1" dirty="0">
                <a:solidFill>
                  <a:srgbClr val="FF0000"/>
                </a:solidFill>
              </a:rPr>
              <a:t>, f.</a:t>
            </a:r>
            <a:endParaRPr lang="cs-CZ" sz="2300" dirty="0">
              <a:solidFill>
                <a:schemeClr val="tx1"/>
              </a:solidFill>
            </a:endParaRPr>
          </a:p>
          <a:p>
            <a:pPr lvl="1"/>
            <a:endParaRPr lang="cs-CZ" sz="2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478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65926" y="228600"/>
            <a:ext cx="8916473" cy="1143000"/>
          </a:xfrm>
        </p:spPr>
        <p:txBody>
          <a:bodyPr anchor="ctr">
            <a:normAutofit/>
          </a:bodyPr>
          <a:lstStyle/>
          <a:p>
            <a:r>
              <a:rPr lang="sk-SK" sz="3600" cap="all" dirty="0">
                <a:solidFill>
                  <a:schemeClr val="accent3"/>
                </a:solidFill>
                <a:latin typeface="Cambria"/>
                <a:cs typeface="Cambria"/>
              </a:rPr>
              <a:t>EXCEPTIONS</a:t>
            </a:r>
            <a:endParaRPr lang="en-GB" sz="3600" cap="all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410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k-SK" sz="2800" b="1" dirty="0">
                <a:latin typeface="Cambria"/>
                <a:cs typeface="Cambria"/>
              </a:rPr>
              <a:t>os, </a:t>
            </a:r>
            <a:r>
              <a:rPr lang="sk-SK" sz="2800" b="1" dirty="0" err="1">
                <a:latin typeface="Cambria"/>
                <a:cs typeface="Cambria"/>
              </a:rPr>
              <a:t>ossis</a:t>
            </a:r>
            <a:r>
              <a:rPr lang="sk-SK" sz="2800" b="1" dirty="0">
                <a:latin typeface="Cambria"/>
                <a:cs typeface="Cambria"/>
              </a:rPr>
              <a:t> n. </a:t>
            </a:r>
            <a:r>
              <a:rPr lang="sk-SK" sz="2800" i="1" dirty="0">
                <a:latin typeface="Cambria"/>
                <a:cs typeface="Cambria"/>
              </a:rPr>
              <a:t>bone → </a:t>
            </a:r>
            <a:r>
              <a:rPr lang="sk-SK" sz="2800" dirty="0">
                <a:latin typeface="Cambria"/>
                <a:cs typeface="Cambria"/>
              </a:rPr>
              <a:t>gen. pl.</a:t>
            </a:r>
            <a:r>
              <a:rPr lang="sk-SK" sz="2800" i="1" dirty="0">
                <a:solidFill>
                  <a:srgbClr val="FF0000"/>
                </a:solidFill>
                <a:latin typeface="Cambria"/>
                <a:cs typeface="Cambria"/>
              </a:rPr>
              <a:t>–</a:t>
            </a:r>
            <a:r>
              <a:rPr lang="sk-SK" sz="2800" i="1" dirty="0" err="1">
                <a:solidFill>
                  <a:srgbClr val="FF0000"/>
                </a:solidFill>
                <a:latin typeface="Cambria"/>
                <a:cs typeface="Cambria"/>
              </a:rPr>
              <a:t>ium</a:t>
            </a:r>
            <a:endParaRPr lang="sk-SK" sz="2800" i="1" dirty="0">
              <a:solidFill>
                <a:srgbClr val="FF0000"/>
              </a:solidFill>
              <a:latin typeface="Cambria"/>
              <a:cs typeface="Cambria"/>
            </a:endParaRPr>
          </a:p>
          <a:p>
            <a:pPr marL="514350" indent="-514350">
              <a:buFont typeface="+mj-lt"/>
              <a:buAutoNum type="arabicPeriod"/>
            </a:pPr>
            <a:endParaRPr lang="sk-SK" sz="2800" i="1" dirty="0">
              <a:solidFill>
                <a:schemeClr val="accent6"/>
              </a:solidFill>
              <a:latin typeface="Cambria"/>
              <a:cs typeface="Cambria"/>
            </a:endParaRPr>
          </a:p>
          <a:p>
            <a:pPr marL="514350" indent="-514350">
              <a:buFont typeface="+mj-lt"/>
              <a:buAutoNum type="arabicPeriod"/>
            </a:pPr>
            <a:r>
              <a:rPr lang="sk-SK" sz="2800" b="1" dirty="0" err="1">
                <a:latin typeface="Cambria"/>
                <a:cs typeface="Cambria"/>
              </a:rPr>
              <a:t>vas</a:t>
            </a:r>
            <a:r>
              <a:rPr lang="sk-SK" sz="2800" b="1" dirty="0">
                <a:latin typeface="Cambria"/>
                <a:cs typeface="Cambria"/>
              </a:rPr>
              <a:t>, </a:t>
            </a:r>
            <a:r>
              <a:rPr lang="sk-SK" sz="2800" b="1" dirty="0" err="1">
                <a:latin typeface="Cambria"/>
                <a:cs typeface="Cambria"/>
              </a:rPr>
              <a:t>vasis</a:t>
            </a:r>
            <a:r>
              <a:rPr lang="sk-SK" sz="2800" b="1" dirty="0">
                <a:latin typeface="Cambria"/>
                <a:cs typeface="Cambria"/>
              </a:rPr>
              <a:t>, n. </a:t>
            </a:r>
            <a:r>
              <a:rPr lang="sk-SK" sz="2800" i="1" dirty="0" err="1">
                <a:latin typeface="Cambria"/>
                <a:cs typeface="Cambria"/>
              </a:rPr>
              <a:t>vessel</a:t>
            </a:r>
            <a:r>
              <a:rPr lang="sk-SK" sz="2800" dirty="0">
                <a:latin typeface="Cambria"/>
                <a:cs typeface="Cambria"/>
              </a:rPr>
              <a:t> </a:t>
            </a:r>
            <a:endParaRPr lang="sk-SK" sz="2400" b="1" dirty="0">
              <a:solidFill>
                <a:schemeClr val="accent6">
                  <a:lumMod val="75000"/>
                </a:schemeClr>
              </a:solidFill>
              <a:latin typeface="Cambria"/>
              <a:cs typeface="Cambria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sk-SK" sz="2400" b="1" dirty="0">
                <a:solidFill>
                  <a:srgbClr val="FF0000"/>
                </a:solidFill>
                <a:latin typeface="Cambria"/>
                <a:cs typeface="Cambria"/>
              </a:rPr>
              <a:t>in </a:t>
            </a:r>
            <a:r>
              <a:rPr lang="sk-SK" sz="2400" b="1" dirty="0" err="1">
                <a:solidFill>
                  <a:srgbClr val="FF0000"/>
                </a:solidFill>
                <a:latin typeface="Cambria"/>
                <a:cs typeface="Cambria"/>
              </a:rPr>
              <a:t>sg</a:t>
            </a:r>
            <a:r>
              <a:rPr lang="sk-SK" sz="2400" b="1" dirty="0">
                <a:solidFill>
                  <a:srgbClr val="FF0000"/>
                </a:solidFill>
                <a:latin typeface="Cambria"/>
                <a:cs typeface="Cambria"/>
              </a:rPr>
              <a:t>. </a:t>
            </a:r>
            <a:r>
              <a:rPr lang="sk-SK" sz="2400" dirty="0" err="1">
                <a:solidFill>
                  <a:srgbClr val="FF0000"/>
                </a:solidFill>
                <a:latin typeface="Cambria"/>
                <a:cs typeface="Cambria"/>
              </a:rPr>
              <a:t>follows</a:t>
            </a:r>
            <a:r>
              <a:rPr lang="sk-SK" sz="240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sk-SK" sz="2400" dirty="0" err="1">
                <a:solidFill>
                  <a:srgbClr val="FF0000"/>
                </a:solidFill>
                <a:latin typeface="Cambria"/>
                <a:cs typeface="Cambria"/>
              </a:rPr>
              <a:t>paradigm</a:t>
            </a:r>
            <a:r>
              <a:rPr lang="sk-SK" sz="2400" dirty="0">
                <a:solidFill>
                  <a:srgbClr val="FF0000"/>
                </a:solidFill>
                <a:latin typeface="Cambria"/>
                <a:cs typeface="Cambria"/>
              </a:rPr>
              <a:t>  </a:t>
            </a:r>
            <a:r>
              <a:rPr lang="sk-SK" sz="2400" b="1" dirty="0">
                <a:solidFill>
                  <a:srgbClr val="FF0000"/>
                </a:solidFill>
                <a:latin typeface="Cambria"/>
                <a:cs typeface="Cambria"/>
              </a:rPr>
              <a:t>CORPUS</a:t>
            </a:r>
            <a:r>
              <a:rPr lang="sk-SK" sz="2400" i="1" dirty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               </a:t>
            </a:r>
            <a:r>
              <a:rPr lang="sk-SK" sz="2400" i="1" dirty="0" err="1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vas-vasis-vas-vase</a:t>
            </a:r>
            <a:r>
              <a:rPr lang="sk-SK" sz="2400" i="1" dirty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sz="2400" b="1" dirty="0">
                <a:solidFill>
                  <a:srgbClr val="FF0000"/>
                </a:solidFill>
                <a:latin typeface="Cambria"/>
                <a:cs typeface="Cambria"/>
              </a:rPr>
              <a:t>in </a:t>
            </a:r>
            <a:r>
              <a:rPr lang="sk-SK" sz="2400" b="1" dirty="0" err="1">
                <a:solidFill>
                  <a:srgbClr val="FF0000"/>
                </a:solidFill>
                <a:latin typeface="Cambria"/>
                <a:cs typeface="Cambria"/>
              </a:rPr>
              <a:t>pl</a:t>
            </a:r>
            <a:r>
              <a:rPr lang="sk-SK" sz="2400" b="1" dirty="0">
                <a:solidFill>
                  <a:srgbClr val="FF0000"/>
                </a:solidFill>
                <a:latin typeface="Cambria"/>
                <a:cs typeface="Cambria"/>
              </a:rPr>
              <a:t>. </a:t>
            </a:r>
            <a:r>
              <a:rPr lang="sk-SK" sz="2400" dirty="0" err="1">
                <a:solidFill>
                  <a:srgbClr val="FF0000"/>
                </a:solidFill>
                <a:latin typeface="Cambria"/>
                <a:cs typeface="Cambria"/>
              </a:rPr>
              <a:t>follows</a:t>
            </a:r>
            <a:r>
              <a:rPr lang="sk-SK" sz="240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sk-SK" sz="2400" dirty="0" err="1">
                <a:solidFill>
                  <a:srgbClr val="FF0000"/>
                </a:solidFill>
                <a:latin typeface="Cambria"/>
                <a:cs typeface="Cambria"/>
              </a:rPr>
              <a:t>paradigm</a:t>
            </a:r>
            <a:r>
              <a:rPr lang="sk-SK" sz="240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sk-SK" sz="2400" b="1" dirty="0">
                <a:solidFill>
                  <a:srgbClr val="FF0000"/>
                </a:solidFill>
                <a:latin typeface="Cambria"/>
                <a:cs typeface="Cambria"/>
              </a:rPr>
              <a:t>SEPTUM </a:t>
            </a:r>
            <a:r>
              <a:rPr lang="sk-SK" sz="2400" b="1" dirty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		    </a:t>
            </a:r>
            <a:r>
              <a:rPr lang="sk-SK" sz="2400" i="1" dirty="0" err="1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vasa-vasorum-vasa-vasis</a:t>
            </a:r>
            <a:endParaRPr lang="sk-SK" sz="2400" i="1" dirty="0">
              <a:solidFill>
                <a:schemeClr val="accent6">
                  <a:lumMod val="75000"/>
                </a:schemeClr>
              </a:solidFill>
              <a:latin typeface="Cambria"/>
              <a:cs typeface="Cambria"/>
            </a:endParaRPr>
          </a:p>
          <a:p>
            <a:pPr marL="914400" lvl="1" indent="-457200">
              <a:buFont typeface="+mj-lt"/>
              <a:buAutoNum type="arabicPeriod"/>
            </a:pPr>
            <a:endParaRPr lang="sk-SK" sz="2400" i="1" dirty="0">
              <a:solidFill>
                <a:schemeClr val="accent6">
                  <a:lumMod val="75000"/>
                </a:schemeClr>
              </a:solidFill>
              <a:latin typeface="Cambria"/>
              <a:cs typeface="Cambria"/>
            </a:endParaRPr>
          </a:p>
          <a:p>
            <a:pPr marL="536575" indent="-536575">
              <a:buFont typeface="+mj-lt"/>
              <a:buAutoNum type="arabicPeriod"/>
            </a:pPr>
            <a:r>
              <a:rPr lang="sk-SK" sz="2800" b="1" dirty="0">
                <a:latin typeface="Cambria"/>
                <a:cs typeface="Cambria"/>
              </a:rPr>
              <a:t>GREEK NOUNS  </a:t>
            </a:r>
            <a:r>
              <a:rPr lang="sk-SK" sz="2800" b="1" dirty="0" err="1">
                <a:latin typeface="Cambria"/>
                <a:cs typeface="Cambria"/>
              </a:rPr>
              <a:t>typical</a:t>
            </a:r>
            <a:r>
              <a:rPr lang="sk-SK" sz="2800" b="1" dirty="0">
                <a:latin typeface="Cambria"/>
                <a:cs typeface="Cambria"/>
              </a:rPr>
              <a:t> </a:t>
            </a:r>
            <a:r>
              <a:rPr lang="sk-SK" sz="2800" b="1" dirty="0" err="1">
                <a:latin typeface="Cambria"/>
                <a:cs typeface="Cambria"/>
              </a:rPr>
              <a:t>endings</a:t>
            </a:r>
            <a:r>
              <a:rPr lang="sk-SK" sz="2800" b="1" dirty="0">
                <a:latin typeface="Cambria"/>
                <a:cs typeface="Cambria"/>
              </a:rPr>
              <a:t> </a:t>
            </a:r>
          </a:p>
          <a:p>
            <a:pPr marL="896938" lvl="1" indent="-452438">
              <a:buFont typeface="+mj-lt"/>
              <a:buAutoNum type="arabicPeriod"/>
            </a:pPr>
            <a:r>
              <a:rPr lang="sk-SK" sz="2400" b="1" dirty="0">
                <a:solidFill>
                  <a:srgbClr val="FF0000"/>
                </a:solidFill>
                <a:latin typeface="Cambria"/>
                <a:cs typeface="Cambria"/>
              </a:rPr>
              <a:t>-</a:t>
            </a:r>
            <a:r>
              <a:rPr lang="sk-SK" sz="2400" b="1" dirty="0" err="1">
                <a:solidFill>
                  <a:srgbClr val="FF0000"/>
                </a:solidFill>
                <a:latin typeface="Cambria"/>
                <a:cs typeface="Cambria"/>
              </a:rPr>
              <a:t>itis</a:t>
            </a:r>
            <a:r>
              <a:rPr lang="sk-SK" sz="2400" b="1" dirty="0">
                <a:solidFill>
                  <a:srgbClr val="FF0000"/>
                </a:solidFill>
                <a:latin typeface="Cambria"/>
                <a:cs typeface="Cambria"/>
              </a:rPr>
              <a:t>, </a:t>
            </a:r>
            <a:r>
              <a:rPr lang="sk-SK" sz="2400" b="1" dirty="0" err="1">
                <a:solidFill>
                  <a:srgbClr val="FF0000"/>
                </a:solidFill>
                <a:latin typeface="Cambria"/>
                <a:cs typeface="Cambria"/>
              </a:rPr>
              <a:t>itidis</a:t>
            </a:r>
            <a:r>
              <a:rPr lang="sk-SK" sz="2400" b="1" dirty="0">
                <a:solidFill>
                  <a:srgbClr val="FF0000"/>
                </a:solidFill>
                <a:latin typeface="Cambria"/>
                <a:cs typeface="Cambria"/>
              </a:rPr>
              <a:t>, f.</a:t>
            </a:r>
            <a:r>
              <a:rPr lang="sk-SK" sz="2400" b="1" dirty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	</a:t>
            </a:r>
            <a:r>
              <a:rPr lang="sk-SK" sz="2400" i="1" dirty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 → </a:t>
            </a:r>
            <a:r>
              <a:rPr lang="sk-SK" sz="2400" i="1" dirty="0" err="1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inflammation</a:t>
            </a:r>
            <a:endParaRPr lang="sk-SK" sz="2400" b="1" dirty="0">
              <a:solidFill>
                <a:schemeClr val="accent6">
                  <a:lumMod val="75000"/>
                </a:schemeClr>
              </a:solidFill>
              <a:latin typeface="Cambria"/>
              <a:cs typeface="Cambria"/>
            </a:endParaRPr>
          </a:p>
          <a:p>
            <a:pPr marL="896938" lvl="1" indent="-452438">
              <a:buFont typeface="+mj-lt"/>
              <a:buAutoNum type="arabicPeriod"/>
            </a:pPr>
            <a:r>
              <a:rPr lang="sk-SK" sz="2400" b="1" dirty="0">
                <a:solidFill>
                  <a:srgbClr val="FF0000"/>
                </a:solidFill>
                <a:latin typeface="Cambria"/>
                <a:cs typeface="Cambria"/>
              </a:rPr>
              <a:t>-(o)ma//-(o)</a:t>
            </a:r>
            <a:r>
              <a:rPr lang="sk-SK" sz="2400" b="1" dirty="0" err="1">
                <a:solidFill>
                  <a:srgbClr val="FF0000"/>
                </a:solidFill>
                <a:latin typeface="Cambria"/>
                <a:cs typeface="Cambria"/>
              </a:rPr>
              <a:t>matis</a:t>
            </a:r>
            <a:r>
              <a:rPr lang="sk-SK" sz="2400" b="1" dirty="0">
                <a:solidFill>
                  <a:srgbClr val="FF0000"/>
                </a:solidFill>
                <a:latin typeface="Cambria"/>
                <a:cs typeface="Cambria"/>
              </a:rPr>
              <a:t>, n. </a:t>
            </a:r>
            <a:r>
              <a:rPr lang="sk-SK" sz="2400" i="1" dirty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→  </a:t>
            </a:r>
            <a:r>
              <a:rPr lang="sk-SK" sz="2400" i="1" dirty="0" err="1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tumour</a:t>
            </a:r>
            <a:r>
              <a:rPr lang="sk-SK" sz="2400" i="1" dirty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sk-SK" sz="2400" i="1" dirty="0" err="1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types</a:t>
            </a:r>
            <a:r>
              <a:rPr lang="sk-SK" sz="2400" i="1" dirty="0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/</a:t>
            </a:r>
            <a:r>
              <a:rPr lang="sk-SK" sz="2400" i="1" dirty="0" err="1">
                <a:solidFill>
                  <a:schemeClr val="accent6">
                    <a:lumMod val="75000"/>
                  </a:schemeClr>
                </a:solidFill>
                <a:latin typeface="Cambria"/>
                <a:cs typeface="Cambria"/>
              </a:rPr>
              <a:t>swellings</a:t>
            </a:r>
            <a:endParaRPr lang="sk-SK" sz="2400" b="1" dirty="0">
              <a:solidFill>
                <a:schemeClr val="accent6">
                  <a:lumMod val="75000"/>
                </a:schemeClr>
              </a:solidFill>
              <a:latin typeface="Cambria"/>
              <a:cs typeface="Cambria"/>
            </a:endParaRPr>
          </a:p>
          <a:p>
            <a:pPr marL="400050" lvl="2" indent="0">
              <a:buNone/>
            </a:pPr>
            <a:endParaRPr lang="sk-SK" sz="20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68866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74" y="0"/>
            <a:ext cx="9720072" cy="1499616"/>
          </a:xfrm>
        </p:spPr>
        <p:txBody>
          <a:bodyPr/>
          <a:lstStyle/>
          <a:p>
            <a:r>
              <a:rPr lang="cs-CZ" dirty="0" err="1"/>
              <a:t>Agreed</a:t>
            </a:r>
            <a:r>
              <a:rPr lang="cs-CZ" dirty="0"/>
              <a:t> </a:t>
            </a:r>
            <a:r>
              <a:rPr lang="cs-CZ" dirty="0" err="1"/>
              <a:t>attribute</a:t>
            </a:r>
            <a:r>
              <a:rPr lang="cs-CZ" dirty="0"/>
              <a:t> </a:t>
            </a:r>
            <a:r>
              <a:rPr lang="cs-CZ" sz="3200" dirty="0"/>
              <a:t>(</a:t>
            </a:r>
            <a:r>
              <a:rPr lang="cs-CZ" sz="3200" dirty="0" err="1"/>
              <a:t>nouns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3rd </a:t>
            </a:r>
            <a:r>
              <a:rPr lang="cs-CZ" sz="3200" dirty="0" err="1"/>
              <a:t>declension</a:t>
            </a:r>
            <a:r>
              <a:rPr lang="cs-CZ" sz="3200" dirty="0"/>
              <a:t> + </a:t>
            </a:r>
            <a:r>
              <a:rPr lang="cs-CZ" sz="3200" dirty="0" err="1"/>
              <a:t>adjectives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1st and 2nd </a:t>
            </a:r>
            <a:r>
              <a:rPr lang="cs-CZ" sz="3200" dirty="0" err="1"/>
              <a:t>declension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7735" y="1417638"/>
            <a:ext cx="11072562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		</a:t>
            </a:r>
            <a:r>
              <a:rPr lang="cs-CZ" sz="2000" dirty="0"/>
              <a:t>	</a:t>
            </a:r>
            <a:r>
              <a:rPr lang="en-GB" sz="2000" dirty="0"/>
              <a:t>	</a:t>
            </a:r>
          </a:p>
          <a:p>
            <a:pPr marL="0" indent="0">
              <a:buNone/>
            </a:pPr>
            <a:r>
              <a:rPr lang="en-GB" sz="2000" dirty="0"/>
              <a:t>1. </a:t>
            </a:r>
            <a:r>
              <a:rPr lang="en-GB" sz="2000" dirty="0" err="1"/>
              <a:t>cavitas</a:t>
            </a:r>
            <a:r>
              <a:rPr lang="en-GB" sz="2000" dirty="0"/>
              <a:t> magna		</a:t>
            </a:r>
            <a:r>
              <a:rPr lang="cs-CZ" sz="2000" dirty="0"/>
              <a:t>		</a:t>
            </a:r>
            <a:r>
              <a:rPr lang="en-GB" sz="2000" dirty="0" err="1"/>
              <a:t>dolor</a:t>
            </a:r>
            <a:r>
              <a:rPr lang="en-GB" sz="2000" dirty="0"/>
              <a:t> magnus		</a:t>
            </a:r>
            <a:r>
              <a:rPr lang="cs-CZ" sz="2000" dirty="0"/>
              <a:t>	</a:t>
            </a:r>
            <a:r>
              <a:rPr lang="en-GB" sz="2000" dirty="0"/>
              <a:t>foramen magnum</a:t>
            </a:r>
          </a:p>
          <a:p>
            <a:pPr marL="0" indent="0">
              <a:buNone/>
            </a:pPr>
            <a:r>
              <a:rPr lang="en-GB" sz="2000" dirty="0"/>
              <a:t>2. </a:t>
            </a:r>
            <a:r>
              <a:rPr lang="en-GB" sz="2000" dirty="0" err="1"/>
              <a:t>cavitatis</a:t>
            </a:r>
            <a:r>
              <a:rPr lang="en-GB" sz="2000" dirty="0"/>
              <a:t> </a:t>
            </a:r>
            <a:r>
              <a:rPr lang="en-GB" sz="2000" dirty="0" err="1"/>
              <a:t>magnae</a:t>
            </a:r>
            <a:r>
              <a:rPr lang="en-GB" sz="2000" dirty="0"/>
              <a:t>	</a:t>
            </a:r>
            <a:r>
              <a:rPr lang="cs-CZ" sz="2000" dirty="0"/>
              <a:t>		</a:t>
            </a:r>
            <a:r>
              <a:rPr lang="en-GB" sz="2000" dirty="0" err="1"/>
              <a:t>doloris</a:t>
            </a:r>
            <a:r>
              <a:rPr lang="en-GB" sz="2000" dirty="0"/>
              <a:t> </a:t>
            </a:r>
            <a:r>
              <a:rPr lang="en-GB" sz="2000" dirty="0" err="1"/>
              <a:t>magni</a:t>
            </a:r>
            <a:r>
              <a:rPr lang="en-GB" sz="2000" dirty="0"/>
              <a:t>		</a:t>
            </a:r>
            <a:r>
              <a:rPr lang="cs-CZ" sz="2000" dirty="0"/>
              <a:t>	</a:t>
            </a:r>
            <a:r>
              <a:rPr lang="en-GB" sz="2000" dirty="0" err="1"/>
              <a:t>foraminis</a:t>
            </a:r>
            <a:r>
              <a:rPr lang="en-GB" sz="2000" dirty="0"/>
              <a:t> </a:t>
            </a:r>
            <a:r>
              <a:rPr lang="en-GB" sz="2000" dirty="0" err="1"/>
              <a:t>magni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4. (in) </a:t>
            </a:r>
            <a:r>
              <a:rPr lang="en-GB" sz="2000" dirty="0" err="1"/>
              <a:t>cavitatem</a:t>
            </a:r>
            <a:r>
              <a:rPr lang="en-GB" sz="2000" dirty="0"/>
              <a:t> </a:t>
            </a:r>
            <a:r>
              <a:rPr lang="en-GB" sz="2000" dirty="0" err="1"/>
              <a:t>magnam</a:t>
            </a:r>
            <a:r>
              <a:rPr lang="cs-CZ" sz="2000" dirty="0"/>
              <a:t>			</a:t>
            </a:r>
            <a:r>
              <a:rPr lang="en-GB" sz="2000" dirty="0" err="1"/>
              <a:t>dolorem</a:t>
            </a:r>
            <a:r>
              <a:rPr lang="en-GB" sz="2000" dirty="0"/>
              <a:t> magnum</a:t>
            </a:r>
            <a:r>
              <a:rPr lang="cs-CZ" sz="2000" dirty="0"/>
              <a:t>			</a:t>
            </a:r>
            <a:r>
              <a:rPr lang="en-GB" sz="2000" dirty="0"/>
              <a:t>foramen magnum</a:t>
            </a:r>
          </a:p>
          <a:p>
            <a:pPr marL="0" indent="0">
              <a:buNone/>
            </a:pPr>
            <a:r>
              <a:rPr lang="en-GB" sz="2000" dirty="0"/>
              <a:t>6. (in) </a:t>
            </a:r>
            <a:r>
              <a:rPr lang="en-GB" sz="2000" dirty="0" err="1"/>
              <a:t>cavitate</a:t>
            </a:r>
            <a:r>
              <a:rPr lang="en-GB" sz="2000" dirty="0"/>
              <a:t> magna	</a:t>
            </a:r>
            <a:r>
              <a:rPr lang="cs-CZ" sz="2000" dirty="0"/>
              <a:t>		</a:t>
            </a:r>
            <a:r>
              <a:rPr lang="en-GB" sz="2000" dirty="0" err="1"/>
              <a:t>dolore</a:t>
            </a:r>
            <a:r>
              <a:rPr lang="en-GB" sz="2000" dirty="0"/>
              <a:t> </a:t>
            </a:r>
            <a:r>
              <a:rPr lang="en-GB" sz="2000" dirty="0" err="1"/>
              <a:t>magno</a:t>
            </a:r>
            <a:r>
              <a:rPr lang="en-GB" sz="2000" dirty="0"/>
              <a:t>	</a:t>
            </a:r>
            <a:r>
              <a:rPr lang="cs-CZ" sz="2000" dirty="0"/>
              <a:t>		</a:t>
            </a:r>
            <a:r>
              <a:rPr lang="en-GB" sz="2000" dirty="0" err="1"/>
              <a:t>foramine</a:t>
            </a:r>
            <a:r>
              <a:rPr lang="en-GB" sz="2000" dirty="0"/>
              <a:t> </a:t>
            </a:r>
            <a:r>
              <a:rPr lang="en-GB" sz="2000" dirty="0" err="1"/>
              <a:t>magno</a:t>
            </a:r>
            <a:endParaRPr lang="en-GB" sz="2000" dirty="0"/>
          </a:p>
          <a:p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1. </a:t>
            </a:r>
            <a:r>
              <a:rPr lang="en-GB" sz="2000" dirty="0" err="1"/>
              <a:t>cavitates</a:t>
            </a:r>
            <a:r>
              <a:rPr lang="en-GB" sz="2000" dirty="0"/>
              <a:t> </a:t>
            </a:r>
            <a:r>
              <a:rPr lang="en-GB" sz="2000" dirty="0" err="1"/>
              <a:t>magnae</a:t>
            </a:r>
            <a:r>
              <a:rPr lang="en-GB" sz="2000" dirty="0"/>
              <a:t>		</a:t>
            </a:r>
            <a:r>
              <a:rPr lang="cs-CZ" sz="2000" dirty="0"/>
              <a:t>	</a:t>
            </a:r>
            <a:r>
              <a:rPr lang="en-GB" sz="2000" dirty="0" err="1"/>
              <a:t>dolores</a:t>
            </a:r>
            <a:r>
              <a:rPr lang="en-GB" sz="2000" dirty="0"/>
              <a:t> </a:t>
            </a:r>
            <a:r>
              <a:rPr lang="en-GB" sz="2000" dirty="0" err="1"/>
              <a:t>magni</a:t>
            </a:r>
            <a:r>
              <a:rPr lang="en-GB" sz="2000" dirty="0"/>
              <a:t>	</a:t>
            </a:r>
            <a:r>
              <a:rPr lang="cs-CZ" sz="2000" dirty="0"/>
              <a:t>		</a:t>
            </a:r>
            <a:r>
              <a:rPr lang="en-GB" sz="2000" dirty="0"/>
              <a:t>foramina magna</a:t>
            </a:r>
          </a:p>
          <a:p>
            <a:pPr marL="0" indent="0">
              <a:buNone/>
            </a:pPr>
            <a:r>
              <a:rPr lang="en-GB" sz="2000" dirty="0"/>
              <a:t>2. </a:t>
            </a:r>
            <a:r>
              <a:rPr lang="en-GB" sz="2000" dirty="0" err="1"/>
              <a:t>cavitatum</a:t>
            </a:r>
            <a:r>
              <a:rPr lang="en-GB" sz="2000" dirty="0"/>
              <a:t> </a:t>
            </a:r>
            <a:r>
              <a:rPr lang="en-GB" sz="2000" dirty="0" err="1"/>
              <a:t>magnarum</a:t>
            </a:r>
            <a:r>
              <a:rPr lang="cs-CZ" sz="2000" dirty="0"/>
              <a:t>			</a:t>
            </a:r>
            <a:r>
              <a:rPr lang="en-GB" sz="2000" dirty="0" err="1"/>
              <a:t>dolorum</a:t>
            </a:r>
            <a:r>
              <a:rPr lang="en-GB" sz="2000" dirty="0"/>
              <a:t> </a:t>
            </a:r>
            <a:r>
              <a:rPr lang="en-GB" sz="2000" dirty="0" err="1"/>
              <a:t>magnorum</a:t>
            </a:r>
            <a:r>
              <a:rPr lang="cs-CZ" sz="2000" dirty="0"/>
              <a:t>		</a:t>
            </a:r>
            <a:r>
              <a:rPr lang="en-GB" sz="2000" dirty="0" err="1"/>
              <a:t>foraminum</a:t>
            </a:r>
            <a:r>
              <a:rPr lang="en-GB" sz="2000" dirty="0"/>
              <a:t> </a:t>
            </a:r>
            <a:r>
              <a:rPr lang="en-GB" sz="2000" dirty="0" err="1"/>
              <a:t>magnorum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4. (in) </a:t>
            </a:r>
            <a:r>
              <a:rPr lang="en-GB" sz="2000" dirty="0" err="1"/>
              <a:t>cavitates</a:t>
            </a:r>
            <a:r>
              <a:rPr lang="en-GB" sz="2000" dirty="0"/>
              <a:t> </a:t>
            </a:r>
            <a:r>
              <a:rPr lang="en-GB" sz="2000" dirty="0" err="1"/>
              <a:t>magnas</a:t>
            </a:r>
            <a:r>
              <a:rPr lang="cs-CZ" sz="2000" dirty="0"/>
              <a:t>			</a:t>
            </a:r>
            <a:r>
              <a:rPr lang="en-GB" sz="2000" dirty="0" err="1"/>
              <a:t>dolores</a:t>
            </a:r>
            <a:r>
              <a:rPr lang="en-GB" sz="2000" dirty="0"/>
              <a:t> </a:t>
            </a:r>
            <a:r>
              <a:rPr lang="en-GB" sz="2000" dirty="0" err="1"/>
              <a:t>magnos</a:t>
            </a:r>
            <a:r>
              <a:rPr lang="cs-CZ" sz="2000" dirty="0"/>
              <a:t>			</a:t>
            </a:r>
            <a:r>
              <a:rPr lang="en-GB" sz="2000" dirty="0"/>
              <a:t>foramina magna</a:t>
            </a:r>
          </a:p>
          <a:p>
            <a:pPr marL="0" indent="0">
              <a:buNone/>
            </a:pPr>
            <a:r>
              <a:rPr lang="en-GB" sz="2000" dirty="0"/>
              <a:t>6. (in) </a:t>
            </a:r>
            <a:r>
              <a:rPr lang="en-GB" sz="2000" dirty="0" err="1"/>
              <a:t>cavitatibus</a:t>
            </a:r>
            <a:r>
              <a:rPr lang="en-GB" sz="2000" dirty="0"/>
              <a:t> </a:t>
            </a:r>
            <a:r>
              <a:rPr lang="en-GB" sz="2000" dirty="0" err="1"/>
              <a:t>magnis</a:t>
            </a:r>
            <a:r>
              <a:rPr lang="en-GB" sz="2000" dirty="0"/>
              <a:t>	</a:t>
            </a:r>
            <a:r>
              <a:rPr lang="cs-CZ" sz="2000" dirty="0"/>
              <a:t>		</a:t>
            </a:r>
            <a:r>
              <a:rPr lang="en-GB" sz="2000" dirty="0" err="1"/>
              <a:t>doloribus</a:t>
            </a:r>
            <a:r>
              <a:rPr lang="en-GB" sz="2000" dirty="0"/>
              <a:t> </a:t>
            </a:r>
            <a:r>
              <a:rPr lang="en-GB" sz="2000" dirty="0" err="1"/>
              <a:t>magnis</a:t>
            </a:r>
            <a:r>
              <a:rPr lang="cs-CZ" sz="2000" dirty="0"/>
              <a:t>			</a:t>
            </a:r>
            <a:r>
              <a:rPr lang="en-GB" sz="2000" dirty="0" err="1"/>
              <a:t>foraminibus</a:t>
            </a:r>
            <a:r>
              <a:rPr lang="en-GB" sz="2000" dirty="0"/>
              <a:t> </a:t>
            </a:r>
            <a:r>
              <a:rPr lang="en-GB" sz="2000" dirty="0" err="1"/>
              <a:t>magnis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952635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273</TotalTime>
  <Words>442</Words>
  <Application>Microsoft Office PowerPoint</Application>
  <PresentationFormat>Širokoúhlá obrazovka</PresentationFormat>
  <Paragraphs>135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Cambria</vt:lpstr>
      <vt:lpstr>Times New Roman</vt:lpstr>
      <vt:lpstr>Tw Cen MT</vt:lpstr>
      <vt:lpstr>Tw Cen MT Condensed</vt:lpstr>
      <vt:lpstr>Wingdings 2</vt:lpstr>
      <vt:lpstr>Wingdings 3</vt:lpstr>
      <vt:lpstr>Integrál</vt:lpstr>
      <vt:lpstr>3rd declension</vt:lpstr>
      <vt:lpstr>Specific features of the 3rd declension</vt:lpstr>
      <vt:lpstr>Consonant / i-stems</vt:lpstr>
      <vt:lpstr>The difference between paradigms PELVIS and DOLOR</vt:lpstr>
      <vt:lpstr>Nouns declined like rete?</vt:lpstr>
      <vt:lpstr>Words of Greek origin</vt:lpstr>
      <vt:lpstr>Nouns declined like dosis</vt:lpstr>
      <vt:lpstr>EXCEPTIONS</vt:lpstr>
      <vt:lpstr>Agreed attribute (nouns of 3rd declension + adjectives of 1st and 2nd declension</vt:lpstr>
      <vt:lpstr>What is the nominative form of these nouns?</vt:lpstr>
      <vt:lpstr>Assign nouns to declensions and paradigms</vt:lpstr>
      <vt:lpstr>ADD Greek and Latin synonyms</vt:lpstr>
      <vt:lpstr>Change to nominative plural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declension</dc:title>
  <dc:creator>Natália Gachallová</dc:creator>
  <cp:lastModifiedBy>Natália Gachallová</cp:lastModifiedBy>
  <cp:revision>16</cp:revision>
  <dcterms:created xsi:type="dcterms:W3CDTF">2015-10-29T14:40:39Z</dcterms:created>
  <dcterms:modified xsi:type="dcterms:W3CDTF">2019-10-16T10:22:42Z</dcterms:modified>
</cp:coreProperties>
</file>