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75" r:id="rId4"/>
    <p:sldId id="273" r:id="rId5"/>
    <p:sldId id="265" r:id="rId6"/>
    <p:sldId id="263" r:id="rId7"/>
    <p:sldId id="266" r:id="rId8"/>
    <p:sldId id="268" r:id="rId9"/>
    <p:sldId id="269" r:id="rId10"/>
    <p:sldId id="270" r:id="rId11"/>
    <p:sldId id="274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78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02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797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5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60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73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22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04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82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86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5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6BBFF08-84CF-4693-A154-4E77428DC41D}" type="datetimeFigureOut">
              <a:rPr lang="cs-CZ" smtClean="0"/>
              <a:pPr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4A6AB3A-4809-4F40-8E94-19084FD6B30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06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3rd </a:t>
            </a:r>
            <a:r>
              <a:rPr lang="cs-CZ" dirty="0" err="1"/>
              <a:t>declension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consonant</a:t>
            </a:r>
            <a:r>
              <a:rPr lang="cs-CZ" dirty="0"/>
              <a:t> + i-</a:t>
            </a:r>
            <a:r>
              <a:rPr lang="cs-CZ" dirty="0" err="1"/>
              <a:t>stems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1058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738" y="274639"/>
            <a:ext cx="10790662" cy="799089"/>
          </a:xfrm>
        </p:spPr>
        <p:txBody>
          <a:bodyPr>
            <a:normAutofit fontScale="90000"/>
          </a:bodyPr>
          <a:lstStyle/>
          <a:p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What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is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the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form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 of </a:t>
            </a:r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these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dirty="0" err="1">
                <a:solidFill>
                  <a:srgbClr val="1782BF"/>
                </a:solidFill>
                <a:latin typeface="Cambria"/>
                <a:cs typeface="Cambria"/>
              </a:rPr>
              <a:t>nouns</a:t>
            </a:r>
            <a:r>
              <a:rPr lang="sk-SK" sz="3600" dirty="0">
                <a:solidFill>
                  <a:srgbClr val="1782BF"/>
                </a:solidFill>
                <a:latin typeface="Cambria"/>
                <a:cs typeface="Cambria"/>
              </a:rPr>
              <a:t>?</a:t>
            </a:r>
            <a:endParaRPr lang="en-GB" sz="3600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472744" y="2015821"/>
            <a:ext cx="9109656" cy="4525963"/>
          </a:xfrm>
        </p:spPr>
        <p:txBody>
          <a:bodyPr numCol="2">
            <a:noAutofit/>
          </a:bodyPr>
          <a:lstStyle/>
          <a:p>
            <a:r>
              <a:rPr lang="sk-SK" sz="2400" dirty="0" err="1">
                <a:latin typeface="Cambria"/>
                <a:cs typeface="Cambria"/>
              </a:rPr>
              <a:t>cervicis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solutionis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tumoris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femoris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vertebrae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sacchari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systoles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oculi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cancri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phalangis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ossis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oris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coli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colli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extremitatis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capitis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ganglii</a:t>
            </a:r>
            <a:endParaRPr lang="sk-SK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86747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4103" y="542450"/>
            <a:ext cx="8697532" cy="1143000"/>
          </a:xfrm>
          <a:ln>
            <a:noFill/>
          </a:ln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Assign nouns to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declensions</a:t>
            </a:r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 and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paradigms</a:t>
            </a:r>
            <a:endParaRPr lang="en-GB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103" y="1702867"/>
            <a:ext cx="84512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musculus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vulnus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ulcus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digitus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/>
              <a:t>albus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1215119" y="2621190"/>
            <a:ext cx="7092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cavitas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vas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arterias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diarrho</a:t>
            </a:r>
            <a:r>
              <a:rPr lang="cs-CZ" sz="2400" dirty="0">
                <a:solidFill>
                  <a:srgbClr val="000000"/>
                </a:solidFill>
              </a:rPr>
              <a:t>en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8943" y="3642544"/>
            <a:ext cx="78371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ligamenta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aqua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 err="1">
                <a:solidFill>
                  <a:srgbClr val="000000"/>
                </a:solidFill>
              </a:rPr>
              <a:t>crura</a:t>
            </a:r>
            <a:r>
              <a:rPr lang="en-GB" sz="2400" dirty="0">
                <a:solidFill>
                  <a:srgbClr val="C00000"/>
                </a:solidFill>
              </a:rPr>
              <a:t> • </a:t>
            </a:r>
            <a:r>
              <a:rPr lang="en-GB" sz="2400" dirty="0" err="1">
                <a:solidFill>
                  <a:srgbClr val="000000"/>
                </a:solidFill>
              </a:rPr>
              <a:t>symptoma</a:t>
            </a:r>
            <a:r>
              <a:rPr lang="en-GB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8949" y="4638141"/>
            <a:ext cx="9421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tumor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ren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abdomen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>
                <a:solidFill>
                  <a:srgbClr val="000000"/>
                </a:solidFill>
              </a:rPr>
              <a:t>systolen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apex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/>
              <a:t>cortex</a:t>
            </a:r>
            <a:endParaRPr lang="sk-SK" sz="24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51609" y="5659496"/>
            <a:ext cx="66033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luxatio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sk-SK" sz="2400" dirty="0">
                <a:solidFill>
                  <a:srgbClr val="000000"/>
                </a:solidFill>
              </a:rPr>
              <a:t>ostio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sk-SK" sz="2400" dirty="0"/>
              <a:t>os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en-GB" sz="2400" dirty="0">
                <a:solidFill>
                  <a:srgbClr val="C00000"/>
                </a:solidFill>
              </a:rPr>
              <a:t>• </a:t>
            </a:r>
            <a:r>
              <a:rPr lang="en-GB" sz="2400" dirty="0">
                <a:solidFill>
                  <a:srgbClr val="000000"/>
                </a:solidFill>
              </a:rPr>
              <a:t>radios</a:t>
            </a:r>
            <a:r>
              <a:rPr lang="en-GB" sz="2400" dirty="0">
                <a:solidFill>
                  <a:srgbClr val="C00000"/>
                </a:solidFill>
              </a:rPr>
              <a:t> •</a:t>
            </a:r>
            <a:r>
              <a:rPr lang="sk-SK" sz="2400" dirty="0">
                <a:solidFill>
                  <a:srgbClr val="C00000"/>
                </a:solidFill>
              </a:rPr>
              <a:t>  </a:t>
            </a:r>
            <a:r>
              <a:rPr lang="sk-SK" sz="2400" dirty="0"/>
              <a:t>cor</a:t>
            </a:r>
            <a:r>
              <a:rPr lang="sk-SK" sz="2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26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0038" y="0"/>
            <a:ext cx="8911687" cy="1280890"/>
          </a:xfrm>
        </p:spPr>
        <p:txBody>
          <a:bodyPr>
            <a:normAutofit/>
          </a:bodyPr>
          <a:lstStyle/>
          <a:p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ADD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Greek</a:t>
            </a:r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 and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Latin</a:t>
            </a:r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synonyms</a:t>
            </a:r>
            <a:endParaRPr lang="en-GB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74254" y="1176462"/>
            <a:ext cx="10314546" cy="5135284"/>
          </a:xfrm>
        </p:spPr>
        <p:txBody>
          <a:bodyPr numCol="1">
            <a:normAutofit lnSpcReduction="10000"/>
          </a:bodyPr>
          <a:lstStyle/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b="1" cap="small" dirty="0" err="1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sk-SK" sz="2800" b="1" cap="small" dirty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Latin</a:t>
            </a:r>
            <a:r>
              <a:rPr lang="sk-SK" sz="2800" b="1" cap="small" dirty="0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k-SK" sz="2800" b="1" cap="small" dirty="0" err="1">
                <a:solidFill>
                  <a:srgbClr val="CB0202"/>
                </a:solidFill>
                <a:latin typeface="Times New Roman" pitchFamily="18" charset="0"/>
                <a:cs typeface="Times New Roman" pitchFamily="18" charset="0"/>
              </a:rPr>
              <a:t>Greek</a:t>
            </a:r>
            <a:endParaRPr lang="sk-SK" sz="2800" b="1" cap="small" dirty="0">
              <a:solidFill>
                <a:srgbClr val="CB020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_____________	 ___________	</a:t>
            </a:r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soma</a:t>
            </a:r>
            <a:endParaRPr lang="sk-SK" sz="2800" b="1" cap="small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_____________	</a:t>
            </a:r>
            <a:r>
              <a:rPr lang="sk-SK" sz="2800" dirty="0">
                <a:latin typeface="Cambria"/>
                <a:cs typeface="Cambria"/>
              </a:rPr>
              <a:t>os, oris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Cambria"/>
                <a:cs typeface="Cambria"/>
              </a:rPr>
              <a:t>kidney	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Cambria"/>
                <a:cs typeface="Cambria"/>
              </a:rPr>
              <a:t>_____________ 	_____________ 	colon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Cambria"/>
                <a:cs typeface="Cambria"/>
              </a:rPr>
              <a:t>brain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Cambria"/>
                <a:cs typeface="Cambria"/>
              </a:rPr>
              <a:t>_____________	organum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Cambria"/>
                <a:cs typeface="Cambria"/>
              </a:rPr>
              <a:t>_____________	_____________	hepar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 err="1">
                <a:latin typeface="Cambria"/>
                <a:cs typeface="Cambria"/>
              </a:rPr>
              <a:t>suture</a:t>
            </a:r>
            <a:r>
              <a:rPr lang="sk-SK" sz="2800" dirty="0">
                <a:latin typeface="Cambria"/>
                <a:cs typeface="Cambria"/>
              </a:rPr>
              <a:t>	 _____________	_____________</a:t>
            </a:r>
          </a:p>
          <a:p>
            <a:pPr>
              <a:buNone/>
              <a:tabLst>
                <a:tab pos="2852738" algn="l"/>
                <a:tab pos="6005513" algn="l"/>
              </a:tabLst>
            </a:pPr>
            <a:r>
              <a:rPr lang="sk-SK" sz="2800" dirty="0">
                <a:latin typeface="Cambria"/>
                <a:cs typeface="Cambria"/>
              </a:rPr>
              <a:t>_____________	vulnus	</a:t>
            </a:r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__________</a:t>
            </a: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EE5F8-B782-43B4-8EDD-E35626B5A9A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8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Change</a:t>
            </a:r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 to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nominative</a:t>
            </a:r>
            <a:r>
              <a:rPr lang="sk-SK" sz="3600" b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sk-SK" sz="3600" b="1" dirty="0" err="1">
                <a:solidFill>
                  <a:srgbClr val="1782BF"/>
                </a:solidFill>
                <a:latin typeface="Cambria"/>
                <a:cs typeface="Cambria"/>
              </a:rPr>
              <a:t>plural</a:t>
            </a:r>
            <a:endParaRPr lang="en-GB" sz="3600" b="1" dirty="0">
              <a:solidFill>
                <a:srgbClr val="1782BF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816140" cy="4151290"/>
          </a:xfrm>
        </p:spPr>
        <p:txBody>
          <a:bodyPr>
            <a:noAutofit/>
          </a:bodyPr>
          <a:lstStyle/>
          <a:p>
            <a:r>
              <a:rPr lang="sk-SK" sz="2400" dirty="0" err="1">
                <a:latin typeface="Cambria"/>
                <a:cs typeface="Cambria"/>
              </a:rPr>
              <a:t>musculus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sphincter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foramen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nutricium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dolor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chronicus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vas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longum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musculus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adductor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femur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fractum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cartilago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thyreoidea</a:t>
            </a:r>
            <a:endParaRPr lang="sk-SK" sz="2400" dirty="0">
              <a:latin typeface="Cambria"/>
              <a:cs typeface="Cambria"/>
            </a:endParaRPr>
          </a:p>
          <a:p>
            <a:r>
              <a:rPr lang="sk-SK" sz="2400" dirty="0" err="1">
                <a:latin typeface="Cambria"/>
                <a:cs typeface="Cambria"/>
              </a:rPr>
              <a:t>vulnus</a:t>
            </a:r>
            <a:r>
              <a:rPr lang="sk-SK" sz="2400" dirty="0">
                <a:latin typeface="Cambria"/>
                <a:cs typeface="Cambria"/>
              </a:rPr>
              <a:t> </a:t>
            </a:r>
            <a:r>
              <a:rPr lang="sk-SK" sz="2400" dirty="0" err="1">
                <a:latin typeface="Cambria"/>
                <a:cs typeface="Cambria"/>
              </a:rPr>
              <a:t>punctum</a:t>
            </a:r>
            <a:endParaRPr lang="sk-SK" sz="24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009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features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3rd </a:t>
            </a:r>
            <a:r>
              <a:rPr lang="cs-CZ" dirty="0" err="1"/>
              <a:t>declension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4918" y="1795347"/>
            <a:ext cx="10785013" cy="4906536"/>
          </a:xfrm>
        </p:spPr>
        <p:txBody>
          <a:bodyPr>
            <a:normAutofit/>
          </a:bodyPr>
          <a:lstStyle/>
          <a:p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All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 3 </a:t>
            </a:r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genders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included</a:t>
            </a:r>
            <a:r>
              <a:rPr lang="cs-CZ" sz="2800" dirty="0">
                <a:latin typeface="Cambria"/>
                <a:cs typeface="Cambria"/>
              </a:rPr>
              <a:t> (</a:t>
            </a:r>
            <a:r>
              <a:rPr lang="cs-CZ" sz="2800" dirty="0" err="1">
                <a:latin typeface="Cambria"/>
                <a:cs typeface="Cambria"/>
              </a:rPr>
              <a:t>cortex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b="1" dirty="0">
                <a:solidFill>
                  <a:srgbClr val="1782BF"/>
                </a:solidFill>
                <a:latin typeface="Cambria"/>
                <a:cs typeface="Cambria"/>
              </a:rPr>
              <a:t>m.</a:t>
            </a:r>
            <a:r>
              <a:rPr lang="cs-CZ" sz="2800" dirty="0">
                <a:latin typeface="Cambria"/>
                <a:cs typeface="Cambria"/>
              </a:rPr>
              <a:t>, radix </a:t>
            </a:r>
            <a:r>
              <a:rPr lang="cs-CZ" sz="2800" b="1" dirty="0">
                <a:solidFill>
                  <a:srgbClr val="FF0000"/>
                </a:solidFill>
                <a:latin typeface="Cambria"/>
                <a:cs typeface="Cambria"/>
              </a:rPr>
              <a:t>f.</a:t>
            </a:r>
            <a:r>
              <a:rPr lang="cs-CZ" sz="2800" dirty="0">
                <a:latin typeface="Cambria"/>
                <a:cs typeface="Cambria"/>
              </a:rPr>
              <a:t>, femur</a:t>
            </a:r>
            <a:r>
              <a:rPr lang="cs-CZ" sz="2800" b="1" dirty="0">
                <a:latin typeface="Cambria"/>
                <a:cs typeface="Cambria"/>
              </a:rPr>
              <a:t> </a:t>
            </a:r>
            <a:r>
              <a:rPr lang="cs-CZ" sz="2800" b="1" dirty="0">
                <a:solidFill>
                  <a:srgbClr val="00B050"/>
                </a:solidFill>
                <a:latin typeface="Cambria"/>
                <a:cs typeface="Cambria"/>
              </a:rPr>
              <a:t>n.</a:t>
            </a:r>
            <a:r>
              <a:rPr lang="cs-CZ" sz="2800" dirty="0">
                <a:latin typeface="Cambria"/>
                <a:cs typeface="Cambria"/>
              </a:rPr>
              <a:t>)</a:t>
            </a:r>
          </a:p>
          <a:p>
            <a:pPr>
              <a:buNone/>
            </a:pPr>
            <a:endParaRPr lang="cs-CZ" sz="1100" dirty="0">
              <a:latin typeface="Cambria"/>
              <a:cs typeface="Cambria"/>
            </a:endParaRPr>
          </a:p>
          <a:p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Nom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. </a:t>
            </a:r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Sg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. – no </a:t>
            </a:r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fixed</a:t>
            </a:r>
            <a:r>
              <a:rPr lang="cs-CZ" sz="2800" b="1" i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800" b="1" i="1" dirty="0" err="1">
                <a:solidFill>
                  <a:srgbClr val="1782BF"/>
                </a:solidFill>
                <a:latin typeface="Cambria"/>
                <a:cs typeface="Cambria"/>
              </a:rPr>
              <a:t>ending</a:t>
            </a:r>
            <a:r>
              <a:rPr lang="cs-CZ" sz="2800" i="1" dirty="0">
                <a:latin typeface="Cambria"/>
                <a:cs typeface="Cambria"/>
              </a:rPr>
              <a:t> </a:t>
            </a:r>
            <a:r>
              <a:rPr lang="cs-CZ" sz="2800" dirty="0">
                <a:latin typeface="Cambria"/>
                <a:cs typeface="Cambria"/>
              </a:rPr>
              <a:t>(</a:t>
            </a:r>
            <a:r>
              <a:rPr lang="cs-CZ" sz="2800" dirty="0" err="1">
                <a:latin typeface="Cambria"/>
                <a:cs typeface="Cambria"/>
              </a:rPr>
              <a:t>sangu</a:t>
            </a:r>
            <a:r>
              <a:rPr lang="cs-CZ" sz="2800" u="sng" dirty="0" err="1">
                <a:latin typeface="Cambria"/>
                <a:cs typeface="Cambria"/>
              </a:rPr>
              <a:t>is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excis</a:t>
            </a:r>
            <a:r>
              <a:rPr lang="cs-CZ" sz="2800" u="sng" dirty="0" err="1">
                <a:latin typeface="Cambria"/>
                <a:cs typeface="Cambria"/>
              </a:rPr>
              <a:t>io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abduct</a:t>
            </a:r>
            <a:r>
              <a:rPr lang="cs-CZ" sz="2800" u="sng" dirty="0" err="1">
                <a:latin typeface="Cambria"/>
                <a:cs typeface="Cambria"/>
              </a:rPr>
              <a:t>or</a:t>
            </a:r>
            <a:r>
              <a:rPr lang="cs-CZ" sz="2800" dirty="0">
                <a:latin typeface="Cambria"/>
                <a:cs typeface="Cambria"/>
              </a:rPr>
              <a:t>, ret</a:t>
            </a:r>
            <a:r>
              <a:rPr lang="cs-CZ" sz="2800" u="sng" dirty="0">
                <a:latin typeface="Cambria"/>
                <a:cs typeface="Cambria"/>
              </a:rPr>
              <a:t>e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lat</a:t>
            </a:r>
            <a:r>
              <a:rPr lang="cs-CZ" sz="2800" u="sng" dirty="0" err="1">
                <a:latin typeface="Cambria"/>
                <a:cs typeface="Cambria"/>
              </a:rPr>
              <a:t>us</a:t>
            </a:r>
            <a:r>
              <a:rPr lang="cs-CZ" sz="2800" dirty="0">
                <a:latin typeface="Cambria"/>
                <a:cs typeface="Cambria"/>
              </a:rPr>
              <a:t>, fem</a:t>
            </a:r>
            <a:r>
              <a:rPr lang="cs-CZ" sz="2800" u="sng" dirty="0">
                <a:latin typeface="Cambria"/>
                <a:cs typeface="Cambria"/>
              </a:rPr>
              <a:t>ur</a:t>
            </a:r>
            <a:r>
              <a:rPr lang="cs-CZ" sz="2800" dirty="0">
                <a:latin typeface="Cambria"/>
                <a:cs typeface="Cambria"/>
              </a:rPr>
              <a:t>, abdo</a:t>
            </a:r>
            <a:r>
              <a:rPr lang="cs-CZ" sz="2800" u="sng" dirty="0">
                <a:latin typeface="Cambria"/>
                <a:cs typeface="Cambria"/>
              </a:rPr>
              <a:t>men</a:t>
            </a:r>
            <a:r>
              <a:rPr lang="cs-CZ" sz="2800" dirty="0">
                <a:latin typeface="Cambria"/>
                <a:cs typeface="Cambria"/>
              </a:rPr>
              <a:t>, </a:t>
            </a:r>
            <a:r>
              <a:rPr lang="cs-CZ" sz="2800" dirty="0" err="1">
                <a:latin typeface="Cambria"/>
                <a:cs typeface="Cambria"/>
              </a:rPr>
              <a:t>cavit</a:t>
            </a:r>
            <a:r>
              <a:rPr lang="cs-CZ" sz="2800" u="sng" dirty="0" err="1">
                <a:latin typeface="Cambria"/>
                <a:cs typeface="Cambria"/>
              </a:rPr>
              <a:t>as</a:t>
            </a:r>
            <a:r>
              <a:rPr lang="cs-CZ" sz="2800" dirty="0">
                <a:latin typeface="Cambria"/>
                <a:cs typeface="Cambria"/>
              </a:rPr>
              <a:t>)</a:t>
            </a:r>
          </a:p>
          <a:p>
            <a:pPr lvl="1"/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Nominative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form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does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not </a:t>
            </a:r>
            <a:r>
              <a:rPr lang="cs-CZ" sz="2400" dirty="0" err="1">
                <a:solidFill>
                  <a:srgbClr val="00B050"/>
                </a:solidFill>
                <a:latin typeface="Cambria"/>
                <a:cs typeface="Cambria"/>
              </a:rPr>
              <a:t>imply</a:t>
            </a:r>
            <a:r>
              <a:rPr lang="cs-CZ" sz="2400" dirty="0">
                <a:solidFill>
                  <a:srgbClr val="00B050"/>
                </a:solidFill>
                <a:latin typeface="Cambria"/>
                <a:cs typeface="Cambria"/>
              </a:rPr>
              <a:t> gender</a:t>
            </a:r>
            <a:r>
              <a:rPr lang="cs-CZ" sz="2400" b="1" dirty="0">
                <a:solidFill>
                  <a:srgbClr val="00B050"/>
                </a:solidFill>
                <a:latin typeface="Cambria"/>
                <a:cs typeface="Cambria"/>
              </a:rPr>
              <a:t>!!!</a:t>
            </a:r>
            <a:endParaRPr lang="cs-CZ" sz="2400" dirty="0">
              <a:solidFill>
                <a:srgbClr val="00B050"/>
              </a:solidFill>
              <a:latin typeface="Cambria"/>
              <a:cs typeface="Cambria"/>
            </a:endParaRPr>
          </a:p>
          <a:p>
            <a:r>
              <a:rPr lang="cs-CZ" sz="2800" b="1" dirty="0" err="1">
                <a:solidFill>
                  <a:schemeClr val="tx1"/>
                </a:solidFill>
                <a:latin typeface="Cambria"/>
                <a:cs typeface="Cambria"/>
              </a:rPr>
              <a:t>Two</a:t>
            </a:r>
            <a:r>
              <a:rPr lang="cs-CZ" sz="2800" b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800" b="1" dirty="0" err="1">
                <a:solidFill>
                  <a:schemeClr val="tx1"/>
                </a:solidFill>
                <a:latin typeface="Cambria"/>
                <a:cs typeface="Cambria"/>
              </a:rPr>
              <a:t>main</a:t>
            </a:r>
            <a:r>
              <a:rPr lang="cs-CZ" sz="2800" b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800" b="1" dirty="0" err="1">
                <a:solidFill>
                  <a:schemeClr val="tx1"/>
                </a:solidFill>
                <a:latin typeface="Cambria"/>
                <a:cs typeface="Cambria"/>
              </a:rPr>
              <a:t>groups</a:t>
            </a:r>
            <a:r>
              <a:rPr lang="cs-CZ" sz="2800" b="1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(</a:t>
            </a:r>
            <a:r>
              <a:rPr lang="cs-CZ" sz="2800" dirty="0" err="1">
                <a:solidFill>
                  <a:schemeClr val="tx1"/>
                </a:solidFill>
                <a:latin typeface="Cambria"/>
                <a:cs typeface="Cambria"/>
              </a:rPr>
              <a:t>m+f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) </a:t>
            </a:r>
            <a:r>
              <a:rPr lang="cs-CZ" sz="2800" dirty="0" err="1">
                <a:solidFill>
                  <a:schemeClr val="tx1"/>
                </a:solidFill>
                <a:latin typeface="Cambria"/>
                <a:cs typeface="Cambria"/>
              </a:rPr>
              <a:t>differ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Cambria"/>
                <a:cs typeface="Cambria"/>
              </a:rPr>
              <a:t>only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 in </a:t>
            </a:r>
            <a:r>
              <a:rPr lang="cs-CZ" sz="2800" u="sng" dirty="0">
                <a:solidFill>
                  <a:schemeClr val="tx1"/>
                </a:solidFill>
                <a:latin typeface="Cambria"/>
                <a:cs typeface="Cambria"/>
              </a:rPr>
              <a:t>Gen. </a:t>
            </a:r>
            <a:r>
              <a:rPr lang="cs-CZ" sz="2800" u="sng" dirty="0" err="1">
                <a:latin typeface="Cambria"/>
                <a:cs typeface="Cambria"/>
              </a:rPr>
              <a:t>P</a:t>
            </a:r>
            <a:r>
              <a:rPr lang="cs-CZ" sz="2800" u="sng" dirty="0" err="1">
                <a:solidFill>
                  <a:schemeClr val="tx1"/>
                </a:solidFill>
                <a:latin typeface="Cambria"/>
                <a:cs typeface="Cambria"/>
              </a:rPr>
              <a:t>l</a:t>
            </a:r>
            <a:r>
              <a:rPr lang="cs-CZ" sz="2800" dirty="0">
                <a:solidFill>
                  <a:schemeClr val="tx1"/>
                </a:solidFill>
                <a:latin typeface="Cambria"/>
                <a:cs typeface="Cambria"/>
              </a:rPr>
              <a:t>:</a:t>
            </a:r>
            <a:r>
              <a:rPr lang="cs-CZ" sz="2800" dirty="0">
                <a:solidFill>
                  <a:srgbClr val="1782BF"/>
                </a:solidFill>
                <a:latin typeface="Cambria"/>
                <a:cs typeface="Cambria"/>
              </a:rPr>
              <a:t> -um / -</a:t>
            </a:r>
            <a:r>
              <a:rPr lang="cs-CZ" sz="2800" dirty="0" err="1">
                <a:solidFill>
                  <a:srgbClr val="1782BF"/>
                </a:solidFill>
                <a:latin typeface="Cambria"/>
                <a:cs typeface="Cambria"/>
              </a:rPr>
              <a:t>ium</a:t>
            </a:r>
            <a:endParaRPr lang="cs-CZ" sz="2800" dirty="0">
              <a:solidFill>
                <a:srgbClr val="1782BF"/>
              </a:solidFill>
              <a:latin typeface="Cambria"/>
              <a:cs typeface="Cambria"/>
            </a:endParaRPr>
          </a:p>
          <a:p>
            <a:pPr lvl="1"/>
            <a:r>
              <a:rPr lang="cs-CZ" sz="2400" u="sng" dirty="0">
                <a:latin typeface="Cambria"/>
                <a:cs typeface="Cambria"/>
              </a:rPr>
              <a:t>nominative and genitive </a:t>
            </a:r>
            <a:r>
              <a:rPr lang="cs-CZ" sz="2400" u="sng" dirty="0" err="1">
                <a:latin typeface="Cambria"/>
                <a:cs typeface="Cambria"/>
              </a:rPr>
              <a:t>differ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Consonant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stems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(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dolor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)</a:t>
            </a:r>
            <a:r>
              <a:rPr lang="cs-CZ" sz="2800" dirty="0">
                <a:latin typeface="Cambria"/>
              </a:rPr>
              <a:t>: </a:t>
            </a:r>
          </a:p>
          <a:p>
            <a:pPr marL="310896" lvl="2" indent="0">
              <a:buNone/>
            </a:pPr>
            <a:r>
              <a:rPr lang="cs-CZ" sz="2400" dirty="0">
                <a:latin typeface="Cambria"/>
              </a:rPr>
              <a:t>	</a:t>
            </a:r>
            <a:r>
              <a:rPr lang="cs-CZ" sz="2400" dirty="0" err="1">
                <a:latin typeface="Cambria"/>
              </a:rPr>
              <a:t>e.g</a:t>
            </a:r>
            <a:r>
              <a:rPr lang="cs-CZ" sz="2400" dirty="0">
                <a:latin typeface="Cambria"/>
              </a:rPr>
              <a:t>. </a:t>
            </a:r>
            <a:r>
              <a:rPr lang="cs-CZ" sz="2400" i="1" dirty="0">
                <a:latin typeface="Cambria"/>
              </a:rPr>
              <a:t>tumor, </a:t>
            </a:r>
            <a:r>
              <a:rPr lang="cs-CZ" sz="2400" i="1" dirty="0" err="1">
                <a:latin typeface="Cambria"/>
              </a:rPr>
              <a:t>tumoris</a:t>
            </a:r>
            <a:r>
              <a:rPr lang="cs-CZ" sz="2400" i="1" dirty="0">
                <a:latin typeface="Cambria"/>
              </a:rPr>
              <a:t>, m.</a:t>
            </a:r>
          </a:p>
          <a:p>
            <a:pPr lvl="1"/>
            <a:r>
              <a:rPr lang="cs-CZ" sz="2400" u="sng" dirty="0">
                <a:latin typeface="Cambria"/>
                <a:cs typeface="Cambria"/>
              </a:rPr>
              <a:t>nominative and genitive are </a:t>
            </a:r>
            <a:r>
              <a:rPr lang="cs-CZ" sz="2400" u="sng" dirty="0" err="1">
                <a:latin typeface="Cambria"/>
                <a:cs typeface="Cambria"/>
              </a:rPr>
              <a:t>identical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u="sng" dirty="0" err="1">
                <a:latin typeface="Cambria"/>
                <a:cs typeface="Cambria"/>
              </a:rPr>
              <a:t>or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u="sng" dirty="0" err="1">
                <a:latin typeface="Cambria"/>
                <a:cs typeface="Cambria"/>
              </a:rPr>
              <a:t>the</a:t>
            </a:r>
            <a:r>
              <a:rPr lang="cs-CZ" sz="2400" u="sng" dirty="0">
                <a:latin typeface="Cambria"/>
                <a:cs typeface="Cambria"/>
              </a:rPr>
              <a:t> stem </a:t>
            </a:r>
            <a:r>
              <a:rPr lang="cs-CZ" sz="2400" u="sng" dirty="0" err="1">
                <a:latin typeface="Cambria"/>
                <a:cs typeface="Cambria"/>
              </a:rPr>
              <a:t>ends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u="sng" dirty="0" err="1">
                <a:latin typeface="Cambria"/>
                <a:cs typeface="Cambria"/>
              </a:rPr>
              <a:t>with</a:t>
            </a:r>
            <a:r>
              <a:rPr lang="cs-CZ" sz="2400" u="sng" dirty="0">
                <a:latin typeface="Cambria"/>
                <a:cs typeface="Cambria"/>
              </a:rPr>
              <a:t> double </a:t>
            </a:r>
            <a:r>
              <a:rPr lang="cs-CZ" sz="2400" u="sng" dirty="0" err="1">
                <a:latin typeface="Cambria"/>
                <a:cs typeface="Cambria"/>
              </a:rPr>
              <a:t>consonant</a:t>
            </a:r>
            <a:r>
              <a:rPr lang="cs-CZ" sz="2400" u="sng" dirty="0">
                <a:latin typeface="Cambria"/>
                <a:cs typeface="Cambria"/>
              </a:rPr>
              <a:t> </a:t>
            </a:r>
          </a:p>
          <a:p>
            <a:pPr marL="128016" lvl="1" indent="0">
              <a:buNone/>
            </a:pP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I-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stems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(pelvis)</a:t>
            </a:r>
            <a:endParaRPr lang="cs-CZ" sz="2400" dirty="0">
              <a:latin typeface="Cambria"/>
            </a:endParaRPr>
          </a:p>
          <a:p>
            <a:pPr marL="128016" lvl="1" indent="0">
              <a:buNone/>
            </a:pPr>
            <a:r>
              <a:rPr lang="cs-CZ" sz="2400" dirty="0">
                <a:latin typeface="Cambria"/>
              </a:rPr>
              <a:t>	</a:t>
            </a:r>
            <a:r>
              <a:rPr lang="cs-CZ" sz="2400" dirty="0" err="1">
                <a:latin typeface="Cambria"/>
              </a:rPr>
              <a:t>e.g</a:t>
            </a:r>
            <a:r>
              <a:rPr lang="cs-CZ" sz="2400" dirty="0">
                <a:latin typeface="Cambria"/>
              </a:rPr>
              <a:t>. </a:t>
            </a:r>
            <a:r>
              <a:rPr lang="cs-CZ" sz="2400" i="1" dirty="0" err="1">
                <a:latin typeface="Cambria"/>
              </a:rPr>
              <a:t>cutis</a:t>
            </a:r>
            <a:r>
              <a:rPr lang="cs-CZ" sz="2400" i="1" dirty="0">
                <a:latin typeface="Cambria"/>
              </a:rPr>
              <a:t>, </a:t>
            </a:r>
            <a:r>
              <a:rPr lang="cs-CZ" sz="2400" i="1" dirty="0" err="1">
                <a:latin typeface="Cambria"/>
              </a:rPr>
              <a:t>cutis</a:t>
            </a:r>
            <a:r>
              <a:rPr lang="cs-CZ" sz="2400" i="1" dirty="0">
                <a:latin typeface="Cambria"/>
              </a:rPr>
              <a:t>, f.; </a:t>
            </a:r>
            <a:r>
              <a:rPr lang="cs-CZ" sz="2400" i="1" dirty="0" err="1">
                <a:latin typeface="Cambria"/>
              </a:rPr>
              <a:t>dens</a:t>
            </a:r>
            <a:r>
              <a:rPr lang="cs-CZ" sz="2400" i="1" dirty="0">
                <a:latin typeface="Cambria"/>
              </a:rPr>
              <a:t>, </a:t>
            </a:r>
            <a:r>
              <a:rPr lang="cs-CZ" sz="2400" i="1" dirty="0" err="1">
                <a:latin typeface="Cambria"/>
              </a:rPr>
              <a:t>de</a:t>
            </a:r>
            <a:r>
              <a:rPr lang="cs-CZ" sz="2400" b="1" i="1" dirty="0" err="1">
                <a:latin typeface="Cambria"/>
              </a:rPr>
              <a:t>nt</a:t>
            </a:r>
            <a:r>
              <a:rPr lang="cs-CZ" sz="2400" i="1" dirty="0" err="1">
                <a:latin typeface="Cambria"/>
              </a:rPr>
              <a:t>is</a:t>
            </a:r>
            <a:r>
              <a:rPr lang="cs-CZ" sz="2400" i="1" dirty="0">
                <a:latin typeface="Cambria"/>
              </a:rPr>
              <a:t>, m.</a:t>
            </a:r>
          </a:p>
          <a:p>
            <a:pPr lvl="1"/>
            <a:endParaRPr lang="cs-CZ" sz="2400" b="1" i="1" dirty="0">
              <a:solidFill>
                <a:srgbClr val="1782BF"/>
              </a:solidFill>
              <a:latin typeface="Cambria"/>
              <a:cs typeface="Cambria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85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D3746-0C0E-427C-9BE7-FDFBB193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Consonant</a:t>
            </a:r>
            <a:r>
              <a:rPr lang="cs-CZ" dirty="0"/>
              <a:t> / i-</a:t>
            </a:r>
            <a:r>
              <a:rPr lang="cs-CZ" dirty="0" err="1"/>
              <a:t>stems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AA1479-38CC-4348-8B62-DC952816A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651199" cy="4023360"/>
          </a:xfrm>
        </p:spPr>
        <p:txBody>
          <a:bodyPr/>
          <a:lstStyle/>
          <a:p>
            <a:r>
              <a:rPr lang="cs-CZ" sz="2800" b="1" dirty="0" err="1">
                <a:latin typeface="Cambria"/>
                <a:cs typeface="Cambria"/>
              </a:rPr>
              <a:t>Two</a:t>
            </a:r>
            <a:r>
              <a:rPr lang="cs-CZ" sz="2800" b="1" dirty="0">
                <a:latin typeface="Cambria"/>
                <a:cs typeface="Cambria"/>
              </a:rPr>
              <a:t> </a:t>
            </a:r>
            <a:r>
              <a:rPr lang="cs-CZ" sz="2800" b="1" dirty="0" err="1">
                <a:latin typeface="Cambria"/>
                <a:cs typeface="Cambria"/>
              </a:rPr>
              <a:t>main</a:t>
            </a:r>
            <a:r>
              <a:rPr lang="cs-CZ" sz="2800" b="1" dirty="0">
                <a:latin typeface="Cambria"/>
                <a:cs typeface="Cambria"/>
              </a:rPr>
              <a:t> </a:t>
            </a:r>
            <a:r>
              <a:rPr lang="cs-CZ" sz="2800" b="1" dirty="0" err="1">
                <a:latin typeface="Cambria"/>
                <a:cs typeface="Cambria"/>
              </a:rPr>
              <a:t>groups</a:t>
            </a:r>
            <a:r>
              <a:rPr lang="cs-CZ" sz="2800" b="1" dirty="0">
                <a:latin typeface="Cambria"/>
                <a:cs typeface="Cambria"/>
              </a:rPr>
              <a:t> </a:t>
            </a:r>
            <a:r>
              <a:rPr lang="cs-CZ" sz="2800" dirty="0">
                <a:latin typeface="Cambria"/>
                <a:cs typeface="Cambria"/>
              </a:rPr>
              <a:t>(</a:t>
            </a:r>
            <a:r>
              <a:rPr lang="cs-CZ" sz="2800" dirty="0" err="1">
                <a:latin typeface="Cambria"/>
                <a:cs typeface="Cambria"/>
              </a:rPr>
              <a:t>m+f</a:t>
            </a:r>
            <a:r>
              <a:rPr lang="cs-CZ" sz="2800" dirty="0">
                <a:latin typeface="Cambria"/>
                <a:cs typeface="Cambria"/>
              </a:rPr>
              <a:t>) </a:t>
            </a:r>
            <a:r>
              <a:rPr lang="cs-CZ" sz="2800" dirty="0" err="1">
                <a:latin typeface="Cambria"/>
                <a:cs typeface="Cambria"/>
              </a:rPr>
              <a:t>that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differ</a:t>
            </a:r>
            <a:r>
              <a:rPr lang="cs-CZ" sz="2800" dirty="0">
                <a:latin typeface="Cambria"/>
                <a:cs typeface="Cambria"/>
              </a:rPr>
              <a:t> </a:t>
            </a:r>
            <a:r>
              <a:rPr lang="cs-CZ" sz="2800" dirty="0" err="1">
                <a:latin typeface="Cambria"/>
                <a:cs typeface="Cambria"/>
              </a:rPr>
              <a:t>only</a:t>
            </a:r>
            <a:r>
              <a:rPr lang="cs-CZ" sz="2800" dirty="0">
                <a:latin typeface="Cambria"/>
                <a:cs typeface="Cambria"/>
              </a:rPr>
              <a:t> in </a:t>
            </a:r>
            <a:r>
              <a:rPr lang="cs-CZ" sz="2800" u="sng" dirty="0">
                <a:latin typeface="Cambria"/>
                <a:cs typeface="Cambria"/>
              </a:rPr>
              <a:t>Gen. </a:t>
            </a:r>
            <a:r>
              <a:rPr lang="cs-CZ" sz="2800" u="sng" dirty="0" err="1">
                <a:latin typeface="Cambria"/>
                <a:cs typeface="Cambria"/>
              </a:rPr>
              <a:t>Pl</a:t>
            </a:r>
            <a:r>
              <a:rPr lang="cs-CZ" sz="2800" dirty="0">
                <a:latin typeface="Cambria"/>
                <a:cs typeface="Cambria"/>
              </a:rPr>
              <a:t>:</a:t>
            </a:r>
            <a:r>
              <a:rPr lang="cs-CZ" sz="2800" dirty="0">
                <a:solidFill>
                  <a:srgbClr val="1782BF"/>
                </a:solidFill>
                <a:latin typeface="Cambria"/>
                <a:cs typeface="Cambria"/>
              </a:rPr>
              <a:t> -um / -</a:t>
            </a:r>
            <a:r>
              <a:rPr lang="cs-CZ" sz="2800" dirty="0" err="1">
                <a:solidFill>
                  <a:srgbClr val="1782BF"/>
                </a:solidFill>
                <a:latin typeface="Cambria"/>
                <a:cs typeface="Cambria"/>
              </a:rPr>
              <a:t>ium</a:t>
            </a:r>
            <a:endParaRPr lang="cs-CZ" sz="2800" dirty="0">
              <a:solidFill>
                <a:srgbClr val="1782BF"/>
              </a:solidFill>
              <a:latin typeface="Cambria"/>
              <a:cs typeface="Cambria"/>
            </a:endParaRPr>
          </a:p>
          <a:p>
            <a:pPr lvl="1"/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Consonant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stems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(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dolor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) </a:t>
            </a:r>
            <a:r>
              <a:rPr lang="cs-CZ" sz="2400" u="sng" dirty="0">
                <a:latin typeface="Cambria"/>
                <a:cs typeface="Cambria"/>
              </a:rPr>
              <a:t>nominative and genitive </a:t>
            </a:r>
            <a:r>
              <a:rPr lang="cs-CZ" sz="2400" u="sng" dirty="0" err="1">
                <a:latin typeface="Cambria"/>
                <a:cs typeface="Cambria"/>
              </a:rPr>
              <a:t>differ</a:t>
            </a:r>
            <a:r>
              <a:rPr lang="cs-CZ" sz="2400" u="sng" dirty="0">
                <a:latin typeface="Cambria"/>
                <a:cs typeface="Cambria"/>
              </a:rPr>
              <a:t> (</a:t>
            </a:r>
            <a:r>
              <a:rPr lang="cs-CZ" sz="2400" dirty="0">
                <a:latin typeface="Cambria"/>
                <a:cs typeface="Cambria"/>
              </a:rPr>
              <a:t>more </a:t>
            </a:r>
            <a:r>
              <a:rPr lang="cs-CZ" sz="2400" dirty="0" err="1">
                <a:latin typeface="Cambria"/>
                <a:cs typeface="Cambria"/>
              </a:rPr>
              <a:t>frequent</a:t>
            </a:r>
            <a:r>
              <a:rPr lang="cs-CZ" sz="2400" dirty="0">
                <a:latin typeface="Cambria"/>
                <a:cs typeface="Cambria"/>
              </a:rPr>
              <a:t>)</a:t>
            </a:r>
            <a:r>
              <a:rPr lang="cs-CZ" sz="2800" dirty="0">
                <a:latin typeface="Cambria"/>
              </a:rPr>
              <a:t>: </a:t>
            </a:r>
          </a:p>
          <a:p>
            <a:pPr marL="310896" lvl="2" indent="0">
              <a:buNone/>
            </a:pPr>
            <a:r>
              <a:rPr lang="cs-CZ" sz="2400" dirty="0">
                <a:latin typeface="Cambria"/>
              </a:rPr>
              <a:t>	</a:t>
            </a:r>
            <a:r>
              <a:rPr lang="cs-CZ" sz="2000" dirty="0" err="1">
                <a:latin typeface="Cambria"/>
              </a:rPr>
              <a:t>e.g</a:t>
            </a:r>
            <a:r>
              <a:rPr lang="cs-CZ" sz="2000" dirty="0">
                <a:latin typeface="Cambria"/>
              </a:rPr>
              <a:t>. </a:t>
            </a:r>
            <a:r>
              <a:rPr lang="cs-CZ" sz="2000" i="1" dirty="0">
                <a:latin typeface="Cambria"/>
              </a:rPr>
              <a:t>tumor, </a:t>
            </a:r>
            <a:r>
              <a:rPr lang="cs-CZ" sz="2000" i="1" dirty="0" err="1">
                <a:latin typeface="Cambria"/>
              </a:rPr>
              <a:t>tumoris</a:t>
            </a:r>
            <a:r>
              <a:rPr lang="cs-CZ" sz="2000" i="1" dirty="0">
                <a:latin typeface="Cambria"/>
              </a:rPr>
              <a:t>, m.</a:t>
            </a:r>
          </a:p>
          <a:p>
            <a:pPr lvl="1"/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I- </a:t>
            </a:r>
            <a:r>
              <a:rPr lang="cs-CZ" sz="2400" b="1" i="1" dirty="0" err="1">
                <a:solidFill>
                  <a:srgbClr val="1782BF"/>
                </a:solidFill>
                <a:latin typeface="Cambria"/>
                <a:cs typeface="Cambria"/>
              </a:rPr>
              <a:t>stems</a:t>
            </a:r>
            <a:r>
              <a:rPr lang="cs-CZ" sz="2400" b="1" i="1" dirty="0">
                <a:solidFill>
                  <a:srgbClr val="1782BF"/>
                </a:solidFill>
                <a:latin typeface="Cambria"/>
                <a:cs typeface="Cambria"/>
              </a:rPr>
              <a:t> (pelvis)</a:t>
            </a:r>
            <a:r>
              <a:rPr lang="cs-CZ" sz="2400" b="1" i="1" dirty="0">
                <a:solidFill>
                  <a:srgbClr val="1782BF"/>
                </a:solidFill>
                <a:latin typeface="Cambria"/>
              </a:rPr>
              <a:t> </a:t>
            </a:r>
            <a:r>
              <a:rPr lang="cs-CZ" sz="2400" u="sng" dirty="0">
                <a:latin typeface="Cambria"/>
                <a:cs typeface="Cambria"/>
              </a:rPr>
              <a:t>nominative and genitive are </a:t>
            </a:r>
            <a:r>
              <a:rPr lang="cs-CZ" sz="2400" u="sng" dirty="0" err="1">
                <a:latin typeface="Cambria"/>
                <a:cs typeface="Cambria"/>
              </a:rPr>
              <a:t>identical</a:t>
            </a:r>
            <a:r>
              <a:rPr lang="cs-CZ" sz="2400" u="sng" dirty="0">
                <a:latin typeface="Cambria"/>
                <a:cs typeface="Cambria"/>
              </a:rPr>
              <a:t>, </a:t>
            </a:r>
            <a:r>
              <a:rPr lang="cs-CZ" sz="2400" u="sng" dirty="0" err="1">
                <a:latin typeface="Cambria"/>
                <a:cs typeface="Cambria"/>
              </a:rPr>
              <a:t>or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u="sng" dirty="0" err="1">
                <a:latin typeface="Cambria"/>
                <a:cs typeface="Cambria"/>
              </a:rPr>
              <a:t>the</a:t>
            </a:r>
            <a:r>
              <a:rPr lang="cs-CZ" sz="2400" u="sng" dirty="0">
                <a:latin typeface="Cambria"/>
                <a:cs typeface="Cambria"/>
              </a:rPr>
              <a:t> stem </a:t>
            </a:r>
            <a:r>
              <a:rPr lang="cs-CZ" sz="2400" u="sng" dirty="0" err="1">
                <a:latin typeface="Cambria"/>
                <a:cs typeface="Cambria"/>
              </a:rPr>
              <a:t>ends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u="sng" dirty="0" err="1">
                <a:latin typeface="Cambria"/>
                <a:cs typeface="Cambria"/>
              </a:rPr>
              <a:t>with</a:t>
            </a:r>
            <a:r>
              <a:rPr lang="cs-CZ" sz="2400" u="sng" dirty="0">
                <a:latin typeface="Cambria"/>
                <a:cs typeface="Cambria"/>
              </a:rPr>
              <a:t> double </a:t>
            </a:r>
            <a:r>
              <a:rPr lang="cs-CZ" sz="2400" u="sng" dirty="0" err="1">
                <a:latin typeface="Cambria"/>
                <a:cs typeface="Cambria"/>
              </a:rPr>
              <a:t>consonant</a:t>
            </a:r>
            <a:r>
              <a:rPr lang="cs-CZ" sz="2400" u="sng" dirty="0">
                <a:latin typeface="Cambria"/>
                <a:cs typeface="Cambria"/>
              </a:rPr>
              <a:t> </a:t>
            </a:r>
            <a:r>
              <a:rPr lang="cs-CZ" sz="2400" dirty="0">
                <a:latin typeface="Cambria"/>
              </a:rPr>
              <a:t>	</a:t>
            </a:r>
          </a:p>
          <a:p>
            <a:pPr marL="310896" lvl="2" indent="0">
              <a:buNone/>
            </a:pPr>
            <a:r>
              <a:rPr lang="cs-CZ" sz="2000" dirty="0">
                <a:latin typeface="Cambria"/>
              </a:rPr>
              <a:t>	</a:t>
            </a:r>
            <a:r>
              <a:rPr lang="cs-CZ" sz="2000" dirty="0" err="1">
                <a:latin typeface="Cambria"/>
              </a:rPr>
              <a:t>e.g</a:t>
            </a:r>
            <a:r>
              <a:rPr lang="cs-CZ" sz="2000" dirty="0">
                <a:latin typeface="Cambria"/>
              </a:rPr>
              <a:t>. </a:t>
            </a:r>
            <a:r>
              <a:rPr lang="cs-CZ" sz="2000" i="1" dirty="0" err="1">
                <a:latin typeface="Cambria"/>
              </a:rPr>
              <a:t>cutis</a:t>
            </a:r>
            <a:r>
              <a:rPr lang="cs-CZ" sz="2000" i="1" dirty="0">
                <a:latin typeface="Cambria"/>
              </a:rPr>
              <a:t>, </a:t>
            </a:r>
            <a:r>
              <a:rPr lang="cs-CZ" sz="2000" i="1" dirty="0" err="1">
                <a:latin typeface="Cambria"/>
              </a:rPr>
              <a:t>cutis</a:t>
            </a:r>
            <a:r>
              <a:rPr lang="cs-CZ" sz="2000" i="1" dirty="0">
                <a:latin typeface="Cambria"/>
              </a:rPr>
              <a:t>, f.; </a:t>
            </a:r>
            <a:r>
              <a:rPr lang="cs-CZ" sz="2000" i="1" dirty="0" err="1">
                <a:latin typeface="Cambria"/>
              </a:rPr>
              <a:t>dens</a:t>
            </a:r>
            <a:r>
              <a:rPr lang="cs-CZ" sz="2000" i="1" dirty="0">
                <a:latin typeface="Cambria"/>
              </a:rPr>
              <a:t>, </a:t>
            </a:r>
            <a:r>
              <a:rPr lang="cs-CZ" sz="2000" i="1" dirty="0" err="1">
                <a:latin typeface="Cambria"/>
              </a:rPr>
              <a:t>de</a:t>
            </a:r>
            <a:r>
              <a:rPr lang="cs-CZ" sz="2000" b="1" i="1" dirty="0" err="1">
                <a:latin typeface="Cambria"/>
              </a:rPr>
              <a:t>nt</a:t>
            </a:r>
            <a:r>
              <a:rPr lang="cs-CZ" sz="2000" i="1" dirty="0" err="1">
                <a:latin typeface="Cambria"/>
              </a:rPr>
              <a:t>is</a:t>
            </a:r>
            <a:r>
              <a:rPr lang="cs-CZ" sz="2000" i="1" dirty="0">
                <a:latin typeface="Cambria"/>
              </a:rPr>
              <a:t>, 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43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81836" y="228600"/>
            <a:ext cx="8999699" cy="878747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paradigms</a:t>
            </a:r>
            <a:br>
              <a:rPr lang="cs-CZ" dirty="0"/>
            </a:br>
            <a:r>
              <a:rPr lang="cs-CZ" dirty="0"/>
              <a:t>PELVIS and DOLOR</a:t>
            </a:r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1"/>
          </p:nvPr>
        </p:nvSpPr>
        <p:spPr>
          <a:xfrm>
            <a:off x="6200061" y="4924959"/>
            <a:ext cx="58800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cs-CZ" sz="1500" dirty="0"/>
              <a:t>I-STEM MASCULINE AND FEMININE GENDER NOUNS</a:t>
            </a:r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757646"/>
              </p:ext>
            </p:extLst>
          </p:nvPr>
        </p:nvGraphicFramePr>
        <p:xfrm>
          <a:off x="6200060" y="1915029"/>
          <a:ext cx="5734677" cy="2992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1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0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0505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pelvis</a:t>
                      </a:r>
                      <a:endParaRPr lang="sk-SK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>
                          <a:latin typeface="Cambria"/>
                          <a:cs typeface="Cambria"/>
                        </a:rPr>
                        <a:t>gen.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pelv-is</a:t>
                      </a:r>
                      <a:endParaRPr lang="sk-SK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</a:t>
                      </a:r>
                      <a:r>
                        <a:rPr lang="sk-SK" sz="2500" b="1" dirty="0" err="1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-ium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>
                          <a:latin typeface="Cambria"/>
                          <a:cs typeface="Cambria"/>
                        </a:rPr>
                        <a:t>ak.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pelv-em</a:t>
                      </a:r>
                      <a:endParaRPr lang="sk-SK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599"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pelv-e</a:t>
                      </a:r>
                      <a:endParaRPr lang="sk-SK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pelv-ibus</a:t>
                      </a:r>
                      <a:endParaRPr lang="en-GB" sz="2500" b="1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954258"/>
              </p:ext>
            </p:extLst>
          </p:nvPr>
        </p:nvGraphicFramePr>
        <p:xfrm>
          <a:off x="223371" y="1905470"/>
          <a:ext cx="5861106" cy="2992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853">
                <a:tc>
                  <a:txBody>
                    <a:bodyPr/>
                    <a:lstStyle/>
                    <a:p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Sg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Pl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nom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latin typeface="Cambria"/>
                          <a:cs typeface="Cambria"/>
                        </a:rPr>
                        <a:t>dolor</a:t>
                      </a:r>
                      <a:endParaRPr lang="sk-SK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>
                          <a:latin typeface="Cambria"/>
                          <a:cs typeface="Cambria"/>
                        </a:rPr>
                        <a:t>dolor-es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>
                          <a:latin typeface="Cambria"/>
                          <a:cs typeface="Cambria"/>
                        </a:rPr>
                        <a:t>gen.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latin typeface="Cambria"/>
                          <a:cs typeface="Cambria"/>
                        </a:rPr>
                        <a:t>dolor-is</a:t>
                      </a:r>
                      <a:endParaRPr lang="sk-SK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>
                          <a:latin typeface="Cambria"/>
                          <a:cs typeface="Cambria"/>
                        </a:rPr>
                        <a:t>dolor</a:t>
                      </a:r>
                      <a:r>
                        <a:rPr lang="sk-SK" sz="2500" b="1" dirty="0">
                          <a:solidFill>
                            <a:srgbClr val="FF0000"/>
                          </a:solidFill>
                          <a:latin typeface="Cambria"/>
                          <a:cs typeface="Cambria"/>
                        </a:rPr>
                        <a:t>-um</a:t>
                      </a:r>
                      <a:endParaRPr lang="en-GB" sz="2500" b="1" dirty="0">
                        <a:solidFill>
                          <a:srgbClr val="FF0000"/>
                        </a:solidFill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>
                          <a:latin typeface="Cambria"/>
                          <a:cs typeface="Cambria"/>
                        </a:rPr>
                        <a:t>ak.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latin typeface="Cambria"/>
                          <a:cs typeface="Cambria"/>
                        </a:rPr>
                        <a:t>dolor-em</a:t>
                      </a:r>
                      <a:endParaRPr lang="sk-SK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>
                          <a:latin typeface="Cambria"/>
                          <a:cs typeface="Cambria"/>
                        </a:rPr>
                        <a:t>dolor-es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sk-SK" sz="2500" dirty="0" err="1">
                          <a:latin typeface="Cambria"/>
                          <a:cs typeface="Cambria"/>
                        </a:rPr>
                        <a:t>abl</a:t>
                      </a:r>
                      <a:r>
                        <a:rPr lang="sk-SK" sz="2500" dirty="0">
                          <a:latin typeface="Cambria"/>
                          <a:cs typeface="Cambria"/>
                        </a:rPr>
                        <a:t>.</a:t>
                      </a:r>
                      <a:endParaRPr lang="en-GB" sz="2500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 err="1">
                          <a:latin typeface="Cambria"/>
                          <a:cs typeface="Cambria"/>
                        </a:rPr>
                        <a:t>dolor-e</a:t>
                      </a:r>
                      <a:endParaRPr lang="sk-SK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tc>
                  <a:txBody>
                    <a:bodyPr/>
                    <a:lstStyle/>
                    <a:p>
                      <a:r>
                        <a:rPr lang="sk-SK" sz="2500" b="1" dirty="0">
                          <a:latin typeface="Cambria"/>
                          <a:cs typeface="Cambria"/>
                        </a:rPr>
                        <a:t>dolor-ibus</a:t>
                      </a:r>
                      <a:endParaRPr lang="en-GB" sz="2500" b="1" dirty="0">
                        <a:latin typeface="Cambria"/>
                        <a:cs typeface="Cambria"/>
                      </a:endParaRPr>
                    </a:p>
                  </a:txBody>
                  <a:tcPr marL="121920" marR="12192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Zástupný symbol pro obsah 5"/>
          <p:cNvSpPr txBox="1">
            <a:spLocks/>
          </p:cNvSpPr>
          <p:nvPr/>
        </p:nvSpPr>
        <p:spPr>
          <a:xfrm>
            <a:off x="204391" y="4928999"/>
            <a:ext cx="5880087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buFont typeface="Wingdings 2"/>
              <a:buNone/>
            </a:pPr>
            <a:r>
              <a:rPr lang="cs-CZ" sz="1500" dirty="0"/>
              <a:t>CONSONANT-STEM MASCULINE AND FEMININE GENDER NOUNS</a:t>
            </a:r>
          </a:p>
        </p:txBody>
      </p:sp>
    </p:spTree>
    <p:extLst>
      <p:ext uri="{BB962C8B-B14F-4D97-AF65-F5344CB8AC3E}">
        <p14:creationId xmlns:p14="http://schemas.microsoft.com/office/powerpoint/2010/main" val="3756666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declined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b="1" i="1" dirty="0"/>
              <a:t>rete</a:t>
            </a:r>
            <a:r>
              <a:rPr lang="cs-CZ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 </a:t>
            </a:r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neuters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animal, </a:t>
            </a:r>
            <a:r>
              <a:rPr lang="cs-CZ" b="1" dirty="0" err="1">
                <a:solidFill>
                  <a:srgbClr val="00B050"/>
                </a:solidFill>
              </a:rPr>
              <a:t>alis</a:t>
            </a:r>
            <a:r>
              <a:rPr lang="cs-CZ" b="1" dirty="0">
                <a:solidFill>
                  <a:srgbClr val="00B050"/>
                </a:solidFill>
              </a:rPr>
              <a:t>, n.</a:t>
            </a:r>
          </a:p>
          <a:p>
            <a:r>
              <a:rPr lang="cs-CZ" b="1" dirty="0" err="1">
                <a:solidFill>
                  <a:srgbClr val="00B050"/>
                </a:solidFill>
              </a:rPr>
              <a:t>calcar</a:t>
            </a:r>
            <a:r>
              <a:rPr lang="cs-CZ" b="1" dirty="0">
                <a:solidFill>
                  <a:srgbClr val="00B050"/>
                </a:solidFill>
              </a:rPr>
              <a:t>, </a:t>
            </a:r>
            <a:r>
              <a:rPr lang="cs-CZ" b="1" dirty="0" err="1">
                <a:solidFill>
                  <a:srgbClr val="00B050"/>
                </a:solidFill>
              </a:rPr>
              <a:t>aris</a:t>
            </a:r>
            <a:r>
              <a:rPr lang="cs-CZ" b="1" dirty="0">
                <a:solidFill>
                  <a:srgbClr val="00B050"/>
                </a:solidFill>
              </a:rPr>
              <a:t>, n.</a:t>
            </a:r>
          </a:p>
          <a:p>
            <a:r>
              <a:rPr lang="cs-CZ" b="1" dirty="0" err="1">
                <a:solidFill>
                  <a:srgbClr val="00B050"/>
                </a:solidFill>
              </a:rPr>
              <a:t>cochlear</a:t>
            </a:r>
            <a:r>
              <a:rPr lang="cs-CZ" b="1" dirty="0">
                <a:solidFill>
                  <a:srgbClr val="00B050"/>
                </a:solidFill>
              </a:rPr>
              <a:t>, </a:t>
            </a:r>
            <a:r>
              <a:rPr lang="cs-CZ" b="1" dirty="0" err="1">
                <a:solidFill>
                  <a:srgbClr val="00B050"/>
                </a:solidFill>
              </a:rPr>
              <a:t>aris</a:t>
            </a:r>
            <a:r>
              <a:rPr lang="cs-CZ" b="1" dirty="0">
                <a:solidFill>
                  <a:srgbClr val="00B050"/>
                </a:solidFill>
              </a:rPr>
              <a:t>, n.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53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1826" y="198555"/>
            <a:ext cx="9720072" cy="1499616"/>
          </a:xfrm>
        </p:spPr>
        <p:txBody>
          <a:bodyPr/>
          <a:lstStyle/>
          <a:p>
            <a:r>
              <a:rPr lang="cs-CZ" dirty="0" err="1"/>
              <a:t>Words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Greek</a:t>
            </a:r>
            <a:r>
              <a:rPr lang="cs-CZ" dirty="0"/>
              <a:t> </a:t>
            </a:r>
            <a:r>
              <a:rPr lang="cs-CZ" dirty="0" err="1"/>
              <a:t>origin</a:t>
            </a:r>
            <a:endParaRPr lang="cs-CZ" dirty="0"/>
          </a:p>
        </p:txBody>
      </p:sp>
      <p:pic>
        <p:nvPicPr>
          <p:cNvPr id="4" name="Picture 8" descr="KOncovky do prezentácií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94" y="1288473"/>
            <a:ext cx="8891212" cy="4916041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7683335" y="1698171"/>
            <a:ext cx="605641" cy="387135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738753" y="3201142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7738753" y="2912158"/>
            <a:ext cx="522514" cy="46601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7738753" y="4385334"/>
            <a:ext cx="522514" cy="463138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55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Nouns</a:t>
            </a:r>
            <a:r>
              <a:rPr lang="cs-CZ" dirty="0"/>
              <a:t> </a:t>
            </a:r>
            <a:r>
              <a:rPr lang="cs-CZ" dirty="0" err="1"/>
              <a:t>declined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b="1" i="1" dirty="0"/>
              <a:t>dosis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3787" y="2133600"/>
            <a:ext cx="10150825" cy="4623460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cs-CZ" sz="2400" b="1" dirty="0" err="1">
                <a:solidFill>
                  <a:srgbClr val="00B050"/>
                </a:solidFill>
              </a:rPr>
              <a:t>feminine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 err="1"/>
              <a:t>nouns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Greek</a:t>
            </a:r>
            <a:r>
              <a:rPr lang="cs-CZ" sz="2400" dirty="0"/>
              <a:t> </a:t>
            </a:r>
            <a:r>
              <a:rPr lang="cs-CZ" sz="2400" dirty="0" err="1"/>
              <a:t>origin</a:t>
            </a:r>
            <a:r>
              <a:rPr lang="cs-CZ" sz="2400" dirty="0"/>
              <a:t> </a:t>
            </a:r>
            <a:r>
              <a:rPr lang="cs-CZ" sz="2400" dirty="0" err="1"/>
              <a:t>ending</a:t>
            </a:r>
            <a:r>
              <a:rPr lang="cs-CZ" sz="2400" dirty="0"/>
              <a:t> in </a:t>
            </a:r>
            <a:r>
              <a:rPr lang="cs-CZ" sz="2400" b="1" dirty="0">
                <a:solidFill>
                  <a:srgbClr val="FF0000"/>
                </a:solidFill>
              </a:rPr>
              <a:t>–sis</a:t>
            </a:r>
            <a:r>
              <a:rPr lang="cs-CZ" sz="2400" dirty="0"/>
              <a:t>, </a:t>
            </a:r>
            <a:r>
              <a:rPr lang="cs-CZ" sz="2400" b="1" dirty="0">
                <a:solidFill>
                  <a:srgbClr val="FF0000"/>
                </a:solidFill>
              </a:rPr>
              <a:t>-</a:t>
            </a:r>
            <a:r>
              <a:rPr lang="cs-CZ" sz="2400" b="1" dirty="0" err="1">
                <a:solidFill>
                  <a:srgbClr val="FF0000"/>
                </a:solidFill>
              </a:rPr>
              <a:t>xis</a:t>
            </a:r>
            <a:r>
              <a:rPr lang="cs-CZ" sz="2400" dirty="0"/>
              <a:t>,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FF0000"/>
                </a:solidFill>
              </a:rPr>
              <a:t>–</a:t>
            </a:r>
            <a:r>
              <a:rPr lang="cs-CZ" sz="2400" b="1" dirty="0" err="1">
                <a:solidFill>
                  <a:srgbClr val="FF0000"/>
                </a:solidFill>
              </a:rPr>
              <a:t>osis</a:t>
            </a:r>
            <a:endParaRPr lang="cs-CZ" sz="2400" b="1" dirty="0">
              <a:solidFill>
                <a:srgbClr val="FF0000"/>
              </a:solidFill>
            </a:endParaRPr>
          </a:p>
          <a:p>
            <a:pPr marL="342900" lvl="1" indent="-342900"/>
            <a:endParaRPr lang="cs-CZ" sz="2400" b="1" i="1" dirty="0">
              <a:solidFill>
                <a:srgbClr val="FF0000"/>
              </a:solidFill>
            </a:endParaRPr>
          </a:p>
          <a:p>
            <a:pPr marL="0" lvl="1" indent="0" algn="ctr">
              <a:buNone/>
            </a:pPr>
            <a:r>
              <a:rPr lang="cs-CZ" sz="2800" i="1" dirty="0">
                <a:solidFill>
                  <a:schemeClr val="tx1"/>
                </a:solidFill>
              </a:rPr>
              <a:t>*in </a:t>
            </a:r>
            <a:r>
              <a:rPr lang="cs-CZ" sz="2800" i="1" dirty="0" err="1">
                <a:solidFill>
                  <a:schemeClr val="tx1"/>
                </a:solidFill>
              </a:rPr>
              <a:t>the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dictionary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you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can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identify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them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err="1">
                <a:solidFill>
                  <a:schemeClr val="tx1"/>
                </a:solidFill>
              </a:rPr>
              <a:t>according</a:t>
            </a:r>
            <a:r>
              <a:rPr lang="cs-CZ" sz="2800" i="1" dirty="0">
                <a:solidFill>
                  <a:schemeClr val="tx1"/>
                </a:solidFill>
              </a:rPr>
              <a:t> to </a:t>
            </a:r>
            <a:r>
              <a:rPr lang="cs-CZ" sz="2800" i="1" dirty="0" err="1">
                <a:solidFill>
                  <a:schemeClr val="tx1"/>
                </a:solidFill>
              </a:rPr>
              <a:t>the</a:t>
            </a: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>
                <a:solidFill>
                  <a:srgbClr val="00B050"/>
                </a:solidFill>
              </a:rPr>
              <a:t>double Genitive </a:t>
            </a:r>
            <a:r>
              <a:rPr lang="cs-CZ" sz="2800" i="1" dirty="0" err="1">
                <a:solidFill>
                  <a:srgbClr val="00B050"/>
                </a:solidFill>
              </a:rPr>
              <a:t>ending</a:t>
            </a:r>
            <a:r>
              <a:rPr lang="cs-CZ" sz="2800" i="1" dirty="0">
                <a:solidFill>
                  <a:srgbClr val="00B050"/>
                </a:solidFill>
              </a:rPr>
              <a:t> </a:t>
            </a:r>
            <a:r>
              <a:rPr lang="cs-CZ" sz="2800" b="1" i="1" dirty="0">
                <a:solidFill>
                  <a:schemeClr val="tx1"/>
                </a:solidFill>
              </a:rPr>
              <a:t>–</a:t>
            </a:r>
            <a:r>
              <a:rPr lang="cs-CZ" sz="2800" b="1" i="1" dirty="0" err="1">
                <a:solidFill>
                  <a:schemeClr val="tx1"/>
                </a:solidFill>
              </a:rPr>
              <a:t>is</a:t>
            </a:r>
            <a:r>
              <a:rPr lang="cs-CZ" sz="2800" b="1" i="1" dirty="0">
                <a:solidFill>
                  <a:schemeClr val="tx1"/>
                </a:solidFill>
              </a:rPr>
              <a:t>/-</a:t>
            </a:r>
            <a:r>
              <a:rPr lang="cs-CZ" sz="2800" b="1" i="1" dirty="0" err="1">
                <a:solidFill>
                  <a:schemeClr val="tx1"/>
                </a:solidFill>
              </a:rPr>
              <a:t>eos</a:t>
            </a:r>
            <a:endParaRPr lang="cs-CZ" sz="2400" b="1" i="1" dirty="0">
              <a:solidFill>
                <a:srgbClr val="FF0000"/>
              </a:solidFill>
            </a:endParaRPr>
          </a:p>
          <a:p>
            <a:endParaRPr lang="cs-CZ" sz="2600" b="1" dirty="0">
              <a:solidFill>
                <a:srgbClr val="FF0000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+ </a:t>
            </a:r>
            <a:r>
              <a:rPr lang="cs-CZ" sz="2600" dirty="0" err="1">
                <a:solidFill>
                  <a:schemeClr val="tx1"/>
                </a:solidFill>
              </a:rPr>
              <a:t>some</a:t>
            </a:r>
            <a:r>
              <a:rPr lang="cs-CZ" sz="2600" dirty="0">
                <a:solidFill>
                  <a:schemeClr val="tx1"/>
                </a:solidFill>
              </a:rPr>
              <a:t> Latin </a:t>
            </a:r>
            <a:r>
              <a:rPr lang="cs-CZ" sz="2600" dirty="0" err="1">
                <a:solidFill>
                  <a:schemeClr val="tx1"/>
                </a:solidFill>
              </a:rPr>
              <a:t>nouns</a:t>
            </a:r>
            <a:r>
              <a:rPr lang="cs-CZ" sz="26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febris</a:t>
            </a:r>
            <a:r>
              <a:rPr lang="cs-CZ" sz="2300" i="1" dirty="0">
                <a:solidFill>
                  <a:srgbClr val="FF0000"/>
                </a:solidFill>
              </a:rPr>
              <a:t>, </a:t>
            </a:r>
            <a:r>
              <a:rPr lang="cs-CZ" sz="2300" i="1" dirty="0" err="1">
                <a:solidFill>
                  <a:srgbClr val="FF0000"/>
                </a:solidFill>
              </a:rPr>
              <a:t>is</a:t>
            </a:r>
            <a:r>
              <a:rPr lang="cs-CZ" sz="2300" i="1" dirty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sitis</a:t>
            </a:r>
            <a:r>
              <a:rPr lang="cs-CZ" sz="2300" i="1" dirty="0">
                <a:solidFill>
                  <a:srgbClr val="FF0000"/>
                </a:solidFill>
              </a:rPr>
              <a:t>, </a:t>
            </a:r>
            <a:r>
              <a:rPr lang="cs-CZ" sz="2300" i="1" dirty="0" err="1">
                <a:solidFill>
                  <a:srgbClr val="FF0000"/>
                </a:solidFill>
              </a:rPr>
              <a:t>is</a:t>
            </a:r>
            <a:r>
              <a:rPr lang="cs-CZ" sz="2300" i="1" dirty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tussis</a:t>
            </a:r>
            <a:r>
              <a:rPr lang="cs-CZ" sz="2300" i="1" dirty="0">
                <a:solidFill>
                  <a:srgbClr val="FF0000"/>
                </a:solidFill>
              </a:rPr>
              <a:t>, </a:t>
            </a:r>
            <a:r>
              <a:rPr lang="cs-CZ" sz="2300" i="1" dirty="0" err="1">
                <a:solidFill>
                  <a:srgbClr val="FF0000"/>
                </a:solidFill>
              </a:rPr>
              <a:t>is</a:t>
            </a:r>
            <a:r>
              <a:rPr lang="cs-CZ" sz="2300" i="1" dirty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pertussis</a:t>
            </a:r>
            <a:r>
              <a:rPr lang="cs-CZ" sz="2300" i="1" dirty="0">
                <a:solidFill>
                  <a:srgbClr val="FF0000"/>
                </a:solidFill>
              </a:rPr>
              <a:t>, </a:t>
            </a:r>
            <a:r>
              <a:rPr lang="cs-CZ" sz="2300" i="1" dirty="0" err="1">
                <a:solidFill>
                  <a:srgbClr val="FF0000"/>
                </a:solidFill>
              </a:rPr>
              <a:t>is</a:t>
            </a:r>
            <a:r>
              <a:rPr lang="cs-CZ" sz="2300" i="1" dirty="0">
                <a:solidFill>
                  <a:srgbClr val="FF0000"/>
                </a:solidFill>
              </a:rPr>
              <a:t>, f.</a:t>
            </a:r>
          </a:p>
          <a:p>
            <a:pPr lvl="1"/>
            <a:r>
              <a:rPr lang="cs-CZ" sz="2300" i="1" dirty="0" err="1">
                <a:solidFill>
                  <a:srgbClr val="FF0000"/>
                </a:solidFill>
              </a:rPr>
              <a:t>tuberculosis</a:t>
            </a:r>
            <a:r>
              <a:rPr lang="cs-CZ" sz="2300" i="1" dirty="0">
                <a:solidFill>
                  <a:srgbClr val="FF0000"/>
                </a:solidFill>
              </a:rPr>
              <a:t>, </a:t>
            </a:r>
            <a:r>
              <a:rPr lang="cs-CZ" sz="2300" i="1" dirty="0" err="1">
                <a:solidFill>
                  <a:srgbClr val="FF0000"/>
                </a:solidFill>
              </a:rPr>
              <a:t>is</a:t>
            </a:r>
            <a:r>
              <a:rPr lang="cs-CZ" sz="2300" i="1" dirty="0">
                <a:solidFill>
                  <a:srgbClr val="FF0000"/>
                </a:solidFill>
              </a:rPr>
              <a:t>, f.</a:t>
            </a:r>
            <a:endParaRPr lang="cs-CZ" sz="2300" dirty="0">
              <a:solidFill>
                <a:schemeClr val="tx1"/>
              </a:solidFill>
            </a:endParaRPr>
          </a:p>
          <a:p>
            <a:pPr lvl="1"/>
            <a:endParaRPr lang="cs-CZ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47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65926" y="228600"/>
            <a:ext cx="8916473" cy="1143000"/>
          </a:xfrm>
        </p:spPr>
        <p:txBody>
          <a:bodyPr anchor="ctr">
            <a:normAutofit/>
          </a:bodyPr>
          <a:lstStyle/>
          <a:p>
            <a:r>
              <a:rPr lang="sk-SK" sz="3600" cap="all" dirty="0">
                <a:solidFill>
                  <a:schemeClr val="accent3"/>
                </a:solidFill>
                <a:latin typeface="Cambria"/>
                <a:cs typeface="Cambria"/>
              </a:rPr>
              <a:t>EXCEPTIONS</a:t>
            </a:r>
            <a:endParaRPr lang="en-GB" sz="3600" cap="all" dirty="0">
              <a:solidFill>
                <a:schemeClr val="accent3"/>
              </a:solidFill>
              <a:latin typeface="Cambria"/>
              <a:cs typeface="Cambria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sz="2800" b="1" dirty="0">
                <a:latin typeface="Cambria"/>
                <a:cs typeface="Cambria"/>
              </a:rPr>
              <a:t>os, </a:t>
            </a:r>
            <a:r>
              <a:rPr lang="sk-SK" sz="2800" b="1" dirty="0" err="1">
                <a:latin typeface="Cambria"/>
                <a:cs typeface="Cambria"/>
              </a:rPr>
              <a:t>ossis</a:t>
            </a:r>
            <a:r>
              <a:rPr lang="sk-SK" sz="2800" b="1" dirty="0">
                <a:latin typeface="Cambria"/>
                <a:cs typeface="Cambria"/>
              </a:rPr>
              <a:t> n. </a:t>
            </a:r>
            <a:r>
              <a:rPr lang="sk-SK" sz="2800" i="1" dirty="0">
                <a:latin typeface="Cambria"/>
                <a:cs typeface="Cambria"/>
              </a:rPr>
              <a:t>bone → </a:t>
            </a:r>
            <a:r>
              <a:rPr lang="sk-SK" sz="2800" dirty="0">
                <a:latin typeface="Cambria"/>
                <a:cs typeface="Cambria"/>
              </a:rPr>
              <a:t>gen. pl.</a:t>
            </a:r>
            <a:r>
              <a:rPr lang="sk-SK" sz="2800" i="1" dirty="0">
                <a:solidFill>
                  <a:srgbClr val="FF0000"/>
                </a:solidFill>
                <a:latin typeface="Cambria"/>
                <a:cs typeface="Cambria"/>
              </a:rPr>
              <a:t>–</a:t>
            </a:r>
            <a:r>
              <a:rPr lang="sk-SK" sz="2800" i="1" dirty="0" err="1">
                <a:solidFill>
                  <a:srgbClr val="FF0000"/>
                </a:solidFill>
                <a:latin typeface="Cambria"/>
                <a:cs typeface="Cambria"/>
              </a:rPr>
              <a:t>ium</a:t>
            </a:r>
            <a:endParaRPr lang="sk-SK" sz="2800" i="1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endParaRPr lang="sk-SK" sz="2800" i="1" dirty="0">
              <a:solidFill>
                <a:schemeClr val="accent6"/>
              </a:solidFill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800" b="1" dirty="0" err="1">
                <a:latin typeface="Cambria"/>
                <a:cs typeface="Cambria"/>
              </a:rPr>
              <a:t>vas</a:t>
            </a:r>
            <a:r>
              <a:rPr lang="sk-SK" sz="2800" b="1" dirty="0">
                <a:latin typeface="Cambria"/>
                <a:cs typeface="Cambria"/>
              </a:rPr>
              <a:t>, </a:t>
            </a:r>
            <a:r>
              <a:rPr lang="sk-SK" sz="2800" b="1" dirty="0" err="1">
                <a:latin typeface="Cambria"/>
                <a:cs typeface="Cambria"/>
              </a:rPr>
              <a:t>vasis</a:t>
            </a:r>
            <a:r>
              <a:rPr lang="sk-SK" sz="2800" b="1" dirty="0">
                <a:latin typeface="Cambria"/>
                <a:cs typeface="Cambria"/>
              </a:rPr>
              <a:t>, n. </a:t>
            </a:r>
            <a:r>
              <a:rPr lang="sk-SK" sz="2800" i="1" dirty="0" err="1">
                <a:latin typeface="Cambria"/>
                <a:cs typeface="Cambria"/>
              </a:rPr>
              <a:t>vessel</a:t>
            </a:r>
            <a:r>
              <a:rPr lang="sk-SK" sz="2800" dirty="0">
                <a:latin typeface="Cambria"/>
                <a:cs typeface="Cambria"/>
              </a:rPr>
              <a:t> 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in </a:t>
            </a:r>
            <a:r>
              <a:rPr lang="sk-SK" sz="2400" b="1" dirty="0" err="1">
                <a:solidFill>
                  <a:srgbClr val="FF0000"/>
                </a:solidFill>
                <a:latin typeface="Cambria"/>
                <a:cs typeface="Cambria"/>
              </a:rPr>
              <a:t>sg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. </a:t>
            </a:r>
            <a:r>
              <a:rPr lang="sk-SK" sz="2400" dirty="0" err="1">
                <a:solidFill>
                  <a:srgbClr val="FF0000"/>
                </a:solidFill>
                <a:latin typeface="Cambria"/>
                <a:cs typeface="Cambria"/>
              </a:rPr>
              <a:t>follows</a:t>
            </a:r>
            <a:r>
              <a:rPr lang="sk-SK" sz="24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sk-SK" sz="2400" dirty="0" err="1">
                <a:solidFill>
                  <a:srgbClr val="FF0000"/>
                </a:solidFill>
                <a:latin typeface="Cambria"/>
                <a:cs typeface="Cambria"/>
              </a:rPr>
              <a:t>paradigm</a:t>
            </a:r>
            <a:r>
              <a:rPr lang="sk-SK" sz="2400" dirty="0">
                <a:solidFill>
                  <a:srgbClr val="FF0000"/>
                </a:solidFill>
                <a:latin typeface="Cambria"/>
                <a:cs typeface="Cambria"/>
              </a:rPr>
              <a:t>  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CORPUS</a:t>
            </a:r>
            <a:r>
              <a:rPr lang="sk-SK" sz="24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              </a:t>
            </a:r>
            <a:r>
              <a:rPr lang="sk-SK" sz="2400" i="1" dirty="0" err="1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vas-vasis-vas-vase</a:t>
            </a:r>
            <a:r>
              <a:rPr lang="sk-SK" sz="24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in </a:t>
            </a:r>
            <a:r>
              <a:rPr lang="sk-SK" sz="2400" b="1" dirty="0" err="1">
                <a:solidFill>
                  <a:srgbClr val="FF0000"/>
                </a:solidFill>
                <a:latin typeface="Cambria"/>
                <a:cs typeface="Cambria"/>
              </a:rPr>
              <a:t>pl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. </a:t>
            </a:r>
            <a:r>
              <a:rPr lang="sk-SK" sz="2400" dirty="0" err="1">
                <a:solidFill>
                  <a:srgbClr val="FF0000"/>
                </a:solidFill>
                <a:latin typeface="Cambria"/>
                <a:cs typeface="Cambria"/>
              </a:rPr>
              <a:t>follows</a:t>
            </a:r>
            <a:r>
              <a:rPr lang="sk-SK" sz="24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sk-SK" sz="2400" dirty="0" err="1">
                <a:solidFill>
                  <a:srgbClr val="FF0000"/>
                </a:solidFill>
                <a:latin typeface="Cambria"/>
                <a:cs typeface="Cambria"/>
              </a:rPr>
              <a:t>paradigm</a:t>
            </a:r>
            <a:r>
              <a:rPr lang="sk-SK" sz="2400" dirty="0">
                <a:solidFill>
                  <a:srgbClr val="FF0000"/>
                </a:solidFill>
                <a:latin typeface="Cambria"/>
                <a:cs typeface="Cambria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SEPTUM 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		    </a:t>
            </a:r>
            <a:r>
              <a:rPr lang="sk-SK" sz="2400" i="1" dirty="0" err="1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vasa-vasorum-vasa-vasis</a:t>
            </a:r>
            <a:endParaRPr lang="sk-SK" sz="2400" i="1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914400" lvl="1" indent="-457200">
              <a:buFont typeface="+mj-lt"/>
              <a:buAutoNum type="arabicPeriod"/>
            </a:pPr>
            <a:endParaRPr lang="sk-SK" sz="2400" i="1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536575" indent="-536575">
              <a:buFont typeface="+mj-lt"/>
              <a:buAutoNum type="arabicPeriod"/>
            </a:pPr>
            <a:r>
              <a:rPr lang="sk-SK" sz="2800" b="1" dirty="0">
                <a:latin typeface="Cambria"/>
                <a:cs typeface="Cambria"/>
              </a:rPr>
              <a:t>GREEK NOUNS  </a:t>
            </a:r>
            <a:r>
              <a:rPr lang="sk-SK" sz="2800" b="1" dirty="0" err="1">
                <a:latin typeface="Cambria"/>
                <a:cs typeface="Cambria"/>
              </a:rPr>
              <a:t>typical</a:t>
            </a:r>
            <a:r>
              <a:rPr lang="sk-SK" sz="2800" b="1" dirty="0">
                <a:latin typeface="Cambria"/>
                <a:cs typeface="Cambria"/>
              </a:rPr>
              <a:t> </a:t>
            </a:r>
            <a:r>
              <a:rPr lang="sk-SK" sz="2800" b="1" dirty="0" err="1">
                <a:latin typeface="Cambria"/>
                <a:cs typeface="Cambria"/>
              </a:rPr>
              <a:t>endings</a:t>
            </a:r>
            <a:r>
              <a:rPr lang="sk-SK" sz="2800" b="1" dirty="0">
                <a:latin typeface="Cambria"/>
                <a:cs typeface="Cambria"/>
              </a:rPr>
              <a:t> </a:t>
            </a:r>
          </a:p>
          <a:p>
            <a:pPr marL="896938" lvl="1" indent="-452438">
              <a:buFont typeface="+mj-lt"/>
              <a:buAutoNum type="arabicPeriod"/>
            </a:pP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-</a:t>
            </a:r>
            <a:r>
              <a:rPr lang="sk-SK" sz="2400" b="1" dirty="0" err="1">
                <a:solidFill>
                  <a:srgbClr val="FF0000"/>
                </a:solidFill>
                <a:latin typeface="Cambria"/>
                <a:cs typeface="Cambria"/>
              </a:rPr>
              <a:t>itis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, </a:t>
            </a:r>
            <a:r>
              <a:rPr lang="sk-SK" sz="2400" b="1" dirty="0" err="1">
                <a:solidFill>
                  <a:srgbClr val="FF0000"/>
                </a:solidFill>
                <a:latin typeface="Cambria"/>
                <a:cs typeface="Cambria"/>
              </a:rPr>
              <a:t>itidis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, f.</a:t>
            </a:r>
            <a:r>
              <a:rPr lang="sk-SK" sz="2400" b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	</a:t>
            </a:r>
            <a:r>
              <a:rPr lang="sk-SK" sz="24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→ </a:t>
            </a:r>
            <a:r>
              <a:rPr lang="sk-SK" sz="2400" i="1" dirty="0" err="1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inflammation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896938" lvl="1" indent="-452438">
              <a:buFont typeface="+mj-lt"/>
              <a:buAutoNum type="arabicPeriod"/>
            </a:pP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-(o)ma//-(o)</a:t>
            </a:r>
            <a:r>
              <a:rPr lang="sk-SK" sz="2400" b="1" dirty="0" err="1">
                <a:solidFill>
                  <a:srgbClr val="FF0000"/>
                </a:solidFill>
                <a:latin typeface="Cambria"/>
                <a:cs typeface="Cambria"/>
              </a:rPr>
              <a:t>matis</a:t>
            </a:r>
            <a:r>
              <a:rPr lang="sk-SK" sz="2400" b="1" dirty="0">
                <a:solidFill>
                  <a:srgbClr val="FF0000"/>
                </a:solidFill>
                <a:latin typeface="Cambria"/>
                <a:cs typeface="Cambria"/>
              </a:rPr>
              <a:t>, n. </a:t>
            </a:r>
            <a:r>
              <a:rPr lang="sk-SK" sz="24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→  </a:t>
            </a:r>
            <a:r>
              <a:rPr lang="sk-SK" sz="2400" i="1" dirty="0" err="1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tumour</a:t>
            </a:r>
            <a:r>
              <a:rPr lang="sk-SK" sz="24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 </a:t>
            </a:r>
            <a:r>
              <a:rPr lang="sk-SK" sz="2400" i="1" dirty="0" err="1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types</a:t>
            </a:r>
            <a:r>
              <a:rPr lang="sk-SK" sz="2400" i="1" dirty="0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/</a:t>
            </a:r>
            <a:r>
              <a:rPr lang="sk-SK" sz="2400" i="1" dirty="0" err="1">
                <a:solidFill>
                  <a:schemeClr val="accent6">
                    <a:lumMod val="75000"/>
                  </a:schemeClr>
                </a:solidFill>
                <a:latin typeface="Cambria"/>
                <a:cs typeface="Cambria"/>
              </a:rPr>
              <a:t>swellings</a:t>
            </a:r>
            <a:endParaRPr lang="sk-SK" sz="2400" b="1" dirty="0">
              <a:solidFill>
                <a:schemeClr val="accent6">
                  <a:lumMod val="75000"/>
                </a:schemeClr>
              </a:solidFill>
              <a:latin typeface="Cambria"/>
              <a:cs typeface="Cambria"/>
            </a:endParaRPr>
          </a:p>
          <a:p>
            <a:pPr marL="400050" lvl="2" indent="0">
              <a:buNone/>
            </a:pPr>
            <a:endParaRPr lang="sk-SK" sz="2000" b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886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74" y="0"/>
            <a:ext cx="9720072" cy="1499616"/>
          </a:xfrm>
        </p:spPr>
        <p:txBody>
          <a:bodyPr/>
          <a:lstStyle/>
          <a:p>
            <a:r>
              <a:rPr lang="cs-CZ" dirty="0" err="1"/>
              <a:t>Agreed</a:t>
            </a:r>
            <a:r>
              <a:rPr lang="cs-CZ" dirty="0"/>
              <a:t> </a:t>
            </a:r>
            <a:r>
              <a:rPr lang="cs-CZ" dirty="0" err="1"/>
              <a:t>attribute</a:t>
            </a:r>
            <a:r>
              <a:rPr lang="cs-CZ" dirty="0"/>
              <a:t> </a:t>
            </a:r>
            <a:r>
              <a:rPr lang="cs-CZ" sz="3200" dirty="0"/>
              <a:t>(</a:t>
            </a:r>
            <a:r>
              <a:rPr lang="cs-CZ" sz="3200" dirty="0" err="1"/>
              <a:t>nouns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3rd </a:t>
            </a:r>
            <a:r>
              <a:rPr lang="cs-CZ" sz="3200" dirty="0" err="1"/>
              <a:t>declension</a:t>
            </a:r>
            <a:r>
              <a:rPr lang="cs-CZ" sz="3200" dirty="0"/>
              <a:t> + </a:t>
            </a:r>
            <a:r>
              <a:rPr lang="cs-CZ" sz="3200" dirty="0" err="1"/>
              <a:t>adjectives</a:t>
            </a:r>
            <a:r>
              <a:rPr lang="cs-CZ" sz="3200" dirty="0"/>
              <a:t> </a:t>
            </a:r>
            <a:r>
              <a:rPr lang="cs-CZ" sz="3200" dirty="0" err="1"/>
              <a:t>of</a:t>
            </a:r>
            <a:r>
              <a:rPr lang="cs-CZ" sz="3200" dirty="0"/>
              <a:t> 1st and 2nd </a:t>
            </a:r>
            <a:r>
              <a:rPr lang="cs-CZ" sz="3200" dirty="0" err="1"/>
              <a:t>declension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735" y="1417638"/>
            <a:ext cx="11072562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		</a:t>
            </a:r>
            <a:r>
              <a:rPr lang="cs-CZ" sz="2000" dirty="0"/>
              <a:t>	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000" dirty="0"/>
              <a:t>1. </a:t>
            </a:r>
            <a:r>
              <a:rPr lang="en-GB" sz="2000" dirty="0" err="1"/>
              <a:t>cavitas</a:t>
            </a:r>
            <a:r>
              <a:rPr lang="en-GB" sz="2000" dirty="0"/>
              <a:t> magna		</a:t>
            </a:r>
            <a:r>
              <a:rPr lang="cs-CZ" sz="2000" dirty="0"/>
              <a:t>		</a:t>
            </a:r>
            <a:r>
              <a:rPr lang="en-GB" sz="2000" dirty="0" err="1"/>
              <a:t>dolor</a:t>
            </a:r>
            <a:r>
              <a:rPr lang="en-GB" sz="2000" dirty="0"/>
              <a:t> magnus		</a:t>
            </a:r>
            <a:r>
              <a:rPr lang="cs-CZ" sz="2000" dirty="0"/>
              <a:t>	</a:t>
            </a:r>
            <a:r>
              <a:rPr lang="en-GB" sz="2000" dirty="0"/>
              <a:t>foramen magnum</a:t>
            </a:r>
          </a:p>
          <a:p>
            <a:pPr marL="0" indent="0">
              <a:buNone/>
            </a:pPr>
            <a:r>
              <a:rPr lang="en-GB" sz="2000" dirty="0"/>
              <a:t>2. </a:t>
            </a:r>
            <a:r>
              <a:rPr lang="en-GB" sz="2000" dirty="0" err="1"/>
              <a:t>cavitatis</a:t>
            </a:r>
            <a:r>
              <a:rPr lang="en-GB" sz="2000" dirty="0"/>
              <a:t> </a:t>
            </a:r>
            <a:r>
              <a:rPr lang="en-GB" sz="2000" dirty="0" err="1"/>
              <a:t>magnae</a:t>
            </a:r>
            <a:r>
              <a:rPr lang="en-GB" sz="2000" dirty="0"/>
              <a:t>	</a:t>
            </a:r>
            <a:r>
              <a:rPr lang="cs-CZ" sz="2000" dirty="0"/>
              <a:t>		</a:t>
            </a:r>
            <a:r>
              <a:rPr lang="en-GB" sz="2000" dirty="0" err="1"/>
              <a:t>doloris</a:t>
            </a:r>
            <a:r>
              <a:rPr lang="en-GB" sz="2000" dirty="0"/>
              <a:t> </a:t>
            </a:r>
            <a:r>
              <a:rPr lang="en-GB" sz="2000" dirty="0" err="1"/>
              <a:t>magni</a:t>
            </a:r>
            <a:r>
              <a:rPr lang="en-GB" sz="2000" dirty="0"/>
              <a:t>		</a:t>
            </a:r>
            <a:r>
              <a:rPr lang="cs-CZ" sz="2000" dirty="0"/>
              <a:t>	</a:t>
            </a:r>
            <a:r>
              <a:rPr lang="en-GB" sz="2000" dirty="0" err="1"/>
              <a:t>foraminis</a:t>
            </a:r>
            <a:r>
              <a:rPr lang="en-GB" sz="2000" dirty="0"/>
              <a:t> </a:t>
            </a:r>
            <a:r>
              <a:rPr lang="en-GB" sz="2000" dirty="0" err="1"/>
              <a:t>magni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(in) </a:t>
            </a:r>
            <a:r>
              <a:rPr lang="en-GB" sz="2000" dirty="0" err="1"/>
              <a:t>cavitatem</a:t>
            </a:r>
            <a:r>
              <a:rPr lang="en-GB" sz="2000" dirty="0"/>
              <a:t> </a:t>
            </a:r>
            <a:r>
              <a:rPr lang="en-GB" sz="2000" dirty="0" err="1"/>
              <a:t>magnam</a:t>
            </a:r>
            <a:r>
              <a:rPr lang="cs-CZ" sz="2000" dirty="0"/>
              <a:t>			</a:t>
            </a:r>
            <a:r>
              <a:rPr lang="en-GB" sz="2000" dirty="0" err="1"/>
              <a:t>dolorem</a:t>
            </a:r>
            <a:r>
              <a:rPr lang="en-GB" sz="2000" dirty="0"/>
              <a:t> magnum</a:t>
            </a:r>
            <a:r>
              <a:rPr lang="cs-CZ" sz="2000" dirty="0"/>
              <a:t>			</a:t>
            </a:r>
            <a:r>
              <a:rPr lang="en-GB" sz="2000" dirty="0"/>
              <a:t>foramen magnum</a:t>
            </a:r>
          </a:p>
          <a:p>
            <a:pPr marL="0" indent="0">
              <a:buNone/>
            </a:pPr>
            <a:r>
              <a:rPr lang="en-GB" sz="2000" dirty="0"/>
              <a:t>6. (in) </a:t>
            </a:r>
            <a:r>
              <a:rPr lang="en-GB" sz="2000" dirty="0" err="1"/>
              <a:t>cavitate</a:t>
            </a:r>
            <a:r>
              <a:rPr lang="en-GB" sz="2000" dirty="0"/>
              <a:t> magna	</a:t>
            </a:r>
            <a:r>
              <a:rPr lang="cs-CZ" sz="2000" dirty="0"/>
              <a:t>		</a:t>
            </a:r>
            <a:r>
              <a:rPr lang="en-GB" sz="2000" dirty="0" err="1"/>
              <a:t>dolore</a:t>
            </a:r>
            <a:r>
              <a:rPr lang="en-GB" sz="2000" dirty="0"/>
              <a:t> </a:t>
            </a:r>
            <a:r>
              <a:rPr lang="en-GB" sz="2000" dirty="0" err="1"/>
              <a:t>magno</a:t>
            </a:r>
            <a:r>
              <a:rPr lang="en-GB" sz="2000" dirty="0"/>
              <a:t>	</a:t>
            </a:r>
            <a:r>
              <a:rPr lang="cs-CZ" sz="2000" dirty="0"/>
              <a:t>		</a:t>
            </a:r>
            <a:r>
              <a:rPr lang="en-GB" sz="2000" dirty="0" err="1"/>
              <a:t>foramine</a:t>
            </a:r>
            <a:r>
              <a:rPr lang="en-GB" sz="2000" dirty="0"/>
              <a:t> </a:t>
            </a:r>
            <a:r>
              <a:rPr lang="en-GB" sz="2000" dirty="0" err="1"/>
              <a:t>magno</a:t>
            </a:r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1. </a:t>
            </a:r>
            <a:r>
              <a:rPr lang="en-GB" sz="2000" dirty="0" err="1"/>
              <a:t>cavitates</a:t>
            </a:r>
            <a:r>
              <a:rPr lang="en-GB" sz="2000" dirty="0"/>
              <a:t> </a:t>
            </a:r>
            <a:r>
              <a:rPr lang="en-GB" sz="2000" dirty="0" err="1"/>
              <a:t>magnae</a:t>
            </a:r>
            <a:r>
              <a:rPr lang="en-GB" sz="2000" dirty="0"/>
              <a:t>		</a:t>
            </a:r>
            <a:r>
              <a:rPr lang="cs-CZ" sz="2000" dirty="0"/>
              <a:t>	</a:t>
            </a:r>
            <a:r>
              <a:rPr lang="en-GB" sz="2000" dirty="0" err="1"/>
              <a:t>dolores</a:t>
            </a:r>
            <a:r>
              <a:rPr lang="en-GB" sz="2000" dirty="0"/>
              <a:t> </a:t>
            </a:r>
            <a:r>
              <a:rPr lang="en-GB" sz="2000" dirty="0" err="1"/>
              <a:t>magni</a:t>
            </a:r>
            <a:r>
              <a:rPr lang="en-GB" sz="2000" dirty="0"/>
              <a:t>	</a:t>
            </a:r>
            <a:r>
              <a:rPr lang="cs-CZ" sz="2000" dirty="0"/>
              <a:t>		</a:t>
            </a:r>
            <a:r>
              <a:rPr lang="en-GB" sz="2000" dirty="0"/>
              <a:t>foramina magna</a:t>
            </a:r>
          </a:p>
          <a:p>
            <a:pPr marL="0" indent="0">
              <a:buNone/>
            </a:pPr>
            <a:r>
              <a:rPr lang="en-GB" sz="2000" dirty="0"/>
              <a:t>2. </a:t>
            </a:r>
            <a:r>
              <a:rPr lang="en-GB" sz="2000" dirty="0" err="1"/>
              <a:t>cavitatum</a:t>
            </a:r>
            <a:r>
              <a:rPr lang="en-GB" sz="2000" dirty="0"/>
              <a:t> </a:t>
            </a:r>
            <a:r>
              <a:rPr lang="en-GB" sz="2000" dirty="0" err="1"/>
              <a:t>magnarum</a:t>
            </a:r>
            <a:r>
              <a:rPr lang="cs-CZ" sz="2000" dirty="0"/>
              <a:t>			</a:t>
            </a:r>
            <a:r>
              <a:rPr lang="en-GB" sz="2000" dirty="0" err="1"/>
              <a:t>dolorum</a:t>
            </a:r>
            <a:r>
              <a:rPr lang="en-GB" sz="2000" dirty="0"/>
              <a:t> </a:t>
            </a:r>
            <a:r>
              <a:rPr lang="en-GB" sz="2000" dirty="0" err="1"/>
              <a:t>magnorum</a:t>
            </a:r>
            <a:r>
              <a:rPr lang="cs-CZ" sz="2000" dirty="0"/>
              <a:t>		</a:t>
            </a:r>
            <a:r>
              <a:rPr lang="en-GB" sz="2000" dirty="0" err="1"/>
              <a:t>foraminum</a:t>
            </a:r>
            <a:r>
              <a:rPr lang="en-GB" sz="2000" dirty="0"/>
              <a:t> </a:t>
            </a:r>
            <a:r>
              <a:rPr lang="en-GB" sz="2000" dirty="0" err="1"/>
              <a:t>magnorum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4. (in) </a:t>
            </a:r>
            <a:r>
              <a:rPr lang="en-GB" sz="2000" dirty="0" err="1"/>
              <a:t>cavitates</a:t>
            </a:r>
            <a:r>
              <a:rPr lang="en-GB" sz="2000" dirty="0"/>
              <a:t> </a:t>
            </a:r>
            <a:r>
              <a:rPr lang="en-GB" sz="2000" dirty="0" err="1"/>
              <a:t>magnas</a:t>
            </a:r>
            <a:r>
              <a:rPr lang="cs-CZ" sz="2000" dirty="0"/>
              <a:t>			</a:t>
            </a:r>
            <a:r>
              <a:rPr lang="en-GB" sz="2000" dirty="0" err="1"/>
              <a:t>dolores</a:t>
            </a:r>
            <a:r>
              <a:rPr lang="en-GB" sz="2000" dirty="0"/>
              <a:t> </a:t>
            </a:r>
            <a:r>
              <a:rPr lang="en-GB" sz="2000" dirty="0" err="1"/>
              <a:t>magnos</a:t>
            </a:r>
            <a:r>
              <a:rPr lang="cs-CZ" sz="2000" dirty="0"/>
              <a:t>			</a:t>
            </a:r>
            <a:r>
              <a:rPr lang="en-GB" sz="2000" dirty="0"/>
              <a:t>foramina magna</a:t>
            </a:r>
          </a:p>
          <a:p>
            <a:pPr marL="0" indent="0">
              <a:buNone/>
            </a:pPr>
            <a:r>
              <a:rPr lang="en-GB" sz="2000" dirty="0"/>
              <a:t>6. (in) </a:t>
            </a:r>
            <a:r>
              <a:rPr lang="en-GB" sz="2000" dirty="0" err="1"/>
              <a:t>cavitatibus</a:t>
            </a:r>
            <a:r>
              <a:rPr lang="en-GB" sz="2000" dirty="0"/>
              <a:t> </a:t>
            </a:r>
            <a:r>
              <a:rPr lang="en-GB" sz="2000" dirty="0" err="1"/>
              <a:t>magnis</a:t>
            </a:r>
            <a:r>
              <a:rPr lang="en-GB" sz="2000" dirty="0"/>
              <a:t>	</a:t>
            </a:r>
            <a:r>
              <a:rPr lang="cs-CZ" sz="2000" dirty="0"/>
              <a:t>		</a:t>
            </a:r>
            <a:r>
              <a:rPr lang="en-GB" sz="2000" dirty="0" err="1"/>
              <a:t>doloribus</a:t>
            </a:r>
            <a:r>
              <a:rPr lang="en-GB" sz="2000" dirty="0"/>
              <a:t> </a:t>
            </a:r>
            <a:r>
              <a:rPr lang="en-GB" sz="2000" dirty="0" err="1"/>
              <a:t>magnis</a:t>
            </a:r>
            <a:r>
              <a:rPr lang="cs-CZ" sz="2000" dirty="0"/>
              <a:t>			</a:t>
            </a:r>
            <a:r>
              <a:rPr lang="en-GB" sz="2000" dirty="0" err="1"/>
              <a:t>foraminibus</a:t>
            </a:r>
            <a:r>
              <a:rPr lang="en-GB" sz="2000" dirty="0"/>
              <a:t> </a:t>
            </a:r>
            <a:r>
              <a:rPr lang="en-GB" sz="2000" dirty="0" err="1"/>
              <a:t>magnis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95263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273</TotalTime>
  <Words>442</Words>
  <Application>Microsoft Office PowerPoint</Application>
  <PresentationFormat>Širokoúhlá obrazovka</PresentationFormat>
  <Paragraphs>135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Cambria</vt:lpstr>
      <vt:lpstr>Times New Roman</vt:lpstr>
      <vt:lpstr>Tw Cen MT</vt:lpstr>
      <vt:lpstr>Tw Cen MT Condensed</vt:lpstr>
      <vt:lpstr>Wingdings 2</vt:lpstr>
      <vt:lpstr>Wingdings 3</vt:lpstr>
      <vt:lpstr>Integrál</vt:lpstr>
      <vt:lpstr>3rd declension</vt:lpstr>
      <vt:lpstr>Specific features of the 3rd declension</vt:lpstr>
      <vt:lpstr>Consonant / i-stems</vt:lpstr>
      <vt:lpstr>The difference between paradigms PELVIS and DOLOR</vt:lpstr>
      <vt:lpstr>Nouns declined like rete?</vt:lpstr>
      <vt:lpstr>Words of Greek origin</vt:lpstr>
      <vt:lpstr>Nouns declined like dosis</vt:lpstr>
      <vt:lpstr>EXCEPTIONS</vt:lpstr>
      <vt:lpstr>Agreed attribute (nouns of 3rd declension + adjectives of 1st and 2nd declension</vt:lpstr>
      <vt:lpstr>What is the nominative form of these nouns?</vt:lpstr>
      <vt:lpstr>Assign nouns to declensions and paradigms</vt:lpstr>
      <vt:lpstr>ADD Greek and Latin synonyms</vt:lpstr>
      <vt:lpstr>Change to nominative plural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declension</dc:title>
  <dc:creator>Natália Gachallová</dc:creator>
  <cp:lastModifiedBy>Natália Gachallová</cp:lastModifiedBy>
  <cp:revision>16</cp:revision>
  <dcterms:created xsi:type="dcterms:W3CDTF">2015-10-29T14:40:39Z</dcterms:created>
  <dcterms:modified xsi:type="dcterms:W3CDTF">2019-10-16T10:22:42Z</dcterms:modified>
</cp:coreProperties>
</file>