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71" r:id="rId4"/>
    <p:sldId id="302" r:id="rId5"/>
    <p:sldId id="276" r:id="rId6"/>
    <p:sldId id="307" r:id="rId7"/>
    <p:sldId id="305" r:id="rId8"/>
    <p:sldId id="303" r:id="rId9"/>
    <p:sldId id="272" r:id="rId10"/>
    <p:sldId id="286" r:id="rId11"/>
    <p:sldId id="289" r:id="rId12"/>
    <p:sldId id="300" r:id="rId13"/>
    <p:sldId id="301" r:id="rId14"/>
    <p:sldId id="273" r:id="rId15"/>
    <p:sldId id="259" r:id="rId16"/>
    <p:sldId id="294" r:id="rId17"/>
    <p:sldId id="288" r:id="rId18"/>
    <p:sldId id="291" r:id="rId19"/>
    <p:sldId id="292" r:id="rId20"/>
    <p:sldId id="293" r:id="rId21"/>
    <p:sldId id="264" r:id="rId22"/>
    <p:sldId id="265" r:id="rId23"/>
    <p:sldId id="266" r:id="rId24"/>
    <p:sldId id="267" r:id="rId25"/>
    <p:sldId id="283" r:id="rId26"/>
    <p:sldId id="282" r:id="rId27"/>
    <p:sldId id="284" r:id="rId28"/>
    <p:sldId id="296" r:id="rId29"/>
    <p:sldId id="297" r:id="rId30"/>
    <p:sldId id="268" r:id="rId31"/>
    <p:sldId id="299" r:id="rId32"/>
    <p:sldId id="269" r:id="rId33"/>
    <p:sldId id="270" r:id="rId34"/>
    <p:sldId id="285" r:id="rId35"/>
  </p:sldIdLst>
  <p:sldSz cx="9144000" cy="6858000" type="screen4x3"/>
  <p:notesSz cx="9942513" cy="676116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506" cy="339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30686" y="0"/>
            <a:ext cx="4309506" cy="339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FA51E-C7C5-4992-84C8-E36DEB391578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21700"/>
            <a:ext cx="4309506" cy="3394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30686" y="6421700"/>
            <a:ext cx="4309506" cy="3394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79C43-202F-4C10-A48A-5C4B7E4E48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63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179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20FDC-B502-4C9C-89A8-A53EEC9A659C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1792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BA125-1CE3-4F66-BB38-8CB4709713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47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A125-1CE3-4F66-BB38-8CB4709713F5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55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B2993-4D3F-4D7A-B252-6EAFFEE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BFB895-8F5E-47F2-AE95-0B2CA38A9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20F390-805E-433E-BBFF-42769830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ED5A75-6383-4C89-A9C9-0F814FDA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FD4967-C67E-4FEE-92CA-E6E27FAF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26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96AC6-82AE-439A-B9D6-E79360A5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EEE7B5-5BC4-4584-B886-82B5BABF1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9943F1-4697-4A93-B9D5-E1869916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F69D3-F2AD-4DF0-AF7F-5946D820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655274-A6FF-4F77-9196-7427E3D9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87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8E213AD-B83B-45C3-BBD0-2794F8798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C148F6-146B-49C4-929A-67C9E40A3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E02EB7-2013-481C-AED3-CA7EB6FCF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21A62B-63B2-47A1-8A9C-E5119CAD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DBA998-42D7-47D4-8ECD-81E9C3C4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46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25C2F-BE57-4D41-86D4-B975052A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91A230-EB38-4D33-9874-4D55FD904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A6ABB5-35FA-48B9-92C0-2A486FB3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0A6A70-9170-4D62-AC1E-8C23F2E7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F92A9D-5825-4572-8F15-B744641E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09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33F24-FC70-4AF9-BEBB-3D24BD1D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1B6083-7577-4CE7-9114-3AB262857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C6979-8BA7-4428-AE4A-5B647CD7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D4AEDE-14DC-44F4-8FD3-7A0177DB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BF2265-DA2F-4CC0-A22B-9752B3E5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02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32688-208D-49CE-913E-F356C98A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63D204-5788-4A78-BC1B-C6066BD81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9B3137-0E8F-4960-B5A7-FF76616CF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21E85B-BA7D-4489-90DE-2C07ADA8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C23082-5114-4168-951C-C3D32BC0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61B696-A40D-413A-94EF-FAC8AC5B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6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6C497-CCB9-44FA-BE70-2F037096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9E5C2F-4B2D-49B8-84B5-C97F62AFE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31996E-A8C6-4F1C-9701-AC3025D9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3E1274-04F7-4EE5-885D-D29E761D2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E60FB5B-BFE9-4A45-BB9B-0B55BDCDE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35FE9B4-D2CD-4D82-8FC0-441148AC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B6300F4-A35E-4FC3-A982-468D6AEC6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214791A-76E5-4B65-B9E9-01E9C8D0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12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901038-8B3D-4AE4-90A8-F1C9CF61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4C2E32-69C0-43D1-BCFE-A083798AB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5A12B9-6265-472B-B3FC-56F8E04C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94B404-977B-4AC3-80B6-A6CE9559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84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5F0484D-1F5C-4198-92E2-7E8C5456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1BC0D5-1FF2-4F36-AFE4-4940B0D6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39CA44-8D88-456D-8367-4CA9F73A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4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75CCA-0B18-4571-AD5D-FEF9F43D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C0F95-4A28-44F1-9BCD-36B86428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1E96FE-716B-4CC6-B404-90DCAE5C8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E39F53-8AA7-41D5-9376-7ACB6342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B55AE1-1A62-46EB-93EC-FC3401DA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825A78-0292-4446-A4F0-E38AE3A7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43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64E74-DADE-4EC5-AC7D-B4BA2DF8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D050B2-D1FD-4078-9725-16DAE37E8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847548-D169-4D95-A7DC-2C1A46D41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4A7988-A5AD-469B-98F1-C31A8696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39F733-4526-42D5-98BC-2429068F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DD0B82-544A-4696-B26B-BCC40EFE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3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AF5461-1CD1-433C-82E7-6CDC61F72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4328F4-D19E-4137-9CD9-12BDC5E36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343BCF-432B-4FDB-9F52-FD32C4348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71B5AE-DFF3-4284-A54A-2A66814FB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9022F1-9252-4ECC-9FFC-1CDA5037C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1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4026" y="2043663"/>
            <a:ext cx="4578895" cy="2031055"/>
          </a:xfrm>
        </p:spPr>
        <p:txBody>
          <a:bodyPr>
            <a:normAutofit/>
          </a:bodyPr>
          <a:lstStyle/>
          <a:p>
            <a:r>
              <a:rPr lang="cs-CZ" sz="3500">
                <a:solidFill>
                  <a:srgbClr val="FFFFFF"/>
                </a:solidFill>
              </a:rPr>
              <a:t>BASIC MEDICAL TERMINOLOGY I </a:t>
            </a:r>
            <a:br>
              <a:rPr lang="cs-CZ" sz="3500">
                <a:solidFill>
                  <a:srgbClr val="FFFFFF"/>
                </a:solidFill>
              </a:rPr>
            </a:br>
            <a:r>
              <a:rPr lang="cs-CZ" sz="3500">
                <a:solidFill>
                  <a:srgbClr val="FFFFFF"/>
                </a:solidFill>
              </a:rPr>
              <a:t>INTRODUCTION</a:t>
            </a:r>
            <a:br>
              <a:rPr lang="cs-CZ" sz="3500">
                <a:solidFill>
                  <a:srgbClr val="FFFFFF"/>
                </a:solidFill>
              </a:rPr>
            </a:br>
            <a:endParaRPr lang="cs-CZ" sz="3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3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ulnusScissum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55576" y="2780928"/>
            <a:ext cx="48245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21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932C212-245D-4217-8106-FA4CD879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28" y="98218"/>
            <a:ext cx="6571343" cy="1049235"/>
          </a:xfrm>
        </p:spPr>
        <p:txBody>
          <a:bodyPr/>
          <a:lstStyle/>
          <a:p>
            <a:r>
              <a:rPr lang="cs-CZ" dirty="0"/>
              <a:t>WORD COMPOUNDING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7BD28-4A3D-4FD0-A4C7-D44FFB4D4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962" y="1182024"/>
            <a:ext cx="8229600" cy="45275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latin typeface="Cambria"/>
                <a:cs typeface="Cambria"/>
              </a:rPr>
              <a:t>card-</a:t>
            </a:r>
            <a:r>
              <a:rPr lang="en-US" dirty="0" err="1">
                <a:latin typeface="Cambria"/>
                <a:cs typeface="Cambria"/>
              </a:rPr>
              <a:t>i</a:t>
            </a:r>
            <a:r>
              <a:rPr lang="en-US" dirty="0">
                <a:latin typeface="Cambria"/>
                <a:cs typeface="Cambria"/>
              </a:rPr>
              <a:t>-a</a:t>
            </a:r>
          </a:p>
          <a:p>
            <a:pPr marL="0" indent="349250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latin typeface="Cambria"/>
                <a:cs typeface="Cambria"/>
              </a:rPr>
              <a:t>card</a:t>
            </a:r>
            <a:r>
              <a:rPr lang="en-US" dirty="0">
                <a:latin typeface="Cambria"/>
                <a:cs typeface="Cambria"/>
              </a:rPr>
              <a:t>-</a:t>
            </a:r>
            <a:r>
              <a:rPr lang="en-US" dirty="0" err="1">
                <a:latin typeface="Cambria"/>
                <a:cs typeface="Cambria"/>
              </a:rPr>
              <a:t>i</a:t>
            </a:r>
            <a:r>
              <a:rPr lang="en-US" dirty="0">
                <a:latin typeface="Cambria"/>
                <a:cs typeface="Cambria"/>
              </a:rPr>
              <a:t>-</a:t>
            </a:r>
            <a:r>
              <a:rPr lang="en-US" dirty="0" err="1">
                <a:latin typeface="Cambria"/>
                <a:cs typeface="Cambria"/>
              </a:rPr>
              <a:t>acus</a:t>
            </a:r>
            <a:endParaRPr lang="en-US" dirty="0">
              <a:latin typeface="Cambria"/>
              <a:cs typeface="Cambria"/>
            </a:endParaRPr>
          </a:p>
          <a:p>
            <a:pPr marL="0" indent="349250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latin typeface="Cambria"/>
                <a:cs typeface="Cambria"/>
              </a:rPr>
              <a:t>card</a:t>
            </a:r>
            <a:r>
              <a:rPr lang="en-US" dirty="0">
                <a:latin typeface="Cambria"/>
                <a:cs typeface="Cambria"/>
              </a:rPr>
              <a:t>-</a:t>
            </a:r>
            <a:r>
              <a:rPr lang="en-US" dirty="0" err="1">
                <a:latin typeface="Cambria"/>
                <a:cs typeface="Cambria"/>
              </a:rPr>
              <a:t>i</a:t>
            </a:r>
            <a:r>
              <a:rPr lang="en-US" dirty="0">
                <a:latin typeface="Cambria"/>
                <a:cs typeface="Cambria"/>
              </a:rPr>
              <a:t>-</a:t>
            </a:r>
            <a:r>
              <a:rPr lang="en-US" dirty="0" err="1">
                <a:latin typeface="Cambria"/>
                <a:cs typeface="Cambria"/>
              </a:rPr>
              <a:t>alis</a:t>
            </a:r>
            <a:endParaRPr lang="en-US" dirty="0">
              <a:latin typeface="Cambria"/>
              <a:cs typeface="Cambria"/>
            </a:endParaRPr>
          </a:p>
          <a:p>
            <a:pPr marL="0" indent="287020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err="1">
                <a:latin typeface="Cambria"/>
                <a:cs typeface="Cambria"/>
              </a:rPr>
              <a:t>peri</a:t>
            </a:r>
            <a:r>
              <a:rPr lang="en-US" dirty="0">
                <a:latin typeface="Cambria"/>
                <a:cs typeface="Cambria"/>
              </a:rPr>
              <a:t>-</a:t>
            </a:r>
            <a:r>
              <a:rPr lang="en-US" b="1" dirty="0">
                <a:latin typeface="Cambria"/>
                <a:cs typeface="Cambria"/>
              </a:rPr>
              <a:t>card</a:t>
            </a:r>
            <a:r>
              <a:rPr lang="en-US" dirty="0">
                <a:latin typeface="Cambria"/>
                <a:cs typeface="Cambria"/>
              </a:rPr>
              <a:t>-</a:t>
            </a:r>
            <a:r>
              <a:rPr lang="en-US" dirty="0" err="1">
                <a:latin typeface="Cambria"/>
                <a:cs typeface="Cambria"/>
              </a:rPr>
              <a:t>ium</a:t>
            </a:r>
            <a:endParaRPr lang="en-US" dirty="0">
              <a:latin typeface="Cambria"/>
              <a:cs typeface="Cambria"/>
            </a:endParaRPr>
          </a:p>
          <a:p>
            <a:pPr marL="0" indent="278130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err="1">
                <a:latin typeface="Cambria"/>
                <a:cs typeface="Cambria"/>
              </a:rPr>
              <a:t>endo</a:t>
            </a:r>
            <a:r>
              <a:rPr lang="en-US" dirty="0">
                <a:latin typeface="Cambria"/>
                <a:cs typeface="Cambria"/>
              </a:rPr>
              <a:t>-</a:t>
            </a:r>
            <a:r>
              <a:rPr lang="en-US" b="1" dirty="0">
                <a:latin typeface="Cambria"/>
                <a:cs typeface="Cambria"/>
              </a:rPr>
              <a:t>card</a:t>
            </a:r>
            <a:r>
              <a:rPr lang="en-US" dirty="0">
                <a:latin typeface="Cambria"/>
                <a:cs typeface="Cambria"/>
              </a:rPr>
              <a:t>-</a:t>
            </a:r>
            <a:r>
              <a:rPr lang="en-US" dirty="0" err="1">
                <a:latin typeface="Cambria"/>
                <a:cs typeface="Cambria"/>
              </a:rPr>
              <a:t>ium</a:t>
            </a:r>
            <a:endParaRPr lang="en-US" dirty="0">
              <a:latin typeface="Cambria"/>
              <a:cs typeface="Cambria"/>
            </a:endParaRPr>
          </a:p>
          <a:p>
            <a:pPr marL="0" indent="287020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err="1">
                <a:latin typeface="Cambria"/>
                <a:cs typeface="Cambria"/>
              </a:rPr>
              <a:t>myo</a:t>
            </a:r>
            <a:r>
              <a:rPr lang="en-US" dirty="0">
                <a:latin typeface="Cambria"/>
                <a:cs typeface="Cambria"/>
              </a:rPr>
              <a:t>-</a:t>
            </a:r>
            <a:r>
              <a:rPr lang="en-US" b="1" dirty="0">
                <a:latin typeface="Cambria"/>
                <a:cs typeface="Cambria"/>
              </a:rPr>
              <a:t>card</a:t>
            </a:r>
            <a:r>
              <a:rPr lang="en-US" dirty="0">
                <a:latin typeface="Cambria"/>
                <a:cs typeface="Cambria"/>
              </a:rPr>
              <a:t>-</a:t>
            </a:r>
            <a:r>
              <a:rPr lang="en-US" dirty="0" err="1">
                <a:latin typeface="Cambria"/>
                <a:cs typeface="Cambria"/>
              </a:rPr>
              <a:t>ium</a:t>
            </a:r>
            <a:endParaRPr lang="en-US" dirty="0">
              <a:latin typeface="Cambria"/>
              <a:cs typeface="Cambria"/>
            </a:endParaRPr>
          </a:p>
          <a:p>
            <a:pPr marL="0" indent="349250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latin typeface="Cambria"/>
                <a:cs typeface="Cambria"/>
              </a:rPr>
              <a:t>card</a:t>
            </a:r>
            <a:r>
              <a:rPr lang="en-US" dirty="0">
                <a:latin typeface="Cambria"/>
                <a:cs typeface="Cambria"/>
              </a:rPr>
              <a:t>-</a:t>
            </a:r>
            <a:r>
              <a:rPr lang="en-US" dirty="0" err="1">
                <a:latin typeface="Cambria"/>
                <a:cs typeface="Cambria"/>
              </a:rPr>
              <a:t>itis</a:t>
            </a:r>
            <a:endParaRPr lang="en-US" dirty="0">
              <a:latin typeface="Cambria"/>
              <a:cs typeface="Cambria"/>
            </a:endParaRPr>
          </a:p>
          <a:p>
            <a:pPr marL="0" indent="287020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err="1">
                <a:latin typeface="Cambria"/>
                <a:cs typeface="Cambria"/>
              </a:rPr>
              <a:t>peri</a:t>
            </a:r>
            <a:r>
              <a:rPr lang="en-US" dirty="0">
                <a:latin typeface="Cambria"/>
                <a:cs typeface="Cambria"/>
              </a:rPr>
              <a:t>-</a:t>
            </a:r>
            <a:r>
              <a:rPr lang="en-US" b="1" dirty="0">
                <a:latin typeface="Cambria"/>
                <a:cs typeface="Cambria"/>
              </a:rPr>
              <a:t>card</a:t>
            </a:r>
            <a:r>
              <a:rPr lang="en-US" dirty="0">
                <a:latin typeface="Cambria"/>
                <a:cs typeface="Cambria"/>
              </a:rPr>
              <a:t>-</a:t>
            </a:r>
            <a:r>
              <a:rPr lang="en-US" dirty="0" err="1">
                <a:latin typeface="Cambria"/>
                <a:cs typeface="Cambria"/>
              </a:rPr>
              <a:t>itis</a:t>
            </a:r>
            <a:endParaRPr lang="en-US" dirty="0">
              <a:latin typeface="Cambria"/>
              <a:cs typeface="Cambria"/>
            </a:endParaRPr>
          </a:p>
          <a:p>
            <a:pPr marL="0" indent="349250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latin typeface="Cambria"/>
                <a:cs typeface="Cambria"/>
              </a:rPr>
              <a:t>card-</a:t>
            </a:r>
            <a:r>
              <a:rPr lang="en-US" dirty="0" err="1">
                <a:latin typeface="Cambria"/>
                <a:cs typeface="Cambria"/>
              </a:rPr>
              <a:t>i</a:t>
            </a:r>
            <a:r>
              <a:rPr lang="en-US" dirty="0">
                <a:latin typeface="Cambria"/>
                <a:cs typeface="Cambria"/>
              </a:rPr>
              <a:t>-o-</a:t>
            </a:r>
            <a:r>
              <a:rPr lang="en-US" b="1" dirty="0">
                <a:latin typeface="Cambria"/>
                <a:cs typeface="Cambria"/>
              </a:rPr>
              <a:t>logia</a:t>
            </a:r>
          </a:p>
          <a:p>
            <a:pPr marL="0" indent="349250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latin typeface="Cambria"/>
                <a:cs typeface="Cambria"/>
              </a:rPr>
              <a:t>card-</a:t>
            </a:r>
            <a:r>
              <a:rPr lang="en-US" dirty="0" err="1">
                <a:latin typeface="Cambria"/>
                <a:cs typeface="Cambria"/>
              </a:rPr>
              <a:t>i</a:t>
            </a:r>
            <a:r>
              <a:rPr lang="en-US" dirty="0">
                <a:latin typeface="Cambria"/>
                <a:cs typeface="Cambria"/>
              </a:rPr>
              <a:t>-o-</a:t>
            </a:r>
            <a:r>
              <a:rPr lang="en-US" b="1" dirty="0" err="1">
                <a:latin typeface="Cambria"/>
                <a:cs typeface="Cambria"/>
              </a:rPr>
              <a:t>graphia</a:t>
            </a:r>
            <a:endParaRPr lang="en-US" b="1" dirty="0">
              <a:latin typeface="Cambria"/>
              <a:cs typeface="Cambria"/>
            </a:endParaRPr>
          </a:p>
          <a:p>
            <a:pPr marL="0" indent="349250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latin typeface="Cambria"/>
                <a:cs typeface="Cambria"/>
              </a:rPr>
              <a:t>card</a:t>
            </a:r>
            <a:r>
              <a:rPr lang="en-US" dirty="0">
                <a:latin typeface="Cambria"/>
                <a:cs typeface="Cambria"/>
              </a:rPr>
              <a:t>-</a:t>
            </a:r>
            <a:r>
              <a:rPr lang="en-US" dirty="0" err="1">
                <a:latin typeface="Cambria"/>
                <a:cs typeface="Cambria"/>
              </a:rPr>
              <a:t>i</a:t>
            </a:r>
            <a:r>
              <a:rPr lang="en-US" dirty="0">
                <a:latin typeface="Cambria"/>
                <a:cs typeface="Cambria"/>
              </a:rPr>
              <a:t>-o-</a:t>
            </a:r>
            <a:r>
              <a:rPr lang="en-US" b="1" dirty="0">
                <a:latin typeface="Cambria"/>
                <a:cs typeface="Cambria"/>
              </a:rPr>
              <a:t>my</a:t>
            </a:r>
            <a:r>
              <a:rPr lang="en-US" dirty="0">
                <a:latin typeface="Cambria"/>
                <a:cs typeface="Cambria"/>
              </a:rPr>
              <a:t>-o-</a:t>
            </a:r>
            <a:r>
              <a:rPr lang="en-US" b="1" dirty="0" err="1">
                <a:latin typeface="Cambria"/>
                <a:cs typeface="Cambria"/>
              </a:rPr>
              <a:t>pathia</a:t>
            </a:r>
            <a:endParaRPr lang="en-US" b="1" dirty="0">
              <a:latin typeface="Cambria"/>
              <a:cs typeface="Cambri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Cambri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Cambri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Cambri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Cambri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Cambri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Cambria"/>
              <a:cs typeface="Cambria"/>
            </a:endParaRPr>
          </a:p>
        </p:txBody>
      </p:sp>
      <p:pic>
        <p:nvPicPr>
          <p:cNvPr id="29699" name="Picture 5" descr="puzzle.png">
            <a:extLst>
              <a:ext uri="{FF2B5EF4-FFF2-40B4-BE49-F238E27FC236}">
                <a16:creationId xmlns:a16="http://schemas.microsoft.com/office/drawing/2014/main" id="{78D2E2C2-F54C-4DCB-B22A-51F728DC1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5383" r="3149" b="10304"/>
          <a:stretch>
            <a:fillRect/>
          </a:stretch>
        </p:blipFill>
        <p:spPr bwMode="auto">
          <a:xfrm>
            <a:off x="6180138" y="1700213"/>
            <a:ext cx="2568575" cy="25209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D937C5-703D-4BF0-8C8F-02D9E9DFADCC}"/>
              </a:ext>
            </a:extLst>
          </p:cNvPr>
          <p:cNvSpPr txBox="1">
            <a:spLocks noChangeArrowheads="1"/>
          </p:cNvSpPr>
          <p:nvPr/>
        </p:nvSpPr>
        <p:spPr bwMode="auto">
          <a:xfrm rot="1827176">
            <a:off x="279400" y="2273300"/>
            <a:ext cx="1536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4000" b="1">
                <a:solidFill>
                  <a:srgbClr val="C4096A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root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DCC74-7FB6-4D38-9F83-2F4A15CD9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3821113"/>
            <a:ext cx="1598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4000" b="1">
                <a:solidFill>
                  <a:srgbClr val="FD7327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prefix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C65E9A-4F26-4AA8-A210-8ED4A4A9E225}"/>
              </a:ext>
            </a:extLst>
          </p:cNvPr>
          <p:cNvSpPr txBox="1">
            <a:spLocks noChangeArrowheads="1"/>
          </p:cNvSpPr>
          <p:nvPr/>
        </p:nvSpPr>
        <p:spPr bwMode="auto">
          <a:xfrm rot="-1659156">
            <a:off x="1765300" y="2389188"/>
            <a:ext cx="149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4000" b="1" dirty="0">
                <a:solidFill>
                  <a:srgbClr val="90BB33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suffix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6B439-B323-4A44-8194-54CD24349B06}"/>
              </a:ext>
            </a:extLst>
          </p:cNvPr>
          <p:cNvSpPr txBox="1">
            <a:spLocks noChangeArrowheads="1"/>
          </p:cNvSpPr>
          <p:nvPr/>
        </p:nvSpPr>
        <p:spPr bwMode="auto">
          <a:xfrm rot="1142846">
            <a:off x="-34925" y="5149850"/>
            <a:ext cx="4727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4000" b="1">
                <a:solidFill>
                  <a:srgbClr val="14A2DA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combining 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727" y="224553"/>
            <a:ext cx="754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latin typeface="+mj-lt"/>
                <a:ea typeface="+mj-ea"/>
                <a:cs typeface="+mj-cs"/>
              </a:rPr>
              <a:t>Medical</a:t>
            </a:r>
            <a:r>
              <a:rPr lang="cs-CZ" sz="3200" dirty="0">
                <a:latin typeface="+mj-lt"/>
                <a:ea typeface="+mj-ea"/>
                <a:cs typeface="+mj-cs"/>
              </a:rPr>
              <a:t> </a:t>
            </a:r>
            <a:r>
              <a:rPr lang="cs-CZ" sz="3200" dirty="0" err="1">
                <a:latin typeface="+mj-lt"/>
                <a:ea typeface="+mj-ea"/>
                <a:cs typeface="+mj-cs"/>
              </a:rPr>
              <a:t>prescriptions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JS 2013 P4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25352"/>
            <a:ext cx="7776864" cy="583264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804248" y="3861048"/>
            <a:ext cx="129614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804248" y="5373216"/>
            <a:ext cx="129614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8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9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15622"/>
            <a:ext cx="5534025" cy="6340936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Zástupný symbol pro obsah 7" descr="dissection_protocol.jpg"/>
          <p:cNvPicPr>
            <a:picLocks noChangeAspect="1"/>
          </p:cNvPicPr>
          <p:nvPr/>
        </p:nvPicPr>
        <p:blipFill rotWithShape="1">
          <a:blip r:embed="rId3" cstate="print">
            <a:alphaModFix/>
          </a:blip>
          <a:srcRect l="17136" r="31592"/>
          <a:stretch/>
        </p:blipFill>
        <p:spPr>
          <a:xfrm>
            <a:off x="-1" y="672598"/>
            <a:ext cx="5381626" cy="6192886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6068" y="790576"/>
            <a:ext cx="4321001" cy="7429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/>
            <a:r>
              <a:rPr lang="en-US" sz="40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Dissection protocols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Learning outcomes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apply relevant Latin </a:t>
            </a:r>
            <a:r>
              <a:rPr lang="cs-CZ" sz="1500">
                <a:solidFill>
                  <a:srgbClr val="000000"/>
                </a:solidFill>
              </a:rPr>
              <a:t>anatomical terms </a:t>
            </a:r>
            <a:r>
              <a:rPr lang="en-US" sz="1500">
                <a:solidFill>
                  <a:srgbClr val="000000"/>
                </a:solidFill>
              </a:rPr>
              <a:t>correctly and with understanding; </a:t>
            </a:r>
            <a:endParaRPr lang="cs-CZ" sz="1500">
              <a:solidFill>
                <a:srgbClr val="000000"/>
              </a:solidFill>
            </a:endParaRPr>
          </a:p>
          <a:p>
            <a:r>
              <a:rPr lang="en-US" sz="1500">
                <a:solidFill>
                  <a:srgbClr val="000000"/>
                </a:solidFill>
              </a:rPr>
              <a:t>recognize and explain grammatical concepts and categories relevant to the acquisition of Greek-Latin medical terminology;  </a:t>
            </a:r>
            <a:endParaRPr lang="cs-CZ" sz="1500">
              <a:solidFill>
                <a:srgbClr val="000000"/>
              </a:solidFill>
            </a:endParaRPr>
          </a:p>
          <a:p>
            <a:r>
              <a:rPr lang="en-US" sz="1500">
                <a:solidFill>
                  <a:srgbClr val="000000"/>
                </a:solidFill>
              </a:rPr>
              <a:t>recognize the semantic structure of selected anatomical and clinical one-word terms; </a:t>
            </a:r>
            <a:endParaRPr lang="cs-CZ" sz="1500">
              <a:solidFill>
                <a:srgbClr val="000000"/>
              </a:solidFill>
            </a:endParaRPr>
          </a:p>
          <a:p>
            <a:r>
              <a:rPr lang="en-US" sz="1500">
                <a:solidFill>
                  <a:srgbClr val="000000"/>
                </a:solidFill>
              </a:rPr>
              <a:t>explain syntactic structure of complex terms; </a:t>
            </a:r>
            <a:endParaRPr lang="cs-CZ" sz="1500">
              <a:solidFill>
                <a:srgbClr val="000000"/>
              </a:solidFill>
            </a:endParaRPr>
          </a:p>
          <a:p>
            <a:r>
              <a:rPr lang="en-US" sz="1500">
                <a:solidFill>
                  <a:srgbClr val="000000"/>
                </a:solidFill>
              </a:rPr>
              <a:t>derive adjectives from nouns and vice-versa using common suffixes; </a:t>
            </a:r>
            <a:endParaRPr lang="cs-CZ" sz="1500">
              <a:solidFill>
                <a:srgbClr val="000000"/>
              </a:solidFill>
            </a:endParaRPr>
          </a:p>
          <a:p>
            <a:r>
              <a:rPr lang="en-US" sz="1500">
                <a:solidFill>
                  <a:srgbClr val="000000"/>
                </a:solidFill>
              </a:rPr>
              <a:t>form simple compound words denoting inflammatory and non-inflammatory diseases, as well as the basic types of tumours (-itis, -osis, -oma) </a:t>
            </a:r>
            <a:endParaRPr lang="cs-CZ" sz="1500">
              <a:solidFill>
                <a:srgbClr val="000000"/>
              </a:solidFill>
            </a:endParaRPr>
          </a:p>
          <a:p>
            <a:r>
              <a:rPr lang="en-US" sz="1500">
                <a:solidFill>
                  <a:srgbClr val="000000"/>
                </a:solidFill>
              </a:rPr>
              <a:t>translate anatomical terms and simple clinical diagnoses (with focus put on fractures and basic types of injuries, i</a:t>
            </a:r>
            <a:r>
              <a:rPr lang="cs-CZ" sz="1500">
                <a:solidFill>
                  <a:srgbClr val="000000"/>
                </a:solidFill>
              </a:rPr>
              <a:t>.</a:t>
            </a:r>
            <a:r>
              <a:rPr lang="en-US" sz="1500">
                <a:solidFill>
                  <a:srgbClr val="000000"/>
                </a:solidFill>
              </a:rPr>
              <a:t>e. traumatology.</a:t>
            </a:r>
            <a:endParaRPr lang="cs-CZ"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28650" y="4555055"/>
            <a:ext cx="5174047" cy="1723125"/>
          </a:xfrm>
        </p:spPr>
        <p:txBody>
          <a:bodyPr anchor="ctr">
            <a:normAutofit/>
          </a:bodyPr>
          <a:lstStyle/>
          <a:p>
            <a:pPr algn="r"/>
            <a:r>
              <a:rPr lang="cs-CZ"/>
              <a:t>Latin pronunciation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425" y="1322610"/>
            <a:ext cx="1682850" cy="1682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6253" y="2707205"/>
            <a:ext cx="721796" cy="7217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4374" y="2603243"/>
            <a:ext cx="220271" cy="220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9087" y="0"/>
            <a:ext cx="4814914" cy="3429000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9834" y="4776880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36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94" y="740091"/>
            <a:ext cx="8953500" cy="47371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numCol="2"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cancer,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medicamentum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lingua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thorax,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pulsus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contusio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corpus,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exitus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functio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hemispherium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angulus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fractura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intestinum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aqua,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pharmacon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oedema,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musculus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defectus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medicus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operatio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infarctus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homo, bronchus, duodenum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angina,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haemorrhagia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spasmus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encephalon, bacterium, acne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migraena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pharynx,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dysenteria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inflammatio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leucaemia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virus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laparoscopia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typhus,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organismus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therapia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digitus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gingiva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gangraena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diagnosis,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tonsilla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injectio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lympha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oxygenium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vademecum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insufficientia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chirurgia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434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138" y="169659"/>
            <a:ext cx="8229600" cy="8367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mbria"/>
                <a:ea typeface="+mj-ea"/>
                <a:cs typeface="Cambria"/>
              </a:rPr>
              <a:t>Vowels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152400" y="1600200"/>
          <a:ext cx="6329363" cy="371475"/>
        </p:xfrm>
        <a:graphic>
          <a:graphicData uri="http://schemas.openxmlformats.org/drawingml/2006/table">
            <a:tbl>
              <a:tblPr/>
              <a:tblGrid>
                <a:gridCol w="47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59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A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Ā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B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C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D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E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Ē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F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G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H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I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Ī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K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L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M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N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2743200" y="2057400"/>
          <a:ext cx="6188075" cy="371475"/>
        </p:xfrm>
        <a:graphic>
          <a:graphicData uri="http://schemas.openxmlformats.org/drawingml/2006/table">
            <a:tbl>
              <a:tblPr/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O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Ō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Q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S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T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U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Ū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V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X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Z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vál 23"/>
          <p:cNvSpPr/>
          <p:nvPr/>
        </p:nvSpPr>
        <p:spPr>
          <a:xfrm>
            <a:off x="644525" y="1641475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ál 24"/>
          <p:cNvSpPr/>
          <p:nvPr/>
        </p:nvSpPr>
        <p:spPr>
          <a:xfrm>
            <a:off x="2625725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ál 25"/>
          <p:cNvSpPr/>
          <p:nvPr/>
        </p:nvSpPr>
        <p:spPr>
          <a:xfrm>
            <a:off x="4572000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ál 26"/>
          <p:cNvSpPr/>
          <p:nvPr/>
        </p:nvSpPr>
        <p:spPr>
          <a:xfrm>
            <a:off x="3221038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ál 27"/>
          <p:cNvSpPr/>
          <p:nvPr/>
        </p:nvSpPr>
        <p:spPr>
          <a:xfrm>
            <a:off x="6303963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ál 28"/>
          <p:cNvSpPr/>
          <p:nvPr/>
        </p:nvSpPr>
        <p:spPr>
          <a:xfrm>
            <a:off x="8066088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88900" y="2590800"/>
            <a:ext cx="6400800" cy="40386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dirty="0">
                <a:latin typeface="Cambria" panose="02040503050406030204" pitchFamily="18" charset="0"/>
              </a:rPr>
              <a:t>Vowels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i="1" dirty="0">
                <a:solidFill>
                  <a:srgbClr val="C00000"/>
                </a:solidFill>
                <a:latin typeface="Cambria" panose="02040503050406030204" pitchFamily="18" charset="0"/>
              </a:rPr>
              <a:t>Long			Short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B10010"/>
                </a:solidFill>
                <a:latin typeface="Cambria" panose="02040503050406030204" pitchFamily="18" charset="0"/>
              </a:rPr>
              <a:t>Ā</a:t>
            </a:r>
            <a:r>
              <a:rPr lang="en-GB" altLang="cs-CZ" sz="1800" dirty="0">
                <a:latin typeface="Cambria" panose="02040503050406030204" pitchFamily="18" charset="0"/>
              </a:rPr>
              <a:t> (f</a:t>
            </a:r>
            <a:r>
              <a:rPr lang="en-GB" altLang="cs-CZ" sz="1800" b="1" dirty="0">
                <a:latin typeface="Cambria" panose="02040503050406030204" pitchFamily="18" charset="0"/>
              </a:rPr>
              <a:t>a</a:t>
            </a:r>
            <a:r>
              <a:rPr lang="en-GB" altLang="cs-CZ" sz="1800" dirty="0">
                <a:latin typeface="Cambria" panose="02040503050406030204" pitchFamily="18" charset="0"/>
              </a:rPr>
              <a:t>ther) </a:t>
            </a:r>
            <a:r>
              <a:rPr lang="en-GB" altLang="cs-CZ" sz="1800" dirty="0" err="1">
                <a:latin typeface="Cambria" panose="02040503050406030204" pitchFamily="18" charset="0"/>
              </a:rPr>
              <a:t>fr</a:t>
            </a:r>
            <a:r>
              <a:rPr lang="en-GB" altLang="cs-CZ" sz="1800" b="1" dirty="0" err="1">
                <a:latin typeface="Cambria" panose="02040503050406030204" pitchFamily="18" charset="0"/>
              </a:rPr>
              <a:t>ā</a:t>
            </a:r>
            <a:r>
              <a:rPr lang="en-GB" altLang="cs-CZ" sz="1800" dirty="0" err="1">
                <a:latin typeface="Cambria" panose="02040503050406030204" pitchFamily="18" charset="0"/>
              </a:rPr>
              <a:t>ctūra</a:t>
            </a:r>
            <a:r>
              <a:rPr lang="en-GB" altLang="cs-CZ" sz="1800" dirty="0">
                <a:latin typeface="Cambria" panose="02040503050406030204" pitchFamily="18" charset="0"/>
              </a:rPr>
              <a:t>	   	</a:t>
            </a: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GB" altLang="cs-CZ" sz="1800" b="1" dirty="0">
                <a:latin typeface="Cambria" panose="02040503050406030204" pitchFamily="18" charset="0"/>
              </a:rPr>
              <a:t> </a:t>
            </a:r>
            <a:r>
              <a:rPr lang="en-GB" altLang="cs-CZ" sz="1800" dirty="0">
                <a:latin typeface="Cambria" panose="02040503050406030204" pitchFamily="18" charset="0"/>
              </a:rPr>
              <a:t>(c</a:t>
            </a:r>
            <a:r>
              <a:rPr lang="en-GB" altLang="cs-CZ" sz="1800" b="1" dirty="0">
                <a:latin typeface="Cambria" panose="02040503050406030204" pitchFamily="18" charset="0"/>
              </a:rPr>
              <a:t>u</a:t>
            </a:r>
            <a:r>
              <a:rPr lang="en-GB" altLang="cs-CZ" sz="1800" dirty="0">
                <a:latin typeface="Cambria" panose="02040503050406030204" pitchFamily="18" charset="0"/>
              </a:rPr>
              <a:t>t) lingu</a:t>
            </a:r>
            <a:r>
              <a:rPr lang="en-GB" altLang="cs-CZ" sz="1800" b="1" dirty="0">
                <a:latin typeface="Cambria" panose="02040503050406030204" pitchFamily="18" charset="0"/>
              </a:rPr>
              <a:t>a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Ē</a:t>
            </a:r>
            <a:r>
              <a:rPr lang="en-GB" altLang="cs-CZ" sz="1800" dirty="0">
                <a:latin typeface="Cambria" panose="02040503050406030204" pitchFamily="18" charset="0"/>
              </a:rPr>
              <a:t> (</a:t>
            </a:r>
            <a:r>
              <a:rPr lang="cs-CZ" altLang="cs-CZ" sz="1800" dirty="0">
                <a:latin typeface="Cambria" panose="02040503050406030204" pitchFamily="18" charset="0"/>
              </a:rPr>
              <a:t>s</a:t>
            </a:r>
            <a:r>
              <a:rPr lang="cs-CZ" altLang="cs-CZ" sz="1800" b="1" dirty="0">
                <a:latin typeface="Cambria" panose="02040503050406030204" pitchFamily="18" charset="0"/>
              </a:rPr>
              <a:t>a</a:t>
            </a:r>
            <a:r>
              <a:rPr lang="cs-CZ" altLang="cs-CZ" sz="1800" dirty="0">
                <a:latin typeface="Cambria" panose="02040503050406030204" pitchFamily="18" charset="0"/>
              </a:rPr>
              <a:t>d</a:t>
            </a:r>
            <a:r>
              <a:rPr lang="en-GB" altLang="cs-CZ" sz="1800" dirty="0">
                <a:latin typeface="Cambria" panose="02040503050406030204" pitchFamily="18" charset="0"/>
              </a:rPr>
              <a:t>) </a:t>
            </a:r>
            <a:r>
              <a:rPr lang="en-GB" altLang="cs-CZ" sz="1800" dirty="0" err="1">
                <a:latin typeface="Cambria" panose="02040503050406030204" pitchFamily="18" charset="0"/>
              </a:rPr>
              <a:t>art</a:t>
            </a:r>
            <a:r>
              <a:rPr lang="en-GB" altLang="cs-CZ" sz="1800" b="1" dirty="0" err="1">
                <a:latin typeface="Cambria" panose="02040503050406030204" pitchFamily="18" charset="0"/>
              </a:rPr>
              <a:t>ē</a:t>
            </a:r>
            <a:r>
              <a:rPr lang="en-GB" altLang="cs-CZ" sz="1800" dirty="0" err="1">
                <a:latin typeface="Cambria" panose="02040503050406030204" pitchFamily="18" charset="0"/>
              </a:rPr>
              <a:t>ria</a:t>
            </a:r>
            <a:r>
              <a:rPr lang="en-GB" altLang="cs-CZ" sz="1800" dirty="0">
                <a:latin typeface="Cambria" panose="02040503050406030204" pitchFamily="18" charset="0"/>
              </a:rPr>
              <a:t>	        	</a:t>
            </a: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GB" altLang="cs-CZ" sz="1800" b="1" dirty="0">
                <a:latin typeface="Cambria" panose="02040503050406030204" pitchFamily="18" charset="0"/>
              </a:rPr>
              <a:t> </a:t>
            </a:r>
            <a:r>
              <a:rPr lang="en-GB" altLang="cs-CZ" sz="1800" dirty="0">
                <a:latin typeface="Cambria" panose="02040503050406030204" pitchFamily="18" charset="0"/>
              </a:rPr>
              <a:t>(m</a:t>
            </a:r>
            <a:r>
              <a:rPr lang="en-GB" altLang="cs-CZ" sz="1800" b="1" dirty="0">
                <a:latin typeface="Cambria" panose="02040503050406030204" pitchFamily="18" charset="0"/>
              </a:rPr>
              <a:t>e</a:t>
            </a:r>
            <a:r>
              <a:rPr lang="en-GB" altLang="cs-CZ" sz="1800" dirty="0">
                <a:latin typeface="Cambria" panose="02040503050406030204" pitchFamily="18" charset="0"/>
              </a:rPr>
              <a:t>t) v</a:t>
            </a:r>
            <a:r>
              <a:rPr lang="en-GB" altLang="cs-CZ" sz="1800" b="1" dirty="0">
                <a:latin typeface="Cambria" panose="02040503050406030204" pitchFamily="18" charset="0"/>
              </a:rPr>
              <a:t>e</a:t>
            </a:r>
            <a:r>
              <a:rPr lang="en-GB" altLang="cs-CZ" sz="1800" dirty="0">
                <a:latin typeface="Cambria" panose="02040503050406030204" pitchFamily="18" charset="0"/>
              </a:rPr>
              <a:t>rt</a:t>
            </a:r>
            <a:r>
              <a:rPr lang="en-GB" altLang="cs-CZ" sz="1800" b="1" dirty="0">
                <a:latin typeface="Cambria" panose="02040503050406030204" pitchFamily="18" charset="0"/>
              </a:rPr>
              <a:t>e</a:t>
            </a:r>
            <a:r>
              <a:rPr lang="en-GB" altLang="cs-CZ" sz="1800" dirty="0">
                <a:latin typeface="Cambria" panose="02040503050406030204" pitchFamily="18" charset="0"/>
              </a:rPr>
              <a:t>bra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Ī</a:t>
            </a:r>
            <a:r>
              <a:rPr lang="en-GB" altLang="cs-CZ" sz="1800" dirty="0">
                <a:latin typeface="Cambria" panose="02040503050406030204" pitchFamily="18" charset="0"/>
              </a:rPr>
              <a:t> (intr</a:t>
            </a:r>
            <a:r>
              <a:rPr lang="en-GB" altLang="cs-CZ" sz="1800" b="1" dirty="0">
                <a:latin typeface="Cambria" panose="02040503050406030204" pitchFamily="18" charset="0"/>
              </a:rPr>
              <a:t>i</a:t>
            </a:r>
            <a:r>
              <a:rPr lang="en-GB" altLang="cs-CZ" sz="1800" dirty="0">
                <a:latin typeface="Cambria" panose="02040503050406030204" pitchFamily="18" charset="0"/>
              </a:rPr>
              <a:t>gue) </a:t>
            </a:r>
            <a:r>
              <a:rPr lang="en-GB" altLang="cs-CZ" sz="1800" dirty="0" err="1">
                <a:latin typeface="Cambria" panose="02040503050406030204" pitchFamily="18" charset="0"/>
              </a:rPr>
              <a:t>sp</a:t>
            </a:r>
            <a:r>
              <a:rPr lang="en-GB" altLang="cs-CZ" sz="1800" b="1" dirty="0" err="1">
                <a:latin typeface="Cambria" panose="02040503050406030204" pitchFamily="18" charset="0"/>
              </a:rPr>
              <a:t>ī</a:t>
            </a:r>
            <a:r>
              <a:rPr lang="en-GB" altLang="cs-CZ" sz="1800" dirty="0" err="1">
                <a:latin typeface="Cambria" panose="02040503050406030204" pitchFamily="18" charset="0"/>
              </a:rPr>
              <a:t>na</a:t>
            </a:r>
            <a:r>
              <a:rPr lang="en-GB" altLang="cs-CZ" sz="1800" dirty="0">
                <a:latin typeface="Cambria" panose="02040503050406030204" pitchFamily="18" charset="0"/>
              </a:rPr>
              <a:t>	      	</a:t>
            </a: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I   </a:t>
            </a:r>
            <a:r>
              <a:rPr lang="en-GB" altLang="cs-CZ" sz="1800" dirty="0">
                <a:latin typeface="Cambria" panose="02040503050406030204" pitchFamily="18" charset="0"/>
              </a:rPr>
              <a:t>(</a:t>
            </a:r>
            <a:r>
              <a:rPr lang="en-GB" altLang="cs-CZ" sz="1800" b="1" dirty="0">
                <a:latin typeface="Cambria" panose="02040503050406030204" pitchFamily="18" charset="0"/>
              </a:rPr>
              <a:t>i</a:t>
            </a:r>
            <a:r>
              <a:rPr lang="en-GB" altLang="cs-CZ" sz="1800" dirty="0">
                <a:latin typeface="Cambria" panose="02040503050406030204" pitchFamily="18" charset="0"/>
              </a:rPr>
              <a:t>ntrigue) </a:t>
            </a:r>
            <a:r>
              <a:rPr lang="en-GB" altLang="cs-CZ" sz="1800" dirty="0" err="1">
                <a:latin typeface="Cambria" panose="02040503050406030204" pitchFamily="18" charset="0"/>
              </a:rPr>
              <a:t>d</a:t>
            </a:r>
            <a:r>
              <a:rPr lang="en-GB" altLang="cs-CZ" sz="1800" b="1" dirty="0" err="1">
                <a:latin typeface="Cambria" panose="02040503050406030204" pitchFamily="18" charset="0"/>
              </a:rPr>
              <a:t>i</a:t>
            </a:r>
            <a:r>
              <a:rPr lang="en-GB" altLang="cs-CZ" sz="1800" dirty="0" err="1">
                <a:latin typeface="Cambria" panose="02040503050406030204" pitchFamily="18" charset="0"/>
              </a:rPr>
              <a:t>gitus</a:t>
            </a:r>
            <a:endParaRPr lang="en-GB" altLang="cs-CZ" sz="1800" dirty="0">
              <a:latin typeface="Cambria" panose="020405030504060302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dirty="0">
                <a:latin typeface="Cambria" panose="02040503050406030204" pitchFamily="18" charset="0"/>
              </a:rPr>
              <a:t>				</a:t>
            </a:r>
            <a:r>
              <a:rPr lang="en-GB" altLang="cs-CZ" sz="1800" b="1" dirty="0">
                <a:solidFill>
                  <a:srgbClr val="B10010"/>
                </a:solidFill>
                <a:latin typeface="Cambria" panose="02040503050406030204" pitchFamily="18" charset="0"/>
              </a:rPr>
              <a:t>I  </a:t>
            </a:r>
            <a:r>
              <a:rPr lang="en-GB" altLang="cs-CZ" sz="1800" dirty="0">
                <a:latin typeface="Cambria" panose="02040503050406030204" pitchFamily="18" charset="0"/>
              </a:rPr>
              <a:t>(</a:t>
            </a:r>
            <a:r>
              <a:rPr lang="cs-CZ" altLang="cs-CZ" sz="1800" b="1" dirty="0" err="1">
                <a:latin typeface="Cambria" panose="02040503050406030204" pitchFamily="18" charset="0"/>
              </a:rPr>
              <a:t>y</a:t>
            </a:r>
            <a:r>
              <a:rPr lang="cs-CZ" altLang="cs-CZ" sz="1800" dirty="0" err="1">
                <a:latin typeface="Cambria" panose="02040503050406030204" pitchFamily="18" charset="0"/>
              </a:rPr>
              <a:t>es</a:t>
            </a:r>
            <a:r>
              <a:rPr lang="en-GB" altLang="cs-CZ" sz="1800" dirty="0">
                <a:latin typeface="Cambria" panose="02040503050406030204" pitchFamily="18" charset="0"/>
              </a:rPr>
              <a:t>) &gt;  </a:t>
            </a:r>
            <a:r>
              <a:rPr lang="en-GB" altLang="cs-CZ" sz="1800" b="1" dirty="0">
                <a:solidFill>
                  <a:srgbClr val="B10010"/>
                </a:solidFill>
                <a:latin typeface="Cambria" panose="02040503050406030204" pitchFamily="18" charset="0"/>
              </a:rPr>
              <a:t>J		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Ō</a:t>
            </a:r>
            <a:r>
              <a:rPr lang="en-GB" altLang="cs-CZ" sz="1800" dirty="0">
                <a:latin typeface="Cambria" panose="02040503050406030204" pitchFamily="18" charset="0"/>
              </a:rPr>
              <a:t> (d</a:t>
            </a:r>
            <a:r>
              <a:rPr lang="en-GB" altLang="cs-CZ" sz="1800" b="1" dirty="0">
                <a:latin typeface="Cambria" panose="02040503050406030204" pitchFamily="18" charset="0"/>
              </a:rPr>
              <a:t>oo</a:t>
            </a:r>
            <a:r>
              <a:rPr lang="en-GB" altLang="cs-CZ" sz="1800" dirty="0">
                <a:latin typeface="Cambria" panose="02040503050406030204" pitchFamily="18" charset="0"/>
              </a:rPr>
              <a:t>r) </a:t>
            </a:r>
            <a:r>
              <a:rPr lang="en-GB" altLang="cs-CZ" sz="1800" dirty="0" err="1">
                <a:latin typeface="Cambria" panose="02040503050406030204" pitchFamily="18" charset="0"/>
              </a:rPr>
              <a:t>sens</a:t>
            </a:r>
            <a:r>
              <a:rPr lang="en-GB" altLang="cs-CZ" sz="1800" b="1" dirty="0" err="1">
                <a:latin typeface="Cambria" panose="02040503050406030204" pitchFamily="18" charset="0"/>
              </a:rPr>
              <a:t>ō</a:t>
            </a:r>
            <a:r>
              <a:rPr lang="en-GB" altLang="cs-CZ" sz="1800" dirty="0" err="1">
                <a:latin typeface="Cambria" panose="02040503050406030204" pitchFamily="18" charset="0"/>
              </a:rPr>
              <a:t>rius</a:t>
            </a:r>
            <a:r>
              <a:rPr lang="cs-CZ" altLang="cs-CZ" sz="1800" dirty="0">
                <a:latin typeface="Cambria" panose="02040503050406030204" pitchFamily="18" charset="0"/>
              </a:rPr>
              <a:t>                 </a:t>
            </a: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O</a:t>
            </a:r>
            <a:r>
              <a:rPr lang="en-GB" altLang="cs-CZ" sz="1800" b="1" dirty="0">
                <a:latin typeface="Cambria" panose="02040503050406030204" pitchFamily="18" charset="0"/>
              </a:rPr>
              <a:t> </a:t>
            </a:r>
            <a:r>
              <a:rPr lang="en-GB" altLang="cs-CZ" sz="1800" dirty="0">
                <a:latin typeface="Cambria" panose="02040503050406030204" pitchFamily="18" charset="0"/>
              </a:rPr>
              <a:t>(</a:t>
            </a:r>
            <a:r>
              <a:rPr lang="en-GB" altLang="cs-CZ" sz="1800" b="1" dirty="0">
                <a:latin typeface="Cambria" panose="02040503050406030204" pitchFamily="18" charset="0"/>
              </a:rPr>
              <a:t>o</a:t>
            </a:r>
            <a:r>
              <a:rPr lang="en-GB" altLang="cs-CZ" sz="1800" dirty="0">
                <a:latin typeface="Cambria" panose="02040503050406030204" pitchFamily="18" charset="0"/>
              </a:rPr>
              <a:t>n) skelet</a:t>
            </a:r>
            <a:r>
              <a:rPr lang="en-GB" altLang="cs-CZ" sz="1800" b="1" dirty="0">
                <a:latin typeface="Cambria" panose="02040503050406030204" pitchFamily="18" charset="0"/>
              </a:rPr>
              <a:t>o</a:t>
            </a:r>
            <a:r>
              <a:rPr lang="en-GB" altLang="cs-CZ" sz="1800" dirty="0">
                <a:latin typeface="Cambria" panose="02040503050406030204" pitchFamily="18" charset="0"/>
              </a:rPr>
              <a:t>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Ū</a:t>
            </a:r>
            <a:r>
              <a:rPr lang="en-GB" altLang="cs-CZ" sz="1800" dirty="0">
                <a:latin typeface="Cambria" panose="02040503050406030204" pitchFamily="18" charset="0"/>
              </a:rPr>
              <a:t> (b</a:t>
            </a:r>
            <a:r>
              <a:rPr lang="en-GB" altLang="cs-CZ" sz="1800" b="1" dirty="0">
                <a:latin typeface="Cambria" panose="02040503050406030204" pitchFamily="18" charset="0"/>
              </a:rPr>
              <a:t>oo</a:t>
            </a:r>
            <a:r>
              <a:rPr lang="en-GB" altLang="cs-CZ" sz="1800" dirty="0">
                <a:latin typeface="Cambria" panose="02040503050406030204" pitchFamily="18" charset="0"/>
              </a:rPr>
              <a:t>m) </a:t>
            </a:r>
            <a:r>
              <a:rPr lang="en-GB" altLang="cs-CZ" sz="1800" dirty="0" err="1">
                <a:latin typeface="Cambria" panose="02040503050406030204" pitchFamily="18" charset="0"/>
              </a:rPr>
              <a:t>rupt</a:t>
            </a:r>
            <a:r>
              <a:rPr lang="en-GB" altLang="cs-CZ" sz="1800" b="1" dirty="0" err="1">
                <a:latin typeface="Cambria" panose="02040503050406030204" pitchFamily="18" charset="0"/>
              </a:rPr>
              <a:t>ū</a:t>
            </a:r>
            <a:r>
              <a:rPr lang="en-GB" altLang="cs-CZ" sz="1800" dirty="0" err="1">
                <a:latin typeface="Cambria" panose="02040503050406030204" pitchFamily="18" charset="0"/>
              </a:rPr>
              <a:t>ra</a:t>
            </a:r>
            <a:r>
              <a:rPr lang="en-GB" altLang="cs-CZ" sz="1800" dirty="0">
                <a:latin typeface="Cambria" panose="02040503050406030204" pitchFamily="18" charset="0"/>
              </a:rPr>
              <a:t>	      </a:t>
            </a:r>
            <a:r>
              <a:rPr lang="cs-CZ" altLang="cs-CZ" sz="1800" dirty="0">
                <a:latin typeface="Cambria" panose="02040503050406030204" pitchFamily="18" charset="0"/>
              </a:rPr>
              <a:t>            </a:t>
            </a: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U</a:t>
            </a:r>
            <a:r>
              <a:rPr lang="en-GB" altLang="cs-CZ" sz="1800" dirty="0">
                <a:latin typeface="Cambria" panose="02040503050406030204" pitchFamily="18" charset="0"/>
              </a:rPr>
              <a:t> (p</a:t>
            </a:r>
            <a:r>
              <a:rPr lang="en-GB" altLang="cs-CZ" sz="1800" b="1" dirty="0">
                <a:latin typeface="Cambria" panose="02040503050406030204" pitchFamily="18" charset="0"/>
              </a:rPr>
              <a:t>u</a:t>
            </a:r>
            <a:r>
              <a:rPr lang="en-GB" altLang="cs-CZ" sz="1800" dirty="0">
                <a:latin typeface="Cambria" panose="02040503050406030204" pitchFamily="18" charset="0"/>
              </a:rPr>
              <a:t>t) </a:t>
            </a:r>
            <a:r>
              <a:rPr lang="en-GB" altLang="cs-CZ" sz="1800" b="1" dirty="0">
                <a:latin typeface="Cambria" panose="02040503050406030204" pitchFamily="18" charset="0"/>
              </a:rPr>
              <a:t>u</a:t>
            </a:r>
            <a:r>
              <a:rPr lang="en-GB" altLang="cs-CZ" sz="1800" dirty="0">
                <a:latin typeface="Cambria" panose="02040503050406030204" pitchFamily="18" charset="0"/>
              </a:rPr>
              <a:t>ter</a:t>
            </a:r>
            <a:r>
              <a:rPr lang="en-GB" altLang="cs-CZ" sz="1800" b="1" dirty="0">
                <a:latin typeface="Cambria" panose="02040503050406030204" pitchFamily="18" charset="0"/>
              </a:rPr>
              <a:t>u</a:t>
            </a:r>
            <a:r>
              <a:rPr lang="en-GB" altLang="cs-CZ" sz="1800" dirty="0">
                <a:latin typeface="Cambria" panose="02040503050406030204" pitchFamily="18" charset="0"/>
              </a:rPr>
              <a:t>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B10010"/>
                </a:solidFill>
                <a:latin typeface="Cambria" panose="02040503050406030204" pitchFamily="18" charset="0"/>
              </a:rPr>
              <a:t>Y</a:t>
            </a:r>
            <a:r>
              <a:rPr lang="en-GB" altLang="cs-CZ" sz="1800" dirty="0">
                <a:latin typeface="Cambria" panose="02040503050406030204" pitchFamily="18" charset="0"/>
              </a:rPr>
              <a:t> (anal</a:t>
            </a:r>
            <a:r>
              <a:rPr lang="en-GB" altLang="cs-CZ" sz="1800" b="1" dirty="0">
                <a:latin typeface="Cambria" panose="02040503050406030204" pitchFamily="18" charset="0"/>
              </a:rPr>
              <a:t>y</a:t>
            </a:r>
            <a:r>
              <a:rPr lang="en-GB" altLang="cs-CZ" sz="1800" dirty="0">
                <a:latin typeface="Cambria" panose="02040503050406030204" pitchFamily="18" charset="0"/>
              </a:rPr>
              <a:t>sis) h</a:t>
            </a:r>
            <a:r>
              <a:rPr lang="en-GB" altLang="cs-CZ" sz="1800" b="1" dirty="0">
                <a:latin typeface="Cambria" panose="02040503050406030204" pitchFamily="18" charset="0"/>
              </a:rPr>
              <a:t>y</a:t>
            </a:r>
            <a:r>
              <a:rPr lang="en-GB" altLang="cs-CZ" sz="1800" dirty="0">
                <a:latin typeface="Cambria" panose="02040503050406030204" pitchFamily="18" charset="0"/>
              </a:rPr>
              <a:t>pophysis   	</a:t>
            </a: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Y</a:t>
            </a:r>
            <a:r>
              <a:rPr lang="en-GB" altLang="cs-CZ" sz="1800" b="1" dirty="0">
                <a:latin typeface="Cambria" panose="02040503050406030204" pitchFamily="18" charset="0"/>
              </a:rPr>
              <a:t> </a:t>
            </a:r>
            <a:r>
              <a:rPr lang="en-GB" altLang="cs-CZ" sz="1800" dirty="0">
                <a:latin typeface="Cambria" panose="02040503050406030204" pitchFamily="18" charset="0"/>
              </a:rPr>
              <a:t>(lad</a:t>
            </a:r>
            <a:r>
              <a:rPr lang="en-GB" altLang="cs-CZ" sz="1800" b="1" dirty="0">
                <a:latin typeface="Cambria" panose="02040503050406030204" pitchFamily="18" charset="0"/>
              </a:rPr>
              <a:t>y</a:t>
            </a:r>
            <a:r>
              <a:rPr lang="en-GB" altLang="cs-CZ" sz="1800" dirty="0">
                <a:latin typeface="Cambria" panose="02040503050406030204" pitchFamily="18" charset="0"/>
              </a:rPr>
              <a:t>) t</a:t>
            </a:r>
            <a:r>
              <a:rPr lang="en-GB" altLang="cs-CZ" sz="1800" b="1" dirty="0">
                <a:latin typeface="Cambria" panose="02040503050406030204" pitchFamily="18" charset="0"/>
              </a:rPr>
              <a:t>y</a:t>
            </a:r>
            <a:r>
              <a:rPr lang="en-GB" altLang="cs-CZ" sz="1800" dirty="0">
                <a:latin typeface="Cambria" panose="02040503050406030204" pitchFamily="18" charset="0"/>
              </a:rPr>
              <a:t>mpanum</a:t>
            </a:r>
            <a:r>
              <a:rPr lang="en-GB" altLang="cs-CZ" sz="2000" dirty="0">
                <a:latin typeface="Cambria" panose="02040503050406030204" pitchFamily="18" charset="0"/>
              </a:rPr>
              <a:t>		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cs-CZ" dirty="0">
              <a:latin typeface="Cambria" panose="020405030504060302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cs-CZ" dirty="0">
              <a:latin typeface="Cambria" panose="02040503050406030204" pitchFamily="18" charset="0"/>
            </a:endParaRPr>
          </a:p>
        </p:txBody>
      </p:sp>
      <p:sp>
        <p:nvSpPr>
          <p:cNvPr id="31823" name="Rectangle 21"/>
          <p:cNvSpPr>
            <a:spLocks noChangeArrowheads="1"/>
          </p:cNvSpPr>
          <p:nvPr/>
        </p:nvSpPr>
        <p:spPr bwMode="auto">
          <a:xfrm>
            <a:off x="6169025" y="2590800"/>
            <a:ext cx="4572000" cy="34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sk-SK" altLang="cs-CZ" sz="3200" dirty="0" err="1">
                <a:latin typeface="Cambria" panose="02040503050406030204" pitchFamily="18" charset="0"/>
              </a:rPr>
              <a:t>Diphtongs</a:t>
            </a:r>
            <a:endParaRPr lang="sk-SK" altLang="cs-CZ" sz="3200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endParaRPr lang="sk-SK" altLang="cs-CZ" sz="22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AE</a:t>
            </a:r>
            <a:r>
              <a:rPr lang="sk-SK" altLang="cs-CZ" sz="2200" b="1" dirty="0">
                <a:latin typeface="Cambria" panose="02040503050406030204" pitchFamily="18" charset="0"/>
              </a:rPr>
              <a:t>=</a:t>
            </a:r>
            <a:r>
              <a:rPr lang="en-GB" altLang="cs-CZ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Ē</a:t>
            </a:r>
            <a:r>
              <a:rPr lang="cs-CZ" altLang="cs-CZ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sk-SK" altLang="cs-CZ" sz="2200" dirty="0">
                <a:latin typeface="Cambria" panose="02040503050406030204" pitchFamily="18" charset="0"/>
              </a:rPr>
              <a:t>(</a:t>
            </a:r>
            <a:r>
              <a:rPr lang="sk-SK" altLang="cs-CZ" sz="2200" dirty="0" err="1">
                <a:latin typeface="Cambria" panose="02040503050406030204" pitchFamily="18" charset="0"/>
              </a:rPr>
              <a:t>c</a:t>
            </a:r>
            <a:r>
              <a:rPr lang="sk-SK" altLang="cs-CZ" sz="2200" b="1" dirty="0" err="1">
                <a:latin typeface="Cambria" panose="02040503050406030204" pitchFamily="18" charset="0"/>
              </a:rPr>
              <a:t>a</a:t>
            </a:r>
            <a:r>
              <a:rPr lang="sk-SK" altLang="cs-CZ" sz="2200" dirty="0" err="1">
                <a:latin typeface="Cambria" panose="02040503050406030204" pitchFamily="18" charset="0"/>
              </a:rPr>
              <a:t>re</a:t>
            </a:r>
            <a:r>
              <a:rPr lang="sk-SK" altLang="cs-CZ" sz="2200" dirty="0">
                <a:latin typeface="Cambria" panose="02040503050406030204" pitchFamily="18" charset="0"/>
              </a:rPr>
              <a:t>) </a:t>
            </a:r>
            <a:r>
              <a:rPr lang="sk-SK" altLang="cs-CZ" sz="2200" dirty="0" err="1">
                <a:latin typeface="Cambria" panose="02040503050406030204" pitchFamily="18" charset="0"/>
              </a:rPr>
              <a:t>an</a:t>
            </a:r>
            <a:r>
              <a:rPr lang="sk-SK" altLang="cs-CZ" sz="2200" b="1" dirty="0" err="1">
                <a:latin typeface="Cambria" panose="02040503050406030204" pitchFamily="18" charset="0"/>
              </a:rPr>
              <a:t>ae</a:t>
            </a:r>
            <a:r>
              <a:rPr lang="sk-SK" altLang="cs-CZ" sz="2200" dirty="0" err="1">
                <a:latin typeface="Cambria" panose="02040503050406030204" pitchFamily="18" charset="0"/>
              </a:rPr>
              <a:t>mia</a:t>
            </a:r>
            <a:endParaRPr lang="sk-SK" altLang="cs-CZ" sz="2200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OE</a:t>
            </a:r>
            <a:r>
              <a:rPr lang="sk-SK" altLang="cs-CZ" sz="2200" b="1" dirty="0">
                <a:latin typeface="Cambria" panose="02040503050406030204" pitchFamily="18" charset="0"/>
              </a:rPr>
              <a:t>=</a:t>
            </a:r>
            <a:r>
              <a:rPr lang="en-GB" altLang="cs-CZ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Ē</a:t>
            </a:r>
            <a:r>
              <a:rPr lang="cs-CZ" altLang="cs-CZ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sk-SK" altLang="cs-CZ" sz="2200" dirty="0">
                <a:latin typeface="Cambria" panose="02040503050406030204" pitchFamily="18" charset="0"/>
              </a:rPr>
              <a:t>(</a:t>
            </a:r>
            <a:r>
              <a:rPr lang="sk-SK" altLang="cs-CZ" sz="2200" dirty="0" err="1">
                <a:latin typeface="Cambria" panose="02040503050406030204" pitchFamily="18" charset="0"/>
              </a:rPr>
              <a:t>c</a:t>
            </a:r>
            <a:r>
              <a:rPr lang="sk-SK" altLang="cs-CZ" sz="2200" b="1" dirty="0" err="1">
                <a:latin typeface="Cambria" panose="02040503050406030204" pitchFamily="18" charset="0"/>
              </a:rPr>
              <a:t>a</a:t>
            </a:r>
            <a:r>
              <a:rPr lang="sk-SK" altLang="cs-CZ" sz="2200" dirty="0" err="1">
                <a:latin typeface="Cambria" panose="02040503050406030204" pitchFamily="18" charset="0"/>
              </a:rPr>
              <a:t>re</a:t>
            </a:r>
            <a:r>
              <a:rPr lang="sk-SK" altLang="cs-CZ" sz="2200" dirty="0">
                <a:latin typeface="Cambria" panose="02040503050406030204" pitchFamily="18" charset="0"/>
              </a:rPr>
              <a:t>) </a:t>
            </a:r>
            <a:r>
              <a:rPr lang="sk-SK" altLang="cs-CZ" sz="2200" dirty="0" err="1">
                <a:latin typeface="Cambria" panose="02040503050406030204" pitchFamily="18" charset="0"/>
              </a:rPr>
              <a:t>lag</a:t>
            </a:r>
            <a:r>
              <a:rPr lang="sk-SK" altLang="cs-CZ" sz="2200" b="1" dirty="0" err="1">
                <a:latin typeface="Cambria" panose="02040503050406030204" pitchFamily="18" charset="0"/>
              </a:rPr>
              <a:t>oe</a:t>
            </a:r>
            <a:r>
              <a:rPr lang="sk-SK" altLang="cs-CZ" sz="2200" dirty="0" err="1">
                <a:latin typeface="Cambria" panose="02040503050406030204" pitchFamily="18" charset="0"/>
              </a:rPr>
              <a:t>na</a:t>
            </a:r>
            <a:endParaRPr lang="sk-SK" altLang="cs-CZ" sz="2200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i="1" dirty="0" err="1">
                <a:latin typeface="Cambria" panose="02040503050406030204" pitchFamily="18" charset="0"/>
              </a:rPr>
              <a:t>Greek</a:t>
            </a:r>
            <a:r>
              <a:rPr lang="sk-SK" altLang="cs-CZ" sz="2200" i="1" dirty="0">
                <a:latin typeface="Cambria" panose="02040503050406030204" pitchFamily="18" charset="0"/>
              </a:rPr>
              <a:t> </a:t>
            </a:r>
            <a:r>
              <a:rPr lang="sk-SK" altLang="cs-CZ" sz="2200" i="1" dirty="0" err="1">
                <a:latin typeface="Cambria" panose="02040503050406030204" pitchFamily="18" charset="0"/>
              </a:rPr>
              <a:t>words</a:t>
            </a:r>
            <a:endParaRPr lang="sk-SK" altLang="cs-CZ" sz="2200" i="1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     OE </a:t>
            </a:r>
            <a:r>
              <a:rPr lang="sk-SK" altLang="cs-CZ" sz="2200" dirty="0">
                <a:latin typeface="Cambria" panose="02040503050406030204" pitchFamily="18" charset="0"/>
              </a:rPr>
              <a:t>(o-e) </a:t>
            </a:r>
            <a:r>
              <a:rPr lang="sk-SK" altLang="cs-CZ" sz="2200" dirty="0" err="1">
                <a:latin typeface="Cambria" panose="02040503050406030204" pitchFamily="18" charset="0"/>
              </a:rPr>
              <a:t>dyspn</a:t>
            </a:r>
            <a:r>
              <a:rPr lang="sk-SK" altLang="cs-CZ" sz="2200" b="1" dirty="0" err="1">
                <a:latin typeface="Cambria" panose="02040503050406030204" pitchFamily="18" charset="0"/>
              </a:rPr>
              <a:t>oe</a:t>
            </a:r>
            <a:endParaRPr lang="sk-SK" altLang="cs-CZ" sz="2200" b="1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     EU</a:t>
            </a:r>
            <a:r>
              <a:rPr lang="sk-SK" altLang="cs-CZ" sz="2200" b="1" dirty="0">
                <a:latin typeface="Cambria" panose="02040503050406030204" pitchFamily="18" charset="0"/>
              </a:rPr>
              <a:t> </a:t>
            </a:r>
            <a:r>
              <a:rPr lang="sk-SK" altLang="cs-CZ" sz="2200" dirty="0">
                <a:latin typeface="Cambria" panose="02040503050406030204" pitchFamily="18" charset="0"/>
              </a:rPr>
              <a:t>(e-u) </a:t>
            </a:r>
            <a:r>
              <a:rPr lang="sk-SK" altLang="cs-CZ" sz="2200" b="1" dirty="0" err="1">
                <a:latin typeface="Cambria" panose="02040503050406030204" pitchFamily="18" charset="0"/>
              </a:rPr>
              <a:t>eu</a:t>
            </a:r>
            <a:r>
              <a:rPr lang="sk-SK" altLang="cs-CZ" sz="2200" dirty="0" err="1">
                <a:latin typeface="Cambria" panose="02040503050406030204" pitchFamily="18" charset="0"/>
              </a:rPr>
              <a:t>thanasia</a:t>
            </a:r>
            <a:endParaRPr lang="sk-SK" altLang="cs-CZ" sz="2200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endParaRPr lang="en-GB" altLang="cs-CZ" sz="2200" dirty="0">
              <a:latin typeface="Cambria" panose="02040503050406030204" pitchFamily="18" charset="0"/>
            </a:endParaRP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8177213" y="2163763"/>
            <a:ext cx="841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Ovál 23"/>
          <p:cNvSpPr/>
          <p:nvPr/>
        </p:nvSpPr>
        <p:spPr>
          <a:xfrm>
            <a:off x="220663" y="1641475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ál 24"/>
          <p:cNvSpPr/>
          <p:nvPr/>
        </p:nvSpPr>
        <p:spPr>
          <a:xfrm>
            <a:off x="2201863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ál 25"/>
          <p:cNvSpPr/>
          <p:nvPr/>
        </p:nvSpPr>
        <p:spPr>
          <a:xfrm>
            <a:off x="4148138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ál 26"/>
          <p:cNvSpPr/>
          <p:nvPr/>
        </p:nvSpPr>
        <p:spPr>
          <a:xfrm>
            <a:off x="2797175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ál 27"/>
          <p:cNvSpPr/>
          <p:nvPr/>
        </p:nvSpPr>
        <p:spPr>
          <a:xfrm>
            <a:off x="5880100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ál 28"/>
          <p:cNvSpPr/>
          <p:nvPr/>
        </p:nvSpPr>
        <p:spPr>
          <a:xfrm>
            <a:off x="7642225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5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80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mbria"/>
                <a:ea typeface="+mj-ea"/>
                <a:cs typeface="Cambria"/>
              </a:rPr>
              <a:t>Consonants </a:t>
            </a:r>
          </a:p>
        </p:txBody>
      </p:sp>
      <p:graphicFrame>
        <p:nvGraphicFramePr>
          <p:cNvPr id="16" name="Zástupný symbol obsahu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590850"/>
              </p:ext>
            </p:extLst>
          </p:nvPr>
        </p:nvGraphicFramePr>
        <p:xfrm>
          <a:off x="152400" y="3048000"/>
          <a:ext cx="880586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Consonant</a:t>
                      </a:r>
                      <a:r>
                        <a:rPr lang="sk-SK" sz="2400" dirty="0">
                          <a:latin typeface="Cambria"/>
                          <a:cs typeface="Cambria"/>
                        </a:rPr>
                        <a:t>/</a:t>
                      </a:r>
                      <a:r>
                        <a:rPr lang="sk-SK" sz="2400" dirty="0" err="1">
                          <a:latin typeface="Cambria"/>
                          <a:cs typeface="Cambria"/>
                        </a:rPr>
                        <a:t>group</a:t>
                      </a:r>
                      <a:r>
                        <a:rPr lang="sk-SK" sz="2400" baseline="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>
                          <a:latin typeface="Cambria"/>
                          <a:cs typeface="Cambria"/>
                        </a:rPr>
                        <a:t>of</a:t>
                      </a:r>
                      <a:r>
                        <a:rPr lang="sk-SK" sz="2400" baseline="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>
                          <a:latin typeface="Cambria"/>
                          <a:cs typeface="Cambria"/>
                        </a:rPr>
                        <a:t>consonants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200" dirty="0" err="1">
                          <a:latin typeface="Cambria"/>
                          <a:cs typeface="Cambria"/>
                        </a:rPr>
                        <a:t>Pronunciation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Example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1: c 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+ a, o, u,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consonants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endParaRPr lang="cs-CZ" sz="2400" b="1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    </a:t>
                      </a:r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 </a:t>
                      </a:r>
                      <a:r>
                        <a:rPr lang="cs-CZ" sz="2400" b="0" i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+ </a:t>
                      </a:r>
                      <a:r>
                        <a:rPr lang="cs-CZ" sz="2400" b="0" i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ae</a:t>
                      </a:r>
                      <a:r>
                        <a:rPr lang="cs-CZ" sz="2400" b="0" i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b="0" i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oe</a:t>
                      </a:r>
                      <a:r>
                        <a:rPr lang="cs-CZ" sz="2400" b="0" i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e, i, y 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[k] 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medi</a:t>
                      </a:r>
                      <a:r>
                        <a:rPr lang="cs-CZ" sz="24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al</a:t>
                      </a:r>
                      <a:endParaRPr lang="cs-CZ" sz="24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endParaRPr lang="cs-CZ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ts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] </a:t>
                      </a:r>
                      <a:r>
                        <a:rPr lang="cs-CZ" sz="24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ts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ar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mera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sta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ltivatio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anium</a:t>
                      </a:r>
                      <a:endParaRPr lang="cs-CZ" sz="24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ae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cus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oe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liac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c</a:t>
                      </a:r>
                      <a:r>
                        <a:rPr lang="cs-CZ" sz="2400" u="sng" dirty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ntrum,</a:t>
                      </a:r>
                      <a:r>
                        <a:rPr lang="cs-CZ" sz="2400" baseline="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rculatio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c</a:t>
                      </a:r>
                      <a:r>
                        <a:rPr lang="cs-CZ" sz="2400" u="sng" dirty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nismus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52400" y="1293813"/>
          <a:ext cx="6329363" cy="371475"/>
        </p:xfrm>
        <a:graphic>
          <a:graphicData uri="http://schemas.openxmlformats.org/drawingml/2006/table">
            <a:tbl>
              <a:tblPr/>
              <a:tblGrid>
                <a:gridCol w="47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59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A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Ā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B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C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D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E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Ē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F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G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H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I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Ī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K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L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M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N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2743200" y="1751013"/>
          <a:ext cx="6188075" cy="371475"/>
        </p:xfrm>
        <a:graphic>
          <a:graphicData uri="http://schemas.openxmlformats.org/drawingml/2006/table">
            <a:tbl>
              <a:tblPr/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O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Ō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Q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S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T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U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Ū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V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X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Ŷ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Z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vál 5"/>
          <p:cNvSpPr/>
          <p:nvPr/>
        </p:nvSpPr>
        <p:spPr>
          <a:xfrm>
            <a:off x="10668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7" name="Ovál 6"/>
          <p:cNvSpPr/>
          <p:nvPr/>
        </p:nvSpPr>
        <p:spPr>
          <a:xfrm>
            <a:off x="18288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8" name="Ovál 7"/>
          <p:cNvSpPr/>
          <p:nvPr/>
        </p:nvSpPr>
        <p:spPr>
          <a:xfrm>
            <a:off x="30480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9" name="Ovál 8"/>
          <p:cNvSpPr/>
          <p:nvPr/>
        </p:nvSpPr>
        <p:spPr>
          <a:xfrm>
            <a:off x="53340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57150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60960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3657600" y="17748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572000" y="17748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5410200" y="17748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5" name="Ovál 15"/>
          <p:cNvSpPr/>
          <p:nvPr/>
        </p:nvSpPr>
        <p:spPr>
          <a:xfrm>
            <a:off x="6781800" y="17748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graphicFrame>
        <p:nvGraphicFramePr>
          <p:cNvPr id="17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24855"/>
              </p:ext>
            </p:extLst>
          </p:nvPr>
        </p:nvGraphicFramePr>
        <p:xfrm>
          <a:off x="152400" y="5797550"/>
          <a:ext cx="880586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400" b="1" i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2: ch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2400" b="0" baseline="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[x] lo</a:t>
                      </a:r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b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chirurgia, cholera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16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3285"/>
            <a:ext cx="6571343" cy="104923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mbria"/>
                <a:ea typeface="+mj-ea"/>
                <a:cs typeface="Cambria"/>
              </a:rPr>
              <a:t>Consonants </a:t>
            </a:r>
            <a:endParaRPr lang="en-US" dirty="0">
              <a:solidFill>
                <a:srgbClr val="0070C0"/>
              </a:solidFill>
              <a:ea typeface="+mj-ea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36060"/>
              </p:ext>
            </p:extLst>
          </p:nvPr>
        </p:nvGraphicFramePr>
        <p:xfrm>
          <a:off x="152400" y="3159125"/>
          <a:ext cx="8839200" cy="3384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372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4: h </a:t>
                      </a: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0" baseline="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[h] </a:t>
                      </a:r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ouse</a:t>
                      </a:r>
                      <a:r>
                        <a:rPr lang="cs-CZ" sz="2400" b="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herba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haematologia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269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5:</a:t>
                      </a:r>
                      <a:r>
                        <a:rPr lang="cs-CZ" sz="2400" b="1" baseline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j + </a:t>
                      </a:r>
                      <a:r>
                        <a:rPr lang="cs-CZ" sz="2400" b="1" baseline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vowel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[y] </a:t>
                      </a:r>
                      <a:r>
                        <a:rPr lang="cs-CZ" sz="24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es</a:t>
                      </a:r>
                      <a:endParaRPr lang="cs-CZ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iniectio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injectio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maior/major</a:t>
                      </a: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1" dirty="0">
                          <a:latin typeface="Cambria"/>
                          <a:cs typeface="Cambria"/>
                        </a:rPr>
                        <a:t>6: 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1" dirty="0">
                          <a:latin typeface="Cambria"/>
                          <a:cs typeface="Cambria"/>
                        </a:rPr>
                        <a:t>     </a:t>
                      </a:r>
                      <a:r>
                        <a:rPr lang="sk-SK" sz="24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 + 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[p] </a:t>
                      </a:r>
                      <a:r>
                        <a:rPr lang="cs-CZ" sz="24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resent</a:t>
                      </a:r>
                      <a:endParaRPr lang="cs-CZ" sz="24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[f]  </a:t>
                      </a:r>
                      <a:r>
                        <a:rPr lang="cs-CZ" sz="24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ysiology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pneumonia</a:t>
                      </a:r>
                      <a:r>
                        <a:rPr lang="sk-SK" sz="2400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>
                          <a:latin typeface="Cambria"/>
                          <a:cs typeface="Cambria"/>
                        </a:rPr>
                        <a:t>pulmo</a:t>
                      </a:r>
                      <a:endParaRPr lang="sk-SK" sz="2400" dirty="0">
                        <a:latin typeface="Cambria"/>
                        <a:cs typeface="Cambria"/>
                      </a:endParaRPr>
                    </a:p>
                    <a:p>
                      <a:r>
                        <a:rPr lang="sk-SK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phantasia</a:t>
                      </a:r>
                      <a:r>
                        <a:rPr lang="sk-SK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pharmacia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latin typeface="Cambria"/>
                          <a:cs typeface="Cambria"/>
                        </a:rPr>
                        <a:t>7: </a:t>
                      </a:r>
                      <a:r>
                        <a:rPr lang="cs-CZ" sz="2400" b="1" dirty="0" err="1">
                          <a:latin typeface="Cambria"/>
                          <a:cs typeface="Cambria"/>
                        </a:rPr>
                        <a:t>qu</a:t>
                      </a:r>
                      <a:r>
                        <a:rPr lang="cs-CZ" sz="2400" b="1" dirty="0">
                          <a:latin typeface="Cambria"/>
                          <a:cs typeface="Cambria"/>
                        </a:rPr>
                        <a:t>+ </a:t>
                      </a:r>
                      <a:r>
                        <a:rPr lang="cs-CZ" sz="2400" b="1" dirty="0" err="1">
                          <a:latin typeface="Cambria"/>
                          <a:cs typeface="Cambria"/>
                        </a:rPr>
                        <a:t>vowel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kv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] </a:t>
                      </a:r>
                      <a:r>
                        <a:rPr lang="cs-CZ" sz="24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qu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arrel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aqua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lang="cs-CZ" sz="2400" baseline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quadriceps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269">
                <a:tc>
                  <a:txBody>
                    <a:bodyPr/>
                    <a:lstStyle/>
                    <a:p>
                      <a:r>
                        <a:rPr lang="sk-SK" sz="2400" b="1" dirty="0">
                          <a:latin typeface="Cambria"/>
                          <a:cs typeface="Cambria"/>
                        </a:rPr>
                        <a:t>8: r</a:t>
                      </a:r>
                    </a:p>
                    <a:p>
                      <a:r>
                        <a:rPr lang="sk-SK" sz="2400" b="1" dirty="0">
                          <a:latin typeface="Cambria"/>
                          <a:cs typeface="Cambria"/>
                        </a:rPr>
                        <a:t>     </a:t>
                      </a:r>
                      <a:r>
                        <a:rPr lang="sk-SK" sz="24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r+h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[r] </a:t>
                      </a:r>
                      <a:r>
                        <a:rPr lang="cs-CZ" sz="24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upture</a:t>
                      </a:r>
                      <a:endParaRPr lang="cs-CZ" sz="24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[r]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vertebra</a:t>
                      </a:r>
                      <a:r>
                        <a:rPr lang="sk-SK" sz="2400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>
                          <a:latin typeface="Cambria"/>
                          <a:cs typeface="Cambria"/>
                        </a:rPr>
                        <a:t>ruptura</a:t>
                      </a:r>
                      <a:endParaRPr lang="sk-SK" sz="2400" dirty="0">
                        <a:latin typeface="Cambria"/>
                        <a:cs typeface="Cambria"/>
                      </a:endParaRPr>
                    </a:p>
                    <a:p>
                      <a:r>
                        <a:rPr lang="sk-SK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rheuma</a:t>
                      </a:r>
                      <a:r>
                        <a:rPr lang="sk-SK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rhinitis</a:t>
                      </a:r>
                      <a:r>
                        <a:rPr lang="sk-SK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152400" y="1528763"/>
          <a:ext cx="8839199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119"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Consonant</a:t>
                      </a:r>
                      <a:r>
                        <a:rPr lang="sk-SK" sz="2400" dirty="0">
                          <a:latin typeface="Cambria"/>
                          <a:cs typeface="Cambria"/>
                        </a:rPr>
                        <a:t>/</a:t>
                      </a:r>
                      <a:r>
                        <a:rPr lang="sk-SK" sz="2400" dirty="0" err="1">
                          <a:latin typeface="Cambria"/>
                          <a:cs typeface="Cambria"/>
                        </a:rPr>
                        <a:t>group</a:t>
                      </a:r>
                      <a:r>
                        <a:rPr lang="sk-SK" sz="2400" baseline="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>
                          <a:latin typeface="Cambria"/>
                          <a:cs typeface="Cambria"/>
                        </a:rPr>
                        <a:t>of</a:t>
                      </a:r>
                      <a:r>
                        <a:rPr lang="sk-SK" sz="2400" baseline="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>
                          <a:latin typeface="Cambria"/>
                          <a:cs typeface="Cambria"/>
                        </a:rPr>
                        <a:t>consonants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sk-SK" sz="2200" dirty="0" err="1">
                          <a:latin typeface="Cambria"/>
                          <a:cs typeface="Cambria"/>
                        </a:rPr>
                        <a:t>Pronunciation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Example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3: g </a:t>
                      </a:r>
                    </a:p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    </a:t>
                      </a:r>
                      <a:r>
                        <a:rPr lang="cs-CZ" sz="24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gu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+ </a:t>
                      </a:r>
                      <a:r>
                        <a:rPr lang="cs-CZ" sz="24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vowel</a:t>
                      </a:r>
                      <a:endParaRPr lang="cs-CZ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[g] </a:t>
                      </a:r>
                      <a:r>
                        <a:rPr lang="cs-CZ" sz="24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round</a:t>
                      </a:r>
                      <a:endParaRPr lang="cs-CZ" sz="24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gv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] </a:t>
                      </a: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gramma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gastritis</a:t>
                      </a:r>
                    </a:p>
                    <a:p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lingua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sanguis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8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Requirements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cs-CZ" b="1">
                <a:solidFill>
                  <a:srgbClr val="000000"/>
                </a:solidFill>
              </a:rPr>
              <a:t>See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>
                <a:solidFill>
                  <a:srgbClr val="000000"/>
                </a:solidFill>
              </a:rPr>
              <a:t>course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>
                <a:solidFill>
                  <a:srgbClr val="000000"/>
                </a:solidFill>
              </a:rPr>
              <a:t>requirements</a:t>
            </a:r>
            <a:r>
              <a:rPr lang="cs-CZ" b="1" dirty="0">
                <a:solidFill>
                  <a:srgbClr val="000000"/>
                </a:solidFill>
              </a:rPr>
              <a:t> in IS</a:t>
            </a:r>
            <a:r>
              <a:rPr lang="cs-CZ" dirty="0">
                <a:solidFill>
                  <a:srgbClr val="000000"/>
                </a:solidFill>
              </a:rPr>
              <a:t>, but </a:t>
            </a:r>
            <a:r>
              <a:rPr lang="cs-CZ">
                <a:solidFill>
                  <a:srgbClr val="000000"/>
                </a:solidFill>
              </a:rPr>
              <a:t>basically</a:t>
            </a:r>
            <a:r>
              <a:rPr lang="cs-CZ" dirty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</a:endParaRPr>
          </a:p>
          <a:p>
            <a:pPr lvl="1"/>
            <a:r>
              <a:rPr lang="cs-CZ" sz="2100" dirty="0">
                <a:solidFill>
                  <a:srgbClr val="000000"/>
                </a:solidFill>
              </a:rPr>
              <a:t>ACTIVE </a:t>
            </a:r>
            <a:r>
              <a:rPr lang="cs-CZ" sz="2100">
                <a:solidFill>
                  <a:srgbClr val="000000"/>
                </a:solidFill>
              </a:rPr>
              <a:t>attendance</a:t>
            </a:r>
            <a:endParaRPr lang="cs-CZ" sz="2100" dirty="0">
              <a:solidFill>
                <a:srgbClr val="000000"/>
              </a:solidFill>
            </a:endParaRPr>
          </a:p>
          <a:p>
            <a:pPr lvl="1"/>
            <a:r>
              <a:rPr lang="cs-CZ" sz="2100">
                <a:solidFill>
                  <a:srgbClr val="000000"/>
                </a:solidFill>
              </a:rPr>
              <a:t>regular</a:t>
            </a:r>
            <a:r>
              <a:rPr lang="cs-CZ" sz="2100" dirty="0">
                <a:solidFill>
                  <a:srgbClr val="000000"/>
                </a:solidFill>
              </a:rPr>
              <a:t> </a:t>
            </a:r>
            <a:r>
              <a:rPr lang="cs-CZ" sz="2100">
                <a:solidFill>
                  <a:srgbClr val="000000"/>
                </a:solidFill>
              </a:rPr>
              <a:t>preparation</a:t>
            </a:r>
            <a:r>
              <a:rPr lang="cs-CZ" sz="2100" dirty="0">
                <a:solidFill>
                  <a:srgbClr val="000000"/>
                </a:solidFill>
              </a:rPr>
              <a:t> </a:t>
            </a:r>
            <a:r>
              <a:rPr lang="cs-CZ" sz="2100">
                <a:solidFill>
                  <a:srgbClr val="000000"/>
                </a:solidFill>
              </a:rPr>
              <a:t>before</a:t>
            </a:r>
            <a:r>
              <a:rPr lang="cs-CZ" sz="2100" dirty="0">
                <a:solidFill>
                  <a:srgbClr val="000000"/>
                </a:solidFill>
              </a:rPr>
              <a:t> </a:t>
            </a:r>
            <a:r>
              <a:rPr lang="cs-CZ" sz="2100">
                <a:solidFill>
                  <a:srgbClr val="000000"/>
                </a:solidFill>
              </a:rPr>
              <a:t>each</a:t>
            </a:r>
            <a:r>
              <a:rPr lang="cs-CZ" sz="2100" dirty="0">
                <a:solidFill>
                  <a:srgbClr val="000000"/>
                </a:solidFill>
              </a:rPr>
              <a:t> session</a:t>
            </a:r>
          </a:p>
          <a:p>
            <a:pPr lvl="1"/>
            <a:r>
              <a:rPr lang="cs-CZ" sz="2100">
                <a:solidFill>
                  <a:srgbClr val="000000"/>
                </a:solidFill>
              </a:rPr>
              <a:t>passing</a:t>
            </a:r>
            <a:r>
              <a:rPr lang="cs-CZ" sz="2100" dirty="0">
                <a:solidFill>
                  <a:srgbClr val="000000"/>
                </a:solidFill>
              </a:rPr>
              <a:t> </a:t>
            </a:r>
            <a:r>
              <a:rPr lang="cs-CZ" sz="2100">
                <a:solidFill>
                  <a:srgbClr val="000000"/>
                </a:solidFill>
              </a:rPr>
              <a:t>the</a:t>
            </a:r>
            <a:r>
              <a:rPr lang="cs-CZ" sz="2100" dirty="0">
                <a:solidFill>
                  <a:srgbClr val="000000"/>
                </a:solidFill>
              </a:rPr>
              <a:t> </a:t>
            </a:r>
            <a:r>
              <a:rPr lang="cs-CZ" sz="2100">
                <a:solidFill>
                  <a:srgbClr val="000000"/>
                </a:solidFill>
              </a:rPr>
              <a:t>credit</a:t>
            </a:r>
            <a:r>
              <a:rPr lang="cs-CZ" sz="2100" dirty="0">
                <a:solidFill>
                  <a:srgbClr val="000000"/>
                </a:solidFill>
              </a:rPr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361166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571343" cy="104923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mbria"/>
                <a:ea typeface="+mj-ea"/>
                <a:cs typeface="Cambria"/>
              </a:rPr>
              <a:t>Consonants </a:t>
            </a:r>
            <a:endParaRPr lang="en-US" dirty="0">
              <a:solidFill>
                <a:srgbClr val="0070C0"/>
              </a:solidFill>
              <a:ea typeface="+mj-ea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392857"/>
              </p:ext>
            </p:extLst>
          </p:nvPr>
        </p:nvGraphicFramePr>
        <p:xfrm>
          <a:off x="152400" y="1625600"/>
          <a:ext cx="8839200" cy="4754744"/>
        </p:xfrm>
        <a:graphic>
          <a:graphicData uri="http://schemas.openxmlformats.org/drawingml/2006/table">
            <a:tbl>
              <a:tblPr/>
              <a:tblGrid>
                <a:gridCol w="315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8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Consonant</a:t>
                      </a:r>
                      <a:r>
                        <a:rPr kumimoji="0" 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/</a:t>
                      </a:r>
                      <a:r>
                        <a:rPr kumimoji="0" lang="sk-SK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group</a:t>
                      </a:r>
                      <a:r>
                        <a:rPr kumimoji="0" 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of </a:t>
                      </a:r>
                      <a:r>
                        <a:rPr kumimoji="0" lang="sk-SK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consonants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Pronunciation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Example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3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9: s/ss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s </a:t>
                      </a:r>
                      <a:r>
                        <a:rPr kumimoji="0" 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between two vowels and following after l, r, n </a:t>
                      </a: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[s] </a:t>
                      </a: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s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ome</a:t>
                      </a:r>
                      <a:endParaRPr kumimoji="0" 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[z]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z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ebra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serum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fossa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nasus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incisura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pulsus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tonsilla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inversus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suspensio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1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10: 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ti </a:t>
                      </a:r>
                      <a:r>
                        <a:rPr kumimoji="0" 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+ vowel 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s/t/x + ti </a:t>
                      </a:r>
                      <a:r>
                        <a:rPr kumimoji="0" 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+ vowel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</a:t>
                      </a:r>
                      <a:r>
                        <a:rPr kumimoji="0" 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t+h</a:t>
                      </a: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[t] </a:t>
                      </a: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ongue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tsi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]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[ty]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[t]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trauma, tactus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operatio, substantia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tibia, ostium, mixtio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therapia, thermometrum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11: z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[z] </a:t>
                      </a: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z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one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zoologia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68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284026" y="2043663"/>
            <a:ext cx="4578895" cy="203105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Basic grammatical concepts</a:t>
            </a:r>
          </a:p>
        </p:txBody>
      </p:sp>
    </p:spTree>
    <p:extLst>
      <p:ext uri="{BB962C8B-B14F-4D97-AF65-F5344CB8AC3E}">
        <p14:creationId xmlns:p14="http://schemas.microsoft.com/office/powerpoint/2010/main" val="2556638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Gender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cs-CZ" b="1">
                <a:solidFill>
                  <a:srgbClr val="000000"/>
                </a:solidFill>
              </a:rPr>
              <a:t>Masculine</a:t>
            </a:r>
            <a:r>
              <a:rPr lang="cs-CZ" dirty="0">
                <a:solidFill>
                  <a:srgbClr val="000000"/>
                </a:solidFill>
              </a:rPr>
              <a:t> (</a:t>
            </a:r>
            <a:r>
              <a:rPr lang="cs-CZ">
                <a:solidFill>
                  <a:srgbClr val="000000"/>
                </a:solidFill>
              </a:rPr>
              <a:t>e.g</a:t>
            </a:r>
            <a:r>
              <a:rPr lang="cs-CZ" dirty="0">
                <a:solidFill>
                  <a:srgbClr val="000000"/>
                </a:solidFill>
              </a:rPr>
              <a:t>. </a:t>
            </a:r>
            <a:r>
              <a:rPr lang="cs-CZ">
                <a:solidFill>
                  <a:srgbClr val="000000"/>
                </a:solidFill>
              </a:rPr>
              <a:t>nervus</a:t>
            </a:r>
            <a:r>
              <a:rPr lang="cs-CZ" dirty="0">
                <a:solidFill>
                  <a:srgbClr val="000000"/>
                </a:solidFill>
              </a:rPr>
              <a:t>)</a:t>
            </a:r>
          </a:p>
          <a:p>
            <a:r>
              <a:rPr lang="cs-CZ" b="1">
                <a:solidFill>
                  <a:srgbClr val="000000"/>
                </a:solidFill>
              </a:rPr>
              <a:t>Feminine</a:t>
            </a:r>
            <a:r>
              <a:rPr lang="cs-CZ" dirty="0">
                <a:solidFill>
                  <a:srgbClr val="000000"/>
                </a:solidFill>
              </a:rPr>
              <a:t> (</a:t>
            </a:r>
            <a:r>
              <a:rPr lang="cs-CZ">
                <a:solidFill>
                  <a:srgbClr val="000000"/>
                </a:solidFill>
              </a:rPr>
              <a:t>e.g</a:t>
            </a:r>
            <a:r>
              <a:rPr lang="cs-CZ" dirty="0">
                <a:solidFill>
                  <a:srgbClr val="000000"/>
                </a:solidFill>
              </a:rPr>
              <a:t>. </a:t>
            </a:r>
            <a:r>
              <a:rPr lang="cs-CZ">
                <a:solidFill>
                  <a:srgbClr val="000000"/>
                </a:solidFill>
              </a:rPr>
              <a:t>fractura</a:t>
            </a:r>
            <a:r>
              <a:rPr lang="cs-CZ" dirty="0">
                <a:solidFill>
                  <a:srgbClr val="000000"/>
                </a:solidFill>
              </a:rPr>
              <a:t>)</a:t>
            </a:r>
          </a:p>
          <a:p>
            <a:r>
              <a:rPr lang="cs-CZ" b="1">
                <a:solidFill>
                  <a:srgbClr val="000000"/>
                </a:solidFill>
              </a:rPr>
              <a:t>Neutral</a:t>
            </a:r>
            <a:r>
              <a:rPr lang="cs-CZ" dirty="0">
                <a:solidFill>
                  <a:srgbClr val="000000"/>
                </a:solidFill>
              </a:rPr>
              <a:t> (</a:t>
            </a:r>
            <a:r>
              <a:rPr lang="cs-CZ">
                <a:solidFill>
                  <a:srgbClr val="000000"/>
                </a:solidFill>
              </a:rPr>
              <a:t>e.g</a:t>
            </a:r>
            <a:r>
              <a:rPr lang="cs-CZ" dirty="0">
                <a:solidFill>
                  <a:srgbClr val="000000"/>
                </a:solidFill>
              </a:rPr>
              <a:t>. cerebrum)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Not </a:t>
            </a:r>
            <a:r>
              <a:rPr lang="cs-CZ">
                <a:solidFill>
                  <a:srgbClr val="000000"/>
                </a:solidFill>
              </a:rPr>
              <a:t>always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intuitive</a:t>
            </a:r>
            <a:r>
              <a:rPr lang="cs-CZ" dirty="0">
                <a:solidFill>
                  <a:srgbClr val="000000"/>
                </a:solidFill>
              </a:rPr>
              <a:t> – </a:t>
            </a:r>
            <a:r>
              <a:rPr lang="cs-CZ" u="sng">
                <a:solidFill>
                  <a:srgbClr val="000000"/>
                </a:solidFill>
              </a:rPr>
              <a:t>you</a:t>
            </a:r>
            <a:r>
              <a:rPr lang="cs-CZ" u="sng" dirty="0">
                <a:solidFill>
                  <a:srgbClr val="000000"/>
                </a:solidFill>
              </a:rPr>
              <a:t> </a:t>
            </a:r>
            <a:r>
              <a:rPr lang="cs-CZ" u="sng">
                <a:solidFill>
                  <a:srgbClr val="000000"/>
                </a:solidFill>
              </a:rPr>
              <a:t>have</a:t>
            </a:r>
            <a:r>
              <a:rPr lang="cs-CZ" u="sng" dirty="0">
                <a:solidFill>
                  <a:srgbClr val="000000"/>
                </a:solidFill>
              </a:rPr>
              <a:t> to </a:t>
            </a:r>
            <a:r>
              <a:rPr lang="cs-CZ" u="sng">
                <a:solidFill>
                  <a:srgbClr val="000000"/>
                </a:solidFill>
              </a:rPr>
              <a:t>learn</a:t>
            </a:r>
            <a:r>
              <a:rPr lang="cs-CZ" u="sng" dirty="0">
                <a:solidFill>
                  <a:srgbClr val="000000"/>
                </a:solidFill>
              </a:rPr>
              <a:t> </a:t>
            </a:r>
            <a:r>
              <a:rPr lang="cs-CZ" u="sng">
                <a:solidFill>
                  <a:srgbClr val="000000"/>
                </a:solidFill>
              </a:rPr>
              <a:t>the</a:t>
            </a:r>
            <a:r>
              <a:rPr lang="cs-CZ" u="sng" dirty="0">
                <a:solidFill>
                  <a:srgbClr val="000000"/>
                </a:solidFill>
              </a:rPr>
              <a:t> gender </a:t>
            </a:r>
            <a:r>
              <a:rPr lang="cs-CZ" u="sng">
                <a:solidFill>
                  <a:srgbClr val="000000"/>
                </a:solidFill>
              </a:rPr>
              <a:t>of</a:t>
            </a:r>
            <a:r>
              <a:rPr lang="cs-CZ" u="sng" dirty="0">
                <a:solidFill>
                  <a:srgbClr val="000000"/>
                </a:solidFill>
              </a:rPr>
              <a:t> </a:t>
            </a:r>
            <a:r>
              <a:rPr lang="cs-CZ" u="sng">
                <a:solidFill>
                  <a:srgbClr val="000000"/>
                </a:solidFill>
              </a:rPr>
              <a:t>each</a:t>
            </a:r>
            <a:r>
              <a:rPr lang="cs-CZ" u="sng" dirty="0">
                <a:solidFill>
                  <a:srgbClr val="000000"/>
                </a:solidFill>
              </a:rPr>
              <a:t> </a:t>
            </a:r>
            <a:r>
              <a:rPr lang="cs-CZ" u="sng">
                <a:solidFill>
                  <a:srgbClr val="000000"/>
                </a:solidFill>
              </a:rPr>
              <a:t>noun</a:t>
            </a:r>
            <a:r>
              <a:rPr lang="cs-CZ" u="sng" dirty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!!! </a:t>
            </a:r>
          </a:p>
          <a:p>
            <a:pPr marL="0" indent="0">
              <a:buNone/>
            </a:pPr>
            <a:r>
              <a:rPr lang="cs-CZ">
                <a:solidFill>
                  <a:srgbClr val="000000"/>
                </a:solidFill>
              </a:rPr>
              <a:t>Why</a:t>
            </a:r>
            <a:r>
              <a:rPr lang="cs-CZ" dirty="0">
                <a:solidFill>
                  <a:srgbClr val="000000"/>
                </a:solidFill>
              </a:rPr>
              <a:t>? 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	to </a:t>
            </a:r>
            <a:r>
              <a:rPr lang="cs-CZ">
                <a:solidFill>
                  <a:srgbClr val="000000"/>
                </a:solidFill>
              </a:rPr>
              <a:t>properly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inflect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the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noun</a:t>
            </a:r>
            <a:r>
              <a:rPr lang="cs-CZ" dirty="0">
                <a:solidFill>
                  <a:srgbClr val="000000"/>
                </a:solidFill>
              </a:rPr>
              <a:t>  and </a:t>
            </a:r>
            <a:r>
              <a:rPr lang="cs-CZ">
                <a:solidFill>
                  <a:srgbClr val="000000"/>
                </a:solidFill>
              </a:rPr>
              <a:t>connect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adjectives</a:t>
            </a:r>
            <a:r>
              <a:rPr lang="cs-CZ" dirty="0">
                <a:solidFill>
                  <a:srgbClr val="000000"/>
                </a:solidFill>
              </a:rPr>
              <a:t> to </a:t>
            </a:r>
            <a:r>
              <a:rPr lang="cs-CZ">
                <a:solidFill>
                  <a:srgbClr val="000000"/>
                </a:solidFill>
              </a:rPr>
              <a:t>it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9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Number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cs-CZ" b="1">
                <a:solidFill>
                  <a:srgbClr val="000000"/>
                </a:solidFill>
              </a:rPr>
              <a:t>Singular</a:t>
            </a:r>
            <a:r>
              <a:rPr lang="cs-CZ">
                <a:solidFill>
                  <a:srgbClr val="000000"/>
                </a:solidFill>
              </a:rPr>
              <a:t> (=1)</a:t>
            </a:r>
          </a:p>
          <a:p>
            <a:r>
              <a:rPr lang="cs-CZ" b="1">
                <a:solidFill>
                  <a:srgbClr val="000000"/>
                </a:solidFill>
              </a:rPr>
              <a:t>Plural</a:t>
            </a:r>
            <a:r>
              <a:rPr lang="cs-CZ">
                <a:solidFill>
                  <a:srgbClr val="000000"/>
                </a:solidFill>
              </a:rPr>
              <a:t> (=2 and more)</a:t>
            </a:r>
          </a:p>
        </p:txBody>
      </p:sp>
    </p:spTree>
    <p:extLst>
      <p:ext uri="{BB962C8B-B14F-4D97-AF65-F5344CB8AC3E}">
        <p14:creationId xmlns:p14="http://schemas.microsoft.com/office/powerpoint/2010/main" val="2866635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Case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endParaRPr lang="cs-CZ" sz="1600" b="1" dirty="0">
              <a:solidFill>
                <a:srgbClr val="000000"/>
              </a:solidFill>
            </a:endParaRPr>
          </a:p>
          <a:p>
            <a:r>
              <a:rPr lang="cs-CZ" sz="1600" b="1" dirty="0">
                <a:solidFill>
                  <a:srgbClr val="000000"/>
                </a:solidFill>
              </a:rPr>
              <a:t>ENGLISH: 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the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order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of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the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words</a:t>
            </a:r>
            <a:r>
              <a:rPr lang="cs-CZ" sz="1600" dirty="0">
                <a:solidFill>
                  <a:srgbClr val="000000"/>
                </a:solidFill>
              </a:rPr>
              <a:t> in a sentence/</a:t>
            </a:r>
            <a:r>
              <a:rPr lang="cs-CZ" sz="1600">
                <a:solidFill>
                  <a:srgbClr val="000000"/>
                </a:solidFill>
              </a:rPr>
              <a:t>phrase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gives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the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information</a:t>
            </a:r>
            <a:r>
              <a:rPr lang="cs-CZ" sz="1600" dirty="0">
                <a:solidFill>
                  <a:srgbClr val="000000"/>
                </a:solidFill>
              </a:rPr>
              <a:t> on </a:t>
            </a:r>
            <a:r>
              <a:rPr lang="cs-CZ" sz="1600">
                <a:solidFill>
                  <a:srgbClr val="000000"/>
                </a:solidFill>
              </a:rPr>
              <a:t>their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grammatical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function</a:t>
            </a:r>
            <a:endParaRPr lang="cs-CZ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0000"/>
                </a:solidFill>
              </a:rPr>
              <a:t>	</a:t>
            </a:r>
            <a:r>
              <a:rPr lang="cs-CZ" sz="1600">
                <a:solidFill>
                  <a:srgbClr val="000000"/>
                </a:solidFill>
              </a:rPr>
              <a:t>e.g</a:t>
            </a:r>
            <a:r>
              <a:rPr lang="cs-CZ" sz="1600" dirty="0">
                <a:solidFill>
                  <a:srgbClr val="000000"/>
                </a:solidFill>
              </a:rPr>
              <a:t>. </a:t>
            </a:r>
            <a:r>
              <a:rPr lang="cs-CZ" sz="1600">
                <a:solidFill>
                  <a:srgbClr val="000000"/>
                </a:solidFill>
              </a:rPr>
              <a:t>complicated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fracture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of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the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left</a:t>
            </a:r>
            <a:r>
              <a:rPr lang="cs-CZ" sz="1600" dirty="0">
                <a:solidFill>
                  <a:srgbClr val="000000"/>
                </a:solidFill>
              </a:rPr>
              <a:t> humerus</a:t>
            </a:r>
            <a:endParaRPr lang="cs-CZ" sz="1600" strike="sngStrike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0000"/>
                </a:solidFill>
              </a:rPr>
              <a:t>	(</a:t>
            </a:r>
            <a:r>
              <a:rPr lang="cs-CZ" sz="1600" b="1">
                <a:solidFill>
                  <a:srgbClr val="000000"/>
                </a:solidFill>
              </a:rPr>
              <a:t>adjective</a:t>
            </a:r>
            <a:r>
              <a:rPr lang="cs-CZ" sz="1600" dirty="0">
                <a:solidFill>
                  <a:srgbClr val="000000"/>
                </a:solidFill>
              </a:rPr>
              <a:t> – </a:t>
            </a:r>
            <a:r>
              <a:rPr lang="cs-CZ" sz="1600" b="1">
                <a:solidFill>
                  <a:srgbClr val="000000"/>
                </a:solidFill>
              </a:rPr>
              <a:t>noun</a:t>
            </a:r>
            <a:r>
              <a:rPr lang="cs-CZ" sz="1600" dirty="0">
                <a:solidFill>
                  <a:srgbClr val="000000"/>
                </a:solidFill>
              </a:rPr>
              <a:t> – non-</a:t>
            </a:r>
            <a:r>
              <a:rPr lang="cs-CZ" sz="1600">
                <a:solidFill>
                  <a:srgbClr val="000000"/>
                </a:solidFill>
              </a:rPr>
              <a:t>agreed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attribute</a:t>
            </a:r>
            <a:r>
              <a:rPr lang="cs-CZ" sz="1600" dirty="0">
                <a:solidFill>
                  <a:srgbClr val="000000"/>
                </a:solidFill>
              </a:rPr>
              <a:t> (</a:t>
            </a:r>
            <a:r>
              <a:rPr lang="cs-CZ" sz="1600" i="1">
                <a:solidFill>
                  <a:srgbClr val="000000"/>
                </a:solidFill>
              </a:rPr>
              <a:t>of</a:t>
            </a:r>
            <a:r>
              <a:rPr lang="cs-CZ" sz="1600" dirty="0">
                <a:solidFill>
                  <a:srgbClr val="000000"/>
                </a:solidFill>
              </a:rPr>
              <a:t>…) – </a:t>
            </a:r>
            <a:r>
              <a:rPr lang="cs-CZ" sz="1600" b="1">
                <a:solidFill>
                  <a:srgbClr val="000000"/>
                </a:solidFill>
              </a:rPr>
              <a:t>WORD ORDER MATTERS</a:t>
            </a:r>
          </a:p>
          <a:p>
            <a:endParaRPr lang="cs-CZ" sz="1600">
              <a:solidFill>
                <a:srgbClr val="000000"/>
              </a:solidFill>
            </a:endParaRPr>
          </a:p>
          <a:p>
            <a:r>
              <a:rPr lang="cs-CZ" sz="1600" b="1" dirty="0">
                <a:solidFill>
                  <a:srgbClr val="000000"/>
                </a:solidFill>
              </a:rPr>
              <a:t>LATIN: </a:t>
            </a:r>
            <a:r>
              <a:rPr lang="cs-CZ" sz="1600">
                <a:solidFill>
                  <a:srgbClr val="000000"/>
                </a:solidFill>
              </a:rPr>
              <a:t>the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form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of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each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word</a:t>
            </a:r>
            <a:r>
              <a:rPr lang="cs-CZ" sz="1600" dirty="0">
                <a:solidFill>
                  <a:srgbClr val="000000"/>
                </a:solidFill>
              </a:rPr>
              <a:t> in a sentence/</a:t>
            </a:r>
            <a:r>
              <a:rPr lang="cs-CZ" sz="1600">
                <a:solidFill>
                  <a:srgbClr val="000000"/>
                </a:solidFill>
              </a:rPr>
              <a:t>phrase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gives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the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information</a:t>
            </a:r>
            <a:r>
              <a:rPr lang="cs-CZ" sz="1600" dirty="0">
                <a:solidFill>
                  <a:srgbClr val="000000"/>
                </a:solidFill>
              </a:rPr>
              <a:t> on </a:t>
            </a:r>
            <a:r>
              <a:rPr lang="cs-CZ" sz="1600">
                <a:solidFill>
                  <a:srgbClr val="000000"/>
                </a:solidFill>
              </a:rPr>
              <a:t>its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grammatical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function</a:t>
            </a:r>
            <a:endParaRPr lang="cs-CZ" sz="1600" dirty="0">
              <a:solidFill>
                <a:srgbClr val="000000"/>
              </a:solidFill>
            </a:endParaRPr>
          </a:p>
          <a:p>
            <a:endParaRPr lang="cs-CZ" sz="1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000000"/>
                </a:solidFill>
              </a:rPr>
              <a:t>	</a:t>
            </a:r>
            <a:r>
              <a:rPr lang="cs-CZ" sz="1600">
                <a:solidFill>
                  <a:srgbClr val="000000"/>
                </a:solidFill>
              </a:rPr>
              <a:t>e.g</a:t>
            </a:r>
            <a:r>
              <a:rPr lang="cs-CZ" sz="1600" dirty="0">
                <a:solidFill>
                  <a:srgbClr val="000000"/>
                </a:solidFill>
              </a:rPr>
              <a:t>. </a:t>
            </a:r>
            <a:r>
              <a:rPr lang="cs-CZ" sz="1600">
                <a:solidFill>
                  <a:srgbClr val="000000"/>
                </a:solidFill>
              </a:rPr>
              <a:t>Fractura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humeri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sinistri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complicata</a:t>
            </a:r>
            <a:r>
              <a:rPr lang="cs-CZ" sz="1600" dirty="0">
                <a:solidFill>
                  <a:srgbClr val="000000"/>
                </a:solidFill>
              </a:rPr>
              <a:t> = </a:t>
            </a:r>
            <a:r>
              <a:rPr lang="cs-CZ" sz="1600">
                <a:solidFill>
                  <a:srgbClr val="000000"/>
                </a:solidFill>
              </a:rPr>
              <a:t>fractura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complicata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humeri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sinistri</a:t>
            </a:r>
            <a:r>
              <a:rPr lang="cs-CZ" sz="1600" dirty="0">
                <a:solidFill>
                  <a:srgbClr val="000000"/>
                </a:solidFill>
              </a:rPr>
              <a:t> – </a:t>
            </a:r>
            <a:r>
              <a:rPr lang="cs-CZ" sz="1600" b="1">
                <a:solidFill>
                  <a:srgbClr val="000000"/>
                </a:solidFill>
              </a:rPr>
              <a:t>ENDINGS MATTER</a:t>
            </a:r>
          </a:p>
          <a:p>
            <a:pPr marL="0" indent="0">
              <a:buNone/>
            </a:pPr>
            <a:endParaRPr lang="cs-CZ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09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Latin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v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>
                <a:solidFill>
                  <a:srgbClr val="FFFFFF"/>
                </a:solidFill>
              </a:rPr>
              <a:t>English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cs-CZ" b="1">
                <a:solidFill>
                  <a:srgbClr val="000000"/>
                </a:solidFill>
              </a:rPr>
              <a:t>English</a:t>
            </a:r>
            <a:r>
              <a:rPr lang="cs-CZ" dirty="0">
                <a:solidFill>
                  <a:srgbClr val="000000"/>
                </a:solidFill>
              </a:rPr>
              <a:t>: </a:t>
            </a:r>
            <a:r>
              <a:rPr lang="cs-CZ">
                <a:solidFill>
                  <a:srgbClr val="000000"/>
                </a:solidFill>
              </a:rPr>
              <a:t>meaning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changes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if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we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change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word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order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	soft </a:t>
            </a:r>
            <a:r>
              <a:rPr lang="cs-CZ">
                <a:solidFill>
                  <a:srgbClr val="000000"/>
                </a:solidFill>
              </a:rPr>
              <a:t>ulcer</a:t>
            </a:r>
            <a:r>
              <a:rPr lang="cs-CZ" dirty="0">
                <a:solidFill>
                  <a:srgbClr val="000000"/>
                </a:solidFill>
              </a:rPr>
              <a:t> in duodenum x </a:t>
            </a:r>
            <a:r>
              <a:rPr lang="cs-CZ" strike="sngStrike">
                <a:solidFill>
                  <a:srgbClr val="000000"/>
                </a:solidFill>
              </a:rPr>
              <a:t>ulcer</a:t>
            </a:r>
            <a:r>
              <a:rPr lang="cs-CZ" strike="sngStrike" dirty="0">
                <a:solidFill>
                  <a:srgbClr val="000000"/>
                </a:solidFill>
              </a:rPr>
              <a:t> in </a:t>
            </a:r>
            <a:r>
              <a:rPr lang="cs-CZ" strike="sngStrike">
                <a:solidFill>
                  <a:srgbClr val="000000"/>
                </a:solidFill>
              </a:rPr>
              <a:t>softduodenum</a:t>
            </a:r>
            <a:endParaRPr lang="cs-CZ" strike="sngStrik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</a:endParaRPr>
          </a:p>
          <a:p>
            <a:pPr lvl="1"/>
            <a:r>
              <a:rPr lang="cs-CZ" sz="2100">
                <a:solidFill>
                  <a:srgbClr val="000000"/>
                </a:solidFill>
              </a:rPr>
              <a:t>the</a:t>
            </a:r>
            <a:r>
              <a:rPr lang="cs-CZ" sz="2100" dirty="0">
                <a:solidFill>
                  <a:srgbClr val="000000"/>
                </a:solidFill>
              </a:rPr>
              <a:t> </a:t>
            </a:r>
            <a:r>
              <a:rPr lang="cs-CZ" sz="2100">
                <a:solidFill>
                  <a:srgbClr val="000000"/>
                </a:solidFill>
              </a:rPr>
              <a:t>function</a:t>
            </a:r>
            <a:r>
              <a:rPr lang="cs-CZ" sz="2100" dirty="0">
                <a:solidFill>
                  <a:srgbClr val="000000"/>
                </a:solidFill>
              </a:rPr>
              <a:t> </a:t>
            </a:r>
            <a:r>
              <a:rPr lang="cs-CZ" sz="2100">
                <a:solidFill>
                  <a:srgbClr val="000000"/>
                </a:solidFill>
              </a:rPr>
              <a:t>of</a:t>
            </a:r>
            <a:r>
              <a:rPr lang="cs-CZ" sz="2100" dirty="0">
                <a:solidFill>
                  <a:srgbClr val="000000"/>
                </a:solidFill>
              </a:rPr>
              <a:t> a </a:t>
            </a:r>
            <a:r>
              <a:rPr lang="cs-CZ" sz="2100">
                <a:solidFill>
                  <a:srgbClr val="000000"/>
                </a:solidFill>
              </a:rPr>
              <a:t>word</a:t>
            </a:r>
            <a:r>
              <a:rPr lang="cs-CZ" sz="2100" dirty="0">
                <a:solidFill>
                  <a:srgbClr val="000000"/>
                </a:solidFill>
              </a:rPr>
              <a:t> </a:t>
            </a:r>
            <a:r>
              <a:rPr lang="cs-CZ" sz="2100">
                <a:solidFill>
                  <a:srgbClr val="000000"/>
                </a:solidFill>
              </a:rPr>
              <a:t>is</a:t>
            </a:r>
            <a:r>
              <a:rPr lang="cs-CZ" sz="2100" dirty="0">
                <a:solidFill>
                  <a:srgbClr val="000000"/>
                </a:solidFill>
              </a:rPr>
              <a:t> </a:t>
            </a:r>
            <a:r>
              <a:rPr lang="cs-CZ" sz="2100">
                <a:solidFill>
                  <a:srgbClr val="000000"/>
                </a:solidFill>
              </a:rPr>
              <a:t>conveyed</a:t>
            </a:r>
            <a:r>
              <a:rPr lang="cs-CZ" sz="2100" dirty="0">
                <a:solidFill>
                  <a:srgbClr val="000000"/>
                </a:solidFill>
              </a:rPr>
              <a:t> by WORD ORDER (</a:t>
            </a:r>
            <a:r>
              <a:rPr lang="cs-CZ" sz="2100">
                <a:solidFill>
                  <a:srgbClr val="000000"/>
                </a:solidFill>
              </a:rPr>
              <a:t>Subject</a:t>
            </a:r>
            <a:r>
              <a:rPr lang="cs-CZ" sz="2100" dirty="0">
                <a:solidFill>
                  <a:srgbClr val="000000"/>
                </a:solidFill>
              </a:rPr>
              <a:t>-Verb-</a:t>
            </a:r>
            <a:r>
              <a:rPr lang="cs-CZ" sz="2100">
                <a:solidFill>
                  <a:srgbClr val="000000"/>
                </a:solidFill>
              </a:rPr>
              <a:t>Object</a:t>
            </a:r>
            <a:r>
              <a:rPr lang="cs-CZ" sz="2100" dirty="0">
                <a:solidFill>
                  <a:srgbClr val="000000"/>
                </a:solidFill>
              </a:rPr>
              <a:t> rule)</a:t>
            </a:r>
          </a:p>
          <a:p>
            <a:r>
              <a:rPr lang="cs-CZ" b="1" dirty="0">
                <a:solidFill>
                  <a:srgbClr val="000000"/>
                </a:solidFill>
              </a:rPr>
              <a:t>Latin</a:t>
            </a:r>
            <a:r>
              <a:rPr lang="cs-CZ" dirty="0">
                <a:solidFill>
                  <a:srgbClr val="000000"/>
                </a:solidFill>
              </a:rPr>
              <a:t>: </a:t>
            </a:r>
            <a:r>
              <a:rPr lang="cs-CZ">
                <a:solidFill>
                  <a:srgbClr val="000000"/>
                </a:solidFill>
              </a:rPr>
              <a:t>meaning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does</a:t>
            </a:r>
            <a:r>
              <a:rPr lang="cs-CZ" dirty="0">
                <a:solidFill>
                  <a:srgbClr val="000000"/>
                </a:solidFill>
              </a:rPr>
              <a:t> not </a:t>
            </a:r>
            <a:r>
              <a:rPr lang="cs-CZ">
                <a:solidFill>
                  <a:srgbClr val="000000"/>
                </a:solidFill>
              </a:rPr>
              <a:t>change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	soft </a:t>
            </a:r>
            <a:r>
              <a:rPr lang="cs-CZ">
                <a:solidFill>
                  <a:srgbClr val="000000"/>
                </a:solidFill>
              </a:rPr>
              <a:t>ulcer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of</a:t>
            </a:r>
            <a:r>
              <a:rPr lang="cs-CZ" dirty="0">
                <a:solidFill>
                  <a:srgbClr val="000000"/>
                </a:solidFill>
              </a:rPr>
              <a:t>/in duodenum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		</a:t>
            </a:r>
            <a:r>
              <a:rPr lang="cs-CZ" i="1">
                <a:solidFill>
                  <a:srgbClr val="000000"/>
                </a:solidFill>
              </a:rPr>
              <a:t>ulcus</a:t>
            </a:r>
            <a:r>
              <a:rPr lang="cs-CZ" i="1" dirty="0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</a:rPr>
              <a:t>molle</a:t>
            </a:r>
            <a:r>
              <a:rPr lang="cs-CZ" i="1" dirty="0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</a:rPr>
              <a:t>duodeni</a:t>
            </a:r>
            <a:r>
              <a:rPr lang="cs-CZ" i="1" dirty="0">
                <a:solidFill>
                  <a:srgbClr val="000000"/>
                </a:solidFill>
              </a:rPr>
              <a:t> = </a:t>
            </a:r>
            <a:r>
              <a:rPr lang="cs-CZ" i="1">
                <a:solidFill>
                  <a:srgbClr val="000000"/>
                </a:solidFill>
              </a:rPr>
              <a:t>ulcus</a:t>
            </a:r>
            <a:r>
              <a:rPr lang="cs-CZ" i="1" dirty="0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</a:rPr>
              <a:t>duodeni</a:t>
            </a:r>
            <a:r>
              <a:rPr lang="cs-CZ" i="1" dirty="0">
                <a:solidFill>
                  <a:srgbClr val="000000"/>
                </a:solidFill>
              </a:rPr>
              <a:t> </a:t>
            </a:r>
            <a:r>
              <a:rPr lang="cs-CZ" i="1">
                <a:solidFill>
                  <a:srgbClr val="000000"/>
                </a:solidFill>
              </a:rPr>
              <a:t>molle</a:t>
            </a:r>
            <a:endParaRPr lang="cs-CZ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		</a:t>
            </a:r>
            <a:r>
              <a:rPr lang="cs-CZ">
                <a:solidFill>
                  <a:srgbClr val="000000"/>
                </a:solidFill>
              </a:rPr>
              <a:t>etc</a:t>
            </a:r>
            <a:r>
              <a:rPr lang="cs-CZ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cs-CZ" sz="2100">
                <a:solidFill>
                  <a:srgbClr val="000000"/>
                </a:solidFill>
              </a:rPr>
              <a:t>the</a:t>
            </a:r>
            <a:r>
              <a:rPr lang="cs-CZ" sz="2100" dirty="0">
                <a:solidFill>
                  <a:srgbClr val="000000"/>
                </a:solidFill>
              </a:rPr>
              <a:t> </a:t>
            </a:r>
            <a:r>
              <a:rPr lang="cs-CZ" sz="2100">
                <a:solidFill>
                  <a:srgbClr val="000000"/>
                </a:solidFill>
              </a:rPr>
              <a:t>function</a:t>
            </a:r>
            <a:r>
              <a:rPr lang="cs-CZ" sz="2100" dirty="0">
                <a:solidFill>
                  <a:srgbClr val="000000"/>
                </a:solidFill>
              </a:rPr>
              <a:t> </a:t>
            </a:r>
            <a:r>
              <a:rPr lang="cs-CZ" sz="2100">
                <a:solidFill>
                  <a:srgbClr val="000000"/>
                </a:solidFill>
              </a:rPr>
              <a:t>of</a:t>
            </a:r>
            <a:r>
              <a:rPr lang="cs-CZ" sz="2100" dirty="0">
                <a:solidFill>
                  <a:srgbClr val="000000"/>
                </a:solidFill>
              </a:rPr>
              <a:t> a </a:t>
            </a:r>
            <a:r>
              <a:rPr lang="cs-CZ" sz="2100">
                <a:solidFill>
                  <a:srgbClr val="000000"/>
                </a:solidFill>
              </a:rPr>
              <a:t>word</a:t>
            </a:r>
            <a:r>
              <a:rPr lang="cs-CZ" sz="2100" dirty="0">
                <a:solidFill>
                  <a:srgbClr val="000000"/>
                </a:solidFill>
              </a:rPr>
              <a:t> </a:t>
            </a:r>
            <a:r>
              <a:rPr lang="cs-CZ" sz="2100">
                <a:solidFill>
                  <a:srgbClr val="000000"/>
                </a:solidFill>
              </a:rPr>
              <a:t>is</a:t>
            </a:r>
            <a:r>
              <a:rPr lang="cs-CZ" sz="2100" dirty="0">
                <a:solidFill>
                  <a:srgbClr val="000000"/>
                </a:solidFill>
              </a:rPr>
              <a:t> </a:t>
            </a:r>
            <a:r>
              <a:rPr lang="cs-CZ" sz="2100">
                <a:solidFill>
                  <a:srgbClr val="000000"/>
                </a:solidFill>
              </a:rPr>
              <a:t>conveyed</a:t>
            </a:r>
            <a:r>
              <a:rPr lang="cs-CZ" sz="2100" dirty="0">
                <a:solidFill>
                  <a:srgbClr val="000000"/>
                </a:solidFill>
              </a:rPr>
              <a:t> by </a:t>
            </a:r>
            <a:r>
              <a:rPr lang="cs-CZ" sz="2100">
                <a:solidFill>
                  <a:srgbClr val="000000"/>
                </a:solidFill>
              </a:rPr>
              <a:t>its</a:t>
            </a:r>
            <a:r>
              <a:rPr lang="cs-CZ" sz="2100" dirty="0">
                <a:solidFill>
                  <a:srgbClr val="000000"/>
                </a:solidFill>
              </a:rPr>
              <a:t> ENDING!!!</a:t>
            </a:r>
          </a:p>
        </p:txBody>
      </p:sp>
    </p:spTree>
    <p:extLst>
      <p:ext uri="{BB962C8B-B14F-4D97-AF65-F5344CB8AC3E}">
        <p14:creationId xmlns:p14="http://schemas.microsoft.com/office/powerpoint/2010/main" val="3435229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cs-CZ" sz="4000" dirty="0" err="1"/>
              <a:t>Function</a:t>
            </a:r>
            <a:r>
              <a:rPr lang="cs-CZ" sz="4000" dirty="0"/>
              <a:t> </a:t>
            </a:r>
            <a:r>
              <a:rPr lang="cs-CZ" sz="4000" dirty="0" err="1"/>
              <a:t>of</a:t>
            </a:r>
            <a:r>
              <a:rPr lang="cs-CZ" sz="4000" dirty="0"/>
              <a:t> case in </a:t>
            </a:r>
            <a:r>
              <a:rPr lang="cs-CZ" sz="4000" dirty="0" err="1"/>
              <a:t>medical</a:t>
            </a:r>
            <a:r>
              <a:rPr lang="cs-CZ" sz="4000" dirty="0"/>
              <a:t> </a:t>
            </a:r>
            <a:r>
              <a:rPr lang="cs-CZ" sz="4000" dirty="0" err="1"/>
              <a:t>terms</a:t>
            </a:r>
            <a:endParaRPr lang="cs-CZ" sz="4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602525"/>
              </p:ext>
            </p:extLst>
          </p:nvPr>
        </p:nvGraphicFramePr>
        <p:xfrm>
          <a:off x="179513" y="1412776"/>
          <a:ext cx="8640960" cy="468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2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087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function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vocab</a:t>
                      </a:r>
                      <a:r>
                        <a:rPr lang="cs-CZ" sz="1800" dirty="0"/>
                        <a:t> </a:t>
                      </a:r>
                      <a:r>
                        <a:rPr lang="cs-CZ" dirty="0" err="1"/>
                        <a:t>system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494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  <a:p>
                      <a:pPr algn="ctr"/>
                      <a:r>
                        <a:rPr lang="cs-CZ" sz="1400" dirty="0"/>
                        <a:t>NOMINATIVE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  <a:p>
                      <a:pPr algn="ctr"/>
                      <a:r>
                        <a:rPr lang="cs-CZ" dirty="0" err="1"/>
                        <a:t>subject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the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phrase</a:t>
                      </a:r>
                      <a:endParaRPr lang="cs-CZ" baseline="0" dirty="0"/>
                    </a:p>
                    <a:p>
                      <a:pPr algn="ctr"/>
                      <a:r>
                        <a:rPr lang="cs-CZ" baseline="0" dirty="0" err="1"/>
                        <a:t>always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first</a:t>
                      </a:r>
                      <a:r>
                        <a:rPr lang="cs-CZ" baseline="0" dirty="0"/>
                        <a:t> in </a:t>
                      </a:r>
                      <a:r>
                        <a:rPr lang="cs-CZ" baseline="0" dirty="0" err="1"/>
                        <a:t>the</a:t>
                      </a:r>
                      <a:r>
                        <a:rPr lang="cs-CZ" baseline="0" dirty="0"/>
                        <a:t> sentence!!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ANATOMY</a:t>
                      </a:r>
                    </a:p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corpus </a:t>
                      </a:r>
                      <a:r>
                        <a:rPr lang="cs-CZ" dirty="0" err="1"/>
                        <a:t>ulnae</a:t>
                      </a:r>
                      <a:endParaRPr lang="cs-CZ" dirty="0"/>
                    </a:p>
                    <a:p>
                      <a:pPr algn="ctr"/>
                      <a:r>
                        <a:rPr lang="cs-CZ" dirty="0"/>
                        <a:t>(=</a:t>
                      </a:r>
                      <a:r>
                        <a:rPr lang="cs-CZ" baseline="0" dirty="0"/>
                        <a:t> body </a:t>
                      </a:r>
                      <a:r>
                        <a:rPr lang="cs-CZ" baseline="0" dirty="0" err="1"/>
                        <a:t>of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ulnar</a:t>
                      </a:r>
                      <a:r>
                        <a:rPr lang="cs-CZ" baseline="0" dirty="0"/>
                        <a:t> bone)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cs-CZ" baseline="30000" dirty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dirty="0" err="1">
                          <a:solidFill>
                            <a:srgbClr val="FF0000"/>
                          </a:solidFill>
                        </a:rPr>
                        <a:t>dictionary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dirty="0" err="1">
                          <a:solidFill>
                            <a:srgbClr val="FF0000"/>
                          </a:solidFill>
                        </a:rPr>
                        <a:t>entry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231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  <a:p>
                      <a:pPr algn="ctr"/>
                      <a:r>
                        <a:rPr lang="cs-CZ" sz="1400" dirty="0"/>
                        <a:t>GENITIVE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  <a:p>
                      <a:pPr algn="ctr"/>
                      <a:r>
                        <a:rPr lang="cs-CZ" i="1" baseline="0" dirty="0"/>
                        <a:t>~ </a:t>
                      </a:r>
                      <a:r>
                        <a:rPr lang="cs-CZ" i="1" baseline="0" dirty="0" err="1"/>
                        <a:t>English</a:t>
                      </a:r>
                      <a:r>
                        <a:rPr lang="cs-CZ" i="1" baseline="0" dirty="0"/>
                        <a:t> „</a:t>
                      </a:r>
                      <a:r>
                        <a:rPr lang="cs-CZ" i="0" baseline="0" dirty="0" err="1"/>
                        <a:t>of</a:t>
                      </a:r>
                      <a:r>
                        <a:rPr lang="cs-CZ" i="0" baseline="0" dirty="0"/>
                        <a:t>“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ANATOMY</a:t>
                      </a:r>
                    </a:p>
                    <a:p>
                      <a:pPr algn="ctr"/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caput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err="1">
                          <a:solidFill>
                            <a:srgbClr val="FF0000"/>
                          </a:solidFill>
                        </a:rPr>
                        <a:t>femoris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(=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aseline="0" dirty="0" err="1">
                          <a:solidFill>
                            <a:schemeClr val="tx1"/>
                          </a:solidFill>
                        </a:rPr>
                        <a:t>head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aseline="0" dirty="0" err="1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cs-CZ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baseline="0" dirty="0" err="1">
                          <a:solidFill>
                            <a:srgbClr val="FF0000"/>
                          </a:solidFill>
                        </a:rPr>
                        <a:t>thigh</a:t>
                      </a:r>
                      <a:r>
                        <a:rPr lang="cs-CZ" baseline="0" dirty="0">
                          <a:solidFill>
                            <a:srgbClr val="FF0000"/>
                          </a:solidFill>
                        </a:rPr>
                        <a:t> bone)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cs-CZ" baseline="30000" dirty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dirty="0" err="1">
                          <a:solidFill>
                            <a:srgbClr val="FF0000"/>
                          </a:solidFill>
                        </a:rPr>
                        <a:t>dictionary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dirty="0" err="1">
                          <a:solidFill>
                            <a:srgbClr val="FF0000"/>
                          </a:solidFill>
                        </a:rPr>
                        <a:t>entry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832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  <a:p>
                      <a:pPr algn="ctr"/>
                      <a:r>
                        <a:rPr lang="cs-CZ" sz="1400" dirty="0"/>
                        <a:t>ACCUSATIVE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cs-CZ" dirty="0"/>
                    </a:p>
                    <a:p>
                      <a:pPr algn="ctr"/>
                      <a:endParaRPr lang="cs-CZ" dirty="0"/>
                    </a:p>
                    <a:p>
                      <a:pPr algn="ctr"/>
                      <a:endParaRPr lang="cs-CZ" dirty="0"/>
                    </a:p>
                    <a:p>
                      <a:pPr algn="ctr"/>
                      <a:r>
                        <a:rPr lang="cs-CZ" dirty="0" err="1"/>
                        <a:t>after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prepositions</a:t>
                      </a:r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CLINICAL</a:t>
                      </a:r>
                      <a:r>
                        <a:rPr lang="cs-CZ" baseline="0" dirty="0"/>
                        <a:t> DIAGNOSES</a:t>
                      </a:r>
                    </a:p>
                    <a:p>
                      <a:pPr algn="ctr"/>
                      <a:r>
                        <a:rPr lang="cs-CZ" baseline="0" dirty="0">
                          <a:solidFill>
                            <a:srgbClr val="FF0000"/>
                          </a:solidFill>
                        </a:rPr>
                        <a:t>post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operationem</a:t>
                      </a:r>
                      <a:endParaRPr lang="cs-CZ" baseline="0" dirty="0"/>
                    </a:p>
                    <a:p>
                      <a:pPr algn="ctr"/>
                      <a:r>
                        <a:rPr lang="cs-CZ" baseline="0" dirty="0"/>
                        <a:t>(</a:t>
                      </a:r>
                      <a:r>
                        <a:rPr lang="cs-CZ" baseline="0" dirty="0" err="1"/>
                        <a:t>after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the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operation</a:t>
                      </a:r>
                      <a:r>
                        <a:rPr lang="cs-CZ" baseline="0" dirty="0"/>
                        <a:t>)</a:t>
                      </a:r>
                    </a:p>
                    <a:p>
                      <a:pPr algn="ctr"/>
                      <a:endParaRPr lang="cs-CZ" baseline="0" dirty="0"/>
                    </a:p>
                    <a:p>
                      <a:pPr algn="ctr"/>
                      <a:r>
                        <a:rPr lang="cs-CZ" baseline="0" dirty="0">
                          <a:solidFill>
                            <a:srgbClr val="FF0000"/>
                          </a:solidFill>
                        </a:rPr>
                        <a:t>sine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complicationibus</a:t>
                      </a:r>
                      <a:endParaRPr lang="cs-CZ" baseline="0" dirty="0"/>
                    </a:p>
                    <a:p>
                      <a:pPr algn="ctr"/>
                      <a:r>
                        <a:rPr lang="cs-CZ" baseline="0" dirty="0"/>
                        <a:t>(=</a:t>
                      </a:r>
                      <a:r>
                        <a:rPr lang="cs-CZ" baseline="0" dirty="0" err="1"/>
                        <a:t>without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complications</a:t>
                      </a:r>
                      <a:r>
                        <a:rPr lang="cs-CZ" baseline="0" dirty="0"/>
                        <a:t>)</a:t>
                      </a:r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720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  <a:p>
                      <a:pPr algn="ctr"/>
                      <a:endParaRPr lang="cs-CZ" sz="1400" dirty="0"/>
                    </a:p>
                    <a:p>
                      <a:pPr algn="ctr"/>
                      <a:r>
                        <a:rPr lang="cs-CZ" sz="1400" dirty="0"/>
                        <a:t>ABLATIVE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910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5"/>
            <a:ext cx="8640960" cy="1368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1800" b="1" dirty="0">
                <a:solidFill>
                  <a:srgbClr val="00B050"/>
                </a:solidFill>
              </a:rPr>
              <a:t>stat</a:t>
            </a:r>
            <a:r>
              <a:rPr lang="cs-CZ" sz="1800" b="1" dirty="0">
                <a:solidFill>
                  <a:srgbClr val="FF0000"/>
                </a:solidFill>
              </a:rPr>
              <a:t>us</a:t>
            </a:r>
            <a:r>
              <a:rPr lang="cs-CZ" sz="1800" b="1" dirty="0">
                <a:solidFill>
                  <a:srgbClr val="00B050"/>
                </a:solidFill>
              </a:rPr>
              <a:t> </a:t>
            </a:r>
            <a:r>
              <a:rPr lang="cs-CZ" sz="1800" b="1" dirty="0">
                <a:solidFill>
                  <a:srgbClr val="0070C0"/>
                </a:solidFill>
              </a:rPr>
              <a:t>post</a:t>
            </a:r>
            <a:r>
              <a:rPr lang="cs-CZ" sz="1800" b="1" dirty="0">
                <a:solidFill>
                  <a:srgbClr val="00B050"/>
                </a:solidFill>
              </a:rPr>
              <a:t> </a:t>
            </a:r>
            <a:r>
              <a:rPr lang="cs-CZ" sz="1800" b="1" dirty="0" err="1">
                <a:solidFill>
                  <a:srgbClr val="00B050"/>
                </a:solidFill>
              </a:rPr>
              <a:t>implantation</a:t>
            </a:r>
            <a:r>
              <a:rPr lang="cs-CZ" sz="1800" b="1" dirty="0" err="1">
                <a:solidFill>
                  <a:srgbClr val="FF0000"/>
                </a:solidFill>
              </a:rPr>
              <a:t>em</a:t>
            </a:r>
            <a:r>
              <a:rPr lang="cs-CZ" sz="1800" b="1" dirty="0">
                <a:solidFill>
                  <a:srgbClr val="00B050"/>
                </a:solidFill>
              </a:rPr>
              <a:t> </a:t>
            </a:r>
            <a:r>
              <a:rPr lang="cs-CZ" sz="1800" b="1" dirty="0" err="1">
                <a:solidFill>
                  <a:srgbClr val="00B050"/>
                </a:solidFill>
              </a:rPr>
              <a:t>osteoprothes</a:t>
            </a:r>
            <a:r>
              <a:rPr lang="cs-CZ" sz="1800" b="1" dirty="0" err="1">
                <a:solidFill>
                  <a:srgbClr val="FF0000"/>
                </a:solidFill>
              </a:rPr>
              <a:t>eos</a:t>
            </a:r>
            <a:r>
              <a:rPr lang="cs-CZ" sz="1800" b="1" dirty="0">
                <a:solidFill>
                  <a:srgbClr val="00B050"/>
                </a:solidFill>
              </a:rPr>
              <a:t> </a:t>
            </a:r>
            <a:r>
              <a:rPr lang="cs-CZ" sz="1800" b="1" dirty="0" err="1">
                <a:solidFill>
                  <a:srgbClr val="00B050"/>
                </a:solidFill>
              </a:rPr>
              <a:t>cox</a:t>
            </a:r>
            <a:r>
              <a:rPr lang="cs-CZ" sz="1800" b="1" dirty="0" err="1">
                <a:solidFill>
                  <a:srgbClr val="FF0000"/>
                </a:solidFill>
              </a:rPr>
              <a:t>ae</a:t>
            </a:r>
            <a:r>
              <a:rPr lang="cs-CZ" sz="1800" b="1" dirty="0">
                <a:solidFill>
                  <a:srgbClr val="00B050"/>
                </a:solidFill>
              </a:rPr>
              <a:t> </a:t>
            </a:r>
            <a:r>
              <a:rPr lang="cs-CZ" sz="1800" b="1" dirty="0">
                <a:solidFill>
                  <a:srgbClr val="0070C0"/>
                </a:solidFill>
              </a:rPr>
              <a:t>sine</a:t>
            </a:r>
            <a:r>
              <a:rPr lang="cs-CZ" sz="1800" b="1" dirty="0">
                <a:solidFill>
                  <a:srgbClr val="00B050"/>
                </a:solidFill>
              </a:rPr>
              <a:t> </a:t>
            </a:r>
            <a:r>
              <a:rPr lang="cs-CZ" sz="1800" b="1" dirty="0" err="1">
                <a:solidFill>
                  <a:srgbClr val="00B050"/>
                </a:solidFill>
              </a:rPr>
              <a:t>complication</a:t>
            </a:r>
            <a:r>
              <a:rPr lang="cs-CZ" sz="1800" b="1" dirty="0" err="1">
                <a:solidFill>
                  <a:srgbClr val="FF0000"/>
                </a:solidFill>
              </a:rPr>
              <a:t>ibus</a:t>
            </a: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lnSpc>
                <a:spcPct val="150000"/>
              </a:lnSpc>
              <a:buNone/>
            </a:pPr>
            <a:endParaRPr lang="cs-CZ" sz="1400" i="1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2916667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 NOMINATIVE</a:t>
            </a:r>
          </a:p>
          <a:p>
            <a:r>
              <a:rPr lang="cs-CZ" sz="1600" dirty="0"/>
              <a:t>= </a:t>
            </a:r>
            <a:r>
              <a:rPr lang="cs-CZ" sz="1600" dirty="0" err="1"/>
              <a:t>state</a:t>
            </a:r>
            <a:r>
              <a:rPr lang="cs-CZ" sz="1600" dirty="0"/>
              <a:t>/</a:t>
            </a:r>
            <a:r>
              <a:rPr lang="cs-CZ" sz="1600" dirty="0" err="1"/>
              <a:t>condition</a:t>
            </a:r>
            <a:endParaRPr lang="cs-CZ" sz="1600" dirty="0"/>
          </a:p>
        </p:txBody>
      </p:sp>
      <p:sp>
        <p:nvSpPr>
          <p:cNvPr id="6" name="Šipka nahoru 5"/>
          <p:cNvSpPr/>
          <p:nvPr/>
        </p:nvSpPr>
        <p:spPr>
          <a:xfrm>
            <a:off x="647563" y="2264049"/>
            <a:ext cx="216025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716016" y="278092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 GENITIVE</a:t>
            </a:r>
          </a:p>
          <a:p>
            <a:r>
              <a:rPr lang="cs-CZ" dirty="0"/>
              <a:t>=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/>
              <a:t> </a:t>
            </a:r>
            <a:r>
              <a:rPr lang="cs-CZ" dirty="0" err="1"/>
              <a:t>osteoprothesis</a:t>
            </a:r>
            <a:endParaRPr lang="cs-CZ" dirty="0"/>
          </a:p>
          <a:p>
            <a:r>
              <a:rPr lang="cs-CZ" dirty="0"/>
              <a:t>=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/>
              <a:t> </a:t>
            </a:r>
            <a:r>
              <a:rPr lang="cs-CZ" dirty="0" err="1"/>
              <a:t>hip</a:t>
            </a:r>
            <a:r>
              <a:rPr lang="cs-CZ" dirty="0"/>
              <a:t> bone</a:t>
            </a:r>
          </a:p>
        </p:txBody>
      </p:sp>
      <p:sp>
        <p:nvSpPr>
          <p:cNvPr id="10" name="Šipka doleva a nahoru 9"/>
          <p:cNvSpPr/>
          <p:nvPr/>
        </p:nvSpPr>
        <p:spPr>
          <a:xfrm rot="2504085">
            <a:off x="5144605" y="2055947"/>
            <a:ext cx="770412" cy="801892"/>
          </a:xfrm>
          <a:prstGeom prst="leftUpArrow">
            <a:avLst>
              <a:gd name="adj1" fmla="val 14767"/>
              <a:gd name="adj2" fmla="val 25000"/>
              <a:gd name="adj3" fmla="val 24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200498" y="458199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 ACCUSATIVE</a:t>
            </a:r>
          </a:p>
          <a:p>
            <a:r>
              <a:rPr lang="cs-CZ" dirty="0"/>
              <a:t>= </a:t>
            </a:r>
            <a:r>
              <a:rPr lang="cs-CZ" dirty="0" err="1">
                <a:solidFill>
                  <a:srgbClr val="FF0000"/>
                </a:solidFill>
              </a:rPr>
              <a:t>after</a:t>
            </a:r>
            <a:r>
              <a:rPr lang="cs-CZ" dirty="0"/>
              <a:t> </a:t>
            </a:r>
            <a:r>
              <a:rPr lang="cs-CZ" dirty="0" err="1"/>
              <a:t>implantation</a:t>
            </a:r>
            <a:endParaRPr lang="cs-CZ" dirty="0"/>
          </a:p>
        </p:txBody>
      </p:sp>
      <p:sp>
        <p:nvSpPr>
          <p:cNvPr id="12" name="Šipka nahoru 11"/>
          <p:cNvSpPr/>
          <p:nvPr/>
        </p:nvSpPr>
        <p:spPr>
          <a:xfrm>
            <a:off x="2627784" y="2312876"/>
            <a:ext cx="216024" cy="22322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hnutá šipka dolů 12"/>
          <p:cNvSpPr/>
          <p:nvPr/>
        </p:nvSpPr>
        <p:spPr>
          <a:xfrm>
            <a:off x="1547664" y="1579537"/>
            <a:ext cx="1728192" cy="432048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hnutá šipka dolů 13"/>
          <p:cNvSpPr/>
          <p:nvPr/>
        </p:nvSpPr>
        <p:spPr>
          <a:xfrm>
            <a:off x="6584189" y="1555144"/>
            <a:ext cx="1728192" cy="432048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116137" y="453045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       ABLATIVE</a:t>
            </a:r>
          </a:p>
          <a:p>
            <a:r>
              <a:rPr lang="cs-CZ" dirty="0"/>
              <a:t>= </a:t>
            </a:r>
            <a:r>
              <a:rPr lang="cs-CZ" dirty="0" err="1">
                <a:solidFill>
                  <a:srgbClr val="FF0000"/>
                </a:solidFill>
              </a:rPr>
              <a:t>without</a:t>
            </a:r>
            <a:r>
              <a:rPr lang="cs-CZ" dirty="0"/>
              <a:t> </a:t>
            </a:r>
            <a:r>
              <a:rPr lang="cs-CZ" dirty="0" err="1"/>
              <a:t>complications</a:t>
            </a:r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7380312" y="2306489"/>
            <a:ext cx="216024" cy="22322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79512" y="5373216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= </a:t>
            </a:r>
            <a:r>
              <a:rPr lang="cs-CZ" b="1" dirty="0" err="1">
                <a:solidFill>
                  <a:srgbClr val="00B050"/>
                </a:solidFill>
              </a:rPr>
              <a:t>state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after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the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implantation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of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osteoprothesis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of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hip</a:t>
            </a:r>
            <a:r>
              <a:rPr lang="cs-CZ" b="1" dirty="0">
                <a:solidFill>
                  <a:srgbClr val="00B050"/>
                </a:solidFill>
              </a:rPr>
              <a:t> bone </a:t>
            </a:r>
            <a:r>
              <a:rPr lang="cs-CZ" b="1" dirty="0" err="1">
                <a:solidFill>
                  <a:srgbClr val="00B050"/>
                </a:solidFill>
              </a:rPr>
              <a:t>without</a:t>
            </a:r>
            <a:r>
              <a:rPr lang="cs-CZ" b="1" dirty="0">
                <a:solidFill>
                  <a:srgbClr val="00B050"/>
                </a:solidFill>
              </a:rPr>
              <a:t>  </a:t>
            </a:r>
            <a:r>
              <a:rPr lang="cs-CZ" b="1" dirty="0" err="1">
                <a:solidFill>
                  <a:srgbClr val="00B050"/>
                </a:solidFill>
              </a:rPr>
              <a:t>complications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50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5607" y="125292"/>
            <a:ext cx="6571343" cy="10492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267CF2"/>
                </a:solidFill>
                <a:latin typeface="Cambria"/>
                <a:ea typeface="+mj-ea"/>
                <a:cs typeface="Cambria"/>
              </a:rPr>
              <a:t>DICTIONARY ENTRY</a:t>
            </a:r>
            <a:endParaRPr lang="en-US" dirty="0">
              <a:solidFill>
                <a:srgbClr val="267CF2"/>
              </a:solidFill>
              <a:latin typeface="Cambria"/>
              <a:ea typeface="+mj-ea"/>
              <a:cs typeface="Cambri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259" y="1659531"/>
            <a:ext cx="2208808" cy="1635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ambria"/>
                <a:cs typeface="Cambria"/>
              </a:rPr>
              <a:t>English noun is presented only in its single form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ambria"/>
                <a:cs typeface="Cambria"/>
              </a:rPr>
              <a:t>(nominative singular)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73900" y="1543755"/>
            <a:ext cx="2149500" cy="18668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Latin noun is presented in three forms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1963" y="3364109"/>
            <a:ext cx="56149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 dirty="0">
                <a:latin typeface="Cambria" panose="02040503050406030204" pitchFamily="18" charset="0"/>
              </a:rPr>
              <a:t>Muscle =        MUSCULUS,    I,          M.</a:t>
            </a:r>
          </a:p>
          <a:p>
            <a:pPr eaLnBrk="1" hangingPunct="1"/>
            <a:r>
              <a:rPr lang="en-US" altLang="cs-CZ" sz="2800" dirty="0">
                <a:latin typeface="Cambria" panose="02040503050406030204" pitchFamily="18" charset="0"/>
              </a:rPr>
              <a:t>Bone =             OS,                  OSSIS,  N.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19313" y="4546600"/>
            <a:ext cx="2414587" cy="1155700"/>
          </a:xfrm>
          <a:prstGeom prst="roundRect">
            <a:avLst/>
          </a:prstGeom>
          <a:noFill/>
          <a:ln>
            <a:solidFill>
              <a:srgbClr val="B1001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Basic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 form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(full nominative)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659163" y="3304752"/>
            <a:ext cx="2044700" cy="10826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1001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2922563" y="3991595"/>
            <a:ext cx="736600" cy="485775"/>
          </a:xfrm>
          <a:prstGeom prst="straightConnector1">
            <a:avLst/>
          </a:prstGeom>
          <a:noFill/>
          <a:ln w="25400">
            <a:solidFill>
              <a:srgbClr val="B1001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ounded Rectangle 15"/>
          <p:cNvSpPr/>
          <p:nvPr/>
        </p:nvSpPr>
        <p:spPr>
          <a:xfrm>
            <a:off x="4659313" y="4559300"/>
            <a:ext cx="2414587" cy="1155700"/>
          </a:xfrm>
          <a:prstGeom prst="round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5295B"/>
                </a:solidFill>
                <a:latin typeface="Cambria"/>
                <a:cs typeface="Cambria"/>
              </a:rPr>
              <a:t>Genitive ending/</a:t>
            </a:r>
            <a:r>
              <a:rPr lang="en-US" sz="1600" dirty="0">
                <a:solidFill>
                  <a:srgbClr val="05295B"/>
                </a:solidFill>
                <a:latin typeface="Cambria"/>
                <a:cs typeface="Cambria"/>
              </a:rPr>
              <a:t>or even full Genitive form</a:t>
            </a:r>
            <a:r>
              <a:rPr lang="cs-CZ" sz="1600" dirty="0">
                <a:solidFill>
                  <a:srgbClr val="05295B"/>
                </a:solidFill>
                <a:latin typeface="Cambria"/>
                <a:cs typeface="Cambria"/>
              </a:rPr>
              <a:t> </a:t>
            </a:r>
            <a:r>
              <a:rPr lang="cs-CZ" sz="1600" dirty="0" err="1">
                <a:solidFill>
                  <a:srgbClr val="05295B"/>
                </a:solidFill>
                <a:latin typeface="Cambria"/>
                <a:cs typeface="Cambria"/>
              </a:rPr>
              <a:t>if</a:t>
            </a:r>
            <a:r>
              <a:rPr lang="cs-CZ" sz="1600" dirty="0">
                <a:solidFill>
                  <a:srgbClr val="05295B"/>
                </a:solidFill>
                <a:latin typeface="Cambria"/>
                <a:cs typeface="Cambria"/>
              </a:rPr>
              <a:t> </a:t>
            </a:r>
            <a:r>
              <a:rPr lang="cs-CZ" sz="1600" dirty="0" err="1">
                <a:solidFill>
                  <a:srgbClr val="05295B"/>
                </a:solidFill>
                <a:latin typeface="Cambria"/>
                <a:cs typeface="Cambria"/>
              </a:rPr>
              <a:t>the</a:t>
            </a:r>
            <a:r>
              <a:rPr lang="cs-CZ" sz="1600" dirty="0">
                <a:solidFill>
                  <a:srgbClr val="05295B"/>
                </a:solidFill>
                <a:latin typeface="Cambria"/>
                <a:cs typeface="Cambria"/>
              </a:rPr>
              <a:t> </a:t>
            </a:r>
            <a:r>
              <a:rPr lang="cs-CZ" sz="1600" dirty="0" err="1">
                <a:solidFill>
                  <a:srgbClr val="05295B"/>
                </a:solidFill>
                <a:latin typeface="Cambria"/>
                <a:cs typeface="Cambria"/>
              </a:rPr>
              <a:t>word</a:t>
            </a:r>
            <a:r>
              <a:rPr lang="cs-CZ" sz="1600" dirty="0">
                <a:solidFill>
                  <a:srgbClr val="05295B"/>
                </a:solidFill>
                <a:latin typeface="Cambria"/>
                <a:cs typeface="Cambria"/>
              </a:rPr>
              <a:t> </a:t>
            </a:r>
            <a:r>
              <a:rPr lang="cs-CZ" sz="1600" dirty="0" err="1">
                <a:solidFill>
                  <a:srgbClr val="05295B"/>
                </a:solidFill>
                <a:latin typeface="Cambria"/>
                <a:cs typeface="Cambria"/>
              </a:rPr>
              <a:t>is</a:t>
            </a:r>
            <a:r>
              <a:rPr lang="cs-CZ" sz="1600" dirty="0">
                <a:solidFill>
                  <a:srgbClr val="05295B"/>
                </a:solidFill>
                <a:latin typeface="Cambria"/>
                <a:cs typeface="Cambria"/>
              </a:rPr>
              <a:t> </a:t>
            </a:r>
            <a:r>
              <a:rPr lang="cs-CZ" sz="1600" dirty="0" err="1">
                <a:solidFill>
                  <a:srgbClr val="05295B"/>
                </a:solidFill>
                <a:latin typeface="Cambria"/>
                <a:cs typeface="Cambria"/>
              </a:rPr>
              <a:t>short</a:t>
            </a:r>
            <a:endParaRPr lang="en-US" sz="2000" dirty="0">
              <a:solidFill>
                <a:srgbClr val="05295B"/>
              </a:solidFill>
              <a:latin typeface="Cambria"/>
              <a:cs typeface="Cambri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866606" y="3306340"/>
            <a:ext cx="925513" cy="108108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5499723" y="4301441"/>
            <a:ext cx="366292" cy="26191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ounded Rectangle 22"/>
          <p:cNvSpPr/>
          <p:nvPr/>
        </p:nvSpPr>
        <p:spPr>
          <a:xfrm>
            <a:off x="7200900" y="4584700"/>
            <a:ext cx="1765300" cy="1155700"/>
          </a:xfrm>
          <a:prstGeom prst="roundRect">
            <a:avLst/>
          </a:prstGeom>
          <a:noFill/>
          <a:ln>
            <a:solidFill>
              <a:srgbClr val="52C1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5295B"/>
                </a:solidFill>
                <a:latin typeface="Cambria"/>
                <a:cs typeface="Cambria"/>
              </a:rPr>
              <a:t>Gender abbreviation</a:t>
            </a: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6916704" y="3289091"/>
            <a:ext cx="463550" cy="10826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52C17E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7402779" y="4035425"/>
            <a:ext cx="738187" cy="523875"/>
          </a:xfrm>
          <a:prstGeom prst="straightConnector1">
            <a:avLst/>
          </a:prstGeom>
          <a:noFill/>
          <a:ln w="25400">
            <a:solidFill>
              <a:srgbClr val="52C17E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22300" y="917521"/>
            <a:ext cx="87379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cs-CZ" sz="2000" b="1" dirty="0">
                <a:solidFill>
                  <a:srgbClr val="B10010"/>
                </a:solidFill>
                <a:latin typeface="Cambria" panose="02040503050406030204" pitchFamily="18" charset="0"/>
              </a:rPr>
              <a:t>CAUTION! When learning new words ALL THREE FORMS are EQUALLY important for the future ability to use the noun in context.</a:t>
            </a:r>
          </a:p>
          <a:p>
            <a:pPr eaLnBrk="1" hangingPunct="1"/>
            <a:endParaRPr lang="en-US" altLang="cs-CZ" sz="2000" dirty="0">
              <a:solidFill>
                <a:srgbClr val="B1001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0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2" grpId="0" animBg="1"/>
      <p:bldP spid="16" grpId="0" animBg="1"/>
      <p:bldP spid="17" grpId="0" animBg="1"/>
      <p:bldP spid="23" grpId="0" animBg="1"/>
      <p:bldP spid="24" grpId="0" animBg="1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" y="0"/>
            <a:ext cx="8763000" cy="104923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mbria"/>
                <a:ea typeface="+mj-ea"/>
                <a:cs typeface="Cambria"/>
              </a:rPr>
              <a:t>Genitive ending</a:t>
            </a:r>
            <a:r>
              <a:rPr lang="cs-CZ" dirty="0">
                <a:solidFill>
                  <a:srgbClr val="0070C0"/>
                </a:solidFill>
                <a:latin typeface="Cambria"/>
                <a:ea typeface="+mj-ea"/>
                <a:cs typeface="Cambria"/>
              </a:rPr>
              <a:t> </a:t>
            </a:r>
            <a:r>
              <a:rPr lang="cs-CZ" sz="4000" dirty="0">
                <a:solidFill>
                  <a:srgbClr val="0070C0"/>
                </a:solidFill>
                <a:latin typeface="Cambria"/>
                <a:ea typeface="+mj-ea"/>
                <a:cs typeface="Cambria"/>
              </a:rPr>
              <a:t>(2nd </a:t>
            </a:r>
            <a:r>
              <a:rPr lang="cs-CZ" sz="4000" dirty="0" err="1">
                <a:solidFill>
                  <a:srgbClr val="0070C0"/>
                </a:solidFill>
                <a:latin typeface="Cambria"/>
                <a:ea typeface="+mj-ea"/>
                <a:cs typeface="Cambria"/>
              </a:rPr>
              <a:t>info</a:t>
            </a:r>
            <a:r>
              <a:rPr lang="cs-CZ" sz="4000" dirty="0">
                <a:solidFill>
                  <a:srgbClr val="0070C0"/>
                </a:solidFill>
                <a:latin typeface="Cambria"/>
                <a:ea typeface="+mj-ea"/>
                <a:cs typeface="Cambria"/>
              </a:rPr>
              <a:t>)</a:t>
            </a:r>
            <a:r>
              <a:rPr lang="en-US" sz="4000" dirty="0">
                <a:solidFill>
                  <a:srgbClr val="0070C0"/>
                </a:solidFill>
                <a:latin typeface="Cambria"/>
                <a:ea typeface="+mj-ea"/>
                <a:cs typeface="Cambria"/>
              </a:rPr>
              <a:t> </a:t>
            </a:r>
            <a:r>
              <a:rPr lang="en-US" dirty="0">
                <a:solidFill>
                  <a:srgbClr val="0070C0"/>
                </a:solidFill>
                <a:latin typeface="Cambria"/>
                <a:ea typeface="+mj-ea"/>
                <a:cs typeface="Cambria"/>
              </a:rPr>
              <a:t>= Declension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859285"/>
              </p:ext>
            </p:extLst>
          </p:nvPr>
        </p:nvGraphicFramePr>
        <p:xfrm>
          <a:off x="190500" y="1052861"/>
          <a:ext cx="8763000" cy="2473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47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DECLENSION</a:t>
                      </a:r>
                    </a:p>
                  </a:txBody>
                  <a:tcPr marT="45675" marB="456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lang="en-US" sz="1800" baseline="30000" dirty="0">
                          <a:latin typeface="Cambria"/>
                          <a:cs typeface="Cambria"/>
                        </a:rPr>
                        <a:t>st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lang="en-US" sz="1800" baseline="30000" dirty="0">
                          <a:latin typeface="Cambria"/>
                          <a:cs typeface="Cambria"/>
                        </a:rPr>
                        <a:t>nd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lang="en-US" sz="1800" baseline="30000" dirty="0">
                          <a:latin typeface="Cambria"/>
                          <a:cs typeface="Cambria"/>
                        </a:rPr>
                        <a:t>rd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4</a:t>
                      </a:r>
                      <a:r>
                        <a:rPr lang="en-US" sz="1800" baseline="30000" dirty="0">
                          <a:latin typeface="Cambria"/>
                          <a:cs typeface="Cambria"/>
                        </a:rPr>
                        <a:t>th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5</a:t>
                      </a:r>
                      <a:r>
                        <a:rPr lang="en-US" sz="1800" baseline="30000" dirty="0">
                          <a:latin typeface="Cambria"/>
                          <a:cs typeface="Cambria"/>
                        </a:rPr>
                        <a:t>th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6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GENITIVE ENDING</a:t>
                      </a:r>
                    </a:p>
                  </a:txBody>
                  <a:tcPr marT="45675" marB="456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1800" dirty="0" err="1">
                          <a:latin typeface="Cambria"/>
                          <a:cs typeface="Cambria"/>
                        </a:rPr>
                        <a:t>ae</a:t>
                      </a:r>
                      <a:r>
                        <a:rPr lang="en-US" sz="1800" baseline="0" dirty="0">
                          <a:latin typeface="Cambria"/>
                          <a:cs typeface="Cambria"/>
                        </a:rPr>
                        <a:t> (-</a:t>
                      </a:r>
                      <a:r>
                        <a:rPr lang="en-US" sz="1800" baseline="0" dirty="0" err="1">
                          <a:latin typeface="Cambria"/>
                          <a:cs typeface="Cambria"/>
                        </a:rPr>
                        <a:t>es</a:t>
                      </a:r>
                      <a:r>
                        <a:rPr lang="en-US" sz="1800" baseline="0" dirty="0">
                          <a:latin typeface="Cambria"/>
                          <a:cs typeface="Cambria"/>
                        </a:rPr>
                        <a:t>)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1800" dirty="0" err="1">
                          <a:latin typeface="Cambria"/>
                          <a:cs typeface="Cambria"/>
                        </a:rPr>
                        <a:t>i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-(?)-is</a:t>
                      </a:r>
                    </a:p>
                  </a:txBody>
                  <a:tcPr marT="45675" marB="456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-us</a:t>
                      </a:r>
                    </a:p>
                  </a:txBody>
                  <a:tcPr marT="45675" marB="456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1800" dirty="0" err="1">
                          <a:latin typeface="Cambria"/>
                          <a:cs typeface="Cambria"/>
                        </a:rPr>
                        <a:t>ei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88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EXAMPLE</a:t>
                      </a: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ambria"/>
                          <a:cs typeface="Cambria"/>
                        </a:rPr>
                        <a:t>coxa</a:t>
                      </a:r>
                      <a:r>
                        <a:rPr lang="en-US" sz="1800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ae</a:t>
                      </a:r>
                      <a:r>
                        <a:rPr lang="en-US" sz="1800" dirty="0">
                          <a:latin typeface="Cambria"/>
                          <a:cs typeface="Cambria"/>
                        </a:rPr>
                        <a:t>, f.</a:t>
                      </a: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ambria"/>
                          <a:cs typeface="Cambria"/>
                        </a:rPr>
                        <a:t>humerus</a:t>
                      </a:r>
                      <a:r>
                        <a:rPr lang="en-US" sz="1800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1800" dirty="0">
                          <a:latin typeface="Cambria"/>
                          <a:cs typeface="Cambria"/>
                        </a:rPr>
                        <a:t>, m.</a:t>
                      </a:r>
                    </a:p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cranium, ii, n.</a:t>
                      </a: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coccyx, </a:t>
                      </a:r>
                      <a:r>
                        <a:rPr lang="en-US" sz="1800" dirty="0" err="1">
                          <a:latin typeface="Cambria"/>
                          <a:cs typeface="Cambria"/>
                        </a:rPr>
                        <a:t>g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is</a:t>
                      </a:r>
                      <a:r>
                        <a:rPr lang="en-US" sz="1800" dirty="0">
                          <a:latin typeface="Cambria"/>
                          <a:cs typeface="Cambria"/>
                        </a:rPr>
                        <a:t>, f.</a:t>
                      </a:r>
                    </a:p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dens, </a:t>
                      </a:r>
                      <a:r>
                        <a:rPr lang="en-US" sz="1800" dirty="0" err="1">
                          <a:latin typeface="Cambria"/>
                          <a:cs typeface="Cambria"/>
                        </a:rPr>
                        <a:t>dentis</a:t>
                      </a:r>
                      <a:r>
                        <a:rPr lang="en-US" sz="1800" dirty="0">
                          <a:latin typeface="Cambria"/>
                          <a:cs typeface="Cambria"/>
                        </a:rPr>
                        <a:t>, m.</a:t>
                      </a:r>
                    </a:p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femur, </a:t>
                      </a:r>
                      <a:r>
                        <a:rPr lang="en-US" sz="1800" dirty="0" err="1">
                          <a:latin typeface="Cambria"/>
                          <a:cs typeface="Cambria"/>
                        </a:rPr>
                        <a:t>oris</a:t>
                      </a:r>
                      <a:r>
                        <a:rPr lang="en-US" sz="1800" dirty="0">
                          <a:latin typeface="Cambria"/>
                          <a:cs typeface="Cambria"/>
                        </a:rPr>
                        <a:t>, n.</a:t>
                      </a:r>
                    </a:p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pelvis, is, f.</a:t>
                      </a: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ambria"/>
                          <a:cs typeface="Cambria"/>
                        </a:rPr>
                        <a:t>arcus</a:t>
                      </a:r>
                      <a:r>
                        <a:rPr lang="en-US" sz="1800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us</a:t>
                      </a:r>
                      <a:r>
                        <a:rPr lang="en-US" sz="1800" dirty="0">
                          <a:latin typeface="Cambria"/>
                          <a:cs typeface="Cambria"/>
                        </a:rPr>
                        <a:t>, m.</a:t>
                      </a:r>
                    </a:p>
                    <a:p>
                      <a:r>
                        <a:rPr lang="en-US" sz="1800" dirty="0">
                          <a:latin typeface="Cambria"/>
                          <a:cs typeface="Cambria"/>
                        </a:rPr>
                        <a:t>genu, us, n.</a:t>
                      </a: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ambria"/>
                          <a:cs typeface="Cambria"/>
                        </a:rPr>
                        <a:t>faci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es</a:t>
                      </a:r>
                      <a:r>
                        <a:rPr lang="en-US" sz="1800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en-US" sz="1800" dirty="0" err="1">
                          <a:latin typeface="Cambria"/>
                          <a:cs typeface="Cambria"/>
                        </a:rPr>
                        <a:t>ei</a:t>
                      </a:r>
                      <a:r>
                        <a:rPr lang="en-US" sz="1800" dirty="0">
                          <a:latin typeface="Cambria"/>
                          <a:cs typeface="Cambria"/>
                        </a:rPr>
                        <a:t>, f.</a:t>
                      </a:r>
                    </a:p>
                  </a:txBody>
                  <a:tcPr marT="45675" marB="456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968" name="TextBox 5"/>
          <p:cNvSpPr txBox="1">
            <a:spLocks noChangeArrowheads="1"/>
          </p:cNvSpPr>
          <p:nvPr/>
        </p:nvSpPr>
        <p:spPr bwMode="auto">
          <a:xfrm>
            <a:off x="190500" y="3717032"/>
            <a:ext cx="8737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Declensions are groups of nouns (or adjective</a:t>
            </a:r>
            <a:r>
              <a:rPr lang="cs-CZ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s</a:t>
            </a:r>
            <a:r>
              <a:rPr lang="en-GB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) that use the same set of</a:t>
            </a:r>
            <a:r>
              <a:rPr lang="cs-CZ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 case </a:t>
            </a:r>
            <a:r>
              <a:rPr lang="en-GB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endings.</a:t>
            </a:r>
            <a:endParaRPr lang="cs-CZ" altLang="cs-CZ" b="1" dirty="0">
              <a:solidFill>
                <a:srgbClr val="B10010"/>
              </a:solidFill>
              <a:latin typeface="Cambria" panose="02040503050406030204" pitchFamily="18" charset="0"/>
            </a:endParaRPr>
          </a:p>
          <a:p>
            <a:pPr eaLnBrk="1" hangingPunct="1"/>
            <a:endParaRPr lang="cs-CZ" altLang="cs-CZ" b="1" dirty="0">
              <a:solidFill>
                <a:srgbClr val="B10010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cs-CZ" altLang="cs-CZ" b="1" dirty="0" err="1">
                <a:solidFill>
                  <a:srgbClr val="B10010"/>
                </a:solidFill>
                <a:latin typeface="Cambria" panose="02040503050406030204" pitchFamily="18" charset="0"/>
              </a:rPr>
              <a:t>Without</a:t>
            </a:r>
            <a:r>
              <a:rPr lang="cs-CZ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 </a:t>
            </a:r>
            <a:r>
              <a:rPr lang="cs-CZ" altLang="cs-CZ" b="1" dirty="0" err="1">
                <a:solidFill>
                  <a:srgbClr val="00B050"/>
                </a:solidFill>
                <a:latin typeface="Cambria" panose="02040503050406030204" pitchFamily="18" charset="0"/>
              </a:rPr>
              <a:t>learning</a:t>
            </a:r>
            <a:r>
              <a:rPr lang="cs-CZ" altLang="cs-CZ" b="1" dirty="0">
                <a:solidFill>
                  <a:srgbClr val="00B050"/>
                </a:solidFill>
                <a:latin typeface="Cambria" panose="02040503050406030204" pitchFamily="18" charset="0"/>
              </a:rPr>
              <a:t> Genitive </a:t>
            </a:r>
            <a:r>
              <a:rPr lang="cs-CZ" altLang="cs-CZ" b="1" dirty="0" err="1">
                <a:solidFill>
                  <a:srgbClr val="00B050"/>
                </a:solidFill>
                <a:latin typeface="Cambria" panose="02040503050406030204" pitchFamily="18" charset="0"/>
              </a:rPr>
              <a:t>form</a:t>
            </a:r>
            <a:r>
              <a:rPr lang="cs-CZ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, </a:t>
            </a:r>
            <a:r>
              <a:rPr lang="cs-CZ" altLang="cs-CZ" b="1" dirty="0" err="1">
                <a:solidFill>
                  <a:srgbClr val="B10010"/>
                </a:solidFill>
                <a:latin typeface="Cambria" panose="02040503050406030204" pitchFamily="18" charset="0"/>
              </a:rPr>
              <a:t>you</a:t>
            </a:r>
            <a:r>
              <a:rPr lang="cs-CZ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 </a:t>
            </a:r>
            <a:r>
              <a:rPr lang="cs-CZ" altLang="cs-CZ" b="1" dirty="0" err="1">
                <a:solidFill>
                  <a:srgbClr val="B10010"/>
                </a:solidFill>
                <a:latin typeface="Cambria" panose="02040503050406030204" pitchFamily="18" charset="0"/>
              </a:rPr>
              <a:t>cannot</a:t>
            </a:r>
            <a:r>
              <a:rPr lang="cs-CZ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 </a:t>
            </a:r>
            <a:r>
              <a:rPr lang="cs-CZ" altLang="cs-CZ" b="1" dirty="0" err="1">
                <a:solidFill>
                  <a:srgbClr val="B10010"/>
                </a:solidFill>
                <a:latin typeface="Cambria" panose="02040503050406030204" pitchFamily="18" charset="0"/>
              </a:rPr>
              <a:t>classify</a:t>
            </a:r>
            <a:r>
              <a:rPr lang="cs-CZ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 </a:t>
            </a:r>
            <a:r>
              <a:rPr lang="cs-CZ" altLang="cs-CZ" b="1" dirty="0" err="1">
                <a:solidFill>
                  <a:srgbClr val="B10010"/>
                </a:solidFill>
                <a:latin typeface="Cambria" panose="02040503050406030204" pitchFamily="18" charset="0"/>
              </a:rPr>
              <a:t>the</a:t>
            </a:r>
            <a:r>
              <a:rPr lang="cs-CZ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 </a:t>
            </a:r>
            <a:r>
              <a:rPr lang="cs-CZ" altLang="cs-CZ" b="1" dirty="0" err="1">
                <a:solidFill>
                  <a:srgbClr val="B10010"/>
                </a:solidFill>
                <a:latin typeface="Cambria" panose="02040503050406030204" pitchFamily="18" charset="0"/>
              </a:rPr>
              <a:t>noun</a:t>
            </a:r>
            <a:r>
              <a:rPr lang="cs-CZ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 </a:t>
            </a:r>
            <a:r>
              <a:rPr lang="cs-CZ" altLang="cs-CZ" b="1" dirty="0" err="1">
                <a:solidFill>
                  <a:srgbClr val="B10010"/>
                </a:solidFill>
                <a:latin typeface="Cambria" panose="02040503050406030204" pitchFamily="18" charset="0"/>
              </a:rPr>
              <a:t>into</a:t>
            </a:r>
            <a:r>
              <a:rPr lang="cs-CZ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 a proper </a:t>
            </a:r>
            <a:r>
              <a:rPr lang="cs-CZ" altLang="cs-CZ" b="1" dirty="0" err="1">
                <a:solidFill>
                  <a:srgbClr val="B10010"/>
                </a:solidFill>
                <a:latin typeface="Cambria" panose="02040503050406030204" pitchFamily="18" charset="0"/>
              </a:rPr>
              <a:t>declension</a:t>
            </a:r>
            <a:r>
              <a:rPr lang="cs-CZ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 </a:t>
            </a:r>
            <a:r>
              <a:rPr lang="cs-CZ" altLang="cs-CZ" b="1" dirty="0" err="1">
                <a:solidFill>
                  <a:srgbClr val="B10010"/>
                </a:solidFill>
                <a:latin typeface="Cambria" panose="02040503050406030204" pitchFamily="18" charset="0"/>
              </a:rPr>
              <a:t>group</a:t>
            </a:r>
            <a:r>
              <a:rPr lang="cs-CZ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, </a:t>
            </a:r>
            <a:r>
              <a:rPr lang="cs-CZ" altLang="cs-CZ" b="1" dirty="0" err="1">
                <a:solidFill>
                  <a:srgbClr val="B10010"/>
                </a:solidFill>
                <a:latin typeface="Cambria" panose="02040503050406030204" pitchFamily="18" charset="0"/>
              </a:rPr>
              <a:t>thus</a:t>
            </a:r>
            <a:r>
              <a:rPr lang="cs-CZ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, </a:t>
            </a:r>
            <a:r>
              <a:rPr lang="cs-CZ" altLang="cs-CZ" b="1" dirty="0" err="1">
                <a:solidFill>
                  <a:srgbClr val="B10010"/>
                </a:solidFill>
                <a:latin typeface="Cambria" panose="02040503050406030204" pitchFamily="18" charset="0"/>
              </a:rPr>
              <a:t>you</a:t>
            </a:r>
            <a:r>
              <a:rPr lang="cs-CZ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 </a:t>
            </a:r>
            <a:r>
              <a:rPr lang="cs-CZ" altLang="cs-CZ" b="1" dirty="0" err="1">
                <a:solidFill>
                  <a:srgbClr val="B10010"/>
                </a:solidFill>
                <a:latin typeface="Cambria" panose="02040503050406030204" pitchFamily="18" charset="0"/>
              </a:rPr>
              <a:t>cannot</a:t>
            </a:r>
            <a:r>
              <a:rPr lang="cs-CZ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 use </a:t>
            </a:r>
            <a:r>
              <a:rPr lang="cs-CZ" altLang="cs-CZ" b="1" dirty="0" err="1">
                <a:solidFill>
                  <a:srgbClr val="B10010"/>
                </a:solidFill>
                <a:latin typeface="Cambria" panose="02040503050406030204" pitchFamily="18" charset="0"/>
              </a:rPr>
              <a:t>it</a:t>
            </a:r>
            <a:r>
              <a:rPr lang="cs-CZ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 </a:t>
            </a:r>
            <a:r>
              <a:rPr lang="cs-CZ" altLang="cs-CZ" b="1" dirty="0" err="1">
                <a:solidFill>
                  <a:srgbClr val="B10010"/>
                </a:solidFill>
                <a:latin typeface="Cambria" panose="02040503050406030204" pitchFamily="18" charset="0"/>
              </a:rPr>
              <a:t>properly</a:t>
            </a:r>
            <a:r>
              <a:rPr lang="cs-CZ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 in a sentence.</a:t>
            </a:r>
            <a:endParaRPr lang="en-GB" altLang="cs-CZ" b="1" dirty="0">
              <a:solidFill>
                <a:srgbClr val="B10010"/>
              </a:solidFill>
              <a:latin typeface="Cambria" panose="02040503050406030204" pitchFamily="18" charset="0"/>
            </a:endParaRPr>
          </a:p>
          <a:p>
            <a:pPr eaLnBrk="1" hangingPunct="1"/>
            <a:endParaRPr lang="en-US" altLang="cs-CZ" dirty="0">
              <a:solidFill>
                <a:srgbClr val="B1001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7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Why Latin/Greek?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cs-CZ" sz="1900" b="1" dirty="0">
                <a:solidFill>
                  <a:srgbClr val="000000"/>
                </a:solidFill>
              </a:rPr>
              <a:t>universal</a:t>
            </a:r>
            <a:r>
              <a:rPr lang="cs-CZ" sz="1900" dirty="0">
                <a:solidFill>
                  <a:srgbClr val="000000"/>
                </a:solidFill>
              </a:rPr>
              <a:t>, </a:t>
            </a:r>
            <a:r>
              <a:rPr lang="cs-CZ" sz="1900" b="1">
                <a:solidFill>
                  <a:srgbClr val="000000"/>
                </a:solidFill>
              </a:rPr>
              <a:t>precise</a:t>
            </a:r>
            <a:r>
              <a:rPr lang="cs-CZ" sz="1900" dirty="0">
                <a:solidFill>
                  <a:srgbClr val="000000"/>
                </a:solidFill>
              </a:rPr>
              <a:t> and </a:t>
            </a:r>
            <a:r>
              <a:rPr lang="cs-CZ" sz="1900" b="1">
                <a:solidFill>
                  <a:srgbClr val="000000"/>
                </a:solidFill>
              </a:rPr>
              <a:t>flexible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system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of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terms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denoting</a:t>
            </a:r>
            <a:r>
              <a:rPr lang="cs-CZ" sz="1900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cs-CZ" sz="1900">
                <a:solidFill>
                  <a:srgbClr val="000000"/>
                </a:solidFill>
              </a:rPr>
              <a:t>anatomical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structures</a:t>
            </a:r>
            <a:endParaRPr lang="cs-CZ" sz="1900" dirty="0">
              <a:solidFill>
                <a:srgbClr val="000000"/>
              </a:solidFill>
            </a:endParaRPr>
          </a:p>
          <a:p>
            <a:pPr lvl="1"/>
            <a:r>
              <a:rPr lang="cs-CZ" sz="1900">
                <a:solidFill>
                  <a:srgbClr val="000000"/>
                </a:solidFill>
              </a:rPr>
              <a:t>medicaments</a:t>
            </a:r>
            <a:r>
              <a:rPr lang="cs-CZ" sz="1900" dirty="0">
                <a:solidFill>
                  <a:srgbClr val="000000"/>
                </a:solidFill>
              </a:rPr>
              <a:t>, </a:t>
            </a:r>
            <a:r>
              <a:rPr lang="cs-CZ" sz="1900">
                <a:solidFill>
                  <a:srgbClr val="000000"/>
                </a:solidFill>
              </a:rPr>
              <a:t>instructions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for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pharmacists</a:t>
            </a:r>
            <a:endParaRPr lang="cs-CZ" sz="1900" dirty="0">
              <a:solidFill>
                <a:srgbClr val="000000"/>
              </a:solidFill>
            </a:endParaRPr>
          </a:p>
          <a:p>
            <a:pPr lvl="1"/>
            <a:r>
              <a:rPr lang="cs-CZ" sz="1900">
                <a:solidFill>
                  <a:srgbClr val="000000"/>
                </a:solidFill>
              </a:rPr>
              <a:t>medical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documentation</a:t>
            </a:r>
            <a:r>
              <a:rPr lang="cs-CZ" sz="1900" dirty="0">
                <a:solidFill>
                  <a:srgbClr val="000000"/>
                </a:solidFill>
              </a:rPr>
              <a:t> (</a:t>
            </a:r>
            <a:r>
              <a:rPr lang="cs-CZ" sz="1900">
                <a:solidFill>
                  <a:srgbClr val="000000"/>
                </a:solidFill>
              </a:rPr>
              <a:t>diagnoses</a:t>
            </a:r>
            <a:r>
              <a:rPr lang="cs-CZ" sz="1900" dirty="0">
                <a:solidFill>
                  <a:srgbClr val="000000"/>
                </a:solidFill>
              </a:rPr>
              <a:t>, </a:t>
            </a:r>
            <a:r>
              <a:rPr lang="cs-CZ" sz="1900">
                <a:solidFill>
                  <a:srgbClr val="000000"/>
                </a:solidFill>
              </a:rPr>
              <a:t>procedures</a:t>
            </a:r>
            <a:r>
              <a:rPr lang="cs-CZ" sz="1900" dirty="0">
                <a:solidFill>
                  <a:srgbClr val="000000"/>
                </a:solidFill>
              </a:rPr>
              <a:t>)</a:t>
            </a:r>
          </a:p>
          <a:p>
            <a:pPr lvl="1"/>
            <a:endParaRPr lang="cs-CZ" sz="1900" dirty="0">
              <a:solidFill>
                <a:srgbClr val="000000"/>
              </a:solidFill>
            </a:endParaRPr>
          </a:p>
          <a:p>
            <a:r>
              <a:rPr lang="cs-CZ" sz="1900" b="1">
                <a:solidFill>
                  <a:srgbClr val="000000"/>
                </a:solidFill>
              </a:rPr>
              <a:t>Application</a:t>
            </a:r>
            <a:r>
              <a:rPr lang="cs-CZ" sz="1900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cs-CZ" sz="1900">
                <a:solidFill>
                  <a:srgbClr val="000000"/>
                </a:solidFill>
              </a:rPr>
              <a:t>clinical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diagnoses</a:t>
            </a:r>
            <a:endParaRPr lang="cs-CZ" sz="1900" dirty="0">
              <a:solidFill>
                <a:srgbClr val="000000"/>
              </a:solidFill>
            </a:endParaRPr>
          </a:p>
          <a:p>
            <a:pPr lvl="1"/>
            <a:r>
              <a:rPr lang="cs-CZ" sz="1900">
                <a:solidFill>
                  <a:srgbClr val="000000"/>
                </a:solidFill>
              </a:rPr>
              <a:t>dissection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protocols</a:t>
            </a:r>
            <a:endParaRPr lang="cs-CZ" sz="1900" dirty="0">
              <a:solidFill>
                <a:srgbClr val="000000"/>
              </a:solidFill>
            </a:endParaRPr>
          </a:p>
          <a:p>
            <a:pPr lvl="1"/>
            <a:r>
              <a:rPr lang="cs-CZ" sz="1900">
                <a:solidFill>
                  <a:srgbClr val="000000"/>
                </a:solidFill>
              </a:rPr>
              <a:t>medical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prescriptions</a:t>
            </a:r>
            <a:endParaRPr lang="cs-CZ" sz="1900" dirty="0">
              <a:solidFill>
                <a:srgbClr val="000000"/>
              </a:solidFill>
            </a:endParaRPr>
          </a:p>
          <a:p>
            <a:pPr lvl="1"/>
            <a:r>
              <a:rPr lang="cs-CZ" sz="1900">
                <a:solidFill>
                  <a:srgbClr val="000000"/>
                </a:solidFill>
              </a:rPr>
              <a:t>medical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documentation</a:t>
            </a:r>
            <a:r>
              <a:rPr lang="cs-CZ" sz="1900" dirty="0">
                <a:solidFill>
                  <a:srgbClr val="000000"/>
                </a:solidFill>
              </a:rPr>
              <a:t> --- </a:t>
            </a:r>
            <a:r>
              <a:rPr lang="cs-CZ" sz="1900">
                <a:solidFill>
                  <a:srgbClr val="000000"/>
                </a:solidFill>
              </a:rPr>
              <a:t>communication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between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doctors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from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different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environments</a:t>
            </a:r>
            <a:r>
              <a:rPr lang="cs-CZ" sz="1900" dirty="0">
                <a:solidFill>
                  <a:srgbClr val="000000"/>
                </a:solidFill>
              </a:rPr>
              <a:t>/</a:t>
            </a:r>
            <a:r>
              <a:rPr lang="cs-CZ" sz="1900">
                <a:solidFill>
                  <a:srgbClr val="000000"/>
                </a:solidFill>
              </a:rPr>
              <a:t>countries</a:t>
            </a:r>
            <a:r>
              <a:rPr lang="cs-CZ" sz="1900" dirty="0">
                <a:solidFill>
                  <a:srgbClr val="000000"/>
                </a:solidFill>
              </a:rPr>
              <a:t>/</a:t>
            </a:r>
            <a:r>
              <a:rPr lang="cs-CZ" sz="1900">
                <a:solidFill>
                  <a:srgbClr val="000000"/>
                </a:solidFill>
              </a:rPr>
              <a:t>fields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>
                <a:solidFill>
                  <a:srgbClr val="000000"/>
                </a:solidFill>
              </a:rPr>
              <a:t>of</a:t>
            </a:r>
            <a:r>
              <a:rPr lang="cs-CZ" sz="1900" dirty="0">
                <a:solidFill>
                  <a:srgbClr val="000000"/>
                </a:solidFill>
              </a:rPr>
              <a:t> study</a:t>
            </a:r>
          </a:p>
          <a:p>
            <a:pPr lvl="1"/>
            <a:endParaRPr lang="cs-CZ" sz="1900" dirty="0">
              <a:solidFill>
                <a:srgbClr val="000000"/>
              </a:solidFill>
            </a:endParaRPr>
          </a:p>
          <a:p>
            <a:pPr>
              <a:buNone/>
            </a:pPr>
            <a:endParaRPr lang="cs-CZ" sz="1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Declension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000000"/>
                </a:solidFill>
              </a:rPr>
              <a:t>= a </a:t>
            </a:r>
            <a:r>
              <a:rPr lang="cs-CZ" sz="1800" b="1" dirty="0" err="1">
                <a:solidFill>
                  <a:srgbClr val="000000"/>
                </a:solidFill>
              </a:rPr>
              <a:t>group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  <a:r>
              <a:rPr lang="cs-CZ" sz="1800" b="1" dirty="0" err="1">
                <a:solidFill>
                  <a:srgbClr val="000000"/>
                </a:solidFill>
              </a:rPr>
              <a:t>of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  <a:r>
              <a:rPr lang="cs-CZ" sz="1800" b="1" dirty="0" err="1">
                <a:solidFill>
                  <a:srgbClr val="000000"/>
                </a:solidFill>
              </a:rPr>
              <a:t>nouns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  <a:r>
              <a:rPr lang="cs-CZ" sz="1800" b="1" dirty="0" err="1">
                <a:solidFill>
                  <a:srgbClr val="000000"/>
                </a:solidFill>
              </a:rPr>
              <a:t>that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  <a:r>
              <a:rPr lang="cs-CZ" sz="1800" b="1" dirty="0" err="1">
                <a:solidFill>
                  <a:srgbClr val="000000"/>
                </a:solidFill>
              </a:rPr>
              <a:t>share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  <a:r>
              <a:rPr lang="cs-CZ" sz="1800" b="1" dirty="0" err="1">
                <a:solidFill>
                  <a:srgbClr val="000000"/>
                </a:solidFill>
              </a:rPr>
              <a:t>the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  <a:r>
              <a:rPr lang="cs-CZ" sz="1800" b="1" dirty="0" err="1">
                <a:solidFill>
                  <a:srgbClr val="000000"/>
                </a:solidFill>
              </a:rPr>
              <a:t>same</a:t>
            </a:r>
            <a:r>
              <a:rPr lang="cs-CZ" sz="1800" b="1" dirty="0">
                <a:solidFill>
                  <a:srgbClr val="000000"/>
                </a:solidFill>
              </a:rPr>
              <a:t> case </a:t>
            </a:r>
            <a:r>
              <a:rPr lang="cs-CZ" sz="1800" b="1" dirty="0" err="1">
                <a:solidFill>
                  <a:srgbClr val="000000"/>
                </a:solidFill>
              </a:rPr>
              <a:t>endings</a:t>
            </a:r>
            <a:endParaRPr lang="cs-CZ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(</a:t>
            </a:r>
            <a:r>
              <a:rPr lang="cs-CZ" sz="1800" dirty="0" err="1">
                <a:solidFill>
                  <a:srgbClr val="000000"/>
                </a:solidFill>
              </a:rPr>
              <a:t>have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the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same</a:t>
            </a:r>
            <a:r>
              <a:rPr lang="cs-CZ" sz="1800" dirty="0">
                <a:solidFill>
                  <a:srgbClr val="000000"/>
                </a:solidFill>
              </a:rPr>
              <a:t> set </a:t>
            </a:r>
            <a:r>
              <a:rPr lang="cs-CZ" sz="1800" dirty="0" err="1">
                <a:solidFill>
                  <a:srgbClr val="000000"/>
                </a:solidFill>
              </a:rPr>
              <a:t>of</a:t>
            </a:r>
            <a:r>
              <a:rPr lang="cs-CZ" sz="1800" dirty="0">
                <a:solidFill>
                  <a:srgbClr val="000000"/>
                </a:solidFill>
              </a:rPr>
              <a:t> case </a:t>
            </a:r>
            <a:r>
              <a:rPr lang="cs-CZ" sz="1800" dirty="0" err="1">
                <a:solidFill>
                  <a:srgbClr val="000000"/>
                </a:solidFill>
              </a:rPr>
              <a:t>endings</a:t>
            </a:r>
            <a:r>
              <a:rPr lang="cs-CZ" sz="1800" dirty="0">
                <a:solidFill>
                  <a:srgbClr val="000000"/>
                </a:solidFill>
              </a:rPr>
              <a:t>), </a:t>
            </a:r>
            <a:r>
              <a:rPr lang="cs-CZ" sz="1800" dirty="0" err="1">
                <a:solidFill>
                  <a:srgbClr val="000000"/>
                </a:solidFill>
              </a:rPr>
              <a:t>see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the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b="1" dirty="0" err="1">
                <a:solidFill>
                  <a:srgbClr val="000000"/>
                </a:solidFill>
              </a:rPr>
              <a:t>declension</a:t>
            </a:r>
            <a:r>
              <a:rPr lang="cs-CZ" sz="1800" b="1" dirty="0">
                <a:solidFill>
                  <a:srgbClr val="000000"/>
                </a:solidFill>
              </a:rPr>
              <a:t> table</a:t>
            </a: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 err="1">
                <a:solidFill>
                  <a:srgbClr val="000000"/>
                </a:solidFill>
              </a:rPr>
              <a:t>Each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noun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belongs</a:t>
            </a:r>
            <a:r>
              <a:rPr lang="cs-CZ" sz="1800" dirty="0">
                <a:solidFill>
                  <a:srgbClr val="000000"/>
                </a:solidFill>
              </a:rPr>
              <a:t> to </a:t>
            </a:r>
            <a:r>
              <a:rPr lang="cs-CZ" sz="1800" dirty="0" err="1">
                <a:solidFill>
                  <a:srgbClr val="000000"/>
                </a:solidFill>
              </a:rPr>
              <a:t>one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of</a:t>
            </a:r>
            <a:r>
              <a:rPr lang="cs-CZ" sz="1800" dirty="0">
                <a:solidFill>
                  <a:srgbClr val="000000"/>
                </a:solidFill>
              </a:rPr>
              <a:t> 5 </a:t>
            </a:r>
            <a:r>
              <a:rPr lang="cs-CZ" sz="1800" dirty="0" err="1">
                <a:solidFill>
                  <a:srgbClr val="000000"/>
                </a:solidFill>
              </a:rPr>
              <a:t>declensions</a:t>
            </a:r>
            <a:r>
              <a:rPr lang="cs-CZ" sz="1800" dirty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1st </a:t>
            </a:r>
            <a:r>
              <a:rPr lang="cs-CZ" sz="1800" dirty="0" err="1">
                <a:solidFill>
                  <a:srgbClr val="000000"/>
                </a:solidFill>
              </a:rPr>
              <a:t>declension</a:t>
            </a:r>
            <a:r>
              <a:rPr lang="cs-CZ" sz="1800" dirty="0">
                <a:solidFill>
                  <a:srgbClr val="000000"/>
                </a:solidFill>
              </a:rPr>
              <a:t> – a-</a:t>
            </a:r>
            <a:r>
              <a:rPr lang="cs-CZ" sz="1800" dirty="0" err="1">
                <a:solidFill>
                  <a:srgbClr val="000000"/>
                </a:solidFill>
              </a:rPr>
              <a:t>stems</a:t>
            </a:r>
            <a:r>
              <a:rPr lang="cs-CZ" sz="1800" dirty="0">
                <a:solidFill>
                  <a:srgbClr val="000000"/>
                </a:solidFill>
              </a:rPr>
              <a:t> – ven-</a:t>
            </a:r>
            <a:r>
              <a:rPr lang="cs-CZ" sz="1800" b="1" dirty="0">
                <a:solidFill>
                  <a:srgbClr val="000000"/>
                </a:solidFill>
              </a:rPr>
              <a:t>a</a:t>
            </a:r>
            <a:r>
              <a:rPr lang="cs-CZ" sz="1800" dirty="0">
                <a:solidFill>
                  <a:srgbClr val="000000"/>
                </a:solidFill>
              </a:rPr>
              <a:t>-rum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2nd </a:t>
            </a:r>
            <a:r>
              <a:rPr lang="cs-CZ" sz="1800" dirty="0" err="1">
                <a:solidFill>
                  <a:srgbClr val="000000"/>
                </a:solidFill>
              </a:rPr>
              <a:t>declension</a:t>
            </a:r>
            <a:r>
              <a:rPr lang="cs-CZ" sz="1800" dirty="0">
                <a:solidFill>
                  <a:srgbClr val="000000"/>
                </a:solidFill>
              </a:rPr>
              <a:t> – o-</a:t>
            </a:r>
            <a:r>
              <a:rPr lang="cs-CZ" sz="1800" dirty="0" err="1">
                <a:solidFill>
                  <a:srgbClr val="000000"/>
                </a:solidFill>
              </a:rPr>
              <a:t>stems</a:t>
            </a:r>
            <a:r>
              <a:rPr lang="cs-CZ" sz="1800" dirty="0">
                <a:solidFill>
                  <a:srgbClr val="000000"/>
                </a:solidFill>
              </a:rPr>
              <a:t> – nerv-o-rum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3rd </a:t>
            </a:r>
            <a:r>
              <a:rPr lang="cs-CZ" sz="1800" dirty="0" err="1">
                <a:solidFill>
                  <a:srgbClr val="000000"/>
                </a:solidFill>
              </a:rPr>
              <a:t>declension</a:t>
            </a:r>
            <a:endParaRPr lang="cs-CZ" sz="1800" dirty="0">
              <a:solidFill>
                <a:srgbClr val="000000"/>
              </a:solidFill>
            </a:endParaRP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i-</a:t>
            </a:r>
            <a:r>
              <a:rPr lang="cs-CZ" dirty="0" err="1">
                <a:solidFill>
                  <a:srgbClr val="000000"/>
                </a:solidFill>
              </a:rPr>
              <a:t>stems</a:t>
            </a:r>
            <a:r>
              <a:rPr lang="cs-CZ" dirty="0">
                <a:solidFill>
                  <a:srgbClr val="000000"/>
                </a:solidFill>
              </a:rPr>
              <a:t> – </a:t>
            </a:r>
            <a:r>
              <a:rPr lang="cs-CZ" dirty="0" err="1">
                <a:solidFill>
                  <a:srgbClr val="000000"/>
                </a:solidFill>
              </a:rPr>
              <a:t>pelv</a:t>
            </a:r>
            <a:r>
              <a:rPr lang="cs-CZ" dirty="0">
                <a:solidFill>
                  <a:srgbClr val="000000"/>
                </a:solidFill>
              </a:rPr>
              <a:t>-</a:t>
            </a:r>
            <a:r>
              <a:rPr lang="cs-CZ" b="1" dirty="0">
                <a:solidFill>
                  <a:srgbClr val="000000"/>
                </a:solidFill>
              </a:rPr>
              <a:t>i</a:t>
            </a:r>
            <a:r>
              <a:rPr lang="cs-CZ" dirty="0">
                <a:solidFill>
                  <a:srgbClr val="000000"/>
                </a:solidFill>
              </a:rPr>
              <a:t>-um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 err="1">
                <a:solidFill>
                  <a:srgbClr val="000000"/>
                </a:solidFill>
              </a:rPr>
              <a:t>consonant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stems</a:t>
            </a:r>
            <a:r>
              <a:rPr lang="cs-CZ" dirty="0">
                <a:solidFill>
                  <a:srgbClr val="000000"/>
                </a:solidFill>
              </a:rPr>
              <a:t> – </a:t>
            </a:r>
            <a:r>
              <a:rPr lang="cs-CZ" dirty="0" err="1">
                <a:solidFill>
                  <a:srgbClr val="000000"/>
                </a:solidFill>
              </a:rPr>
              <a:t>dolo</a:t>
            </a:r>
            <a:r>
              <a:rPr lang="cs-CZ" dirty="0">
                <a:solidFill>
                  <a:srgbClr val="000000"/>
                </a:solidFill>
              </a:rPr>
              <a:t>-</a:t>
            </a:r>
            <a:r>
              <a:rPr lang="cs-CZ" b="1" dirty="0">
                <a:solidFill>
                  <a:srgbClr val="000000"/>
                </a:solidFill>
              </a:rPr>
              <a:t>r</a:t>
            </a:r>
            <a:r>
              <a:rPr lang="cs-CZ" dirty="0">
                <a:solidFill>
                  <a:srgbClr val="000000"/>
                </a:solidFill>
              </a:rPr>
              <a:t>-um, </a:t>
            </a:r>
            <a:r>
              <a:rPr lang="cs-CZ" dirty="0" err="1">
                <a:solidFill>
                  <a:srgbClr val="000000"/>
                </a:solidFill>
              </a:rPr>
              <a:t>pon</a:t>
            </a:r>
            <a:r>
              <a:rPr lang="cs-CZ" dirty="0">
                <a:solidFill>
                  <a:srgbClr val="000000"/>
                </a:solidFill>
              </a:rPr>
              <a:t>-</a:t>
            </a:r>
            <a:r>
              <a:rPr lang="cs-CZ" b="1" dirty="0">
                <a:solidFill>
                  <a:srgbClr val="000000"/>
                </a:solidFill>
              </a:rPr>
              <a:t>t</a:t>
            </a:r>
            <a:r>
              <a:rPr lang="cs-CZ" dirty="0">
                <a:solidFill>
                  <a:srgbClr val="000000"/>
                </a:solidFill>
              </a:rPr>
              <a:t>-um, </a:t>
            </a:r>
            <a:r>
              <a:rPr lang="cs-CZ" dirty="0" err="1">
                <a:solidFill>
                  <a:srgbClr val="000000"/>
                </a:solidFill>
              </a:rPr>
              <a:t>sectio</a:t>
            </a:r>
            <a:r>
              <a:rPr lang="cs-CZ" dirty="0">
                <a:solidFill>
                  <a:srgbClr val="000000"/>
                </a:solidFill>
              </a:rPr>
              <a:t>-</a:t>
            </a:r>
            <a:r>
              <a:rPr lang="cs-CZ" b="1" dirty="0">
                <a:solidFill>
                  <a:srgbClr val="000000"/>
                </a:solidFill>
              </a:rPr>
              <a:t>n</a:t>
            </a:r>
            <a:r>
              <a:rPr lang="cs-CZ" dirty="0">
                <a:solidFill>
                  <a:srgbClr val="000000"/>
                </a:solidFill>
              </a:rPr>
              <a:t>-um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4th </a:t>
            </a:r>
            <a:r>
              <a:rPr lang="cs-CZ" sz="1800" dirty="0" err="1">
                <a:solidFill>
                  <a:srgbClr val="000000"/>
                </a:solidFill>
              </a:rPr>
              <a:t>declesion</a:t>
            </a:r>
            <a:r>
              <a:rPr lang="cs-CZ" sz="1800" dirty="0">
                <a:solidFill>
                  <a:srgbClr val="000000"/>
                </a:solidFill>
              </a:rPr>
              <a:t> – u-</a:t>
            </a:r>
            <a:r>
              <a:rPr lang="cs-CZ" sz="1800" dirty="0" err="1">
                <a:solidFill>
                  <a:srgbClr val="000000"/>
                </a:solidFill>
              </a:rPr>
              <a:t>stems</a:t>
            </a:r>
            <a:r>
              <a:rPr lang="cs-CZ" sz="1800" dirty="0">
                <a:solidFill>
                  <a:srgbClr val="000000"/>
                </a:solidFill>
              </a:rPr>
              <a:t> – </a:t>
            </a:r>
            <a:r>
              <a:rPr lang="cs-CZ" sz="1800" dirty="0" err="1">
                <a:solidFill>
                  <a:srgbClr val="000000"/>
                </a:solidFill>
              </a:rPr>
              <a:t>duct</a:t>
            </a:r>
            <a:r>
              <a:rPr lang="cs-CZ" sz="1800" dirty="0">
                <a:solidFill>
                  <a:srgbClr val="000000"/>
                </a:solidFill>
              </a:rPr>
              <a:t>-</a:t>
            </a:r>
            <a:r>
              <a:rPr lang="cs-CZ" sz="1800" b="1" dirty="0">
                <a:solidFill>
                  <a:srgbClr val="000000"/>
                </a:solidFill>
              </a:rPr>
              <a:t>u</a:t>
            </a:r>
            <a:r>
              <a:rPr lang="cs-CZ" sz="1800" dirty="0">
                <a:solidFill>
                  <a:srgbClr val="000000"/>
                </a:solidFill>
              </a:rPr>
              <a:t>-um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5th </a:t>
            </a:r>
            <a:r>
              <a:rPr lang="cs-CZ" sz="1800" dirty="0" err="1">
                <a:solidFill>
                  <a:srgbClr val="000000"/>
                </a:solidFill>
              </a:rPr>
              <a:t>declension</a:t>
            </a:r>
            <a:r>
              <a:rPr lang="cs-CZ" sz="1800" dirty="0">
                <a:solidFill>
                  <a:srgbClr val="000000"/>
                </a:solidFill>
              </a:rPr>
              <a:t> – e-</a:t>
            </a:r>
            <a:r>
              <a:rPr lang="cs-CZ" sz="1800" dirty="0" err="1">
                <a:solidFill>
                  <a:srgbClr val="000000"/>
                </a:solidFill>
              </a:rPr>
              <a:t>stems</a:t>
            </a:r>
            <a:r>
              <a:rPr lang="cs-CZ" sz="1800" dirty="0">
                <a:solidFill>
                  <a:srgbClr val="000000"/>
                </a:solidFill>
              </a:rPr>
              <a:t> – </a:t>
            </a:r>
            <a:r>
              <a:rPr lang="cs-CZ" sz="1800" dirty="0" err="1">
                <a:solidFill>
                  <a:srgbClr val="000000"/>
                </a:solidFill>
              </a:rPr>
              <a:t>faci</a:t>
            </a:r>
            <a:r>
              <a:rPr lang="cs-CZ" sz="1800" dirty="0">
                <a:solidFill>
                  <a:srgbClr val="000000"/>
                </a:solidFill>
              </a:rPr>
              <a:t>-</a:t>
            </a:r>
            <a:r>
              <a:rPr lang="cs-CZ" sz="1800" b="1" dirty="0">
                <a:solidFill>
                  <a:srgbClr val="000000"/>
                </a:solidFill>
              </a:rPr>
              <a:t>e</a:t>
            </a:r>
            <a:r>
              <a:rPr lang="cs-CZ" sz="1800" dirty="0">
                <a:solidFill>
                  <a:srgbClr val="000000"/>
                </a:solidFill>
              </a:rPr>
              <a:t>-rum</a:t>
            </a:r>
          </a:p>
        </p:txBody>
      </p:sp>
    </p:spTree>
    <p:extLst>
      <p:ext uri="{BB962C8B-B14F-4D97-AF65-F5344CB8AC3E}">
        <p14:creationId xmlns:p14="http://schemas.microsoft.com/office/powerpoint/2010/main" val="2601256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dirty="0">
                <a:solidFill>
                  <a:srgbClr val="0070C0"/>
                </a:solidFill>
                <a:latin typeface="Cambria" panose="02040503050406030204" pitchFamily="18" charset="0"/>
              </a:rPr>
              <a:t>GENITIVE STEM</a:t>
            </a:r>
            <a:endParaRPr lang="en-US" altLang="cs-CZ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63" y="836712"/>
            <a:ext cx="8229600" cy="267811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5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500" dirty="0">
                <a:solidFill>
                  <a:srgbClr val="00B050"/>
                </a:solidFill>
                <a:latin typeface="Cambria" panose="02040503050406030204" pitchFamily="18" charset="0"/>
              </a:rPr>
              <a:t>IT IS CRUCIAL TO KNOW THE STEM TO CREATE ALL OTHER CASES, </a:t>
            </a:r>
            <a:r>
              <a:rPr lang="cs-CZ" altLang="cs-CZ" sz="2500" dirty="0" err="1">
                <a:solidFill>
                  <a:srgbClr val="00B050"/>
                </a:solidFill>
                <a:latin typeface="Cambria" panose="02040503050406030204" pitchFamily="18" charset="0"/>
              </a:rPr>
              <a:t>because</a:t>
            </a:r>
            <a:r>
              <a:rPr lang="cs-CZ" altLang="cs-CZ" sz="25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500" dirty="0" err="1">
                <a:solidFill>
                  <a:srgbClr val="FF0000"/>
                </a:solidFill>
                <a:latin typeface="Cambria" panose="02040503050406030204" pitchFamily="18" charset="0"/>
              </a:rPr>
              <a:t>the</a:t>
            </a:r>
            <a:r>
              <a:rPr lang="cs-CZ" altLang="cs-CZ" sz="25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500" dirty="0" err="1">
                <a:solidFill>
                  <a:srgbClr val="FF0000"/>
                </a:solidFill>
                <a:latin typeface="Cambria" panose="02040503050406030204" pitchFamily="18" charset="0"/>
              </a:rPr>
              <a:t>endings</a:t>
            </a:r>
            <a:r>
              <a:rPr lang="cs-CZ" altLang="cs-CZ" sz="2500" dirty="0">
                <a:solidFill>
                  <a:srgbClr val="FF0000"/>
                </a:solidFill>
                <a:latin typeface="Cambria" panose="02040503050406030204" pitchFamily="18" charset="0"/>
              </a:rPr>
              <a:t> are </a:t>
            </a:r>
            <a:r>
              <a:rPr lang="cs-CZ" altLang="cs-CZ" sz="2500" dirty="0" err="1">
                <a:solidFill>
                  <a:srgbClr val="FF0000"/>
                </a:solidFill>
                <a:latin typeface="Cambria" panose="02040503050406030204" pitchFamily="18" charset="0"/>
              </a:rPr>
              <a:t>always</a:t>
            </a:r>
            <a:r>
              <a:rPr lang="cs-CZ" altLang="cs-CZ" sz="25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500" dirty="0" err="1">
                <a:solidFill>
                  <a:srgbClr val="FF0000"/>
                </a:solidFill>
                <a:latin typeface="Cambria" panose="02040503050406030204" pitchFamily="18" charset="0"/>
              </a:rPr>
              <a:t>attached</a:t>
            </a:r>
            <a:r>
              <a:rPr lang="cs-CZ" altLang="cs-CZ" sz="2500" dirty="0">
                <a:solidFill>
                  <a:srgbClr val="FF0000"/>
                </a:solidFill>
                <a:latin typeface="Cambria" panose="02040503050406030204" pitchFamily="18" charset="0"/>
              </a:rPr>
              <a:t> to </a:t>
            </a:r>
            <a:r>
              <a:rPr lang="cs-CZ" altLang="cs-CZ" sz="2500" dirty="0" err="1">
                <a:solidFill>
                  <a:srgbClr val="FF0000"/>
                </a:solidFill>
                <a:latin typeface="Cambria" panose="02040503050406030204" pitchFamily="18" charset="0"/>
              </a:rPr>
              <a:t>the</a:t>
            </a:r>
            <a:r>
              <a:rPr lang="cs-CZ" altLang="cs-CZ" sz="2500" dirty="0">
                <a:solidFill>
                  <a:srgbClr val="FF0000"/>
                </a:solidFill>
                <a:latin typeface="Cambria" panose="02040503050406030204" pitchFamily="18" charset="0"/>
              </a:rPr>
              <a:t> stem </a:t>
            </a:r>
            <a:r>
              <a:rPr lang="cs-CZ" altLang="cs-CZ" sz="2500" dirty="0" err="1">
                <a:solidFill>
                  <a:srgbClr val="FF0000"/>
                </a:solidFill>
                <a:latin typeface="Cambria" panose="02040503050406030204" pitchFamily="18" charset="0"/>
              </a:rPr>
              <a:t>of</a:t>
            </a:r>
            <a:r>
              <a:rPr lang="cs-CZ" altLang="cs-CZ" sz="25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500" dirty="0" err="1">
                <a:solidFill>
                  <a:srgbClr val="FF0000"/>
                </a:solidFill>
                <a:latin typeface="Cambria" panose="02040503050406030204" pitchFamily="18" charset="0"/>
              </a:rPr>
              <a:t>the</a:t>
            </a:r>
            <a:r>
              <a:rPr lang="cs-CZ" altLang="cs-CZ" sz="25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500" dirty="0" err="1">
                <a:solidFill>
                  <a:srgbClr val="FF0000"/>
                </a:solidFill>
                <a:latin typeface="Cambria" panose="02040503050406030204" pitchFamily="18" charset="0"/>
              </a:rPr>
              <a:t>word</a:t>
            </a:r>
            <a:r>
              <a:rPr lang="cs-CZ" altLang="cs-CZ" sz="2500" dirty="0">
                <a:solidFill>
                  <a:srgbClr val="FF0000"/>
                </a:solidFill>
                <a:latin typeface="Cambria" panose="02040503050406030204" pitchFamily="18" charset="0"/>
              </a:rPr>
              <a:t> !!!</a:t>
            </a:r>
            <a:endParaRPr lang="en-US" altLang="cs-CZ" sz="25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cs-CZ" altLang="cs-CZ" sz="2500" b="1" dirty="0">
              <a:solidFill>
                <a:srgbClr val="B1001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500" b="1" dirty="0" err="1">
                <a:solidFill>
                  <a:srgbClr val="B10010"/>
                </a:solidFill>
                <a:latin typeface="Cambria" panose="02040503050406030204" pitchFamily="18" charset="0"/>
              </a:rPr>
              <a:t>how</a:t>
            </a:r>
            <a:r>
              <a:rPr lang="cs-CZ" altLang="cs-CZ" sz="2500" b="1" dirty="0">
                <a:solidFill>
                  <a:srgbClr val="B10010"/>
                </a:solidFill>
                <a:latin typeface="Cambria" panose="02040503050406030204" pitchFamily="18" charset="0"/>
              </a:rPr>
              <a:t> do I </a:t>
            </a:r>
            <a:r>
              <a:rPr lang="cs-CZ" altLang="cs-CZ" sz="2500" b="1" dirty="0" err="1">
                <a:solidFill>
                  <a:srgbClr val="B10010"/>
                </a:solidFill>
                <a:latin typeface="Cambria" panose="02040503050406030204" pitchFamily="18" charset="0"/>
              </a:rPr>
              <a:t>know</a:t>
            </a:r>
            <a:r>
              <a:rPr lang="cs-CZ" altLang="cs-CZ" sz="2500" b="1" dirty="0">
                <a:solidFill>
                  <a:srgbClr val="B10010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500" b="1" dirty="0" err="1">
                <a:solidFill>
                  <a:srgbClr val="B10010"/>
                </a:solidFill>
                <a:latin typeface="Cambria" panose="02040503050406030204" pitchFamily="18" charset="0"/>
              </a:rPr>
              <a:t>the</a:t>
            </a:r>
            <a:r>
              <a:rPr lang="cs-CZ" altLang="cs-CZ" sz="2500" b="1" dirty="0">
                <a:solidFill>
                  <a:srgbClr val="B10010"/>
                </a:solidFill>
                <a:latin typeface="Cambria" panose="02040503050406030204" pitchFamily="18" charset="0"/>
              </a:rPr>
              <a:t> stem?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500" b="1" dirty="0">
                <a:solidFill>
                  <a:srgbClr val="B10010"/>
                </a:solidFill>
                <a:latin typeface="Cambria" panose="02040503050406030204" pitchFamily="18" charset="0"/>
              </a:rPr>
              <a:t>					</a:t>
            </a:r>
            <a:r>
              <a:rPr lang="en-US" altLang="cs-CZ" sz="2500" b="1" dirty="0">
                <a:solidFill>
                  <a:srgbClr val="B10010"/>
                </a:solidFill>
                <a:latin typeface="Cambria" panose="02040503050406030204" pitchFamily="18" charset="0"/>
              </a:rPr>
              <a:t>remove the genitive ending</a:t>
            </a:r>
            <a:r>
              <a:rPr lang="cs-CZ" altLang="cs-CZ" sz="2500" b="1" dirty="0">
                <a:solidFill>
                  <a:srgbClr val="B10010"/>
                </a:solidFill>
                <a:latin typeface="Cambria" panose="02040503050406030204" pitchFamily="18" charset="0"/>
              </a:rPr>
              <a:t>, </a:t>
            </a:r>
            <a:r>
              <a:rPr lang="cs-CZ" altLang="cs-CZ" sz="2500" b="1" dirty="0" err="1">
                <a:solidFill>
                  <a:srgbClr val="B10010"/>
                </a:solidFill>
                <a:latin typeface="Cambria" panose="02040503050406030204" pitchFamily="18" charset="0"/>
              </a:rPr>
              <a:t>what</a:t>
            </a:r>
            <a:r>
              <a:rPr lang="cs-CZ" altLang="cs-CZ" sz="2500" b="1" dirty="0">
                <a:solidFill>
                  <a:srgbClr val="B10010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500" b="1" dirty="0" err="1">
                <a:solidFill>
                  <a:srgbClr val="B10010"/>
                </a:solidFill>
                <a:latin typeface="Cambria" panose="02040503050406030204" pitchFamily="18" charset="0"/>
              </a:rPr>
              <a:t>stays</a:t>
            </a:r>
            <a:r>
              <a:rPr lang="cs-CZ" altLang="cs-CZ" sz="2500" b="1" dirty="0">
                <a:solidFill>
                  <a:srgbClr val="B10010"/>
                </a:solidFill>
                <a:latin typeface="Cambria" panose="02040503050406030204" pitchFamily="18" charset="0"/>
              </a:rPr>
              <a:t>				</a:t>
            </a:r>
            <a:r>
              <a:rPr lang="cs-CZ" altLang="cs-CZ" sz="2500" b="1" dirty="0" err="1">
                <a:solidFill>
                  <a:srgbClr val="B10010"/>
                </a:solidFill>
                <a:latin typeface="Cambria" panose="02040503050406030204" pitchFamily="18" charset="0"/>
              </a:rPr>
              <a:t>is</a:t>
            </a:r>
            <a:r>
              <a:rPr lang="cs-CZ" altLang="cs-CZ" sz="2500" b="1" dirty="0">
                <a:solidFill>
                  <a:srgbClr val="B10010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500" b="1" dirty="0" err="1">
                <a:solidFill>
                  <a:srgbClr val="B10010"/>
                </a:solidFill>
                <a:latin typeface="Cambria" panose="02040503050406030204" pitchFamily="18" charset="0"/>
              </a:rPr>
              <a:t>the</a:t>
            </a:r>
            <a:r>
              <a:rPr lang="cs-CZ" altLang="cs-CZ" sz="2500" b="1" dirty="0">
                <a:solidFill>
                  <a:srgbClr val="B10010"/>
                </a:solidFill>
                <a:latin typeface="Cambria" panose="02040503050406030204" pitchFamily="18" charset="0"/>
              </a:rPr>
              <a:t> stem!</a:t>
            </a:r>
            <a:endParaRPr lang="en-US" altLang="cs-CZ" sz="2500" b="1" dirty="0">
              <a:solidFill>
                <a:srgbClr val="B1001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3900" y="4165054"/>
            <a:ext cx="1211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ven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-a</a:t>
            </a:r>
          </a:p>
          <a:p>
            <a:pPr eaLnBrk="1" hangingPunct="1"/>
            <a:r>
              <a:rPr lang="en-US" altLang="cs-CZ" sz="2800" dirty="0" err="1">
                <a:solidFill>
                  <a:srgbClr val="C00000"/>
                </a:solidFill>
                <a:latin typeface="Cambria" panose="02040503050406030204" pitchFamily="18" charset="0"/>
              </a:rPr>
              <a:t>ven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-ae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1863" y="3861008"/>
            <a:ext cx="16986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humer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-us</a:t>
            </a:r>
          </a:p>
          <a:p>
            <a:pPr eaLnBrk="1" hangingPunct="1"/>
            <a:r>
              <a:rPr lang="en-US" altLang="cs-CZ" sz="2800" dirty="0" err="1">
                <a:solidFill>
                  <a:srgbClr val="C00000"/>
                </a:solidFill>
                <a:latin typeface="Cambria" panose="02040503050406030204" pitchFamily="18" charset="0"/>
              </a:rPr>
              <a:t>humer</a:t>
            </a:r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-i</a:t>
            </a:r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  <a:p>
            <a:pPr eaLnBrk="1" hangingPunct="1"/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diamet-er</a:t>
            </a:r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cs-CZ" sz="2800" dirty="0" err="1">
                <a:solidFill>
                  <a:srgbClr val="C00000"/>
                </a:solidFill>
                <a:latin typeface="Cambria" panose="02040503050406030204" pitchFamily="18" charset="0"/>
              </a:rPr>
              <a:t>diametr</a:t>
            </a:r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-i</a:t>
            </a:r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1151" y="3415128"/>
            <a:ext cx="15938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dol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-or</a:t>
            </a:r>
          </a:p>
          <a:p>
            <a:pPr eaLnBrk="1" hangingPunct="1"/>
            <a:r>
              <a:rPr lang="en-US" altLang="cs-CZ" sz="2800" dirty="0">
                <a:solidFill>
                  <a:srgbClr val="C00000"/>
                </a:solidFill>
                <a:latin typeface="Cambria" panose="02040503050406030204" pitchFamily="18" charset="0"/>
              </a:rPr>
              <a:t>dolor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-is</a:t>
            </a:r>
          </a:p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corp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-us</a:t>
            </a:r>
          </a:p>
          <a:p>
            <a:pPr eaLnBrk="1" hangingPunct="1"/>
            <a:r>
              <a:rPr lang="en-US" altLang="cs-CZ" sz="2800" dirty="0" err="1">
                <a:solidFill>
                  <a:srgbClr val="C00000"/>
                </a:solidFill>
                <a:latin typeface="Cambria" panose="02040503050406030204" pitchFamily="18" charset="0"/>
              </a:rPr>
              <a:t>corpor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-is</a:t>
            </a:r>
          </a:p>
          <a:p>
            <a:pPr eaLnBrk="1" hangingPunct="1"/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de-ns</a:t>
            </a:r>
          </a:p>
          <a:p>
            <a:pPr eaLnBrk="1" hangingPunct="1"/>
            <a:r>
              <a:rPr lang="en-US" altLang="cs-CZ" sz="2800" dirty="0">
                <a:solidFill>
                  <a:srgbClr val="C00000"/>
                </a:solidFill>
                <a:latin typeface="Cambria" panose="02040503050406030204" pitchFamily="18" charset="0"/>
              </a:rPr>
              <a:t>dent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-is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35664" y="3761103"/>
            <a:ext cx="12096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arc-us</a:t>
            </a:r>
          </a:p>
          <a:p>
            <a:pPr eaLnBrk="1" hangingPunct="1"/>
            <a:r>
              <a:rPr lang="en-US" altLang="cs-CZ" sz="2800" dirty="0">
                <a:solidFill>
                  <a:srgbClr val="C00000"/>
                </a:solidFill>
                <a:latin typeface="Cambria" panose="02040503050406030204" pitchFamily="18" charset="0"/>
              </a:rPr>
              <a:t>arc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-us</a:t>
            </a:r>
          </a:p>
          <a:p>
            <a:pPr eaLnBrk="1" hangingPunct="1"/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gen-u</a:t>
            </a:r>
          </a:p>
          <a:p>
            <a:pPr eaLnBrk="1" hangingPunct="1"/>
            <a:r>
              <a:rPr lang="en-US" altLang="cs-CZ" sz="2800" dirty="0">
                <a:solidFill>
                  <a:srgbClr val="C00000"/>
                </a:solidFill>
                <a:latin typeface="Cambria" panose="02040503050406030204" pitchFamily="18" charset="0"/>
              </a:rPr>
              <a:t>gen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-us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91400" y="4178300"/>
            <a:ext cx="1174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faci-es</a:t>
            </a:r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cs-CZ" sz="2800" dirty="0" err="1">
                <a:solidFill>
                  <a:srgbClr val="C00000"/>
                </a:solidFill>
                <a:latin typeface="Cambria" panose="02040503050406030204" pitchFamily="18" charset="0"/>
              </a:rPr>
              <a:t>faci</a:t>
            </a:r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-ei</a:t>
            </a:r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Adjectives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b="1">
                <a:solidFill>
                  <a:srgbClr val="000000"/>
                </a:solidFill>
              </a:rPr>
              <a:t>= words describing nouns</a:t>
            </a:r>
          </a:p>
          <a:p>
            <a:pPr marL="0" indent="0">
              <a:buNone/>
            </a:pPr>
            <a:endParaRPr lang="cs-CZ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b="1">
                <a:solidFill>
                  <a:srgbClr val="000000"/>
                </a:solidFill>
              </a:rPr>
              <a:t>Adjectives always have to correspond with the noun to which they belong in gender, number and case!!!!</a:t>
            </a:r>
          </a:p>
          <a:p>
            <a:pPr marL="0" indent="0">
              <a:buNone/>
            </a:pPr>
            <a:endParaRPr lang="cs-CZ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>
                <a:solidFill>
                  <a:srgbClr val="000000"/>
                </a:solidFill>
              </a:rPr>
              <a:t>fractur</a:t>
            </a:r>
            <a:r>
              <a:rPr lang="cs-CZ" b="1">
                <a:solidFill>
                  <a:srgbClr val="000000"/>
                </a:solidFill>
              </a:rPr>
              <a:t>a</a:t>
            </a:r>
            <a:r>
              <a:rPr lang="cs-CZ">
                <a:solidFill>
                  <a:srgbClr val="000000"/>
                </a:solidFill>
              </a:rPr>
              <a:t> ulnae dextrae complicat</a:t>
            </a:r>
            <a:r>
              <a:rPr lang="cs-CZ" b="1">
                <a:solidFill>
                  <a:srgbClr val="000000"/>
                </a:solidFill>
              </a:rPr>
              <a:t>a</a:t>
            </a:r>
            <a:endParaRPr lang="cs-CZ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>
                <a:solidFill>
                  <a:srgbClr val="000000"/>
                </a:solidFill>
              </a:rPr>
              <a:t>vertebr</a:t>
            </a:r>
            <a:r>
              <a:rPr lang="cs-CZ" b="1">
                <a:solidFill>
                  <a:srgbClr val="000000"/>
                </a:solidFill>
              </a:rPr>
              <a:t>ae</a:t>
            </a:r>
            <a:r>
              <a:rPr lang="cs-CZ">
                <a:solidFill>
                  <a:srgbClr val="000000"/>
                </a:solidFill>
              </a:rPr>
              <a:t> thoracic</a:t>
            </a:r>
            <a:r>
              <a:rPr lang="cs-CZ" b="1">
                <a:solidFill>
                  <a:srgbClr val="000000"/>
                </a:solidFill>
              </a:rPr>
              <a:t>ae</a:t>
            </a:r>
            <a:endParaRPr lang="cs-CZ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>
                <a:solidFill>
                  <a:srgbClr val="000000"/>
                </a:solidFill>
              </a:rPr>
              <a:t>ad lagoen</a:t>
            </a:r>
            <a:r>
              <a:rPr lang="cs-CZ" b="1">
                <a:solidFill>
                  <a:srgbClr val="000000"/>
                </a:solidFill>
              </a:rPr>
              <a:t>am</a:t>
            </a:r>
            <a:r>
              <a:rPr lang="cs-CZ">
                <a:solidFill>
                  <a:srgbClr val="000000"/>
                </a:solidFill>
              </a:rPr>
              <a:t> fusc</a:t>
            </a:r>
            <a:r>
              <a:rPr lang="cs-CZ" b="1">
                <a:solidFill>
                  <a:srgbClr val="000000"/>
                </a:solidFill>
              </a:rPr>
              <a:t>am</a:t>
            </a:r>
          </a:p>
          <a:p>
            <a:pPr marL="0" indent="0">
              <a:buNone/>
            </a:pPr>
            <a:r>
              <a:rPr lang="cs-CZ">
                <a:solidFill>
                  <a:srgbClr val="000000"/>
                </a:solidFill>
              </a:rPr>
              <a:t>cum anaemi</a:t>
            </a:r>
            <a:r>
              <a:rPr lang="cs-CZ" b="1">
                <a:solidFill>
                  <a:srgbClr val="000000"/>
                </a:solidFill>
              </a:rPr>
              <a:t>a</a:t>
            </a:r>
            <a:r>
              <a:rPr lang="cs-CZ">
                <a:solidFill>
                  <a:srgbClr val="000000"/>
                </a:solidFill>
              </a:rPr>
              <a:t> pernicios</a:t>
            </a:r>
            <a:r>
              <a:rPr lang="cs-CZ" b="1">
                <a:solidFill>
                  <a:srgbClr val="000000"/>
                </a:solidFill>
              </a:rPr>
              <a:t>a</a:t>
            </a:r>
          </a:p>
          <a:p>
            <a:pPr marL="0" indent="0">
              <a:buNone/>
            </a:pPr>
            <a:endParaRPr lang="cs-CZ" b="1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b="1" i="1">
                <a:solidFill>
                  <a:srgbClr val="000000"/>
                </a:solidFill>
              </a:rPr>
              <a:t>Why do you think this is so?</a:t>
            </a:r>
          </a:p>
        </p:txBody>
      </p:sp>
    </p:spTree>
    <p:extLst>
      <p:ext uri="{BB962C8B-B14F-4D97-AF65-F5344CB8AC3E}">
        <p14:creationId xmlns:p14="http://schemas.microsoft.com/office/powerpoint/2010/main" val="3923230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Prepositions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cs-CZ" dirty="0" err="1">
                <a:solidFill>
                  <a:srgbClr val="000000"/>
                </a:solidFill>
              </a:rPr>
              <a:t>with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accusative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 err="1">
                <a:solidFill>
                  <a:srgbClr val="000000"/>
                </a:solidFill>
              </a:rPr>
              <a:t>with</a:t>
            </a:r>
            <a:r>
              <a:rPr lang="cs-CZ" dirty="0">
                <a:solidFill>
                  <a:srgbClr val="000000"/>
                </a:solidFill>
              </a:rPr>
              <a:t> ablative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100" b="1" dirty="0" err="1">
                <a:solidFill>
                  <a:srgbClr val="000000"/>
                </a:solidFill>
              </a:rPr>
              <a:t>See</a:t>
            </a:r>
            <a:r>
              <a:rPr lang="cs-CZ" sz="2100" b="1" dirty="0">
                <a:solidFill>
                  <a:srgbClr val="000000"/>
                </a:solidFill>
              </a:rPr>
              <a:t> </a:t>
            </a:r>
            <a:r>
              <a:rPr lang="cs-CZ" sz="2100" b="1" dirty="0" err="1">
                <a:solidFill>
                  <a:srgbClr val="000000"/>
                </a:solidFill>
              </a:rPr>
              <a:t>the</a:t>
            </a:r>
            <a:r>
              <a:rPr lang="cs-CZ" sz="2100" b="1" dirty="0">
                <a:solidFill>
                  <a:srgbClr val="000000"/>
                </a:solidFill>
              </a:rPr>
              <a:t> </a:t>
            </a:r>
            <a:r>
              <a:rPr lang="cs-CZ" sz="2100" b="1" dirty="0" err="1">
                <a:solidFill>
                  <a:srgbClr val="000000"/>
                </a:solidFill>
              </a:rPr>
              <a:t>Overview</a:t>
            </a:r>
            <a:r>
              <a:rPr lang="cs-CZ" sz="2100" b="1" dirty="0">
                <a:solidFill>
                  <a:srgbClr val="000000"/>
                </a:solidFill>
              </a:rPr>
              <a:t>: Basic </a:t>
            </a:r>
            <a:r>
              <a:rPr lang="cs-CZ" sz="2100" b="1" dirty="0" err="1">
                <a:solidFill>
                  <a:srgbClr val="000000"/>
                </a:solidFill>
              </a:rPr>
              <a:t>grammatical</a:t>
            </a:r>
            <a:r>
              <a:rPr lang="cs-CZ" sz="2100" b="1" dirty="0">
                <a:solidFill>
                  <a:srgbClr val="000000"/>
                </a:solidFill>
              </a:rPr>
              <a:t> </a:t>
            </a:r>
            <a:r>
              <a:rPr lang="cs-CZ" sz="2100" b="1" dirty="0" err="1">
                <a:solidFill>
                  <a:srgbClr val="000000"/>
                </a:solidFill>
              </a:rPr>
              <a:t>concepts</a:t>
            </a:r>
            <a:r>
              <a:rPr lang="cs-CZ" sz="2100" b="1" dirty="0">
                <a:solidFill>
                  <a:srgbClr val="000000"/>
                </a:solidFill>
              </a:rPr>
              <a:t> in IS</a:t>
            </a:r>
            <a:r>
              <a:rPr lang="cs-CZ" sz="2100" dirty="0">
                <a:solidFill>
                  <a:srgbClr val="000000"/>
                </a:solidFill>
              </a:rPr>
              <a:t>	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21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cs-CZ" sz="2100" dirty="0">
                <a:solidFill>
                  <a:srgbClr val="00000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914369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Follow-up  exercise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cs-CZ" b="1" dirty="0" err="1">
                <a:solidFill>
                  <a:srgbClr val="000000"/>
                </a:solidFill>
              </a:rPr>
              <a:t>Assign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terms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given</a:t>
            </a:r>
            <a:r>
              <a:rPr lang="cs-CZ" b="1" dirty="0">
                <a:solidFill>
                  <a:srgbClr val="000000"/>
                </a:solidFill>
              </a:rPr>
              <a:t> in Handout 1 to </a:t>
            </a:r>
            <a:r>
              <a:rPr lang="cs-CZ" b="1" dirty="0" err="1">
                <a:solidFill>
                  <a:srgbClr val="000000"/>
                </a:solidFill>
              </a:rPr>
              <a:t>their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declensions</a:t>
            </a:r>
            <a:r>
              <a:rPr lang="cs-CZ" b="1" dirty="0">
                <a:solidFill>
                  <a:srgbClr val="000000"/>
                </a:solidFill>
              </a:rPr>
              <a:t> </a:t>
            </a:r>
          </a:p>
          <a:p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 err="1">
                <a:solidFill>
                  <a:srgbClr val="000000"/>
                </a:solidFill>
              </a:rPr>
              <a:t>Write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>
                <a:solidFill>
                  <a:srgbClr val="000000"/>
                </a:solidFill>
              </a:rPr>
              <a:t>down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full Genitive and stem </a:t>
            </a:r>
            <a:r>
              <a:rPr lang="cs-CZ" b="1" dirty="0" err="1">
                <a:solidFill>
                  <a:srgbClr val="000000"/>
                </a:solidFill>
              </a:rPr>
              <a:t>of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each</a:t>
            </a:r>
            <a:r>
              <a:rPr lang="cs-CZ" b="1" dirty="0">
                <a:solidFill>
                  <a:srgbClr val="000000"/>
                </a:solidFill>
              </a:rPr>
              <a:t> term</a:t>
            </a:r>
          </a:p>
        </p:txBody>
      </p:sp>
    </p:spTree>
    <p:extLst>
      <p:ext uri="{BB962C8B-B14F-4D97-AF65-F5344CB8AC3E}">
        <p14:creationId xmlns:p14="http://schemas.microsoft.com/office/powerpoint/2010/main" val="403205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DCA446-14C6-43A0-A3BD-F38BEDFF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cs-CZ" sz="2800">
                <a:solidFill>
                  <a:srgbClr val="FFFFFF"/>
                </a:solidFill>
              </a:rPr>
              <a:t>ANATOMICAL NOMENCLATURE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1E843D-F777-491D-9142-3D44AAEE0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>
                <a:solidFill>
                  <a:srgbClr val="000000"/>
                </a:solidFill>
                <a:cs typeface="Cambria"/>
              </a:rPr>
              <a:t>First worldwide official standard terminology appeared 1895 (</a:t>
            </a:r>
            <a:r>
              <a:rPr lang="en-US" i="1">
                <a:solidFill>
                  <a:srgbClr val="000000"/>
                </a:solidFill>
                <a:cs typeface="Cambria"/>
              </a:rPr>
              <a:t>Basiliensia Nomina Anatomica</a:t>
            </a:r>
            <a:r>
              <a:rPr lang="en-US">
                <a:solidFill>
                  <a:srgbClr val="000000"/>
                </a:solidFill>
                <a:cs typeface="Cambria"/>
              </a:rPr>
              <a:t>) since then it was periodically updated and changed to implement new findings and/or understanding of the anatomical structures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>
                <a:solidFill>
                  <a:srgbClr val="000000"/>
                </a:solidFill>
                <a:cs typeface="Cambria"/>
              </a:rPr>
              <a:t>Current terminology is approved by FCAT </a:t>
            </a:r>
            <a:r>
              <a:rPr lang="cs-CZ">
                <a:solidFill>
                  <a:srgbClr val="000000"/>
                </a:solidFill>
                <a:cs typeface="Cambria"/>
              </a:rPr>
              <a:t>(</a:t>
            </a:r>
            <a:r>
              <a:rPr lang="en-US">
                <a:solidFill>
                  <a:srgbClr val="000000"/>
                </a:solidFill>
              </a:rPr>
              <a:t>Federative Committee on Anatomical Terminology</a:t>
            </a:r>
            <a:r>
              <a:rPr lang="cs-CZ">
                <a:solidFill>
                  <a:srgbClr val="000000"/>
                </a:solidFill>
                <a:cs typeface="Cambria"/>
              </a:rPr>
              <a:t>) </a:t>
            </a:r>
            <a:r>
              <a:rPr lang="en-US">
                <a:solidFill>
                  <a:srgbClr val="000000"/>
                </a:solidFill>
                <a:cs typeface="Cambria"/>
              </a:rPr>
              <a:t>and published in 1998 as TERMINOLOGIA ANATOMICA</a:t>
            </a:r>
            <a:endParaRPr lang="cs-CZ">
              <a:solidFill>
                <a:srgbClr val="000000"/>
              </a:solidFill>
              <a:cs typeface="Cambria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>
                <a:solidFill>
                  <a:srgbClr val="000000"/>
                </a:solidFill>
                <a:cs typeface="Cambria"/>
              </a:rPr>
              <a:t>	</a:t>
            </a:r>
            <a:r>
              <a:rPr lang="en-US">
                <a:solidFill>
                  <a:srgbClr val="000000"/>
                </a:solidFill>
                <a:cs typeface="Cambria"/>
              </a:rPr>
              <a:t>(cf. http://www.unifr.ch)</a:t>
            </a:r>
          </a:p>
          <a:p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0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</a:blip>
          <a:srcRect l="13617" r="28356" b="-3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5" name="TextovéPole 4"/>
          <p:cNvSpPr txBox="1"/>
          <p:nvPr/>
        </p:nvSpPr>
        <p:spPr>
          <a:xfrm>
            <a:off x="4320692" y="1351210"/>
            <a:ext cx="5003836" cy="4051769"/>
          </a:xfrm>
          <a:prstGeom prst="rect">
            <a:avLst/>
          </a:prstGeom>
        </p:spPr>
        <p:txBody>
          <a:bodyPr vert="horz" lIns="91440" tIns="45720" rIns="91440" bIns="45720" numCol="3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5    bulbus aortae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6    arteria </a:t>
            </a:r>
            <a:r>
              <a:rPr lang="en-US" dirty="0" err="1">
                <a:solidFill>
                  <a:srgbClr val="000000"/>
                </a:solidFill>
              </a:rPr>
              <a:t>coronaria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dextra</a:t>
            </a:r>
            <a:endParaRPr lang="en-US" dirty="0">
              <a:solidFill>
                <a:srgbClr val="000000"/>
              </a:solidFill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rami </a:t>
            </a:r>
            <a:r>
              <a:rPr lang="en-US" dirty="0" err="1">
                <a:solidFill>
                  <a:srgbClr val="000000"/>
                </a:solidFill>
              </a:rPr>
              <a:t>atrioventriculares</a:t>
            </a: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8    ramus coni </a:t>
            </a:r>
            <a:r>
              <a:rPr lang="en-US" dirty="0" err="1">
                <a:solidFill>
                  <a:srgbClr val="000000"/>
                </a:solidFill>
              </a:rPr>
              <a:t>arteriosi</a:t>
            </a: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9    ramus </a:t>
            </a:r>
            <a:r>
              <a:rPr lang="en-US" dirty="0" err="1">
                <a:solidFill>
                  <a:srgbClr val="000000"/>
                </a:solidFill>
              </a:rPr>
              <a:t>nodi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sinuatrialis</a:t>
            </a: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10  </a:t>
            </a:r>
            <a:r>
              <a:rPr lang="en-US" dirty="0" err="1">
                <a:solidFill>
                  <a:srgbClr val="000000"/>
                </a:solidFill>
              </a:rPr>
              <a:t>ramia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atriales</a:t>
            </a: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11  ramus </a:t>
            </a:r>
            <a:r>
              <a:rPr lang="en-US" dirty="0" err="1">
                <a:solidFill>
                  <a:srgbClr val="000000"/>
                </a:solidFill>
              </a:rPr>
              <a:t>marginalis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dexter</a:t>
            </a: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12   ramus </a:t>
            </a:r>
            <a:r>
              <a:rPr lang="en-US" dirty="0" err="1">
                <a:solidFill>
                  <a:srgbClr val="000000"/>
                </a:solidFill>
              </a:rPr>
              <a:t>atrialis</a:t>
            </a:r>
            <a:r>
              <a:rPr lang="en-US" dirty="0">
                <a:solidFill>
                  <a:srgbClr val="000000"/>
                </a:solidFill>
              </a:rPr>
              <a:t> intermedius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13   ramus </a:t>
            </a:r>
            <a:r>
              <a:rPr lang="en-US" dirty="0" err="1">
                <a:solidFill>
                  <a:srgbClr val="000000"/>
                </a:solidFill>
              </a:rPr>
              <a:t>interventricularis</a:t>
            </a:r>
            <a:r>
              <a:rPr lang="en-US" dirty="0">
                <a:solidFill>
                  <a:srgbClr val="000000"/>
                </a:solidFill>
              </a:rPr>
              <a:t> posterior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14   rami </a:t>
            </a:r>
            <a:r>
              <a:rPr lang="en-US" dirty="0" err="1">
                <a:solidFill>
                  <a:srgbClr val="000000"/>
                </a:solidFill>
              </a:rPr>
              <a:t>interventriculares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septales</a:t>
            </a: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15   ramus </a:t>
            </a:r>
            <a:r>
              <a:rPr lang="en-US" dirty="0" err="1">
                <a:solidFill>
                  <a:srgbClr val="000000"/>
                </a:solidFill>
              </a:rPr>
              <a:t>nodi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atrioventricularis</a:t>
            </a: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16   ramus </a:t>
            </a:r>
            <a:r>
              <a:rPr lang="en-US" dirty="0" err="1">
                <a:solidFill>
                  <a:srgbClr val="000000"/>
                </a:solidFill>
              </a:rPr>
              <a:t>posterolateralis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dexter</a:t>
            </a: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17   arteria </a:t>
            </a:r>
            <a:r>
              <a:rPr lang="en-US" dirty="0" err="1">
                <a:solidFill>
                  <a:srgbClr val="000000"/>
                </a:solidFill>
              </a:rPr>
              <a:t>coronaria</a:t>
            </a:r>
            <a:r>
              <a:rPr lang="en-US" dirty="0">
                <a:solidFill>
                  <a:srgbClr val="000000"/>
                </a:solidFill>
              </a:rPr>
              <a:t> sinistra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18   ramus </a:t>
            </a:r>
            <a:r>
              <a:rPr lang="en-US" dirty="0" err="1">
                <a:solidFill>
                  <a:srgbClr val="000000"/>
                </a:solidFill>
              </a:rPr>
              <a:t>interventricularis</a:t>
            </a:r>
            <a:r>
              <a:rPr lang="en-US" dirty="0">
                <a:solidFill>
                  <a:srgbClr val="000000"/>
                </a:solidFill>
              </a:rPr>
              <a:t> major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19   ramus coni </a:t>
            </a:r>
            <a:r>
              <a:rPr lang="en-US" dirty="0" err="1">
                <a:solidFill>
                  <a:srgbClr val="000000"/>
                </a:solidFill>
              </a:rPr>
              <a:t>arteriosi</a:t>
            </a: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20   ramus lateralis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21   rami </a:t>
            </a:r>
            <a:r>
              <a:rPr lang="en-US" dirty="0" err="1">
                <a:solidFill>
                  <a:srgbClr val="000000"/>
                </a:solidFill>
              </a:rPr>
              <a:t>interventriculares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septales</a:t>
            </a: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22   ramus </a:t>
            </a:r>
            <a:r>
              <a:rPr lang="en-US" dirty="0" err="1">
                <a:solidFill>
                  <a:srgbClr val="000000"/>
                </a:solidFill>
              </a:rPr>
              <a:t>circumflexus</a:t>
            </a: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23   ramus </a:t>
            </a:r>
            <a:r>
              <a:rPr lang="en-US" dirty="0" err="1">
                <a:solidFill>
                  <a:srgbClr val="000000"/>
                </a:solidFill>
              </a:rPr>
              <a:t>atrialis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anastomoticus</a:t>
            </a: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TELO SVALY.png">
            <a:extLst>
              <a:ext uri="{FF2B5EF4-FFF2-40B4-BE49-F238E27FC236}">
                <a16:creationId xmlns:a16="http://schemas.microsoft.com/office/drawing/2014/main" id="{E0A2352B-CDC6-43E7-B4C7-EB5E513AD7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54" y="1825625"/>
            <a:ext cx="3719691" cy="4351338"/>
          </a:xfr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B7220D7-D181-41B8-957A-F120F085A2FF}"/>
              </a:ext>
            </a:extLst>
          </p:cNvPr>
          <p:cNvSpPr/>
          <p:nvPr/>
        </p:nvSpPr>
        <p:spPr>
          <a:xfrm>
            <a:off x="5716588" y="3860800"/>
            <a:ext cx="2311400" cy="64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ambria"/>
                <a:cs typeface="Cambria"/>
              </a:rPr>
              <a:t>Musculus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rgbClr val="FFFF00"/>
                </a:solidFill>
                <a:latin typeface="Cambria"/>
                <a:cs typeface="Cambria"/>
              </a:rPr>
              <a:t>quadri</a:t>
            </a:r>
            <a:r>
              <a:rPr lang="en-US" dirty="0">
                <a:latin typeface="Cambria"/>
                <a:cs typeface="Cambria"/>
              </a:rPr>
              <a:t>ceps </a:t>
            </a:r>
            <a:r>
              <a:rPr lang="en-US" dirty="0" err="1">
                <a:latin typeface="Cambria"/>
                <a:cs typeface="Cambria"/>
              </a:rPr>
              <a:t>femor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698F3C5-5263-4205-B7E2-FFCC26342FF3}"/>
              </a:ext>
            </a:extLst>
          </p:cNvPr>
          <p:cNvSpPr/>
          <p:nvPr/>
        </p:nvSpPr>
        <p:spPr>
          <a:xfrm>
            <a:off x="5548313" y="3213100"/>
            <a:ext cx="2649537" cy="246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flex</a:t>
            </a:r>
            <a:r>
              <a:rPr lang="en-US" dirty="0">
                <a:solidFill>
                  <a:schemeClr val="accent6"/>
                </a:solidFill>
                <a:latin typeface="Cambria"/>
                <a:cs typeface="Cambria"/>
              </a:rPr>
              <a:t>or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carp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1AD0DEA-E98D-48A0-8971-741DDF67C6D5}"/>
              </a:ext>
            </a:extLst>
          </p:cNvPr>
          <p:cNvSpPr/>
          <p:nvPr/>
        </p:nvSpPr>
        <p:spPr>
          <a:xfrm>
            <a:off x="5940425" y="2852738"/>
            <a:ext cx="2646363" cy="288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rgbClr val="FFFF00"/>
                </a:solidFill>
                <a:latin typeface="Cambria"/>
                <a:cs typeface="Cambria"/>
              </a:rPr>
              <a:t>bi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ceps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brachi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CDD18A0-86B4-4665-8FD2-41BEAA0549F7}"/>
              </a:ext>
            </a:extLst>
          </p:cNvPr>
          <p:cNvSpPr/>
          <p:nvPr/>
        </p:nvSpPr>
        <p:spPr>
          <a:xfrm>
            <a:off x="5529263" y="2560638"/>
            <a:ext cx="28638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pector</a:t>
            </a:r>
            <a:r>
              <a:rPr lang="en-US" dirty="0">
                <a:solidFill>
                  <a:schemeClr val="accent6"/>
                </a:solidFill>
                <a:latin typeface="Cambria"/>
                <a:cs typeface="Cambria"/>
              </a:rPr>
              <a:t>al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is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rgbClr val="52C17E"/>
                </a:solidFill>
                <a:latin typeface="Cambria"/>
                <a:cs typeface="Cambria"/>
              </a:rPr>
              <a:t>maj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or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821EFBE-116C-41B1-A8C6-B6FC4793E258}"/>
              </a:ext>
            </a:extLst>
          </p:cNvPr>
          <p:cNvSpPr/>
          <p:nvPr/>
        </p:nvSpPr>
        <p:spPr>
          <a:xfrm>
            <a:off x="5916613" y="2133600"/>
            <a:ext cx="2281237" cy="27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delt</a:t>
            </a:r>
            <a:r>
              <a:rPr lang="en-US" dirty="0" err="1">
                <a:solidFill>
                  <a:schemeClr val="accent6"/>
                </a:solidFill>
                <a:latin typeface="Cambria"/>
                <a:cs typeface="Cambria"/>
              </a:rPr>
              <a:t>oid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e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BDCF3D5-E244-4706-905E-753746B88F1C}"/>
              </a:ext>
            </a:extLst>
          </p:cNvPr>
          <p:cNvSpPr/>
          <p:nvPr/>
        </p:nvSpPr>
        <p:spPr>
          <a:xfrm>
            <a:off x="1271588" y="3933825"/>
            <a:ext cx="2217737" cy="790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mbria"/>
                <a:cs typeface="Cambria"/>
              </a:rPr>
              <a:t>ad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ductor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es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m. adduct</a:t>
            </a:r>
            <a:r>
              <a:rPr lang="en-US" dirty="0">
                <a:solidFill>
                  <a:schemeClr val="accent6"/>
                </a:solidFill>
                <a:latin typeface="Cambria"/>
                <a:cs typeface="Cambria"/>
              </a:rPr>
              <a:t>or</a:t>
            </a:r>
            <a:r>
              <a:rPr lang="en-US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long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m. adduct</a:t>
            </a:r>
            <a:r>
              <a:rPr lang="en-US" dirty="0">
                <a:solidFill>
                  <a:schemeClr val="accent6"/>
                </a:solidFill>
                <a:latin typeface="Cambria"/>
                <a:cs typeface="Cambria"/>
              </a:rPr>
              <a:t>or</a:t>
            </a:r>
            <a:r>
              <a:rPr lang="en-US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brev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71CC3AE-FE7D-4480-8061-63D925BEC886}"/>
              </a:ext>
            </a:extLst>
          </p:cNvPr>
          <p:cNvSpPr/>
          <p:nvPr/>
        </p:nvSpPr>
        <p:spPr>
          <a:xfrm>
            <a:off x="1908175" y="3336925"/>
            <a:ext cx="1857375" cy="495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rect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abdom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inis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F24046A-8375-407C-8EAB-7A9A70C86687}"/>
              </a:ext>
            </a:extLst>
          </p:cNvPr>
          <p:cNvSpPr/>
          <p:nvPr/>
        </p:nvSpPr>
        <p:spPr>
          <a:xfrm>
            <a:off x="1760538" y="2776538"/>
            <a:ext cx="1714500" cy="520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lang="en-US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obliqu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lang="en-US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abdom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inis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0D95F0-10E0-4713-814C-0426D3ABF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918517"/>
            <a:ext cx="8620125" cy="40878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2300" dirty="0" err="1">
                <a:latin typeface="+mj-lt"/>
                <a:cs typeface="Cambria"/>
              </a:rPr>
              <a:t>Many</a:t>
            </a:r>
            <a:r>
              <a:rPr lang="sk-SK" sz="2300" dirty="0">
                <a:latin typeface="+mj-lt"/>
                <a:cs typeface="Cambria"/>
              </a:rPr>
              <a:t> </a:t>
            </a:r>
            <a:r>
              <a:rPr lang="sk-SK" sz="2300" dirty="0" err="1">
                <a:latin typeface="+mj-lt"/>
                <a:cs typeface="Cambria"/>
              </a:rPr>
              <a:t>medical</a:t>
            </a:r>
            <a:r>
              <a:rPr lang="sk-SK" sz="2300" dirty="0">
                <a:latin typeface="+mj-lt"/>
                <a:cs typeface="Cambria"/>
              </a:rPr>
              <a:t> </a:t>
            </a:r>
            <a:r>
              <a:rPr lang="sk-SK" sz="2300" dirty="0" err="1">
                <a:latin typeface="+mj-lt"/>
                <a:cs typeface="Cambria"/>
              </a:rPr>
              <a:t>terms</a:t>
            </a:r>
            <a:r>
              <a:rPr lang="sk-SK" sz="2300" dirty="0">
                <a:latin typeface="+mj-lt"/>
                <a:cs typeface="Cambria"/>
              </a:rPr>
              <a:t> are </a:t>
            </a:r>
            <a:r>
              <a:rPr lang="sk-SK" sz="2300" dirty="0" err="1">
                <a:latin typeface="+mj-lt"/>
                <a:cs typeface="Cambria"/>
              </a:rPr>
              <a:t>based</a:t>
            </a:r>
            <a:endParaRPr lang="sk-SK" sz="2300" dirty="0">
              <a:latin typeface="+mj-lt"/>
              <a:cs typeface="Cambria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sz="2300" dirty="0">
                <a:latin typeface="+mj-lt"/>
                <a:cs typeface="Cambria"/>
              </a:rPr>
              <a:t>    on </a:t>
            </a:r>
            <a:r>
              <a:rPr lang="sk-SK" sz="2300" dirty="0" err="1">
                <a:latin typeface="+mj-lt"/>
                <a:cs typeface="Cambria"/>
              </a:rPr>
              <a:t>metaphors</a:t>
            </a:r>
            <a:r>
              <a:rPr lang="sk-SK" sz="2300" dirty="0">
                <a:latin typeface="+mj-lt"/>
                <a:cs typeface="Cambria"/>
              </a:rPr>
              <a:t> and </a:t>
            </a:r>
            <a:r>
              <a:rPr lang="sk-SK" sz="2300" dirty="0" err="1">
                <a:latin typeface="+mj-lt"/>
                <a:cs typeface="Cambria"/>
              </a:rPr>
              <a:t>similes</a:t>
            </a:r>
            <a:r>
              <a:rPr lang="sk-SK" sz="2300" dirty="0">
                <a:latin typeface="+mj-lt"/>
                <a:cs typeface="Cambria"/>
              </a:rPr>
              <a:t>,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sz="2300" dirty="0">
                <a:latin typeface="+mj-lt"/>
                <a:cs typeface="Cambria"/>
              </a:rPr>
              <a:t>    </a:t>
            </a:r>
            <a:r>
              <a:rPr lang="en-US" sz="2300" dirty="0">
                <a:latin typeface="+mj-lt"/>
                <a:cs typeface="Cambria"/>
              </a:rPr>
              <a:t>i.e. they are formed from words</a:t>
            </a:r>
            <a:endParaRPr lang="cs-CZ" sz="2300" dirty="0">
              <a:latin typeface="+mj-lt"/>
              <a:cs typeface="Cambria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sz="2300" dirty="0">
                <a:latin typeface="+mj-lt"/>
                <a:cs typeface="Cambria"/>
              </a:rPr>
              <a:t>    </a:t>
            </a:r>
            <a:r>
              <a:rPr lang="en-US" sz="2300" dirty="0">
                <a:latin typeface="+mj-lt"/>
                <a:cs typeface="Cambria"/>
              </a:rPr>
              <a:t>of non</a:t>
            </a:r>
            <a:r>
              <a:rPr lang="cs-CZ" sz="2300" dirty="0">
                <a:latin typeface="+mj-lt"/>
                <a:cs typeface="Cambria"/>
              </a:rPr>
              <a:t>-</a:t>
            </a:r>
            <a:r>
              <a:rPr lang="en-US" sz="2300" dirty="0">
                <a:latin typeface="+mj-lt"/>
                <a:cs typeface="Cambria"/>
              </a:rPr>
              <a:t>medical origin</a:t>
            </a:r>
            <a:r>
              <a:rPr lang="cs-CZ" sz="2300" dirty="0">
                <a:latin typeface="+mj-lt"/>
                <a:cs typeface="Cambria"/>
              </a:rPr>
              <a:t> </a:t>
            </a:r>
            <a:endParaRPr lang="cs-CZ" altLang="cs-CZ" sz="1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300" dirty="0" err="1">
                <a:latin typeface="+mj-lt"/>
              </a:rPr>
              <a:t>E.g</a:t>
            </a:r>
            <a:r>
              <a:rPr lang="cs-CZ" sz="2300" dirty="0">
                <a:latin typeface="+mj-lt"/>
              </a:rPr>
              <a:t>. </a:t>
            </a:r>
            <a:r>
              <a:rPr lang="cs-CZ" sz="2300" dirty="0" err="1">
                <a:latin typeface="+mj-lt"/>
              </a:rPr>
              <a:t>bifurcatio</a:t>
            </a:r>
            <a:r>
              <a:rPr lang="cs-CZ" sz="2300" dirty="0">
                <a:latin typeface="+mj-lt"/>
              </a:rPr>
              <a:t> = </a:t>
            </a:r>
            <a:r>
              <a:rPr lang="en-US" sz="2300" dirty="0">
                <a:latin typeface="+mj-lt"/>
              </a:rPr>
              <a:t>bifurcation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>
                <a:latin typeface="+mj-lt"/>
              </a:rPr>
              <a:t>	</a:t>
            </a:r>
            <a:r>
              <a:rPr lang="cs-CZ" sz="1900" dirty="0">
                <a:latin typeface="+mj-lt"/>
              </a:rPr>
              <a:t>	 </a:t>
            </a:r>
            <a:r>
              <a:rPr lang="en-US" sz="1800" dirty="0">
                <a:latin typeface="+mj-lt"/>
              </a:rPr>
              <a:t>1. a division into two</a:t>
            </a:r>
            <a:endParaRPr lang="cs-CZ" sz="1800" dirty="0">
              <a:latin typeface="+mj-lt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sz="1800" dirty="0">
                <a:latin typeface="+mj-lt"/>
              </a:rPr>
              <a:t>		   </a:t>
            </a:r>
            <a:r>
              <a:rPr lang="en-US" sz="1800" dirty="0">
                <a:latin typeface="+mj-lt"/>
              </a:rPr>
              <a:t>branches.</a:t>
            </a:r>
          </a:p>
          <a:p>
            <a:pPr marL="868680" lvl="3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+mj-lt"/>
              </a:rPr>
              <a:t>		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2. the point at which</a:t>
            </a:r>
            <a:endParaRPr lang="cs-CZ" sz="1800" dirty="0">
              <a:solidFill>
                <a:schemeClr val="tx1"/>
              </a:solidFill>
              <a:latin typeface="+mj-lt"/>
            </a:endParaRPr>
          </a:p>
          <a:p>
            <a:pPr marL="868680" lvl="3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+mj-lt"/>
              </a:rPr>
              <a:t>		  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division into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two</a:t>
            </a:r>
            <a:endParaRPr lang="cs-CZ" sz="1800" dirty="0">
              <a:solidFill>
                <a:schemeClr val="tx1"/>
              </a:solidFill>
              <a:latin typeface="+mj-lt"/>
            </a:endParaRPr>
          </a:p>
          <a:p>
            <a:pPr marL="868680" lvl="3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+mj-lt"/>
              </a:rPr>
              <a:t>		  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branches occurs.</a:t>
            </a:r>
          </a:p>
          <a:p>
            <a:pPr marL="274320" lvl="1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cs-CZ" dirty="0">
              <a:latin typeface="+mj-lt"/>
            </a:endParaRPr>
          </a:p>
          <a:p>
            <a:pPr marL="274320" lvl="1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cs-CZ" dirty="0">
              <a:latin typeface="+mj-lt"/>
            </a:endParaRP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76261E19-94C7-4CFA-BD61-718D37387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7" t="5336" r="13170" b="3874"/>
          <a:stretch>
            <a:fillRect/>
          </a:stretch>
        </p:blipFill>
        <p:spPr bwMode="auto">
          <a:xfrm>
            <a:off x="179388" y="4221163"/>
            <a:ext cx="1944687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>
            <a:extLst>
              <a:ext uri="{FF2B5EF4-FFF2-40B4-BE49-F238E27FC236}">
                <a16:creationId xmlns:a16="http://schemas.microsoft.com/office/drawing/2014/main" id="{915680B0-E9FD-4A43-A914-FFB8DC802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81075"/>
            <a:ext cx="42322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ovéPole 9">
            <a:extLst>
              <a:ext uri="{FF2B5EF4-FFF2-40B4-BE49-F238E27FC236}">
                <a16:creationId xmlns:a16="http://schemas.microsoft.com/office/drawing/2014/main" id="{C17E7548-2B35-4E05-A452-D2F9DA0D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653388"/>
            <a:ext cx="2880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i="1" dirty="0" err="1">
                <a:latin typeface="Century Schoolbook" panose="02040604050505020304" pitchFamily="18" charset="0"/>
              </a:rPr>
              <a:t>furca</a:t>
            </a:r>
            <a:r>
              <a:rPr lang="cs-CZ" altLang="cs-CZ" sz="1600" dirty="0">
                <a:latin typeface="Century Schoolbook" panose="02040604050505020304" pitchFamily="18" charset="0"/>
              </a:rPr>
              <a:t> = a </a:t>
            </a:r>
            <a:r>
              <a:rPr lang="cs-CZ" altLang="cs-CZ" sz="1600" dirty="0" err="1">
                <a:latin typeface="Century Schoolbook" panose="02040604050505020304" pitchFamily="18" charset="0"/>
              </a:rPr>
              <a:t>two-pronged</a:t>
            </a:r>
            <a:r>
              <a:rPr lang="cs-CZ" altLang="cs-CZ" sz="1600" dirty="0">
                <a:latin typeface="Century Schoolbook" panose="02040604050505020304" pitchFamily="18" charset="0"/>
              </a:rPr>
              <a:t> </a:t>
            </a:r>
            <a:r>
              <a:rPr lang="cs-CZ" altLang="cs-CZ" sz="1600" dirty="0" err="1">
                <a:latin typeface="Century Schoolbook" panose="02040604050505020304" pitchFamily="18" charset="0"/>
              </a:rPr>
              <a:t>fork</a:t>
            </a:r>
            <a:r>
              <a:rPr lang="cs-CZ" altLang="cs-CZ" sz="1600" dirty="0">
                <a:latin typeface="Century Schoolbook" panose="02040604050505020304" pitchFamily="18" charset="0"/>
              </a:rPr>
              <a:t>		</a:t>
            </a:r>
          </a:p>
          <a:p>
            <a:pPr eaLnBrk="1" hangingPunct="1"/>
            <a:r>
              <a:rPr lang="cs-CZ" altLang="cs-CZ" sz="1600" b="1" dirty="0" err="1">
                <a:latin typeface="Century Schoolbook" panose="02040604050505020304" pitchFamily="18" charset="0"/>
              </a:rPr>
              <a:t>bifurcatio</a:t>
            </a:r>
            <a:r>
              <a:rPr lang="cs-CZ" altLang="cs-CZ" sz="1600" b="1" dirty="0">
                <a:latin typeface="Century Schoolbook" panose="02040604050505020304" pitchFamily="18" charset="0"/>
              </a:rPr>
              <a:t> </a:t>
            </a:r>
            <a:r>
              <a:rPr lang="cs-CZ" altLang="cs-CZ" sz="1600" b="1" dirty="0" err="1">
                <a:latin typeface="Century Schoolbook" panose="02040604050505020304" pitchFamily="18" charset="0"/>
              </a:rPr>
              <a:t>tracheae</a:t>
            </a:r>
            <a:endParaRPr lang="cs-CZ" altLang="cs-CZ" sz="1600" b="1" dirty="0">
              <a:latin typeface="Century Schoolbook" panose="02040604050505020304" pitchFamily="18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8BD1203-21C9-468C-8146-74D36A58DD41}"/>
              </a:ext>
            </a:extLst>
          </p:cNvPr>
          <p:cNvCxnSpPr/>
          <p:nvPr/>
        </p:nvCxnSpPr>
        <p:spPr>
          <a:xfrm>
            <a:off x="5534025" y="2852738"/>
            <a:ext cx="7921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63840F-82D6-4608-98C2-C85CAA5B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CLINICAL TERMINOLOGY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C51C39-93B8-42D3-B298-30B4ABACC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en-US" altLang="cs-CZ" sz="1800" b="1" dirty="0">
                <a:solidFill>
                  <a:srgbClr val="000000"/>
                </a:solidFill>
              </a:rPr>
              <a:t>Non-definite</a:t>
            </a:r>
            <a:r>
              <a:rPr lang="en-US" altLang="cs-CZ" sz="1800" dirty="0">
                <a:solidFill>
                  <a:srgbClr val="000000"/>
                </a:solidFill>
              </a:rPr>
              <a:t> set of terms that names diseases, health conditions or causes of death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en-US" altLang="cs-CZ" sz="1800" dirty="0">
                <a:solidFill>
                  <a:srgbClr val="000000"/>
                </a:solidFill>
              </a:rPr>
              <a:t>First authoritative list of diseases and causes of death 1868 (</a:t>
            </a:r>
            <a:r>
              <a:rPr lang="en-US" altLang="cs-CZ" sz="1800" i="1" dirty="0">
                <a:solidFill>
                  <a:srgbClr val="000000"/>
                </a:solidFill>
              </a:rPr>
              <a:t>Nomenclature of diseases</a:t>
            </a:r>
            <a:r>
              <a:rPr lang="en-US" altLang="cs-CZ" sz="1800" dirty="0">
                <a:solidFill>
                  <a:srgbClr val="000000"/>
                </a:solidFill>
              </a:rPr>
              <a:t>), 1893 Bertillon's classification of diseases 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en-US" altLang="cs-CZ" sz="1800" dirty="0">
                <a:solidFill>
                  <a:srgbClr val="000000"/>
                </a:solidFill>
              </a:rPr>
              <a:t>Current terminology ICD-10 </a:t>
            </a:r>
            <a:r>
              <a:rPr lang="cs-CZ" altLang="cs-CZ" sz="1800" dirty="0">
                <a:solidFill>
                  <a:srgbClr val="000000"/>
                </a:solidFill>
              </a:rPr>
              <a:t>(</a:t>
            </a:r>
            <a:r>
              <a:rPr lang="cs-CZ" sz="1800" i="1" dirty="0">
                <a:solidFill>
                  <a:srgbClr val="000000"/>
                </a:solidFill>
              </a:rPr>
              <a:t>International </a:t>
            </a:r>
            <a:r>
              <a:rPr lang="cs-CZ" sz="1800" i="1">
                <a:solidFill>
                  <a:srgbClr val="000000"/>
                </a:solidFill>
              </a:rPr>
              <a:t>Classification</a:t>
            </a:r>
            <a:r>
              <a:rPr lang="cs-CZ" sz="1800" i="1" dirty="0">
                <a:solidFill>
                  <a:srgbClr val="000000"/>
                </a:solidFill>
              </a:rPr>
              <a:t> </a:t>
            </a:r>
            <a:r>
              <a:rPr lang="cs-CZ" sz="1800" i="1">
                <a:solidFill>
                  <a:srgbClr val="000000"/>
                </a:solidFill>
              </a:rPr>
              <a:t>of</a:t>
            </a:r>
            <a:r>
              <a:rPr lang="cs-CZ" sz="1800" i="1" dirty="0">
                <a:solidFill>
                  <a:srgbClr val="000000"/>
                </a:solidFill>
              </a:rPr>
              <a:t> </a:t>
            </a:r>
            <a:r>
              <a:rPr lang="cs-CZ" sz="1800" i="1">
                <a:solidFill>
                  <a:srgbClr val="000000"/>
                </a:solidFill>
              </a:rPr>
              <a:t>Diseases</a:t>
            </a:r>
            <a:r>
              <a:rPr lang="cs-CZ" altLang="cs-CZ" sz="1800" dirty="0">
                <a:solidFill>
                  <a:srgbClr val="000000"/>
                </a:solidFill>
              </a:rPr>
              <a:t>) </a:t>
            </a:r>
            <a:r>
              <a:rPr lang="en-US" altLang="cs-CZ" sz="1800" dirty="0">
                <a:solidFill>
                  <a:srgbClr val="000000"/>
                </a:solidFill>
              </a:rPr>
              <a:t>is approved by WHO and published every ± 10 years (</a:t>
            </a:r>
            <a:r>
              <a:rPr lang="en-US" altLang="cs-CZ" sz="1800" dirty="0">
                <a:solidFill>
                  <a:srgbClr val="000000"/>
                </a:solidFill>
                <a:ea typeface="Lucida Grande" charset="0"/>
              </a:rPr>
              <a:t>www.who.int/classifications/icd/en/)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en-US" altLang="cs-CZ" sz="1800" dirty="0">
                <a:solidFill>
                  <a:srgbClr val="000000"/>
                </a:solidFill>
                <a:ea typeface="Lucida Grande" charset="0"/>
              </a:rPr>
              <a:t>Widely used in medical documentation e.g. medical reports, surgical and hospital reports, pathological reports</a:t>
            </a:r>
            <a:r>
              <a:rPr lang="en-US" altLang="cs-CZ" sz="1800" dirty="0">
                <a:solidFill>
                  <a:srgbClr val="000000"/>
                </a:solidFill>
              </a:rPr>
              <a:t> (central Europe, Russia and former republics of USSR, part</a:t>
            </a:r>
            <a:r>
              <a:rPr lang="cs-CZ" altLang="cs-CZ" sz="1800">
                <a:solidFill>
                  <a:srgbClr val="000000"/>
                </a:solidFill>
              </a:rPr>
              <a:t>iall</a:t>
            </a:r>
            <a:r>
              <a:rPr lang="en-US" altLang="cs-CZ" sz="1800">
                <a:solidFill>
                  <a:srgbClr val="000000"/>
                </a:solidFill>
              </a:rPr>
              <a:t>ly</a:t>
            </a:r>
            <a:r>
              <a:rPr lang="en-US" altLang="cs-CZ" sz="1800" dirty="0">
                <a:solidFill>
                  <a:srgbClr val="000000"/>
                </a:solidFill>
              </a:rPr>
              <a:t> </a:t>
            </a:r>
            <a:r>
              <a:rPr lang="cs-CZ" altLang="cs-CZ" sz="1800">
                <a:solidFill>
                  <a:srgbClr val="000000"/>
                </a:solidFill>
              </a:rPr>
              <a:t>also</a:t>
            </a:r>
            <a:r>
              <a:rPr lang="cs-CZ" altLang="cs-CZ" sz="1800" dirty="0">
                <a:solidFill>
                  <a:srgbClr val="000000"/>
                </a:solidFill>
              </a:rPr>
              <a:t> in </a:t>
            </a:r>
            <a:r>
              <a:rPr lang="en-US" altLang="cs-CZ" sz="1800" dirty="0">
                <a:solidFill>
                  <a:srgbClr val="000000"/>
                </a:solidFill>
              </a:rPr>
              <a:t>Western Europe - Germany, Austria)</a:t>
            </a:r>
          </a:p>
          <a:p>
            <a:endParaRPr lang="cs-CZ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7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records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20891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23528" y="2276872"/>
            <a:ext cx="813690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1600</Words>
  <Application>Microsoft Office PowerPoint</Application>
  <PresentationFormat>Předvádění na obrazovce (4:3)</PresentationFormat>
  <Paragraphs>448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Century Schoolbook</vt:lpstr>
      <vt:lpstr>Wingdings</vt:lpstr>
      <vt:lpstr>Wingdings 2</vt:lpstr>
      <vt:lpstr>Motiv Office</vt:lpstr>
      <vt:lpstr>BASIC MEDICAL TERMINOLOGY I  INTRODUCTION </vt:lpstr>
      <vt:lpstr>Requirements</vt:lpstr>
      <vt:lpstr>Why Latin/Greek?</vt:lpstr>
      <vt:lpstr>ANATOMICAL NOMENCLATURE</vt:lpstr>
      <vt:lpstr>Prezentace aplikace PowerPoint</vt:lpstr>
      <vt:lpstr>Prezentace aplikace PowerPoint</vt:lpstr>
      <vt:lpstr>Prezentace aplikace PowerPoint</vt:lpstr>
      <vt:lpstr>CLINICAL TERMINOLOGY</vt:lpstr>
      <vt:lpstr>Medical records</vt:lpstr>
      <vt:lpstr>Prezentace aplikace PowerPoint</vt:lpstr>
      <vt:lpstr>WORD COMPOUNDING</vt:lpstr>
      <vt:lpstr>Prezentace aplikace PowerPoint</vt:lpstr>
      <vt:lpstr>Dissection protocols</vt:lpstr>
      <vt:lpstr>Learning outcomes</vt:lpstr>
      <vt:lpstr>Latin pronunciation</vt:lpstr>
      <vt:lpstr>Prezentace aplikace PowerPoint</vt:lpstr>
      <vt:lpstr>Vowels</vt:lpstr>
      <vt:lpstr>Consonants </vt:lpstr>
      <vt:lpstr>Consonants </vt:lpstr>
      <vt:lpstr>Consonants </vt:lpstr>
      <vt:lpstr>Basic grammatical concepts</vt:lpstr>
      <vt:lpstr>Gender</vt:lpstr>
      <vt:lpstr>Number</vt:lpstr>
      <vt:lpstr>Case</vt:lpstr>
      <vt:lpstr>Latin v English</vt:lpstr>
      <vt:lpstr>Function of case in medical terms</vt:lpstr>
      <vt:lpstr>Prezentace aplikace PowerPoint</vt:lpstr>
      <vt:lpstr>DICTIONARY ENTRY</vt:lpstr>
      <vt:lpstr>Genitive ending (2nd info) = Declension</vt:lpstr>
      <vt:lpstr>Declension</vt:lpstr>
      <vt:lpstr>GENITIVE STEM</vt:lpstr>
      <vt:lpstr>Adjectives</vt:lpstr>
      <vt:lpstr>Prepositions</vt:lpstr>
      <vt:lpstr>Follow-up 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TERMINOLOGY I  INTRODUCTION</dc:title>
  <dc:creator>Natália Gachallová</dc:creator>
  <cp:lastModifiedBy>Natália Gachallová</cp:lastModifiedBy>
  <cp:revision>4</cp:revision>
  <dcterms:created xsi:type="dcterms:W3CDTF">2019-09-02T15:00:37Z</dcterms:created>
  <dcterms:modified xsi:type="dcterms:W3CDTF">2019-09-14T09:47:00Z</dcterms:modified>
</cp:coreProperties>
</file>