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57" r:id="rId3"/>
    <p:sldId id="258" r:id="rId4"/>
    <p:sldId id="262" r:id="rId5"/>
    <p:sldId id="259" r:id="rId6"/>
    <p:sldId id="265" r:id="rId7"/>
    <p:sldId id="267" r:id="rId8"/>
    <p:sldId id="266" r:id="rId9"/>
    <p:sldId id="263" r:id="rId10"/>
    <p:sldId id="268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91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10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09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39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625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131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88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93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3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30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7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8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26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89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23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069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err="1">
                <a:solidFill>
                  <a:srgbClr val="FFFF00"/>
                </a:solidFill>
                <a:effectLst/>
              </a:rPr>
              <a:t>Translate</a:t>
            </a:r>
            <a:r>
              <a:rPr lang="cs-CZ" sz="28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effectLst/>
              </a:rPr>
              <a:t>the</a:t>
            </a:r>
            <a:r>
              <a:rPr lang="cs-CZ" sz="28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effectLst/>
              </a:rPr>
              <a:t>parts</a:t>
            </a:r>
            <a:r>
              <a:rPr lang="cs-CZ" sz="28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effectLst/>
              </a:rPr>
              <a:t>of</a:t>
            </a:r>
            <a:r>
              <a:rPr lang="cs-CZ" sz="28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effectLst/>
              </a:rPr>
              <a:t>female</a:t>
            </a:r>
            <a:r>
              <a:rPr lang="cs-CZ" sz="28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effectLst/>
              </a:rPr>
              <a:t>reproductive</a:t>
            </a:r>
            <a:r>
              <a:rPr lang="cs-CZ" sz="28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effectLst/>
              </a:rPr>
              <a:t>system</a:t>
            </a:r>
            <a:r>
              <a:rPr lang="cs-CZ" sz="28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effectLst/>
              </a:rPr>
              <a:t>marked</a:t>
            </a:r>
            <a:r>
              <a:rPr lang="cs-CZ" sz="2800" b="1" dirty="0">
                <a:solidFill>
                  <a:srgbClr val="FFFF00"/>
                </a:solidFill>
                <a:effectLst/>
              </a:rPr>
              <a:t> in </a:t>
            </a:r>
            <a:r>
              <a:rPr lang="cs-CZ" sz="2800" b="1" dirty="0" err="1">
                <a:solidFill>
                  <a:srgbClr val="FFFF00"/>
                </a:solidFill>
                <a:effectLst/>
              </a:rPr>
              <a:t>red</a:t>
            </a:r>
            <a:endParaRPr lang="cs-CZ" sz="28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6" name="Zástupný symbol pro obsah 5" descr="uteru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2632" y="2160588"/>
            <a:ext cx="6222348" cy="38814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53340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</a:rPr>
              <a:t>EXPRESSING THE SIDE IN CLINICAL DIAGNOSES</a:t>
            </a:r>
          </a:p>
          <a:p>
            <a:endParaRPr lang="cs-CZ" dirty="0"/>
          </a:p>
          <a:p>
            <a:r>
              <a:rPr lang="cs-CZ" b="1" dirty="0" err="1">
                <a:solidFill>
                  <a:srgbClr val="FFFF00"/>
                </a:solidFill>
              </a:rPr>
              <a:t>lateris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dextri</a:t>
            </a:r>
            <a:r>
              <a:rPr lang="cs-CZ" b="1" dirty="0">
                <a:solidFill>
                  <a:srgbClr val="FFFF00"/>
                </a:solidFill>
              </a:rPr>
              <a:t> 	l.</a:t>
            </a:r>
            <a:r>
              <a:rPr lang="cs-CZ" b="1" dirty="0" err="1">
                <a:solidFill>
                  <a:srgbClr val="FFFF00"/>
                </a:solidFill>
              </a:rPr>
              <a:t>dx</a:t>
            </a:r>
            <a:r>
              <a:rPr lang="cs-CZ" b="1" dirty="0">
                <a:solidFill>
                  <a:srgbClr val="FFFF00"/>
                </a:solidFill>
              </a:rPr>
              <a:t>.		</a:t>
            </a:r>
          </a:p>
          <a:p>
            <a:r>
              <a:rPr lang="cs-CZ" b="1" dirty="0" err="1">
                <a:solidFill>
                  <a:srgbClr val="FFFF00"/>
                </a:solidFill>
              </a:rPr>
              <a:t>lateris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sinistri</a:t>
            </a:r>
            <a:r>
              <a:rPr lang="cs-CZ" b="1" dirty="0">
                <a:solidFill>
                  <a:srgbClr val="FFFF00"/>
                </a:solidFill>
              </a:rPr>
              <a:t>	l. sin.</a:t>
            </a:r>
          </a:p>
          <a:p>
            <a:r>
              <a:rPr lang="cs-CZ" b="1" dirty="0" err="1">
                <a:solidFill>
                  <a:srgbClr val="FFFF00"/>
                </a:solidFill>
              </a:rPr>
              <a:t>lateris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utriusque</a:t>
            </a:r>
            <a:r>
              <a:rPr lang="cs-CZ" b="1" dirty="0">
                <a:solidFill>
                  <a:srgbClr val="FFFF00"/>
                </a:solidFill>
              </a:rPr>
              <a:t>	l. </a:t>
            </a:r>
            <a:r>
              <a:rPr lang="cs-CZ" b="1" dirty="0" err="1">
                <a:solidFill>
                  <a:srgbClr val="FFFF00"/>
                </a:solidFill>
              </a:rPr>
              <a:t>utr</a:t>
            </a:r>
            <a:r>
              <a:rPr lang="cs-CZ" b="1" dirty="0">
                <a:solidFill>
                  <a:srgbClr val="FFFF00"/>
                </a:solidFill>
              </a:rPr>
              <a:t>.</a:t>
            </a:r>
          </a:p>
          <a:p>
            <a:endParaRPr lang="cs-CZ" dirty="0"/>
          </a:p>
          <a:p>
            <a:pPr marL="342900" indent="-342900">
              <a:buAutoNum type="alphaLcParenR"/>
            </a:pPr>
            <a:r>
              <a:rPr lang="cs-CZ" dirty="0" err="1">
                <a:solidFill>
                  <a:srgbClr val="FFFF00"/>
                </a:solidFill>
              </a:rPr>
              <a:t>when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speaking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about</a:t>
            </a:r>
            <a:r>
              <a:rPr lang="cs-CZ" dirty="0">
                <a:solidFill>
                  <a:srgbClr val="FFFF00"/>
                </a:solidFill>
              </a:rPr>
              <a:t> pair </a:t>
            </a:r>
            <a:r>
              <a:rPr lang="cs-CZ" dirty="0" err="1">
                <a:solidFill>
                  <a:srgbClr val="FFFF00"/>
                </a:solidFill>
              </a:rPr>
              <a:t>organs</a:t>
            </a:r>
            <a:r>
              <a:rPr lang="cs-CZ" dirty="0">
                <a:solidFill>
                  <a:srgbClr val="FFFF00"/>
                </a:solidFill>
              </a:rPr>
              <a:t>/</a:t>
            </a:r>
            <a:r>
              <a:rPr lang="cs-CZ" dirty="0" err="1">
                <a:solidFill>
                  <a:srgbClr val="FFFF00"/>
                </a:solidFill>
              </a:rPr>
              <a:t>bones</a:t>
            </a:r>
            <a:r>
              <a:rPr lang="cs-CZ" dirty="0">
                <a:solidFill>
                  <a:srgbClr val="FFFF00"/>
                </a:solidFill>
              </a:rPr>
              <a:t>, </a:t>
            </a:r>
            <a:r>
              <a:rPr lang="cs-CZ" dirty="0" err="1">
                <a:solidFill>
                  <a:srgbClr val="FFFF00"/>
                </a:solidFill>
              </a:rPr>
              <a:t>we</a:t>
            </a:r>
            <a:r>
              <a:rPr lang="cs-CZ" dirty="0">
                <a:solidFill>
                  <a:srgbClr val="FFFF00"/>
                </a:solidFill>
              </a:rPr>
              <a:t> do not </a:t>
            </a:r>
            <a:r>
              <a:rPr lang="cs-CZ" dirty="0" err="1">
                <a:solidFill>
                  <a:srgbClr val="FFFF00"/>
                </a:solidFill>
              </a:rPr>
              <a:t>translate</a:t>
            </a:r>
            <a:r>
              <a:rPr lang="cs-CZ" dirty="0">
                <a:solidFill>
                  <a:srgbClr val="FFFF00"/>
                </a:solidFill>
              </a:rPr>
              <a:t> „</a:t>
            </a:r>
            <a:r>
              <a:rPr lang="cs-CZ" dirty="0" err="1">
                <a:solidFill>
                  <a:srgbClr val="FFFF00"/>
                </a:solidFill>
              </a:rPr>
              <a:t>lateris</a:t>
            </a:r>
            <a:r>
              <a:rPr lang="cs-CZ" dirty="0">
                <a:solidFill>
                  <a:srgbClr val="FFFF00"/>
                </a:solidFill>
              </a:rPr>
              <a:t>“</a:t>
            </a:r>
          </a:p>
          <a:p>
            <a:pPr marL="342900" indent="-342900"/>
            <a:endParaRPr lang="cs-CZ" dirty="0"/>
          </a:p>
          <a:p>
            <a:pPr marL="800100" lvl="1" indent="-342900"/>
            <a:r>
              <a:rPr lang="cs-CZ" dirty="0" err="1"/>
              <a:t>fractura</a:t>
            </a:r>
            <a:r>
              <a:rPr lang="cs-CZ" dirty="0"/>
              <a:t> </a:t>
            </a:r>
            <a:r>
              <a:rPr lang="cs-CZ" dirty="0" err="1"/>
              <a:t>scapulae</a:t>
            </a:r>
            <a:r>
              <a:rPr lang="cs-CZ" dirty="0"/>
              <a:t> </a:t>
            </a:r>
            <a:r>
              <a:rPr lang="cs-CZ" b="1" dirty="0"/>
              <a:t>l.</a:t>
            </a:r>
            <a:r>
              <a:rPr lang="cs-CZ" b="1" dirty="0" err="1"/>
              <a:t>dx</a:t>
            </a:r>
            <a:r>
              <a:rPr lang="cs-CZ" b="1" dirty="0"/>
              <a:t>. 	</a:t>
            </a:r>
            <a:r>
              <a:rPr lang="cs-CZ" dirty="0"/>
              <a:t>	</a:t>
            </a:r>
            <a:r>
              <a:rPr lang="cs-CZ" dirty="0" err="1"/>
              <a:t>fracture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right</a:t>
            </a:r>
            <a:r>
              <a:rPr lang="cs-CZ" dirty="0"/>
              <a:t> </a:t>
            </a:r>
            <a:r>
              <a:rPr lang="cs-CZ" dirty="0" err="1"/>
              <a:t>shoulder</a:t>
            </a:r>
            <a:r>
              <a:rPr lang="cs-CZ" dirty="0"/>
              <a:t> </a:t>
            </a:r>
            <a:r>
              <a:rPr lang="cs-CZ" dirty="0" err="1"/>
              <a:t>blade</a:t>
            </a:r>
            <a:endParaRPr lang="cs-CZ" dirty="0"/>
          </a:p>
          <a:p>
            <a:pPr marL="800100" lvl="1" indent="-342900"/>
            <a:endParaRPr lang="cs-CZ" dirty="0"/>
          </a:p>
          <a:p>
            <a:pPr marL="800100" lvl="1" indent="-342900">
              <a:buFont typeface="Arial" charset="0"/>
              <a:buChar char="•"/>
            </a:pP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sides</a:t>
            </a:r>
            <a:r>
              <a:rPr lang="cs-CZ" dirty="0"/>
              <a:t> are </a:t>
            </a:r>
            <a:r>
              <a:rPr lang="cs-CZ" dirty="0" err="1"/>
              <a:t>injured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put </a:t>
            </a:r>
            <a:r>
              <a:rPr lang="cs-CZ" b="1" dirty="0" err="1">
                <a:solidFill>
                  <a:srgbClr val="FFC000"/>
                </a:solidFill>
              </a:rPr>
              <a:t>the</a:t>
            </a:r>
            <a:r>
              <a:rPr lang="cs-CZ" b="1" dirty="0">
                <a:solidFill>
                  <a:srgbClr val="FFC000"/>
                </a:solidFill>
              </a:rPr>
              <a:t> organ/bone in SINGULAR!</a:t>
            </a:r>
          </a:p>
          <a:p>
            <a:pPr marL="1257300" lvl="2" indent="-342900"/>
            <a:r>
              <a:rPr lang="cs-CZ" dirty="0" err="1"/>
              <a:t>vulnera</a:t>
            </a:r>
            <a:r>
              <a:rPr lang="cs-CZ" dirty="0"/>
              <a:t> </a:t>
            </a:r>
            <a:r>
              <a:rPr lang="cs-CZ" dirty="0" err="1"/>
              <a:t>contusa</a:t>
            </a:r>
            <a:r>
              <a:rPr lang="cs-CZ" dirty="0"/>
              <a:t> </a:t>
            </a:r>
            <a:r>
              <a:rPr lang="cs-CZ" dirty="0" err="1"/>
              <a:t>femoris</a:t>
            </a:r>
            <a:r>
              <a:rPr lang="cs-CZ" dirty="0"/>
              <a:t> </a:t>
            </a:r>
            <a:r>
              <a:rPr lang="cs-CZ" b="1" dirty="0"/>
              <a:t>l.</a:t>
            </a:r>
            <a:r>
              <a:rPr lang="cs-CZ" b="1" dirty="0" err="1"/>
              <a:t>utr</a:t>
            </a:r>
            <a:r>
              <a:rPr lang="cs-CZ" b="1" dirty="0"/>
              <a:t>.</a:t>
            </a:r>
            <a:r>
              <a:rPr lang="cs-CZ" dirty="0"/>
              <a:t>	</a:t>
            </a:r>
            <a:r>
              <a:rPr lang="cs-CZ" dirty="0" err="1"/>
              <a:t>bruised</a:t>
            </a:r>
            <a:r>
              <a:rPr lang="cs-CZ" dirty="0"/>
              <a:t> </a:t>
            </a:r>
            <a:r>
              <a:rPr lang="cs-CZ" dirty="0" err="1"/>
              <a:t>injuries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both</a:t>
            </a:r>
            <a:r>
              <a:rPr lang="cs-CZ" dirty="0"/>
              <a:t> </a:t>
            </a:r>
            <a:r>
              <a:rPr lang="cs-CZ" dirty="0" err="1"/>
              <a:t>thighs</a:t>
            </a:r>
            <a:endParaRPr lang="cs-CZ" dirty="0"/>
          </a:p>
          <a:p>
            <a:pPr marL="800100" lvl="1" indent="-342900"/>
            <a:endParaRPr lang="cs-CZ" dirty="0">
              <a:solidFill>
                <a:srgbClr val="C00000"/>
              </a:solidFill>
            </a:endParaRPr>
          </a:p>
          <a:p>
            <a:pPr marL="342900" indent="-342900">
              <a:buAutoNum type="alphaLcParenR" startAt="2"/>
            </a:pPr>
            <a:r>
              <a:rPr lang="cs-CZ" dirty="0" err="1">
                <a:solidFill>
                  <a:srgbClr val="FFFF00"/>
                </a:solidFill>
              </a:rPr>
              <a:t>When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speaking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about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regions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of</a:t>
            </a:r>
            <a:r>
              <a:rPr lang="cs-CZ" dirty="0">
                <a:solidFill>
                  <a:srgbClr val="FFFF00"/>
                </a:solidFill>
              </a:rPr>
              <a:t> body, </a:t>
            </a:r>
            <a:r>
              <a:rPr lang="cs-CZ" dirty="0" err="1">
                <a:solidFill>
                  <a:srgbClr val="FFFF00"/>
                </a:solidFill>
              </a:rPr>
              <a:t>we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translate</a:t>
            </a:r>
            <a:r>
              <a:rPr lang="cs-CZ" dirty="0">
                <a:solidFill>
                  <a:srgbClr val="FFFF00"/>
                </a:solidFill>
              </a:rPr>
              <a:t> „</a:t>
            </a:r>
            <a:r>
              <a:rPr lang="cs-CZ" dirty="0" err="1">
                <a:solidFill>
                  <a:srgbClr val="FFFF00"/>
                </a:solidFill>
              </a:rPr>
              <a:t>lateris</a:t>
            </a:r>
            <a:r>
              <a:rPr lang="cs-CZ" dirty="0">
                <a:solidFill>
                  <a:srgbClr val="FFFF00"/>
                </a:solidFill>
              </a:rPr>
              <a:t>“</a:t>
            </a:r>
          </a:p>
          <a:p>
            <a:pPr marL="342900" indent="-342900"/>
            <a:r>
              <a:rPr lang="cs-CZ" dirty="0"/>
              <a:t>	</a:t>
            </a:r>
          </a:p>
          <a:p>
            <a:pPr marL="342900" indent="-342900"/>
            <a:r>
              <a:rPr lang="cs-CZ" dirty="0"/>
              <a:t>	  </a:t>
            </a:r>
            <a:r>
              <a:rPr lang="cs-CZ" dirty="0" err="1"/>
              <a:t>vulnera</a:t>
            </a:r>
            <a:r>
              <a:rPr lang="cs-CZ" dirty="0"/>
              <a:t> </a:t>
            </a:r>
            <a:r>
              <a:rPr lang="cs-CZ" dirty="0" err="1"/>
              <a:t>lacera</a:t>
            </a:r>
            <a:r>
              <a:rPr lang="cs-CZ" dirty="0"/>
              <a:t> </a:t>
            </a:r>
            <a:r>
              <a:rPr lang="cs-CZ" dirty="0" err="1"/>
              <a:t>colli</a:t>
            </a:r>
            <a:r>
              <a:rPr lang="cs-CZ" dirty="0"/>
              <a:t> </a:t>
            </a:r>
            <a:r>
              <a:rPr lang="cs-CZ" b="1" dirty="0"/>
              <a:t>l. </a:t>
            </a:r>
            <a:r>
              <a:rPr lang="cs-CZ" b="1" dirty="0" err="1"/>
              <a:t>utr</a:t>
            </a:r>
            <a:r>
              <a:rPr lang="cs-CZ" b="1" dirty="0"/>
              <a:t>.</a:t>
            </a:r>
            <a:r>
              <a:rPr lang="cs-CZ" dirty="0"/>
              <a:t>		</a:t>
            </a:r>
            <a:r>
              <a:rPr lang="cs-CZ" dirty="0" err="1"/>
              <a:t>torn</a:t>
            </a:r>
            <a:r>
              <a:rPr lang="cs-CZ" dirty="0"/>
              <a:t> </a:t>
            </a:r>
            <a:r>
              <a:rPr lang="cs-CZ" dirty="0" err="1"/>
              <a:t>wounds</a:t>
            </a:r>
            <a:r>
              <a:rPr lang="cs-CZ" dirty="0"/>
              <a:t> on </a:t>
            </a:r>
            <a:r>
              <a:rPr lang="cs-CZ" b="1" dirty="0" err="1"/>
              <a:t>both</a:t>
            </a:r>
            <a:r>
              <a:rPr lang="cs-CZ" b="1" dirty="0"/>
              <a:t> </a:t>
            </a:r>
            <a:r>
              <a:rPr lang="cs-CZ" b="1" dirty="0" err="1"/>
              <a:t>sides</a:t>
            </a:r>
            <a:r>
              <a:rPr lang="cs-CZ" b="1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neck</a:t>
            </a:r>
            <a:endParaRPr lang="cs-CZ" dirty="0"/>
          </a:p>
          <a:p>
            <a:pPr marL="342900" indent="-342900"/>
            <a:r>
              <a:rPr lang="cs-CZ" dirty="0"/>
              <a:t>	  </a:t>
            </a:r>
            <a:r>
              <a:rPr lang="cs-CZ" dirty="0" err="1"/>
              <a:t>dolores</a:t>
            </a:r>
            <a:r>
              <a:rPr lang="cs-CZ" dirty="0"/>
              <a:t> </a:t>
            </a:r>
            <a:r>
              <a:rPr lang="cs-CZ" dirty="0" err="1"/>
              <a:t>abdominis</a:t>
            </a:r>
            <a:r>
              <a:rPr lang="cs-CZ" dirty="0"/>
              <a:t> </a:t>
            </a:r>
            <a:r>
              <a:rPr lang="cs-CZ" b="1" dirty="0"/>
              <a:t>l.</a:t>
            </a:r>
            <a:r>
              <a:rPr lang="cs-CZ" b="1" dirty="0" err="1"/>
              <a:t>dx</a:t>
            </a:r>
            <a:r>
              <a:rPr lang="cs-CZ" b="1" dirty="0"/>
              <a:t>.	</a:t>
            </a:r>
            <a:r>
              <a:rPr lang="cs-CZ" dirty="0"/>
              <a:t>	</a:t>
            </a:r>
            <a:r>
              <a:rPr lang="cs-CZ" dirty="0" err="1"/>
              <a:t>pains</a:t>
            </a:r>
            <a:r>
              <a:rPr lang="cs-CZ" dirty="0"/>
              <a:t> on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right</a:t>
            </a:r>
            <a:r>
              <a:rPr lang="cs-CZ" b="1" dirty="0"/>
              <a:t> </a:t>
            </a:r>
            <a:r>
              <a:rPr lang="cs-CZ" b="1" dirty="0" err="1"/>
              <a:t>side</a:t>
            </a:r>
            <a:r>
              <a:rPr lang="cs-CZ" b="1" dirty="0"/>
              <a:t> </a:t>
            </a:r>
            <a:r>
              <a:rPr lang="cs-CZ" dirty="0" err="1"/>
              <a:t>of</a:t>
            </a:r>
            <a:r>
              <a:rPr lang="cs-CZ" dirty="0"/>
              <a:t> abdomen</a:t>
            </a:r>
          </a:p>
          <a:p>
            <a:pPr marL="342900" indent="-342900"/>
            <a:r>
              <a:rPr lang="cs-CZ" dirty="0"/>
              <a:t>	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51" y="171740"/>
            <a:ext cx="5333527" cy="370651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34708"/>
            <a:ext cx="8537978" cy="5072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Cambria"/>
                <a:cs typeface="Cambria"/>
              </a:rPr>
              <a:t>A 21-year-old man </a:t>
            </a:r>
          </a:p>
          <a:p>
            <a:pPr marL="0" indent="0">
              <a:buNone/>
            </a:pPr>
            <a:r>
              <a:rPr lang="en-US" sz="2400" dirty="0">
                <a:latin typeface="Cambria"/>
                <a:cs typeface="Cambria"/>
              </a:rPr>
              <a:t>presented after being </a:t>
            </a:r>
          </a:p>
          <a:p>
            <a:pPr marL="0" indent="0">
              <a:buNone/>
            </a:pPr>
            <a:r>
              <a:rPr lang="en-US" sz="2400" u="sng" dirty="0">
                <a:latin typeface="Cambria"/>
                <a:cs typeface="Cambria"/>
              </a:rPr>
              <a:t>struck with a gun on </a:t>
            </a:r>
          </a:p>
          <a:p>
            <a:pPr marL="0" indent="0">
              <a:buNone/>
            </a:pPr>
            <a:r>
              <a:rPr lang="en-US" sz="2400" u="sng" dirty="0">
                <a:latin typeface="Cambria"/>
                <a:cs typeface="Cambria"/>
              </a:rPr>
              <a:t>his right lower jaw</a:t>
            </a:r>
            <a:r>
              <a:rPr lang="en-US" sz="2400" dirty="0">
                <a:latin typeface="Cambria"/>
                <a:cs typeface="Cambria"/>
              </a:rPr>
              <a:t>. </a:t>
            </a:r>
          </a:p>
          <a:p>
            <a:pPr marL="0" indent="0">
              <a:buNone/>
            </a:pPr>
            <a:r>
              <a:rPr lang="en-US" sz="2400" dirty="0">
                <a:latin typeface="Cambria"/>
                <a:cs typeface="Cambria"/>
              </a:rPr>
              <a:t>Examination revealed </a:t>
            </a:r>
          </a:p>
          <a:p>
            <a:pPr marL="0" indent="0">
              <a:buNone/>
            </a:pPr>
            <a:r>
              <a:rPr lang="en-US" sz="2400" dirty="0">
                <a:latin typeface="Cambria"/>
                <a:cs typeface="Cambria"/>
              </a:rPr>
              <a:t>displacement of the </a:t>
            </a:r>
          </a:p>
          <a:p>
            <a:pPr marL="0" indent="0" algn="just">
              <a:buNone/>
            </a:pPr>
            <a:r>
              <a:rPr lang="en-US" sz="2400" dirty="0">
                <a:latin typeface="Cambria"/>
                <a:cs typeface="Cambria"/>
              </a:rPr>
              <a:t>left half of his mandible with malocclusion on biting (Panel A). Computed tomography showed a </a:t>
            </a:r>
            <a:r>
              <a:rPr lang="en-US" sz="2400" i="1" dirty="0">
                <a:solidFill>
                  <a:srgbClr val="FFFF00"/>
                </a:solidFill>
                <a:latin typeface="Cambria"/>
                <a:cs typeface="Cambria"/>
              </a:rPr>
              <a:t>fracture of the left mandible and a fracture of the right mandibular body and angle </a:t>
            </a:r>
            <a:r>
              <a:rPr lang="en-US" sz="2400" dirty="0">
                <a:latin typeface="Cambria"/>
                <a:cs typeface="Cambria"/>
              </a:rPr>
              <a:t>(Panel B). Given the U shape of the mandible, it is common for contralateral fractures to result from major injury. Intravenous analgesics and antibiotics were given; the patient underwent </a:t>
            </a:r>
            <a:r>
              <a:rPr lang="en-US" sz="2400" i="1" dirty="0">
                <a:latin typeface="Cambria"/>
                <a:cs typeface="Cambria"/>
              </a:rPr>
              <a:t>open reduction with internal fixation of his fractures. </a:t>
            </a:r>
          </a:p>
        </p:txBody>
      </p:sp>
    </p:spTree>
    <p:extLst>
      <p:ext uri="{BB962C8B-B14F-4D97-AF65-F5344CB8AC3E}">
        <p14:creationId xmlns:p14="http://schemas.microsoft.com/office/powerpoint/2010/main" val="93220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FF00"/>
                </a:solidFill>
                <a:effectLst/>
              </a:rPr>
              <a:t>Fill in </a:t>
            </a:r>
            <a:r>
              <a:rPr lang="cs-CZ" sz="3600" b="1" dirty="0" err="1">
                <a:solidFill>
                  <a:srgbClr val="FFFF00"/>
                </a:solidFill>
                <a:effectLst/>
              </a:rPr>
              <a:t>the</a:t>
            </a:r>
            <a:r>
              <a:rPr lang="cs-CZ" sz="36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3600" b="1" dirty="0" err="1">
                <a:solidFill>
                  <a:srgbClr val="FFFF00"/>
                </a:solidFill>
                <a:effectLst/>
              </a:rPr>
              <a:t>missing</a:t>
            </a:r>
            <a:r>
              <a:rPr lang="cs-CZ" sz="36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3600" b="1" dirty="0" err="1">
                <a:solidFill>
                  <a:srgbClr val="FFFF00"/>
                </a:solidFill>
                <a:effectLst/>
              </a:rPr>
              <a:t>medical</a:t>
            </a:r>
            <a:r>
              <a:rPr lang="cs-CZ" sz="36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3600" b="1" dirty="0" err="1">
                <a:solidFill>
                  <a:srgbClr val="FFFF00"/>
                </a:solidFill>
                <a:effectLst/>
              </a:rPr>
              <a:t>terms</a:t>
            </a:r>
            <a:endParaRPr lang="cs-CZ" sz="36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Zástupný symbol pro obsah 3" descr="oral cavit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4885" y="2160588"/>
            <a:ext cx="4437843" cy="3881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4168" y="980728"/>
            <a:ext cx="2808312" cy="3960440"/>
          </a:xfrm>
        </p:spPr>
        <p:txBody>
          <a:bodyPr>
            <a:normAutofit fontScale="90000"/>
          </a:bodyPr>
          <a:lstStyle/>
          <a:p>
            <a:br>
              <a:rPr lang="cs-CZ" sz="3200" dirty="0"/>
            </a:br>
            <a:br>
              <a:rPr lang="cs-CZ" sz="3200" dirty="0"/>
            </a:br>
            <a:br>
              <a:rPr lang="cs-CZ" sz="3200" dirty="0"/>
            </a:br>
            <a:br>
              <a:rPr lang="cs-CZ" sz="3200" b="1" dirty="0">
                <a:solidFill>
                  <a:srgbClr val="FFFF00"/>
                </a:solidFill>
                <a:effectLst/>
              </a:rPr>
            </a:br>
            <a:r>
              <a:rPr lang="cs-CZ" sz="3200" b="1" dirty="0" err="1">
                <a:solidFill>
                  <a:srgbClr val="FFFF00"/>
                </a:solidFill>
                <a:effectLst/>
              </a:rPr>
              <a:t>cancer</a:t>
            </a:r>
            <a:r>
              <a:rPr lang="cs-CZ" sz="32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>
                <a:solidFill>
                  <a:srgbClr val="FFFF00"/>
                </a:solidFill>
                <a:effectLst/>
              </a:rPr>
              <a:t>of</a:t>
            </a:r>
            <a:r>
              <a:rPr lang="cs-CZ" sz="3200" b="1" dirty="0">
                <a:solidFill>
                  <a:srgbClr val="FFFF00"/>
                </a:solidFill>
                <a:effectLst/>
              </a:rPr>
              <a:t>….??</a:t>
            </a:r>
            <a:br>
              <a:rPr lang="cs-CZ" sz="3200" b="1" dirty="0">
                <a:solidFill>
                  <a:srgbClr val="FFFF00"/>
                </a:solidFill>
                <a:effectLst/>
              </a:rPr>
            </a:br>
            <a:br>
              <a:rPr lang="cs-CZ" sz="3200" b="1" dirty="0">
                <a:solidFill>
                  <a:srgbClr val="FFFF00"/>
                </a:solidFill>
                <a:effectLst/>
              </a:rPr>
            </a:br>
            <a:r>
              <a:rPr lang="cs-CZ" sz="3200" b="1" dirty="0" err="1">
                <a:solidFill>
                  <a:srgbClr val="FFFF00"/>
                </a:solidFill>
                <a:effectLst/>
              </a:rPr>
              <a:t>treatment</a:t>
            </a:r>
            <a:r>
              <a:rPr lang="cs-CZ" sz="32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>
                <a:solidFill>
                  <a:srgbClr val="FFFF00"/>
                </a:solidFill>
                <a:effectLst/>
              </a:rPr>
              <a:t>of</a:t>
            </a:r>
            <a:r>
              <a:rPr lang="cs-CZ" sz="32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>
                <a:solidFill>
                  <a:srgbClr val="FFFF00"/>
                </a:solidFill>
                <a:effectLst/>
              </a:rPr>
              <a:t>the</a:t>
            </a:r>
            <a:r>
              <a:rPr lang="cs-CZ" sz="32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>
                <a:solidFill>
                  <a:srgbClr val="FFFF00"/>
                </a:solidFill>
                <a:effectLst/>
              </a:rPr>
              <a:t>cancer</a:t>
            </a:r>
            <a:r>
              <a:rPr lang="cs-CZ" sz="32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>
                <a:solidFill>
                  <a:srgbClr val="FFFF00"/>
                </a:solidFill>
                <a:effectLst/>
              </a:rPr>
              <a:t>of</a:t>
            </a:r>
            <a:r>
              <a:rPr lang="cs-CZ" sz="3200" b="1" dirty="0">
                <a:solidFill>
                  <a:srgbClr val="FFFF00"/>
                </a:solidFill>
                <a:effectLst/>
              </a:rPr>
              <a:t>…</a:t>
            </a:r>
            <a:br>
              <a:rPr lang="cs-CZ" sz="3200" b="1" dirty="0">
                <a:solidFill>
                  <a:srgbClr val="FFFF00"/>
                </a:solidFill>
                <a:effectLst/>
              </a:rPr>
            </a:br>
            <a:br>
              <a:rPr lang="cs-CZ" sz="3200" b="1" dirty="0">
                <a:solidFill>
                  <a:srgbClr val="FFFF00"/>
                </a:solidFill>
                <a:effectLst/>
              </a:rPr>
            </a:br>
            <a:r>
              <a:rPr lang="cs-CZ" sz="3200" b="1" dirty="0" err="1">
                <a:solidFill>
                  <a:srgbClr val="FFFF00"/>
                </a:solidFill>
                <a:effectLst/>
              </a:rPr>
              <a:t>state</a:t>
            </a:r>
            <a:r>
              <a:rPr lang="cs-CZ" sz="32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>
                <a:solidFill>
                  <a:srgbClr val="FFFF00"/>
                </a:solidFill>
                <a:effectLst/>
              </a:rPr>
              <a:t>after</a:t>
            </a:r>
            <a:r>
              <a:rPr lang="cs-CZ" sz="32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>
                <a:solidFill>
                  <a:srgbClr val="FFFF00"/>
                </a:solidFill>
                <a:effectLst/>
              </a:rPr>
              <a:t>treatment</a:t>
            </a:r>
            <a:r>
              <a:rPr lang="cs-CZ" sz="32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>
                <a:solidFill>
                  <a:srgbClr val="FFFF00"/>
                </a:solidFill>
                <a:effectLst/>
              </a:rPr>
              <a:t>of</a:t>
            </a:r>
            <a:r>
              <a:rPr lang="cs-CZ" sz="32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>
                <a:solidFill>
                  <a:srgbClr val="FFFF00"/>
                </a:solidFill>
                <a:effectLst/>
              </a:rPr>
              <a:t>the</a:t>
            </a:r>
            <a:r>
              <a:rPr lang="cs-CZ" sz="32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>
                <a:solidFill>
                  <a:srgbClr val="FFFF00"/>
                </a:solidFill>
                <a:effectLst/>
              </a:rPr>
              <a:t>cancer</a:t>
            </a:r>
            <a:r>
              <a:rPr lang="cs-CZ" sz="3200" b="1" dirty="0">
                <a:solidFill>
                  <a:srgbClr val="FFFF00"/>
                </a:solidFill>
                <a:effectLst/>
              </a:rPr>
              <a:t> </a:t>
            </a:r>
            <a:r>
              <a:rPr lang="cs-CZ" sz="3200" b="1" dirty="0" err="1">
                <a:solidFill>
                  <a:srgbClr val="FFFF00"/>
                </a:solidFill>
                <a:effectLst/>
              </a:rPr>
              <a:t>of</a:t>
            </a:r>
            <a:r>
              <a:rPr lang="cs-CZ" sz="3200" b="1" dirty="0">
                <a:solidFill>
                  <a:srgbClr val="FFFF00"/>
                </a:solidFill>
                <a:effectLst/>
              </a:rPr>
              <a:t>…</a:t>
            </a:r>
            <a:br>
              <a:rPr lang="cs-CZ" sz="3200" dirty="0">
                <a:solidFill>
                  <a:srgbClr val="FFFF00"/>
                </a:solidFill>
              </a:rPr>
            </a:br>
            <a:br>
              <a:rPr lang="cs-CZ" sz="3200" dirty="0"/>
            </a:br>
            <a:br>
              <a:rPr lang="cs-CZ" sz="3200" dirty="0"/>
            </a:br>
            <a:br>
              <a:rPr lang="cs-CZ" sz="3200" dirty="0"/>
            </a:br>
            <a:endParaRPr lang="cs-CZ" sz="3200" dirty="0"/>
          </a:p>
        </p:txBody>
      </p:sp>
      <p:pic>
        <p:nvPicPr>
          <p:cNvPr id="4" name="Zástupný symbol pro obsah 3" descr="G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4968552" cy="657131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Revision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FFC000"/>
                </a:solidFill>
              </a:rPr>
              <a:t>What</a:t>
            </a:r>
            <a:r>
              <a:rPr lang="cs-CZ" b="1" dirty="0">
                <a:solidFill>
                  <a:srgbClr val="FFC000"/>
                </a:solidFill>
              </a:rPr>
              <a:t> are </a:t>
            </a:r>
            <a:r>
              <a:rPr lang="cs-CZ" b="1" dirty="0" err="1">
                <a:solidFill>
                  <a:srgbClr val="FFC000"/>
                </a:solidFill>
              </a:rPr>
              <a:t>the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examples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of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the</a:t>
            </a:r>
            <a:r>
              <a:rPr lang="cs-CZ" b="1" dirty="0">
                <a:solidFill>
                  <a:srgbClr val="FFC000"/>
                </a:solidFill>
              </a:rPr>
              <a:t> 1</a:t>
            </a:r>
            <a:r>
              <a:rPr lang="cs-CZ" b="1" baseline="30000" dirty="0">
                <a:solidFill>
                  <a:srgbClr val="FFC000"/>
                </a:solidFill>
              </a:rPr>
              <a:t>st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declension</a:t>
            </a:r>
            <a:r>
              <a:rPr lang="cs-CZ" b="1" dirty="0">
                <a:solidFill>
                  <a:srgbClr val="FFC000"/>
                </a:solidFill>
              </a:rPr>
              <a:t>? </a:t>
            </a:r>
            <a:r>
              <a:rPr lang="cs-CZ" b="1" dirty="0" err="1">
                <a:solidFill>
                  <a:srgbClr val="FFC000"/>
                </a:solidFill>
              </a:rPr>
              <a:t>What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about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their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genders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and</a:t>
            </a:r>
            <a:r>
              <a:rPr lang="cs-CZ" b="1" dirty="0">
                <a:solidFill>
                  <a:srgbClr val="FFC000"/>
                </a:solidFill>
              </a:rPr>
              <a:t> genitive </a:t>
            </a:r>
            <a:r>
              <a:rPr lang="cs-CZ" b="1" dirty="0" err="1">
                <a:solidFill>
                  <a:srgbClr val="FFC000"/>
                </a:solidFill>
              </a:rPr>
              <a:t>endings</a:t>
            </a:r>
            <a:r>
              <a:rPr lang="cs-CZ" b="1" dirty="0">
                <a:solidFill>
                  <a:srgbClr val="FFC000"/>
                </a:solidFill>
              </a:rPr>
              <a:t>?</a:t>
            </a:r>
          </a:p>
          <a:p>
            <a:endParaRPr lang="cs-CZ" b="1" dirty="0">
              <a:solidFill>
                <a:srgbClr val="FFC000"/>
              </a:solidFill>
            </a:endParaRPr>
          </a:p>
          <a:p>
            <a:r>
              <a:rPr lang="cs-CZ" b="1" dirty="0" err="1">
                <a:solidFill>
                  <a:srgbClr val="FFC000"/>
                </a:solidFill>
              </a:rPr>
              <a:t>How</a:t>
            </a:r>
            <a:r>
              <a:rPr lang="cs-CZ" b="1" dirty="0">
                <a:solidFill>
                  <a:srgbClr val="FFC000"/>
                </a:solidFill>
              </a:rPr>
              <a:t> many </a:t>
            </a:r>
            <a:r>
              <a:rPr lang="cs-CZ" b="1" dirty="0" err="1">
                <a:solidFill>
                  <a:srgbClr val="FFC000"/>
                </a:solidFill>
              </a:rPr>
              <a:t>paradigms</a:t>
            </a:r>
            <a:r>
              <a:rPr lang="cs-CZ" b="1" dirty="0">
                <a:solidFill>
                  <a:srgbClr val="FFC000"/>
                </a:solidFill>
              </a:rPr>
              <a:t> do </a:t>
            </a:r>
            <a:r>
              <a:rPr lang="cs-CZ" b="1" dirty="0" err="1">
                <a:solidFill>
                  <a:srgbClr val="FFC000"/>
                </a:solidFill>
              </a:rPr>
              <a:t>we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have</a:t>
            </a:r>
            <a:r>
              <a:rPr lang="cs-CZ" b="1" dirty="0">
                <a:solidFill>
                  <a:srgbClr val="FFC000"/>
                </a:solidFill>
              </a:rPr>
              <a:t> in </a:t>
            </a:r>
            <a:r>
              <a:rPr lang="cs-CZ" b="1" dirty="0" err="1">
                <a:solidFill>
                  <a:srgbClr val="FFC000"/>
                </a:solidFill>
              </a:rPr>
              <a:t>the</a:t>
            </a:r>
            <a:r>
              <a:rPr lang="cs-CZ" b="1" dirty="0">
                <a:solidFill>
                  <a:srgbClr val="FFC000"/>
                </a:solidFill>
              </a:rPr>
              <a:t> 2</a:t>
            </a:r>
            <a:r>
              <a:rPr lang="cs-CZ" b="1" baseline="30000" dirty="0">
                <a:solidFill>
                  <a:srgbClr val="FFC000"/>
                </a:solidFill>
              </a:rPr>
              <a:t>nd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declension</a:t>
            </a:r>
            <a:r>
              <a:rPr lang="cs-CZ" b="1" dirty="0">
                <a:solidFill>
                  <a:srgbClr val="FFC000"/>
                </a:solidFill>
              </a:rPr>
              <a:t>? </a:t>
            </a:r>
            <a:r>
              <a:rPr lang="cs-CZ" b="1" dirty="0" err="1">
                <a:solidFill>
                  <a:srgbClr val="FFC000"/>
                </a:solidFill>
              </a:rPr>
              <a:t>What</a:t>
            </a:r>
            <a:r>
              <a:rPr lang="cs-CZ" b="1" dirty="0">
                <a:solidFill>
                  <a:srgbClr val="FFC000"/>
                </a:solidFill>
              </a:rPr>
              <a:t> are </a:t>
            </a:r>
            <a:r>
              <a:rPr lang="cs-CZ" b="1" dirty="0" err="1">
                <a:solidFill>
                  <a:srgbClr val="FFC000"/>
                </a:solidFill>
              </a:rPr>
              <a:t>the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differencies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between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them</a:t>
            </a:r>
            <a:r>
              <a:rPr lang="cs-CZ" b="1" dirty="0">
                <a:solidFill>
                  <a:srgbClr val="FFC000"/>
                </a:solidFill>
              </a:rPr>
              <a:t>?</a:t>
            </a:r>
          </a:p>
          <a:p>
            <a:endParaRPr lang="cs-CZ" b="1" dirty="0">
              <a:solidFill>
                <a:srgbClr val="FFC000"/>
              </a:solidFill>
            </a:endParaRPr>
          </a:p>
          <a:p>
            <a:r>
              <a:rPr lang="cs-CZ" b="1" dirty="0" err="1">
                <a:solidFill>
                  <a:srgbClr val="FFC000"/>
                </a:solidFill>
              </a:rPr>
              <a:t>Can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you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see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any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regularities</a:t>
            </a:r>
            <a:r>
              <a:rPr lang="cs-CZ" b="1" dirty="0">
                <a:solidFill>
                  <a:srgbClr val="FFC000"/>
                </a:solidFill>
              </a:rPr>
              <a:t> in </a:t>
            </a:r>
            <a:r>
              <a:rPr lang="cs-CZ" b="1" dirty="0" err="1">
                <a:solidFill>
                  <a:srgbClr val="FFC000"/>
                </a:solidFill>
              </a:rPr>
              <a:t>the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paradigms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of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neuters</a:t>
            </a:r>
            <a:r>
              <a:rPr lang="cs-CZ" b="1" dirty="0">
                <a:solidFill>
                  <a:srgbClr val="FFC000"/>
                </a:solidFill>
              </a:rPr>
              <a:t>? Are </a:t>
            </a:r>
            <a:r>
              <a:rPr lang="cs-CZ" b="1" dirty="0" err="1">
                <a:solidFill>
                  <a:srgbClr val="FFC000"/>
                </a:solidFill>
              </a:rPr>
              <a:t>there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any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endings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which</a:t>
            </a:r>
            <a:r>
              <a:rPr lang="cs-CZ" b="1" dirty="0">
                <a:solidFill>
                  <a:srgbClr val="FFC000"/>
                </a:solidFill>
              </a:rPr>
              <a:t> are </a:t>
            </a:r>
            <a:r>
              <a:rPr lang="cs-CZ" b="1" dirty="0" err="1">
                <a:solidFill>
                  <a:srgbClr val="FFC000"/>
                </a:solidFill>
              </a:rPr>
              <a:t>the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same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for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all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words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of</a:t>
            </a:r>
            <a:r>
              <a:rPr lang="cs-CZ" b="1" dirty="0">
                <a:solidFill>
                  <a:srgbClr val="FFC000"/>
                </a:solidFill>
              </a:rPr>
              <a:t> 1st </a:t>
            </a:r>
            <a:r>
              <a:rPr lang="cs-CZ" b="1" dirty="0" err="1">
                <a:solidFill>
                  <a:srgbClr val="FFC000"/>
                </a:solidFill>
              </a:rPr>
              <a:t>and</a:t>
            </a:r>
            <a:r>
              <a:rPr lang="cs-CZ" b="1" dirty="0">
                <a:solidFill>
                  <a:srgbClr val="FFC000"/>
                </a:solidFill>
              </a:rPr>
              <a:t> 2nd </a:t>
            </a:r>
            <a:r>
              <a:rPr lang="cs-CZ" b="1" dirty="0" err="1">
                <a:solidFill>
                  <a:srgbClr val="FFC000"/>
                </a:solidFill>
              </a:rPr>
              <a:t>declension</a:t>
            </a:r>
            <a:r>
              <a:rPr lang="cs-CZ" b="1" dirty="0">
                <a:solidFill>
                  <a:srgbClr val="FFC000"/>
                </a:solidFill>
              </a:rPr>
              <a:t>?</a:t>
            </a:r>
          </a:p>
          <a:p>
            <a:endParaRPr lang="cs-CZ" b="1" dirty="0">
              <a:solidFill>
                <a:srgbClr val="FFC000"/>
              </a:solidFill>
            </a:endParaRPr>
          </a:p>
          <a:p>
            <a:r>
              <a:rPr lang="cs-CZ" b="1" dirty="0" err="1">
                <a:solidFill>
                  <a:srgbClr val="FFC000"/>
                </a:solidFill>
              </a:rPr>
              <a:t>What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is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the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difference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between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adjectives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i="1" dirty="0">
                <a:solidFill>
                  <a:srgbClr val="FFC000"/>
                </a:solidFill>
              </a:rPr>
              <a:t>liber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and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i="1" dirty="0">
                <a:solidFill>
                  <a:srgbClr val="FFC000"/>
                </a:solidFill>
              </a:rPr>
              <a:t>ruber</a:t>
            </a:r>
            <a:r>
              <a:rPr lang="cs-CZ" b="1" dirty="0">
                <a:solidFill>
                  <a:srgbClr val="FFC000"/>
                </a:solidFill>
              </a:rPr>
              <a:t>? </a:t>
            </a:r>
          </a:p>
          <a:p>
            <a:endParaRPr lang="cs-CZ" b="1" dirty="0">
              <a:solidFill>
                <a:srgbClr val="FFC000"/>
              </a:solidFill>
            </a:endParaRPr>
          </a:p>
          <a:p>
            <a:r>
              <a:rPr lang="cs-CZ" b="1" dirty="0" err="1">
                <a:solidFill>
                  <a:srgbClr val="FFC000"/>
                </a:solidFill>
              </a:rPr>
              <a:t>How</a:t>
            </a:r>
            <a:r>
              <a:rPr lang="cs-CZ" b="1" dirty="0">
                <a:solidFill>
                  <a:srgbClr val="FFC000"/>
                </a:solidFill>
              </a:rPr>
              <a:t> do </a:t>
            </a:r>
            <a:r>
              <a:rPr lang="cs-CZ" b="1" dirty="0" err="1">
                <a:solidFill>
                  <a:srgbClr val="FFC000"/>
                </a:solidFill>
              </a:rPr>
              <a:t>we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decline</a:t>
            </a:r>
            <a:r>
              <a:rPr lang="cs-CZ" b="1" dirty="0">
                <a:solidFill>
                  <a:srgbClr val="FFC000"/>
                </a:solidFill>
              </a:rPr>
              <a:t> Latin </a:t>
            </a:r>
            <a:r>
              <a:rPr lang="cs-CZ" b="1" dirty="0" err="1">
                <a:solidFill>
                  <a:srgbClr val="FFC000"/>
                </a:solidFill>
              </a:rPr>
              <a:t>adjectives</a:t>
            </a:r>
            <a:r>
              <a:rPr lang="cs-CZ" b="1" dirty="0">
                <a:solidFill>
                  <a:srgbClr val="FFC000"/>
                </a:solidFill>
              </a:rPr>
              <a:t>?</a:t>
            </a:r>
          </a:p>
          <a:p>
            <a:endParaRPr lang="cs-CZ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fitting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box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2132856"/>
            <a:ext cx="7440428" cy="330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structures</a:t>
            </a:r>
            <a:r>
              <a:rPr lang="cs-CZ" dirty="0"/>
              <a:t> in Latin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556792"/>
            <a:ext cx="5404231" cy="45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effectLst/>
              </a:rPr>
              <a:t>TUNICA MUCOSA ET SEROSA</a:t>
            </a:r>
          </a:p>
        </p:txBody>
      </p:sp>
      <p:pic>
        <p:nvPicPr>
          <p:cNvPr id="1026" name="Picture 2" descr="Výsledek obrázku pro mucosa seros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5544616" cy="298556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472514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MUCOSA: a </a:t>
            </a:r>
            <a:r>
              <a:rPr lang="en-US" dirty="0"/>
              <a:t> membrane that lines various cavities in the body and surrounds internal organs</a:t>
            </a:r>
            <a:r>
              <a:rPr lang="cs-CZ" dirty="0"/>
              <a:t>; s</a:t>
            </a:r>
            <a:r>
              <a:rPr lang="en-US" dirty="0" err="1"/>
              <a:t>ome</a:t>
            </a:r>
            <a:r>
              <a:rPr lang="en-US" dirty="0"/>
              <a:t> mucous membranes secrete mucus, a thick protective fluid</a:t>
            </a:r>
            <a:endParaRPr lang="cs-CZ" dirty="0"/>
          </a:p>
          <a:p>
            <a:endParaRPr lang="cs-CZ" dirty="0"/>
          </a:p>
          <a:p>
            <a:r>
              <a:rPr lang="cs-CZ" dirty="0"/>
              <a:t>SEROSA: </a:t>
            </a:r>
            <a:r>
              <a:rPr lang="en-US" dirty="0"/>
              <a:t>a smooth tissue membrane consisting of two layers of </a:t>
            </a:r>
            <a:r>
              <a:rPr lang="cs-CZ" dirty="0" err="1"/>
              <a:t>mesothelium</a:t>
            </a:r>
            <a:r>
              <a:rPr lang="en-US" dirty="0"/>
              <a:t>, which secrete</a:t>
            </a:r>
            <a:r>
              <a:rPr lang="cs-CZ" dirty="0"/>
              <a:t> </a:t>
            </a:r>
            <a:r>
              <a:rPr lang="cs-CZ" dirty="0" err="1"/>
              <a:t>lubricating</a:t>
            </a:r>
            <a:r>
              <a:rPr lang="en-US" dirty="0"/>
              <a:t> serous fluid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reduces</a:t>
            </a:r>
            <a:r>
              <a:rPr lang="cs-CZ" dirty="0"/>
              <a:t> </a:t>
            </a:r>
            <a:r>
              <a:rPr lang="cs-CZ" dirty="0" err="1"/>
              <a:t>friction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movement</a:t>
            </a:r>
            <a:endParaRPr lang="cs-CZ" dirty="0"/>
          </a:p>
          <a:p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flipH="1">
            <a:off x="6444208" y="2420888"/>
            <a:ext cx="1152128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0" y="9906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C000"/>
                </a:solidFill>
              </a:rPr>
              <a:t>collum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anatomicum</a:t>
            </a:r>
            <a:r>
              <a:rPr lang="cs-CZ" b="1" dirty="0">
                <a:solidFill>
                  <a:srgbClr val="FFC000"/>
                </a:solidFill>
              </a:rPr>
              <a:t> </a:t>
            </a:r>
          </a:p>
          <a:p>
            <a:r>
              <a:rPr lang="cs-CZ" dirty="0"/>
              <a:t>= </a:t>
            </a:r>
            <a:r>
              <a:rPr lang="cs-CZ" dirty="0" err="1"/>
              <a:t>site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epiphyseal</a:t>
            </a:r>
            <a:r>
              <a:rPr lang="cs-CZ" dirty="0"/>
              <a:t> </a:t>
            </a:r>
            <a:r>
              <a:rPr lang="cs-CZ" dirty="0" err="1"/>
              <a:t>fusion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long</a:t>
            </a:r>
            <a:r>
              <a:rPr lang="cs-CZ" dirty="0"/>
              <a:t> bone, just </a:t>
            </a:r>
            <a:r>
              <a:rPr lang="cs-CZ" dirty="0" err="1"/>
              <a:t>below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bone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 err="1">
                <a:solidFill>
                  <a:srgbClr val="FFC000"/>
                </a:solidFill>
              </a:rPr>
              <a:t>collum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chirurgicum</a:t>
            </a:r>
            <a:r>
              <a:rPr lang="cs-CZ" b="1" dirty="0">
                <a:solidFill>
                  <a:srgbClr val="FFC000"/>
                </a:solidFill>
              </a:rPr>
              <a:t> </a:t>
            </a:r>
          </a:p>
          <a:p>
            <a:r>
              <a:rPr lang="cs-CZ" dirty="0"/>
              <a:t>= </a:t>
            </a:r>
            <a:r>
              <a:rPr lang="cs-CZ" dirty="0" err="1"/>
              <a:t>the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bone </a:t>
            </a:r>
            <a:r>
              <a:rPr lang="cs-CZ" dirty="0" err="1"/>
              <a:t>which</a:t>
            </a:r>
            <a:r>
              <a:rPr lang="cs-CZ" dirty="0"/>
              <a:t> has a </a:t>
            </a:r>
            <a:r>
              <a:rPr lang="cs-CZ" dirty="0" err="1"/>
              <a:t>landmark</a:t>
            </a:r>
            <a:r>
              <a:rPr lang="cs-CZ" dirty="0"/>
              <a:t> </a:t>
            </a:r>
            <a:r>
              <a:rPr lang="cs-CZ" dirty="0" err="1"/>
              <a:t>near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in </a:t>
            </a:r>
            <a:r>
              <a:rPr lang="cs-CZ" dirty="0" err="1"/>
              <a:t>surgeries</a:t>
            </a:r>
            <a:r>
              <a:rPr lang="cs-CZ" dirty="0"/>
              <a:t> (</a:t>
            </a:r>
            <a:r>
              <a:rPr lang="cs-CZ" dirty="0" err="1"/>
              <a:t>artery</a:t>
            </a:r>
            <a:r>
              <a:rPr lang="cs-CZ" dirty="0"/>
              <a:t>, </a:t>
            </a:r>
            <a:r>
              <a:rPr lang="cs-CZ" dirty="0" err="1"/>
              <a:t>vein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a nerve), </a:t>
            </a:r>
            <a:r>
              <a:rPr lang="cs-CZ" dirty="0" err="1"/>
              <a:t>also</a:t>
            </a:r>
            <a:r>
              <a:rPr lang="cs-CZ" dirty="0"/>
              <a:t> a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site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injuries</a:t>
            </a:r>
            <a:r>
              <a:rPr lang="cs-CZ" dirty="0"/>
              <a:t> </a:t>
            </a:r>
            <a:r>
              <a:rPr lang="cs-CZ" dirty="0" err="1"/>
              <a:t>requiring</a:t>
            </a:r>
            <a:r>
              <a:rPr lang="cs-CZ" dirty="0"/>
              <a:t> </a:t>
            </a:r>
            <a:r>
              <a:rPr lang="cs-CZ" dirty="0" err="1"/>
              <a:t>surgery</a:t>
            </a:r>
            <a:endParaRPr lang="cs-CZ" dirty="0"/>
          </a:p>
        </p:txBody>
      </p:sp>
      <p:pic>
        <p:nvPicPr>
          <p:cNvPr id="18436" name="Picture 4" descr="http://visualrheumatology.ru/wp-content/uploads/2012/06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465576" cy="612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kážka 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57"/>
          <a:stretch/>
        </p:blipFill>
        <p:spPr>
          <a:xfrm>
            <a:off x="251520" y="1479633"/>
            <a:ext cx="8568952" cy="38884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3326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3326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>
                <a:solidFill>
                  <a:srgbClr val="FFC000"/>
                </a:solidFill>
              </a:rPr>
              <a:t>Structure</a:t>
            </a:r>
            <a:r>
              <a:rPr lang="cs-CZ" sz="3600" dirty="0">
                <a:solidFill>
                  <a:srgbClr val="FFC000"/>
                </a:solidFill>
              </a:rPr>
              <a:t> </a:t>
            </a:r>
            <a:r>
              <a:rPr lang="cs-CZ" sz="3600" dirty="0" err="1">
                <a:solidFill>
                  <a:srgbClr val="FFC000"/>
                </a:solidFill>
              </a:rPr>
              <a:t>of</a:t>
            </a:r>
            <a:r>
              <a:rPr lang="cs-CZ" sz="3600" dirty="0">
                <a:solidFill>
                  <a:srgbClr val="FFC000"/>
                </a:solidFill>
              </a:rPr>
              <a:t> a </a:t>
            </a:r>
            <a:r>
              <a:rPr lang="cs-CZ" sz="3600" dirty="0" err="1">
                <a:solidFill>
                  <a:srgbClr val="FFC000"/>
                </a:solidFill>
              </a:rPr>
              <a:t>medical</a:t>
            </a:r>
            <a:r>
              <a:rPr lang="cs-CZ" sz="3600" dirty="0">
                <a:solidFill>
                  <a:srgbClr val="FFC000"/>
                </a:solidFill>
              </a:rPr>
              <a:t> diagnose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C000"/>
                </a:solidFill>
              </a:rPr>
              <a:t>*</a:t>
            </a:r>
            <a:r>
              <a:rPr lang="cs-CZ" dirty="0">
                <a:solidFill>
                  <a:srgbClr val="FFFF00"/>
                </a:solidFill>
              </a:rPr>
              <a:t>TSCHERNE – systém </a:t>
            </a:r>
            <a:r>
              <a:rPr lang="cs-CZ" dirty="0" err="1">
                <a:solidFill>
                  <a:srgbClr val="FFFF00"/>
                </a:solidFill>
              </a:rPr>
              <a:t>of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classification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of</a:t>
            </a:r>
            <a:r>
              <a:rPr lang="cs-CZ" dirty="0">
                <a:solidFill>
                  <a:srgbClr val="FFFF00"/>
                </a:solidFill>
              </a:rPr>
              <a:t> soft </a:t>
            </a:r>
            <a:r>
              <a:rPr lang="cs-CZ" dirty="0" err="1">
                <a:solidFill>
                  <a:srgbClr val="FFFF00"/>
                </a:solidFill>
              </a:rPr>
              <a:t>tissue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injuries</a:t>
            </a:r>
            <a:r>
              <a:rPr lang="cs-CZ" dirty="0">
                <a:solidFill>
                  <a:srgbClr val="FFFF00"/>
                </a:solidFill>
              </a:rPr>
              <a:t>: </a:t>
            </a:r>
            <a:r>
              <a:rPr lang="cs-CZ" dirty="0" err="1">
                <a:solidFill>
                  <a:srgbClr val="FFFF00"/>
                </a:solidFill>
              </a:rPr>
              <a:t>Tscherne</a:t>
            </a:r>
            <a:r>
              <a:rPr lang="cs-CZ" dirty="0">
                <a:solidFill>
                  <a:srgbClr val="FFFF00"/>
                </a:solidFill>
              </a:rPr>
              <a:t> I = s</a:t>
            </a:r>
            <a:r>
              <a:rPr lang="en-US" dirty="0">
                <a:solidFill>
                  <a:srgbClr val="FFFF00"/>
                </a:solidFill>
              </a:rPr>
              <a:t>kin lacerated by bone fragment. No or minimal contusion to the skin</a:t>
            </a:r>
            <a:r>
              <a:rPr lang="cs-CZ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</TotalTime>
  <Words>301</Words>
  <Application>Microsoft Office PowerPoint</Application>
  <PresentationFormat>Předvádění na obrazovce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Cambria</vt:lpstr>
      <vt:lpstr>Trebuchet MS</vt:lpstr>
      <vt:lpstr>Wingdings 3</vt:lpstr>
      <vt:lpstr>Fazeta</vt:lpstr>
      <vt:lpstr>Translate the parts of female reproductive system marked in red</vt:lpstr>
      <vt:lpstr>Fill in the missing medical terms</vt:lpstr>
      <vt:lpstr>    cancer of….??  treatment of the cancer of…  state after treatment of the cancer of…    </vt:lpstr>
      <vt:lpstr>Revision</vt:lpstr>
      <vt:lpstr>Choose fitting terms  from the box</vt:lpstr>
      <vt:lpstr>Name the structures in Latin</vt:lpstr>
      <vt:lpstr>TUNICA MUCOSA ET SEROSA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Translate the parts of female reproductive system marked in red</dc:title>
  <dc:creator>Gachallová Natália</dc:creator>
  <cp:lastModifiedBy>Natália Gachallová</cp:lastModifiedBy>
  <cp:revision>17</cp:revision>
  <dcterms:created xsi:type="dcterms:W3CDTF">2016-10-11T10:31:21Z</dcterms:created>
  <dcterms:modified xsi:type="dcterms:W3CDTF">2019-10-07T08:36:39Z</dcterms:modified>
</cp:coreProperties>
</file>