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4" r:id="rId3"/>
    <p:sldId id="259" r:id="rId4"/>
    <p:sldId id="278" r:id="rId5"/>
    <p:sldId id="276" r:id="rId6"/>
    <p:sldId id="277" r:id="rId7"/>
    <p:sldId id="275" r:id="rId8"/>
    <p:sldId id="279" r:id="rId9"/>
    <p:sldId id="288" r:id="rId10"/>
    <p:sldId id="284" r:id="rId11"/>
    <p:sldId id="280" r:id="rId12"/>
    <p:sldId id="285" r:id="rId13"/>
    <p:sldId id="281" r:id="rId14"/>
    <p:sldId id="282" r:id="rId15"/>
    <p:sldId id="283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AFB7FF"/>
    <a:srgbClr val="CDF7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>
        <p:scale>
          <a:sx n="100" d="100"/>
          <a:sy n="100" d="100"/>
        </p:scale>
        <p:origin x="-72" y="3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6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=""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=""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Fyziologický ústav, Lékařská </a:t>
            </a:r>
            <a:r>
              <a:rPr lang="cs-CZ" dirty="0"/>
              <a:t>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XVII. Pneumografie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XX. </a:t>
            </a:r>
            <a:r>
              <a:rPr lang="cs-CZ" dirty="0" err="1" smtClean="0"/>
              <a:t>Pneumotachografie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</a:t>
            </a:r>
            <a:r>
              <a:rPr lang="cs-CZ" dirty="0" smtClean="0"/>
              <a:t>fyziologie (podzimní </a:t>
            </a:r>
            <a:r>
              <a:rPr lang="cs-CZ" dirty="0"/>
              <a:t>semestr: 7. – 9. týden)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vyhodnocení - obecně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558893"/>
            <a:ext cx="11068853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>
                <a:sym typeface="Symbol"/>
              </a:rPr>
              <a:t>Mann-</a:t>
            </a:r>
            <a:r>
              <a:rPr lang="cs-CZ" dirty="0" err="1" smtClean="0">
                <a:sym typeface="Symbol"/>
              </a:rPr>
              <a:t>Whitneyho</a:t>
            </a:r>
            <a:r>
              <a:rPr lang="cs-CZ" dirty="0" smtClean="0">
                <a:sym typeface="Symbol"/>
              </a:rPr>
              <a:t> test</a:t>
            </a:r>
          </a:p>
          <a:p>
            <a:pPr lvl="1"/>
            <a:r>
              <a:rPr lang="cs-CZ" dirty="0" err="1" smtClean="0">
                <a:sym typeface="Symbol"/>
              </a:rPr>
              <a:t>Neparametrický</a:t>
            </a:r>
            <a:r>
              <a:rPr lang="cs-CZ" dirty="0" smtClean="0">
                <a:sym typeface="Symbol"/>
              </a:rPr>
              <a:t> test </a:t>
            </a:r>
            <a:r>
              <a:rPr lang="cs-CZ" dirty="0">
                <a:sym typeface="Symbol"/>
              </a:rPr>
              <a:t>založený na </a:t>
            </a:r>
            <a:r>
              <a:rPr lang="cs-CZ" dirty="0" smtClean="0">
                <a:sym typeface="Symbol"/>
              </a:rPr>
              <a:t>pořadí, 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porovnává výběrové soubor A </a:t>
            </a:r>
            <a:r>
              <a:rPr lang="cs-CZ" dirty="0" err="1" smtClean="0">
                <a:sym typeface="Symbol"/>
              </a:rPr>
              <a:t>a</a:t>
            </a:r>
            <a:r>
              <a:rPr lang="cs-CZ" dirty="0" smtClean="0">
                <a:sym typeface="Symbol"/>
              </a:rPr>
              <a:t> B </a:t>
            </a:r>
          </a:p>
          <a:p>
            <a:r>
              <a:rPr lang="cs-CZ" dirty="0" smtClean="0">
                <a:sym typeface="Symbol"/>
              </a:rPr>
              <a:t>Nulová </a:t>
            </a:r>
            <a:r>
              <a:rPr lang="cs-CZ" dirty="0">
                <a:sym typeface="Symbol"/>
              </a:rPr>
              <a:t>hypotéza </a:t>
            </a:r>
            <a:r>
              <a:rPr lang="cs-CZ" dirty="0" smtClean="0">
                <a:sym typeface="Symbol"/>
              </a:rPr>
              <a:t>H</a:t>
            </a:r>
            <a:r>
              <a:rPr lang="cs-CZ" baseline="-25000" dirty="0" smtClean="0">
                <a:sym typeface="Symbol"/>
              </a:rPr>
              <a:t>0</a:t>
            </a:r>
            <a:r>
              <a:rPr lang="cs-CZ" dirty="0" smtClean="0">
                <a:sym typeface="Symbol"/>
              </a:rPr>
              <a:t>: </a:t>
            </a:r>
            <a:r>
              <a:rPr lang="cs-CZ" sz="2000" dirty="0" smtClean="0">
                <a:sym typeface="Symbol"/>
              </a:rPr>
              <a:t>Výběrový soubor A se nebude lišit od souboru B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sym typeface="Symbol"/>
              </a:rPr>
              <a:t>Alternativní hypotéza H</a:t>
            </a:r>
            <a:r>
              <a:rPr lang="cs-CZ" baseline="-25000" dirty="0" smtClean="0">
                <a:sym typeface="Symbol"/>
              </a:rPr>
              <a:t>A</a:t>
            </a:r>
            <a:r>
              <a:rPr lang="cs-CZ" sz="2000" dirty="0" smtClean="0">
                <a:sym typeface="Symbol"/>
              </a:rPr>
              <a:t>: Soubor A je větší nebo menší než soubor B</a:t>
            </a:r>
          </a:p>
          <a:p>
            <a:r>
              <a:rPr lang="cs-CZ" dirty="0" smtClean="0">
                <a:sym typeface="Symbol"/>
              </a:rPr>
              <a:t>Statistická významnost </a:t>
            </a:r>
            <a:r>
              <a:rPr lang="el-GR" dirty="0" smtClean="0">
                <a:sym typeface="Symbol"/>
              </a:rPr>
              <a:t>α</a:t>
            </a:r>
            <a:r>
              <a:rPr lang="cs-CZ" dirty="0" smtClean="0">
                <a:sym typeface="Symbol"/>
              </a:rPr>
              <a:t> </a:t>
            </a:r>
            <a:r>
              <a:rPr lang="cs-CZ" sz="2000" dirty="0" smtClean="0">
                <a:sym typeface="Symbol"/>
              </a:rPr>
              <a:t>(obvykle </a:t>
            </a:r>
            <a:r>
              <a:rPr lang="el-GR" sz="2000" dirty="0">
                <a:sym typeface="Symbol"/>
              </a:rPr>
              <a:t>α </a:t>
            </a:r>
            <a:r>
              <a:rPr lang="cs-CZ" sz="2000" dirty="0" smtClean="0">
                <a:sym typeface="Symbol"/>
              </a:rPr>
              <a:t>= 0.05 nebo 0.01)</a:t>
            </a:r>
          </a:p>
          <a:p>
            <a:pPr lvl="1"/>
            <a:r>
              <a:rPr lang="cs-CZ" dirty="0" smtClean="0">
                <a:sym typeface="Symbol"/>
              </a:rPr>
              <a:t>Pravděpodobnost chyby, tzn. že jsme na základě výběru zamítli H</a:t>
            </a:r>
            <a:r>
              <a:rPr lang="cs-CZ" baseline="-25000" dirty="0">
                <a:sym typeface="Symbol"/>
              </a:rPr>
              <a:t>0</a:t>
            </a:r>
            <a:r>
              <a:rPr lang="cs-CZ" dirty="0" smtClean="0">
                <a:sym typeface="Symbol"/>
              </a:rPr>
              <a:t>, ale v realitě H</a:t>
            </a:r>
            <a:r>
              <a:rPr lang="cs-CZ" baseline="-25000" dirty="0">
                <a:sym typeface="Symbol"/>
              </a:rPr>
              <a:t>0</a:t>
            </a:r>
            <a:r>
              <a:rPr lang="cs-CZ" dirty="0" smtClean="0">
                <a:sym typeface="Symbol"/>
              </a:rPr>
              <a:t> platí</a:t>
            </a:r>
          </a:p>
          <a:p>
            <a:r>
              <a:rPr lang="cs-CZ" dirty="0" smtClean="0">
                <a:sym typeface="Symbol"/>
              </a:rPr>
              <a:t>Výsledek testu:</a:t>
            </a:r>
          </a:p>
          <a:p>
            <a:pPr lvl="1"/>
            <a:r>
              <a:rPr lang="cs-CZ" dirty="0" smtClean="0">
                <a:sym typeface="Symbol"/>
              </a:rPr>
              <a:t>Test není významný – potvrzení H</a:t>
            </a:r>
            <a:r>
              <a:rPr lang="cs-CZ" baseline="-25000" dirty="0" smtClean="0">
                <a:sym typeface="Symbol"/>
              </a:rPr>
              <a:t>0</a:t>
            </a:r>
            <a:r>
              <a:rPr lang="cs-CZ" dirty="0" smtClean="0">
                <a:sym typeface="Symbol"/>
              </a:rPr>
              <a:t>: nepotvrdili jsme rozdíl mezi A </a:t>
            </a:r>
            <a:r>
              <a:rPr lang="cs-CZ" dirty="0" err="1" smtClean="0">
                <a:sym typeface="Symbol"/>
              </a:rPr>
              <a:t>a</a:t>
            </a:r>
            <a:r>
              <a:rPr lang="cs-CZ" dirty="0" smtClean="0">
                <a:sym typeface="Symbol"/>
              </a:rPr>
              <a:t> B</a:t>
            </a:r>
          </a:p>
          <a:p>
            <a:pPr lvl="1"/>
            <a:r>
              <a:rPr lang="cs-CZ" dirty="0" smtClean="0">
                <a:sym typeface="Symbol"/>
              </a:rPr>
              <a:t>Test je významný s významností </a:t>
            </a:r>
            <a:r>
              <a:rPr lang="el-GR" dirty="0">
                <a:sym typeface="Symbol"/>
              </a:rPr>
              <a:t>α</a:t>
            </a:r>
            <a:r>
              <a:rPr lang="cs-CZ" dirty="0">
                <a:sym typeface="Symbol"/>
              </a:rPr>
              <a:t> </a:t>
            </a:r>
            <a:r>
              <a:rPr lang="cs-CZ" dirty="0" smtClean="0">
                <a:sym typeface="Symbol"/>
              </a:rPr>
              <a:t>– zamítnutí H</a:t>
            </a:r>
            <a:r>
              <a:rPr lang="cs-CZ" baseline="-25000" dirty="0">
                <a:sym typeface="Symbol"/>
              </a:rPr>
              <a:t>0</a:t>
            </a:r>
            <a:r>
              <a:rPr lang="cs-CZ" dirty="0" smtClean="0">
                <a:sym typeface="Symbol"/>
              </a:rPr>
              <a:t>: potvrdili </a:t>
            </a:r>
            <a:r>
              <a:rPr lang="cs-CZ" dirty="0">
                <a:sym typeface="Symbol"/>
              </a:rPr>
              <a:t>jsme rozdíl mezi A </a:t>
            </a:r>
            <a:r>
              <a:rPr lang="cs-CZ" dirty="0" err="1">
                <a:sym typeface="Symbol"/>
              </a:rPr>
              <a:t>a</a:t>
            </a:r>
            <a:r>
              <a:rPr lang="cs-CZ" dirty="0">
                <a:sym typeface="Symbol"/>
              </a:rPr>
              <a:t> </a:t>
            </a:r>
            <a:r>
              <a:rPr lang="cs-CZ" dirty="0" smtClean="0">
                <a:sym typeface="Symbol"/>
              </a:rPr>
              <a:t>B</a:t>
            </a:r>
            <a:endParaRPr lang="cs-CZ" dirty="0">
              <a:sym typeface="Symbol"/>
            </a:endParaRPr>
          </a:p>
          <a:p>
            <a:endParaRPr lang="cs-CZ" dirty="0" smtClean="0">
              <a:sym typeface="Symbol"/>
            </a:endParaRPr>
          </a:p>
          <a:p>
            <a:pPr lvl="1"/>
            <a:endParaRPr lang="cs-CZ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48249"/>
              </p:ext>
            </p:extLst>
          </p:nvPr>
        </p:nvGraphicFramePr>
        <p:xfrm>
          <a:off x="8506017" y="329609"/>
          <a:ext cx="2717208" cy="242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302"/>
                <a:gridCol w="679302"/>
                <a:gridCol w="679302"/>
                <a:gridCol w="679302"/>
              </a:tblGrid>
              <a:tr h="650267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realita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73422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0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A</a:t>
                      </a:r>
                      <a:endParaRPr lang="cs-CZ" baseline="-25000" dirty="0"/>
                    </a:p>
                  </a:txBody>
                  <a:tcPr anchor="ctr"/>
                </a:tc>
              </a:tr>
              <a:tr h="650267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cs-CZ" dirty="0" smtClean="0"/>
                        <a:t>Rozhodnutí testu</a:t>
                      </a:r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endParaRPr lang="cs-CZ" dirty="0"/>
                    </a:p>
                  </a:txBody>
                  <a:tcPr anchor="ctr"/>
                </a:tc>
              </a:tr>
              <a:tr h="65026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cs-CZ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OK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2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vyhodnocení - příklad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5440" y="1537627"/>
            <a:ext cx="11068853" cy="4569098"/>
          </a:xfrm>
        </p:spPr>
        <p:txBody>
          <a:bodyPr/>
          <a:lstStyle/>
          <a:p>
            <a:r>
              <a:rPr lang="cs-CZ" dirty="0" smtClean="0">
                <a:sym typeface="Symbol"/>
              </a:rPr>
              <a:t>Např. soubor A: </a:t>
            </a:r>
            <a:r>
              <a:rPr lang="cs-CZ" dirty="0" err="1" smtClean="0">
                <a:sym typeface="Symbol"/>
              </a:rPr>
              <a:t>Amp</a:t>
            </a:r>
            <a:r>
              <a:rPr lang="cs-CZ" dirty="0" smtClean="0">
                <a:sym typeface="Symbol"/>
              </a:rPr>
              <a:t> v klidu, soubor B: </a:t>
            </a:r>
            <a:r>
              <a:rPr lang="cs-CZ" dirty="0" err="1" smtClean="0">
                <a:sym typeface="Symbol"/>
              </a:rPr>
              <a:t>Amp</a:t>
            </a:r>
            <a:r>
              <a:rPr lang="cs-CZ" dirty="0" smtClean="0">
                <a:sym typeface="Symbol"/>
              </a:rPr>
              <a:t> po zátěži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sym typeface="Symbol"/>
              </a:rPr>
              <a:t>Nulová </a:t>
            </a:r>
            <a:r>
              <a:rPr lang="cs-CZ" dirty="0">
                <a:sym typeface="Symbol"/>
              </a:rPr>
              <a:t>hypotéza </a:t>
            </a:r>
            <a:r>
              <a:rPr lang="cs-CZ" dirty="0" smtClean="0">
                <a:sym typeface="Symbol"/>
              </a:rPr>
              <a:t>H</a:t>
            </a:r>
            <a:r>
              <a:rPr lang="cs-CZ" baseline="-25000" dirty="0" smtClean="0">
                <a:sym typeface="Symbol"/>
              </a:rPr>
              <a:t>0</a:t>
            </a:r>
            <a:r>
              <a:rPr lang="cs-CZ" dirty="0" smtClean="0">
                <a:sym typeface="Symbol"/>
              </a:rPr>
              <a:t>: </a:t>
            </a:r>
            <a:r>
              <a:rPr lang="cs-CZ" sz="2000" dirty="0" err="1">
                <a:sym typeface="Symbol"/>
              </a:rPr>
              <a:t>A</a:t>
            </a:r>
            <a:r>
              <a:rPr lang="cs-CZ" sz="2000" dirty="0" err="1" smtClean="0">
                <a:sym typeface="Symbol"/>
              </a:rPr>
              <a:t>mp</a:t>
            </a:r>
            <a:r>
              <a:rPr lang="cs-CZ" sz="2000" dirty="0" smtClean="0">
                <a:sym typeface="Symbol"/>
              </a:rPr>
              <a:t> v klidu bude stejné jako </a:t>
            </a:r>
            <a:r>
              <a:rPr lang="cs-CZ" sz="2000" dirty="0" err="1" smtClean="0">
                <a:sym typeface="Symbol"/>
              </a:rPr>
              <a:t>Amp</a:t>
            </a:r>
            <a:r>
              <a:rPr lang="cs-CZ" sz="2000" dirty="0" smtClean="0">
                <a:sym typeface="Symbol"/>
              </a:rPr>
              <a:t> po </a:t>
            </a:r>
            <a:r>
              <a:rPr lang="cs-CZ" sz="2000" dirty="0" err="1" smtClean="0">
                <a:sym typeface="Symbol"/>
              </a:rPr>
              <a:t>zářeži</a:t>
            </a:r>
            <a:endParaRPr lang="cs-CZ" sz="2000" dirty="0" smtClean="0">
              <a:sym typeface="Symbol"/>
            </a:endParaRPr>
          </a:p>
          <a:p>
            <a:pPr>
              <a:lnSpc>
                <a:spcPct val="100000"/>
              </a:lnSpc>
            </a:pPr>
            <a:r>
              <a:rPr lang="cs-CZ" dirty="0" smtClean="0">
                <a:sym typeface="Symbol"/>
              </a:rPr>
              <a:t>Alternativní hypotéza H</a:t>
            </a:r>
            <a:r>
              <a:rPr lang="cs-CZ" baseline="-25000" dirty="0" smtClean="0">
                <a:sym typeface="Symbol"/>
              </a:rPr>
              <a:t>A </a:t>
            </a:r>
            <a:r>
              <a:rPr lang="cs-CZ" sz="2000" dirty="0" smtClean="0">
                <a:sym typeface="Symbol"/>
              </a:rPr>
              <a:t>:</a:t>
            </a:r>
            <a:r>
              <a:rPr lang="cs-CZ" sz="2000" dirty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Amp</a:t>
            </a:r>
            <a:r>
              <a:rPr lang="cs-CZ" sz="2000" dirty="0" smtClean="0">
                <a:sym typeface="Symbol"/>
              </a:rPr>
              <a:t> v klidu je větší nebo menší než </a:t>
            </a:r>
            <a:r>
              <a:rPr lang="cs-CZ" sz="2000" dirty="0" err="1" smtClean="0">
                <a:sym typeface="Symbol"/>
              </a:rPr>
              <a:t>Amp</a:t>
            </a:r>
            <a:r>
              <a:rPr lang="cs-CZ" sz="2000" dirty="0" smtClean="0">
                <a:sym typeface="Symbol"/>
              </a:rPr>
              <a:t> po zátěži</a:t>
            </a:r>
          </a:p>
          <a:p>
            <a:r>
              <a:rPr lang="cs-CZ" dirty="0" smtClean="0">
                <a:sym typeface="Symbol"/>
              </a:rPr>
              <a:t>Možné výsledky statistiky</a:t>
            </a:r>
          </a:p>
          <a:p>
            <a:pPr marL="72000" indent="0">
              <a:buNone/>
            </a:pPr>
            <a:r>
              <a:rPr lang="cs-CZ" sz="2400" dirty="0" smtClean="0">
                <a:sym typeface="Symbol"/>
              </a:rPr>
              <a:t>T1´-T1 porovnáváme s tabulkovou hodnotou pro </a:t>
            </a:r>
            <a:r>
              <a:rPr lang="el-GR" sz="2400" dirty="0" smtClean="0">
                <a:sym typeface="Symbol"/>
              </a:rPr>
              <a:t>α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>
                <a:sym typeface="Symbol"/>
              </a:rPr>
              <a:t>pro počet prvků n = 6</a:t>
            </a:r>
            <a:endParaRPr lang="cs-CZ" sz="2400" dirty="0" smtClean="0">
              <a:sym typeface="Symbol"/>
            </a:endParaRPr>
          </a:p>
          <a:p>
            <a:pPr lvl="1"/>
            <a:r>
              <a:rPr lang="cs-CZ" dirty="0" smtClean="0">
                <a:sym typeface="Symbol"/>
              </a:rPr>
              <a:t>T1</a:t>
            </a:r>
            <a:r>
              <a:rPr lang="cs-CZ" dirty="0">
                <a:sym typeface="Symbol"/>
              </a:rPr>
              <a:t>´-</a:t>
            </a:r>
            <a:r>
              <a:rPr lang="cs-CZ" dirty="0" smtClean="0">
                <a:sym typeface="Symbol"/>
              </a:rPr>
              <a:t>T1 </a:t>
            </a:r>
            <a:r>
              <a:rPr lang="en-US" dirty="0" smtClean="0">
                <a:sym typeface="Symbol"/>
              </a:rPr>
              <a:t>&lt; 13 → </a:t>
            </a:r>
            <a:r>
              <a:rPr lang="cs-CZ" dirty="0" smtClean="0">
                <a:sym typeface="Symbol"/>
              </a:rPr>
              <a:t>nezamítáme H0 na hladině významnosti </a:t>
            </a:r>
            <a:r>
              <a:rPr lang="el-GR" dirty="0" smtClean="0">
                <a:sym typeface="Symbol"/>
              </a:rPr>
              <a:t>α</a:t>
            </a:r>
            <a:r>
              <a:rPr lang="cs-CZ" dirty="0" smtClean="0">
                <a:sym typeface="Symbol"/>
              </a:rPr>
              <a:t> = 0,01, tzn. neprokázali jsme, že by se </a:t>
            </a:r>
            <a:r>
              <a:rPr lang="cs-CZ" dirty="0" err="1" smtClean="0">
                <a:sym typeface="Symbol"/>
              </a:rPr>
              <a:t>Amp</a:t>
            </a:r>
            <a:r>
              <a:rPr lang="cs-CZ" dirty="0" smtClean="0">
                <a:sym typeface="Symbol"/>
              </a:rPr>
              <a:t> v klidu lišilo od </a:t>
            </a:r>
            <a:r>
              <a:rPr lang="cs-CZ" dirty="0" err="1" smtClean="0">
                <a:sym typeface="Symbol"/>
              </a:rPr>
              <a:t>Amp</a:t>
            </a:r>
            <a:r>
              <a:rPr lang="cs-CZ" dirty="0" smtClean="0">
                <a:sym typeface="Symbol"/>
              </a:rPr>
              <a:t> po zátěži</a:t>
            </a:r>
          </a:p>
          <a:p>
            <a:pPr lvl="1"/>
            <a:r>
              <a:rPr lang="cs-CZ" dirty="0">
                <a:sym typeface="Symbol"/>
              </a:rPr>
              <a:t>T1´-</a:t>
            </a:r>
            <a:r>
              <a:rPr lang="cs-CZ" dirty="0" smtClean="0">
                <a:sym typeface="Symbol"/>
              </a:rPr>
              <a:t>T1</a:t>
            </a:r>
            <a:r>
              <a:rPr lang="en-US" dirty="0" smtClean="0">
                <a:sym typeface="Symbol"/>
              </a:rPr>
              <a:t> &gt; 13</a:t>
            </a:r>
            <a:r>
              <a:rPr lang="cs-CZ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→ </a:t>
            </a:r>
            <a:r>
              <a:rPr lang="cs-CZ" dirty="0" smtClean="0">
                <a:sym typeface="Symbol"/>
              </a:rPr>
              <a:t>zamítáme </a:t>
            </a:r>
            <a:r>
              <a:rPr lang="cs-CZ" dirty="0">
                <a:sym typeface="Symbol"/>
              </a:rPr>
              <a:t>H0 na hladině významnosti </a:t>
            </a:r>
            <a:r>
              <a:rPr lang="el-GR" dirty="0">
                <a:sym typeface="Symbol"/>
              </a:rPr>
              <a:t>α</a:t>
            </a:r>
            <a:r>
              <a:rPr lang="cs-CZ" dirty="0">
                <a:sym typeface="Symbol"/>
              </a:rPr>
              <a:t> = </a:t>
            </a:r>
            <a:r>
              <a:rPr lang="cs-CZ" dirty="0" smtClean="0">
                <a:sym typeface="Symbol"/>
              </a:rPr>
              <a:t>0,05, </a:t>
            </a:r>
            <a:r>
              <a:rPr lang="cs-CZ" dirty="0">
                <a:sym typeface="Symbol"/>
              </a:rPr>
              <a:t>tzn</a:t>
            </a:r>
            <a:r>
              <a:rPr lang="cs-CZ" dirty="0" smtClean="0">
                <a:sym typeface="Symbol"/>
              </a:rPr>
              <a:t>. prokázali jsme, že </a:t>
            </a:r>
            <a:r>
              <a:rPr lang="cs-CZ" dirty="0" err="1" smtClean="0">
                <a:sym typeface="Symbol"/>
              </a:rPr>
              <a:t>Amp</a:t>
            </a:r>
            <a:r>
              <a:rPr lang="cs-CZ" dirty="0" smtClean="0">
                <a:sym typeface="Symbol"/>
              </a:rPr>
              <a:t> </a:t>
            </a:r>
            <a:r>
              <a:rPr lang="cs-CZ" dirty="0">
                <a:sym typeface="Symbol"/>
              </a:rPr>
              <a:t>v klidu </a:t>
            </a:r>
            <a:r>
              <a:rPr lang="cs-CZ" dirty="0" smtClean="0">
                <a:sym typeface="Symbol"/>
              </a:rPr>
              <a:t>se liší </a:t>
            </a:r>
            <a:r>
              <a:rPr lang="cs-CZ" dirty="0">
                <a:sym typeface="Symbol"/>
              </a:rPr>
              <a:t>od </a:t>
            </a:r>
            <a:r>
              <a:rPr lang="cs-CZ" dirty="0" err="1">
                <a:sym typeface="Symbol"/>
              </a:rPr>
              <a:t>Amp</a:t>
            </a:r>
            <a:r>
              <a:rPr lang="cs-CZ" dirty="0">
                <a:sym typeface="Symbol"/>
              </a:rPr>
              <a:t> po </a:t>
            </a:r>
            <a:r>
              <a:rPr lang="cs-CZ" dirty="0" smtClean="0">
                <a:sym typeface="Symbol"/>
              </a:rPr>
              <a:t>zátěži (logicky by po zátěži měla být větší)</a:t>
            </a:r>
            <a:endParaRPr lang="en-US" dirty="0" smtClean="0">
              <a:sym typeface="Symbol"/>
            </a:endParaRPr>
          </a:p>
          <a:p>
            <a:pPr lvl="1"/>
            <a:r>
              <a:rPr lang="cs-CZ" dirty="0">
                <a:sym typeface="Symbol"/>
              </a:rPr>
              <a:t>T1´-T1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&gt; 16</a:t>
            </a:r>
            <a:r>
              <a:rPr lang="cs-CZ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→ </a:t>
            </a:r>
            <a:r>
              <a:rPr lang="cs-CZ" dirty="0">
                <a:sym typeface="Symbol"/>
              </a:rPr>
              <a:t>zamítáme H0 na hladině významnosti </a:t>
            </a:r>
            <a:r>
              <a:rPr lang="el-GR" dirty="0">
                <a:sym typeface="Symbol"/>
              </a:rPr>
              <a:t>α</a:t>
            </a:r>
            <a:r>
              <a:rPr lang="cs-CZ" dirty="0">
                <a:sym typeface="Symbol"/>
              </a:rPr>
              <a:t> = </a:t>
            </a:r>
            <a:r>
              <a:rPr lang="cs-CZ" dirty="0" smtClean="0">
                <a:sym typeface="Symbol"/>
              </a:rPr>
              <a:t>0,01, </a:t>
            </a:r>
            <a:r>
              <a:rPr lang="cs-CZ" dirty="0">
                <a:sym typeface="Symbol"/>
              </a:rPr>
              <a:t>tzn</a:t>
            </a:r>
            <a:r>
              <a:rPr lang="cs-CZ" dirty="0" smtClean="0">
                <a:sym typeface="Symbol"/>
              </a:rPr>
              <a:t>.</a:t>
            </a:r>
            <a:r>
              <a:rPr lang="cs-CZ" dirty="0">
                <a:sym typeface="Symbol"/>
              </a:rPr>
              <a:t> prokázali jsme, že</a:t>
            </a:r>
            <a:r>
              <a:rPr lang="cs-CZ" dirty="0" smtClean="0">
                <a:sym typeface="Symbol"/>
              </a:rPr>
              <a:t> </a:t>
            </a:r>
            <a:r>
              <a:rPr lang="cs-CZ" dirty="0" err="1">
                <a:sym typeface="Symbol"/>
              </a:rPr>
              <a:t>Amp</a:t>
            </a:r>
            <a:r>
              <a:rPr lang="cs-CZ" dirty="0">
                <a:sym typeface="Symbol"/>
              </a:rPr>
              <a:t> v klidu se liší od </a:t>
            </a:r>
            <a:r>
              <a:rPr lang="cs-CZ" dirty="0" err="1">
                <a:sym typeface="Symbol"/>
              </a:rPr>
              <a:t>Amp</a:t>
            </a:r>
            <a:r>
              <a:rPr lang="cs-CZ" dirty="0">
                <a:sym typeface="Symbol"/>
              </a:rPr>
              <a:t> po zátěži (logicky by po zátěži měla být větší</a:t>
            </a:r>
            <a:r>
              <a:rPr lang="cs-CZ" dirty="0" smtClean="0">
                <a:sym typeface="Symbol"/>
              </a:rPr>
              <a:t>)</a:t>
            </a:r>
            <a:endParaRPr lang="en-US" dirty="0">
              <a:sym typeface="Symbol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9478641" y="762808"/>
            <a:ext cx="2469707" cy="2022932"/>
            <a:chOff x="1918742" y="2289367"/>
            <a:chExt cx="5181600" cy="4317000"/>
          </a:xfrm>
        </p:grpSpPr>
        <p:sp>
          <p:nvSpPr>
            <p:cNvPr id="9" name="Volný tvar 8"/>
            <p:cNvSpPr/>
            <p:nvPr/>
          </p:nvSpPr>
          <p:spPr>
            <a:xfrm>
              <a:off x="1918742" y="2289367"/>
              <a:ext cx="5181600" cy="3306174"/>
            </a:xfrm>
            <a:custGeom>
              <a:avLst/>
              <a:gdLst>
                <a:gd name="connsiteX0" fmla="*/ 0 w 5181600"/>
                <a:gd name="connsiteY0" fmla="*/ 3091937 h 3222565"/>
                <a:gd name="connsiteX1" fmla="*/ 1161143 w 5181600"/>
                <a:gd name="connsiteY1" fmla="*/ 116508 h 3222565"/>
                <a:gd name="connsiteX2" fmla="*/ 2743200 w 5181600"/>
                <a:gd name="connsiteY2" fmla="*/ 856737 h 3222565"/>
                <a:gd name="connsiteX3" fmla="*/ 5181600 w 5181600"/>
                <a:gd name="connsiteY3" fmla="*/ 3222565 h 32225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017421 h 3148049"/>
                <a:gd name="connsiteX1" fmla="*/ 584795 w 5181600"/>
                <a:gd name="connsiteY1" fmla="*/ 1558277 h 3148049"/>
                <a:gd name="connsiteX2" fmla="*/ 1161143 w 5181600"/>
                <a:gd name="connsiteY2" fmla="*/ 41992 h 3148049"/>
                <a:gd name="connsiteX3" fmla="*/ 2859314 w 5181600"/>
                <a:gd name="connsiteY3" fmla="*/ 666107 h 3148049"/>
                <a:gd name="connsiteX4" fmla="*/ 5181600 w 5181600"/>
                <a:gd name="connsiteY4" fmla="*/ 3148049 h 3148049"/>
                <a:gd name="connsiteX0" fmla="*/ 0 w 5181600"/>
                <a:gd name="connsiteY0" fmla="*/ 3119895 h 3250523"/>
                <a:gd name="connsiteX1" fmla="*/ 584795 w 5181600"/>
                <a:gd name="connsiteY1" fmla="*/ 1660751 h 3250523"/>
                <a:gd name="connsiteX2" fmla="*/ 1348512 w 5181600"/>
                <a:gd name="connsiteY2" fmla="*/ 33393 h 3250523"/>
                <a:gd name="connsiteX3" fmla="*/ 2859314 w 5181600"/>
                <a:gd name="connsiteY3" fmla="*/ 768581 h 3250523"/>
                <a:gd name="connsiteX4" fmla="*/ 5181600 w 5181600"/>
                <a:gd name="connsiteY4" fmla="*/ 3250523 h 325052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08791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1128 h 3261756"/>
                <a:gd name="connsiteX1" fmla="*/ 584795 w 5181600"/>
                <a:gd name="connsiteY1" fmla="*/ 1671984 h 3261756"/>
                <a:gd name="connsiteX2" fmla="*/ 1473425 w 5181600"/>
                <a:gd name="connsiteY2" fmla="*/ 198 h 3261756"/>
                <a:gd name="connsiteX3" fmla="*/ 3546335 w 5181600"/>
                <a:gd name="connsiteY3" fmla="*/ 1779466 h 3261756"/>
                <a:gd name="connsiteX4" fmla="*/ 5181600 w 5181600"/>
                <a:gd name="connsiteY4" fmla="*/ 3261756 h 3261756"/>
                <a:gd name="connsiteX0" fmla="*/ 0 w 5181600"/>
                <a:gd name="connsiteY0" fmla="*/ 3175548 h 3306176"/>
                <a:gd name="connsiteX1" fmla="*/ 584795 w 5181600"/>
                <a:gd name="connsiteY1" fmla="*/ 1716404 h 3306176"/>
                <a:gd name="connsiteX2" fmla="*/ 1598337 w 5181600"/>
                <a:gd name="connsiteY2" fmla="*/ 191 h 3306176"/>
                <a:gd name="connsiteX3" fmla="*/ 3546335 w 5181600"/>
                <a:gd name="connsiteY3" fmla="*/ 1823886 h 3306176"/>
                <a:gd name="connsiteX4" fmla="*/ 5181600 w 5181600"/>
                <a:gd name="connsiteY4" fmla="*/ 3306176 h 33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600" h="3306176">
                  <a:moveTo>
                    <a:pt x="0" y="3175548"/>
                  </a:moveTo>
                  <a:cubicBezTo>
                    <a:pt x="80117" y="2910143"/>
                    <a:pt x="391271" y="2212309"/>
                    <a:pt x="584795" y="1716404"/>
                  </a:cubicBezTo>
                  <a:cubicBezTo>
                    <a:pt x="778319" y="1220499"/>
                    <a:pt x="1104747" y="-17723"/>
                    <a:pt x="1598337" y="191"/>
                  </a:cubicBezTo>
                  <a:cubicBezTo>
                    <a:pt x="2091927" y="18105"/>
                    <a:pt x="2834622" y="1150709"/>
                    <a:pt x="3546335" y="1823886"/>
                  </a:cubicBezTo>
                  <a:cubicBezTo>
                    <a:pt x="4029042" y="2363776"/>
                    <a:pt x="4325879" y="2717092"/>
                    <a:pt x="5181600" y="3306176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V="1">
              <a:off x="3493109" y="2348881"/>
              <a:ext cx="0" cy="3246664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3502918" y="5578327"/>
              <a:ext cx="349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1918742" y="5577765"/>
              <a:ext cx="151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1918742" y="5866359"/>
              <a:ext cx="5076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3515710" y="3417962"/>
              <a:ext cx="1352680" cy="788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dirty="0" err="1" smtClean="0">
                  <a:sym typeface="Symbol"/>
                </a:rPr>
                <a:t>Amp</a:t>
              </a:r>
              <a:endParaRPr lang="cs-CZ" sz="1800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2497451" y="4774758"/>
              <a:ext cx="780937" cy="788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dirty="0">
                  <a:sym typeface="Symbol"/>
                </a:rPr>
                <a:t>Ti</a:t>
              </a:r>
              <a:endParaRPr lang="cs-CZ" sz="1800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4727053" y="4803394"/>
              <a:ext cx="876182" cy="788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dirty="0">
                  <a:sym typeface="Symbol"/>
                </a:rPr>
                <a:t>Te</a:t>
              </a:r>
              <a:endParaRPr lang="cs-CZ" sz="18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4016710" y="5818201"/>
              <a:ext cx="854927" cy="788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dirty="0" smtClean="0"/>
                <a:t>BI</a:t>
              </a:r>
              <a:endParaRPr lang="cs-CZ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8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Fyziologický ústav, Lékařská </a:t>
            </a:r>
            <a:r>
              <a:rPr lang="cs-CZ" dirty="0"/>
              <a:t>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Pneumotachografie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</a:t>
            </a:r>
            <a:r>
              <a:rPr lang="cs-CZ" dirty="0" smtClean="0"/>
              <a:t>fyziologie (podzimní </a:t>
            </a:r>
            <a:r>
              <a:rPr lang="cs-CZ" dirty="0"/>
              <a:t>semestr: 7. – 9. týden)</a:t>
            </a:r>
          </a:p>
        </p:txBody>
      </p:sp>
    </p:spTree>
    <p:extLst>
      <p:ext uri="{BB962C8B-B14F-4D97-AF65-F5344CB8AC3E}">
        <p14:creationId xmlns:p14="http://schemas.microsoft.com/office/powerpoint/2010/main" val="24705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Pneumotachografie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656561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Metoda měření rychlosti proudu vzduchu</a:t>
            </a:r>
          </a:p>
          <a:p>
            <a:pPr>
              <a:lnSpc>
                <a:spcPct val="100000"/>
              </a:lnSpc>
            </a:pPr>
            <a:r>
              <a:rPr lang="cs-CZ" altLang="cs-CZ" dirty="0" smtClean="0"/>
              <a:t>Používá se pro určení </a:t>
            </a:r>
            <a:r>
              <a:rPr lang="cs-CZ" altLang="cs-CZ" dirty="0"/>
              <a:t>odporu dýchacích cest na základě měření tlakového rozdílu mezi začátkem a koncem trubice, přes kterou vyšetřovaná osoba </a:t>
            </a:r>
            <a:r>
              <a:rPr lang="cs-CZ" altLang="cs-CZ" dirty="0" smtClean="0"/>
              <a:t>dýchá</a:t>
            </a:r>
          </a:p>
          <a:p>
            <a:pPr>
              <a:lnSpc>
                <a:spcPct val="100000"/>
              </a:lnSpc>
            </a:pPr>
            <a:endParaRPr lang="cs-CZ" alt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Zvýšená hodnota odporu dýchacích cest ukazuje na zúžení (obstrukci) dýchacích </a:t>
            </a:r>
            <a:r>
              <a:rPr lang="cs-CZ" dirty="0" smtClean="0"/>
              <a:t>cest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2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Poiseuillův</a:t>
            </a:r>
            <a:r>
              <a:rPr lang="cs-CZ" dirty="0"/>
              <a:t> - </a:t>
            </a:r>
            <a:r>
              <a:rPr lang="cs-CZ" dirty="0" err="1"/>
              <a:t>Hagenův</a:t>
            </a:r>
            <a:r>
              <a:rPr lang="cs-CZ" dirty="0"/>
              <a:t> zákon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720000" y="2519916"/>
                <a:ext cx="10656561" cy="3586808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2400" dirty="0" smtClean="0"/>
                  <a:t>Objemový průtok (Q) v rigidní trubici je přímo úměrný tlakovému rozdílu na začátku a konci trubice (</a:t>
                </a:r>
                <a:r>
                  <a:rPr lang="el-GR" sz="2400" dirty="0" smtClean="0"/>
                  <a:t>Δ</a:t>
                </a:r>
                <a:r>
                  <a:rPr lang="cs-CZ" sz="2400" dirty="0" smtClean="0"/>
                  <a:t>P=P</a:t>
                </a:r>
                <a:r>
                  <a:rPr lang="cs-CZ" sz="2400" baseline="-25000" dirty="0" smtClean="0"/>
                  <a:t>A</a:t>
                </a:r>
                <a:r>
                  <a:rPr lang="cs-CZ" sz="2400" dirty="0" smtClean="0"/>
                  <a:t>-P</a:t>
                </a:r>
                <a:r>
                  <a:rPr lang="cs-CZ" sz="2400" baseline="-25000" dirty="0" smtClean="0"/>
                  <a:t>B</a:t>
                </a:r>
                <a:r>
                  <a:rPr lang="cs-CZ" sz="2400" dirty="0"/>
                  <a:t>) čtvrté mocnině jejího poloměru (r) a nepřímo úměrný délce trubice (l) a viskozitě proudící </a:t>
                </a:r>
                <a:r>
                  <a:rPr lang="cs-CZ" sz="2400" dirty="0" smtClean="0"/>
                  <a:t>kapaliny/plynu (</a:t>
                </a:r>
                <a:r>
                  <a:rPr lang="el-GR" sz="2400" dirty="0" smtClean="0"/>
                  <a:t>η</a:t>
                </a:r>
                <a:r>
                  <a:rPr lang="cs-CZ" sz="2400" dirty="0" smtClean="0"/>
                  <a:t>).</a:t>
                </a:r>
                <a:endParaRPr lang="cs-CZ" sz="24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𝑄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altLang="cs-CZ" sz="2400" i="1" dirty="0" smtClean="0">
                  <a:latin typeface="Arial" charset="0"/>
                </a:endParaRP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altLang="cs-CZ" sz="2400" i="1" dirty="0" smtClean="0">
                    <a:latin typeface="Arial" charset="0"/>
                  </a:rPr>
                  <a:t>R</a:t>
                </a:r>
                <a:r>
                  <a:rPr lang="cs-CZ" altLang="cs-CZ" sz="2400" dirty="0" smtClean="0">
                    <a:latin typeface="Arial" charset="0"/>
                  </a:rPr>
                  <a:t> </a:t>
                </a:r>
                <a:r>
                  <a:rPr lang="cs-CZ" altLang="cs-CZ" sz="2400" dirty="0">
                    <a:latin typeface="Arial" charset="0"/>
                  </a:rPr>
                  <a:t>je</a:t>
                </a:r>
                <a:r>
                  <a:rPr lang="cs-CZ" altLang="cs-CZ" sz="2400" i="1" dirty="0">
                    <a:latin typeface="Arial" charset="0"/>
                  </a:rPr>
                  <a:t> odpor trubice </a:t>
                </a:r>
                <a:r>
                  <a:rPr lang="cs-CZ" altLang="cs-CZ" sz="2400" dirty="0">
                    <a:latin typeface="Arial" charset="0"/>
                  </a:rPr>
                  <a:t>proti proudění </a:t>
                </a:r>
                <a:r>
                  <a:rPr lang="cs-CZ" altLang="cs-CZ" sz="2400" dirty="0" smtClean="0">
                    <a:latin typeface="Arial" charset="0"/>
                  </a:rPr>
                  <a:t>plynu </a:t>
                </a:r>
                <a:r>
                  <a:rPr lang="cs-CZ" altLang="cs-CZ" dirty="0" smtClean="0">
                    <a:latin typeface="Arial" charset="0"/>
                  </a:rPr>
                  <a:t/>
                </a:r>
                <a:br>
                  <a:rPr lang="cs-CZ" altLang="cs-CZ" dirty="0" smtClean="0">
                    <a:latin typeface="Arial" charset="0"/>
                  </a:rPr>
                </a:br>
                <a:r>
                  <a:rPr lang="cs-CZ" altLang="cs-CZ" sz="2000" dirty="0" smtClean="0">
                    <a:latin typeface="Arial" charset="0"/>
                  </a:rPr>
                  <a:t>(tlak, který je potřeba vynaložit, aby byl daný objem kapaliny/plynu protlačen trubicí za jednotku času)</a:t>
                </a:r>
              </a:p>
              <a:p>
                <a:pPr marL="72000" indent="0">
                  <a:buNone/>
                </a:pPr>
                <a:r>
                  <a:rPr lang="cs-CZ" sz="2000" dirty="0" smtClean="0">
                    <a:latin typeface="Arial" charset="0"/>
                  </a:rPr>
                  <a:t>Platí pouze při laminárním proudění</a:t>
                </a:r>
                <a:endParaRPr lang="cs-CZ" sz="2000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2519916"/>
                <a:ext cx="10656561" cy="3586808"/>
              </a:xfrm>
              <a:blipFill rotWithShape="1">
                <a:blip r:embed="rId2"/>
                <a:stretch>
                  <a:fillRect l="-1030" t="-2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Skupina 21"/>
          <p:cNvGrpSpPr/>
          <p:nvPr/>
        </p:nvGrpSpPr>
        <p:grpSpPr>
          <a:xfrm>
            <a:off x="3911600" y="1307805"/>
            <a:ext cx="4286102" cy="1057966"/>
            <a:chOff x="3911600" y="1738313"/>
            <a:chExt cx="4135438" cy="882650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4302125" y="1828800"/>
              <a:ext cx="3268663" cy="438150"/>
              <a:chOff x="1848" y="1332"/>
              <a:chExt cx="2059" cy="276"/>
            </a:xfrm>
          </p:grpSpPr>
          <p:sp>
            <p:nvSpPr>
              <p:cNvPr id="9" name="Oval 25"/>
              <p:cNvSpPr>
                <a:spLocks noChangeArrowheads="1"/>
              </p:cNvSpPr>
              <p:nvPr/>
            </p:nvSpPr>
            <p:spPr bwMode="auto">
              <a:xfrm>
                <a:off x="3835" y="1333"/>
                <a:ext cx="72" cy="2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1884" y="1332"/>
                <a:ext cx="1992" cy="27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1" name="Oval 24"/>
              <p:cNvSpPr>
                <a:spLocks noChangeArrowheads="1"/>
              </p:cNvSpPr>
              <p:nvPr/>
            </p:nvSpPr>
            <p:spPr bwMode="auto">
              <a:xfrm>
                <a:off x="1848" y="1332"/>
                <a:ext cx="72" cy="2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3850" y="1338"/>
                <a:ext cx="30" cy="2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</p:grp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3911600" y="1847850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P</a:t>
              </a:r>
              <a:r>
                <a:rPr lang="cs-CZ" altLang="cs-CZ" sz="1800" baseline="-25000">
                  <a:latin typeface="Arial" charset="0"/>
                </a:rPr>
                <a:t>A</a:t>
              </a: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7513638" y="1858963"/>
              <a:ext cx="533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P</a:t>
              </a:r>
              <a:r>
                <a:rPr lang="cs-CZ" altLang="cs-CZ" sz="1800" baseline="-25000">
                  <a:latin typeface="Arial" charset="0"/>
                </a:rPr>
                <a:t>B</a:t>
              </a: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4368800" y="2514600"/>
              <a:ext cx="3133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5773738" y="2211388"/>
              <a:ext cx="533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l</a:t>
              </a:r>
              <a:endParaRPr lang="cs-CZ" altLang="cs-CZ" sz="1800" baseline="-25000">
                <a:latin typeface="Arial" charset="0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5889625" y="1825625"/>
              <a:ext cx="3175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5859463" y="1738313"/>
              <a:ext cx="5334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800">
                  <a:latin typeface="Arial" charset="0"/>
                </a:rPr>
                <a:t>r</a:t>
              </a:r>
              <a:endParaRPr lang="cs-CZ" altLang="cs-CZ" sz="1800" baseline="-25000">
                <a:latin typeface="Arial" charset="0"/>
              </a:endParaRPr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4359275" y="238125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7513638" y="2392363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V="1">
              <a:off x="4495800" y="2051050"/>
              <a:ext cx="2952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3074" name="Picture 2" descr="C:\Users\Johanka\Desktop\výuka\prezentace k praktikám ppt\Nové verze praktik podzim 2018\Pneumografie, Pneumotachografie 7.-9. týden\staré prezentace\stažený soub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51" y="5334000"/>
            <a:ext cx="39814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 dýchacích cest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720000" y="1441930"/>
                <a:ext cx="10901386" cy="456909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cs-CZ" sz="2400" dirty="0" smtClean="0"/>
                  <a:t>Odpor dýchacích cest  (</a:t>
                </a:r>
                <a:r>
                  <a:rPr lang="cs-CZ" sz="2400" b="1" dirty="0" err="1">
                    <a:solidFill>
                      <a:srgbClr val="FF0000"/>
                    </a:solidFill>
                  </a:rPr>
                  <a:t>Rd</a:t>
                </a:r>
                <a:r>
                  <a:rPr lang="cs-CZ" sz="2400" dirty="0"/>
                  <a:t>) vzniká následkem vnitřního tření mezi proudícím plynem a stěnou dýchacích </a:t>
                </a:r>
                <a:r>
                  <a:rPr lang="cs-CZ" sz="2400" dirty="0" smtClean="0"/>
                  <a:t>cest.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  <a:p>
                <a:pPr>
                  <a:lnSpc>
                    <a:spcPct val="100000"/>
                  </a:lnSpc>
                </a:pPr>
                <a:endParaRPr lang="cs-CZ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400" dirty="0"/>
                  <a:t>Malá změna poloměru dýchacích cest (</a:t>
                </a:r>
                <a:r>
                  <a:rPr lang="cs-CZ" sz="2400" dirty="0" err="1"/>
                  <a:t>r</a:t>
                </a:r>
                <a:r>
                  <a:rPr lang="cs-CZ" sz="2400" baseline="-25000" dirty="0" err="1"/>
                  <a:t>d</a:t>
                </a:r>
                <a:r>
                  <a:rPr lang="cs-CZ" sz="2400" dirty="0"/>
                  <a:t>) způsobí podstatně větší změnu jejich odporu vůči proudění vzduchu (</a:t>
                </a:r>
                <a:r>
                  <a:rPr lang="cs-CZ" sz="2400" dirty="0" err="1"/>
                  <a:t>R</a:t>
                </a:r>
                <a:r>
                  <a:rPr lang="cs-CZ" sz="2400" baseline="-25000" dirty="0" err="1"/>
                  <a:t>d</a:t>
                </a:r>
                <a:r>
                  <a:rPr lang="cs-CZ" sz="2400" dirty="0"/>
                  <a:t>). </a:t>
                </a:r>
                <a:endParaRPr lang="cs-CZ" sz="2400" dirty="0" smtClean="0"/>
              </a:p>
              <a:p>
                <a:pPr>
                  <a:lnSpc>
                    <a:spcPct val="100000"/>
                  </a:lnSpc>
                </a:pPr>
                <a:endParaRPr lang="cs-CZ" sz="20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000" dirty="0" smtClean="0"/>
                  <a:t>Ke </a:t>
                </a:r>
                <a:r>
                  <a:rPr lang="cs-CZ" sz="2000" dirty="0"/>
                  <a:t>zúžení (obstrukci) dýchacích cest dochází při kompresi hrudníku, zduření sliznice</a:t>
                </a:r>
                <a:r>
                  <a:rPr lang="cs-CZ" sz="2000" dirty="0" smtClean="0"/>
                  <a:t>, otoku hlasivek, konstrikci </a:t>
                </a:r>
                <a:r>
                  <a:rPr lang="cs-CZ" sz="2000" dirty="0"/>
                  <a:t>hladkých svalů dýchacích </a:t>
                </a:r>
                <a:r>
                  <a:rPr lang="cs-CZ" sz="2000" dirty="0" smtClean="0"/>
                  <a:t>cest při vdechnutí cizího tělesa, astmatickém záchvatu či jiné alergické reakci</a:t>
                </a:r>
              </a:p>
              <a:p>
                <a:pPr lvl="1"/>
                <a:r>
                  <a:rPr lang="cs-CZ" sz="1800" dirty="0" smtClean="0"/>
                  <a:t>Na odporu se nejvíce podílí bronchioly: velký podíl hladké svaloviny a žádná chrupavčitá výztuha, obsahují receptory pro různé </a:t>
                </a:r>
                <a:r>
                  <a:rPr lang="cs-CZ" sz="1800" dirty="0" err="1" smtClean="0"/>
                  <a:t>působky</a:t>
                </a:r>
                <a:r>
                  <a:rPr lang="cs-CZ" sz="1800" dirty="0" smtClean="0"/>
                  <a:t> (histamin – </a:t>
                </a:r>
                <a:r>
                  <a:rPr lang="cs-CZ" sz="1800" dirty="0" err="1" smtClean="0"/>
                  <a:t>bronchiolokonstrikce</a:t>
                </a:r>
                <a:r>
                  <a:rPr lang="cs-CZ" sz="1800" dirty="0" smtClean="0"/>
                  <a:t>, adrenalin - </a:t>
                </a:r>
                <a:r>
                  <a:rPr lang="cs-CZ" sz="1800" dirty="0" err="1" smtClean="0"/>
                  <a:t>bronchiolodilatace</a:t>
                </a:r>
                <a:r>
                  <a:rPr lang="cs-CZ" sz="1800" dirty="0" smtClean="0"/>
                  <a:t>)</a:t>
                </a:r>
                <a:endParaRPr lang="cs-CZ" sz="1800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441930"/>
                <a:ext cx="10901386" cy="4569098"/>
              </a:xfrm>
              <a:blipFill rotWithShape="1">
                <a:blip r:embed="rId2"/>
                <a:stretch>
                  <a:fillRect l="-895" t="-2003" r="-1007" b="-32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2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metody - výpočet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720000" y="1388765"/>
                <a:ext cx="10656561" cy="5065198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2000" dirty="0" smtClean="0"/>
                  <a:t>Průtok vzduchu v </a:t>
                </a:r>
                <a:r>
                  <a:rPr lang="cs-CZ" sz="2000" dirty="0" err="1" smtClean="0"/>
                  <a:t>pneumoachografu</a:t>
                </a:r>
                <a:r>
                  <a:rPr lang="cs-CZ" sz="2000" dirty="0" smtClean="0"/>
                  <a:t> je stejný </a:t>
                </a:r>
                <a:br>
                  <a:rPr lang="cs-CZ" sz="2000" dirty="0" smtClean="0"/>
                </a:br>
                <a:r>
                  <a:rPr lang="cs-CZ" sz="2000" dirty="0" smtClean="0"/>
                  <a:t>jako průtok vzduchu v dýchacích cestách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dirty="0" smtClean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𝑎𝑡𝑚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𝑄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𝑎𝑙𝑣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dirty="0" smtClean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2000" dirty="0" smtClean="0"/>
                  <a:t>Substituce</a:t>
                </a:r>
                <a:r>
                  <a:rPr lang="cs-CZ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𝑎𝑡𝑚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  </m:t>
                    </m:r>
                    <m:r>
                      <a:rPr lang="cs-CZ" sz="2000" b="0" i="1" smtClean="0">
                        <a:latin typeface="Cambria Math"/>
                      </a:rPr>
                      <m:t>𝑎</m:t>
                    </m:r>
                    <m:r>
                      <a:rPr lang="cs-CZ" sz="20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𝑎𝑙𝑣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𝑎𝑙𝑣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𝑎𝑡𝑚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dirty="0" smtClean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𝑎𝑙𝑣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cs-CZ" dirty="0" smtClean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1800" dirty="0" smtClean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800" dirty="0" smtClean="0"/>
                  <a:t>Odpor </a:t>
                </a:r>
                <a:r>
                  <a:rPr lang="cs-CZ" sz="1800" dirty="0" err="1" smtClean="0"/>
                  <a:t>pneumotachografu</a:t>
                </a:r>
                <a:r>
                  <a:rPr lang="cs-CZ" sz="1800" dirty="0" smtClean="0"/>
                  <a:t>: </a:t>
                </a:r>
                <a:r>
                  <a:rPr lang="cs-CZ" sz="1800" dirty="0" err="1" smtClean="0"/>
                  <a:t>R</a:t>
                </a:r>
                <a:r>
                  <a:rPr lang="cs-CZ" sz="1800" baseline="-25000" dirty="0" err="1" smtClean="0"/>
                  <a:t>p</a:t>
                </a:r>
                <a:r>
                  <a:rPr lang="cs-CZ" sz="1800" dirty="0" smtClean="0"/>
                  <a:t>=0,086 </a:t>
                </a:r>
                <a:r>
                  <a:rPr lang="cs-CZ" sz="1800" dirty="0" err="1" smtClean="0"/>
                  <a:t>kPa</a:t>
                </a:r>
                <a:r>
                  <a:rPr lang="cs-CZ" sz="1800" dirty="0" smtClean="0"/>
                  <a:t>*s/l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800" dirty="0" err="1" smtClean="0"/>
                  <a:t>ΔP</a:t>
                </a:r>
                <a:r>
                  <a:rPr lang="cs-CZ" sz="1800" baseline="-25000" dirty="0" err="1" smtClean="0"/>
                  <a:t>alv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a </a:t>
                </a:r>
                <a:r>
                  <a:rPr lang="cs-CZ" sz="1800" dirty="0" err="1" smtClean="0"/>
                  <a:t>ΔP</a:t>
                </a:r>
                <a:r>
                  <a:rPr lang="cs-CZ" sz="1800" baseline="-25000" dirty="0" err="1"/>
                  <a:t>p</a:t>
                </a:r>
                <a:r>
                  <a:rPr lang="cs-CZ" sz="1800" baseline="-25000" dirty="0" smtClean="0"/>
                  <a:t>  </a:t>
                </a:r>
                <a:r>
                  <a:rPr lang="cs-CZ" sz="1800" dirty="0" smtClean="0"/>
                  <a:t>budou změřeny</a:t>
                </a:r>
                <a:endParaRPr lang="cs-CZ" sz="1800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388765"/>
                <a:ext cx="10656561" cy="5065198"/>
              </a:xfrm>
              <a:blipFill rotWithShape="1">
                <a:blip r:embed="rId2"/>
                <a:stretch>
                  <a:fillRect l="-744" t="-1444" b="-30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Skupina 58"/>
          <p:cNvGrpSpPr/>
          <p:nvPr/>
        </p:nvGrpSpPr>
        <p:grpSpPr>
          <a:xfrm>
            <a:off x="6311339" y="1476367"/>
            <a:ext cx="5747646" cy="4724279"/>
            <a:chOff x="6311339" y="1476367"/>
            <a:chExt cx="5747646" cy="4724279"/>
          </a:xfrm>
        </p:grpSpPr>
        <p:sp>
          <p:nvSpPr>
            <p:cNvPr id="42" name="Volný tvar 41"/>
            <p:cNvSpPr/>
            <p:nvPr/>
          </p:nvSpPr>
          <p:spPr>
            <a:xfrm>
              <a:off x="8594429" y="3556738"/>
              <a:ext cx="1682340" cy="2395841"/>
            </a:xfrm>
            <a:custGeom>
              <a:avLst/>
              <a:gdLst>
                <a:gd name="connsiteX0" fmla="*/ 23667 w 1581951"/>
                <a:gd name="connsiteY0" fmla="*/ 323355 h 2850575"/>
                <a:gd name="connsiteX1" fmla="*/ 44932 w 1581951"/>
                <a:gd name="connsiteY1" fmla="*/ 2322276 h 2850575"/>
                <a:gd name="connsiteX2" fmla="*/ 289481 w 1581951"/>
                <a:gd name="connsiteY2" fmla="*/ 2768844 h 2850575"/>
                <a:gd name="connsiteX3" fmla="*/ 1384634 w 1581951"/>
                <a:gd name="connsiteY3" fmla="*/ 2811374 h 2850575"/>
                <a:gd name="connsiteX4" fmla="*/ 1480327 w 1581951"/>
                <a:gd name="connsiteY4" fmla="*/ 2343541 h 2850575"/>
                <a:gd name="connsiteX5" fmla="*/ 300113 w 1581951"/>
                <a:gd name="connsiteY5" fmla="*/ 206397 h 2850575"/>
                <a:gd name="connsiteX6" fmla="*/ 23667 w 1581951"/>
                <a:gd name="connsiteY6" fmla="*/ 323355 h 2850575"/>
                <a:gd name="connsiteX0" fmla="*/ 23667 w 1581951"/>
                <a:gd name="connsiteY0" fmla="*/ 323355 h 2837590"/>
                <a:gd name="connsiteX1" fmla="*/ 44932 w 1581951"/>
                <a:gd name="connsiteY1" fmla="*/ 2322276 h 2837590"/>
                <a:gd name="connsiteX2" fmla="*/ 289481 w 1581951"/>
                <a:gd name="connsiteY2" fmla="*/ 2768844 h 2837590"/>
                <a:gd name="connsiteX3" fmla="*/ 1384634 w 1581951"/>
                <a:gd name="connsiteY3" fmla="*/ 2811374 h 2837590"/>
                <a:gd name="connsiteX4" fmla="*/ 1480327 w 1581951"/>
                <a:gd name="connsiteY4" fmla="*/ 2343541 h 2837590"/>
                <a:gd name="connsiteX5" fmla="*/ 300113 w 1581951"/>
                <a:gd name="connsiteY5" fmla="*/ 206397 h 2837590"/>
                <a:gd name="connsiteX6" fmla="*/ 23667 w 1581951"/>
                <a:gd name="connsiteY6" fmla="*/ 323355 h 2837590"/>
                <a:gd name="connsiteX0" fmla="*/ 23667 w 1582901"/>
                <a:gd name="connsiteY0" fmla="*/ 323355 h 2819158"/>
                <a:gd name="connsiteX1" fmla="*/ 44932 w 1582901"/>
                <a:gd name="connsiteY1" fmla="*/ 2322276 h 2819158"/>
                <a:gd name="connsiteX2" fmla="*/ 289481 w 1582901"/>
                <a:gd name="connsiteY2" fmla="*/ 2768844 h 2819158"/>
                <a:gd name="connsiteX3" fmla="*/ 1384634 w 1582901"/>
                <a:gd name="connsiteY3" fmla="*/ 2811374 h 2819158"/>
                <a:gd name="connsiteX4" fmla="*/ 1480327 w 1582901"/>
                <a:gd name="connsiteY4" fmla="*/ 2343541 h 2819158"/>
                <a:gd name="connsiteX5" fmla="*/ 300113 w 1582901"/>
                <a:gd name="connsiteY5" fmla="*/ 206397 h 2819158"/>
                <a:gd name="connsiteX6" fmla="*/ 23667 w 1582901"/>
                <a:gd name="connsiteY6" fmla="*/ 323355 h 2819158"/>
                <a:gd name="connsiteX0" fmla="*/ 23667 w 1582901"/>
                <a:gd name="connsiteY0" fmla="*/ 261717 h 2757520"/>
                <a:gd name="connsiteX1" fmla="*/ 44932 w 1582901"/>
                <a:gd name="connsiteY1" fmla="*/ 2260638 h 2757520"/>
                <a:gd name="connsiteX2" fmla="*/ 289481 w 1582901"/>
                <a:gd name="connsiteY2" fmla="*/ 2707206 h 2757520"/>
                <a:gd name="connsiteX3" fmla="*/ 1384634 w 1582901"/>
                <a:gd name="connsiteY3" fmla="*/ 2749736 h 2757520"/>
                <a:gd name="connsiteX4" fmla="*/ 1480327 w 1582901"/>
                <a:gd name="connsiteY4" fmla="*/ 2281903 h 2757520"/>
                <a:gd name="connsiteX5" fmla="*/ 300113 w 1582901"/>
                <a:gd name="connsiteY5" fmla="*/ 144759 h 2757520"/>
                <a:gd name="connsiteX6" fmla="*/ 23667 w 1582901"/>
                <a:gd name="connsiteY6" fmla="*/ 261717 h 2757520"/>
                <a:gd name="connsiteX0" fmla="*/ 25150 w 1584384"/>
                <a:gd name="connsiteY0" fmla="*/ 212331 h 2708134"/>
                <a:gd name="connsiteX1" fmla="*/ 46415 w 1584384"/>
                <a:gd name="connsiteY1" fmla="*/ 2211252 h 2708134"/>
                <a:gd name="connsiteX2" fmla="*/ 290964 w 1584384"/>
                <a:gd name="connsiteY2" fmla="*/ 2657820 h 2708134"/>
                <a:gd name="connsiteX3" fmla="*/ 1386117 w 1584384"/>
                <a:gd name="connsiteY3" fmla="*/ 2700350 h 2708134"/>
                <a:gd name="connsiteX4" fmla="*/ 1481810 w 1584384"/>
                <a:gd name="connsiteY4" fmla="*/ 2232517 h 2708134"/>
                <a:gd name="connsiteX5" fmla="*/ 301596 w 1584384"/>
                <a:gd name="connsiteY5" fmla="*/ 95373 h 2708134"/>
                <a:gd name="connsiteX6" fmla="*/ 25150 w 1584384"/>
                <a:gd name="connsiteY6" fmla="*/ 212331 h 2708134"/>
                <a:gd name="connsiteX0" fmla="*/ 25150 w 1584384"/>
                <a:gd name="connsiteY0" fmla="*/ 164356 h 2660159"/>
                <a:gd name="connsiteX1" fmla="*/ 46415 w 1584384"/>
                <a:gd name="connsiteY1" fmla="*/ 2163277 h 2660159"/>
                <a:gd name="connsiteX2" fmla="*/ 290964 w 1584384"/>
                <a:gd name="connsiteY2" fmla="*/ 2609845 h 2660159"/>
                <a:gd name="connsiteX3" fmla="*/ 1386117 w 1584384"/>
                <a:gd name="connsiteY3" fmla="*/ 2652375 h 2660159"/>
                <a:gd name="connsiteX4" fmla="*/ 1481810 w 1584384"/>
                <a:gd name="connsiteY4" fmla="*/ 2184542 h 2660159"/>
                <a:gd name="connsiteX5" fmla="*/ 301596 w 1584384"/>
                <a:gd name="connsiteY5" fmla="*/ 47398 h 2660159"/>
                <a:gd name="connsiteX6" fmla="*/ 25150 w 1584384"/>
                <a:gd name="connsiteY6" fmla="*/ 164356 h 2660159"/>
                <a:gd name="connsiteX0" fmla="*/ 31112 w 1590346"/>
                <a:gd name="connsiteY0" fmla="*/ 195118 h 2690921"/>
                <a:gd name="connsiteX1" fmla="*/ 52377 w 1590346"/>
                <a:gd name="connsiteY1" fmla="*/ 2194039 h 2690921"/>
                <a:gd name="connsiteX2" fmla="*/ 296926 w 1590346"/>
                <a:gd name="connsiteY2" fmla="*/ 2640607 h 2690921"/>
                <a:gd name="connsiteX3" fmla="*/ 1392079 w 1590346"/>
                <a:gd name="connsiteY3" fmla="*/ 2683137 h 2690921"/>
                <a:gd name="connsiteX4" fmla="*/ 1487772 w 1590346"/>
                <a:gd name="connsiteY4" fmla="*/ 2215304 h 2690921"/>
                <a:gd name="connsiteX5" fmla="*/ 409536 w 1590346"/>
                <a:gd name="connsiteY5" fmla="*/ 129148 h 2690921"/>
                <a:gd name="connsiteX6" fmla="*/ 31112 w 1590346"/>
                <a:gd name="connsiteY6" fmla="*/ 195118 h 2690921"/>
                <a:gd name="connsiteX0" fmla="*/ 31112 w 1590346"/>
                <a:gd name="connsiteY0" fmla="*/ 206135 h 2701938"/>
                <a:gd name="connsiteX1" fmla="*/ 52377 w 1590346"/>
                <a:gd name="connsiteY1" fmla="*/ 2205056 h 2701938"/>
                <a:gd name="connsiteX2" fmla="*/ 296926 w 1590346"/>
                <a:gd name="connsiteY2" fmla="*/ 2651624 h 2701938"/>
                <a:gd name="connsiteX3" fmla="*/ 1392079 w 1590346"/>
                <a:gd name="connsiteY3" fmla="*/ 2694154 h 2701938"/>
                <a:gd name="connsiteX4" fmla="*/ 1487772 w 1590346"/>
                <a:gd name="connsiteY4" fmla="*/ 2226321 h 2701938"/>
                <a:gd name="connsiteX5" fmla="*/ 409536 w 1590346"/>
                <a:gd name="connsiteY5" fmla="*/ 140165 h 2701938"/>
                <a:gd name="connsiteX6" fmla="*/ 31112 w 1590346"/>
                <a:gd name="connsiteY6" fmla="*/ 206135 h 2701938"/>
                <a:gd name="connsiteX0" fmla="*/ 31112 w 1597241"/>
                <a:gd name="connsiteY0" fmla="*/ 206135 h 2699362"/>
                <a:gd name="connsiteX1" fmla="*/ 52377 w 1597241"/>
                <a:gd name="connsiteY1" fmla="*/ 2205056 h 2699362"/>
                <a:gd name="connsiteX2" fmla="*/ 296926 w 1597241"/>
                <a:gd name="connsiteY2" fmla="*/ 2651624 h 2699362"/>
                <a:gd name="connsiteX3" fmla="*/ 1392079 w 1597241"/>
                <a:gd name="connsiteY3" fmla="*/ 2694154 h 2699362"/>
                <a:gd name="connsiteX4" fmla="*/ 1487772 w 1597241"/>
                <a:gd name="connsiteY4" fmla="*/ 2226321 h 2699362"/>
                <a:gd name="connsiteX5" fmla="*/ 409536 w 1597241"/>
                <a:gd name="connsiteY5" fmla="*/ 140165 h 2699362"/>
                <a:gd name="connsiteX6" fmla="*/ 31112 w 1597241"/>
                <a:gd name="connsiteY6" fmla="*/ 206135 h 2699362"/>
                <a:gd name="connsiteX0" fmla="*/ 31112 w 1600321"/>
                <a:gd name="connsiteY0" fmla="*/ 206135 h 2711667"/>
                <a:gd name="connsiteX1" fmla="*/ 52377 w 1600321"/>
                <a:gd name="connsiteY1" fmla="*/ 2205056 h 2711667"/>
                <a:gd name="connsiteX2" fmla="*/ 296926 w 1600321"/>
                <a:gd name="connsiteY2" fmla="*/ 2651624 h 2711667"/>
                <a:gd name="connsiteX3" fmla="*/ 1392079 w 1600321"/>
                <a:gd name="connsiteY3" fmla="*/ 2694154 h 2711667"/>
                <a:gd name="connsiteX4" fmla="*/ 1487772 w 1600321"/>
                <a:gd name="connsiteY4" fmla="*/ 2226321 h 2711667"/>
                <a:gd name="connsiteX5" fmla="*/ 409536 w 1600321"/>
                <a:gd name="connsiteY5" fmla="*/ 140165 h 2711667"/>
                <a:gd name="connsiteX6" fmla="*/ 31112 w 1600321"/>
                <a:gd name="connsiteY6" fmla="*/ 206135 h 2711667"/>
                <a:gd name="connsiteX0" fmla="*/ 31112 w 1608837"/>
                <a:gd name="connsiteY0" fmla="*/ 206135 h 2696850"/>
                <a:gd name="connsiteX1" fmla="*/ 52377 w 1608837"/>
                <a:gd name="connsiteY1" fmla="*/ 2205056 h 2696850"/>
                <a:gd name="connsiteX2" fmla="*/ 296926 w 1608837"/>
                <a:gd name="connsiteY2" fmla="*/ 2651624 h 2696850"/>
                <a:gd name="connsiteX3" fmla="*/ 1392079 w 1608837"/>
                <a:gd name="connsiteY3" fmla="*/ 2694154 h 2696850"/>
                <a:gd name="connsiteX4" fmla="*/ 1569271 w 1608837"/>
                <a:gd name="connsiteY4" fmla="*/ 2575721 h 2696850"/>
                <a:gd name="connsiteX5" fmla="*/ 1487772 w 1608837"/>
                <a:gd name="connsiteY5" fmla="*/ 2226321 h 2696850"/>
                <a:gd name="connsiteX6" fmla="*/ 409536 w 1608837"/>
                <a:gd name="connsiteY6" fmla="*/ 140165 h 2696850"/>
                <a:gd name="connsiteX7" fmla="*/ 31112 w 1608837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29466 w 1582814"/>
                <a:gd name="connsiteY0" fmla="*/ 335175 h 2742801"/>
                <a:gd name="connsiteX1" fmla="*/ 57081 w 1582814"/>
                <a:gd name="connsiteY1" fmla="*/ 2251007 h 2742801"/>
                <a:gd name="connsiteX2" fmla="*/ 301630 w 1582814"/>
                <a:gd name="connsiteY2" fmla="*/ 2697575 h 2742801"/>
                <a:gd name="connsiteX3" fmla="*/ 1396783 w 1582814"/>
                <a:gd name="connsiteY3" fmla="*/ 2740105 h 2742801"/>
                <a:gd name="connsiteX4" fmla="*/ 1573975 w 1582814"/>
                <a:gd name="connsiteY4" fmla="*/ 2621672 h 2742801"/>
                <a:gd name="connsiteX5" fmla="*/ 1492476 w 1582814"/>
                <a:gd name="connsiteY5" fmla="*/ 2272272 h 2742801"/>
                <a:gd name="connsiteX6" fmla="*/ 414240 w 1582814"/>
                <a:gd name="connsiteY6" fmla="*/ 186116 h 2742801"/>
                <a:gd name="connsiteX7" fmla="*/ 29466 w 1582814"/>
                <a:gd name="connsiteY7" fmla="*/ 335175 h 2742801"/>
                <a:gd name="connsiteX0" fmla="*/ 52006 w 1605354"/>
                <a:gd name="connsiteY0" fmla="*/ 333015 h 2740641"/>
                <a:gd name="connsiteX1" fmla="*/ 79621 w 1605354"/>
                <a:gd name="connsiteY1" fmla="*/ 2248847 h 2740641"/>
                <a:gd name="connsiteX2" fmla="*/ 324170 w 1605354"/>
                <a:gd name="connsiteY2" fmla="*/ 2695415 h 2740641"/>
                <a:gd name="connsiteX3" fmla="*/ 1419323 w 1605354"/>
                <a:gd name="connsiteY3" fmla="*/ 2737945 h 2740641"/>
                <a:gd name="connsiteX4" fmla="*/ 1596515 w 1605354"/>
                <a:gd name="connsiteY4" fmla="*/ 2619512 h 2740641"/>
                <a:gd name="connsiteX5" fmla="*/ 1515016 w 1605354"/>
                <a:gd name="connsiteY5" fmla="*/ 2270112 h 2740641"/>
                <a:gd name="connsiteX6" fmla="*/ 436780 w 1605354"/>
                <a:gd name="connsiteY6" fmla="*/ 183956 h 2740641"/>
                <a:gd name="connsiteX7" fmla="*/ 52006 w 1605354"/>
                <a:gd name="connsiteY7" fmla="*/ 333015 h 2740641"/>
                <a:gd name="connsiteX0" fmla="*/ 32282 w 1585630"/>
                <a:gd name="connsiteY0" fmla="*/ 333015 h 2740641"/>
                <a:gd name="connsiteX1" fmla="*/ 59897 w 1585630"/>
                <a:gd name="connsiteY1" fmla="*/ 2248847 h 2740641"/>
                <a:gd name="connsiteX2" fmla="*/ 304446 w 1585630"/>
                <a:gd name="connsiteY2" fmla="*/ 2695415 h 2740641"/>
                <a:gd name="connsiteX3" fmla="*/ 1399599 w 1585630"/>
                <a:gd name="connsiteY3" fmla="*/ 2737945 h 2740641"/>
                <a:gd name="connsiteX4" fmla="*/ 1576791 w 1585630"/>
                <a:gd name="connsiteY4" fmla="*/ 2619512 h 2740641"/>
                <a:gd name="connsiteX5" fmla="*/ 1495292 w 1585630"/>
                <a:gd name="connsiteY5" fmla="*/ 2270112 h 2740641"/>
                <a:gd name="connsiteX6" fmla="*/ 417056 w 1585630"/>
                <a:gd name="connsiteY6" fmla="*/ 183956 h 2740641"/>
                <a:gd name="connsiteX7" fmla="*/ 32282 w 1585630"/>
                <a:gd name="connsiteY7" fmla="*/ 333015 h 2740641"/>
                <a:gd name="connsiteX0" fmla="*/ 67570 w 1620918"/>
                <a:gd name="connsiteY0" fmla="*/ 334092 h 2754637"/>
                <a:gd name="connsiteX1" fmla="*/ 25335 w 1620918"/>
                <a:gd name="connsiteY1" fmla="*/ 2227263 h 2754637"/>
                <a:gd name="connsiteX2" fmla="*/ 339734 w 1620918"/>
                <a:gd name="connsiteY2" fmla="*/ 2696492 h 2754637"/>
                <a:gd name="connsiteX3" fmla="*/ 1434887 w 1620918"/>
                <a:gd name="connsiteY3" fmla="*/ 2739022 h 2754637"/>
                <a:gd name="connsiteX4" fmla="*/ 1612079 w 1620918"/>
                <a:gd name="connsiteY4" fmla="*/ 2620589 h 2754637"/>
                <a:gd name="connsiteX5" fmla="*/ 1530580 w 1620918"/>
                <a:gd name="connsiteY5" fmla="*/ 2271189 h 2754637"/>
                <a:gd name="connsiteX6" fmla="*/ 452344 w 1620918"/>
                <a:gd name="connsiteY6" fmla="*/ 185033 h 2754637"/>
                <a:gd name="connsiteX7" fmla="*/ 67570 w 1620918"/>
                <a:gd name="connsiteY7" fmla="*/ 334092 h 2754637"/>
                <a:gd name="connsiteX0" fmla="*/ 67570 w 1620918"/>
                <a:gd name="connsiteY0" fmla="*/ 334092 h 2745865"/>
                <a:gd name="connsiteX1" fmla="*/ 25335 w 1620918"/>
                <a:gd name="connsiteY1" fmla="*/ 2227263 h 2745865"/>
                <a:gd name="connsiteX2" fmla="*/ 339734 w 1620918"/>
                <a:gd name="connsiteY2" fmla="*/ 2696492 h 2745865"/>
                <a:gd name="connsiteX3" fmla="*/ 1434887 w 1620918"/>
                <a:gd name="connsiteY3" fmla="*/ 2739022 h 2745865"/>
                <a:gd name="connsiteX4" fmla="*/ 1612079 w 1620918"/>
                <a:gd name="connsiteY4" fmla="*/ 2620589 h 2745865"/>
                <a:gd name="connsiteX5" fmla="*/ 1530580 w 1620918"/>
                <a:gd name="connsiteY5" fmla="*/ 2271189 h 2745865"/>
                <a:gd name="connsiteX6" fmla="*/ 452344 w 1620918"/>
                <a:gd name="connsiteY6" fmla="*/ 185033 h 2745865"/>
                <a:gd name="connsiteX7" fmla="*/ 67570 w 1620918"/>
                <a:gd name="connsiteY7" fmla="*/ 334092 h 274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918" h="2745865">
                  <a:moveTo>
                    <a:pt x="67570" y="334092"/>
                  </a:moveTo>
                  <a:cubicBezTo>
                    <a:pt x="-3598" y="674464"/>
                    <a:pt x="-20026" y="1833530"/>
                    <a:pt x="25335" y="2227263"/>
                  </a:cubicBezTo>
                  <a:cubicBezTo>
                    <a:pt x="70696" y="2620996"/>
                    <a:pt x="104809" y="2641412"/>
                    <a:pt x="339734" y="2696492"/>
                  </a:cubicBezTo>
                  <a:cubicBezTo>
                    <a:pt x="574659" y="2751572"/>
                    <a:pt x="1362198" y="2751672"/>
                    <a:pt x="1434887" y="2739022"/>
                  </a:cubicBezTo>
                  <a:cubicBezTo>
                    <a:pt x="1507576" y="2726372"/>
                    <a:pt x="1596130" y="2698561"/>
                    <a:pt x="1612079" y="2620589"/>
                  </a:cubicBezTo>
                  <a:cubicBezTo>
                    <a:pt x="1628028" y="2542617"/>
                    <a:pt x="1633222" y="2525482"/>
                    <a:pt x="1530580" y="2271189"/>
                  </a:cubicBezTo>
                  <a:cubicBezTo>
                    <a:pt x="1332759" y="1863242"/>
                    <a:pt x="696179" y="507882"/>
                    <a:pt x="452344" y="185033"/>
                  </a:cubicBezTo>
                  <a:cubicBezTo>
                    <a:pt x="208509" y="-137816"/>
                    <a:pt x="138738" y="-6280"/>
                    <a:pt x="67570" y="334092"/>
                  </a:cubicBezTo>
                  <a:close/>
                </a:path>
              </a:pathLst>
            </a:custGeom>
            <a:noFill/>
            <a:ln w="38100"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43" name="Volný tvar 42"/>
            <p:cNvSpPr/>
            <p:nvPr/>
          </p:nvSpPr>
          <p:spPr>
            <a:xfrm flipH="1">
              <a:off x="6311339" y="3556738"/>
              <a:ext cx="1682340" cy="2395841"/>
            </a:xfrm>
            <a:custGeom>
              <a:avLst/>
              <a:gdLst>
                <a:gd name="connsiteX0" fmla="*/ 23667 w 1581951"/>
                <a:gd name="connsiteY0" fmla="*/ 323355 h 2850575"/>
                <a:gd name="connsiteX1" fmla="*/ 44932 w 1581951"/>
                <a:gd name="connsiteY1" fmla="*/ 2322276 h 2850575"/>
                <a:gd name="connsiteX2" fmla="*/ 289481 w 1581951"/>
                <a:gd name="connsiteY2" fmla="*/ 2768844 h 2850575"/>
                <a:gd name="connsiteX3" fmla="*/ 1384634 w 1581951"/>
                <a:gd name="connsiteY3" fmla="*/ 2811374 h 2850575"/>
                <a:gd name="connsiteX4" fmla="*/ 1480327 w 1581951"/>
                <a:gd name="connsiteY4" fmla="*/ 2343541 h 2850575"/>
                <a:gd name="connsiteX5" fmla="*/ 300113 w 1581951"/>
                <a:gd name="connsiteY5" fmla="*/ 206397 h 2850575"/>
                <a:gd name="connsiteX6" fmla="*/ 23667 w 1581951"/>
                <a:gd name="connsiteY6" fmla="*/ 323355 h 2850575"/>
                <a:gd name="connsiteX0" fmla="*/ 23667 w 1581951"/>
                <a:gd name="connsiteY0" fmla="*/ 323355 h 2837590"/>
                <a:gd name="connsiteX1" fmla="*/ 44932 w 1581951"/>
                <a:gd name="connsiteY1" fmla="*/ 2322276 h 2837590"/>
                <a:gd name="connsiteX2" fmla="*/ 289481 w 1581951"/>
                <a:gd name="connsiteY2" fmla="*/ 2768844 h 2837590"/>
                <a:gd name="connsiteX3" fmla="*/ 1384634 w 1581951"/>
                <a:gd name="connsiteY3" fmla="*/ 2811374 h 2837590"/>
                <a:gd name="connsiteX4" fmla="*/ 1480327 w 1581951"/>
                <a:gd name="connsiteY4" fmla="*/ 2343541 h 2837590"/>
                <a:gd name="connsiteX5" fmla="*/ 300113 w 1581951"/>
                <a:gd name="connsiteY5" fmla="*/ 206397 h 2837590"/>
                <a:gd name="connsiteX6" fmla="*/ 23667 w 1581951"/>
                <a:gd name="connsiteY6" fmla="*/ 323355 h 2837590"/>
                <a:gd name="connsiteX0" fmla="*/ 23667 w 1582901"/>
                <a:gd name="connsiteY0" fmla="*/ 323355 h 2819158"/>
                <a:gd name="connsiteX1" fmla="*/ 44932 w 1582901"/>
                <a:gd name="connsiteY1" fmla="*/ 2322276 h 2819158"/>
                <a:gd name="connsiteX2" fmla="*/ 289481 w 1582901"/>
                <a:gd name="connsiteY2" fmla="*/ 2768844 h 2819158"/>
                <a:gd name="connsiteX3" fmla="*/ 1384634 w 1582901"/>
                <a:gd name="connsiteY3" fmla="*/ 2811374 h 2819158"/>
                <a:gd name="connsiteX4" fmla="*/ 1480327 w 1582901"/>
                <a:gd name="connsiteY4" fmla="*/ 2343541 h 2819158"/>
                <a:gd name="connsiteX5" fmla="*/ 300113 w 1582901"/>
                <a:gd name="connsiteY5" fmla="*/ 206397 h 2819158"/>
                <a:gd name="connsiteX6" fmla="*/ 23667 w 1582901"/>
                <a:gd name="connsiteY6" fmla="*/ 323355 h 2819158"/>
                <a:gd name="connsiteX0" fmla="*/ 23667 w 1582901"/>
                <a:gd name="connsiteY0" fmla="*/ 261717 h 2757520"/>
                <a:gd name="connsiteX1" fmla="*/ 44932 w 1582901"/>
                <a:gd name="connsiteY1" fmla="*/ 2260638 h 2757520"/>
                <a:gd name="connsiteX2" fmla="*/ 289481 w 1582901"/>
                <a:gd name="connsiteY2" fmla="*/ 2707206 h 2757520"/>
                <a:gd name="connsiteX3" fmla="*/ 1384634 w 1582901"/>
                <a:gd name="connsiteY3" fmla="*/ 2749736 h 2757520"/>
                <a:gd name="connsiteX4" fmla="*/ 1480327 w 1582901"/>
                <a:gd name="connsiteY4" fmla="*/ 2281903 h 2757520"/>
                <a:gd name="connsiteX5" fmla="*/ 300113 w 1582901"/>
                <a:gd name="connsiteY5" fmla="*/ 144759 h 2757520"/>
                <a:gd name="connsiteX6" fmla="*/ 23667 w 1582901"/>
                <a:gd name="connsiteY6" fmla="*/ 261717 h 2757520"/>
                <a:gd name="connsiteX0" fmla="*/ 25150 w 1584384"/>
                <a:gd name="connsiteY0" fmla="*/ 212331 h 2708134"/>
                <a:gd name="connsiteX1" fmla="*/ 46415 w 1584384"/>
                <a:gd name="connsiteY1" fmla="*/ 2211252 h 2708134"/>
                <a:gd name="connsiteX2" fmla="*/ 290964 w 1584384"/>
                <a:gd name="connsiteY2" fmla="*/ 2657820 h 2708134"/>
                <a:gd name="connsiteX3" fmla="*/ 1386117 w 1584384"/>
                <a:gd name="connsiteY3" fmla="*/ 2700350 h 2708134"/>
                <a:gd name="connsiteX4" fmla="*/ 1481810 w 1584384"/>
                <a:gd name="connsiteY4" fmla="*/ 2232517 h 2708134"/>
                <a:gd name="connsiteX5" fmla="*/ 301596 w 1584384"/>
                <a:gd name="connsiteY5" fmla="*/ 95373 h 2708134"/>
                <a:gd name="connsiteX6" fmla="*/ 25150 w 1584384"/>
                <a:gd name="connsiteY6" fmla="*/ 212331 h 2708134"/>
                <a:gd name="connsiteX0" fmla="*/ 25150 w 1584384"/>
                <a:gd name="connsiteY0" fmla="*/ 164356 h 2660159"/>
                <a:gd name="connsiteX1" fmla="*/ 46415 w 1584384"/>
                <a:gd name="connsiteY1" fmla="*/ 2163277 h 2660159"/>
                <a:gd name="connsiteX2" fmla="*/ 290964 w 1584384"/>
                <a:gd name="connsiteY2" fmla="*/ 2609845 h 2660159"/>
                <a:gd name="connsiteX3" fmla="*/ 1386117 w 1584384"/>
                <a:gd name="connsiteY3" fmla="*/ 2652375 h 2660159"/>
                <a:gd name="connsiteX4" fmla="*/ 1481810 w 1584384"/>
                <a:gd name="connsiteY4" fmla="*/ 2184542 h 2660159"/>
                <a:gd name="connsiteX5" fmla="*/ 301596 w 1584384"/>
                <a:gd name="connsiteY5" fmla="*/ 47398 h 2660159"/>
                <a:gd name="connsiteX6" fmla="*/ 25150 w 1584384"/>
                <a:gd name="connsiteY6" fmla="*/ 164356 h 2660159"/>
                <a:gd name="connsiteX0" fmla="*/ 31112 w 1590346"/>
                <a:gd name="connsiteY0" fmla="*/ 195118 h 2690921"/>
                <a:gd name="connsiteX1" fmla="*/ 52377 w 1590346"/>
                <a:gd name="connsiteY1" fmla="*/ 2194039 h 2690921"/>
                <a:gd name="connsiteX2" fmla="*/ 296926 w 1590346"/>
                <a:gd name="connsiteY2" fmla="*/ 2640607 h 2690921"/>
                <a:gd name="connsiteX3" fmla="*/ 1392079 w 1590346"/>
                <a:gd name="connsiteY3" fmla="*/ 2683137 h 2690921"/>
                <a:gd name="connsiteX4" fmla="*/ 1487772 w 1590346"/>
                <a:gd name="connsiteY4" fmla="*/ 2215304 h 2690921"/>
                <a:gd name="connsiteX5" fmla="*/ 409536 w 1590346"/>
                <a:gd name="connsiteY5" fmla="*/ 129148 h 2690921"/>
                <a:gd name="connsiteX6" fmla="*/ 31112 w 1590346"/>
                <a:gd name="connsiteY6" fmla="*/ 195118 h 2690921"/>
                <a:gd name="connsiteX0" fmla="*/ 31112 w 1590346"/>
                <a:gd name="connsiteY0" fmla="*/ 206135 h 2701938"/>
                <a:gd name="connsiteX1" fmla="*/ 52377 w 1590346"/>
                <a:gd name="connsiteY1" fmla="*/ 2205056 h 2701938"/>
                <a:gd name="connsiteX2" fmla="*/ 296926 w 1590346"/>
                <a:gd name="connsiteY2" fmla="*/ 2651624 h 2701938"/>
                <a:gd name="connsiteX3" fmla="*/ 1392079 w 1590346"/>
                <a:gd name="connsiteY3" fmla="*/ 2694154 h 2701938"/>
                <a:gd name="connsiteX4" fmla="*/ 1487772 w 1590346"/>
                <a:gd name="connsiteY4" fmla="*/ 2226321 h 2701938"/>
                <a:gd name="connsiteX5" fmla="*/ 409536 w 1590346"/>
                <a:gd name="connsiteY5" fmla="*/ 140165 h 2701938"/>
                <a:gd name="connsiteX6" fmla="*/ 31112 w 1590346"/>
                <a:gd name="connsiteY6" fmla="*/ 206135 h 2701938"/>
                <a:gd name="connsiteX0" fmla="*/ 31112 w 1597241"/>
                <a:gd name="connsiteY0" fmla="*/ 206135 h 2699362"/>
                <a:gd name="connsiteX1" fmla="*/ 52377 w 1597241"/>
                <a:gd name="connsiteY1" fmla="*/ 2205056 h 2699362"/>
                <a:gd name="connsiteX2" fmla="*/ 296926 w 1597241"/>
                <a:gd name="connsiteY2" fmla="*/ 2651624 h 2699362"/>
                <a:gd name="connsiteX3" fmla="*/ 1392079 w 1597241"/>
                <a:gd name="connsiteY3" fmla="*/ 2694154 h 2699362"/>
                <a:gd name="connsiteX4" fmla="*/ 1487772 w 1597241"/>
                <a:gd name="connsiteY4" fmla="*/ 2226321 h 2699362"/>
                <a:gd name="connsiteX5" fmla="*/ 409536 w 1597241"/>
                <a:gd name="connsiteY5" fmla="*/ 140165 h 2699362"/>
                <a:gd name="connsiteX6" fmla="*/ 31112 w 1597241"/>
                <a:gd name="connsiteY6" fmla="*/ 206135 h 2699362"/>
                <a:gd name="connsiteX0" fmla="*/ 31112 w 1600321"/>
                <a:gd name="connsiteY0" fmla="*/ 206135 h 2711667"/>
                <a:gd name="connsiteX1" fmla="*/ 52377 w 1600321"/>
                <a:gd name="connsiteY1" fmla="*/ 2205056 h 2711667"/>
                <a:gd name="connsiteX2" fmla="*/ 296926 w 1600321"/>
                <a:gd name="connsiteY2" fmla="*/ 2651624 h 2711667"/>
                <a:gd name="connsiteX3" fmla="*/ 1392079 w 1600321"/>
                <a:gd name="connsiteY3" fmla="*/ 2694154 h 2711667"/>
                <a:gd name="connsiteX4" fmla="*/ 1487772 w 1600321"/>
                <a:gd name="connsiteY4" fmla="*/ 2226321 h 2711667"/>
                <a:gd name="connsiteX5" fmla="*/ 409536 w 1600321"/>
                <a:gd name="connsiteY5" fmla="*/ 140165 h 2711667"/>
                <a:gd name="connsiteX6" fmla="*/ 31112 w 1600321"/>
                <a:gd name="connsiteY6" fmla="*/ 206135 h 2711667"/>
                <a:gd name="connsiteX0" fmla="*/ 31112 w 1608837"/>
                <a:gd name="connsiteY0" fmla="*/ 206135 h 2696850"/>
                <a:gd name="connsiteX1" fmla="*/ 52377 w 1608837"/>
                <a:gd name="connsiteY1" fmla="*/ 2205056 h 2696850"/>
                <a:gd name="connsiteX2" fmla="*/ 296926 w 1608837"/>
                <a:gd name="connsiteY2" fmla="*/ 2651624 h 2696850"/>
                <a:gd name="connsiteX3" fmla="*/ 1392079 w 1608837"/>
                <a:gd name="connsiteY3" fmla="*/ 2694154 h 2696850"/>
                <a:gd name="connsiteX4" fmla="*/ 1569271 w 1608837"/>
                <a:gd name="connsiteY4" fmla="*/ 2575721 h 2696850"/>
                <a:gd name="connsiteX5" fmla="*/ 1487772 w 1608837"/>
                <a:gd name="connsiteY5" fmla="*/ 2226321 h 2696850"/>
                <a:gd name="connsiteX6" fmla="*/ 409536 w 1608837"/>
                <a:gd name="connsiteY6" fmla="*/ 140165 h 2696850"/>
                <a:gd name="connsiteX7" fmla="*/ 31112 w 1608837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31112 w 1578110"/>
                <a:gd name="connsiteY0" fmla="*/ 206135 h 2696850"/>
                <a:gd name="connsiteX1" fmla="*/ 52377 w 1578110"/>
                <a:gd name="connsiteY1" fmla="*/ 2205056 h 2696850"/>
                <a:gd name="connsiteX2" fmla="*/ 296926 w 1578110"/>
                <a:gd name="connsiteY2" fmla="*/ 2651624 h 2696850"/>
                <a:gd name="connsiteX3" fmla="*/ 1392079 w 1578110"/>
                <a:gd name="connsiteY3" fmla="*/ 2694154 h 2696850"/>
                <a:gd name="connsiteX4" fmla="*/ 1569271 w 1578110"/>
                <a:gd name="connsiteY4" fmla="*/ 2575721 h 2696850"/>
                <a:gd name="connsiteX5" fmla="*/ 1487772 w 1578110"/>
                <a:gd name="connsiteY5" fmla="*/ 2226321 h 2696850"/>
                <a:gd name="connsiteX6" fmla="*/ 409536 w 1578110"/>
                <a:gd name="connsiteY6" fmla="*/ 140165 h 2696850"/>
                <a:gd name="connsiteX7" fmla="*/ 31112 w 1578110"/>
                <a:gd name="connsiteY7" fmla="*/ 206135 h 2696850"/>
                <a:gd name="connsiteX0" fmla="*/ 29466 w 1582814"/>
                <a:gd name="connsiteY0" fmla="*/ 335175 h 2742801"/>
                <a:gd name="connsiteX1" fmla="*/ 57081 w 1582814"/>
                <a:gd name="connsiteY1" fmla="*/ 2251007 h 2742801"/>
                <a:gd name="connsiteX2" fmla="*/ 301630 w 1582814"/>
                <a:gd name="connsiteY2" fmla="*/ 2697575 h 2742801"/>
                <a:gd name="connsiteX3" fmla="*/ 1396783 w 1582814"/>
                <a:gd name="connsiteY3" fmla="*/ 2740105 h 2742801"/>
                <a:gd name="connsiteX4" fmla="*/ 1573975 w 1582814"/>
                <a:gd name="connsiteY4" fmla="*/ 2621672 h 2742801"/>
                <a:gd name="connsiteX5" fmla="*/ 1492476 w 1582814"/>
                <a:gd name="connsiteY5" fmla="*/ 2272272 h 2742801"/>
                <a:gd name="connsiteX6" fmla="*/ 414240 w 1582814"/>
                <a:gd name="connsiteY6" fmla="*/ 186116 h 2742801"/>
                <a:gd name="connsiteX7" fmla="*/ 29466 w 1582814"/>
                <a:gd name="connsiteY7" fmla="*/ 335175 h 2742801"/>
                <a:gd name="connsiteX0" fmla="*/ 52006 w 1605354"/>
                <a:gd name="connsiteY0" fmla="*/ 333015 h 2740641"/>
                <a:gd name="connsiteX1" fmla="*/ 79621 w 1605354"/>
                <a:gd name="connsiteY1" fmla="*/ 2248847 h 2740641"/>
                <a:gd name="connsiteX2" fmla="*/ 324170 w 1605354"/>
                <a:gd name="connsiteY2" fmla="*/ 2695415 h 2740641"/>
                <a:gd name="connsiteX3" fmla="*/ 1419323 w 1605354"/>
                <a:gd name="connsiteY3" fmla="*/ 2737945 h 2740641"/>
                <a:gd name="connsiteX4" fmla="*/ 1596515 w 1605354"/>
                <a:gd name="connsiteY4" fmla="*/ 2619512 h 2740641"/>
                <a:gd name="connsiteX5" fmla="*/ 1515016 w 1605354"/>
                <a:gd name="connsiteY5" fmla="*/ 2270112 h 2740641"/>
                <a:gd name="connsiteX6" fmla="*/ 436780 w 1605354"/>
                <a:gd name="connsiteY6" fmla="*/ 183956 h 2740641"/>
                <a:gd name="connsiteX7" fmla="*/ 52006 w 1605354"/>
                <a:gd name="connsiteY7" fmla="*/ 333015 h 2740641"/>
                <a:gd name="connsiteX0" fmla="*/ 32282 w 1585630"/>
                <a:gd name="connsiteY0" fmla="*/ 333015 h 2740641"/>
                <a:gd name="connsiteX1" fmla="*/ 59897 w 1585630"/>
                <a:gd name="connsiteY1" fmla="*/ 2248847 h 2740641"/>
                <a:gd name="connsiteX2" fmla="*/ 304446 w 1585630"/>
                <a:gd name="connsiteY2" fmla="*/ 2695415 h 2740641"/>
                <a:gd name="connsiteX3" fmla="*/ 1399599 w 1585630"/>
                <a:gd name="connsiteY3" fmla="*/ 2737945 h 2740641"/>
                <a:gd name="connsiteX4" fmla="*/ 1576791 w 1585630"/>
                <a:gd name="connsiteY4" fmla="*/ 2619512 h 2740641"/>
                <a:gd name="connsiteX5" fmla="*/ 1495292 w 1585630"/>
                <a:gd name="connsiteY5" fmla="*/ 2270112 h 2740641"/>
                <a:gd name="connsiteX6" fmla="*/ 417056 w 1585630"/>
                <a:gd name="connsiteY6" fmla="*/ 183956 h 2740641"/>
                <a:gd name="connsiteX7" fmla="*/ 32282 w 1585630"/>
                <a:gd name="connsiteY7" fmla="*/ 333015 h 2740641"/>
                <a:gd name="connsiteX0" fmla="*/ 67570 w 1620918"/>
                <a:gd name="connsiteY0" fmla="*/ 334092 h 2754637"/>
                <a:gd name="connsiteX1" fmla="*/ 25335 w 1620918"/>
                <a:gd name="connsiteY1" fmla="*/ 2227263 h 2754637"/>
                <a:gd name="connsiteX2" fmla="*/ 339734 w 1620918"/>
                <a:gd name="connsiteY2" fmla="*/ 2696492 h 2754637"/>
                <a:gd name="connsiteX3" fmla="*/ 1434887 w 1620918"/>
                <a:gd name="connsiteY3" fmla="*/ 2739022 h 2754637"/>
                <a:gd name="connsiteX4" fmla="*/ 1612079 w 1620918"/>
                <a:gd name="connsiteY4" fmla="*/ 2620589 h 2754637"/>
                <a:gd name="connsiteX5" fmla="*/ 1530580 w 1620918"/>
                <a:gd name="connsiteY5" fmla="*/ 2271189 h 2754637"/>
                <a:gd name="connsiteX6" fmla="*/ 452344 w 1620918"/>
                <a:gd name="connsiteY6" fmla="*/ 185033 h 2754637"/>
                <a:gd name="connsiteX7" fmla="*/ 67570 w 1620918"/>
                <a:gd name="connsiteY7" fmla="*/ 334092 h 2754637"/>
                <a:gd name="connsiteX0" fmla="*/ 67570 w 1620918"/>
                <a:gd name="connsiteY0" fmla="*/ 334092 h 2745865"/>
                <a:gd name="connsiteX1" fmla="*/ 25335 w 1620918"/>
                <a:gd name="connsiteY1" fmla="*/ 2227263 h 2745865"/>
                <a:gd name="connsiteX2" fmla="*/ 339734 w 1620918"/>
                <a:gd name="connsiteY2" fmla="*/ 2696492 h 2745865"/>
                <a:gd name="connsiteX3" fmla="*/ 1434887 w 1620918"/>
                <a:gd name="connsiteY3" fmla="*/ 2739022 h 2745865"/>
                <a:gd name="connsiteX4" fmla="*/ 1612079 w 1620918"/>
                <a:gd name="connsiteY4" fmla="*/ 2620589 h 2745865"/>
                <a:gd name="connsiteX5" fmla="*/ 1530580 w 1620918"/>
                <a:gd name="connsiteY5" fmla="*/ 2271189 h 2745865"/>
                <a:gd name="connsiteX6" fmla="*/ 452344 w 1620918"/>
                <a:gd name="connsiteY6" fmla="*/ 185033 h 2745865"/>
                <a:gd name="connsiteX7" fmla="*/ 67570 w 1620918"/>
                <a:gd name="connsiteY7" fmla="*/ 334092 h 274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918" h="2745865">
                  <a:moveTo>
                    <a:pt x="67570" y="334092"/>
                  </a:moveTo>
                  <a:cubicBezTo>
                    <a:pt x="-3598" y="674464"/>
                    <a:pt x="-20026" y="1833530"/>
                    <a:pt x="25335" y="2227263"/>
                  </a:cubicBezTo>
                  <a:cubicBezTo>
                    <a:pt x="70696" y="2620996"/>
                    <a:pt x="104809" y="2641412"/>
                    <a:pt x="339734" y="2696492"/>
                  </a:cubicBezTo>
                  <a:cubicBezTo>
                    <a:pt x="574659" y="2751572"/>
                    <a:pt x="1362198" y="2751672"/>
                    <a:pt x="1434887" y="2739022"/>
                  </a:cubicBezTo>
                  <a:cubicBezTo>
                    <a:pt x="1507576" y="2726372"/>
                    <a:pt x="1596130" y="2698561"/>
                    <a:pt x="1612079" y="2620589"/>
                  </a:cubicBezTo>
                  <a:cubicBezTo>
                    <a:pt x="1628028" y="2542617"/>
                    <a:pt x="1633222" y="2525482"/>
                    <a:pt x="1530580" y="2271189"/>
                  </a:cubicBezTo>
                  <a:cubicBezTo>
                    <a:pt x="1332759" y="1863242"/>
                    <a:pt x="696179" y="507882"/>
                    <a:pt x="452344" y="185033"/>
                  </a:cubicBezTo>
                  <a:cubicBezTo>
                    <a:pt x="208509" y="-137816"/>
                    <a:pt x="138738" y="-6280"/>
                    <a:pt x="67570" y="334092"/>
                  </a:cubicBezTo>
                  <a:close/>
                </a:path>
              </a:pathLst>
            </a:custGeom>
            <a:noFill/>
            <a:ln w="38100"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44" name="Přímá spojnice 43"/>
            <p:cNvCxnSpPr/>
            <p:nvPr/>
          </p:nvCxnSpPr>
          <p:spPr>
            <a:xfrm>
              <a:off x="7953114" y="4046216"/>
              <a:ext cx="37364" cy="26154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 flipH="1">
              <a:off x="8604464" y="4056102"/>
              <a:ext cx="37364" cy="26154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blouk 54"/>
            <p:cNvSpPr/>
            <p:nvPr/>
          </p:nvSpPr>
          <p:spPr>
            <a:xfrm rot="16200000">
              <a:off x="8120386" y="2171612"/>
              <a:ext cx="1046197" cy="1046197"/>
            </a:xfrm>
            <a:prstGeom prst="arc">
              <a:avLst>
                <a:gd name="adj1" fmla="val 16200000"/>
                <a:gd name="adj2" fmla="val 269076"/>
              </a:avLst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56" name="Oblouk 55"/>
            <p:cNvSpPr/>
            <p:nvPr/>
          </p:nvSpPr>
          <p:spPr>
            <a:xfrm rot="16200000">
              <a:off x="8464410" y="2513966"/>
              <a:ext cx="373642" cy="373642"/>
            </a:xfrm>
            <a:prstGeom prst="arc">
              <a:avLst>
                <a:gd name="adj1" fmla="val 16200000"/>
                <a:gd name="adj2" fmla="val 269076"/>
              </a:avLst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48" name="Přímá spojnice 47"/>
            <p:cNvCxnSpPr/>
            <p:nvPr/>
          </p:nvCxnSpPr>
          <p:spPr>
            <a:xfrm>
              <a:off x="8120053" y="2692936"/>
              <a:ext cx="0" cy="1162749"/>
            </a:xfrm>
            <a:prstGeom prst="line">
              <a:avLst/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8466061" y="2692936"/>
              <a:ext cx="0" cy="1162749"/>
            </a:xfrm>
            <a:prstGeom prst="line">
              <a:avLst/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8456175" y="3845799"/>
              <a:ext cx="461060" cy="523156"/>
            </a:xfrm>
            <a:prstGeom prst="line">
              <a:avLst/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8288113" y="4023746"/>
              <a:ext cx="560463" cy="523156"/>
            </a:xfrm>
            <a:prstGeom prst="line">
              <a:avLst/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 flipH="1">
              <a:off x="7665300" y="3845799"/>
              <a:ext cx="461060" cy="523156"/>
            </a:xfrm>
            <a:prstGeom prst="line">
              <a:avLst/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flipH="1">
              <a:off x="7744386" y="4023746"/>
              <a:ext cx="560463" cy="523156"/>
            </a:xfrm>
            <a:prstGeom prst="line">
              <a:avLst/>
            </a:prstGeom>
            <a:ln w="38100"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bdélník 53"/>
            <p:cNvSpPr/>
            <p:nvPr/>
          </p:nvSpPr>
          <p:spPr>
            <a:xfrm>
              <a:off x="8668968" y="2171611"/>
              <a:ext cx="2108833" cy="342354"/>
            </a:xfrm>
            <a:prstGeom prst="rect">
              <a:avLst/>
            </a:prstGeom>
            <a:solidFill>
              <a:srgbClr val="0080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998672" y="5738981"/>
              <a:ext cx="687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P</a:t>
              </a:r>
              <a:r>
                <a:rPr lang="cs-CZ" baseline="-25000" dirty="0" err="1" smtClean="0"/>
                <a:t>alv</a:t>
              </a:r>
              <a:endParaRPr lang="cs-CZ" baseline="-25000" dirty="0"/>
            </a:p>
          </p:txBody>
        </p:sp>
        <p:cxnSp>
          <p:nvCxnSpPr>
            <p:cNvPr id="21" name="Přímá spojnice 20"/>
            <p:cNvCxnSpPr/>
            <p:nvPr/>
          </p:nvCxnSpPr>
          <p:spPr>
            <a:xfrm flipV="1">
              <a:off x="10876418" y="2060392"/>
              <a:ext cx="138438" cy="314089"/>
            </a:xfrm>
            <a:prstGeom prst="line">
              <a:avLst/>
            </a:prstGeom>
            <a:ln w="19050">
              <a:solidFill>
                <a:srgbClr val="00808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628923" y="5501753"/>
              <a:ext cx="373684" cy="384075"/>
            </a:xfrm>
            <a:prstGeom prst="line">
              <a:avLst/>
            </a:prstGeom>
            <a:ln w="19050">
              <a:solidFill>
                <a:srgbClr val="00808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ál 40"/>
            <p:cNvSpPr/>
            <p:nvPr/>
          </p:nvSpPr>
          <p:spPr>
            <a:xfrm>
              <a:off x="7564081" y="5427025"/>
              <a:ext cx="74728" cy="74728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3" name="Ovál 22"/>
            <p:cNvSpPr/>
            <p:nvPr/>
          </p:nvSpPr>
          <p:spPr>
            <a:xfrm>
              <a:off x="10809396" y="2374481"/>
              <a:ext cx="74728" cy="74728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 dirty="0"/>
            </a:p>
          </p:txBody>
        </p:sp>
        <p:cxnSp>
          <p:nvCxnSpPr>
            <p:cNvPr id="38" name="Přímá spojnice 37"/>
            <p:cNvCxnSpPr/>
            <p:nvPr/>
          </p:nvCxnSpPr>
          <p:spPr>
            <a:xfrm flipH="1">
              <a:off x="8532902" y="5511639"/>
              <a:ext cx="373684" cy="384075"/>
            </a:xfrm>
            <a:prstGeom prst="line">
              <a:avLst/>
            </a:prstGeom>
            <a:ln w="19050">
              <a:solidFill>
                <a:srgbClr val="00808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ál 38"/>
            <p:cNvSpPr/>
            <p:nvPr/>
          </p:nvSpPr>
          <p:spPr>
            <a:xfrm flipH="1">
              <a:off x="8896700" y="5436911"/>
              <a:ext cx="74728" cy="74728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657753" y="2813723"/>
              <a:ext cx="687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Q</a:t>
              </a:r>
              <a:endParaRPr lang="cs-CZ" baseline="-25000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8044132" y="1476367"/>
              <a:ext cx="687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</a:t>
              </a:r>
              <a:r>
                <a:rPr lang="cs-CZ" baseline="-25000" dirty="0"/>
                <a:t>p</a:t>
              </a:r>
            </a:p>
          </p:txBody>
        </p:sp>
        <p:cxnSp>
          <p:nvCxnSpPr>
            <p:cNvPr id="27" name="Přímá spojnice 26"/>
            <p:cNvCxnSpPr/>
            <p:nvPr/>
          </p:nvCxnSpPr>
          <p:spPr>
            <a:xfrm flipH="1" flipV="1">
              <a:off x="8342402" y="2070577"/>
              <a:ext cx="190501" cy="264361"/>
            </a:xfrm>
            <a:prstGeom prst="line">
              <a:avLst/>
            </a:prstGeom>
            <a:ln w="19050">
              <a:solidFill>
                <a:srgbClr val="00808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ál 27"/>
            <p:cNvSpPr/>
            <p:nvPr/>
          </p:nvSpPr>
          <p:spPr>
            <a:xfrm>
              <a:off x="8475767" y="2279981"/>
              <a:ext cx="74728" cy="74728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10615424" y="1545569"/>
              <a:ext cx="899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P</a:t>
              </a:r>
              <a:r>
                <a:rPr lang="cs-CZ" baseline="-25000" dirty="0" err="1" smtClean="0"/>
                <a:t>atm</a:t>
              </a:r>
              <a:endParaRPr lang="cs-CZ" baseline="-25000" dirty="0"/>
            </a:p>
          </p:txBody>
        </p:sp>
        <p:cxnSp>
          <p:nvCxnSpPr>
            <p:cNvPr id="30" name="Přímá spojnice 29"/>
            <p:cNvCxnSpPr/>
            <p:nvPr/>
          </p:nvCxnSpPr>
          <p:spPr>
            <a:xfrm>
              <a:off x="10792397" y="2158883"/>
              <a:ext cx="212574" cy="334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 flipH="1">
              <a:off x="8297998" y="2736289"/>
              <a:ext cx="0" cy="719914"/>
            </a:xfrm>
            <a:prstGeom prst="straightConnector1">
              <a:avLst/>
            </a:prstGeom>
            <a:ln w="57150">
              <a:solidFill>
                <a:srgbClr val="00808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/>
            <p:cNvSpPr txBox="1"/>
            <p:nvPr/>
          </p:nvSpPr>
          <p:spPr>
            <a:xfrm>
              <a:off x="8698374" y="2488676"/>
              <a:ext cx="2266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smtClean="0"/>
                <a:t>pneumotachograf</a:t>
              </a:r>
              <a:endParaRPr lang="cs-CZ" sz="1800" baseline="-25000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925669" y="2139302"/>
              <a:ext cx="113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smtClean="0"/>
                <a:t>záklopka</a:t>
              </a:r>
              <a:endParaRPr lang="cs-CZ" sz="1800" baseline="-25000" dirty="0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8629759" y="4595533"/>
              <a:ext cx="113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smtClean="0"/>
                <a:t>plíce</a:t>
              </a:r>
              <a:endParaRPr lang="cs-CZ" sz="1800" baseline="-25000" dirty="0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8426338" y="3018295"/>
              <a:ext cx="147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smtClean="0"/>
                <a:t>průdušnice</a:t>
              </a:r>
              <a:endParaRPr lang="cs-CZ" sz="1800" baseline="-25000" dirty="0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 flipH="1" flipV="1">
              <a:off x="9171046" y="2313820"/>
              <a:ext cx="727266" cy="10741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9324244" y="1662726"/>
              <a:ext cx="687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Q</a:t>
              </a:r>
              <a:endParaRPr lang="cs-CZ" baseline="-25000" dirty="0"/>
            </a:p>
          </p:txBody>
        </p:sp>
        <p:cxnSp>
          <p:nvCxnSpPr>
            <p:cNvPr id="8" name="Přímá spojnice 7"/>
            <p:cNvCxnSpPr/>
            <p:nvPr/>
          </p:nvCxnSpPr>
          <p:spPr>
            <a:xfrm>
              <a:off x="8684015" y="2285139"/>
              <a:ext cx="20769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8684015" y="2344487"/>
              <a:ext cx="20769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8684015" y="2403835"/>
              <a:ext cx="20769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8684015" y="2463183"/>
              <a:ext cx="20769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8684015" y="2225791"/>
              <a:ext cx="20769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8067493" y="3456203"/>
              <a:ext cx="687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/>
                <a:t>R</a:t>
              </a:r>
              <a:r>
                <a:rPr lang="cs-CZ" sz="2000" baseline="-25000" dirty="0" err="1"/>
                <a:t>d</a:t>
              </a:r>
              <a:endParaRPr lang="cs-CZ" sz="2000" baseline="-250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10090339" y="2100201"/>
              <a:ext cx="525085" cy="400110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/>
                <a:t>R</a:t>
              </a:r>
              <a:r>
                <a:rPr lang="cs-CZ" sz="2000" baseline="-25000" dirty="0" err="1" smtClean="0"/>
                <a:t>p</a:t>
              </a:r>
              <a:endParaRPr lang="cs-CZ" sz="2000" baseline="-25000" dirty="0"/>
            </a:p>
          </p:txBody>
        </p:sp>
      </p:grpSp>
      <p:sp>
        <p:nvSpPr>
          <p:cNvPr id="60" name="Šipka dolů 59"/>
          <p:cNvSpPr/>
          <p:nvPr/>
        </p:nvSpPr>
        <p:spPr bwMode="auto">
          <a:xfrm>
            <a:off x="2307265" y="3202961"/>
            <a:ext cx="723014" cy="3537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Šipka dolů 60"/>
          <p:cNvSpPr/>
          <p:nvPr/>
        </p:nvSpPr>
        <p:spPr bwMode="auto">
          <a:xfrm>
            <a:off x="2289537" y="4241756"/>
            <a:ext cx="723014" cy="3537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09464"/>
            <a:ext cx="10753200" cy="451576"/>
          </a:xfrm>
        </p:spPr>
        <p:txBody>
          <a:bodyPr/>
          <a:lstStyle/>
          <a:p>
            <a:r>
              <a:rPr lang="cs-CZ" dirty="0"/>
              <a:t>Princip metody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595223" y="1017932"/>
                <a:ext cx="5276015" cy="5111405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𝑎𝑙𝑣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cs-CZ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cs-CZ" dirty="0" smtClean="0">
                  <a:ea typeface="Cambria Math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cs-CZ" sz="1800" dirty="0"/>
                  <a:t>Odpor </a:t>
                </a:r>
                <a:r>
                  <a:rPr lang="cs-CZ" sz="1800" dirty="0" err="1"/>
                  <a:t>pneumotachografu</a:t>
                </a:r>
                <a:r>
                  <a:rPr lang="cs-CZ" sz="1800" dirty="0"/>
                  <a:t>: </a:t>
                </a:r>
                <a:r>
                  <a:rPr lang="cs-CZ" sz="1800" dirty="0" err="1" smtClean="0"/>
                  <a:t>R</a:t>
                </a:r>
                <a:r>
                  <a:rPr lang="cs-CZ" sz="1800" baseline="-25000" dirty="0" err="1" smtClean="0"/>
                  <a:t>p</a:t>
                </a:r>
                <a:r>
                  <a:rPr lang="cs-CZ" sz="1800" dirty="0" smtClean="0"/>
                  <a:t>=0,086 </a:t>
                </a:r>
                <a:r>
                  <a:rPr lang="cs-CZ" sz="1800" dirty="0" err="1" smtClean="0"/>
                  <a:t>kPa</a:t>
                </a:r>
                <a:r>
                  <a:rPr lang="cs-CZ" sz="1800" dirty="0" smtClean="0"/>
                  <a:t>*s/l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cs-CZ" sz="1800" dirty="0" err="1" smtClean="0"/>
                  <a:t>ΔP</a:t>
                </a:r>
                <a:r>
                  <a:rPr lang="cs-CZ" sz="1800" baseline="-25000" dirty="0" err="1" smtClean="0"/>
                  <a:t>alv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a </a:t>
                </a:r>
                <a:r>
                  <a:rPr lang="cs-CZ" sz="1800" dirty="0" err="1"/>
                  <a:t>ΔP</a:t>
                </a:r>
                <a:r>
                  <a:rPr lang="cs-CZ" sz="1800" baseline="-25000" dirty="0" err="1"/>
                  <a:t>p</a:t>
                </a:r>
                <a:r>
                  <a:rPr lang="cs-CZ" sz="1800" baseline="-25000" dirty="0"/>
                  <a:t>  </a:t>
                </a:r>
                <a:r>
                  <a:rPr lang="cs-CZ" sz="1800" dirty="0" smtClean="0"/>
                  <a:t>lze změřit</a:t>
                </a:r>
              </a:p>
              <a:p>
                <a:pPr marL="0" lvl="1" indent="0">
                  <a:buNone/>
                </a:pPr>
                <a:r>
                  <a:rPr lang="cs-CZ" sz="1400" dirty="0" smtClean="0"/>
                  <a:t>(pozn.: </a:t>
                </a:r>
                <a:r>
                  <a:rPr lang="cs-CZ" sz="1400" dirty="0"/>
                  <a:t>H</a:t>
                </a:r>
                <a:r>
                  <a:rPr lang="cs-CZ" sz="1400" dirty="0" smtClean="0"/>
                  <a:t>odnoty jsou v </a:t>
                </a:r>
                <a:r>
                  <a:rPr lang="cs-CZ" sz="1400" dirty="0" err="1" smtClean="0"/>
                  <a:t>mV</a:t>
                </a:r>
                <a:r>
                  <a:rPr lang="cs-CZ" sz="1400" dirty="0" smtClean="0"/>
                  <a:t>, ne </a:t>
                </a:r>
                <a:r>
                  <a:rPr lang="cs-CZ" sz="1400" dirty="0" err="1" smtClean="0"/>
                  <a:t>kPa</a:t>
                </a:r>
                <a:r>
                  <a:rPr lang="cs-CZ" sz="1400" dirty="0" smtClean="0"/>
                  <a:t>, což nevadí, protože jsou dány do poměru. Nezapisujte minus u hodnot </a:t>
                </a:r>
                <a:r>
                  <a:rPr lang="cs-CZ" sz="1400" dirty="0" err="1" smtClean="0"/>
                  <a:t>expiria</a:t>
                </a:r>
                <a:r>
                  <a:rPr lang="cs-CZ" sz="1400" dirty="0" smtClean="0"/>
                  <a:t>.)</a:t>
                </a:r>
              </a:p>
              <a:p>
                <a:pPr marL="0" lvl="1" indent="0">
                  <a:buNone/>
                </a:pPr>
                <a:endParaRPr lang="cs-CZ" sz="1400" dirty="0"/>
              </a:p>
              <a:p>
                <a:pPr>
                  <a:lnSpc>
                    <a:spcPct val="100000"/>
                  </a:lnSpc>
                </a:pPr>
                <a:r>
                  <a:rPr lang="cs-CZ" dirty="0" smtClean="0"/>
                  <a:t>Výpočet </a:t>
                </a:r>
                <a:r>
                  <a:rPr lang="cs-CZ" dirty="0" err="1" smtClean="0"/>
                  <a:t>R</a:t>
                </a:r>
                <a:r>
                  <a:rPr lang="cs-CZ" baseline="-25000" dirty="0" err="1" smtClean="0"/>
                  <a:t>d</a:t>
                </a:r>
                <a:endParaRPr lang="cs-CZ" dirty="0"/>
              </a:p>
              <a:p>
                <a:pPr lvl="1"/>
                <a:r>
                  <a:rPr lang="cs-CZ" dirty="0" smtClean="0"/>
                  <a:t>v </a:t>
                </a:r>
                <a:r>
                  <a:rPr lang="cs-CZ" dirty="0" err="1" smtClean="0"/>
                  <a:t>inspiriu</a:t>
                </a:r>
                <a:r>
                  <a:rPr lang="cs-CZ" dirty="0" smtClean="0"/>
                  <a:t> s normálním náustkem</a:t>
                </a:r>
              </a:p>
              <a:p>
                <a:pPr lvl="1"/>
                <a:r>
                  <a:rPr lang="cs-CZ" dirty="0" smtClean="0"/>
                  <a:t>v </a:t>
                </a:r>
                <a:r>
                  <a:rPr lang="cs-CZ" dirty="0" err="1" smtClean="0"/>
                  <a:t>expiriu</a:t>
                </a:r>
                <a:r>
                  <a:rPr lang="cs-CZ" dirty="0" smtClean="0"/>
                  <a:t> s normálním náustkem</a:t>
                </a:r>
                <a:endParaRPr lang="cs-CZ" dirty="0"/>
              </a:p>
              <a:p>
                <a:pPr lvl="1"/>
                <a:r>
                  <a:rPr lang="cs-CZ" dirty="0" smtClean="0"/>
                  <a:t>v </a:t>
                </a:r>
                <a:r>
                  <a:rPr lang="cs-CZ" dirty="0" err="1" smtClean="0"/>
                  <a:t>inspiriu</a:t>
                </a:r>
                <a:r>
                  <a:rPr lang="cs-CZ" dirty="0" smtClean="0"/>
                  <a:t> se zúženým náustkem</a:t>
                </a:r>
                <a:endParaRPr lang="cs-CZ" dirty="0"/>
              </a:p>
              <a:p>
                <a:pPr lvl="1"/>
                <a:r>
                  <a:rPr lang="cs-CZ" dirty="0" smtClean="0"/>
                  <a:t>v </a:t>
                </a:r>
                <a:r>
                  <a:rPr lang="cs-CZ" dirty="0" err="1"/>
                  <a:t>expiriu</a:t>
                </a:r>
                <a:r>
                  <a:rPr lang="cs-CZ" dirty="0" smtClean="0"/>
                  <a:t> se normálním náustkem</a:t>
                </a:r>
                <a:endParaRPr lang="cs-CZ" dirty="0"/>
              </a:p>
              <a:p>
                <a:pPr lvl="1"/>
                <a:endParaRPr lang="cs-CZ" dirty="0" smtClean="0"/>
              </a:p>
              <a:p>
                <a:pPr lvl="1"/>
                <a:r>
                  <a:rPr lang="cs-CZ" dirty="0" smtClean="0"/>
                  <a:t>Fyziologické hodnoty: 0,1 - 0,2 </a:t>
                </a:r>
                <a:r>
                  <a:rPr lang="cs-CZ" dirty="0" err="1"/>
                  <a:t>kPa</a:t>
                </a:r>
                <a:r>
                  <a:rPr lang="cs-CZ" dirty="0"/>
                  <a:t>*s/l</a:t>
                </a:r>
              </a:p>
              <a:p>
                <a:pPr marL="324000" lvl="1" indent="0">
                  <a:lnSpc>
                    <a:spcPct val="150000"/>
                  </a:lnSpc>
                  <a:buNone/>
                </a:pPr>
                <a:r>
                  <a:rPr lang="cs-CZ" sz="1800" dirty="0" smtClean="0"/>
                  <a:t>Zúžený náustek několikanásobně zvýší </a:t>
                </a:r>
                <a:r>
                  <a:rPr lang="cs-CZ" sz="1800" dirty="0" err="1" smtClean="0"/>
                  <a:t>R</a:t>
                </a:r>
                <a:r>
                  <a:rPr lang="cs-CZ" sz="1800" baseline="-25000" dirty="0" err="1" smtClean="0"/>
                  <a:t>d</a:t>
                </a:r>
                <a:endParaRPr lang="cs-CZ" sz="1800" dirty="0"/>
              </a:p>
              <a:p>
                <a:pPr lvl="1"/>
                <a:endParaRPr lang="cs-CZ" sz="1800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223" y="1017932"/>
                <a:ext cx="5276015" cy="5111405"/>
              </a:xfrm>
              <a:blipFill rotWithShape="1">
                <a:blip r:embed="rId2"/>
                <a:stretch>
                  <a:fillRect l="-2428" r="-12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Skupina 63"/>
          <p:cNvGrpSpPr/>
          <p:nvPr/>
        </p:nvGrpSpPr>
        <p:grpSpPr>
          <a:xfrm>
            <a:off x="5976715" y="762085"/>
            <a:ext cx="6148428" cy="5151447"/>
            <a:chOff x="5005551" y="762085"/>
            <a:chExt cx="6148428" cy="5151447"/>
          </a:xfrm>
        </p:grpSpPr>
        <p:grpSp>
          <p:nvGrpSpPr>
            <p:cNvPr id="58" name="Skupina 57"/>
            <p:cNvGrpSpPr/>
            <p:nvPr/>
          </p:nvGrpSpPr>
          <p:grpSpPr>
            <a:xfrm>
              <a:off x="5005551" y="762085"/>
              <a:ext cx="6148428" cy="5151447"/>
              <a:chOff x="5005551" y="762085"/>
              <a:chExt cx="6148428" cy="5151447"/>
            </a:xfrm>
          </p:grpSpPr>
          <p:sp>
            <p:nvSpPr>
              <p:cNvPr id="47" name="Obdélník 46"/>
              <p:cNvSpPr/>
              <p:nvPr/>
            </p:nvSpPr>
            <p:spPr bwMode="auto">
              <a:xfrm>
                <a:off x="8930183" y="785754"/>
                <a:ext cx="1689811" cy="4972539"/>
              </a:xfrm>
              <a:prstGeom prst="rect">
                <a:avLst/>
              </a:prstGeom>
              <a:solidFill>
                <a:srgbClr val="AFB7FF">
                  <a:alpha val="48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 bwMode="auto">
              <a:xfrm>
                <a:off x="7234733" y="790037"/>
                <a:ext cx="1689811" cy="4972539"/>
              </a:xfrm>
              <a:prstGeom prst="rect">
                <a:avLst/>
              </a:prstGeom>
              <a:solidFill>
                <a:srgbClr val="CDF7FF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6" name="Skupina 5"/>
              <p:cNvGrpSpPr>
                <a:grpSpLocks noChangeAspect="1"/>
              </p:cNvGrpSpPr>
              <p:nvPr/>
            </p:nvGrpSpPr>
            <p:grpSpPr>
              <a:xfrm>
                <a:off x="5005551" y="762085"/>
                <a:ext cx="6148428" cy="5151447"/>
                <a:chOff x="434800" y="-27384"/>
                <a:chExt cx="8164683" cy="6840760"/>
              </a:xfrm>
            </p:grpSpPr>
            <p:grpSp>
              <p:nvGrpSpPr>
                <p:cNvPr id="7" name="Skupina 6"/>
                <p:cNvGrpSpPr/>
                <p:nvPr/>
              </p:nvGrpSpPr>
              <p:grpSpPr>
                <a:xfrm>
                  <a:off x="434800" y="-27384"/>
                  <a:ext cx="8164683" cy="6840760"/>
                  <a:chOff x="-4070" y="-27384"/>
                  <a:chExt cx="8164683" cy="6840760"/>
                </a:xfrm>
              </p:grpSpPr>
              <p:grpSp>
                <p:nvGrpSpPr>
                  <p:cNvPr id="13" name="Skupina 12"/>
                  <p:cNvGrpSpPr/>
                  <p:nvPr/>
                </p:nvGrpSpPr>
                <p:grpSpPr>
                  <a:xfrm>
                    <a:off x="388714" y="188640"/>
                    <a:ext cx="7771899" cy="3564741"/>
                    <a:chOff x="-252536" y="632658"/>
                    <a:chExt cx="7771899" cy="5706504"/>
                  </a:xfrm>
                </p:grpSpPr>
                <p:grpSp>
                  <p:nvGrpSpPr>
                    <p:cNvPr id="23" name="Skupina 22"/>
                    <p:cNvGrpSpPr/>
                    <p:nvPr/>
                  </p:nvGrpSpPr>
                  <p:grpSpPr>
                    <a:xfrm>
                      <a:off x="1331640" y="2294426"/>
                      <a:ext cx="4699363" cy="2370681"/>
                      <a:chOff x="1331640" y="842295"/>
                      <a:chExt cx="4699363" cy="2370681"/>
                    </a:xfrm>
                  </p:grpSpPr>
                  <p:sp>
                    <p:nvSpPr>
                      <p:cNvPr id="41" name="Oblouk 40"/>
                      <p:cNvSpPr/>
                      <p:nvPr/>
                    </p:nvSpPr>
                    <p:spPr>
                      <a:xfrm>
                        <a:off x="1331640" y="1268413"/>
                        <a:ext cx="2376264" cy="1944563"/>
                      </a:xfrm>
                      <a:prstGeom prst="arc">
                        <a:avLst>
                          <a:gd name="adj1" fmla="val 11209342"/>
                          <a:gd name="adj2" fmla="val 21215012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  <p:sp>
                    <p:nvSpPr>
                      <p:cNvPr id="42" name="Oblouk 41"/>
                      <p:cNvSpPr/>
                      <p:nvPr/>
                    </p:nvSpPr>
                    <p:spPr>
                      <a:xfrm flipV="1">
                        <a:off x="3654739" y="842295"/>
                        <a:ext cx="2376264" cy="1944561"/>
                      </a:xfrm>
                      <a:prstGeom prst="arc">
                        <a:avLst>
                          <a:gd name="adj1" fmla="val 11171632"/>
                          <a:gd name="adj2" fmla="val 21247116"/>
                        </a:avLst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600"/>
                      </a:p>
                    </p:txBody>
                  </p:sp>
                </p:grpSp>
                <p:grpSp>
                  <p:nvGrpSpPr>
                    <p:cNvPr id="24" name="Skupina 23"/>
                    <p:cNvGrpSpPr/>
                    <p:nvPr/>
                  </p:nvGrpSpPr>
                  <p:grpSpPr>
                    <a:xfrm>
                      <a:off x="2434708" y="632658"/>
                      <a:ext cx="144016" cy="2087885"/>
                      <a:chOff x="2434708" y="764705"/>
                      <a:chExt cx="144016" cy="2303908"/>
                    </a:xfrm>
                  </p:grpSpPr>
                  <p:cxnSp>
                    <p:nvCxnSpPr>
                      <p:cNvPr id="39" name="Přímá spojnice 38"/>
                      <p:cNvCxnSpPr/>
                      <p:nvPr/>
                    </p:nvCxnSpPr>
                    <p:spPr>
                      <a:xfrm flipV="1">
                        <a:off x="2434708" y="764705"/>
                        <a:ext cx="54006" cy="230390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Přímá spojnice 39"/>
                      <p:cNvCxnSpPr/>
                      <p:nvPr/>
                    </p:nvCxnSpPr>
                    <p:spPr>
                      <a:xfrm flipH="1" flipV="1">
                        <a:off x="2488714" y="764705"/>
                        <a:ext cx="90010" cy="230390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" name="Skupina 24"/>
                    <p:cNvGrpSpPr/>
                    <p:nvPr/>
                  </p:nvGrpSpPr>
                  <p:grpSpPr>
                    <a:xfrm flipV="1">
                      <a:off x="4817500" y="4251277"/>
                      <a:ext cx="144016" cy="2087885"/>
                      <a:chOff x="2402809" y="933752"/>
                      <a:chExt cx="144016" cy="2303908"/>
                    </a:xfrm>
                  </p:grpSpPr>
                  <p:cxnSp>
                    <p:nvCxnSpPr>
                      <p:cNvPr id="37" name="Přímá spojnice 36"/>
                      <p:cNvCxnSpPr/>
                      <p:nvPr/>
                    </p:nvCxnSpPr>
                    <p:spPr>
                      <a:xfrm flipV="1">
                        <a:off x="2402809" y="933752"/>
                        <a:ext cx="54006" cy="230390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Přímá spojnice 37"/>
                      <p:cNvCxnSpPr/>
                      <p:nvPr/>
                    </p:nvCxnSpPr>
                    <p:spPr>
                      <a:xfrm flipH="1" flipV="1">
                        <a:off x="2456815" y="933752"/>
                        <a:ext cx="90010" cy="230390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Přímá spojnice 25"/>
                    <p:cNvCxnSpPr/>
                    <p:nvPr/>
                  </p:nvCxnSpPr>
                  <p:spPr>
                    <a:xfrm>
                      <a:off x="2458515" y="2710258"/>
                      <a:ext cx="90000" cy="0"/>
                    </a:xfrm>
                    <a:prstGeom prst="line">
                      <a:avLst/>
                    </a:prstGeom>
                    <a:ln w="76200">
                      <a:solidFill>
                        <a:srgbClr val="CDF7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Přímá spojnice 26"/>
                    <p:cNvCxnSpPr/>
                    <p:nvPr/>
                  </p:nvCxnSpPr>
                  <p:spPr>
                    <a:xfrm>
                      <a:off x="4848971" y="4232089"/>
                      <a:ext cx="90000" cy="0"/>
                    </a:xfrm>
                    <a:prstGeom prst="line">
                      <a:avLst/>
                    </a:prstGeom>
                    <a:ln w="76200">
                      <a:solidFill>
                        <a:srgbClr val="AFB7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Přímá spojnice 27"/>
                    <p:cNvCxnSpPr/>
                    <p:nvPr/>
                  </p:nvCxnSpPr>
                  <p:spPr>
                    <a:xfrm flipV="1">
                      <a:off x="1122437" y="3460544"/>
                      <a:ext cx="6262517" cy="0"/>
                    </a:xfrm>
                    <a:prstGeom prst="line">
                      <a:avLst/>
                    </a:prstGeom>
                    <a:ln w="19050">
                      <a:solidFill>
                        <a:srgbClr val="00808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Přímá spojnice 28"/>
                    <p:cNvCxnSpPr/>
                    <p:nvPr/>
                  </p:nvCxnSpPr>
                  <p:spPr>
                    <a:xfrm flipV="1">
                      <a:off x="589527" y="670886"/>
                      <a:ext cx="0" cy="5112000"/>
                    </a:xfrm>
                    <a:prstGeom prst="line">
                      <a:avLst/>
                    </a:prstGeom>
                    <a:ln w="19050">
                      <a:solidFill>
                        <a:srgbClr val="00808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TextovéPole 29"/>
                    <p:cNvSpPr txBox="1"/>
                    <p:nvPr/>
                  </p:nvSpPr>
                  <p:spPr>
                    <a:xfrm>
                      <a:off x="167764" y="3133972"/>
                      <a:ext cx="369905" cy="7196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600" dirty="0" smtClean="0"/>
                        <a:t>0</a:t>
                      </a:r>
                      <a:endParaRPr lang="cs-CZ" sz="1600" baseline="-25000" dirty="0"/>
                    </a:p>
                  </p:txBody>
                </p:sp>
                <p:sp>
                  <p:nvSpPr>
                    <p:cNvPr id="31" name="TextovéPole 30"/>
                    <p:cNvSpPr txBox="1"/>
                    <p:nvPr/>
                  </p:nvSpPr>
                  <p:spPr>
                    <a:xfrm>
                      <a:off x="-252536" y="632658"/>
                      <a:ext cx="885903" cy="7196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cs-CZ" sz="1600" dirty="0" smtClean="0"/>
                        <a:t>U </a:t>
                      </a:r>
                      <a:r>
                        <a:rPr lang="en-US" sz="1600" dirty="0" smtClean="0"/>
                        <a:t>[</a:t>
                      </a:r>
                      <a:r>
                        <a:rPr lang="cs-CZ" sz="1600" dirty="0" smtClean="0"/>
                        <a:t>V</a:t>
                      </a:r>
                      <a:r>
                        <a:rPr lang="en-US" sz="1600" dirty="0" smtClean="0"/>
                        <a:t>]</a:t>
                      </a:r>
                      <a:endParaRPr lang="cs-CZ" sz="1600" baseline="-25000" dirty="0"/>
                    </a:p>
                  </p:txBody>
                </p:sp>
                <p:sp>
                  <p:nvSpPr>
                    <p:cNvPr id="32" name="Pravá složená závorka 31"/>
                    <p:cNvSpPr/>
                    <p:nvPr/>
                  </p:nvSpPr>
                  <p:spPr>
                    <a:xfrm>
                      <a:off x="3679101" y="2701534"/>
                      <a:ext cx="209506" cy="769288"/>
                    </a:xfrm>
                    <a:prstGeom prst="rightBrace">
                      <a:avLst>
                        <a:gd name="adj1" fmla="val 34911"/>
                        <a:gd name="adj2" fmla="val 50000"/>
                      </a:avLst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600"/>
                    </a:p>
                  </p:txBody>
                </p:sp>
                <p:sp>
                  <p:nvSpPr>
                    <p:cNvPr id="33" name="Pravá složená závorka 32"/>
                    <p:cNvSpPr/>
                    <p:nvPr/>
                  </p:nvSpPr>
                  <p:spPr>
                    <a:xfrm>
                      <a:off x="2592159" y="637801"/>
                      <a:ext cx="360040" cy="2833020"/>
                    </a:xfrm>
                    <a:prstGeom prst="rightBrace">
                      <a:avLst>
                        <a:gd name="adj1" fmla="val 34911"/>
                        <a:gd name="adj2" fmla="val 50000"/>
                      </a:avLst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600"/>
                    </a:p>
                  </p:txBody>
                </p:sp>
                <p:sp>
                  <p:nvSpPr>
                    <p:cNvPr id="34" name="TextovéPole 33"/>
                    <p:cNvSpPr txBox="1"/>
                    <p:nvPr/>
                  </p:nvSpPr>
                  <p:spPr>
                    <a:xfrm>
                      <a:off x="3834320" y="2760295"/>
                      <a:ext cx="834109" cy="7196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600" b="1" dirty="0" smtClean="0">
                          <a:sym typeface="Symbol"/>
                        </a:rPr>
                        <a:t></a:t>
                      </a:r>
                      <a:r>
                        <a:rPr lang="cs-CZ" sz="1600" b="1" dirty="0" smtClean="0"/>
                        <a:t>P</a:t>
                      </a:r>
                      <a:r>
                        <a:rPr lang="cs-CZ" sz="1600" b="1" baseline="-25000" dirty="0"/>
                        <a:t>p</a:t>
                      </a:r>
                    </a:p>
                  </p:txBody>
                </p:sp>
                <p:sp>
                  <p:nvSpPr>
                    <p:cNvPr id="35" name="TextovéPole 34"/>
                    <p:cNvSpPr txBox="1"/>
                    <p:nvPr/>
                  </p:nvSpPr>
                  <p:spPr>
                    <a:xfrm>
                      <a:off x="2899440" y="1709420"/>
                      <a:ext cx="989167" cy="7196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600" b="1" dirty="0" smtClean="0">
                          <a:sym typeface="Symbol"/>
                        </a:rPr>
                        <a:t></a:t>
                      </a:r>
                      <a:r>
                        <a:rPr lang="cs-CZ" sz="1600" b="1" dirty="0" err="1" smtClean="0"/>
                        <a:t>P</a:t>
                      </a:r>
                      <a:r>
                        <a:rPr lang="cs-CZ" sz="1600" b="1" baseline="-25000" dirty="0" err="1" smtClean="0"/>
                        <a:t>alv</a:t>
                      </a:r>
                      <a:endParaRPr lang="cs-CZ" sz="1600" b="1" baseline="-25000" dirty="0"/>
                    </a:p>
                  </p:txBody>
                </p:sp>
                <p:sp>
                  <p:nvSpPr>
                    <p:cNvPr id="36" name="TextovéPole 35"/>
                    <p:cNvSpPr txBox="1"/>
                    <p:nvPr/>
                  </p:nvSpPr>
                  <p:spPr>
                    <a:xfrm>
                      <a:off x="6825571" y="3463718"/>
                      <a:ext cx="693792" cy="654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/>
                        <a:t>t</a:t>
                      </a:r>
                      <a:r>
                        <a:rPr lang="en-US" sz="1400" dirty="0" smtClean="0"/>
                        <a:t> [s]</a:t>
                      </a:r>
                      <a:endParaRPr lang="cs-CZ" sz="1400" baseline="-25000" dirty="0"/>
                    </a:p>
                  </p:txBody>
                </p:sp>
              </p:grpSp>
              <p:cxnSp>
                <p:nvCxnSpPr>
                  <p:cNvPr id="14" name="Přímá spojnice 13"/>
                  <p:cNvCxnSpPr/>
                  <p:nvPr/>
                </p:nvCxnSpPr>
                <p:spPr>
                  <a:xfrm flipV="1">
                    <a:off x="1236387" y="4077368"/>
                    <a:ext cx="0" cy="2664000"/>
                  </a:xfrm>
                  <a:prstGeom prst="line">
                    <a:avLst/>
                  </a:prstGeom>
                  <a:ln w="19050">
                    <a:solidFill>
                      <a:srgbClr val="00808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Volný tvar 14"/>
                  <p:cNvSpPr/>
                  <p:nvPr/>
                </p:nvSpPr>
                <p:spPr>
                  <a:xfrm flipV="1">
                    <a:off x="1352310" y="4330279"/>
                    <a:ext cx="5660895" cy="1600780"/>
                  </a:xfrm>
                  <a:custGeom>
                    <a:avLst/>
                    <a:gdLst>
                      <a:gd name="connsiteX0" fmla="*/ 0 w 4582633"/>
                      <a:gd name="connsiteY0" fmla="*/ 1183239 h 2595349"/>
                      <a:gd name="connsiteX1" fmla="*/ 1244009 w 4582633"/>
                      <a:gd name="connsiteY1" fmla="*/ 45555 h 2595349"/>
                      <a:gd name="connsiteX2" fmla="*/ 3540642 w 4582633"/>
                      <a:gd name="connsiteY2" fmla="*/ 2565472 h 2595349"/>
                      <a:gd name="connsiteX3" fmla="*/ 4582633 w 4582633"/>
                      <a:gd name="connsiteY3" fmla="*/ 1204504 h 2595349"/>
                      <a:gd name="connsiteX0" fmla="*/ 0 w 4582633"/>
                      <a:gd name="connsiteY0" fmla="*/ 1173144 h 2584808"/>
                      <a:gd name="connsiteX1" fmla="*/ 1414130 w 4582633"/>
                      <a:gd name="connsiteY1" fmla="*/ 46092 h 2584808"/>
                      <a:gd name="connsiteX2" fmla="*/ 3540642 w 4582633"/>
                      <a:gd name="connsiteY2" fmla="*/ 2555377 h 2584808"/>
                      <a:gd name="connsiteX3" fmla="*/ 4582633 w 4582633"/>
                      <a:gd name="connsiteY3" fmla="*/ 1194409 h 2584808"/>
                      <a:gd name="connsiteX0" fmla="*/ 0 w 4582633"/>
                      <a:gd name="connsiteY0" fmla="*/ 1129257 h 2540921"/>
                      <a:gd name="connsiteX1" fmla="*/ 1414130 w 4582633"/>
                      <a:gd name="connsiteY1" fmla="*/ 2205 h 2540921"/>
                      <a:gd name="connsiteX2" fmla="*/ 3540642 w 4582633"/>
                      <a:gd name="connsiteY2" fmla="*/ 2511490 h 2540921"/>
                      <a:gd name="connsiteX3" fmla="*/ 4582633 w 4582633"/>
                      <a:gd name="connsiteY3" fmla="*/ 1150522 h 2540921"/>
                      <a:gd name="connsiteX0" fmla="*/ 0 w 4582633"/>
                      <a:gd name="connsiteY0" fmla="*/ 1129094 h 2540758"/>
                      <a:gd name="connsiteX1" fmla="*/ 1414130 w 4582633"/>
                      <a:gd name="connsiteY1" fmla="*/ 2042 h 2540758"/>
                      <a:gd name="connsiteX2" fmla="*/ 3540642 w 4582633"/>
                      <a:gd name="connsiteY2" fmla="*/ 2511327 h 2540758"/>
                      <a:gd name="connsiteX3" fmla="*/ 4582633 w 4582633"/>
                      <a:gd name="connsiteY3" fmla="*/ 1150359 h 2540758"/>
                      <a:gd name="connsiteX0" fmla="*/ 0 w 4582633"/>
                      <a:gd name="connsiteY0" fmla="*/ 1127423 h 2509785"/>
                      <a:gd name="connsiteX1" fmla="*/ 1414130 w 4582633"/>
                      <a:gd name="connsiteY1" fmla="*/ 371 h 2509785"/>
                      <a:gd name="connsiteX2" fmla="*/ 2477386 w 4582633"/>
                      <a:gd name="connsiteY2" fmla="*/ 1223114 h 2509785"/>
                      <a:gd name="connsiteX3" fmla="*/ 3540642 w 4582633"/>
                      <a:gd name="connsiteY3" fmla="*/ 2509656 h 2509785"/>
                      <a:gd name="connsiteX4" fmla="*/ 4582633 w 4582633"/>
                      <a:gd name="connsiteY4" fmla="*/ 1148688 h 2509785"/>
                      <a:gd name="connsiteX0" fmla="*/ 0 w 4582633"/>
                      <a:gd name="connsiteY0" fmla="*/ 1127423 h 2509785"/>
                      <a:gd name="connsiteX1" fmla="*/ 1414130 w 4582633"/>
                      <a:gd name="connsiteY1" fmla="*/ 371 h 2509785"/>
                      <a:gd name="connsiteX2" fmla="*/ 2477386 w 4582633"/>
                      <a:gd name="connsiteY2" fmla="*/ 1223114 h 2509785"/>
                      <a:gd name="connsiteX3" fmla="*/ 3540642 w 4582633"/>
                      <a:gd name="connsiteY3" fmla="*/ 2509656 h 2509785"/>
                      <a:gd name="connsiteX4" fmla="*/ 4582633 w 4582633"/>
                      <a:gd name="connsiteY4" fmla="*/ 1148688 h 2509785"/>
                      <a:gd name="connsiteX0" fmla="*/ 0 w 4582633"/>
                      <a:gd name="connsiteY0" fmla="*/ 1127423 h 2509788"/>
                      <a:gd name="connsiteX1" fmla="*/ 1414130 w 4582633"/>
                      <a:gd name="connsiteY1" fmla="*/ 371 h 2509788"/>
                      <a:gd name="connsiteX2" fmla="*/ 2477386 w 4582633"/>
                      <a:gd name="connsiteY2" fmla="*/ 1223114 h 2509788"/>
                      <a:gd name="connsiteX3" fmla="*/ 3540642 w 4582633"/>
                      <a:gd name="connsiteY3" fmla="*/ 2509656 h 2509788"/>
                      <a:gd name="connsiteX4" fmla="*/ 4582633 w 4582633"/>
                      <a:gd name="connsiteY4" fmla="*/ 1148688 h 2509788"/>
                      <a:gd name="connsiteX0" fmla="*/ 0 w 4582633"/>
                      <a:gd name="connsiteY0" fmla="*/ 1127423 h 2488526"/>
                      <a:gd name="connsiteX1" fmla="*/ 1414130 w 4582633"/>
                      <a:gd name="connsiteY1" fmla="*/ 371 h 2488526"/>
                      <a:gd name="connsiteX2" fmla="*/ 2477386 w 4582633"/>
                      <a:gd name="connsiteY2" fmla="*/ 1223114 h 2488526"/>
                      <a:gd name="connsiteX3" fmla="*/ 3753293 w 4582633"/>
                      <a:gd name="connsiteY3" fmla="*/ 2488390 h 2488526"/>
                      <a:gd name="connsiteX4" fmla="*/ 4582633 w 4582633"/>
                      <a:gd name="connsiteY4" fmla="*/ 1148688 h 2488526"/>
                      <a:gd name="connsiteX0" fmla="*/ 0 w 5078050"/>
                      <a:gd name="connsiteY0" fmla="*/ 1127423 h 2488526"/>
                      <a:gd name="connsiteX1" fmla="*/ 1414130 w 5078050"/>
                      <a:gd name="connsiteY1" fmla="*/ 371 h 2488526"/>
                      <a:gd name="connsiteX2" fmla="*/ 2477386 w 5078050"/>
                      <a:gd name="connsiteY2" fmla="*/ 1223114 h 2488526"/>
                      <a:gd name="connsiteX3" fmla="*/ 3753293 w 5078050"/>
                      <a:gd name="connsiteY3" fmla="*/ 2488390 h 2488526"/>
                      <a:gd name="connsiteX4" fmla="*/ 5078050 w 5078050"/>
                      <a:gd name="connsiteY4" fmla="*/ 711993 h 2488526"/>
                      <a:gd name="connsiteX0" fmla="*/ 0 w 5078050"/>
                      <a:gd name="connsiteY0" fmla="*/ 1127423 h 2488526"/>
                      <a:gd name="connsiteX1" fmla="*/ 1414130 w 5078050"/>
                      <a:gd name="connsiteY1" fmla="*/ 371 h 2488526"/>
                      <a:gd name="connsiteX2" fmla="*/ 2477386 w 5078050"/>
                      <a:gd name="connsiteY2" fmla="*/ 1223114 h 2488526"/>
                      <a:gd name="connsiteX3" fmla="*/ 3753293 w 5078050"/>
                      <a:gd name="connsiteY3" fmla="*/ 2488390 h 2488526"/>
                      <a:gd name="connsiteX4" fmla="*/ 5078050 w 5078050"/>
                      <a:gd name="connsiteY4" fmla="*/ 711993 h 2488526"/>
                      <a:gd name="connsiteX0" fmla="*/ 0 w 5078050"/>
                      <a:gd name="connsiteY0" fmla="*/ 1127421 h 2488524"/>
                      <a:gd name="connsiteX1" fmla="*/ 1588984 w 5078050"/>
                      <a:gd name="connsiteY1" fmla="*/ 370 h 2488524"/>
                      <a:gd name="connsiteX2" fmla="*/ 2477386 w 5078050"/>
                      <a:gd name="connsiteY2" fmla="*/ 1223112 h 2488524"/>
                      <a:gd name="connsiteX3" fmla="*/ 3753293 w 5078050"/>
                      <a:gd name="connsiteY3" fmla="*/ 2488388 h 2488524"/>
                      <a:gd name="connsiteX4" fmla="*/ 5078050 w 5078050"/>
                      <a:gd name="connsiteY4" fmla="*/ 711991 h 2488524"/>
                      <a:gd name="connsiteX0" fmla="*/ 0 w 5078050"/>
                      <a:gd name="connsiteY0" fmla="*/ 1127054 h 2488144"/>
                      <a:gd name="connsiteX1" fmla="*/ 1588984 w 5078050"/>
                      <a:gd name="connsiteY1" fmla="*/ 3 h 2488144"/>
                      <a:gd name="connsiteX2" fmla="*/ 2545384 w 5078050"/>
                      <a:gd name="connsiteY2" fmla="*/ 1135406 h 2488144"/>
                      <a:gd name="connsiteX3" fmla="*/ 3753293 w 5078050"/>
                      <a:gd name="connsiteY3" fmla="*/ 2488021 h 2488144"/>
                      <a:gd name="connsiteX4" fmla="*/ 5078050 w 5078050"/>
                      <a:gd name="connsiteY4" fmla="*/ 711624 h 2488144"/>
                      <a:gd name="connsiteX0" fmla="*/ 0 w 5486040"/>
                      <a:gd name="connsiteY0" fmla="*/ 1250218 h 2611308"/>
                      <a:gd name="connsiteX1" fmla="*/ 1588984 w 5486040"/>
                      <a:gd name="connsiteY1" fmla="*/ 123167 h 2611308"/>
                      <a:gd name="connsiteX2" fmla="*/ 2545384 w 5486040"/>
                      <a:gd name="connsiteY2" fmla="*/ 1258570 h 2611308"/>
                      <a:gd name="connsiteX3" fmla="*/ 3753293 w 5486040"/>
                      <a:gd name="connsiteY3" fmla="*/ 2611185 h 2611308"/>
                      <a:gd name="connsiteX4" fmla="*/ 5486040 w 5486040"/>
                      <a:gd name="connsiteY4" fmla="*/ 0 h 2611308"/>
                      <a:gd name="connsiteX0" fmla="*/ 0 w 5486040"/>
                      <a:gd name="connsiteY0" fmla="*/ 1250218 h 2611308"/>
                      <a:gd name="connsiteX1" fmla="*/ 1588984 w 5486040"/>
                      <a:gd name="connsiteY1" fmla="*/ 123167 h 2611308"/>
                      <a:gd name="connsiteX2" fmla="*/ 2545384 w 5486040"/>
                      <a:gd name="connsiteY2" fmla="*/ 1258570 h 2611308"/>
                      <a:gd name="connsiteX3" fmla="*/ 3704723 w 5486040"/>
                      <a:gd name="connsiteY3" fmla="*/ 2611185 h 2611308"/>
                      <a:gd name="connsiteX4" fmla="*/ 5486040 w 5486040"/>
                      <a:gd name="connsiteY4" fmla="*/ 0 h 2611308"/>
                      <a:gd name="connsiteX0" fmla="*/ 0 w 5660894"/>
                      <a:gd name="connsiteY0" fmla="*/ 1218717 h 2579807"/>
                      <a:gd name="connsiteX1" fmla="*/ 1588984 w 5660894"/>
                      <a:gd name="connsiteY1" fmla="*/ 91666 h 2579807"/>
                      <a:gd name="connsiteX2" fmla="*/ 2545384 w 5660894"/>
                      <a:gd name="connsiteY2" fmla="*/ 1227069 h 2579807"/>
                      <a:gd name="connsiteX3" fmla="*/ 3704723 w 5660894"/>
                      <a:gd name="connsiteY3" fmla="*/ 2579684 h 2579807"/>
                      <a:gd name="connsiteX4" fmla="*/ 5660894 w 5660894"/>
                      <a:gd name="connsiteY4" fmla="*/ 0 h 2579807"/>
                      <a:gd name="connsiteX0" fmla="*/ 0 w 5660894"/>
                      <a:gd name="connsiteY0" fmla="*/ 1218717 h 2579807"/>
                      <a:gd name="connsiteX1" fmla="*/ 1588984 w 5660894"/>
                      <a:gd name="connsiteY1" fmla="*/ 91666 h 2579807"/>
                      <a:gd name="connsiteX2" fmla="*/ 2545384 w 5660894"/>
                      <a:gd name="connsiteY2" fmla="*/ 1227069 h 2579807"/>
                      <a:gd name="connsiteX3" fmla="*/ 3704723 w 5660894"/>
                      <a:gd name="connsiteY3" fmla="*/ 2579684 h 2579807"/>
                      <a:gd name="connsiteX4" fmla="*/ 5660894 w 5660894"/>
                      <a:gd name="connsiteY4" fmla="*/ 0 h 2579807"/>
                      <a:gd name="connsiteX0" fmla="*/ 0 w 5660894"/>
                      <a:gd name="connsiteY0" fmla="*/ 1218717 h 2595555"/>
                      <a:gd name="connsiteX1" fmla="*/ 1588984 w 5660894"/>
                      <a:gd name="connsiteY1" fmla="*/ 91666 h 2595555"/>
                      <a:gd name="connsiteX2" fmla="*/ 2545384 w 5660894"/>
                      <a:gd name="connsiteY2" fmla="*/ 1227069 h 2595555"/>
                      <a:gd name="connsiteX3" fmla="*/ 3840721 w 5660894"/>
                      <a:gd name="connsiteY3" fmla="*/ 2595435 h 2595555"/>
                      <a:gd name="connsiteX4" fmla="*/ 5660894 w 5660894"/>
                      <a:gd name="connsiteY4" fmla="*/ 0 h 2595555"/>
                      <a:gd name="connsiteX0" fmla="*/ 0 w 5660894"/>
                      <a:gd name="connsiteY0" fmla="*/ 1218717 h 2595553"/>
                      <a:gd name="connsiteX1" fmla="*/ 1588984 w 5660894"/>
                      <a:gd name="connsiteY1" fmla="*/ 91666 h 2595553"/>
                      <a:gd name="connsiteX2" fmla="*/ 2652238 w 5660894"/>
                      <a:gd name="connsiteY2" fmla="*/ 1195569 h 2595553"/>
                      <a:gd name="connsiteX3" fmla="*/ 3840721 w 5660894"/>
                      <a:gd name="connsiteY3" fmla="*/ 2595435 h 2595553"/>
                      <a:gd name="connsiteX4" fmla="*/ 5660894 w 5660894"/>
                      <a:gd name="connsiteY4" fmla="*/ 0 h 2595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60894" h="2595553">
                        <a:moveTo>
                          <a:pt x="0" y="1218717"/>
                        </a:moveTo>
                        <a:cubicBezTo>
                          <a:pt x="507705" y="577220"/>
                          <a:pt x="1146944" y="95524"/>
                          <a:pt x="1588984" y="91666"/>
                        </a:cubicBezTo>
                        <a:cubicBezTo>
                          <a:pt x="2031024" y="87808"/>
                          <a:pt x="2329716" y="713560"/>
                          <a:pt x="2652238" y="1195569"/>
                        </a:cubicBezTo>
                        <a:cubicBezTo>
                          <a:pt x="2953494" y="1635048"/>
                          <a:pt x="3489846" y="2607839"/>
                          <a:pt x="3840721" y="2595435"/>
                        </a:cubicBezTo>
                        <a:cubicBezTo>
                          <a:pt x="4191596" y="2583031"/>
                          <a:pt x="5048983" y="257908"/>
                          <a:pt x="566089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TextovéPole 15"/>
                  <p:cNvSpPr txBox="1"/>
                  <p:nvPr/>
                </p:nvSpPr>
                <p:spPr>
                  <a:xfrm>
                    <a:off x="412400" y="3883598"/>
                    <a:ext cx="885903" cy="4495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cs-CZ" sz="1600" dirty="0" smtClean="0"/>
                      <a:t>U </a:t>
                    </a:r>
                    <a:r>
                      <a:rPr lang="en-US" sz="1600" dirty="0" smtClean="0"/>
                      <a:t>[</a:t>
                    </a:r>
                    <a:r>
                      <a:rPr lang="cs-CZ" sz="1600" dirty="0" smtClean="0"/>
                      <a:t>V</a:t>
                    </a:r>
                    <a:r>
                      <a:rPr lang="en-US" sz="1600" dirty="0" smtClean="0"/>
                      <a:t>]</a:t>
                    </a:r>
                    <a:endParaRPr lang="cs-CZ" sz="1600" baseline="-25000" dirty="0"/>
                  </a:p>
                </p:txBody>
              </p:sp>
              <p:sp>
                <p:nvSpPr>
                  <p:cNvPr id="17" name="TextovéPole 16"/>
                  <p:cNvSpPr txBox="1"/>
                  <p:nvPr/>
                </p:nvSpPr>
                <p:spPr>
                  <a:xfrm>
                    <a:off x="-4070" y="-27384"/>
                    <a:ext cx="899152" cy="3901703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cs-CZ" sz="1600" dirty="0"/>
                      <a:t>p</a:t>
                    </a:r>
                    <a:r>
                      <a:rPr lang="cs-CZ" sz="1600" dirty="0" smtClean="0"/>
                      <a:t>neumotachografický</a:t>
                    </a:r>
                  </a:p>
                  <a:p>
                    <a:pPr algn="ctr"/>
                    <a:r>
                      <a:rPr lang="cs-CZ" sz="1600" dirty="0" smtClean="0"/>
                      <a:t> záznam</a:t>
                    </a:r>
                    <a:endParaRPr lang="cs-CZ" sz="1600" baseline="-25000" dirty="0"/>
                  </a:p>
                </p:txBody>
              </p:sp>
              <p:sp>
                <p:nvSpPr>
                  <p:cNvPr id="18" name="TextovéPole 17"/>
                  <p:cNvSpPr txBox="1"/>
                  <p:nvPr/>
                </p:nvSpPr>
                <p:spPr>
                  <a:xfrm>
                    <a:off x="14773" y="3883598"/>
                    <a:ext cx="899152" cy="2929778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ctr"/>
                    <a:r>
                      <a:rPr lang="cs-CZ" sz="1600" dirty="0" smtClean="0"/>
                      <a:t>pneumografický</a:t>
                    </a:r>
                  </a:p>
                  <a:p>
                    <a:pPr algn="ctr"/>
                    <a:r>
                      <a:rPr lang="cs-CZ" sz="1600" dirty="0" smtClean="0"/>
                      <a:t> záznam</a:t>
                    </a:r>
                    <a:endParaRPr lang="cs-CZ" sz="1600" baseline="-25000" dirty="0"/>
                  </a:p>
                </p:txBody>
              </p:sp>
              <p:sp>
                <p:nvSpPr>
                  <p:cNvPr id="19" name="Rovnoramenný trojúhelník 18"/>
                  <p:cNvSpPr/>
                  <p:nvPr/>
                </p:nvSpPr>
                <p:spPr>
                  <a:xfrm flipV="1">
                    <a:off x="1634883" y="1747550"/>
                    <a:ext cx="252000" cy="216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20" name="TextovéPole 19"/>
                  <p:cNvSpPr txBox="1"/>
                  <p:nvPr/>
                </p:nvSpPr>
                <p:spPr>
                  <a:xfrm>
                    <a:off x="1540842" y="1322268"/>
                    <a:ext cx="454082" cy="4495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cs-CZ" sz="1600" b="1" dirty="0" smtClean="0"/>
                      <a:t>M</a:t>
                    </a:r>
                    <a:endParaRPr lang="cs-CZ" sz="1600" b="1" baseline="-25000" dirty="0"/>
                  </a:p>
                </p:txBody>
              </p:sp>
              <p:cxnSp>
                <p:nvCxnSpPr>
                  <p:cNvPr id="21" name="Přímá spojnice se šipkou 20"/>
                  <p:cNvCxnSpPr/>
                  <p:nvPr/>
                </p:nvCxnSpPr>
                <p:spPr>
                  <a:xfrm flipH="1" flipV="1">
                    <a:off x="1762890" y="1985884"/>
                    <a:ext cx="360040" cy="343794"/>
                  </a:xfrm>
                  <a:prstGeom prst="straightConnector1">
                    <a:avLst/>
                  </a:prstGeom>
                  <a:ln w="19050">
                    <a:solidFill>
                      <a:srgbClr val="00808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ovéPole 21"/>
                  <p:cNvSpPr txBox="1"/>
                  <p:nvPr/>
                </p:nvSpPr>
                <p:spPr>
                  <a:xfrm>
                    <a:off x="1851098" y="2247255"/>
                    <a:ext cx="1023702" cy="4087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cs-CZ" sz="1400" dirty="0" err="1" smtClean="0"/>
                      <a:t>marker</a:t>
                    </a:r>
                    <a:endParaRPr lang="cs-CZ" sz="1400" baseline="-25000" dirty="0"/>
                  </a:p>
                </p:txBody>
              </p:sp>
            </p:grpSp>
            <p:cxnSp>
              <p:nvCxnSpPr>
                <p:cNvPr id="8" name="Přímá spojnice 7"/>
                <p:cNvCxnSpPr>
                  <a:stCxn id="41" idx="0"/>
                </p:cNvCxnSpPr>
                <p:nvPr/>
              </p:nvCxnSpPr>
              <p:spPr>
                <a:xfrm flipH="1" flipV="1">
                  <a:off x="1675257" y="1961585"/>
                  <a:ext cx="767764" cy="27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ovéPole 42"/>
              <p:cNvSpPr txBox="1"/>
              <p:nvPr/>
            </p:nvSpPr>
            <p:spPr>
              <a:xfrm>
                <a:off x="7647685" y="5447758"/>
                <a:ext cx="9186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 smtClean="0"/>
                  <a:t>inspirium</a:t>
                </a:r>
                <a:endParaRPr lang="cs-CZ" sz="1400" baseline="-25000" dirty="0"/>
              </a:p>
            </p:txBody>
          </p:sp>
          <p:cxnSp>
            <p:nvCxnSpPr>
              <p:cNvPr id="45" name="Přímá spojnice se šipkou 44"/>
              <p:cNvCxnSpPr/>
              <p:nvPr/>
            </p:nvCxnSpPr>
            <p:spPr bwMode="auto">
              <a:xfrm>
                <a:off x="7345310" y="5398618"/>
                <a:ext cx="14183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TextovéPole 47"/>
              <p:cNvSpPr txBox="1"/>
              <p:nvPr/>
            </p:nvSpPr>
            <p:spPr>
              <a:xfrm>
                <a:off x="9298685" y="5447758"/>
                <a:ext cx="9186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 smtClean="0"/>
                  <a:t>expirium</a:t>
                </a:r>
                <a:endParaRPr lang="cs-CZ" sz="1400" baseline="-25000" dirty="0"/>
              </a:p>
            </p:txBody>
          </p:sp>
          <p:cxnSp>
            <p:nvCxnSpPr>
              <p:cNvPr id="49" name="Přímá spojnice se šipkou 48"/>
              <p:cNvCxnSpPr/>
              <p:nvPr/>
            </p:nvCxnSpPr>
            <p:spPr bwMode="auto">
              <a:xfrm>
                <a:off x="8996310" y="5398618"/>
                <a:ext cx="14183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Přímá spojnice se šipkou 50"/>
              <p:cNvCxnSpPr/>
              <p:nvPr/>
            </p:nvCxnSpPr>
            <p:spPr bwMode="auto">
              <a:xfrm flipH="1" flipV="1">
                <a:off x="7365640" y="1947720"/>
                <a:ext cx="349034" cy="10621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Přímá spojnice se šipkou 52"/>
              <p:cNvCxnSpPr/>
              <p:nvPr/>
            </p:nvCxnSpPr>
            <p:spPr bwMode="auto">
              <a:xfrm flipV="1">
                <a:off x="7867074" y="2672862"/>
                <a:ext cx="1195337" cy="33704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TextovéPole 55"/>
              <p:cNvSpPr txBox="1"/>
              <p:nvPr/>
            </p:nvSpPr>
            <p:spPr>
              <a:xfrm>
                <a:off x="7259842" y="3090956"/>
                <a:ext cx="15037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okamžik zaklapnutí záklopky na začátku </a:t>
                </a:r>
                <a:r>
                  <a:rPr lang="cs-CZ" sz="1200" dirty="0" err="1" smtClean="0"/>
                  <a:t>inspiria</a:t>
                </a:r>
                <a:r>
                  <a:rPr lang="cs-CZ" sz="1200" dirty="0" smtClean="0"/>
                  <a:t>/</a:t>
                </a:r>
                <a:r>
                  <a:rPr lang="cs-CZ" sz="1200" dirty="0" err="1" smtClean="0"/>
                  <a:t>expiria</a:t>
                </a:r>
                <a:endParaRPr lang="cs-CZ" sz="1200" baseline="-25000" dirty="0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10007084" y="1978562"/>
                <a:ext cx="468738" cy="294828"/>
              </a:xfrm>
              <a:custGeom>
                <a:avLst/>
                <a:gdLst>
                  <a:gd name="connsiteX0" fmla="*/ 0 w 457200"/>
                  <a:gd name="connsiteY0" fmla="*/ 297712 h 297712"/>
                  <a:gd name="connsiteX1" fmla="*/ 180754 w 457200"/>
                  <a:gd name="connsiteY1" fmla="*/ 116958 h 297712"/>
                  <a:gd name="connsiteX2" fmla="*/ 457200 w 457200"/>
                  <a:gd name="connsiteY2" fmla="*/ 0 h 297712"/>
                  <a:gd name="connsiteX0" fmla="*/ 0 w 457200"/>
                  <a:gd name="connsiteY0" fmla="*/ 297712 h 297712"/>
                  <a:gd name="connsiteX1" fmla="*/ 198061 w 457200"/>
                  <a:gd name="connsiteY1" fmla="*/ 93882 h 297712"/>
                  <a:gd name="connsiteX2" fmla="*/ 457200 w 457200"/>
                  <a:gd name="connsiteY2" fmla="*/ 0 h 297712"/>
                  <a:gd name="connsiteX0" fmla="*/ 0 w 468738"/>
                  <a:gd name="connsiteY0" fmla="*/ 294828 h 294828"/>
                  <a:gd name="connsiteX1" fmla="*/ 198061 w 468738"/>
                  <a:gd name="connsiteY1" fmla="*/ 90998 h 294828"/>
                  <a:gd name="connsiteX2" fmla="*/ 468738 w 468738"/>
                  <a:gd name="connsiteY2" fmla="*/ 0 h 294828"/>
                  <a:gd name="connsiteX0" fmla="*/ 0 w 468738"/>
                  <a:gd name="connsiteY0" fmla="*/ 294828 h 294828"/>
                  <a:gd name="connsiteX1" fmla="*/ 198061 w 468738"/>
                  <a:gd name="connsiteY1" fmla="*/ 90998 h 294828"/>
                  <a:gd name="connsiteX2" fmla="*/ 468738 w 468738"/>
                  <a:gd name="connsiteY2" fmla="*/ 0 h 29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738" h="294828">
                    <a:moveTo>
                      <a:pt x="0" y="294828"/>
                    </a:moveTo>
                    <a:cubicBezTo>
                      <a:pt x="52277" y="229260"/>
                      <a:pt x="119938" y="140136"/>
                      <a:pt x="198061" y="90998"/>
                    </a:cubicBezTo>
                    <a:cubicBezTo>
                      <a:pt x="276184" y="41860"/>
                      <a:pt x="344769" y="15949"/>
                      <a:pt x="468738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59" name="Pravá složená závorka 58"/>
            <p:cNvSpPr/>
            <p:nvPr/>
          </p:nvSpPr>
          <p:spPr>
            <a:xfrm>
              <a:off x="10018904" y="2248794"/>
              <a:ext cx="157769" cy="361886"/>
            </a:xfrm>
            <a:prstGeom prst="rightBrace">
              <a:avLst>
                <a:gd name="adj1" fmla="val 34911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10135792" y="2276436"/>
              <a:ext cx="62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ym typeface="Symbol"/>
                </a:rPr>
                <a:t></a:t>
              </a:r>
              <a:r>
                <a:rPr lang="cs-CZ" sz="1600" b="1" dirty="0" smtClean="0"/>
                <a:t>P</a:t>
              </a:r>
              <a:r>
                <a:rPr lang="cs-CZ" sz="1600" b="1" baseline="-25000" dirty="0"/>
                <a:t>p</a:t>
              </a:r>
            </a:p>
          </p:txBody>
        </p:sp>
        <p:sp>
          <p:nvSpPr>
            <p:cNvPr id="62" name="Pravá složená závorka 61"/>
            <p:cNvSpPr/>
            <p:nvPr/>
          </p:nvSpPr>
          <p:spPr>
            <a:xfrm>
              <a:off x="9226256" y="2269969"/>
              <a:ext cx="271129" cy="1332700"/>
            </a:xfrm>
            <a:prstGeom prst="rightBrace">
              <a:avLst>
                <a:gd name="adj1" fmla="val 34911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9457654" y="2774077"/>
              <a:ext cx="744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>
                  <a:sym typeface="Symbol"/>
                </a:rPr>
                <a:t></a:t>
              </a:r>
              <a:r>
                <a:rPr lang="cs-CZ" sz="1600" b="1" dirty="0" err="1" smtClean="0"/>
                <a:t>P</a:t>
              </a:r>
              <a:r>
                <a:rPr lang="cs-CZ" sz="1600" b="1" baseline="-25000" dirty="0" err="1" smtClean="0"/>
                <a:t>alv</a:t>
              </a:r>
              <a:endParaRPr lang="cs-CZ" sz="16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87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Pneumografie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17002"/>
            <a:ext cx="6440820" cy="5044098"/>
          </a:xfrm>
        </p:spPr>
        <p:txBody>
          <a:bodyPr/>
          <a:lstStyle/>
          <a:p>
            <a:pPr marL="72000" indent="0">
              <a:buNone/>
            </a:pPr>
            <a:r>
              <a:rPr lang="cs-CZ" dirty="0" smtClean="0"/>
              <a:t>= metoda </a:t>
            </a:r>
            <a:r>
              <a:rPr lang="cs-CZ" dirty="0"/>
              <a:t>registrace dýchacích </a:t>
            </a:r>
            <a:r>
              <a:rPr lang="cs-CZ" dirty="0" smtClean="0"/>
              <a:t>pohybů </a:t>
            </a:r>
            <a:endParaRPr lang="cs-CZ" dirty="0"/>
          </a:p>
          <a:p>
            <a:r>
              <a:rPr lang="cs-CZ" dirty="0" smtClean="0"/>
              <a:t>Dýchací svaly</a:t>
            </a:r>
            <a:endParaRPr lang="cs-CZ" dirty="0"/>
          </a:p>
          <a:p>
            <a:pPr lvl="1"/>
            <a:r>
              <a:rPr lang="cs-CZ" dirty="0" smtClean="0"/>
              <a:t>Hlavní </a:t>
            </a:r>
            <a:r>
              <a:rPr lang="cs-CZ" dirty="0"/>
              <a:t>inspirační svaly: bránice a zevní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mezižeberní </a:t>
            </a:r>
            <a:r>
              <a:rPr lang="cs-CZ" dirty="0"/>
              <a:t>svaly</a:t>
            </a:r>
          </a:p>
          <a:p>
            <a:pPr lvl="1"/>
            <a:r>
              <a:rPr lang="cs-CZ" dirty="0"/>
              <a:t>Pomocné dýchací svaly: </a:t>
            </a:r>
            <a:r>
              <a:rPr lang="cs-CZ" dirty="0" err="1"/>
              <a:t>musculus</a:t>
            </a:r>
            <a:r>
              <a:rPr lang="cs-CZ" dirty="0"/>
              <a:t> </a:t>
            </a:r>
            <a:r>
              <a:rPr lang="cs-CZ" dirty="0" err="1"/>
              <a:t>sternocleidomastoideus</a:t>
            </a:r>
            <a:r>
              <a:rPr lang="cs-CZ" dirty="0"/>
              <a:t> a skupina </a:t>
            </a:r>
            <a:r>
              <a:rPr lang="cs-CZ" dirty="0" err="1"/>
              <a:t>skalenových</a:t>
            </a:r>
            <a:r>
              <a:rPr lang="cs-CZ" dirty="0"/>
              <a:t> svalů</a:t>
            </a:r>
          </a:p>
          <a:p>
            <a:pPr lvl="1"/>
            <a:r>
              <a:rPr lang="cs-CZ" dirty="0"/>
              <a:t>Exspirační (výdechové) svaly: vnitřní mezižeberní svaly a svaly přední břišní </a:t>
            </a:r>
            <a:r>
              <a:rPr lang="cs-CZ" dirty="0" smtClean="0"/>
              <a:t>stěny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Nádech – aktivní děj</a:t>
            </a:r>
          </a:p>
          <a:p>
            <a:pPr lvl="1"/>
            <a:r>
              <a:rPr lang="cs-CZ" dirty="0" smtClean="0"/>
              <a:t>Výdech – v klidu je pasivní </a:t>
            </a:r>
            <a:r>
              <a:rPr lang="cs-CZ" dirty="0"/>
              <a:t>(elasticita plic táhne hrudní stěnu zpět do výdechové polohy </a:t>
            </a:r>
            <a:r>
              <a:rPr lang="cs-CZ" dirty="0" smtClean="0"/>
              <a:t>)usilovný výdech je aktivní (použití výdechových svalů)</a:t>
            </a:r>
          </a:p>
          <a:p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/>
        </p:nvGrpSpPr>
        <p:grpSpPr>
          <a:xfrm>
            <a:off x="6657413" y="1755707"/>
            <a:ext cx="5536369" cy="4033857"/>
            <a:chOff x="846028" y="2239126"/>
            <a:chExt cx="6184884" cy="4618874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846028" y="2239126"/>
              <a:ext cx="6184884" cy="4618874"/>
              <a:chOff x="304800" y="764704"/>
              <a:chExt cx="8159202" cy="6093296"/>
            </a:xfrm>
          </p:grpSpPr>
          <p:pic>
            <p:nvPicPr>
              <p:cNvPr id="7" name="Picture 2" descr="dychani Exsp Hrudní koš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962400"/>
                <a:ext cx="2171700" cy="256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 descr="dychani Exsp P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024" y="3813175"/>
                <a:ext cx="3105150" cy="30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dychani Exsp Žebr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416" y="3657600"/>
                <a:ext cx="1779588" cy="227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 descr="dychani Insp Hrudní koš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532756"/>
                <a:ext cx="2582863" cy="240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dychani Insp Plic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764704"/>
                <a:ext cx="3387725" cy="305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dychani Insp Žebr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214" y="1456556"/>
                <a:ext cx="1982788" cy="201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Obdélník 12"/>
            <p:cNvSpPr/>
            <p:nvPr/>
          </p:nvSpPr>
          <p:spPr>
            <a:xfrm>
              <a:off x="1948417" y="2711747"/>
              <a:ext cx="1618306" cy="52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smtClean="0"/>
                <a:t>nádech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973846" y="4663061"/>
              <a:ext cx="1426838" cy="52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smtClean="0"/>
                <a:t>výdech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2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řízení ventilace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r>
              <a:rPr lang="cs-CZ" dirty="0" smtClean="0"/>
              <a:t>Ventilace = dechový objem * frekvence dýchání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bjem vzduchu prodýchaný za čas (l/min)</a:t>
            </a:r>
          </a:p>
          <a:p>
            <a:pPr lvl="1"/>
            <a:r>
              <a:rPr lang="cs-CZ" dirty="0" smtClean="0"/>
              <a:t>Frekvence dýchání v pneumografii – dána délkou dechového cyklu (BI), délkou </a:t>
            </a:r>
            <a:r>
              <a:rPr lang="cs-CZ" dirty="0" err="1" smtClean="0"/>
              <a:t>inspiria</a:t>
            </a:r>
            <a:r>
              <a:rPr lang="cs-CZ" dirty="0" smtClean="0"/>
              <a:t> (Ti) a </a:t>
            </a:r>
            <a:r>
              <a:rPr lang="cs-CZ" dirty="0" err="1" smtClean="0"/>
              <a:t>expiria</a:t>
            </a:r>
            <a:r>
              <a:rPr lang="cs-CZ" dirty="0" smtClean="0"/>
              <a:t> (Te)</a:t>
            </a:r>
          </a:p>
          <a:p>
            <a:pPr lvl="1"/>
            <a:r>
              <a:rPr lang="cs-CZ" dirty="0" smtClean="0"/>
              <a:t>Hloubka dýchání v pneumografii – amplituda dechu (</a:t>
            </a:r>
            <a:r>
              <a:rPr lang="cs-CZ" dirty="0" err="1" smtClean="0"/>
              <a:t>Amp</a:t>
            </a:r>
            <a:r>
              <a:rPr lang="cs-CZ" dirty="0" smtClean="0"/>
              <a:t>)</a:t>
            </a:r>
          </a:p>
          <a:p>
            <a:pPr marL="324000" lvl="1" indent="0">
              <a:buNone/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Chemická regulace ventilace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/>
              <a:t>hloubky a frekvence dýchání na základě </a:t>
            </a:r>
            <a:br>
              <a:rPr lang="cs-CZ" sz="2000" dirty="0" smtClean="0"/>
            </a:br>
            <a:r>
              <a:rPr lang="cs-CZ" sz="2000" dirty="0" smtClean="0"/>
              <a:t>informací z chemoreceptorů</a:t>
            </a:r>
            <a:endParaRPr lang="cs-CZ" dirty="0" smtClean="0"/>
          </a:p>
          <a:p>
            <a:r>
              <a:rPr lang="cs-CZ" dirty="0" smtClean="0"/>
              <a:t>Chemoreceptory</a:t>
            </a:r>
          </a:p>
          <a:p>
            <a:pPr lvl="1"/>
            <a:r>
              <a:rPr lang="cs-CZ" dirty="0"/>
              <a:t>Centrální - buňky v prodloužené míše blízko respiračního centra</a:t>
            </a:r>
            <a:endParaRPr lang="cs-CZ" dirty="0" smtClean="0"/>
          </a:p>
          <a:p>
            <a:pPr lvl="1"/>
            <a:r>
              <a:rPr lang="cs-CZ" dirty="0" smtClean="0"/>
              <a:t>Periferní – </a:t>
            </a:r>
            <a:r>
              <a:rPr lang="cs-CZ" dirty="0"/>
              <a:t>karotické a aortální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386802" y="3337590"/>
            <a:ext cx="2955657" cy="2348095"/>
            <a:chOff x="1918742" y="2289367"/>
            <a:chExt cx="5181600" cy="4392444"/>
          </a:xfrm>
        </p:grpSpPr>
        <p:sp>
          <p:nvSpPr>
            <p:cNvPr id="7" name="Volný tvar 6"/>
            <p:cNvSpPr/>
            <p:nvPr/>
          </p:nvSpPr>
          <p:spPr>
            <a:xfrm>
              <a:off x="1918742" y="2289367"/>
              <a:ext cx="5181600" cy="3306174"/>
            </a:xfrm>
            <a:custGeom>
              <a:avLst/>
              <a:gdLst>
                <a:gd name="connsiteX0" fmla="*/ 0 w 5181600"/>
                <a:gd name="connsiteY0" fmla="*/ 3091937 h 3222565"/>
                <a:gd name="connsiteX1" fmla="*/ 1161143 w 5181600"/>
                <a:gd name="connsiteY1" fmla="*/ 116508 h 3222565"/>
                <a:gd name="connsiteX2" fmla="*/ 2743200 w 5181600"/>
                <a:gd name="connsiteY2" fmla="*/ 856737 h 3222565"/>
                <a:gd name="connsiteX3" fmla="*/ 5181600 w 5181600"/>
                <a:gd name="connsiteY3" fmla="*/ 3222565 h 32225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017421 h 3148049"/>
                <a:gd name="connsiteX1" fmla="*/ 584795 w 5181600"/>
                <a:gd name="connsiteY1" fmla="*/ 1558277 h 3148049"/>
                <a:gd name="connsiteX2" fmla="*/ 1161143 w 5181600"/>
                <a:gd name="connsiteY2" fmla="*/ 41992 h 3148049"/>
                <a:gd name="connsiteX3" fmla="*/ 2859314 w 5181600"/>
                <a:gd name="connsiteY3" fmla="*/ 666107 h 3148049"/>
                <a:gd name="connsiteX4" fmla="*/ 5181600 w 5181600"/>
                <a:gd name="connsiteY4" fmla="*/ 3148049 h 3148049"/>
                <a:gd name="connsiteX0" fmla="*/ 0 w 5181600"/>
                <a:gd name="connsiteY0" fmla="*/ 3119895 h 3250523"/>
                <a:gd name="connsiteX1" fmla="*/ 584795 w 5181600"/>
                <a:gd name="connsiteY1" fmla="*/ 1660751 h 3250523"/>
                <a:gd name="connsiteX2" fmla="*/ 1348512 w 5181600"/>
                <a:gd name="connsiteY2" fmla="*/ 33393 h 3250523"/>
                <a:gd name="connsiteX3" fmla="*/ 2859314 w 5181600"/>
                <a:gd name="connsiteY3" fmla="*/ 768581 h 3250523"/>
                <a:gd name="connsiteX4" fmla="*/ 5181600 w 5181600"/>
                <a:gd name="connsiteY4" fmla="*/ 3250523 h 325052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08791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1128 h 3261756"/>
                <a:gd name="connsiteX1" fmla="*/ 584795 w 5181600"/>
                <a:gd name="connsiteY1" fmla="*/ 1671984 h 3261756"/>
                <a:gd name="connsiteX2" fmla="*/ 1473425 w 5181600"/>
                <a:gd name="connsiteY2" fmla="*/ 198 h 3261756"/>
                <a:gd name="connsiteX3" fmla="*/ 3546335 w 5181600"/>
                <a:gd name="connsiteY3" fmla="*/ 1779466 h 3261756"/>
                <a:gd name="connsiteX4" fmla="*/ 5181600 w 5181600"/>
                <a:gd name="connsiteY4" fmla="*/ 3261756 h 3261756"/>
                <a:gd name="connsiteX0" fmla="*/ 0 w 5181600"/>
                <a:gd name="connsiteY0" fmla="*/ 3175548 h 3306176"/>
                <a:gd name="connsiteX1" fmla="*/ 584795 w 5181600"/>
                <a:gd name="connsiteY1" fmla="*/ 1716404 h 3306176"/>
                <a:gd name="connsiteX2" fmla="*/ 1598337 w 5181600"/>
                <a:gd name="connsiteY2" fmla="*/ 191 h 3306176"/>
                <a:gd name="connsiteX3" fmla="*/ 3546335 w 5181600"/>
                <a:gd name="connsiteY3" fmla="*/ 1823886 h 3306176"/>
                <a:gd name="connsiteX4" fmla="*/ 5181600 w 5181600"/>
                <a:gd name="connsiteY4" fmla="*/ 3306176 h 33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600" h="3306176">
                  <a:moveTo>
                    <a:pt x="0" y="3175548"/>
                  </a:moveTo>
                  <a:cubicBezTo>
                    <a:pt x="80117" y="2910143"/>
                    <a:pt x="391271" y="2212309"/>
                    <a:pt x="584795" y="1716404"/>
                  </a:cubicBezTo>
                  <a:cubicBezTo>
                    <a:pt x="778319" y="1220499"/>
                    <a:pt x="1104747" y="-17723"/>
                    <a:pt x="1598337" y="191"/>
                  </a:cubicBezTo>
                  <a:cubicBezTo>
                    <a:pt x="2091927" y="18105"/>
                    <a:pt x="2834622" y="1150709"/>
                    <a:pt x="3546335" y="1823886"/>
                  </a:cubicBezTo>
                  <a:cubicBezTo>
                    <a:pt x="4029042" y="2363776"/>
                    <a:pt x="4325879" y="2717092"/>
                    <a:pt x="5181600" y="3306176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se šipkou 7"/>
            <p:cNvCxnSpPr/>
            <p:nvPr/>
          </p:nvCxnSpPr>
          <p:spPr>
            <a:xfrm flipV="1">
              <a:off x="3493109" y="2348881"/>
              <a:ext cx="0" cy="3246664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>
              <a:off x="3502918" y="5578327"/>
              <a:ext cx="349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1918742" y="5577765"/>
              <a:ext cx="151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1918742" y="5866359"/>
              <a:ext cx="5076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/>
            <p:cNvSpPr/>
            <p:nvPr/>
          </p:nvSpPr>
          <p:spPr>
            <a:xfrm>
              <a:off x="3515709" y="3417962"/>
              <a:ext cx="1397254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>
                  <a:sym typeface="Symbol"/>
                </a:rPr>
                <a:t>Amp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497450" y="4774758"/>
              <a:ext cx="762138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ym typeface="Symbol"/>
                </a:rPr>
                <a:t>Ti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727053" y="4803395"/>
              <a:ext cx="867242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ym typeface="Symbol"/>
                </a:rPr>
                <a:t>Te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4016710" y="5818201"/>
              <a:ext cx="843636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BI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chemoreceptory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r>
              <a:rPr lang="cs-CZ" dirty="0" smtClean="0"/>
              <a:t>V prodloužené míše poblíž dechového centra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CO</a:t>
            </a:r>
            <a:r>
              <a:rPr lang="cs-CZ" baseline="-25000" dirty="0"/>
              <a:t>2</a:t>
            </a:r>
            <a:r>
              <a:rPr lang="cs-CZ" dirty="0" smtClean="0"/>
              <a:t> </a:t>
            </a:r>
            <a:r>
              <a:rPr lang="cs-CZ" dirty="0"/>
              <a:t>proniká hematoencefalickou bariérou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cerebrospinální </a:t>
            </a:r>
            <a:r>
              <a:rPr lang="cs-CZ" dirty="0"/>
              <a:t>a mezibuněčné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tekutiny mozku</a:t>
            </a:r>
            <a:br>
              <a:rPr lang="cs-CZ" dirty="0" smtClean="0"/>
            </a:br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 smtClean="0"/>
              <a:t>+H</a:t>
            </a:r>
            <a:r>
              <a:rPr lang="cs-CZ" baseline="-25000" dirty="0" smtClean="0"/>
              <a:t>2</a:t>
            </a:r>
            <a:r>
              <a:rPr lang="cs-CZ" dirty="0" smtClean="0"/>
              <a:t>O →CHO</a:t>
            </a:r>
            <a:r>
              <a:rPr lang="cs-CZ" baseline="-25000" dirty="0" smtClean="0"/>
              <a:t>3</a:t>
            </a:r>
            <a:r>
              <a:rPr lang="cs-CZ" baseline="30000" dirty="0" smtClean="0"/>
              <a:t>-</a:t>
            </a:r>
            <a:r>
              <a:rPr lang="cs-CZ" dirty="0" smtClean="0"/>
              <a:t> + H</a:t>
            </a:r>
            <a:r>
              <a:rPr lang="cs-CZ" baseline="30000" dirty="0" smtClean="0"/>
              <a:t>+</a:t>
            </a:r>
          </a:p>
          <a:p>
            <a:pPr>
              <a:lnSpc>
                <a:spcPct val="100000"/>
              </a:lnSpc>
            </a:pPr>
            <a:endParaRPr lang="cs-CZ" baseline="30000" dirty="0" smtClean="0"/>
          </a:p>
          <a:p>
            <a:pPr>
              <a:lnSpc>
                <a:spcPct val="100000"/>
              </a:lnSpc>
            </a:pPr>
            <a:r>
              <a:rPr lang="cs-CZ" dirty="0" smtClean="0">
                <a:latin typeface="Calibri"/>
              </a:rPr>
              <a:t>↑</a:t>
            </a:r>
            <a:r>
              <a:rPr lang="cs-CZ" dirty="0" smtClean="0"/>
              <a:t>Koncentrace H+ v mozkomíšním </a:t>
            </a:r>
            <a:br>
              <a:rPr lang="cs-CZ" dirty="0" smtClean="0"/>
            </a:br>
            <a:r>
              <a:rPr lang="cs-CZ" dirty="0" smtClean="0"/>
              <a:t>moku stimuluje chemoreceptory </a:t>
            </a:r>
            <a:br>
              <a:rPr lang="cs-CZ" dirty="0" smtClean="0"/>
            </a:br>
            <a:r>
              <a:rPr lang="cs-CZ" dirty="0" smtClean="0"/>
              <a:t>→ zvýšení ventilace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1479" y="665435"/>
            <a:ext cx="3855522" cy="458204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52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Periferní chemoreceptory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7984613" cy="4569098"/>
          </a:xfrm>
        </p:spPr>
        <p:txBody>
          <a:bodyPr/>
          <a:lstStyle/>
          <a:p>
            <a:r>
              <a:rPr lang="cs-CZ" dirty="0"/>
              <a:t>Obsahují ostrůvky dvou typů </a:t>
            </a:r>
            <a:r>
              <a:rPr lang="cs-CZ" dirty="0" smtClean="0"/>
              <a:t>buněk</a:t>
            </a:r>
            <a:endParaRPr lang="cs-CZ" dirty="0"/>
          </a:p>
          <a:p>
            <a:pPr lvl="1"/>
            <a:r>
              <a:rPr lang="cs-CZ" dirty="0"/>
              <a:t>Typ I: Naléhají na nervová </a:t>
            </a:r>
            <a:r>
              <a:rPr lang="cs-CZ"/>
              <a:t>vlákna </a:t>
            </a:r>
            <a:endParaRPr lang="cs-CZ" smtClean="0"/>
          </a:p>
          <a:p>
            <a:pPr lvl="1"/>
            <a:r>
              <a:rPr lang="cs-CZ" smtClean="0"/>
              <a:t>Typ </a:t>
            </a:r>
            <a:r>
              <a:rPr lang="cs-CZ" dirty="0"/>
              <a:t>II: </a:t>
            </a:r>
            <a:r>
              <a:rPr lang="cs-CZ" dirty="0" smtClean="0"/>
              <a:t>charakter </a:t>
            </a:r>
            <a:r>
              <a:rPr lang="cs-CZ" dirty="0"/>
              <a:t>glie (každá obklopuje 4-6 buněk I. Typu)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Registrace pO</a:t>
            </a:r>
            <a:r>
              <a:rPr lang="cs-CZ" baseline="-25000" dirty="0" smtClean="0"/>
              <a:t>2</a:t>
            </a:r>
            <a:r>
              <a:rPr lang="cs-CZ" dirty="0" smtClean="0"/>
              <a:t> rozpuštěného v krevní plazmě za čas</a:t>
            </a:r>
          </a:p>
          <a:p>
            <a:pPr lvl="1"/>
            <a:r>
              <a:rPr lang="cs-CZ" dirty="0" smtClean="0"/>
              <a:t>Stimulace poklesem pO</a:t>
            </a:r>
            <a:r>
              <a:rPr lang="cs-CZ" baseline="-25000" dirty="0"/>
              <a:t>2</a:t>
            </a:r>
            <a:r>
              <a:rPr lang="cs-CZ" dirty="0" smtClean="0"/>
              <a:t> a nebo poklesem průtoku krve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Periferní receptory registrují také pCO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dirty="0" smtClean="0"/>
              <a:t>pH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1340400"/>
            <a:ext cx="3407588" cy="42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Mrtvý prostor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656561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Objem </a:t>
            </a:r>
            <a:r>
              <a:rPr lang="cs-CZ" dirty="0"/>
              <a:t>vzduchu v </a:t>
            </a:r>
            <a:r>
              <a:rPr lang="cs-CZ" dirty="0" err="1"/>
              <a:t>konduktivní</a:t>
            </a:r>
            <a:r>
              <a:rPr lang="cs-CZ" dirty="0"/>
              <a:t> oblasti dýchacích cest,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kde </a:t>
            </a:r>
            <a:r>
              <a:rPr lang="cs-CZ" dirty="0"/>
              <a:t>neprobíhá výměna plynů s </a:t>
            </a:r>
            <a:r>
              <a:rPr lang="cs-CZ" dirty="0" smtClean="0"/>
              <a:t>krví </a:t>
            </a:r>
          </a:p>
          <a:p>
            <a:pPr lvl="1"/>
            <a:r>
              <a:rPr lang="cs-CZ" dirty="0" smtClean="0"/>
              <a:t>Anatomický </a:t>
            </a:r>
            <a:r>
              <a:rPr lang="cs-CZ" dirty="0"/>
              <a:t>MP: objem respiračního systému mimo alveoly (150-200 ml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Funkční (fyziologický) MP: Objemem vzduchu, který se neúčastní výměny plynů s </a:t>
            </a:r>
            <a:r>
              <a:rPr lang="cs-CZ" dirty="0" smtClean="0"/>
              <a:t>krví</a:t>
            </a:r>
            <a:r>
              <a:rPr lang="cs-CZ" dirty="0"/>
              <a:t> </a:t>
            </a:r>
            <a:r>
              <a:rPr lang="cs-CZ" dirty="0" smtClean="0"/>
              <a:t>– zahrnuje neprokrvené alveoly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pl-PL" dirty="0"/>
              <a:t>U zdravých jedinců jsou oba mrtvé prostory </a:t>
            </a:r>
            <a:r>
              <a:rPr lang="cs-CZ" dirty="0"/>
              <a:t>stejné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8" name="Picture 2" descr="Folie7 před 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97" y="3129109"/>
            <a:ext cx="2267744" cy="27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Parciální tlaky plynů (mm </a:t>
            </a:r>
            <a:r>
              <a:rPr lang="cs-CZ" dirty="0" err="1"/>
              <a:t>Hg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8161"/>
            <a:ext cx="10753200" cy="4788564"/>
          </a:xfrm>
        </p:spPr>
        <p:txBody>
          <a:bodyPr/>
          <a:lstStyle/>
          <a:p>
            <a:r>
              <a:rPr lang="cs-CZ" dirty="0"/>
              <a:t>v různých částech respirační a oběhové soustavy</a:t>
            </a:r>
          </a:p>
        </p:txBody>
      </p:sp>
      <p:pic>
        <p:nvPicPr>
          <p:cNvPr id="17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91" y="1864432"/>
            <a:ext cx="4803186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1" name="Nadpis 3"/>
          <p:cNvSpPr>
            <a:spLocks noGrp="1"/>
          </p:cNvSpPr>
          <p:nvPr>
            <p:ph type="title"/>
          </p:nvPr>
        </p:nvSpPr>
        <p:spPr>
          <a:xfrm>
            <a:off x="639468" y="337843"/>
            <a:ext cx="3960397" cy="451576"/>
          </a:xfrm>
        </p:spPr>
        <p:txBody>
          <a:bodyPr/>
          <a:lstStyle/>
          <a:p>
            <a:r>
              <a:rPr lang="cs-CZ" dirty="0"/>
              <a:t>Tlaky v plicích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733305" y="836934"/>
            <a:ext cx="1120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nádech</a:t>
            </a:r>
            <a:endParaRPr lang="cs-CZ" sz="2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9227616" y="824936"/>
            <a:ext cx="1120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výdech</a:t>
            </a:r>
            <a:endParaRPr lang="cs-CZ" sz="2000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1965281" y="436824"/>
            <a:ext cx="9862543" cy="6368410"/>
            <a:chOff x="1965281" y="436824"/>
            <a:chExt cx="9862543" cy="6368410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1965281" y="436824"/>
              <a:ext cx="9862543" cy="6368410"/>
              <a:chOff x="1609890" y="173740"/>
              <a:chExt cx="10267653" cy="6629997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2714509" y="211088"/>
                <a:ext cx="7200800" cy="48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3924998" y="1656169"/>
                <a:ext cx="162018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pohrudnice</a:t>
                </a:r>
                <a:endParaRPr lang="cs-CZ" sz="2000" dirty="0"/>
              </a:p>
            </p:txBody>
          </p:sp>
          <p:pic>
            <p:nvPicPr>
              <p:cNvPr id="9" name="Picture 2" descr="Graf změny intrapleur tlak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4908128"/>
                <a:ext cx="31496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 descr="Graf změny objem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622052"/>
                <a:ext cx="31496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Graf změny plícního tlak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3298428"/>
                <a:ext cx="3149600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4735088" y="6515360"/>
                <a:ext cx="4677897" cy="28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200" dirty="0" smtClean="0"/>
                  <a:t>http://worldartsme.com/images/happy-lungs-clipart-1.jpg</a:t>
                </a:r>
                <a:endParaRPr lang="cs-CZ" sz="1200" dirty="0"/>
              </a:p>
            </p:txBody>
          </p:sp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1609890" y="691604"/>
                <a:ext cx="2855194" cy="5644820"/>
              </a:xfrm>
              <a:prstGeom prst="rect">
                <a:avLst/>
              </a:prstGeom>
            </p:spPr>
          </p:pic>
          <p:sp>
            <p:nvSpPr>
              <p:cNvPr id="14" name="TextovéPole 13"/>
              <p:cNvSpPr txBox="1"/>
              <p:nvPr/>
            </p:nvSpPr>
            <p:spPr>
              <a:xfrm>
                <a:off x="3383196" y="1250694"/>
                <a:ext cx="162018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poplicnice</a:t>
                </a:r>
                <a:endParaRPr lang="cs-CZ" sz="2000" dirty="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4465084" y="5323947"/>
                <a:ext cx="2723964" cy="105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</a:t>
                </a:r>
                <a:r>
                  <a:rPr lang="cs-CZ" sz="2000" dirty="0" smtClean="0"/>
                  <a:t>leurální štěrbina – mezi poplicnicí a pohrudnicí</a:t>
                </a:r>
                <a:endParaRPr lang="cs-CZ" sz="2000" dirty="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620415" y="5736144"/>
                <a:ext cx="1620180" cy="73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Pleurální tekutina </a:t>
                </a:r>
                <a:endParaRPr lang="cs-CZ" sz="20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6756429" y="2925094"/>
                <a:ext cx="4045548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Alveolární (pulmonální) tlak</a:t>
                </a:r>
                <a:endParaRPr lang="cs-CZ" sz="2000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6728955" y="4620835"/>
                <a:ext cx="5148588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Pleurální (štěrbinový) tlak </a:t>
                </a:r>
                <a:r>
                  <a:rPr lang="cs-CZ" sz="1400" dirty="0" smtClean="0"/>
                  <a:t>(</a:t>
                </a:r>
                <a:r>
                  <a:rPr lang="cs-CZ" sz="1400" dirty="0"/>
                  <a:t>v</a:t>
                </a:r>
                <a:r>
                  <a:rPr lang="cs-CZ" sz="1400" dirty="0" smtClean="0"/>
                  <a:t>ždy záporný)</a:t>
                </a:r>
                <a:endParaRPr lang="cs-CZ" sz="1400" dirty="0"/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 flipH="1">
                <a:off x="2232381" y="5428704"/>
                <a:ext cx="482128" cy="394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3356302" y="1650804"/>
                <a:ext cx="648072" cy="205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flipV="1">
                <a:off x="3848635" y="2064630"/>
                <a:ext cx="581490" cy="4282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ovéPole 22"/>
              <p:cNvSpPr txBox="1"/>
              <p:nvPr/>
            </p:nvSpPr>
            <p:spPr>
              <a:xfrm>
                <a:off x="6895210" y="173740"/>
                <a:ext cx="414164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Objem vdechovaného vzduchu</a:t>
                </a:r>
                <a:endParaRPr lang="cs-CZ" sz="2000" dirty="0"/>
              </a:p>
            </p:txBody>
          </p:sp>
          <p:cxnSp>
            <p:nvCxnSpPr>
              <p:cNvPr id="24" name="Přímá spojnice 23"/>
              <p:cNvCxnSpPr/>
              <p:nvPr/>
            </p:nvCxnSpPr>
            <p:spPr>
              <a:xfrm flipH="1">
                <a:off x="4352691" y="4908128"/>
                <a:ext cx="2376264" cy="5205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3488595" y="3133367"/>
                <a:ext cx="3240360" cy="1516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ovéPole 25"/>
              <p:cNvSpPr txBox="1"/>
              <p:nvPr/>
            </p:nvSpPr>
            <p:spPr>
              <a:xfrm>
                <a:off x="4543890" y="3571297"/>
                <a:ext cx="2473097" cy="73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atmosférický tlak (zde 0)</a:t>
                </a:r>
                <a:endParaRPr lang="cs-CZ" sz="1400" dirty="0"/>
              </a:p>
            </p:txBody>
          </p:sp>
          <p:cxnSp>
            <p:nvCxnSpPr>
              <p:cNvPr id="27" name="Přímá spojnice 26"/>
              <p:cNvCxnSpPr/>
              <p:nvPr/>
            </p:nvCxnSpPr>
            <p:spPr>
              <a:xfrm>
                <a:off x="6728955" y="3939778"/>
                <a:ext cx="885885" cy="102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Volný tvar 34"/>
            <p:cNvSpPr/>
            <p:nvPr/>
          </p:nvSpPr>
          <p:spPr>
            <a:xfrm>
              <a:off x="8382000" y="2177003"/>
              <a:ext cx="1338943" cy="849226"/>
            </a:xfrm>
            <a:custGeom>
              <a:avLst/>
              <a:gdLst>
                <a:gd name="connsiteX0" fmla="*/ 0 w 1338943"/>
                <a:gd name="connsiteY0" fmla="*/ 838211 h 849097"/>
                <a:gd name="connsiteX1" fmla="*/ 217714 w 1338943"/>
                <a:gd name="connsiteY1" fmla="*/ 729354 h 849097"/>
                <a:gd name="connsiteX2" fmla="*/ 424543 w 1338943"/>
                <a:gd name="connsiteY2" fmla="*/ 348354 h 849097"/>
                <a:gd name="connsiteX3" fmla="*/ 642257 w 1338943"/>
                <a:gd name="connsiteY3" fmla="*/ 11 h 849097"/>
                <a:gd name="connsiteX4" fmla="*/ 903514 w 1338943"/>
                <a:gd name="connsiteY4" fmla="*/ 337468 h 849097"/>
                <a:gd name="connsiteX5" fmla="*/ 1143000 w 1338943"/>
                <a:gd name="connsiteY5" fmla="*/ 718468 h 849097"/>
                <a:gd name="connsiteX6" fmla="*/ 1338943 w 1338943"/>
                <a:gd name="connsiteY6" fmla="*/ 849097 h 849097"/>
                <a:gd name="connsiteX0" fmla="*/ 0 w 1338943"/>
                <a:gd name="connsiteY0" fmla="*/ 838346 h 849232"/>
                <a:gd name="connsiteX1" fmla="*/ 217714 w 1338943"/>
                <a:gd name="connsiteY1" fmla="*/ 729489 h 849232"/>
                <a:gd name="connsiteX2" fmla="*/ 424543 w 1338943"/>
                <a:gd name="connsiteY2" fmla="*/ 300988 h 849232"/>
                <a:gd name="connsiteX3" fmla="*/ 642257 w 1338943"/>
                <a:gd name="connsiteY3" fmla="*/ 146 h 849232"/>
                <a:gd name="connsiteX4" fmla="*/ 903514 w 1338943"/>
                <a:gd name="connsiteY4" fmla="*/ 337603 h 849232"/>
                <a:gd name="connsiteX5" fmla="*/ 1143000 w 1338943"/>
                <a:gd name="connsiteY5" fmla="*/ 718603 h 849232"/>
                <a:gd name="connsiteX6" fmla="*/ 1338943 w 1338943"/>
                <a:gd name="connsiteY6" fmla="*/ 849232 h 849232"/>
                <a:gd name="connsiteX0" fmla="*/ 0 w 1338943"/>
                <a:gd name="connsiteY0" fmla="*/ 838346 h 849232"/>
                <a:gd name="connsiteX1" fmla="*/ 217714 w 1338943"/>
                <a:gd name="connsiteY1" fmla="*/ 729489 h 849232"/>
                <a:gd name="connsiteX2" fmla="*/ 424543 w 1338943"/>
                <a:gd name="connsiteY2" fmla="*/ 300988 h 849232"/>
                <a:gd name="connsiteX3" fmla="*/ 642257 w 1338943"/>
                <a:gd name="connsiteY3" fmla="*/ 146 h 849232"/>
                <a:gd name="connsiteX4" fmla="*/ 903514 w 1338943"/>
                <a:gd name="connsiteY4" fmla="*/ 337603 h 849232"/>
                <a:gd name="connsiteX5" fmla="*/ 1143000 w 1338943"/>
                <a:gd name="connsiteY5" fmla="*/ 736416 h 849232"/>
                <a:gd name="connsiteX6" fmla="*/ 1338943 w 1338943"/>
                <a:gd name="connsiteY6" fmla="*/ 849232 h 849232"/>
                <a:gd name="connsiteX0" fmla="*/ 0 w 1338943"/>
                <a:gd name="connsiteY0" fmla="*/ 838340 h 849226"/>
                <a:gd name="connsiteX1" fmla="*/ 265215 w 1338943"/>
                <a:gd name="connsiteY1" fmla="*/ 670106 h 849226"/>
                <a:gd name="connsiteX2" fmla="*/ 424543 w 1338943"/>
                <a:gd name="connsiteY2" fmla="*/ 300982 h 849226"/>
                <a:gd name="connsiteX3" fmla="*/ 642257 w 1338943"/>
                <a:gd name="connsiteY3" fmla="*/ 140 h 849226"/>
                <a:gd name="connsiteX4" fmla="*/ 903514 w 1338943"/>
                <a:gd name="connsiteY4" fmla="*/ 337597 h 849226"/>
                <a:gd name="connsiteX5" fmla="*/ 1143000 w 1338943"/>
                <a:gd name="connsiteY5" fmla="*/ 736410 h 849226"/>
                <a:gd name="connsiteX6" fmla="*/ 1338943 w 1338943"/>
                <a:gd name="connsiteY6" fmla="*/ 849226 h 84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943" h="849226">
                  <a:moveTo>
                    <a:pt x="0" y="838340"/>
                  </a:moveTo>
                  <a:cubicBezTo>
                    <a:pt x="73478" y="824733"/>
                    <a:pt x="194458" y="759666"/>
                    <a:pt x="265215" y="670106"/>
                  </a:cubicBezTo>
                  <a:cubicBezTo>
                    <a:pt x="335972" y="580546"/>
                    <a:pt x="361703" y="412643"/>
                    <a:pt x="424543" y="300982"/>
                  </a:cubicBezTo>
                  <a:cubicBezTo>
                    <a:pt x="487383" y="189321"/>
                    <a:pt x="562429" y="-5962"/>
                    <a:pt x="642257" y="140"/>
                  </a:cubicBezTo>
                  <a:cubicBezTo>
                    <a:pt x="722085" y="6242"/>
                    <a:pt x="820057" y="214885"/>
                    <a:pt x="903514" y="337597"/>
                  </a:cubicBezTo>
                  <a:cubicBezTo>
                    <a:pt x="986971" y="460309"/>
                    <a:pt x="1070429" y="651139"/>
                    <a:pt x="1143000" y="736410"/>
                  </a:cubicBezTo>
                  <a:cubicBezTo>
                    <a:pt x="1215571" y="821681"/>
                    <a:pt x="1291772" y="825640"/>
                    <a:pt x="1338943" y="849226"/>
                  </a:cubicBez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8378042" y="3625136"/>
              <a:ext cx="1276597" cy="1024690"/>
            </a:xfrm>
            <a:custGeom>
              <a:avLst/>
              <a:gdLst>
                <a:gd name="connsiteX0" fmla="*/ 0 w 1300348"/>
                <a:gd name="connsiteY0" fmla="*/ 516885 h 1041881"/>
                <a:gd name="connsiteX1" fmla="*/ 166254 w 1300348"/>
                <a:gd name="connsiteY1" fmla="*/ 879083 h 1041881"/>
                <a:gd name="connsiteX2" fmla="*/ 273132 w 1300348"/>
                <a:gd name="connsiteY2" fmla="*/ 1003774 h 1041881"/>
                <a:gd name="connsiteX3" fmla="*/ 374073 w 1300348"/>
                <a:gd name="connsiteY3" fmla="*/ 1003774 h 1041881"/>
                <a:gd name="connsiteX4" fmla="*/ 629392 w 1300348"/>
                <a:gd name="connsiteY4" fmla="*/ 558449 h 1041881"/>
                <a:gd name="connsiteX5" fmla="*/ 801584 w 1300348"/>
                <a:gd name="connsiteY5" fmla="*/ 237815 h 1041881"/>
                <a:gd name="connsiteX6" fmla="*/ 1003465 w 1300348"/>
                <a:gd name="connsiteY6" fmla="*/ 309 h 1041881"/>
                <a:gd name="connsiteX7" fmla="*/ 1134093 w 1300348"/>
                <a:gd name="connsiteY7" fmla="*/ 196252 h 1041881"/>
                <a:gd name="connsiteX8" fmla="*/ 1300348 w 1300348"/>
                <a:gd name="connsiteY8" fmla="*/ 552511 h 1041881"/>
                <a:gd name="connsiteX0" fmla="*/ 0 w 1300348"/>
                <a:gd name="connsiteY0" fmla="*/ 519353 h 1044349"/>
                <a:gd name="connsiteX1" fmla="*/ 166254 w 1300348"/>
                <a:gd name="connsiteY1" fmla="*/ 881551 h 1044349"/>
                <a:gd name="connsiteX2" fmla="*/ 273132 w 1300348"/>
                <a:gd name="connsiteY2" fmla="*/ 1006242 h 1044349"/>
                <a:gd name="connsiteX3" fmla="*/ 374073 w 1300348"/>
                <a:gd name="connsiteY3" fmla="*/ 1006242 h 1044349"/>
                <a:gd name="connsiteX4" fmla="*/ 629392 w 1300348"/>
                <a:gd name="connsiteY4" fmla="*/ 560917 h 1044349"/>
                <a:gd name="connsiteX5" fmla="*/ 801584 w 1300348"/>
                <a:gd name="connsiteY5" fmla="*/ 240283 h 1044349"/>
                <a:gd name="connsiteX6" fmla="*/ 1003465 w 1300348"/>
                <a:gd name="connsiteY6" fmla="*/ 2777 h 1044349"/>
                <a:gd name="connsiteX7" fmla="*/ 1122218 w 1300348"/>
                <a:gd name="connsiteY7" fmla="*/ 139343 h 1044349"/>
                <a:gd name="connsiteX8" fmla="*/ 1300348 w 1300348"/>
                <a:gd name="connsiteY8" fmla="*/ 554979 h 1044349"/>
                <a:gd name="connsiteX0" fmla="*/ 0 w 1300348"/>
                <a:gd name="connsiteY0" fmla="*/ 519353 h 1007197"/>
                <a:gd name="connsiteX1" fmla="*/ 166254 w 1300348"/>
                <a:gd name="connsiteY1" fmla="*/ 881551 h 1007197"/>
                <a:gd name="connsiteX2" fmla="*/ 273132 w 1300348"/>
                <a:gd name="connsiteY2" fmla="*/ 1006242 h 1007197"/>
                <a:gd name="connsiteX3" fmla="*/ 433450 w 1300348"/>
                <a:gd name="connsiteY3" fmla="*/ 917177 h 1007197"/>
                <a:gd name="connsiteX4" fmla="*/ 629392 w 1300348"/>
                <a:gd name="connsiteY4" fmla="*/ 560917 h 1007197"/>
                <a:gd name="connsiteX5" fmla="*/ 801584 w 1300348"/>
                <a:gd name="connsiteY5" fmla="*/ 240283 h 1007197"/>
                <a:gd name="connsiteX6" fmla="*/ 1003465 w 1300348"/>
                <a:gd name="connsiteY6" fmla="*/ 2777 h 1007197"/>
                <a:gd name="connsiteX7" fmla="*/ 1122218 w 1300348"/>
                <a:gd name="connsiteY7" fmla="*/ 139343 h 1007197"/>
                <a:gd name="connsiteX8" fmla="*/ 1300348 w 1300348"/>
                <a:gd name="connsiteY8" fmla="*/ 554979 h 1007197"/>
                <a:gd name="connsiteX0" fmla="*/ 0 w 1300348"/>
                <a:gd name="connsiteY0" fmla="*/ 519353 h 1018834"/>
                <a:gd name="connsiteX1" fmla="*/ 166254 w 1300348"/>
                <a:gd name="connsiteY1" fmla="*/ 881551 h 1018834"/>
                <a:gd name="connsiteX2" fmla="*/ 261257 w 1300348"/>
                <a:gd name="connsiteY2" fmla="*/ 1018117 h 1018834"/>
                <a:gd name="connsiteX3" fmla="*/ 433450 w 1300348"/>
                <a:gd name="connsiteY3" fmla="*/ 917177 h 1018834"/>
                <a:gd name="connsiteX4" fmla="*/ 629392 w 1300348"/>
                <a:gd name="connsiteY4" fmla="*/ 560917 h 1018834"/>
                <a:gd name="connsiteX5" fmla="*/ 801584 w 1300348"/>
                <a:gd name="connsiteY5" fmla="*/ 240283 h 1018834"/>
                <a:gd name="connsiteX6" fmla="*/ 1003465 w 1300348"/>
                <a:gd name="connsiteY6" fmla="*/ 2777 h 1018834"/>
                <a:gd name="connsiteX7" fmla="*/ 1122218 w 1300348"/>
                <a:gd name="connsiteY7" fmla="*/ 139343 h 1018834"/>
                <a:gd name="connsiteX8" fmla="*/ 1300348 w 1300348"/>
                <a:gd name="connsiteY8" fmla="*/ 554979 h 1018834"/>
                <a:gd name="connsiteX0" fmla="*/ 0 w 1276597"/>
                <a:gd name="connsiteY0" fmla="*/ 531228 h 1018834"/>
                <a:gd name="connsiteX1" fmla="*/ 142503 w 1276597"/>
                <a:gd name="connsiteY1" fmla="*/ 881551 h 1018834"/>
                <a:gd name="connsiteX2" fmla="*/ 237506 w 1276597"/>
                <a:gd name="connsiteY2" fmla="*/ 1018117 h 1018834"/>
                <a:gd name="connsiteX3" fmla="*/ 409699 w 1276597"/>
                <a:gd name="connsiteY3" fmla="*/ 917177 h 1018834"/>
                <a:gd name="connsiteX4" fmla="*/ 605641 w 1276597"/>
                <a:gd name="connsiteY4" fmla="*/ 560917 h 1018834"/>
                <a:gd name="connsiteX5" fmla="*/ 777833 w 1276597"/>
                <a:gd name="connsiteY5" fmla="*/ 240283 h 1018834"/>
                <a:gd name="connsiteX6" fmla="*/ 979714 w 1276597"/>
                <a:gd name="connsiteY6" fmla="*/ 2777 h 1018834"/>
                <a:gd name="connsiteX7" fmla="*/ 1098467 w 1276597"/>
                <a:gd name="connsiteY7" fmla="*/ 139343 h 1018834"/>
                <a:gd name="connsiteX8" fmla="*/ 1276597 w 1276597"/>
                <a:gd name="connsiteY8" fmla="*/ 554979 h 1018834"/>
                <a:gd name="connsiteX0" fmla="*/ 0 w 1276597"/>
                <a:gd name="connsiteY0" fmla="*/ 531228 h 1018834"/>
                <a:gd name="connsiteX1" fmla="*/ 142503 w 1276597"/>
                <a:gd name="connsiteY1" fmla="*/ 881551 h 1018834"/>
                <a:gd name="connsiteX2" fmla="*/ 237506 w 1276597"/>
                <a:gd name="connsiteY2" fmla="*/ 1018117 h 1018834"/>
                <a:gd name="connsiteX3" fmla="*/ 409699 w 1276597"/>
                <a:gd name="connsiteY3" fmla="*/ 917177 h 1018834"/>
                <a:gd name="connsiteX4" fmla="*/ 605641 w 1276597"/>
                <a:gd name="connsiteY4" fmla="*/ 560917 h 1018834"/>
                <a:gd name="connsiteX5" fmla="*/ 777833 w 1276597"/>
                <a:gd name="connsiteY5" fmla="*/ 240283 h 1018834"/>
                <a:gd name="connsiteX6" fmla="*/ 979714 w 1276597"/>
                <a:gd name="connsiteY6" fmla="*/ 2777 h 1018834"/>
                <a:gd name="connsiteX7" fmla="*/ 1098467 w 1276597"/>
                <a:gd name="connsiteY7" fmla="*/ 139343 h 1018834"/>
                <a:gd name="connsiteX8" fmla="*/ 1276597 w 1276597"/>
                <a:gd name="connsiteY8" fmla="*/ 554979 h 1018834"/>
                <a:gd name="connsiteX0" fmla="*/ 0 w 1276597"/>
                <a:gd name="connsiteY0" fmla="*/ 531228 h 1024690"/>
                <a:gd name="connsiteX1" fmla="*/ 142503 w 1276597"/>
                <a:gd name="connsiteY1" fmla="*/ 881551 h 1024690"/>
                <a:gd name="connsiteX2" fmla="*/ 255319 w 1276597"/>
                <a:gd name="connsiteY2" fmla="*/ 1024054 h 1024690"/>
                <a:gd name="connsiteX3" fmla="*/ 409699 w 1276597"/>
                <a:gd name="connsiteY3" fmla="*/ 917177 h 1024690"/>
                <a:gd name="connsiteX4" fmla="*/ 605641 w 1276597"/>
                <a:gd name="connsiteY4" fmla="*/ 560917 h 1024690"/>
                <a:gd name="connsiteX5" fmla="*/ 777833 w 1276597"/>
                <a:gd name="connsiteY5" fmla="*/ 240283 h 1024690"/>
                <a:gd name="connsiteX6" fmla="*/ 979714 w 1276597"/>
                <a:gd name="connsiteY6" fmla="*/ 2777 h 1024690"/>
                <a:gd name="connsiteX7" fmla="*/ 1098467 w 1276597"/>
                <a:gd name="connsiteY7" fmla="*/ 139343 h 1024690"/>
                <a:gd name="connsiteX8" fmla="*/ 1276597 w 1276597"/>
                <a:gd name="connsiteY8" fmla="*/ 554979 h 102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597" h="1024690">
                  <a:moveTo>
                    <a:pt x="0" y="531228"/>
                  </a:moveTo>
                  <a:cubicBezTo>
                    <a:pt x="60366" y="707379"/>
                    <a:pt x="99950" y="799413"/>
                    <a:pt x="142503" y="881551"/>
                  </a:cubicBezTo>
                  <a:cubicBezTo>
                    <a:pt x="185056" y="963689"/>
                    <a:pt x="210786" y="1018116"/>
                    <a:pt x="255319" y="1024054"/>
                  </a:cubicBezTo>
                  <a:cubicBezTo>
                    <a:pt x="299852" y="1029992"/>
                    <a:pt x="351312" y="994367"/>
                    <a:pt x="409699" y="917177"/>
                  </a:cubicBezTo>
                  <a:cubicBezTo>
                    <a:pt x="468086" y="839988"/>
                    <a:pt x="544285" y="673733"/>
                    <a:pt x="605641" y="560917"/>
                  </a:cubicBezTo>
                  <a:cubicBezTo>
                    <a:pt x="666997" y="448101"/>
                    <a:pt x="715488" y="333306"/>
                    <a:pt x="777833" y="240283"/>
                  </a:cubicBezTo>
                  <a:cubicBezTo>
                    <a:pt x="840179" y="147260"/>
                    <a:pt x="926275" y="19600"/>
                    <a:pt x="979714" y="2777"/>
                  </a:cubicBezTo>
                  <a:cubicBezTo>
                    <a:pt x="1033153" y="-14046"/>
                    <a:pt x="1048987" y="47309"/>
                    <a:pt x="1098467" y="139343"/>
                  </a:cubicBezTo>
                  <a:cubicBezTo>
                    <a:pt x="1147947" y="231377"/>
                    <a:pt x="1218209" y="422866"/>
                    <a:pt x="1276597" y="554979"/>
                  </a:cubicBez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8378042" y="5361709"/>
              <a:ext cx="1282535" cy="910720"/>
            </a:xfrm>
            <a:custGeom>
              <a:avLst/>
              <a:gdLst>
                <a:gd name="connsiteX0" fmla="*/ 0 w 1282535"/>
                <a:gd name="connsiteY0" fmla="*/ 0 h 930944"/>
                <a:gd name="connsiteX1" fmla="*/ 207818 w 1282535"/>
                <a:gd name="connsiteY1" fmla="*/ 457200 h 930944"/>
                <a:gd name="connsiteX2" fmla="*/ 486888 w 1282535"/>
                <a:gd name="connsiteY2" fmla="*/ 884712 h 930944"/>
                <a:gd name="connsiteX3" fmla="*/ 682831 w 1282535"/>
                <a:gd name="connsiteY3" fmla="*/ 896587 h 930944"/>
                <a:gd name="connsiteX4" fmla="*/ 831272 w 1282535"/>
                <a:gd name="connsiteY4" fmla="*/ 682831 h 930944"/>
                <a:gd name="connsiteX5" fmla="*/ 896587 w 1282535"/>
                <a:gd name="connsiteY5" fmla="*/ 338447 h 930944"/>
                <a:gd name="connsiteX6" fmla="*/ 1003464 w 1282535"/>
                <a:gd name="connsiteY6" fmla="*/ 130629 h 930944"/>
                <a:gd name="connsiteX7" fmla="*/ 1282535 w 1282535"/>
                <a:gd name="connsiteY7" fmla="*/ 0 h 930944"/>
                <a:gd name="connsiteX0" fmla="*/ 0 w 1282535"/>
                <a:gd name="connsiteY0" fmla="*/ 0 h 908967"/>
                <a:gd name="connsiteX1" fmla="*/ 207818 w 1282535"/>
                <a:gd name="connsiteY1" fmla="*/ 457200 h 908967"/>
                <a:gd name="connsiteX2" fmla="*/ 486888 w 1282535"/>
                <a:gd name="connsiteY2" fmla="*/ 837211 h 908967"/>
                <a:gd name="connsiteX3" fmla="*/ 682831 w 1282535"/>
                <a:gd name="connsiteY3" fmla="*/ 896587 h 908967"/>
                <a:gd name="connsiteX4" fmla="*/ 831272 w 1282535"/>
                <a:gd name="connsiteY4" fmla="*/ 682831 h 908967"/>
                <a:gd name="connsiteX5" fmla="*/ 896587 w 1282535"/>
                <a:gd name="connsiteY5" fmla="*/ 338447 h 908967"/>
                <a:gd name="connsiteX6" fmla="*/ 1003464 w 1282535"/>
                <a:gd name="connsiteY6" fmla="*/ 130629 h 908967"/>
                <a:gd name="connsiteX7" fmla="*/ 1282535 w 1282535"/>
                <a:gd name="connsiteY7" fmla="*/ 0 h 908967"/>
                <a:gd name="connsiteX0" fmla="*/ 0 w 1282535"/>
                <a:gd name="connsiteY0" fmla="*/ 0 h 910720"/>
                <a:gd name="connsiteX1" fmla="*/ 207818 w 1282535"/>
                <a:gd name="connsiteY1" fmla="*/ 457200 h 910720"/>
                <a:gd name="connsiteX2" fmla="*/ 486888 w 1282535"/>
                <a:gd name="connsiteY2" fmla="*/ 837211 h 910720"/>
                <a:gd name="connsiteX3" fmla="*/ 682831 w 1282535"/>
                <a:gd name="connsiteY3" fmla="*/ 896587 h 910720"/>
                <a:gd name="connsiteX4" fmla="*/ 825335 w 1282535"/>
                <a:gd name="connsiteY4" fmla="*/ 659081 h 910720"/>
                <a:gd name="connsiteX5" fmla="*/ 896587 w 1282535"/>
                <a:gd name="connsiteY5" fmla="*/ 338447 h 910720"/>
                <a:gd name="connsiteX6" fmla="*/ 1003464 w 1282535"/>
                <a:gd name="connsiteY6" fmla="*/ 130629 h 910720"/>
                <a:gd name="connsiteX7" fmla="*/ 1282535 w 1282535"/>
                <a:gd name="connsiteY7" fmla="*/ 0 h 910720"/>
                <a:gd name="connsiteX0" fmla="*/ 0 w 1282535"/>
                <a:gd name="connsiteY0" fmla="*/ 0 h 910720"/>
                <a:gd name="connsiteX1" fmla="*/ 207818 w 1282535"/>
                <a:gd name="connsiteY1" fmla="*/ 457200 h 910720"/>
                <a:gd name="connsiteX2" fmla="*/ 486888 w 1282535"/>
                <a:gd name="connsiteY2" fmla="*/ 837211 h 910720"/>
                <a:gd name="connsiteX3" fmla="*/ 682831 w 1282535"/>
                <a:gd name="connsiteY3" fmla="*/ 896587 h 910720"/>
                <a:gd name="connsiteX4" fmla="*/ 825335 w 1282535"/>
                <a:gd name="connsiteY4" fmla="*/ 659081 h 910720"/>
                <a:gd name="connsiteX5" fmla="*/ 896587 w 1282535"/>
                <a:gd name="connsiteY5" fmla="*/ 338447 h 910720"/>
                <a:gd name="connsiteX6" fmla="*/ 1039090 w 1282535"/>
                <a:gd name="connsiteY6" fmla="*/ 89065 h 910720"/>
                <a:gd name="connsiteX7" fmla="*/ 1282535 w 1282535"/>
                <a:gd name="connsiteY7" fmla="*/ 0 h 91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535" h="910720">
                  <a:moveTo>
                    <a:pt x="0" y="0"/>
                  </a:moveTo>
                  <a:cubicBezTo>
                    <a:pt x="63335" y="154874"/>
                    <a:pt x="126670" y="317665"/>
                    <a:pt x="207818" y="457200"/>
                  </a:cubicBezTo>
                  <a:cubicBezTo>
                    <a:pt x="288966" y="596735"/>
                    <a:pt x="407719" y="763980"/>
                    <a:pt x="486888" y="837211"/>
                  </a:cubicBezTo>
                  <a:cubicBezTo>
                    <a:pt x="566057" y="910442"/>
                    <a:pt x="626423" y="926275"/>
                    <a:pt x="682831" y="896587"/>
                  </a:cubicBezTo>
                  <a:cubicBezTo>
                    <a:pt x="739239" y="866899"/>
                    <a:pt x="789709" y="752104"/>
                    <a:pt x="825335" y="659081"/>
                  </a:cubicBezTo>
                  <a:cubicBezTo>
                    <a:pt x="860961" y="566058"/>
                    <a:pt x="860961" y="433450"/>
                    <a:pt x="896587" y="338447"/>
                  </a:cubicBezTo>
                  <a:cubicBezTo>
                    <a:pt x="932213" y="243444"/>
                    <a:pt x="974765" y="145473"/>
                    <a:pt x="1039090" y="89065"/>
                  </a:cubicBezTo>
                  <a:cubicBezTo>
                    <a:pt x="1103415" y="32657"/>
                    <a:pt x="1282535" y="0"/>
                    <a:pt x="1282535" y="0"/>
                  </a:cubicBezTo>
                </a:path>
              </a:pathLst>
            </a:custGeom>
            <a:ln w="38100"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Plicní poddajnost (</a:t>
            </a:r>
            <a:r>
              <a:rPr lang="cs-CZ" dirty="0" err="1" smtClean="0"/>
              <a:t>compliance</a:t>
            </a:r>
            <a:r>
              <a:rPr lang="cs-CZ" dirty="0" smtClean="0"/>
              <a:t>, C)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367575" y="1537627"/>
                <a:ext cx="3432901" cy="456909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br>
                  <a:rPr lang="cs-CZ" dirty="0" smtClean="0"/>
                </a:br>
                <a:r>
                  <a:rPr lang="cs-CZ" sz="1800" dirty="0" smtClean="0"/>
                  <a:t>(na grafu sklon křivky)</a:t>
                </a:r>
              </a:p>
              <a:p>
                <a:pPr>
                  <a:lnSpc>
                    <a:spcPct val="100000"/>
                  </a:lnSpc>
                </a:pPr>
                <a:endParaRPr lang="cs-CZ" sz="1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400" dirty="0" smtClean="0"/>
                  <a:t>C je nejvyšší při klidovém dýchání</a:t>
                </a:r>
              </a:p>
              <a:p>
                <a:pPr lvl="1"/>
                <a:endParaRPr lang="cs-CZ" sz="16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400" dirty="0" smtClean="0"/>
                  <a:t>C je dána</a:t>
                </a:r>
              </a:p>
              <a:p>
                <a:pPr lvl="1"/>
                <a:r>
                  <a:rPr lang="cs-CZ" sz="1800" dirty="0" smtClean="0"/>
                  <a:t>Vlastní </a:t>
                </a:r>
                <a:r>
                  <a:rPr lang="cs-CZ" sz="1800" dirty="0"/>
                  <a:t>tkáňovou elasticitou (vlákna elastinu a kolagenu)</a:t>
                </a:r>
              </a:p>
              <a:p>
                <a:pPr lvl="1"/>
                <a:r>
                  <a:rPr lang="cs-CZ" sz="1800" dirty="0"/>
                  <a:t>Silami povrchového napětí (síly povrchového napětí v alveolech: rozhraní tekutina-vzduch, </a:t>
                </a:r>
                <a:r>
                  <a:rPr lang="cs-CZ" sz="1800" dirty="0" err="1"/>
                  <a:t>surfaktantem</a:t>
                </a:r>
                <a:r>
                  <a:rPr lang="cs-CZ" sz="18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75" y="1537627"/>
                <a:ext cx="3432901" cy="4569098"/>
              </a:xfrm>
              <a:blipFill rotWithShape="1">
                <a:blip r:embed="rId2"/>
                <a:stretch>
                  <a:fillRect l="-2842" r="-3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Skupina 49"/>
          <p:cNvGrpSpPr/>
          <p:nvPr/>
        </p:nvGrpSpPr>
        <p:grpSpPr>
          <a:xfrm>
            <a:off x="3800476" y="1875133"/>
            <a:ext cx="8310303" cy="4553302"/>
            <a:chOff x="4807736" y="1055983"/>
            <a:chExt cx="7007767" cy="4553302"/>
          </a:xfrm>
        </p:grpSpPr>
        <p:cxnSp>
          <p:nvCxnSpPr>
            <p:cNvPr id="9" name="Přímá spojnice 8"/>
            <p:cNvCxnSpPr/>
            <p:nvPr/>
          </p:nvCxnSpPr>
          <p:spPr bwMode="auto">
            <a:xfrm flipH="1">
              <a:off x="5635256" y="4643327"/>
              <a:ext cx="594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Přímá spojnice 12"/>
            <p:cNvCxnSpPr/>
            <p:nvPr/>
          </p:nvCxnSpPr>
          <p:spPr bwMode="auto">
            <a:xfrm flipH="1">
              <a:off x="5649427" y="1055983"/>
              <a:ext cx="0" cy="36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13"/>
            <p:cNvCxnSpPr/>
            <p:nvPr/>
          </p:nvCxnSpPr>
          <p:spPr bwMode="auto">
            <a:xfrm flipH="1">
              <a:off x="7885895" y="1059521"/>
              <a:ext cx="0" cy="36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Přímá spojnice 14"/>
            <p:cNvCxnSpPr/>
            <p:nvPr/>
          </p:nvCxnSpPr>
          <p:spPr bwMode="auto">
            <a:xfrm flipH="1">
              <a:off x="5660060" y="3916260"/>
              <a:ext cx="594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ovéPole 11"/>
            <p:cNvSpPr txBox="1"/>
            <p:nvPr/>
          </p:nvSpPr>
          <p:spPr>
            <a:xfrm>
              <a:off x="5054001" y="1520451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054001" y="2242606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2</a:t>
              </a:r>
              <a:endParaRPr lang="cs-CZ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054001" y="2964761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</a:t>
              </a:r>
              <a:endParaRPr lang="cs-CZ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4001" y="3686916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0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53466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-80</a:t>
              </a:r>
              <a:endParaRPr lang="cs-CZ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54001" y="4409070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-1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788319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-40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523172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0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258025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40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8992878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80</a:t>
              </a:r>
              <a:endParaRPr lang="cs-CZ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27731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120</a:t>
              </a:r>
              <a:endParaRPr lang="cs-CZ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10462585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160</a:t>
              </a:r>
              <a:endParaRPr lang="cs-CZ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283302" y="1085627"/>
              <a:ext cx="1155294" cy="3550167"/>
            </a:xfrm>
            <a:custGeom>
              <a:avLst/>
              <a:gdLst>
                <a:gd name="connsiteX0" fmla="*/ 0 w 1169582"/>
                <a:gd name="connsiteY0" fmla="*/ 3540642 h 3540642"/>
                <a:gd name="connsiteX1" fmla="*/ 340242 w 1169582"/>
                <a:gd name="connsiteY1" fmla="*/ 3242931 h 3540642"/>
                <a:gd name="connsiteX2" fmla="*/ 659219 w 1169582"/>
                <a:gd name="connsiteY2" fmla="*/ 2573080 h 3540642"/>
                <a:gd name="connsiteX3" fmla="*/ 754912 w 1169582"/>
                <a:gd name="connsiteY3" fmla="*/ 1297173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54912 w 1169582"/>
                <a:gd name="connsiteY3" fmla="*/ 1297173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40624 w 1169582"/>
                <a:gd name="connsiteY3" fmla="*/ 1306698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40624 w 1169582"/>
                <a:gd name="connsiteY3" fmla="*/ 1306698 h 3540642"/>
                <a:gd name="connsiteX4" fmla="*/ 907090 w 1169582"/>
                <a:gd name="connsiteY4" fmla="*/ 489098 h 3540642"/>
                <a:gd name="connsiteX5" fmla="*/ 1169582 w 1169582"/>
                <a:gd name="connsiteY5" fmla="*/ 0 h 3540642"/>
                <a:gd name="connsiteX0" fmla="*/ 0 w 1155294"/>
                <a:gd name="connsiteY0" fmla="*/ 3550167 h 3550167"/>
                <a:gd name="connsiteX1" fmla="*/ 387867 w 1155294"/>
                <a:gd name="connsiteY1" fmla="*/ 3214356 h 3550167"/>
                <a:gd name="connsiteX2" fmla="*/ 659219 w 1155294"/>
                <a:gd name="connsiteY2" fmla="*/ 2582605 h 3550167"/>
                <a:gd name="connsiteX3" fmla="*/ 740624 w 1155294"/>
                <a:gd name="connsiteY3" fmla="*/ 1316223 h 3550167"/>
                <a:gd name="connsiteX4" fmla="*/ 907090 w 1155294"/>
                <a:gd name="connsiteY4" fmla="*/ 498623 h 3550167"/>
                <a:gd name="connsiteX5" fmla="*/ 1155294 w 1155294"/>
                <a:gd name="connsiteY5" fmla="*/ 0 h 355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294" h="3550167">
                  <a:moveTo>
                    <a:pt x="0" y="3550167"/>
                  </a:moveTo>
                  <a:cubicBezTo>
                    <a:pt x="115186" y="3481941"/>
                    <a:pt x="277997" y="3375616"/>
                    <a:pt x="387867" y="3214356"/>
                  </a:cubicBezTo>
                  <a:cubicBezTo>
                    <a:pt x="497737" y="3053096"/>
                    <a:pt x="600426" y="2898960"/>
                    <a:pt x="659219" y="2582605"/>
                  </a:cubicBezTo>
                  <a:cubicBezTo>
                    <a:pt x="718012" y="2266250"/>
                    <a:pt x="699312" y="1663553"/>
                    <a:pt x="740624" y="1316223"/>
                  </a:cubicBezTo>
                  <a:cubicBezTo>
                    <a:pt x="781936" y="968893"/>
                    <a:pt x="837978" y="717993"/>
                    <a:pt x="907090" y="498623"/>
                  </a:cubicBezTo>
                  <a:cubicBezTo>
                    <a:pt x="976202" y="279253"/>
                    <a:pt x="1103903" y="51391"/>
                    <a:pt x="1155294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6053138" y="1085850"/>
              <a:ext cx="1833562" cy="3233738"/>
            </a:xfrm>
            <a:custGeom>
              <a:avLst/>
              <a:gdLst>
                <a:gd name="connsiteX0" fmla="*/ 0 w 1833562"/>
                <a:gd name="connsiteY0" fmla="*/ 3233738 h 3233738"/>
                <a:gd name="connsiteX1" fmla="*/ 233362 w 1833562"/>
                <a:gd name="connsiteY1" fmla="*/ 2357438 h 3233738"/>
                <a:gd name="connsiteX2" fmla="*/ 647700 w 1833562"/>
                <a:gd name="connsiteY2" fmla="*/ 1290638 h 3233738"/>
                <a:gd name="connsiteX3" fmla="*/ 1100137 w 1833562"/>
                <a:gd name="connsiteY3" fmla="*/ 557213 h 3233738"/>
                <a:gd name="connsiteX4" fmla="*/ 1566862 w 1833562"/>
                <a:gd name="connsiteY4" fmla="*/ 109538 h 3233738"/>
                <a:gd name="connsiteX5" fmla="*/ 1833562 w 1833562"/>
                <a:gd name="connsiteY5" fmla="*/ 0 h 32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562" h="3233738">
                  <a:moveTo>
                    <a:pt x="0" y="3233738"/>
                  </a:moveTo>
                  <a:cubicBezTo>
                    <a:pt x="62706" y="2957513"/>
                    <a:pt x="125412" y="2681288"/>
                    <a:pt x="233362" y="2357438"/>
                  </a:cubicBezTo>
                  <a:cubicBezTo>
                    <a:pt x="341312" y="2033588"/>
                    <a:pt x="503238" y="1590675"/>
                    <a:pt x="647700" y="1290638"/>
                  </a:cubicBezTo>
                  <a:cubicBezTo>
                    <a:pt x="792162" y="990601"/>
                    <a:pt x="946943" y="754063"/>
                    <a:pt x="1100137" y="557213"/>
                  </a:cubicBezTo>
                  <a:cubicBezTo>
                    <a:pt x="1253331" y="360363"/>
                    <a:pt x="1444625" y="202407"/>
                    <a:pt x="1566862" y="109538"/>
                  </a:cubicBezTo>
                  <a:cubicBezTo>
                    <a:pt x="1689099" y="16669"/>
                    <a:pt x="1789906" y="11112"/>
                    <a:pt x="1833562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7900988" y="1076325"/>
              <a:ext cx="2524125" cy="3548063"/>
            </a:xfrm>
            <a:custGeom>
              <a:avLst/>
              <a:gdLst>
                <a:gd name="connsiteX0" fmla="*/ 0 w 2524125"/>
                <a:gd name="connsiteY0" fmla="*/ 3548063 h 3548063"/>
                <a:gd name="connsiteX1" fmla="*/ 904875 w 2524125"/>
                <a:gd name="connsiteY1" fmla="*/ 3228975 h 3548063"/>
                <a:gd name="connsiteX2" fmla="*/ 1576388 w 2524125"/>
                <a:gd name="connsiteY2" fmla="*/ 2571750 h 3548063"/>
                <a:gd name="connsiteX3" fmla="*/ 2100263 w 2524125"/>
                <a:gd name="connsiteY3" fmla="*/ 1471613 h 3548063"/>
                <a:gd name="connsiteX4" fmla="*/ 2357438 w 2524125"/>
                <a:gd name="connsiteY4" fmla="*/ 685800 h 3548063"/>
                <a:gd name="connsiteX5" fmla="*/ 2524125 w 2524125"/>
                <a:gd name="connsiteY5" fmla="*/ 0 h 354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25" h="3548063">
                  <a:moveTo>
                    <a:pt x="0" y="3548063"/>
                  </a:moveTo>
                  <a:cubicBezTo>
                    <a:pt x="321072" y="3469878"/>
                    <a:pt x="642144" y="3391694"/>
                    <a:pt x="904875" y="3228975"/>
                  </a:cubicBezTo>
                  <a:cubicBezTo>
                    <a:pt x="1167606" y="3066256"/>
                    <a:pt x="1377157" y="2864644"/>
                    <a:pt x="1576388" y="2571750"/>
                  </a:cubicBezTo>
                  <a:cubicBezTo>
                    <a:pt x="1775619" y="2278856"/>
                    <a:pt x="1970088" y="1785938"/>
                    <a:pt x="2100263" y="1471613"/>
                  </a:cubicBezTo>
                  <a:cubicBezTo>
                    <a:pt x="2230438" y="1157288"/>
                    <a:pt x="2286794" y="931069"/>
                    <a:pt x="2357438" y="685800"/>
                  </a:cubicBezTo>
                  <a:cubicBezTo>
                    <a:pt x="2428082" y="440531"/>
                    <a:pt x="2496344" y="112713"/>
                    <a:pt x="2524125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930547" y="1234173"/>
              <a:ext cx="1229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</a:t>
              </a:r>
              <a:r>
                <a:rPr lang="cs-CZ" sz="1600" dirty="0" smtClean="0"/>
                <a:t>řivka usilovného </a:t>
              </a:r>
              <a:r>
                <a:rPr lang="cs-CZ" sz="1600" dirty="0" err="1" smtClean="0"/>
                <a:t>inspiria</a:t>
              </a:r>
              <a:r>
                <a:rPr lang="cs-CZ" sz="1600" dirty="0" smtClean="0"/>
                <a:t> </a:t>
              </a:r>
              <a:endParaRPr lang="cs-CZ" sz="1600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8307395" y="1335784"/>
              <a:ext cx="12298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</a:t>
              </a:r>
              <a:r>
                <a:rPr lang="cs-CZ" sz="1600" dirty="0" smtClean="0"/>
                <a:t>řivka </a:t>
              </a:r>
              <a:r>
                <a:rPr lang="cs-CZ" sz="1600" dirty="0" err="1" smtClean="0"/>
                <a:t>relaxačnho</a:t>
              </a:r>
              <a:r>
                <a:rPr lang="cs-CZ" sz="1600" dirty="0" smtClean="0"/>
                <a:t> tlaku respiračního systému</a:t>
              </a:r>
              <a:endParaRPr lang="cs-CZ" sz="1600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206793" y="2319181"/>
              <a:ext cx="1229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</a:t>
              </a:r>
              <a:r>
                <a:rPr lang="cs-CZ" sz="1600" dirty="0" smtClean="0"/>
                <a:t>řivka usilovného </a:t>
              </a:r>
              <a:r>
                <a:rPr lang="cs-CZ" sz="1600" dirty="0" err="1" smtClean="0"/>
                <a:t>expiria</a:t>
              </a:r>
              <a:endParaRPr lang="cs-CZ" sz="1600" dirty="0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989527" y="2852810"/>
              <a:ext cx="185185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cs-CZ" sz="1600" dirty="0"/>
                <a:t>k</a:t>
              </a:r>
              <a:r>
                <a:rPr lang="cs-CZ" sz="1600" dirty="0" smtClean="0"/>
                <a:t>lidová výdechová poloha</a:t>
              </a:r>
            </a:p>
            <a:p>
              <a:pPr>
                <a:lnSpc>
                  <a:spcPts val="1500"/>
                </a:lnSpc>
              </a:pPr>
              <a:r>
                <a:rPr lang="cs-CZ" sz="1600" dirty="0" smtClean="0"/>
                <a:t>(relaxační objem)</a:t>
              </a:r>
              <a:endParaRPr lang="cs-CZ" sz="1600" dirty="0"/>
            </a:p>
          </p:txBody>
        </p:sp>
        <p:cxnSp>
          <p:nvCxnSpPr>
            <p:cNvPr id="35" name="Přímá spojnice se šipkou 34"/>
            <p:cNvCxnSpPr/>
            <p:nvPr/>
          </p:nvCxnSpPr>
          <p:spPr bwMode="auto">
            <a:xfrm>
              <a:off x="11436629" y="1085850"/>
              <a:ext cx="0" cy="3554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ovéPole 36"/>
            <p:cNvSpPr txBox="1"/>
            <p:nvPr/>
          </p:nvSpPr>
          <p:spPr>
            <a:xfrm>
              <a:off x="11384616" y="1358527"/>
              <a:ext cx="430887" cy="24407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600" dirty="0" smtClean="0"/>
                <a:t>Vitální kapacita</a:t>
              </a:r>
              <a:endParaRPr lang="cs-CZ" sz="16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807736" y="1649671"/>
              <a:ext cx="677108" cy="30271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1600" dirty="0" smtClean="0"/>
                <a:t>Objemová změna od hodnoty relaxačního objemu (l)</a:t>
              </a:r>
              <a:endParaRPr lang="cs-CZ" sz="16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226344" y="5024510"/>
              <a:ext cx="33114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 smtClean="0"/>
                <a:t>Intrapulmonální</a:t>
              </a:r>
              <a:r>
                <a:rPr lang="cs-CZ" sz="1600" dirty="0" smtClean="0"/>
                <a:t> tlak (</a:t>
              </a:r>
              <a:r>
                <a:rPr lang="cs-CZ" sz="1600" dirty="0" err="1" smtClean="0"/>
                <a:t>mmHg</a:t>
              </a:r>
              <a:r>
                <a:rPr lang="cs-CZ" sz="1600" dirty="0" smtClean="0"/>
                <a:t>)</a:t>
              </a:r>
              <a:br>
                <a:rPr lang="cs-CZ" sz="1600" dirty="0" smtClean="0"/>
              </a:br>
              <a:r>
                <a:rPr lang="cs-CZ" sz="1600" dirty="0" smtClean="0"/>
                <a:t>(0=atmosférický tlak)</a:t>
              </a:r>
              <a:endParaRPr lang="cs-CZ" sz="1600" dirty="0"/>
            </a:p>
          </p:txBody>
        </p:sp>
        <p:cxnSp>
          <p:nvCxnSpPr>
            <p:cNvPr id="40" name="Přímá spojnice 39"/>
            <p:cNvCxnSpPr>
              <a:stCxn id="31" idx="2"/>
              <a:endCxn id="28" idx="2"/>
            </p:cNvCxnSpPr>
            <p:nvPr/>
          </p:nvCxnSpPr>
          <p:spPr bwMode="auto">
            <a:xfrm>
              <a:off x="6545465" y="2065170"/>
              <a:ext cx="155373" cy="311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Přímá spojnice 41"/>
            <p:cNvCxnSpPr/>
            <p:nvPr/>
          </p:nvCxnSpPr>
          <p:spPr bwMode="auto">
            <a:xfrm flipH="1">
              <a:off x="8067675" y="1982116"/>
              <a:ext cx="239721" cy="1846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Přímá spojnice 44"/>
            <p:cNvCxnSpPr/>
            <p:nvPr/>
          </p:nvCxnSpPr>
          <p:spPr bwMode="auto">
            <a:xfrm flipH="1">
              <a:off x="7886700" y="3522225"/>
              <a:ext cx="718556" cy="3955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/>
            <p:cNvCxnSpPr>
              <a:endCxn id="33" idx="1"/>
            </p:cNvCxnSpPr>
            <p:nvPr/>
          </p:nvCxnSpPr>
          <p:spPr bwMode="auto">
            <a:xfrm>
              <a:off x="9963150" y="2704271"/>
              <a:ext cx="243643" cy="304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87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2883</TotalTime>
  <Words>1033</Words>
  <Application>Microsoft Office PowerPoint</Application>
  <PresentationFormat>Vlastní</PresentationFormat>
  <Paragraphs>230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Prezentace_MU_CZ</vt:lpstr>
      <vt:lpstr>XVII. Pneumografie XX. Pneumotachografie</vt:lpstr>
      <vt:lpstr>Pneumografie</vt:lpstr>
      <vt:lpstr>Chemické řízení ventilace</vt:lpstr>
      <vt:lpstr>Centrální chemoreceptory</vt:lpstr>
      <vt:lpstr>Periferní chemoreceptory</vt:lpstr>
      <vt:lpstr>Mrtvý prostor</vt:lpstr>
      <vt:lpstr>Parciální tlaky plynů (mm Hg)</vt:lpstr>
      <vt:lpstr>Tlaky v plicích</vt:lpstr>
      <vt:lpstr>Plicní poddajnost (compliance, C)</vt:lpstr>
      <vt:lpstr>Statistické vyhodnocení - obecně</vt:lpstr>
      <vt:lpstr>Statistické vyhodnocení - příklad</vt:lpstr>
      <vt:lpstr>Pneumotachografie</vt:lpstr>
      <vt:lpstr>Pneumotachografie</vt:lpstr>
      <vt:lpstr>Poiseuillův - Hagenův zákon</vt:lpstr>
      <vt:lpstr>Odpor dýchacích cest </vt:lpstr>
      <vt:lpstr>Princip metody - výpočet</vt:lpstr>
      <vt:lpstr>Princip metody</vt:lpstr>
    </vt:vector>
  </TitlesOfParts>
  <Company>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Johanka</cp:lastModifiedBy>
  <cp:revision>124</cp:revision>
  <cp:lastPrinted>1601-01-01T00:00:00Z</cp:lastPrinted>
  <dcterms:created xsi:type="dcterms:W3CDTF">2018-10-05T10:13:37Z</dcterms:created>
  <dcterms:modified xsi:type="dcterms:W3CDTF">2018-11-09T13:23:15Z</dcterms:modified>
</cp:coreProperties>
</file>