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87" r:id="rId4"/>
    <p:sldId id="275" r:id="rId5"/>
    <p:sldId id="276" r:id="rId6"/>
    <p:sldId id="277" r:id="rId7"/>
    <p:sldId id="278" r:id="rId8"/>
    <p:sldId id="279" r:id="rId9"/>
    <p:sldId id="284" r:id="rId10"/>
    <p:sldId id="280" r:id="rId11"/>
    <p:sldId id="281" r:id="rId12"/>
    <p:sldId id="285" r:id="rId13"/>
    <p:sldId id="283" r:id="rId14"/>
    <p:sldId id="282" r:id="rId15"/>
    <p:sldId id="288" r:id="rId16"/>
    <p:sldId id="289" r:id="rId17"/>
    <p:sldId id="290" r:id="rId18"/>
    <p:sldId id="291" r:id="rId19"/>
    <p:sldId id="292" r:id="rId20"/>
    <p:sldId id="293" r:id="rId21"/>
    <p:sldId id="298" r:id="rId22"/>
    <p:sldId id="294" r:id="rId23"/>
    <p:sldId id="297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35" r:id="rId32"/>
    <p:sldId id="336" r:id="rId33"/>
    <p:sldId id="307" r:id="rId34"/>
    <p:sldId id="308" r:id="rId35"/>
    <p:sldId id="309" r:id="rId36"/>
    <p:sldId id="310" r:id="rId37"/>
    <p:sldId id="312" r:id="rId38"/>
    <p:sldId id="318" r:id="rId39"/>
    <p:sldId id="319" r:id="rId40"/>
    <p:sldId id="320" r:id="rId41"/>
    <p:sldId id="313" r:id="rId42"/>
    <p:sldId id="311" r:id="rId43"/>
    <p:sldId id="337" r:id="rId44"/>
    <p:sldId id="314" r:id="rId45"/>
    <p:sldId id="315" r:id="rId46"/>
    <p:sldId id="317" r:id="rId47"/>
    <p:sldId id="322" r:id="rId48"/>
    <p:sldId id="321" r:id="rId49"/>
    <p:sldId id="338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002774"/>
    <a:srgbClr val="0025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2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9EEAB5-9784-4AFF-9D26-B06F4C4B8690}" type="datetimeFigureOut">
              <a:rPr lang="cs-CZ" smtClean="0"/>
              <a:pPr/>
              <a:t>4.2.2013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F00D5-54DB-4079-B16B-24FEBA6DCBB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V="1">
            <a:off x="533400" y="1196752"/>
            <a:ext cx="7927032" cy="174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0613098" flipV="1">
            <a:off x="544412" y="5086924"/>
            <a:ext cx="360040" cy="6048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2997200"/>
            <a:ext cx="8785225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Chest</a:t>
            </a:r>
            <a:r>
              <a:rPr lang="cs-CZ" sz="5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trauma</a:t>
            </a:r>
            <a:endParaRPr kumimoji="0" lang="cs-CZ" sz="5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67400" y="5661025"/>
            <a:ext cx="31115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smtClean="0">
                <a:solidFill>
                  <a:schemeClr val="tx1">
                    <a:tint val="75000"/>
                  </a:schemeClr>
                </a:solidFill>
              </a:rPr>
              <a:t>Petráš M.,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Klinika úrazové chirurgie LF MU a TC FN Brno </a:t>
            </a:r>
            <a:endParaRPr kumimoji="0" lang="cs-CZ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logo-LF_red_1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ogo Traumacen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52736"/>
            <a:ext cx="14401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    </a:t>
            </a:r>
            <a:r>
              <a:rPr lang="en-US" altLang="en-US" sz="4400" dirty="0" smtClean="0">
                <a:solidFill>
                  <a:srgbClr val="FFC000"/>
                </a:solidFill>
              </a:rPr>
              <a:t>Anatomy 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  <a:defRPr/>
            </a:pPr>
            <a:endParaRPr lang="en-US" altLang="en-US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p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leura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11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v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isceral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smtClean="0">
                <a:solidFill>
                  <a:schemeClr val="bg1"/>
                </a:solidFill>
              </a:rPr>
              <a:t>p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leura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11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c</a:t>
            </a:r>
            <a:r>
              <a:rPr lang="en-US" altLang="en-US" sz="1800" dirty="0" smtClean="0">
                <a:solidFill>
                  <a:schemeClr val="bg1"/>
                </a:solidFill>
              </a:rPr>
              <a:t>over </a:t>
            </a:r>
            <a:r>
              <a:rPr lang="en-US" altLang="en-US" sz="1800" dirty="0" smtClean="0">
                <a:solidFill>
                  <a:schemeClr val="bg1"/>
                </a:solidFill>
              </a:rPr>
              <a:t>lungs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p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arietal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smtClean="0">
                <a:solidFill>
                  <a:schemeClr val="bg1"/>
                </a:solidFill>
              </a:rPr>
              <a:t>p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leura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11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l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ines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</a:rPr>
              <a:t>inside of thoracic cavity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p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leural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smtClean="0">
                <a:solidFill>
                  <a:schemeClr val="bg1"/>
                </a:solidFill>
              </a:rPr>
              <a:t>s</a:t>
            </a:r>
            <a:r>
              <a:rPr lang="en-US" altLang="en-US" sz="2000" dirty="0" smtClean="0">
                <a:solidFill>
                  <a:schemeClr val="bg1"/>
                </a:solidFill>
              </a:rPr>
              <a:t>pace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11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P</a:t>
            </a:r>
            <a:r>
              <a:rPr lang="en-US" altLang="en-US" sz="1800" dirty="0" smtClean="0">
                <a:solidFill>
                  <a:schemeClr val="bg1"/>
                </a:solidFill>
              </a:rPr>
              <a:t>OTENTIAL </a:t>
            </a:r>
            <a:r>
              <a:rPr lang="en-US" altLang="en-US" sz="1800" dirty="0" smtClean="0">
                <a:solidFill>
                  <a:schemeClr val="bg1"/>
                </a:solidFill>
              </a:rPr>
              <a:t>SPACE</a:t>
            </a:r>
          </a:p>
          <a:p>
            <a:pPr lvl="4" eaLnBrk="1" hangingPunct="1">
              <a:lnSpc>
                <a:spcPct val="110000"/>
              </a:lnSpc>
              <a:defRPr/>
            </a:pPr>
            <a:r>
              <a:rPr lang="en-US" altLang="en-US" sz="1800" dirty="0" smtClean="0">
                <a:solidFill>
                  <a:schemeClr val="bg1"/>
                </a:solidFill>
              </a:rPr>
              <a:t>Air in Space = PNEUMOTHORAX</a:t>
            </a:r>
          </a:p>
          <a:p>
            <a:pPr lvl="4" eaLnBrk="1" hangingPunct="1">
              <a:lnSpc>
                <a:spcPct val="110000"/>
              </a:lnSpc>
              <a:defRPr/>
            </a:pPr>
            <a:r>
              <a:rPr lang="en-US" altLang="en-US" sz="1800" dirty="0" smtClean="0">
                <a:solidFill>
                  <a:schemeClr val="bg1"/>
                </a:solidFill>
              </a:rPr>
              <a:t>Blood in Space = HEMOTHORAX</a:t>
            </a:r>
          </a:p>
          <a:p>
            <a:pPr lvl="3" eaLnBrk="1" hangingPunct="1">
              <a:lnSpc>
                <a:spcPct val="11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s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erous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</a:rPr>
              <a:t>(pleural) fluid within</a:t>
            </a:r>
          </a:p>
          <a:p>
            <a:pPr lvl="4" eaLnBrk="1" hangingPunct="1">
              <a:lnSpc>
                <a:spcPct val="110000"/>
              </a:lnSpc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    </a:t>
            </a:r>
            <a:r>
              <a:rPr lang="en-US" altLang="en-US" sz="4400" dirty="0" smtClean="0">
                <a:solidFill>
                  <a:srgbClr val="FFC000"/>
                </a:solidFill>
              </a:rPr>
              <a:t>Anatomy 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m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ediastinum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c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entral</a:t>
            </a:r>
            <a:r>
              <a:rPr lang="en-US" altLang="en-US" sz="2000" dirty="0" smtClean="0">
                <a:solidFill>
                  <a:schemeClr val="bg1"/>
                </a:solidFill>
              </a:rPr>
              <a:t> space within thoracic cavity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b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oundaries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l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ateral</a:t>
            </a:r>
            <a:r>
              <a:rPr lang="en-US" altLang="en-US" sz="1800" dirty="0" smtClean="0">
                <a:solidFill>
                  <a:schemeClr val="bg1"/>
                </a:solidFill>
              </a:rPr>
              <a:t>:  </a:t>
            </a:r>
            <a:r>
              <a:rPr lang="cs-CZ" altLang="en-US" sz="1800" dirty="0" smtClean="0">
                <a:solidFill>
                  <a:schemeClr val="bg1"/>
                </a:solidFill>
              </a:rPr>
              <a:t>l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ungs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i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nferior</a:t>
            </a:r>
            <a:r>
              <a:rPr lang="en-US" altLang="en-US" sz="1800" dirty="0" smtClean="0">
                <a:solidFill>
                  <a:schemeClr val="bg1"/>
                </a:solidFill>
              </a:rPr>
              <a:t>:  </a:t>
            </a:r>
            <a:r>
              <a:rPr lang="cs-CZ" altLang="en-US" sz="1800" dirty="0" smtClean="0">
                <a:solidFill>
                  <a:schemeClr val="bg1"/>
                </a:solidFill>
              </a:rPr>
              <a:t>d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iaphragm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s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uperior</a:t>
            </a:r>
            <a:r>
              <a:rPr lang="en-US" altLang="en-US" sz="1800" dirty="0" smtClean="0">
                <a:solidFill>
                  <a:schemeClr val="bg1"/>
                </a:solidFill>
              </a:rPr>
              <a:t>:  </a:t>
            </a:r>
            <a:r>
              <a:rPr lang="cs-CZ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horacic</a:t>
            </a:r>
            <a:r>
              <a:rPr lang="en-US" altLang="en-US" sz="1800" dirty="0" smtClean="0">
                <a:solidFill>
                  <a:schemeClr val="bg1"/>
                </a:solidFill>
              </a:rPr>
              <a:t> outlet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s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tructures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h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eart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g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reat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smtClean="0">
                <a:solidFill>
                  <a:schemeClr val="bg1"/>
                </a:solidFill>
              </a:rPr>
              <a:t>v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essels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e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sophagus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rachea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n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erves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altLang="en-US" sz="1600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agus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altLang="en-US" sz="1600" dirty="0" err="1" smtClean="0">
                <a:solidFill>
                  <a:schemeClr val="bg1"/>
                </a:solidFill>
              </a:rPr>
              <a:t>p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hrenic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horacic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smtClean="0">
                <a:solidFill>
                  <a:schemeClr val="bg1"/>
                </a:solidFill>
              </a:rPr>
              <a:t>d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uct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 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Classifications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</a:rPr>
              <a:t>skeletal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injury</a:t>
            </a:r>
            <a:endParaRPr lang="cs-CZ" sz="3200" dirty="0" smtClean="0">
              <a:solidFill>
                <a:schemeClr val="bg1"/>
              </a:solidFill>
            </a:endParaRPr>
          </a:p>
          <a:p>
            <a:r>
              <a:rPr lang="cs-CZ" sz="3200" dirty="0" err="1" smtClean="0">
                <a:solidFill>
                  <a:schemeClr val="bg1"/>
                </a:solidFill>
              </a:rPr>
              <a:t>pulmonary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injury</a:t>
            </a:r>
            <a:endParaRPr lang="cs-CZ" sz="3200" dirty="0" smtClean="0">
              <a:solidFill>
                <a:schemeClr val="bg1"/>
              </a:solidFill>
            </a:endParaRPr>
          </a:p>
          <a:p>
            <a:r>
              <a:rPr lang="cs-CZ" sz="3200" dirty="0" err="1" smtClean="0">
                <a:solidFill>
                  <a:schemeClr val="bg1"/>
                </a:solidFill>
              </a:rPr>
              <a:t>heart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and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great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vessel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injury</a:t>
            </a:r>
            <a:endParaRPr lang="cs-CZ" sz="3200" dirty="0" smtClean="0">
              <a:solidFill>
                <a:schemeClr val="bg1"/>
              </a:solidFill>
            </a:endParaRPr>
          </a:p>
          <a:p>
            <a:r>
              <a:rPr lang="cs-CZ" sz="3200" dirty="0" err="1" smtClean="0">
                <a:solidFill>
                  <a:schemeClr val="bg1"/>
                </a:solidFill>
              </a:rPr>
              <a:t>diaphragmatic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injury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      </a:t>
            </a:r>
            <a:r>
              <a:rPr lang="cs-CZ" sz="3600" dirty="0" err="1" smtClean="0">
                <a:solidFill>
                  <a:srgbClr val="FFC000"/>
                </a:solidFill>
              </a:rPr>
              <a:t>Classification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mechanism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of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injury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err="1" smtClean="0">
                <a:solidFill>
                  <a:schemeClr val="bg1"/>
                </a:solidFill>
              </a:rPr>
              <a:t>blunt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thoracic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injuries</a:t>
            </a:r>
            <a:r>
              <a:rPr lang="cs-CZ" sz="3200" dirty="0" smtClean="0">
                <a:solidFill>
                  <a:schemeClr val="bg1"/>
                </a:solidFill>
              </a:rPr>
              <a:t> - most </a:t>
            </a:r>
            <a:r>
              <a:rPr lang="cs-CZ" sz="3200" dirty="0" err="1" smtClean="0">
                <a:solidFill>
                  <a:schemeClr val="bg1"/>
                </a:solidFill>
              </a:rPr>
              <a:t>common</a:t>
            </a:r>
            <a:endParaRPr lang="cs-CZ" sz="3200" dirty="0" smtClean="0">
              <a:solidFill>
                <a:schemeClr val="bg1"/>
              </a:solidFill>
            </a:endParaRPr>
          </a:p>
          <a:p>
            <a:r>
              <a:rPr lang="cs-CZ" sz="3200" dirty="0" err="1" smtClean="0">
                <a:solidFill>
                  <a:schemeClr val="bg1"/>
                </a:solidFill>
              </a:rPr>
              <a:t>forces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distributed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over</a:t>
            </a:r>
            <a:r>
              <a:rPr lang="cs-CZ" sz="3200" dirty="0" smtClean="0">
                <a:solidFill>
                  <a:schemeClr val="bg1"/>
                </a:solidFill>
              </a:rPr>
              <a:t> a </a:t>
            </a:r>
            <a:r>
              <a:rPr lang="cs-CZ" sz="3200" dirty="0" err="1" smtClean="0">
                <a:solidFill>
                  <a:schemeClr val="bg1"/>
                </a:solidFill>
              </a:rPr>
              <a:t>large</a:t>
            </a:r>
            <a:r>
              <a:rPr lang="cs-CZ" sz="3200" dirty="0" smtClean="0">
                <a:solidFill>
                  <a:schemeClr val="bg1"/>
                </a:solidFill>
              </a:rPr>
              <a:t> area</a:t>
            </a:r>
          </a:p>
          <a:p>
            <a:pPr>
              <a:buNone/>
            </a:pPr>
            <a:r>
              <a:rPr lang="cs-CZ" dirty="0" smtClean="0"/>
              <a:t>        </a:t>
            </a:r>
            <a:r>
              <a:rPr lang="cs-CZ" dirty="0" err="1" smtClean="0">
                <a:solidFill>
                  <a:schemeClr val="bg1"/>
                </a:solidFill>
              </a:rPr>
              <a:t>deceleration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</a:t>
            </a:r>
            <a:r>
              <a:rPr lang="cs-CZ" dirty="0" err="1" smtClean="0">
                <a:solidFill>
                  <a:schemeClr val="bg1"/>
                </a:solidFill>
              </a:rPr>
              <a:t>compression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sz="2800" dirty="0" smtClean="0">
                <a:solidFill>
                  <a:schemeClr val="bg1"/>
                </a:solidFill>
              </a:rPr>
              <a:t>a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ge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smtClean="0">
                <a:solidFill>
                  <a:schemeClr val="bg1"/>
                </a:solidFill>
              </a:rPr>
              <a:t>f</a:t>
            </a:r>
            <a:r>
              <a:rPr lang="en-US" altLang="en-US" sz="2800" dirty="0" smtClean="0">
                <a:solidFill>
                  <a:schemeClr val="bg1"/>
                </a:solidFill>
              </a:rPr>
              <a:t>actors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p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ediatric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horax</a:t>
            </a:r>
            <a:r>
              <a:rPr lang="en-US" altLang="en-US" sz="1800" dirty="0" smtClean="0">
                <a:solidFill>
                  <a:schemeClr val="bg1"/>
                </a:solidFill>
              </a:rPr>
              <a:t>:  </a:t>
            </a:r>
            <a:r>
              <a:rPr lang="cs-CZ" altLang="en-US" sz="1800" dirty="0" smtClean="0">
                <a:solidFill>
                  <a:schemeClr val="bg1"/>
                </a:solidFill>
              </a:rPr>
              <a:t>m</a:t>
            </a:r>
            <a:r>
              <a:rPr lang="en-US" altLang="en-US" sz="1800" dirty="0" smtClean="0">
                <a:solidFill>
                  <a:schemeClr val="bg1"/>
                </a:solidFill>
              </a:rPr>
              <a:t>ore cartilage = </a:t>
            </a:r>
            <a:r>
              <a:rPr lang="cs-CZ" altLang="en-US" sz="1800" dirty="0" smtClean="0">
                <a:solidFill>
                  <a:schemeClr val="bg1"/>
                </a:solidFill>
              </a:rPr>
              <a:t>a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bsorbs</a:t>
            </a:r>
            <a:r>
              <a:rPr lang="en-US" altLang="en-US" sz="1800" dirty="0" smtClean="0">
                <a:solidFill>
                  <a:schemeClr val="bg1"/>
                </a:solidFill>
              </a:rPr>
              <a:t> forces</a:t>
            </a:r>
          </a:p>
          <a:p>
            <a:pPr lvl="2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g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eriatric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horax</a:t>
            </a:r>
            <a:r>
              <a:rPr lang="en-US" altLang="en-US" sz="1800" dirty="0" smtClean="0">
                <a:solidFill>
                  <a:schemeClr val="bg1"/>
                </a:solidFill>
              </a:rPr>
              <a:t>:  </a:t>
            </a:r>
            <a:r>
              <a:rPr lang="cs-CZ" altLang="en-US" sz="1800" dirty="0" smtClean="0">
                <a:solidFill>
                  <a:schemeClr val="bg1"/>
                </a:solidFill>
              </a:rPr>
              <a:t>c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alcification</a:t>
            </a:r>
            <a:r>
              <a:rPr lang="en-US" altLang="en-US" sz="1800" dirty="0" smtClean="0">
                <a:solidFill>
                  <a:schemeClr val="bg1"/>
                </a:solidFill>
              </a:rPr>
              <a:t> &amp; osteoporosis = </a:t>
            </a:r>
            <a:r>
              <a:rPr lang="cs-CZ" altLang="en-US" sz="1800" dirty="0" smtClean="0">
                <a:solidFill>
                  <a:schemeClr val="bg1"/>
                </a:solidFill>
              </a:rPr>
              <a:t>m</a:t>
            </a:r>
            <a:r>
              <a:rPr lang="en-US" altLang="en-US" sz="1800" dirty="0" smtClean="0">
                <a:solidFill>
                  <a:schemeClr val="bg1"/>
                </a:solidFill>
              </a:rPr>
              <a:t>ore fractures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/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penetrating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thoracic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injuries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</a:rPr>
              <a:t>      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cs-CZ" sz="32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Pathophysiology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err="1" smtClean="0">
                <a:solidFill>
                  <a:schemeClr val="bg1"/>
                </a:solidFill>
              </a:rPr>
              <a:t>impairments</a:t>
            </a:r>
            <a:r>
              <a:rPr lang="cs-CZ" sz="3200" dirty="0" smtClean="0">
                <a:solidFill>
                  <a:schemeClr val="bg1"/>
                </a:solidFill>
              </a:rPr>
              <a:t> in </a:t>
            </a:r>
            <a:r>
              <a:rPr lang="cs-CZ" sz="3200" dirty="0" err="1" smtClean="0">
                <a:solidFill>
                  <a:schemeClr val="bg1"/>
                </a:solidFill>
              </a:rPr>
              <a:t>cardiac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output</a:t>
            </a:r>
            <a:endParaRPr lang="cs-CZ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blood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loss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intrapleural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pressures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blood</a:t>
            </a:r>
            <a:r>
              <a:rPr lang="cs-CZ" dirty="0" smtClean="0">
                <a:solidFill>
                  <a:schemeClr val="bg1"/>
                </a:solidFill>
              </a:rPr>
              <a:t> in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pericardial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sac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vascular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disruption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3200" dirty="0" err="1" smtClean="0">
                <a:solidFill>
                  <a:schemeClr val="bg1"/>
                </a:solidFill>
              </a:rPr>
              <a:t>impairments</a:t>
            </a:r>
            <a:r>
              <a:rPr lang="cs-CZ" sz="3200" dirty="0" smtClean="0">
                <a:solidFill>
                  <a:schemeClr val="bg1"/>
                </a:solidFill>
              </a:rPr>
              <a:t> in </a:t>
            </a:r>
            <a:r>
              <a:rPr lang="cs-CZ" sz="3200" dirty="0" err="1" smtClean="0">
                <a:solidFill>
                  <a:schemeClr val="bg1"/>
                </a:solidFill>
              </a:rPr>
              <a:t>gas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exchange</a:t>
            </a:r>
            <a:endParaRPr lang="cs-CZ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atelectasis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contused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lung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tissue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disruption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respiratory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tract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Assessment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findings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pulse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deficit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tachycardia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bradycardia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blood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pressure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narrowed</a:t>
            </a:r>
            <a:r>
              <a:rPr lang="cs-CZ" dirty="0" smtClean="0">
                <a:solidFill>
                  <a:schemeClr val="bg1"/>
                </a:solidFill>
              </a:rPr>
              <a:t> pulse </a:t>
            </a:r>
            <a:r>
              <a:rPr lang="cs-CZ" dirty="0" err="1" smtClean="0">
                <a:solidFill>
                  <a:schemeClr val="bg1"/>
                </a:solidFill>
              </a:rPr>
              <a:t>pressure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hypertension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  <a:r>
              <a:rPr lang="cs-CZ" dirty="0" err="1" smtClean="0">
                <a:solidFill>
                  <a:schemeClr val="bg1"/>
                </a:solidFill>
              </a:rPr>
              <a:t>hypotension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Assessment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findings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respiratory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rate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and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effort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tachypnea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bradypnea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laboured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other</a:t>
            </a:r>
            <a:r>
              <a:rPr lang="cs-CZ" dirty="0" smtClean="0">
                <a:solidFill>
                  <a:schemeClr val="bg1"/>
                </a:solidFill>
              </a:rPr>
              <a:t> evidence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respiratory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distress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Assessment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findings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bg1"/>
                </a:solidFill>
              </a:rPr>
              <a:t>Skin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diaphoresis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pallor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cyanosis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open </a:t>
            </a:r>
            <a:r>
              <a:rPr lang="cs-CZ" dirty="0" err="1" smtClean="0">
                <a:solidFill>
                  <a:schemeClr val="bg1"/>
                </a:solidFill>
              </a:rPr>
              <a:t>wounds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</a:t>
            </a:r>
            <a:r>
              <a:rPr lang="cs-CZ" dirty="0" err="1" smtClean="0">
                <a:solidFill>
                  <a:schemeClr val="bg1"/>
                </a:solidFill>
              </a:rPr>
              <a:t>other</a:t>
            </a:r>
            <a:r>
              <a:rPr lang="cs-CZ" dirty="0" smtClean="0">
                <a:solidFill>
                  <a:schemeClr val="bg1"/>
                </a:solidFill>
              </a:rPr>
              <a:t> evidence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trauma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Assessment</a:t>
            </a:r>
            <a:r>
              <a:rPr lang="cs-CZ" sz="4400" dirty="0" smtClean="0">
                <a:solidFill>
                  <a:srgbClr val="FFC000"/>
                </a:solidFill>
              </a:rPr>
              <a:t> - </a:t>
            </a:r>
            <a:r>
              <a:rPr lang="cs-CZ" sz="4400" dirty="0" err="1" smtClean="0">
                <a:solidFill>
                  <a:srgbClr val="FFC000"/>
                </a:solidFill>
              </a:rPr>
              <a:t>neck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position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of</a:t>
            </a:r>
            <a:r>
              <a:rPr lang="cs-CZ" sz="3600" dirty="0" smtClean="0">
                <a:solidFill>
                  <a:schemeClr val="bg1"/>
                </a:solidFill>
              </a:rPr>
              <a:t> trachea</a:t>
            </a:r>
          </a:p>
          <a:p>
            <a:r>
              <a:rPr lang="cs-CZ" sz="3600" dirty="0" err="1" smtClean="0">
                <a:solidFill>
                  <a:schemeClr val="bg1"/>
                </a:solidFill>
              </a:rPr>
              <a:t>subcutaneous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emphysema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jugular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venous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distention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penetrating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wounds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920880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I</a:t>
            </a:r>
            <a:r>
              <a:rPr lang="en-US" altLang="en-US" sz="4900" dirty="0" err="1" smtClean="0">
                <a:solidFill>
                  <a:srgbClr val="FFC000"/>
                </a:solidFill>
              </a:rPr>
              <a:t>ntroduction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v</a:t>
            </a:r>
            <a:r>
              <a:rPr lang="en-US" altLang="en-US" sz="3600" dirty="0" smtClean="0">
                <a:solidFill>
                  <a:schemeClr val="bg1"/>
                </a:solidFill>
              </a:rPr>
              <a:t>ital </a:t>
            </a:r>
            <a:r>
              <a:rPr lang="cs-CZ" altLang="en-US" sz="3600" dirty="0" smtClean="0">
                <a:solidFill>
                  <a:schemeClr val="bg1"/>
                </a:solidFill>
              </a:rPr>
              <a:t>s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tructures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smtClean="0">
                <a:solidFill>
                  <a:schemeClr val="bg1"/>
                </a:solidFill>
              </a:rPr>
              <a:t>–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2400" dirty="0" smtClean="0">
                <a:solidFill>
                  <a:schemeClr val="bg1"/>
                </a:solidFill>
              </a:rPr>
              <a:t> trauma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often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sudden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400" dirty="0" smtClean="0">
                <a:solidFill>
                  <a:schemeClr val="bg1"/>
                </a:solidFill>
              </a:rPr>
              <a:t>                           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dramatic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h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eart</a:t>
            </a:r>
            <a:r>
              <a:rPr lang="en-US" altLang="en-US" sz="2400" dirty="0" smtClean="0">
                <a:solidFill>
                  <a:schemeClr val="bg1"/>
                </a:solidFill>
              </a:rPr>
              <a:t>,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smtClean="0">
                <a:solidFill>
                  <a:schemeClr val="bg1"/>
                </a:solidFill>
              </a:rPr>
              <a:t>g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reat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</a:rPr>
              <a:t>v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essels</a:t>
            </a:r>
            <a:r>
              <a:rPr lang="en-US" altLang="en-US" sz="2400" dirty="0" smtClean="0">
                <a:solidFill>
                  <a:schemeClr val="bg1"/>
                </a:solidFill>
              </a:rPr>
              <a:t>,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</a:rPr>
              <a:t>t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racheobronchial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</a:rPr>
              <a:t>t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ree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</a:rPr>
              <a:t>l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ungs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a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bdominal</a:t>
            </a:r>
            <a:r>
              <a:rPr lang="en-US" altLang="en-US" sz="2400" dirty="0" smtClean="0">
                <a:solidFill>
                  <a:schemeClr val="bg1"/>
                </a:solidFill>
              </a:rPr>
              <a:t> injuries are common with chest trauma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400" dirty="0" smtClean="0">
                <a:solidFill>
                  <a:schemeClr val="bg1"/>
                </a:solidFill>
              </a:rPr>
              <a:t> most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common</a:t>
            </a:r>
            <a:r>
              <a:rPr lang="cs-CZ" altLang="en-US" sz="2400" dirty="0" smtClean="0">
                <a:solidFill>
                  <a:schemeClr val="bg1"/>
                </a:solidFill>
              </a:rPr>
              <a:t> type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injuries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blunt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serious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pathological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consequences</a:t>
            </a:r>
            <a:r>
              <a:rPr lang="cs-CZ" altLang="en-US" sz="2400" dirty="0" smtClean="0">
                <a:solidFill>
                  <a:schemeClr val="bg1"/>
                </a:solidFill>
              </a:rPr>
              <a:t> –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hypoxia</a:t>
            </a:r>
            <a:r>
              <a:rPr lang="cs-CZ" altLang="en-US" sz="2400" dirty="0" smtClean="0">
                <a:solidFill>
                  <a:schemeClr val="bg1"/>
                </a:solidFill>
              </a:rPr>
              <a:t>,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hypovolaemia</a:t>
            </a:r>
            <a:r>
              <a:rPr lang="cs-CZ" altLang="en-US" sz="2400" dirty="0" smtClean="0">
                <a:solidFill>
                  <a:schemeClr val="bg1"/>
                </a:solidFill>
              </a:rPr>
              <a:t>,                                                        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myocardial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failure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Assessment</a:t>
            </a:r>
            <a:r>
              <a:rPr lang="cs-CZ" sz="4400" dirty="0" smtClean="0">
                <a:solidFill>
                  <a:srgbClr val="FFC000"/>
                </a:solidFill>
              </a:rPr>
              <a:t> - </a:t>
            </a:r>
            <a:r>
              <a:rPr lang="cs-CZ" sz="4400" dirty="0" err="1" smtClean="0">
                <a:solidFill>
                  <a:srgbClr val="FFC000"/>
                </a:solidFill>
              </a:rPr>
              <a:t>chest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contusions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tenderness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asymmetry</a:t>
            </a:r>
            <a:endParaRPr lang="cs-CZ" sz="36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lung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sounds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absent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decreased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unilateral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bilateral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location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</a:t>
            </a:r>
            <a:r>
              <a:rPr lang="cs-CZ" dirty="0" err="1" smtClean="0">
                <a:solidFill>
                  <a:schemeClr val="bg1"/>
                </a:solidFill>
              </a:rPr>
              <a:t>bowel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sounds</a:t>
            </a:r>
            <a:r>
              <a:rPr lang="cs-CZ" dirty="0" smtClean="0">
                <a:solidFill>
                  <a:schemeClr val="bg1"/>
                </a:solidFill>
              </a:rPr>
              <a:t> in </a:t>
            </a:r>
            <a:r>
              <a:rPr lang="cs-CZ" dirty="0" err="1" smtClean="0">
                <a:solidFill>
                  <a:schemeClr val="bg1"/>
                </a:solidFill>
              </a:rPr>
              <a:t>hemothorax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                    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Rib</a:t>
            </a:r>
            <a:r>
              <a:rPr lang="cs-CZ" altLang="en-US" sz="4900" dirty="0" smtClean="0">
                <a:solidFill>
                  <a:srgbClr val="FFC000"/>
                </a:solidFill>
              </a:rPr>
              <a:t>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fractures</a:t>
            </a:r>
            <a:r>
              <a:rPr lang="cs-CZ" altLang="en-US" sz="4400" dirty="0" smtClean="0">
                <a:solidFill>
                  <a:srgbClr val="FFC000"/>
                </a:solidFill>
              </a:rPr>
              <a:t/>
            </a:r>
            <a:br>
              <a:rPr lang="cs-CZ" altLang="en-US" sz="4400" dirty="0" smtClean="0">
                <a:solidFill>
                  <a:srgbClr val="FFC000"/>
                </a:solidFill>
              </a:rPr>
            </a:br>
            <a:endParaRPr lang="en-US" sz="4400" i="1" dirty="0" smtClean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incidence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most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common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thoracic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injury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most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often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elderly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patients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        </a:t>
            </a:r>
            <a:r>
              <a:rPr lang="cs-CZ" altLang="en-US" dirty="0" err="1" smtClean="0">
                <a:solidFill>
                  <a:schemeClr val="bg1"/>
                </a:solidFill>
              </a:rPr>
              <a:t>older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ribs</a:t>
            </a:r>
            <a:r>
              <a:rPr lang="cs-CZ" altLang="en-US" dirty="0" smtClean="0">
                <a:solidFill>
                  <a:schemeClr val="bg1"/>
                </a:solidFill>
              </a:rPr>
              <a:t> are more </a:t>
            </a:r>
            <a:r>
              <a:rPr lang="cs-CZ" altLang="en-US" dirty="0" err="1" smtClean="0">
                <a:solidFill>
                  <a:schemeClr val="bg1"/>
                </a:solidFill>
              </a:rPr>
              <a:t>brittle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and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rigid</a:t>
            </a:r>
            <a:endParaRPr lang="cs-CZ" altLang="en-US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ribs</a:t>
            </a:r>
            <a:r>
              <a:rPr lang="cs-CZ" altLang="en-US" sz="2800" dirty="0" smtClean="0">
                <a:solidFill>
                  <a:schemeClr val="bg1"/>
                </a:solidFill>
              </a:rPr>
              <a:t> 3 to 8 are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fractured</a:t>
            </a:r>
            <a:r>
              <a:rPr lang="cs-CZ" altLang="en-US" sz="2800" dirty="0" smtClean="0">
                <a:solidFill>
                  <a:schemeClr val="bg1"/>
                </a:solidFill>
              </a:rPr>
              <a:t> most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often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           </a:t>
            </a:r>
            <a:r>
              <a:rPr lang="cs-CZ" altLang="en-US" dirty="0" err="1" smtClean="0">
                <a:solidFill>
                  <a:schemeClr val="bg1"/>
                </a:solidFill>
              </a:rPr>
              <a:t>they</a:t>
            </a:r>
            <a:r>
              <a:rPr lang="cs-CZ" altLang="en-US" dirty="0" smtClean="0">
                <a:solidFill>
                  <a:schemeClr val="bg1"/>
                </a:solidFill>
              </a:rPr>
              <a:t> are </a:t>
            </a:r>
            <a:r>
              <a:rPr lang="cs-CZ" altLang="en-US" dirty="0" err="1" smtClean="0">
                <a:solidFill>
                  <a:schemeClr val="bg1"/>
                </a:solidFill>
              </a:rPr>
              <a:t>thin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and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poorly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protected</a:t>
            </a:r>
            <a:endParaRPr lang="cs-CZ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lower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ribs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fracture</a:t>
            </a:r>
            <a:r>
              <a:rPr lang="cs-CZ" altLang="en-US" sz="2800" dirty="0" smtClean="0">
                <a:solidFill>
                  <a:schemeClr val="bg1"/>
                </a:solidFill>
              </a:rPr>
              <a:t> are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associated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with</a:t>
            </a:r>
            <a:r>
              <a:rPr lang="cs-CZ" altLang="en-US" sz="2800" dirty="0" smtClean="0">
                <a:solidFill>
                  <a:schemeClr val="bg1"/>
                </a:solidFill>
              </a:rPr>
              <a:t> spleen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800" dirty="0" smtClean="0">
                <a:solidFill>
                  <a:schemeClr val="bg1"/>
                </a:solidFill>
              </a:rPr>
              <a:t> liver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injury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cs-CZ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             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                    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Rib</a:t>
            </a:r>
            <a:r>
              <a:rPr lang="cs-CZ" altLang="en-US" sz="4900" dirty="0" smtClean="0">
                <a:solidFill>
                  <a:srgbClr val="FFC000"/>
                </a:solidFill>
              </a:rPr>
              <a:t>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fractures</a:t>
            </a:r>
            <a:r>
              <a:rPr lang="cs-CZ" altLang="en-US" sz="4400" dirty="0" smtClean="0">
                <a:solidFill>
                  <a:srgbClr val="FFC000"/>
                </a:solidFill>
              </a:rPr>
              <a:t/>
            </a:r>
            <a:br>
              <a:rPr lang="cs-CZ" altLang="en-US" sz="4400" dirty="0" smtClean="0">
                <a:solidFill>
                  <a:srgbClr val="FFC000"/>
                </a:solidFill>
              </a:rPr>
            </a:br>
            <a:endParaRPr lang="en-US" sz="4400" i="1" dirty="0" smtClean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symptoms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localized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pain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crepitus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                    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Rib</a:t>
            </a:r>
            <a:r>
              <a:rPr lang="cs-CZ" altLang="en-US" sz="4900" dirty="0" smtClean="0">
                <a:solidFill>
                  <a:srgbClr val="FFC000"/>
                </a:solidFill>
              </a:rPr>
              <a:t>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fractures</a:t>
            </a:r>
            <a:r>
              <a:rPr lang="cs-CZ" altLang="en-US" sz="4400" dirty="0" smtClean="0">
                <a:solidFill>
                  <a:srgbClr val="FFC000"/>
                </a:solidFill>
              </a:rPr>
              <a:t/>
            </a:r>
            <a:br>
              <a:rPr lang="cs-CZ" altLang="en-US" sz="4400" dirty="0" smtClean="0">
                <a:solidFill>
                  <a:srgbClr val="FFC000"/>
                </a:solidFill>
              </a:rPr>
            </a:br>
            <a:endParaRPr lang="en-US" sz="4400" i="1" dirty="0" smtClean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4000" dirty="0" smtClean="0">
                <a:solidFill>
                  <a:schemeClr val="bg1"/>
                </a:solidFill>
              </a:rPr>
              <a:t>management</a:t>
            </a:r>
            <a:endParaRPr lang="en-US" altLang="en-US" sz="4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smtClean="0">
                <a:solidFill>
                  <a:schemeClr val="bg1"/>
                </a:solidFill>
              </a:rPr>
              <a:t>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for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pain</a:t>
            </a:r>
            <a:r>
              <a:rPr lang="cs-CZ" altLang="en-US" sz="2800" dirty="0" smtClean="0">
                <a:solidFill>
                  <a:schemeClr val="bg1"/>
                </a:solidFill>
              </a:rPr>
              <a:t> 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improve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2800" dirty="0" smtClean="0">
                <a:solidFill>
                  <a:schemeClr val="bg1"/>
                </a:solidFill>
              </a:rPr>
              <a:t>  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                           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excursion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oxygen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encourage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coughing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deep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breathing</a:t>
            </a:r>
            <a:endParaRPr lang="cs-CZ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position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comfort</a:t>
            </a:r>
            <a:endParaRPr lang="cs-CZ" altLang="en-US" sz="36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cs-CZ" altLang="en-US" sz="36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Flail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chest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cs-CZ" sz="3600" dirty="0" smtClean="0">
                <a:solidFill>
                  <a:schemeClr val="bg1"/>
                </a:solidFill>
              </a:rPr>
              <a:t>3 </a:t>
            </a:r>
            <a:r>
              <a:rPr lang="cs-CZ" sz="3600" dirty="0" err="1" smtClean="0">
                <a:solidFill>
                  <a:schemeClr val="bg1"/>
                </a:solidFill>
              </a:rPr>
              <a:t>or</a:t>
            </a:r>
            <a:r>
              <a:rPr lang="cs-CZ" sz="3600" dirty="0" smtClean="0">
                <a:solidFill>
                  <a:schemeClr val="bg1"/>
                </a:solidFill>
              </a:rPr>
              <a:t> more </a:t>
            </a:r>
            <a:r>
              <a:rPr lang="cs-CZ" sz="3600" dirty="0" err="1" smtClean="0">
                <a:solidFill>
                  <a:schemeClr val="bg1"/>
                </a:solidFill>
              </a:rPr>
              <a:t>ribs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broken</a:t>
            </a:r>
            <a:r>
              <a:rPr lang="cs-CZ" sz="3600" dirty="0" smtClean="0">
                <a:solidFill>
                  <a:schemeClr val="bg1"/>
                </a:solidFill>
              </a:rPr>
              <a:t> in 2 </a:t>
            </a:r>
            <a:r>
              <a:rPr lang="cs-CZ" sz="3600" dirty="0" err="1" smtClean="0">
                <a:solidFill>
                  <a:schemeClr val="bg1"/>
                </a:solidFill>
              </a:rPr>
              <a:t>or</a:t>
            </a:r>
            <a:r>
              <a:rPr lang="cs-CZ" sz="3600" dirty="0" smtClean="0">
                <a:solidFill>
                  <a:schemeClr val="bg1"/>
                </a:solidFill>
              </a:rPr>
              <a:t> more </a:t>
            </a:r>
            <a:r>
              <a:rPr lang="cs-CZ" sz="3600" dirty="0" err="1" smtClean="0">
                <a:solidFill>
                  <a:schemeClr val="bg1"/>
                </a:solidFill>
              </a:rPr>
              <a:t>places</a:t>
            </a:r>
            <a:endParaRPr lang="cs-CZ" sz="36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600" dirty="0" smtClean="0">
                <a:solidFill>
                  <a:schemeClr val="bg1"/>
                </a:solidFill>
              </a:rPr>
              <a:t>s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egment</a:t>
            </a:r>
            <a:r>
              <a:rPr lang="en-US" altLang="en-US" sz="3600" dirty="0" smtClean="0">
                <a:solidFill>
                  <a:schemeClr val="bg1"/>
                </a:solidFill>
              </a:rPr>
              <a:t> of the chest that becomes free to move with the pressure changes of respiration</a:t>
            </a:r>
            <a:endParaRPr lang="cs-CZ" altLang="en-US" sz="36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cs-CZ" altLang="en-US" sz="28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buNone/>
              <a:defRPr/>
            </a:pPr>
            <a:endParaRPr lang="cs-CZ" altLang="en-US" sz="36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en-US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/>
            </a:r>
            <a:br>
              <a:rPr lang="cs-CZ" altLang="en-US" sz="4400" dirty="0" smtClean="0">
                <a:solidFill>
                  <a:srgbClr val="FFC000"/>
                </a:solidFill>
              </a:rPr>
            </a:br>
            <a:r>
              <a:rPr lang="cs-CZ" altLang="en-US" sz="4900" dirty="0" smtClean="0">
                <a:solidFill>
                  <a:srgbClr val="FFC000"/>
                </a:solidFill>
              </a:rPr>
              <a:t>                 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Flail</a:t>
            </a:r>
            <a:r>
              <a:rPr lang="cs-CZ" altLang="en-US" sz="4900" dirty="0" smtClean="0">
                <a:solidFill>
                  <a:srgbClr val="FFC000"/>
                </a:solidFill>
              </a:rPr>
              <a:t> </a:t>
            </a:r>
            <a:r>
              <a:rPr lang="cs-CZ" altLang="en-US" sz="4900" dirty="0" err="1" smtClean="0">
                <a:solidFill>
                  <a:srgbClr val="FFC000"/>
                </a:solidFill>
              </a:rPr>
              <a:t>chest</a:t>
            </a:r>
            <a:endParaRPr lang="en-US" sz="4900" i="1" dirty="0" smtClean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symptoms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pain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crepitus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respiratory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distress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tachypnea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paradoxical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wall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movement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Flail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chest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000" dirty="0" smtClean="0">
                <a:solidFill>
                  <a:schemeClr val="bg1"/>
                </a:solidFill>
              </a:rPr>
              <a:t>management</a:t>
            </a:r>
            <a:endParaRPr lang="en-US" altLang="en-US" sz="40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oxygen</a:t>
            </a:r>
          </a:p>
          <a:p>
            <a:pPr lvl="2">
              <a:lnSpc>
                <a:spcPct val="80000"/>
              </a:lnSpc>
              <a:buNone/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position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comfort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buNone/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stabilize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flail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segments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buNone/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endotracheal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intubation</a:t>
            </a:r>
            <a:r>
              <a:rPr lang="cs-CZ" altLang="en-US" sz="3200" dirty="0" smtClean="0">
                <a:solidFill>
                  <a:schemeClr val="bg1"/>
                </a:solidFill>
              </a:rPr>
              <a:t>, positive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ventilation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buNone/>
              <a:defRPr/>
            </a:pPr>
            <a:endParaRPr lang="cs-CZ" altLang="en-US" sz="36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en-US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Sternal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fracture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err="1" smtClean="0">
                <a:solidFill>
                  <a:schemeClr val="bg1"/>
                </a:solidFill>
              </a:rPr>
              <a:t>high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association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with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myocardial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or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lung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injury</a:t>
            </a:r>
            <a:endParaRPr lang="cs-CZ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   </a:t>
            </a:r>
            <a:r>
              <a:rPr lang="cs-CZ" sz="2400" dirty="0" err="1" smtClean="0">
                <a:solidFill>
                  <a:schemeClr val="bg1"/>
                </a:solidFill>
              </a:rPr>
              <a:t>myocardial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contusion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   </a:t>
            </a:r>
            <a:r>
              <a:rPr lang="cs-CZ" sz="2400" dirty="0" err="1" smtClean="0">
                <a:solidFill>
                  <a:schemeClr val="bg1"/>
                </a:solidFill>
              </a:rPr>
              <a:t>myocardial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rupture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   </a:t>
            </a:r>
            <a:r>
              <a:rPr lang="cs-CZ" sz="2400" dirty="0" err="1" smtClean="0">
                <a:solidFill>
                  <a:schemeClr val="bg1"/>
                </a:solidFill>
              </a:rPr>
              <a:t>cardiac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tamponade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   </a:t>
            </a:r>
            <a:r>
              <a:rPr lang="cs-CZ" sz="2400" dirty="0" err="1" smtClean="0">
                <a:solidFill>
                  <a:schemeClr val="bg1"/>
                </a:solidFill>
              </a:rPr>
              <a:t>pumonary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contusion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</a:t>
            </a:r>
            <a:r>
              <a:rPr lang="cs-CZ" sz="3200" dirty="0" err="1" smtClean="0">
                <a:solidFill>
                  <a:schemeClr val="bg1"/>
                </a:solidFill>
              </a:rPr>
              <a:t>association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with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thoracic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vertebrae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fractures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Sternal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fracture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sz="4000" dirty="0" smtClean="0">
                <a:solidFill>
                  <a:schemeClr val="bg1"/>
                </a:solidFill>
              </a:rPr>
              <a:t>management</a:t>
            </a:r>
            <a:endParaRPr lang="en-US" altLang="en-US" sz="40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3200" dirty="0" smtClean="0">
                <a:solidFill>
                  <a:schemeClr val="bg1"/>
                </a:solidFill>
              </a:rPr>
              <a:t> –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concentration</a:t>
            </a:r>
            <a:r>
              <a:rPr lang="cs-CZ" altLang="en-US" sz="3200" dirty="0" smtClean="0">
                <a:solidFill>
                  <a:schemeClr val="bg1"/>
                </a:solidFill>
              </a:rPr>
              <a:t> oxygen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restrict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fluids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pulmonary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contusion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suspected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transport to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cardiology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myocardial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injury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suspected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cs-CZ" dirty="0" smtClean="0"/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Physiology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ventilation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mechanical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process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moving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air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into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out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lungs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3600" dirty="0" err="1" smtClean="0">
                <a:solidFill>
                  <a:schemeClr val="bg1"/>
                </a:solidFill>
              </a:rPr>
              <a:t>respiration</a:t>
            </a:r>
            <a:endParaRPr lang="cs-CZ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 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exchange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oxygen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carbon</a:t>
            </a:r>
            <a:r>
              <a:rPr lang="cs-CZ" sz="2400" dirty="0" smtClean="0">
                <a:solidFill>
                  <a:schemeClr val="bg1"/>
                </a:solidFill>
              </a:rPr>
              <a:t> dioxide </a:t>
            </a:r>
            <a:r>
              <a:rPr lang="cs-CZ" sz="2400" dirty="0" err="1" smtClean="0">
                <a:solidFill>
                  <a:schemeClr val="bg1"/>
                </a:solidFill>
              </a:rPr>
              <a:t>between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outside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atmosphere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cell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body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Closed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200" dirty="0" smtClean="0">
                <a:solidFill>
                  <a:schemeClr val="bg1"/>
                </a:solidFill>
              </a:rPr>
              <a:t>o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ccurs</a:t>
            </a:r>
            <a:r>
              <a:rPr lang="en-US" altLang="en-US" sz="3200" dirty="0" smtClean="0">
                <a:solidFill>
                  <a:schemeClr val="bg1"/>
                </a:solidFill>
              </a:rPr>
              <a:t> when lung tissue is disrupted and air leaks into the pleural space</a:t>
            </a:r>
            <a:endParaRPr lang="cs-CZ" altLang="en-US" sz="32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200" dirty="0" smtClean="0">
                <a:solidFill>
                  <a:schemeClr val="bg1"/>
                </a:solidFill>
              </a:rPr>
              <a:t>incidence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/>
              <a:t>          </a:t>
            </a:r>
            <a:r>
              <a:rPr lang="cs-CZ" dirty="0" smtClean="0">
                <a:solidFill>
                  <a:schemeClr val="bg1"/>
                </a:solidFill>
              </a:rPr>
              <a:t>10% to 30% in </a:t>
            </a:r>
            <a:r>
              <a:rPr lang="cs-CZ" dirty="0" err="1" smtClean="0">
                <a:solidFill>
                  <a:schemeClr val="bg1"/>
                </a:solidFill>
              </a:rPr>
              <a:t>blunt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chest</a:t>
            </a:r>
            <a:r>
              <a:rPr lang="cs-CZ" dirty="0" smtClean="0">
                <a:solidFill>
                  <a:schemeClr val="bg1"/>
                </a:solidFill>
              </a:rPr>
              <a:t> trauma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morbidity/ mortality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</a:t>
            </a:r>
            <a:r>
              <a:rPr lang="cs-CZ" dirty="0" err="1" smtClean="0">
                <a:solidFill>
                  <a:schemeClr val="bg1"/>
                </a:solidFill>
              </a:rPr>
              <a:t>extent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atelectasis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</a:t>
            </a:r>
            <a:r>
              <a:rPr lang="cs-CZ" dirty="0" err="1" smtClean="0">
                <a:solidFill>
                  <a:schemeClr val="bg1"/>
                </a:solidFill>
              </a:rPr>
              <a:t>associated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injuries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bena\Pictures\pneumothorax_xray_marke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bena\Pictures\bez názv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Closed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symptoms</a:t>
            </a:r>
            <a:endParaRPr lang="cs-CZ" altLang="en-US" sz="39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sz="3000" dirty="0" smtClean="0">
                <a:solidFill>
                  <a:schemeClr val="bg1"/>
                </a:solidFill>
              </a:rPr>
              <a:t>       -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absent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or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decreased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breath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sounds</a:t>
            </a:r>
            <a:r>
              <a:rPr lang="cs-CZ" altLang="en-US" sz="3000" dirty="0" smtClean="0">
                <a:solidFill>
                  <a:schemeClr val="bg1"/>
                </a:solidFill>
              </a:rPr>
              <a:t> on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injured</a:t>
            </a:r>
            <a:r>
              <a:rPr lang="cs-CZ" altLang="en-US" sz="3000" dirty="0" smtClean="0">
                <a:solidFill>
                  <a:schemeClr val="bg1"/>
                </a:solidFill>
              </a:rPr>
              <a:t>         </a:t>
            </a:r>
            <a:endParaRPr lang="cs-CZ" altLang="en-US" sz="30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  </a:t>
            </a:r>
            <a:r>
              <a:rPr lang="cs-CZ" sz="3000" dirty="0" err="1" smtClean="0">
                <a:solidFill>
                  <a:schemeClr val="bg1"/>
                </a:solidFill>
              </a:rPr>
              <a:t>side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hyperresonant</a:t>
            </a:r>
            <a:r>
              <a:rPr lang="cs-CZ" sz="3000" dirty="0" smtClean="0">
                <a:solidFill>
                  <a:schemeClr val="bg1"/>
                </a:solidFill>
              </a:rPr>
              <a:t>   </a:t>
            </a:r>
            <a:r>
              <a:rPr lang="cs-CZ" sz="3000" dirty="0" smtClean="0">
                <a:solidFill>
                  <a:schemeClr val="bg1"/>
                </a:solidFill>
              </a:rPr>
              <a:t>percussion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tachypnea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dyspnea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chest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pain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referred</a:t>
            </a:r>
            <a:r>
              <a:rPr lang="cs-CZ" sz="3000" dirty="0" smtClean="0">
                <a:solidFill>
                  <a:schemeClr val="bg1"/>
                </a:solidFill>
              </a:rPr>
              <a:t> to </a:t>
            </a:r>
            <a:r>
              <a:rPr lang="cs-CZ" sz="3000" dirty="0" err="1" smtClean="0">
                <a:solidFill>
                  <a:schemeClr val="bg1"/>
                </a:solidFill>
              </a:rPr>
              <a:t>the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shoulder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or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arm</a:t>
            </a:r>
            <a:r>
              <a:rPr lang="cs-CZ" sz="3000" dirty="0" smtClean="0">
                <a:solidFill>
                  <a:schemeClr val="bg1"/>
                </a:solidFill>
              </a:rPr>
              <a:t> on </a:t>
            </a:r>
            <a:r>
              <a:rPr lang="cs-CZ" sz="3000" dirty="0" err="1" smtClean="0">
                <a:solidFill>
                  <a:schemeClr val="bg1"/>
                </a:solidFill>
              </a:rPr>
              <a:t>the</a:t>
            </a:r>
            <a:r>
              <a:rPr lang="cs-CZ" sz="3000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  </a:t>
            </a:r>
            <a:r>
              <a:rPr lang="cs-CZ" sz="3000" dirty="0" err="1" smtClean="0">
                <a:solidFill>
                  <a:schemeClr val="bg1"/>
                </a:solidFill>
              </a:rPr>
              <a:t>injured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side</a:t>
            </a:r>
            <a:r>
              <a:rPr lang="cs-CZ" sz="3000" dirty="0" smtClean="0">
                <a:solidFill>
                  <a:schemeClr val="bg1"/>
                </a:solidFill>
              </a:rPr>
              <a:t>       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respiratory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distress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Closed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200" dirty="0" smtClean="0">
                <a:solidFill>
                  <a:schemeClr val="bg1"/>
                </a:solidFill>
              </a:rPr>
              <a:t>Management</a:t>
            </a:r>
            <a:endParaRPr lang="en-US" altLang="en-US" sz="4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position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comfort</a:t>
            </a:r>
            <a:endParaRPr lang="en-US" altLang="en-US" sz="35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3500" dirty="0" smtClean="0">
                <a:solidFill>
                  <a:schemeClr val="bg1"/>
                </a:solidFill>
              </a:rPr>
              <a:t> –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concentration</a:t>
            </a:r>
            <a:r>
              <a:rPr lang="cs-CZ" altLang="en-US" sz="3500" dirty="0" smtClean="0">
                <a:solidFill>
                  <a:schemeClr val="bg1"/>
                </a:solidFill>
              </a:rPr>
              <a:t> oxygen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3500" dirty="0" smtClean="0">
                <a:solidFill>
                  <a:schemeClr val="bg1"/>
                </a:solidFill>
              </a:rPr>
              <a:t>positive-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ventilation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necessary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respiration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smtClean="0">
                <a:solidFill>
                  <a:schemeClr val="bg1"/>
                </a:solidFill>
              </a:rPr>
              <a:t>rate &lt;12 or &gt;28  per minute, ventilator</a:t>
            </a:r>
            <a:r>
              <a:rPr lang="cs-CZ" altLang="en-US" sz="3500" dirty="0" smtClean="0">
                <a:solidFill>
                  <a:schemeClr val="bg1"/>
                </a:solidFill>
              </a:rPr>
              <a:t>y</a:t>
            </a:r>
            <a:r>
              <a:rPr lang="en-US" altLang="en-US" sz="3500" dirty="0" smtClean="0">
                <a:solidFill>
                  <a:schemeClr val="bg1"/>
                </a:solidFill>
              </a:rPr>
              <a:t> assistance with a bag</a:t>
            </a:r>
            <a:r>
              <a:rPr lang="cs-CZ" altLang="en-US" sz="3500" dirty="0" smtClean="0">
                <a:solidFill>
                  <a:schemeClr val="bg1"/>
                </a:solidFill>
              </a:rPr>
              <a:t>-</a:t>
            </a:r>
            <a:r>
              <a:rPr lang="en-US" altLang="en-US" sz="3500" dirty="0" smtClean="0">
                <a:solidFill>
                  <a:schemeClr val="bg1"/>
                </a:solidFill>
              </a:rPr>
              <a:t>valve mask ma</a:t>
            </a:r>
            <a:r>
              <a:rPr lang="cs-CZ" altLang="en-US" sz="3500" dirty="0" smtClean="0">
                <a:solidFill>
                  <a:schemeClr val="bg1"/>
                </a:solidFill>
              </a:rPr>
              <a:t>y</a:t>
            </a:r>
            <a:r>
              <a:rPr lang="en-US" altLang="en-US" sz="3500" dirty="0" smtClean="0">
                <a:solidFill>
                  <a:schemeClr val="bg1"/>
                </a:solidFill>
              </a:rPr>
              <a:t> be indicated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cs-CZ" alt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</a:t>
            </a:r>
            <a:r>
              <a:rPr lang="cs-CZ" sz="4400" dirty="0" err="1" smtClean="0">
                <a:solidFill>
                  <a:srgbClr val="FFC000"/>
                </a:solidFill>
              </a:rPr>
              <a:t>Closed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451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300" dirty="0" smtClean="0">
                <a:solidFill>
                  <a:schemeClr val="bg1"/>
                </a:solidFill>
              </a:rPr>
              <a:t>management</a:t>
            </a:r>
          </a:p>
          <a:p>
            <a:pPr>
              <a:lnSpc>
                <a:spcPct val="80000"/>
              </a:lnSpc>
              <a:defRPr/>
            </a:pPr>
            <a:endParaRPr lang="en-US" altLang="en-US" sz="43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tube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thoracostomy</a:t>
            </a:r>
            <a:r>
              <a:rPr lang="cs-CZ" altLang="en-US" sz="3600" dirty="0" smtClean="0">
                <a:solidFill>
                  <a:schemeClr val="bg1"/>
                </a:solidFill>
              </a:rPr>
              <a:t> –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pleural</a:t>
            </a:r>
            <a:r>
              <a:rPr lang="cs-CZ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decompression</a:t>
            </a:r>
            <a:endParaRPr lang="cs-CZ" altLang="en-US" sz="36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4</a:t>
            </a:r>
            <a:r>
              <a:rPr lang="en-US" altLang="en-US" sz="3600" baseline="30000" dirty="0" err="1" smtClean="0">
                <a:solidFill>
                  <a:schemeClr val="bg1"/>
                </a:solidFill>
              </a:rPr>
              <a:t>nd</a:t>
            </a:r>
            <a:r>
              <a:rPr lang="en-US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intercostal</a:t>
            </a:r>
            <a:r>
              <a:rPr lang="en-US" altLang="en-US" sz="3600" dirty="0" smtClean="0">
                <a:solidFill>
                  <a:schemeClr val="bg1"/>
                </a:solidFill>
              </a:rPr>
              <a:t> space in mid-</a:t>
            </a:r>
            <a:r>
              <a:rPr lang="cs-CZ" altLang="en-US" sz="3600" dirty="0" err="1" smtClean="0">
                <a:solidFill>
                  <a:schemeClr val="bg1"/>
                </a:solidFill>
              </a:rPr>
              <a:t>axillary</a:t>
            </a:r>
            <a:r>
              <a:rPr lang="en-US" altLang="en-US" sz="3600" dirty="0" smtClean="0">
                <a:solidFill>
                  <a:schemeClr val="bg1"/>
                </a:solidFill>
              </a:rPr>
              <a:t> line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 sz="3000" dirty="0" smtClean="0">
                <a:solidFill>
                  <a:schemeClr val="bg1"/>
                </a:solidFill>
              </a:rPr>
              <a:t>TOP OF RIB</a:t>
            </a:r>
          </a:p>
          <a:p>
            <a:pPr lvl="1">
              <a:lnSpc>
                <a:spcPct val="80000"/>
              </a:lnSpc>
              <a:defRPr/>
            </a:pPr>
            <a:endParaRPr lang="cs-CZ" altLang="en-US" sz="35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cs-CZ" alt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Open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incidence</a:t>
            </a:r>
          </a:p>
          <a:p>
            <a:pPr lvl="1">
              <a:buNone/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    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gunshot</a:t>
            </a:r>
            <a:r>
              <a:rPr lang="cs-CZ" altLang="en-US" sz="2600" dirty="0" smtClean="0">
                <a:solidFill>
                  <a:schemeClr val="bg1"/>
                </a:solidFill>
              </a:rPr>
              <a:t>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wounds</a:t>
            </a:r>
            <a:endParaRPr lang="cs-CZ" altLang="en-US" sz="26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altLang="en-US" sz="2600" dirty="0" smtClean="0">
                <a:solidFill>
                  <a:schemeClr val="bg1"/>
                </a:solidFill>
              </a:rPr>
              <a:t>      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knife</a:t>
            </a:r>
            <a:r>
              <a:rPr lang="cs-CZ" altLang="en-US" sz="2600" dirty="0" smtClean="0">
                <a:solidFill>
                  <a:schemeClr val="bg1"/>
                </a:solidFill>
              </a:rPr>
              <a:t>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wounds</a:t>
            </a:r>
            <a:endParaRPr lang="cs-CZ" altLang="en-US" sz="26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altLang="en-US" sz="2600" dirty="0" smtClean="0">
                <a:solidFill>
                  <a:schemeClr val="bg1"/>
                </a:solidFill>
              </a:rPr>
              <a:t>      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falls</a:t>
            </a:r>
            <a:endParaRPr lang="cs-CZ" altLang="en-US" sz="26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altLang="en-US" sz="2600" dirty="0" smtClean="0">
                <a:solidFill>
                  <a:schemeClr val="bg1"/>
                </a:solidFill>
              </a:rPr>
              <a:t>       motor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vehicle</a:t>
            </a:r>
            <a:r>
              <a:rPr lang="cs-CZ" altLang="en-US" sz="2600" dirty="0" smtClean="0">
                <a:solidFill>
                  <a:schemeClr val="bg1"/>
                </a:solidFill>
              </a:rPr>
              <a:t> </a:t>
            </a:r>
            <a:r>
              <a:rPr lang="cs-CZ" altLang="en-US" sz="2600" dirty="0" err="1" smtClean="0">
                <a:solidFill>
                  <a:schemeClr val="bg1"/>
                </a:solidFill>
              </a:rPr>
              <a:t>collisions</a:t>
            </a:r>
            <a:endParaRPr lang="cs-CZ" altLang="en-US" sz="26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wound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opening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greater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than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two</a:t>
            </a:r>
            <a:r>
              <a:rPr lang="cs-CZ" altLang="en-US" sz="3200" dirty="0" smtClean="0">
                <a:solidFill>
                  <a:schemeClr val="bg1"/>
                </a:solidFill>
              </a:rPr>
              <a:t>-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thirds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diameter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trachea,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air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follows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path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or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least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resistance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through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chest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wall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with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each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inspiration</a:t>
            </a:r>
            <a:endParaRPr lang="en-US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Open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symptoms</a:t>
            </a:r>
            <a:endParaRPr lang="cs-CZ" altLang="en-US" sz="39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sz="3000" dirty="0" smtClean="0">
                <a:solidFill>
                  <a:schemeClr val="bg1"/>
                </a:solidFill>
              </a:rPr>
              <a:t>       -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decreased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breath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sounds</a:t>
            </a:r>
            <a:r>
              <a:rPr lang="cs-CZ" altLang="en-US" sz="3000" dirty="0" smtClean="0">
                <a:solidFill>
                  <a:schemeClr val="bg1"/>
                </a:solidFill>
              </a:rPr>
              <a:t> on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injured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side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a </a:t>
            </a:r>
            <a:r>
              <a:rPr lang="cs-CZ" sz="3000" dirty="0" err="1" smtClean="0">
                <a:solidFill>
                  <a:schemeClr val="bg1"/>
                </a:solidFill>
              </a:rPr>
              <a:t>defect</a:t>
            </a:r>
            <a:r>
              <a:rPr lang="cs-CZ" sz="3000" dirty="0" smtClean="0">
                <a:solidFill>
                  <a:schemeClr val="bg1"/>
                </a:solidFill>
              </a:rPr>
              <a:t> in </a:t>
            </a:r>
            <a:r>
              <a:rPr lang="cs-CZ" sz="3000" dirty="0" err="1" smtClean="0">
                <a:solidFill>
                  <a:schemeClr val="bg1"/>
                </a:solidFill>
              </a:rPr>
              <a:t>the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chest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wall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a </a:t>
            </a:r>
            <a:r>
              <a:rPr lang="cs-CZ" sz="3000" dirty="0" err="1" smtClean="0">
                <a:solidFill>
                  <a:schemeClr val="bg1"/>
                </a:solidFill>
              </a:rPr>
              <a:t>sucking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sound</a:t>
            </a:r>
            <a:r>
              <a:rPr lang="cs-CZ" sz="3000" dirty="0" smtClean="0">
                <a:solidFill>
                  <a:schemeClr val="bg1"/>
                </a:solidFill>
              </a:rPr>
              <a:t> on </a:t>
            </a:r>
            <a:r>
              <a:rPr lang="cs-CZ" sz="3000" dirty="0" err="1" smtClean="0">
                <a:solidFill>
                  <a:schemeClr val="bg1"/>
                </a:solidFill>
              </a:rPr>
              <a:t>inhalation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subcutaneous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emphysema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tachypnea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tachykardia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respiratory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distress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  <a:p>
            <a:pPr lvl="1">
              <a:defRPr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Open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200" dirty="0" smtClean="0">
                <a:solidFill>
                  <a:schemeClr val="bg1"/>
                </a:solidFill>
              </a:rPr>
              <a:t>management</a:t>
            </a:r>
            <a:endParaRPr lang="en-US" altLang="en-US" sz="4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flow</a:t>
            </a:r>
            <a:r>
              <a:rPr lang="cs-CZ" altLang="en-US" sz="2800" dirty="0" smtClean="0">
                <a:solidFill>
                  <a:schemeClr val="bg1"/>
                </a:solidFill>
              </a:rPr>
              <a:t> oxygen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positive-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ventilation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necessary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ventilator</a:t>
            </a:r>
            <a:r>
              <a:rPr lang="cs-CZ" altLang="en-US" sz="2800" dirty="0" smtClean="0">
                <a:solidFill>
                  <a:schemeClr val="bg1"/>
                </a:solidFill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</a:rPr>
              <a:t> assistance with a bag</a:t>
            </a:r>
            <a:r>
              <a:rPr lang="cs-CZ" altLang="en-US" sz="2800" dirty="0" smtClean="0">
                <a:solidFill>
                  <a:schemeClr val="bg1"/>
                </a:solidFill>
              </a:rPr>
              <a:t>-</a:t>
            </a:r>
            <a:r>
              <a:rPr lang="en-US" altLang="en-US" sz="2800" dirty="0" smtClean="0">
                <a:solidFill>
                  <a:schemeClr val="bg1"/>
                </a:solidFill>
              </a:rPr>
              <a:t>valve mask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circulation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treat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for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shock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with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crystalloid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infusion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c</a:t>
            </a:r>
            <a:r>
              <a:rPr lang="en-US" altLang="en-US" sz="2800" dirty="0" smtClean="0">
                <a:solidFill>
                  <a:schemeClr val="bg1"/>
                </a:solidFill>
              </a:rPr>
              <a:t>over site with sterile occlusive dressing taped on three sides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tube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thoracostomy</a:t>
            </a:r>
            <a:r>
              <a:rPr lang="cs-CZ" altLang="en-US" sz="2800" dirty="0" smtClean="0">
                <a:solidFill>
                  <a:schemeClr val="bg1"/>
                </a:solidFill>
              </a:rPr>
              <a:t>,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videothoracoscopy</a:t>
            </a:r>
            <a:r>
              <a:rPr lang="cs-CZ" altLang="en-US" sz="2800" dirty="0" smtClean="0">
                <a:solidFill>
                  <a:schemeClr val="bg1"/>
                </a:solidFill>
              </a:rPr>
              <a:t>,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thoracotomy</a:t>
            </a:r>
            <a:r>
              <a:rPr lang="cs-CZ" altLang="en-US" sz="2800" dirty="0" smtClean="0">
                <a:solidFill>
                  <a:schemeClr val="bg1"/>
                </a:solidFill>
              </a:rPr>
              <a:t> – in-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hospital</a:t>
            </a:r>
            <a:r>
              <a:rPr lang="cs-CZ" altLang="en-US" sz="2800" dirty="0" smtClean="0">
                <a:solidFill>
                  <a:schemeClr val="bg1"/>
                </a:solidFill>
              </a:rPr>
              <a:t> management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endParaRPr lang="cs-CZ" altLang="en-US" sz="35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endParaRPr lang="cs-CZ" altLang="en-US" sz="32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3600" dirty="0" smtClean="0">
                <a:solidFill>
                  <a:srgbClr val="FFC000"/>
                </a:solidFill>
              </a:rPr>
              <a:t>                        </a:t>
            </a:r>
            <a:r>
              <a:rPr lang="en-US" altLang="en-US" sz="4400" dirty="0" smtClean="0">
                <a:solidFill>
                  <a:srgbClr val="FFC000"/>
                </a:solidFill>
              </a:rPr>
              <a:t>Anatomy 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skin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bones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12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smtClean="0">
                <a:solidFill>
                  <a:schemeClr val="bg1"/>
                </a:solidFill>
              </a:rPr>
              <a:t>p</a:t>
            </a:r>
            <a:r>
              <a:rPr lang="en-US" altLang="en-US" sz="2800" dirty="0" smtClean="0">
                <a:solidFill>
                  <a:schemeClr val="bg1"/>
                </a:solidFill>
              </a:rPr>
              <a:t>air of  ribs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r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ibs</a:t>
            </a:r>
            <a:r>
              <a:rPr lang="en-US" altLang="en-US" sz="1800" dirty="0" smtClean="0">
                <a:solidFill>
                  <a:schemeClr val="bg1"/>
                </a:solidFill>
              </a:rPr>
              <a:t> 1-7:  </a:t>
            </a:r>
            <a:r>
              <a:rPr lang="cs-CZ" altLang="en-US" sz="1800" dirty="0" smtClean="0">
                <a:solidFill>
                  <a:schemeClr val="bg1"/>
                </a:solidFill>
              </a:rPr>
              <a:t>j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oin</a:t>
            </a:r>
            <a:r>
              <a:rPr lang="en-US" altLang="en-US" sz="1800" dirty="0" smtClean="0">
                <a:solidFill>
                  <a:schemeClr val="bg1"/>
                </a:solidFill>
              </a:rPr>
              <a:t> at sternum with cartilage end-points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r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ibs</a:t>
            </a:r>
            <a:r>
              <a:rPr lang="en-US" altLang="en-US" sz="1800" dirty="0" smtClean="0">
                <a:solidFill>
                  <a:schemeClr val="bg1"/>
                </a:solidFill>
              </a:rPr>
              <a:t> 8-10:  </a:t>
            </a:r>
            <a:r>
              <a:rPr lang="cs-CZ" altLang="en-US" sz="1800" dirty="0" smtClean="0">
                <a:solidFill>
                  <a:schemeClr val="bg1"/>
                </a:solidFill>
              </a:rPr>
              <a:t>j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oin</a:t>
            </a:r>
            <a:r>
              <a:rPr lang="cs-CZ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bg1"/>
                </a:solidFill>
              </a:rPr>
              <a:t>at</a:t>
            </a:r>
            <a:r>
              <a:rPr lang="cs-CZ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</a:rPr>
              <a:t>sternum with combined cartilage at 7</a:t>
            </a:r>
            <a:r>
              <a:rPr lang="en-US" alt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sz="1800" dirty="0" smtClean="0">
                <a:solidFill>
                  <a:schemeClr val="bg1"/>
                </a:solidFill>
              </a:rPr>
              <a:t> rib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r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ibs</a:t>
            </a:r>
            <a:r>
              <a:rPr lang="en-US" altLang="en-US" sz="1800" dirty="0" smtClean="0">
                <a:solidFill>
                  <a:schemeClr val="bg1"/>
                </a:solidFill>
              </a:rPr>
              <a:t> 11-12:  </a:t>
            </a:r>
            <a:r>
              <a:rPr lang="cs-CZ" altLang="en-US" sz="1800" dirty="0" smtClean="0">
                <a:solidFill>
                  <a:schemeClr val="bg1"/>
                </a:solidFill>
              </a:rPr>
              <a:t>n</a:t>
            </a:r>
            <a:r>
              <a:rPr lang="en-US" altLang="en-US" sz="1800" dirty="0" smtClean="0">
                <a:solidFill>
                  <a:schemeClr val="bg1"/>
                </a:solidFill>
              </a:rPr>
              <a:t>o anterior attachment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s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ternum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thoracic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spine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</a:t>
            </a:r>
            <a:r>
              <a:rPr lang="cs-CZ" sz="4400" dirty="0" err="1" smtClean="0">
                <a:solidFill>
                  <a:srgbClr val="FFC000"/>
                </a:solidFill>
              </a:rPr>
              <a:t>Tension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occurs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when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air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enters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pleural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space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from</a:t>
            </a:r>
            <a:r>
              <a:rPr lang="cs-CZ" sz="2800" dirty="0" smtClean="0">
                <a:solidFill>
                  <a:schemeClr val="bg1"/>
                </a:solidFill>
              </a:rPr>
              <a:t>  a </a:t>
            </a:r>
            <a:r>
              <a:rPr lang="cs-CZ" sz="2800" dirty="0" err="1" smtClean="0">
                <a:solidFill>
                  <a:schemeClr val="bg1"/>
                </a:solidFill>
              </a:rPr>
              <a:t>lung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injury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or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through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chest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wall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without</a:t>
            </a:r>
            <a:r>
              <a:rPr lang="cs-CZ" sz="2800" dirty="0" smtClean="0">
                <a:solidFill>
                  <a:schemeClr val="bg1"/>
                </a:solidFill>
              </a:rPr>
              <a:t> a </a:t>
            </a:r>
            <a:r>
              <a:rPr lang="cs-CZ" sz="2800" dirty="0" err="1" smtClean="0">
                <a:solidFill>
                  <a:schemeClr val="bg1"/>
                </a:solidFill>
              </a:rPr>
              <a:t>means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of</a:t>
            </a:r>
            <a:r>
              <a:rPr lang="cs-CZ" sz="2800" dirty="0" smtClean="0">
                <a:solidFill>
                  <a:schemeClr val="bg1"/>
                </a:solidFill>
              </a:rPr>
              <a:t> exit</a:t>
            </a:r>
          </a:p>
          <a:p>
            <a:pPr lvl="1"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results</a:t>
            </a:r>
            <a:r>
              <a:rPr lang="cs-CZ" sz="2800" dirty="0" smtClean="0">
                <a:solidFill>
                  <a:schemeClr val="bg1"/>
                </a:solidFill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</a:rPr>
              <a:t>death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if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is</a:t>
            </a:r>
            <a:r>
              <a:rPr lang="cs-CZ" sz="2800" dirty="0" smtClean="0">
                <a:solidFill>
                  <a:schemeClr val="bg1"/>
                </a:solidFill>
              </a:rPr>
              <a:t> not </a:t>
            </a:r>
            <a:r>
              <a:rPr lang="cs-CZ" sz="2800" dirty="0" err="1" smtClean="0">
                <a:solidFill>
                  <a:schemeClr val="bg1"/>
                </a:solidFill>
              </a:rPr>
              <a:t>immediately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recognized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and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treated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when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air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allowed</a:t>
            </a:r>
            <a:r>
              <a:rPr lang="cs-CZ" sz="2800" dirty="0" smtClean="0">
                <a:solidFill>
                  <a:schemeClr val="bg1"/>
                </a:solidFill>
              </a:rPr>
              <a:t> to </a:t>
            </a:r>
            <a:r>
              <a:rPr lang="cs-CZ" sz="2800" dirty="0" err="1" smtClean="0">
                <a:solidFill>
                  <a:schemeClr val="bg1"/>
                </a:solidFill>
              </a:rPr>
              <a:t>leak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into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pleural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space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during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inspiration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and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becomes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trapped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during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exhalation</a:t>
            </a:r>
            <a:r>
              <a:rPr lang="cs-CZ" sz="2800" dirty="0" smtClean="0">
                <a:solidFill>
                  <a:schemeClr val="bg1"/>
                </a:solidFill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</a:rPr>
              <a:t>an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increase</a:t>
            </a:r>
            <a:r>
              <a:rPr lang="cs-CZ" sz="2800" dirty="0" smtClean="0">
                <a:solidFill>
                  <a:schemeClr val="bg1"/>
                </a:solidFill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pleural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pressure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results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</a:t>
            </a:r>
            <a:r>
              <a:rPr lang="cs-CZ" sz="4400" dirty="0" err="1" smtClean="0">
                <a:solidFill>
                  <a:srgbClr val="FFC000"/>
                </a:solidFill>
              </a:rPr>
              <a:t>Tension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increased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pleural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produces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mediastinal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shift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cs-CZ" altLang="en-US" sz="3200" dirty="0" err="1" smtClean="0">
                <a:solidFill>
                  <a:schemeClr val="bg1"/>
                </a:solidFill>
              </a:rPr>
              <a:t>mediastinal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shift</a:t>
            </a:r>
            <a:r>
              <a:rPr lang="cs-CZ" altLang="en-US" sz="3200" dirty="0" smtClean="0">
                <a:solidFill>
                  <a:schemeClr val="bg1"/>
                </a:solidFill>
              </a:rPr>
              <a:t>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results</a:t>
            </a:r>
            <a:r>
              <a:rPr lang="cs-CZ" altLang="en-US" sz="3200" dirty="0" smtClean="0">
                <a:solidFill>
                  <a:schemeClr val="bg1"/>
                </a:solidFill>
              </a:rPr>
              <a:t> in: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     </a:t>
            </a:r>
            <a:r>
              <a:rPr lang="cs-CZ" altLang="en-US" sz="2800" dirty="0" smtClean="0">
                <a:solidFill>
                  <a:schemeClr val="bg1"/>
                </a:solidFill>
              </a:rPr>
              <a:t>-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compression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uninjured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lung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      -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compression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superior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inferior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vena</a:t>
            </a:r>
            <a:r>
              <a:rPr lang="cs-CZ" altLang="en-US" sz="2800" dirty="0" smtClean="0">
                <a:solidFill>
                  <a:schemeClr val="bg1"/>
                </a:solidFill>
              </a:rPr>
              <a:t>    </a:t>
            </a:r>
          </a:p>
          <a:p>
            <a:pPr lvl="1">
              <a:buNone/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       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cava</a:t>
            </a:r>
            <a:r>
              <a:rPr lang="cs-CZ" altLang="en-US" sz="2800" dirty="0" smtClean="0">
                <a:solidFill>
                  <a:schemeClr val="bg1"/>
                </a:solidFill>
              </a:rPr>
              <a:t>,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decreasing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venous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return</a:t>
            </a:r>
            <a:r>
              <a:rPr lang="cs-CZ" altLang="en-US" sz="2800" dirty="0" smtClean="0">
                <a:solidFill>
                  <a:schemeClr val="bg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 </a:t>
            </a:r>
          </a:p>
          <a:p>
            <a:pPr lvl="1">
              <a:buNone/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       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heart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p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rogression</a:t>
            </a:r>
            <a:r>
              <a:rPr lang="en-US" altLang="en-US" sz="3200" dirty="0" smtClean="0">
                <a:solidFill>
                  <a:schemeClr val="bg1"/>
                </a:solidFill>
              </a:rPr>
              <a:t> of </a:t>
            </a:r>
            <a:r>
              <a:rPr lang="cs-CZ" altLang="en-US" sz="3200" dirty="0" smtClean="0">
                <a:solidFill>
                  <a:schemeClr val="bg1"/>
                </a:solidFill>
              </a:rPr>
              <a:t>s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imple</a:t>
            </a:r>
            <a:r>
              <a:rPr lang="en-US" altLang="en-US" sz="3200" dirty="0" smtClean="0">
                <a:solidFill>
                  <a:schemeClr val="bg1"/>
                </a:solidFill>
              </a:rPr>
              <a:t> or </a:t>
            </a:r>
            <a:r>
              <a:rPr lang="cs-CZ" altLang="en-US" sz="3200" dirty="0" smtClean="0">
                <a:solidFill>
                  <a:schemeClr val="bg1"/>
                </a:solidFill>
              </a:rPr>
              <a:t>o</a:t>
            </a:r>
            <a:r>
              <a:rPr lang="en-US" altLang="en-US" sz="3200" dirty="0" smtClean="0">
                <a:solidFill>
                  <a:schemeClr val="bg1"/>
                </a:solidFill>
              </a:rPr>
              <a:t>pen </a:t>
            </a:r>
            <a:r>
              <a:rPr lang="cs-CZ" altLang="en-US" sz="3200" dirty="0" err="1" smtClean="0">
                <a:solidFill>
                  <a:schemeClr val="bg1"/>
                </a:solidFill>
              </a:rPr>
              <a:t>p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neumothorax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C:\Users\bena\Pictures\10104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</a:t>
            </a:r>
            <a:r>
              <a:rPr lang="cs-CZ" sz="4400" dirty="0" err="1" smtClean="0">
                <a:solidFill>
                  <a:srgbClr val="FFC000"/>
                </a:solidFill>
              </a:rPr>
              <a:t>Tension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symptoms</a:t>
            </a:r>
            <a:endParaRPr lang="cs-CZ" altLang="en-US" sz="39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sz="3000" dirty="0" smtClean="0">
                <a:solidFill>
                  <a:schemeClr val="bg1"/>
                </a:solidFill>
              </a:rPr>
              <a:t>       -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absent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breath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sounds</a:t>
            </a:r>
            <a:r>
              <a:rPr lang="cs-CZ" altLang="en-US" sz="3000" dirty="0" smtClean="0">
                <a:solidFill>
                  <a:schemeClr val="bg1"/>
                </a:solidFill>
              </a:rPr>
              <a:t> on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injured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side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hyperresonance</a:t>
            </a:r>
            <a:r>
              <a:rPr lang="cs-CZ" sz="3000" dirty="0" smtClean="0">
                <a:solidFill>
                  <a:schemeClr val="bg1"/>
                </a:solidFill>
              </a:rPr>
              <a:t> to percussion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subcutaneous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emphysema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tachypnea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and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increasing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dyspnea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tachykardia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cynosis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hypotension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jugular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venous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distention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extreme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anxiety</a:t>
            </a:r>
            <a:r>
              <a:rPr lang="cs-CZ" sz="3000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- </a:t>
            </a:r>
            <a:r>
              <a:rPr lang="cs-CZ" sz="3000" dirty="0" err="1" smtClean="0">
                <a:solidFill>
                  <a:schemeClr val="bg1"/>
                </a:solidFill>
              </a:rPr>
              <a:t>respiratory</a:t>
            </a:r>
            <a:r>
              <a:rPr lang="cs-CZ" sz="3000" dirty="0" smtClean="0">
                <a:solidFill>
                  <a:schemeClr val="bg1"/>
                </a:solidFill>
              </a:rPr>
              <a:t> </a:t>
            </a:r>
            <a:r>
              <a:rPr lang="cs-CZ" sz="3000" dirty="0" err="1" smtClean="0">
                <a:solidFill>
                  <a:schemeClr val="bg1"/>
                </a:solidFill>
              </a:rPr>
              <a:t>distress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  <a:p>
            <a:pPr lvl="1"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</a:t>
            </a:r>
            <a:r>
              <a:rPr lang="cs-CZ" sz="4400" dirty="0" err="1" smtClean="0">
                <a:solidFill>
                  <a:srgbClr val="FFC000"/>
                </a:solidFill>
              </a:rPr>
              <a:t>Tension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300" dirty="0" smtClean="0">
                <a:solidFill>
                  <a:schemeClr val="bg1"/>
                </a:solidFill>
              </a:rPr>
              <a:t>management</a:t>
            </a:r>
          </a:p>
          <a:p>
            <a:pPr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emergency</a:t>
            </a:r>
            <a:r>
              <a:rPr lang="cs-CZ" altLang="en-US" sz="3500" dirty="0" smtClean="0">
                <a:solidFill>
                  <a:schemeClr val="bg1"/>
                </a:solidFill>
              </a:rPr>
              <a:t> care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directed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at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reducing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3500" dirty="0" smtClean="0">
                <a:solidFill>
                  <a:schemeClr val="bg1"/>
                </a:solidFill>
              </a:rPr>
              <a:t> in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pleural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space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occlude</a:t>
            </a:r>
            <a:r>
              <a:rPr lang="cs-CZ" altLang="en-US" sz="3500" dirty="0" smtClean="0">
                <a:solidFill>
                  <a:schemeClr val="bg1"/>
                </a:solidFill>
              </a:rPr>
              <a:t> open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wound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en-US" sz="3500" dirty="0" err="1" smtClean="0">
                <a:solidFill>
                  <a:schemeClr val="bg1"/>
                </a:solidFill>
              </a:rPr>
              <a:t>needle</a:t>
            </a:r>
            <a:r>
              <a:rPr lang="cs-CZ" altLang="en-US" sz="3500" dirty="0" smtClean="0">
                <a:solidFill>
                  <a:schemeClr val="bg1"/>
                </a:solidFill>
              </a:rPr>
              <a:t>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thoracostomy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en-US" sz="3500" dirty="0" smtClean="0">
                <a:solidFill>
                  <a:schemeClr val="bg1"/>
                </a:solidFill>
              </a:rPr>
              <a:t>tube 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thoracostomy</a:t>
            </a:r>
            <a:r>
              <a:rPr lang="cs-CZ" altLang="en-US" sz="3500" dirty="0" smtClean="0">
                <a:solidFill>
                  <a:schemeClr val="bg1"/>
                </a:solidFill>
              </a:rPr>
              <a:t> – in-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hospital</a:t>
            </a:r>
            <a:r>
              <a:rPr lang="cs-CZ" altLang="en-US" sz="3500" dirty="0" smtClean="0">
                <a:solidFill>
                  <a:schemeClr val="bg1"/>
                </a:solidFill>
              </a:rPr>
              <a:t> management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en-US" sz="3500" dirty="0" smtClean="0">
                <a:solidFill>
                  <a:schemeClr val="bg1"/>
                </a:solidFill>
              </a:rPr>
              <a:t>4</a:t>
            </a:r>
            <a:r>
              <a:rPr lang="en-US" altLang="en-US" sz="3500" baseline="30000" dirty="0" err="1" smtClean="0">
                <a:solidFill>
                  <a:schemeClr val="bg1"/>
                </a:solidFill>
              </a:rPr>
              <a:t>nd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intercostal</a:t>
            </a:r>
            <a:r>
              <a:rPr lang="en-US" altLang="en-US" sz="3500" dirty="0" smtClean="0">
                <a:solidFill>
                  <a:schemeClr val="bg1"/>
                </a:solidFill>
              </a:rPr>
              <a:t> space in mid-</a:t>
            </a:r>
            <a:r>
              <a:rPr lang="cs-CZ" altLang="en-US" sz="3500" dirty="0" err="1" smtClean="0">
                <a:solidFill>
                  <a:schemeClr val="bg1"/>
                </a:solidFill>
              </a:rPr>
              <a:t>axillary</a:t>
            </a:r>
            <a:r>
              <a:rPr lang="en-US" altLang="en-US" sz="3500" dirty="0" smtClean="0">
                <a:solidFill>
                  <a:schemeClr val="bg1"/>
                </a:solidFill>
              </a:rPr>
              <a:t> line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 sz="3500" dirty="0" smtClean="0">
                <a:solidFill>
                  <a:schemeClr val="bg1"/>
                </a:solidFill>
              </a:rPr>
              <a:t>TOP OF RIB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  <a:p>
            <a:pPr lvl="1"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</a:t>
            </a:r>
            <a:r>
              <a:rPr lang="cs-CZ" sz="4400" dirty="0" err="1" smtClean="0">
                <a:solidFill>
                  <a:srgbClr val="FFC000"/>
                </a:solidFill>
              </a:rPr>
              <a:t>Tension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pneumothorax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6500" dirty="0" smtClean="0">
                <a:solidFill>
                  <a:schemeClr val="bg1"/>
                </a:solidFill>
              </a:rPr>
              <a:t>management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en-US" sz="3500" dirty="0" smtClean="0">
                <a:solidFill>
                  <a:schemeClr val="bg1"/>
                </a:solidFill>
              </a:rPr>
              <a:t>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en-US" sz="5800" dirty="0" smtClean="0">
                <a:solidFill>
                  <a:srgbClr val="FF0000"/>
                </a:solidFill>
              </a:rPr>
              <a:t>      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pleural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decompression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should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only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be</a:t>
            </a:r>
            <a:endParaRPr lang="cs-CZ" altLang="en-US" sz="5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en-US" sz="5800" dirty="0" smtClean="0">
                <a:solidFill>
                  <a:srgbClr val="FF0000"/>
                </a:solidFill>
              </a:rPr>
              <a:t>      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employed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if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the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patient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demonstrates</a:t>
            </a:r>
            <a:endParaRPr lang="cs-CZ" altLang="en-US" sz="5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en-US" sz="5800" dirty="0" smtClean="0">
                <a:solidFill>
                  <a:srgbClr val="FF0000"/>
                </a:solidFill>
              </a:rPr>
              <a:t>      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significant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dyspnea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and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distinct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signs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and</a:t>
            </a:r>
            <a:endParaRPr lang="cs-CZ" altLang="en-US" sz="5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en-US" sz="5800" dirty="0" smtClean="0">
                <a:solidFill>
                  <a:srgbClr val="FF0000"/>
                </a:solidFill>
              </a:rPr>
              <a:t>      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symptoms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of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tension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r>
              <a:rPr lang="cs-CZ" altLang="en-US" sz="5800" dirty="0" err="1" smtClean="0">
                <a:solidFill>
                  <a:srgbClr val="FF0000"/>
                </a:solidFill>
              </a:rPr>
              <a:t>pnemothorax</a:t>
            </a:r>
            <a:r>
              <a:rPr lang="cs-CZ" altLang="en-US" sz="5800" dirty="0" smtClean="0">
                <a:solidFill>
                  <a:srgbClr val="FF0000"/>
                </a:solidFill>
              </a:rPr>
              <a:t> </a:t>
            </a: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cs-CZ" altLang="en-US" sz="35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en-US" sz="35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buNone/>
              <a:defRPr/>
            </a:pPr>
            <a:endParaRPr lang="en-US" altLang="en-US" sz="3500" dirty="0" smtClean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  <a:defRPr/>
            </a:pPr>
            <a:endParaRPr lang="en-US" altLang="en-US" sz="35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000" dirty="0" smtClean="0">
                <a:solidFill>
                  <a:schemeClr val="bg1"/>
                </a:solidFill>
              </a:rPr>
              <a:t>          </a:t>
            </a:r>
          </a:p>
          <a:p>
            <a:pPr lvl="1"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Hemothorax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accumulation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of</a:t>
            </a:r>
            <a:r>
              <a:rPr lang="cs-CZ" sz="2800" dirty="0" smtClean="0">
                <a:solidFill>
                  <a:schemeClr val="bg1"/>
                </a:solidFill>
              </a:rPr>
              <a:t>  </a:t>
            </a:r>
            <a:r>
              <a:rPr lang="cs-CZ" sz="2800" dirty="0" err="1" smtClean="0">
                <a:solidFill>
                  <a:schemeClr val="bg1"/>
                </a:solidFill>
              </a:rPr>
              <a:t>blood</a:t>
            </a:r>
            <a:r>
              <a:rPr lang="cs-CZ" sz="2800" dirty="0" smtClean="0">
                <a:solidFill>
                  <a:schemeClr val="bg1"/>
                </a:solidFill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pleural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space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caused</a:t>
            </a:r>
            <a:r>
              <a:rPr lang="cs-CZ" sz="2800" dirty="0" smtClean="0">
                <a:solidFill>
                  <a:schemeClr val="bg1"/>
                </a:solidFill>
              </a:rPr>
              <a:t> by </a:t>
            </a:r>
            <a:r>
              <a:rPr lang="cs-CZ" sz="2800" dirty="0" err="1" smtClean="0">
                <a:solidFill>
                  <a:schemeClr val="bg1"/>
                </a:solidFill>
              </a:rPr>
              <a:t>bleeding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from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  -</a:t>
            </a:r>
            <a:r>
              <a:rPr lang="cs-CZ" sz="2800" dirty="0" err="1" smtClean="0">
                <a:solidFill>
                  <a:schemeClr val="bg1"/>
                </a:solidFill>
              </a:rPr>
              <a:t>penetrating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or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blunt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lung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injury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  -</a:t>
            </a:r>
            <a:r>
              <a:rPr lang="cs-CZ" sz="2800" dirty="0" err="1" smtClean="0">
                <a:solidFill>
                  <a:schemeClr val="bg1"/>
                </a:solidFill>
              </a:rPr>
              <a:t>chest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wall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vessels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  -</a:t>
            </a:r>
            <a:r>
              <a:rPr lang="cs-CZ" sz="2800" dirty="0" err="1" smtClean="0">
                <a:solidFill>
                  <a:schemeClr val="bg1"/>
                </a:solidFill>
              </a:rPr>
              <a:t>intercostal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vessels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  -</a:t>
            </a:r>
            <a:r>
              <a:rPr lang="cs-CZ" sz="2800" dirty="0" err="1" smtClean="0">
                <a:solidFill>
                  <a:schemeClr val="bg1"/>
                </a:solidFill>
              </a:rPr>
              <a:t>myocardium</a:t>
            </a:r>
            <a:r>
              <a:rPr lang="cs-CZ" sz="2800" dirty="0" smtClean="0">
                <a:solidFill>
                  <a:schemeClr val="bg1"/>
                </a:solidFill>
              </a:rPr>
              <a:t>  </a:t>
            </a:r>
          </a:p>
          <a:p>
            <a:pPr lvl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Hemothorax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incidence</a:t>
            </a: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-</a:t>
            </a:r>
            <a:r>
              <a:rPr lang="cs-CZ" sz="2800" dirty="0" err="1" smtClean="0">
                <a:solidFill>
                  <a:schemeClr val="bg1"/>
                </a:solidFill>
              </a:rPr>
              <a:t>associated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with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pnemothorax</a:t>
            </a:r>
            <a:r>
              <a:rPr lang="cs-CZ" sz="2800" dirty="0" smtClean="0">
                <a:solidFill>
                  <a:schemeClr val="bg1"/>
                </a:solidFill>
              </a:rPr>
              <a:t> –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is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called</a:t>
            </a:r>
            <a:r>
              <a:rPr lang="cs-CZ" sz="2800" dirty="0" smtClean="0">
                <a:solidFill>
                  <a:schemeClr val="bg1"/>
                </a:solidFill>
              </a:rPr>
              <a:t> a </a:t>
            </a: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  </a:t>
            </a:r>
            <a:r>
              <a:rPr lang="cs-CZ" sz="2800" dirty="0" err="1" smtClean="0">
                <a:solidFill>
                  <a:schemeClr val="bg1"/>
                </a:solidFill>
              </a:rPr>
              <a:t>hemopnemothorax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-</a:t>
            </a:r>
            <a:r>
              <a:rPr lang="cs-CZ" sz="2800" dirty="0" err="1" smtClean="0">
                <a:solidFill>
                  <a:schemeClr val="bg1"/>
                </a:solidFill>
              </a:rPr>
              <a:t>blunt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or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penetring</a:t>
            </a:r>
            <a:r>
              <a:rPr lang="cs-CZ" sz="2800" dirty="0" smtClean="0">
                <a:solidFill>
                  <a:schemeClr val="bg1"/>
                </a:solidFill>
              </a:rPr>
              <a:t> trauma</a:t>
            </a:r>
          </a:p>
          <a:p>
            <a:pPr lvl="1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   -</a:t>
            </a:r>
            <a:r>
              <a:rPr lang="cs-CZ" sz="2800" dirty="0" err="1" smtClean="0">
                <a:solidFill>
                  <a:schemeClr val="bg1"/>
                </a:solidFill>
              </a:rPr>
              <a:t>rib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fractures</a:t>
            </a:r>
            <a:r>
              <a:rPr lang="cs-CZ" sz="2800" dirty="0" smtClean="0">
                <a:solidFill>
                  <a:schemeClr val="bg1"/>
                </a:solidFill>
              </a:rPr>
              <a:t> are </a:t>
            </a:r>
            <a:r>
              <a:rPr lang="cs-CZ" sz="2800" dirty="0" err="1" smtClean="0">
                <a:solidFill>
                  <a:schemeClr val="bg1"/>
                </a:solidFill>
              </a:rPr>
              <a:t>frequent</a:t>
            </a:r>
            <a:r>
              <a:rPr lang="cs-CZ" sz="2800" dirty="0" smtClean="0">
                <a:solidFill>
                  <a:schemeClr val="bg1"/>
                </a:solidFill>
              </a:rPr>
              <a:t> cause</a:t>
            </a:r>
          </a:p>
          <a:p>
            <a:pPr lvl="1"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hypovolemia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results</a:t>
            </a:r>
            <a:r>
              <a:rPr lang="cs-CZ" sz="2800" dirty="0" smtClean="0">
                <a:solidFill>
                  <a:schemeClr val="bg1"/>
                </a:solidFill>
              </a:rPr>
              <a:t> as </a:t>
            </a:r>
            <a:r>
              <a:rPr lang="cs-CZ" sz="2800" dirty="0" err="1" smtClean="0">
                <a:solidFill>
                  <a:schemeClr val="bg1"/>
                </a:solidFill>
              </a:rPr>
              <a:t>blood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accumulates</a:t>
            </a:r>
            <a:r>
              <a:rPr lang="cs-CZ" sz="2800" dirty="0" smtClean="0">
                <a:solidFill>
                  <a:schemeClr val="bg1"/>
                </a:solidFill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</a:rPr>
              <a:t>the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pleural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space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bena\Pictures\424545-1337504-2047916-2047978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Hemothorax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symptoms</a:t>
            </a:r>
            <a:endParaRPr lang="cs-CZ" altLang="en-US" sz="39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dirty="0" smtClean="0">
                <a:solidFill>
                  <a:schemeClr val="bg1"/>
                </a:solidFill>
              </a:rPr>
              <a:t>       - </a:t>
            </a:r>
            <a:r>
              <a:rPr lang="cs-CZ" altLang="en-US" dirty="0" err="1" smtClean="0">
                <a:solidFill>
                  <a:schemeClr val="bg1"/>
                </a:solidFill>
              </a:rPr>
              <a:t>diminished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or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decreased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breath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sounds</a:t>
            </a:r>
            <a:r>
              <a:rPr lang="cs-CZ" altLang="en-US" dirty="0" smtClean="0">
                <a:solidFill>
                  <a:schemeClr val="bg1"/>
                </a:solidFill>
              </a:rPr>
              <a:t> on </a:t>
            </a:r>
            <a:r>
              <a:rPr lang="cs-CZ" altLang="en-US" dirty="0" err="1" smtClean="0">
                <a:solidFill>
                  <a:schemeClr val="bg1"/>
                </a:solidFill>
              </a:rPr>
              <a:t>the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injured</a:t>
            </a:r>
            <a:r>
              <a:rPr lang="cs-CZ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err="1" smtClean="0">
                <a:solidFill>
                  <a:schemeClr val="bg1"/>
                </a:solidFill>
              </a:rPr>
              <a:t>side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hypotension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tachypnea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dyspnea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narrowed</a:t>
            </a:r>
            <a:r>
              <a:rPr lang="cs-CZ" sz="2400" dirty="0" smtClean="0">
                <a:solidFill>
                  <a:schemeClr val="bg1"/>
                </a:solidFill>
              </a:rPr>
              <a:t> pulse </a:t>
            </a:r>
            <a:r>
              <a:rPr lang="cs-CZ" sz="2400" dirty="0" err="1" smtClean="0">
                <a:solidFill>
                  <a:schemeClr val="bg1"/>
                </a:solidFill>
              </a:rPr>
              <a:t>pressure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pale, </a:t>
            </a:r>
            <a:r>
              <a:rPr lang="cs-CZ" sz="2400" dirty="0" err="1" smtClean="0">
                <a:solidFill>
                  <a:schemeClr val="bg1"/>
                </a:solidFill>
              </a:rPr>
              <a:t>cool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</a:rPr>
              <a:t>moist</a:t>
            </a:r>
            <a:r>
              <a:rPr lang="cs-CZ" sz="2400" dirty="0" smtClean="0">
                <a:solidFill>
                  <a:schemeClr val="bg1"/>
                </a:solidFill>
              </a:rPr>
              <a:t> skin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distress</a:t>
            </a:r>
            <a:endParaRPr lang="cs-CZ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Hemothorax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4200" dirty="0" smtClean="0">
                <a:solidFill>
                  <a:schemeClr val="bg1"/>
                </a:solidFill>
              </a:rPr>
              <a:t>management</a:t>
            </a:r>
            <a:endParaRPr lang="en-US" altLang="en-US" sz="4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flow</a:t>
            </a:r>
            <a:r>
              <a:rPr lang="cs-CZ" altLang="en-US" sz="2800" dirty="0" smtClean="0">
                <a:solidFill>
                  <a:schemeClr val="bg1"/>
                </a:solidFill>
              </a:rPr>
              <a:t> oxygen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positive-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ventilation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necessary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ventilator</a:t>
            </a:r>
            <a:r>
              <a:rPr lang="cs-CZ" altLang="en-US" sz="2800" dirty="0" smtClean="0">
                <a:solidFill>
                  <a:schemeClr val="bg1"/>
                </a:solidFill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</a:rPr>
              <a:t> assistance with a bag</a:t>
            </a:r>
            <a:r>
              <a:rPr lang="cs-CZ" altLang="en-US" sz="2800" dirty="0" smtClean="0">
                <a:solidFill>
                  <a:schemeClr val="bg1"/>
                </a:solidFill>
              </a:rPr>
              <a:t>-</a:t>
            </a:r>
            <a:r>
              <a:rPr lang="en-US" altLang="en-US" sz="2800" dirty="0" smtClean="0">
                <a:solidFill>
                  <a:schemeClr val="bg1"/>
                </a:solidFill>
              </a:rPr>
              <a:t>valve mask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circulation</a:t>
            </a:r>
            <a:r>
              <a:rPr lang="cs-CZ" altLang="en-US" sz="2800" dirty="0" smtClean="0">
                <a:solidFill>
                  <a:schemeClr val="bg1"/>
                </a:solidFill>
              </a:rPr>
              <a:t> –  volume-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expanding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fluids</a:t>
            </a:r>
            <a:r>
              <a:rPr lang="cs-CZ" altLang="en-US" sz="2800" dirty="0" smtClean="0">
                <a:solidFill>
                  <a:schemeClr val="bg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correct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hypovolemia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tube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thoracostomy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videothoracoscopy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thoracotomy</a:t>
            </a:r>
            <a:r>
              <a:rPr lang="cs-CZ" altLang="en-US" sz="2800" dirty="0" smtClean="0">
                <a:solidFill>
                  <a:schemeClr val="bg1"/>
                </a:solidFill>
              </a:rPr>
              <a:t>  </a:t>
            </a:r>
            <a:r>
              <a:rPr lang="cs-CZ" altLang="en-US" dirty="0" smtClean="0">
                <a:solidFill>
                  <a:schemeClr val="bg1"/>
                </a:solidFill>
              </a:rPr>
              <a:t>-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it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blood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loss</a:t>
            </a:r>
            <a:r>
              <a:rPr lang="cs-CZ" altLang="en-US" sz="2000" dirty="0" smtClean="0">
                <a:solidFill>
                  <a:schemeClr val="bg1"/>
                </a:solidFill>
              </a:rPr>
              <a:t> by  tube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thoracostomy</a:t>
            </a:r>
            <a:r>
              <a:rPr lang="cs-CZ" altLang="en-US" sz="2000" dirty="0" smtClean="0">
                <a:solidFill>
                  <a:schemeClr val="bg1"/>
                </a:solidFill>
              </a:rPr>
              <a:t> more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than</a:t>
            </a:r>
            <a:r>
              <a:rPr lang="cs-CZ" altLang="en-US" sz="2000" dirty="0" smtClean="0">
                <a:solidFill>
                  <a:schemeClr val="bg1"/>
                </a:solidFill>
              </a:rPr>
              <a:t> 2000ml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or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next</a:t>
            </a:r>
            <a:r>
              <a:rPr lang="cs-CZ" altLang="en-US" sz="2000" dirty="0" smtClean="0">
                <a:solidFill>
                  <a:schemeClr val="bg1"/>
                </a:solidFill>
              </a:rPr>
              <a:t> 3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hours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is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blood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loss</a:t>
            </a:r>
            <a:r>
              <a:rPr lang="cs-CZ" altLang="en-US" sz="2000" dirty="0" smtClean="0">
                <a:solidFill>
                  <a:schemeClr val="bg1"/>
                </a:solidFill>
              </a:rPr>
              <a:t> more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than</a:t>
            </a:r>
            <a:r>
              <a:rPr lang="cs-CZ" altLang="en-US" sz="2000" dirty="0" smtClean="0">
                <a:solidFill>
                  <a:schemeClr val="bg1"/>
                </a:solidFill>
              </a:rPr>
              <a:t> 500ml/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hours</a:t>
            </a:r>
            <a:r>
              <a:rPr lang="cs-CZ" altLang="en-US" sz="2000" dirty="0" smtClean="0">
                <a:solidFill>
                  <a:schemeClr val="bg1"/>
                </a:solidFill>
              </a:rPr>
              <a:t>    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Contusion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buNone/>
              <a:defRPr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30-75% of patients with significant blunt chest trauma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f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requently</a:t>
            </a:r>
            <a:r>
              <a:rPr lang="en-US" altLang="en-US" sz="2800" dirty="0" smtClean="0">
                <a:solidFill>
                  <a:schemeClr val="bg1"/>
                </a:solidFill>
              </a:rPr>
              <a:t> associated with rib fracture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younger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patients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also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without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rib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fracture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0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000" dirty="0" smtClean="0">
                <a:solidFill>
                  <a:schemeClr val="bg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bg1"/>
                </a:solidFill>
              </a:rPr>
              <a:t>symptoms</a:t>
            </a:r>
            <a:endParaRPr lang="cs-CZ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cough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tachypnea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tachycardia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dyspnea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cyanosis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distress</a:t>
            </a:r>
            <a:endParaRPr lang="cs-CZ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C000"/>
                </a:solidFill>
              </a:rPr>
              <a:t>            </a:t>
            </a:r>
            <a:r>
              <a:rPr lang="cs-CZ" sz="4400" dirty="0" err="1" smtClean="0">
                <a:solidFill>
                  <a:srgbClr val="FFC000"/>
                </a:solidFill>
              </a:rPr>
              <a:t>Pulmonary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r>
              <a:rPr lang="cs-CZ" sz="4400" dirty="0" err="1" smtClean="0">
                <a:solidFill>
                  <a:srgbClr val="FFC000"/>
                </a:solidFill>
              </a:rPr>
              <a:t>injury</a:t>
            </a:r>
            <a:r>
              <a:rPr lang="cs-CZ" sz="4400" dirty="0" smtClean="0">
                <a:solidFill>
                  <a:srgbClr val="FFC000"/>
                </a:solidFill>
              </a:rPr>
              <a:t> </a:t>
            </a:r>
            <a:br>
              <a:rPr lang="cs-CZ" sz="4400" dirty="0" smtClean="0">
                <a:solidFill>
                  <a:srgbClr val="FFC000"/>
                </a:solidFill>
              </a:rPr>
            </a:br>
            <a:r>
              <a:rPr lang="cs-CZ" sz="4400" dirty="0" smtClean="0">
                <a:solidFill>
                  <a:srgbClr val="FFC000"/>
                </a:solidFill>
              </a:rPr>
              <a:t>                  </a:t>
            </a:r>
            <a:r>
              <a:rPr lang="cs-CZ" sz="4400" dirty="0" err="1" smtClean="0">
                <a:solidFill>
                  <a:srgbClr val="FFC000"/>
                </a:solidFill>
              </a:rPr>
              <a:t>Contusion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en-US" sz="4200" dirty="0" smtClean="0">
                <a:solidFill>
                  <a:schemeClr val="bg1"/>
                </a:solidFill>
              </a:rPr>
              <a:t>management</a:t>
            </a:r>
            <a:endParaRPr lang="en-US" altLang="en-US" sz="42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analgesics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flow</a:t>
            </a:r>
            <a:r>
              <a:rPr lang="cs-CZ" altLang="en-US" sz="2800" dirty="0" smtClean="0">
                <a:solidFill>
                  <a:schemeClr val="bg1"/>
                </a:solidFill>
              </a:rPr>
              <a:t> oxygen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positive-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ventilation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necessary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ventilator</a:t>
            </a:r>
            <a:r>
              <a:rPr lang="cs-CZ" altLang="en-US" sz="2800" dirty="0" smtClean="0">
                <a:solidFill>
                  <a:schemeClr val="bg1"/>
                </a:solidFill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</a:rPr>
              <a:t> assistance with a bag</a:t>
            </a:r>
            <a:r>
              <a:rPr lang="cs-CZ" altLang="en-US" sz="2800" dirty="0" smtClean="0">
                <a:solidFill>
                  <a:schemeClr val="bg1"/>
                </a:solidFill>
              </a:rPr>
              <a:t>-</a:t>
            </a:r>
            <a:r>
              <a:rPr lang="en-US" altLang="en-US" sz="2800" dirty="0" smtClean="0">
                <a:solidFill>
                  <a:schemeClr val="bg1"/>
                </a:solidFill>
              </a:rPr>
              <a:t>valve mask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respiratory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rehabilitation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antibiotics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bronchoscopy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endParaRPr lang="cs-CZ" altLang="en-US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cs-CZ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cs-CZ" alt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Myocardial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contusion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  <a:buNone/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i</a:t>
            </a:r>
            <a:r>
              <a:rPr lang="en-US" altLang="en-US" dirty="0" err="1" smtClean="0">
                <a:solidFill>
                  <a:schemeClr val="bg1"/>
                </a:solidFill>
              </a:rPr>
              <a:t>njury</a:t>
            </a:r>
            <a:r>
              <a:rPr lang="en-US" altLang="en-US" dirty="0" smtClean="0">
                <a:solidFill>
                  <a:schemeClr val="bg1"/>
                </a:solidFill>
              </a:rPr>
              <a:t> may reduce strength of cardiac contractions</a:t>
            </a:r>
          </a:p>
          <a:p>
            <a:pPr lvl="2">
              <a:lnSpc>
                <a:spcPct val="11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r</a:t>
            </a:r>
            <a:r>
              <a:rPr lang="en-US" altLang="en-US" sz="2400" dirty="0" smtClean="0">
                <a:solidFill>
                  <a:schemeClr val="bg1"/>
                </a:solidFill>
              </a:rPr>
              <a:t>educed cardiac output</a:t>
            </a:r>
          </a:p>
          <a:p>
            <a:pPr lvl="1">
              <a:lnSpc>
                <a:spcPct val="11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p</a:t>
            </a:r>
            <a:r>
              <a:rPr lang="en-US" altLang="en-US" dirty="0" err="1" smtClean="0">
                <a:solidFill>
                  <a:schemeClr val="bg1"/>
                </a:solidFill>
              </a:rPr>
              <a:t>rogressive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</a:rPr>
              <a:t>p</a:t>
            </a:r>
            <a:r>
              <a:rPr lang="en-US" altLang="en-US" dirty="0" err="1" smtClean="0">
                <a:solidFill>
                  <a:schemeClr val="bg1"/>
                </a:solidFill>
              </a:rPr>
              <a:t>roblems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m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yocardial</a:t>
            </a:r>
            <a:r>
              <a:rPr lang="en-US" altLang="en-US" sz="2400" dirty="0" smtClean="0">
                <a:solidFill>
                  <a:schemeClr val="bg1"/>
                </a:solidFill>
              </a:rPr>
              <a:t> necrosis</a:t>
            </a:r>
          </a:p>
          <a:p>
            <a:pPr lvl="2">
              <a:lnSpc>
                <a:spcPct val="11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d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ysrhythmias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c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ardiogenic</a:t>
            </a:r>
            <a:r>
              <a:rPr lang="en-US" altLang="en-US" sz="2400" dirty="0" smtClean="0">
                <a:solidFill>
                  <a:schemeClr val="bg1"/>
                </a:solidFill>
              </a:rPr>
              <a:t> shock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cs-CZ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en-US" sz="3000" dirty="0" smtClean="0">
                <a:solidFill>
                  <a:schemeClr val="bg1"/>
                </a:solidFill>
              </a:rPr>
              <a:t> S/S </a:t>
            </a: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t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achycardia</a:t>
            </a:r>
            <a:r>
              <a:rPr lang="en-US" altLang="en-US" sz="2400" dirty="0" smtClean="0">
                <a:solidFill>
                  <a:schemeClr val="bg1"/>
                </a:solidFill>
              </a:rPr>
              <a:t> and/or irregular rhythm</a:t>
            </a:r>
          </a:p>
          <a:p>
            <a:pPr>
              <a:lnSpc>
                <a:spcPct val="9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etrosternal</a:t>
            </a:r>
            <a:r>
              <a:rPr lang="en-US" altLang="en-US" sz="2400" dirty="0" smtClean="0">
                <a:solidFill>
                  <a:schemeClr val="bg1"/>
                </a:solidFill>
              </a:rPr>
              <a:t> pain </a:t>
            </a:r>
          </a:p>
          <a:p>
            <a:pPr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a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ssociated</a:t>
            </a:r>
            <a:r>
              <a:rPr lang="en-US" altLang="en-US" sz="2400" dirty="0" smtClean="0">
                <a:solidFill>
                  <a:schemeClr val="bg1"/>
                </a:solidFill>
              </a:rPr>
              <a:t> injuries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r</a:t>
            </a:r>
            <a:r>
              <a:rPr lang="en-US" altLang="en-US" dirty="0" err="1" smtClean="0">
                <a:solidFill>
                  <a:schemeClr val="bg1"/>
                </a:solidFill>
              </a:rPr>
              <a:t>ib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cs-CZ" altLang="en-US" dirty="0" err="1" smtClean="0">
                <a:solidFill>
                  <a:schemeClr val="bg1"/>
                </a:solidFill>
              </a:rPr>
              <a:t>s</a:t>
            </a:r>
            <a:r>
              <a:rPr lang="en-US" altLang="en-US" dirty="0" err="1" smtClean="0">
                <a:solidFill>
                  <a:schemeClr val="bg1"/>
                </a:solidFill>
              </a:rPr>
              <a:t>ternal</a:t>
            </a:r>
            <a:r>
              <a:rPr lang="en-US" altLang="en-US" dirty="0" smtClean="0">
                <a:solidFill>
                  <a:schemeClr val="bg1"/>
                </a:solidFill>
              </a:rPr>
              <a:t> fractures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Myocardial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contusion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None/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management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m</a:t>
            </a:r>
            <a:r>
              <a:rPr lang="en-US" altLang="en-US" dirty="0" err="1" smtClean="0">
                <a:solidFill>
                  <a:schemeClr val="bg1"/>
                </a:solidFill>
              </a:rPr>
              <a:t>onitor</a:t>
            </a:r>
            <a:r>
              <a:rPr lang="en-US" altLang="en-US" dirty="0" smtClean="0">
                <a:solidFill>
                  <a:schemeClr val="bg1"/>
                </a:solidFill>
              </a:rPr>
              <a:t> ECG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Alert for </a:t>
            </a:r>
            <a:r>
              <a:rPr lang="en-US" altLang="en-US" dirty="0" err="1" smtClean="0">
                <a:solidFill>
                  <a:schemeClr val="bg1"/>
                </a:solidFill>
              </a:rPr>
              <a:t>dysrhythmias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Pericardial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tamponade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altLang="en-US" sz="2800" dirty="0" smtClean="0"/>
          </a:p>
          <a:p>
            <a:pPr lvl="1"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r</a:t>
            </a:r>
            <a:r>
              <a:rPr lang="en-US" altLang="en-US" dirty="0" err="1" smtClean="0">
                <a:solidFill>
                  <a:schemeClr val="bg1"/>
                </a:solidFill>
              </a:rPr>
              <a:t>estriction</a:t>
            </a:r>
            <a:r>
              <a:rPr lang="en-US" altLang="en-US" dirty="0" smtClean="0">
                <a:solidFill>
                  <a:schemeClr val="bg1"/>
                </a:solidFill>
              </a:rPr>
              <a:t> to cardiac filling caused by blood or other fluid within the pericardium</a:t>
            </a:r>
          </a:p>
          <a:p>
            <a:pPr lvl="1"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o</a:t>
            </a:r>
            <a:r>
              <a:rPr lang="en-US" altLang="en-US" dirty="0" err="1" smtClean="0">
                <a:solidFill>
                  <a:schemeClr val="bg1"/>
                </a:solidFill>
              </a:rPr>
              <a:t>ccurs</a:t>
            </a:r>
            <a:r>
              <a:rPr lang="en-US" altLang="en-US" dirty="0" smtClean="0">
                <a:solidFill>
                  <a:schemeClr val="bg1"/>
                </a:solidFill>
              </a:rPr>
              <a:t> in &lt;2% of all serious chest trauma</a:t>
            </a:r>
          </a:p>
          <a:p>
            <a:pPr lvl="2"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h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owever</a:t>
            </a:r>
            <a:r>
              <a:rPr lang="en-US" altLang="en-US" sz="2000" dirty="0" smtClean="0">
                <a:solidFill>
                  <a:schemeClr val="bg1"/>
                </a:solidFill>
              </a:rPr>
              <a:t>, very high mortality</a:t>
            </a:r>
          </a:p>
          <a:p>
            <a:pPr lvl="1"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r</a:t>
            </a:r>
            <a:r>
              <a:rPr lang="en-US" altLang="en-US" dirty="0" err="1" smtClean="0">
                <a:solidFill>
                  <a:schemeClr val="bg1"/>
                </a:solidFill>
              </a:rPr>
              <a:t>esults</a:t>
            </a:r>
            <a:r>
              <a:rPr lang="en-US" altLang="en-US" dirty="0" smtClean="0">
                <a:solidFill>
                  <a:schemeClr val="bg1"/>
                </a:solidFill>
              </a:rPr>
              <a:t> from tear in the coronary artery or penetration of myocardium</a:t>
            </a:r>
          </a:p>
          <a:p>
            <a:pPr lvl="2"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b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lood</a:t>
            </a:r>
            <a:r>
              <a:rPr lang="en-US" altLang="en-US" sz="2000" dirty="0" smtClean="0">
                <a:solidFill>
                  <a:schemeClr val="bg1"/>
                </a:solidFill>
              </a:rPr>
              <a:t> seeps into pericardium and is unable to escape</a:t>
            </a:r>
          </a:p>
          <a:p>
            <a:pPr lvl="2"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200-300 ml of blood can restrict effectiveness of cardiac contractions</a:t>
            </a:r>
          </a:p>
          <a:p>
            <a:pPr lvl="3"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Pericardial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tamponade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sz="2800" dirty="0" err="1" smtClean="0">
                <a:solidFill>
                  <a:schemeClr val="bg1"/>
                </a:solidFill>
              </a:rPr>
              <a:t>increased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intrapericardial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pressure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     - </a:t>
            </a:r>
            <a:r>
              <a:rPr lang="cs-CZ" dirty="0" err="1" smtClean="0">
                <a:solidFill>
                  <a:schemeClr val="bg1"/>
                </a:solidFill>
              </a:rPr>
              <a:t>does</a:t>
            </a:r>
            <a:r>
              <a:rPr lang="cs-CZ" dirty="0" smtClean="0">
                <a:solidFill>
                  <a:schemeClr val="bg1"/>
                </a:solidFill>
              </a:rPr>
              <a:t> not </a:t>
            </a:r>
            <a:r>
              <a:rPr lang="cs-CZ" dirty="0" err="1" smtClean="0">
                <a:solidFill>
                  <a:schemeClr val="bg1"/>
                </a:solidFill>
              </a:rPr>
              <a:t>allow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heart</a:t>
            </a:r>
            <a:r>
              <a:rPr lang="cs-CZ" dirty="0" smtClean="0">
                <a:solidFill>
                  <a:schemeClr val="bg1"/>
                </a:solidFill>
              </a:rPr>
              <a:t> to </a:t>
            </a:r>
            <a:r>
              <a:rPr lang="cs-CZ" dirty="0" err="1" smtClean="0">
                <a:solidFill>
                  <a:schemeClr val="bg1"/>
                </a:solidFill>
              </a:rPr>
              <a:t>expand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refill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blood</a:t>
            </a:r>
            <a:endParaRPr lang="cs-CZ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dirty="0" smtClean="0">
                <a:solidFill>
                  <a:schemeClr val="bg1"/>
                </a:solidFill>
              </a:rPr>
              <a:t>      -  </a:t>
            </a:r>
            <a:r>
              <a:rPr lang="cs-CZ" dirty="0" err="1" smtClean="0">
                <a:solidFill>
                  <a:schemeClr val="bg1"/>
                </a:solidFill>
              </a:rPr>
              <a:t>results</a:t>
            </a:r>
            <a:r>
              <a:rPr lang="cs-CZ" dirty="0" smtClean="0">
                <a:solidFill>
                  <a:schemeClr val="bg1"/>
                </a:solidFill>
              </a:rPr>
              <a:t> in a </a:t>
            </a:r>
            <a:r>
              <a:rPr lang="cs-CZ" dirty="0" err="1" smtClean="0">
                <a:solidFill>
                  <a:schemeClr val="bg1"/>
                </a:solidFill>
              </a:rPr>
              <a:t>decrease</a:t>
            </a:r>
            <a:r>
              <a:rPr lang="cs-CZ" dirty="0" smtClean="0">
                <a:solidFill>
                  <a:schemeClr val="bg1"/>
                </a:solidFill>
              </a:rPr>
              <a:t> in </a:t>
            </a:r>
            <a:r>
              <a:rPr lang="cs-CZ" dirty="0" err="1" smtClean="0">
                <a:solidFill>
                  <a:schemeClr val="bg1"/>
                </a:solidFill>
              </a:rPr>
              <a:t>stroke</a:t>
            </a:r>
            <a:r>
              <a:rPr lang="cs-CZ" dirty="0" smtClean="0">
                <a:solidFill>
                  <a:schemeClr val="bg1"/>
                </a:solidFill>
              </a:rPr>
              <a:t> volume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cardiac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output</a:t>
            </a:r>
            <a:endParaRPr lang="cs-CZ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myocardial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perfusion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decreases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due</a:t>
            </a:r>
            <a:r>
              <a:rPr lang="cs-CZ" altLang="en-US" sz="2800" dirty="0" smtClean="0">
                <a:solidFill>
                  <a:schemeClr val="bg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pressure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effects</a:t>
            </a:r>
            <a:r>
              <a:rPr lang="cs-CZ" altLang="en-US" sz="2800" dirty="0" smtClean="0">
                <a:solidFill>
                  <a:schemeClr val="bg1"/>
                </a:solidFill>
              </a:rPr>
              <a:t> on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walls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heart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decreased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diastolic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pressures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ischemic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dysfunction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may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result</a:t>
            </a:r>
            <a:r>
              <a:rPr lang="cs-CZ" altLang="en-US" sz="2800" dirty="0" smtClean="0">
                <a:solidFill>
                  <a:schemeClr val="bg1"/>
                </a:solidFill>
              </a:rPr>
              <a:t> in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infarction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removal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800" dirty="0" smtClean="0">
                <a:solidFill>
                  <a:schemeClr val="bg1"/>
                </a:solidFill>
              </a:rPr>
              <a:t> as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little</a:t>
            </a:r>
            <a:r>
              <a:rPr lang="cs-CZ" altLang="en-US" sz="2800" dirty="0" smtClean="0">
                <a:solidFill>
                  <a:schemeClr val="bg1"/>
                </a:solidFill>
              </a:rPr>
              <a:t> as 20ml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blood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may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drastically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improve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cardiac</a:t>
            </a:r>
            <a:r>
              <a:rPr lang="cs-CZ" altLang="en-US" sz="2800" dirty="0" smtClean="0">
                <a:solidFill>
                  <a:schemeClr val="bg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bg1"/>
                </a:solidFill>
              </a:rPr>
              <a:t>output</a:t>
            </a:r>
            <a:endParaRPr lang="cs-CZ" altLang="en-US" sz="28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Pericardial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tamponade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 smtClean="0">
                <a:solidFill>
                  <a:schemeClr val="bg1"/>
                </a:solidFill>
              </a:rPr>
              <a:t>signs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and</a:t>
            </a:r>
            <a:r>
              <a:rPr lang="cs-CZ" altLang="en-US" sz="3900" dirty="0" smtClean="0">
                <a:solidFill>
                  <a:schemeClr val="bg1"/>
                </a:solidFill>
              </a:rPr>
              <a:t> </a:t>
            </a:r>
            <a:r>
              <a:rPr lang="cs-CZ" altLang="en-US" sz="3900" dirty="0" err="1" smtClean="0">
                <a:solidFill>
                  <a:schemeClr val="bg1"/>
                </a:solidFill>
              </a:rPr>
              <a:t>symptoms</a:t>
            </a:r>
            <a:endParaRPr lang="cs-CZ" altLang="en-US" sz="3900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dirty="0" smtClean="0">
                <a:solidFill>
                  <a:schemeClr val="bg1"/>
                </a:solidFill>
              </a:rPr>
              <a:t>       - </a:t>
            </a:r>
            <a:r>
              <a:rPr lang="cs-CZ" altLang="en-US" dirty="0" err="1" smtClean="0">
                <a:solidFill>
                  <a:schemeClr val="bg1"/>
                </a:solidFill>
              </a:rPr>
              <a:t>tachycardia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       -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distress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altLang="en-US" sz="2400" dirty="0" smtClean="0">
                <a:solidFill>
                  <a:schemeClr val="bg1"/>
                </a:solidFill>
              </a:rPr>
              <a:t>       -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Becks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triad</a:t>
            </a:r>
            <a:r>
              <a:rPr lang="cs-CZ" altLang="en-US" sz="2400" dirty="0" smtClean="0">
                <a:solidFill>
                  <a:schemeClr val="bg1"/>
                </a:solidFill>
              </a:rPr>
              <a:t> -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narrowing</a:t>
            </a:r>
            <a:r>
              <a:rPr lang="cs-CZ" altLang="en-US" sz="2400" dirty="0" smtClean="0">
                <a:solidFill>
                  <a:schemeClr val="bg1"/>
                </a:solidFill>
              </a:rPr>
              <a:t> pulse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pressure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altLang="en-US" sz="2400" dirty="0" smtClean="0">
                <a:solidFill>
                  <a:schemeClr val="bg1"/>
                </a:solidFill>
              </a:rPr>
              <a:t>                            - 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neck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vein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distention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altLang="en-US" sz="2400" dirty="0" smtClean="0">
                <a:solidFill>
                  <a:schemeClr val="bg1"/>
                </a:solidFill>
              </a:rPr>
              <a:t>                            - 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muffled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heart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sounds</a:t>
            </a:r>
            <a:endParaRPr lang="cs-CZ" alt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altLang="en-US" sz="2400" dirty="0" smtClean="0">
                <a:solidFill>
                  <a:schemeClr val="bg1"/>
                </a:solidFill>
              </a:rPr>
              <a:t>       - ECG </a:t>
            </a:r>
            <a:r>
              <a:rPr lang="cs-CZ" altLang="en-US" sz="2400" dirty="0" err="1" smtClean="0">
                <a:solidFill>
                  <a:schemeClr val="bg1"/>
                </a:solidFill>
              </a:rPr>
              <a:t>changes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Pericardial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tamponade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management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h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igh</a:t>
            </a:r>
            <a:r>
              <a:rPr lang="en-US" altLang="en-US" sz="2800" dirty="0" smtClean="0">
                <a:solidFill>
                  <a:schemeClr val="bg1"/>
                </a:solidFill>
              </a:rPr>
              <a:t> flow O2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IV therapy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p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ericardiocentesis</a:t>
            </a:r>
            <a:r>
              <a:rPr lang="cs-CZ" altLang="en-US" sz="2800" dirty="0" smtClean="0">
                <a:solidFill>
                  <a:schemeClr val="bg1"/>
                </a:solidFill>
              </a:rPr>
              <a:t> –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needle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insertion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through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000" dirty="0" smtClean="0">
                <a:solidFill>
                  <a:schemeClr val="bg1"/>
                </a:solidFill>
              </a:rPr>
              <a:t>  skin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incision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directed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toward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left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shoulder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at</a:t>
            </a:r>
            <a:r>
              <a:rPr lang="cs-CZ" altLang="en-US" sz="2000" dirty="0" smtClean="0">
                <a:solidFill>
                  <a:schemeClr val="bg1"/>
                </a:solidFill>
              </a:rPr>
              <a:t> a 45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degree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angle</a:t>
            </a:r>
            <a:r>
              <a:rPr lang="cs-CZ" altLang="en-US" sz="2000" dirty="0" smtClean="0">
                <a:solidFill>
                  <a:schemeClr val="bg1"/>
                </a:solidFill>
              </a:rPr>
              <a:t> to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abdominal</a:t>
            </a:r>
            <a:r>
              <a:rPr lang="cs-CZ" altLang="en-US" sz="2000" dirty="0" smtClean="0">
                <a:solidFill>
                  <a:schemeClr val="bg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bg1"/>
                </a:solidFill>
              </a:rPr>
              <a:t>wall</a:t>
            </a:r>
            <a:r>
              <a:rPr lang="cs-CZ" altLang="en-US" sz="2000" dirty="0" smtClean="0">
                <a:solidFill>
                  <a:schemeClr val="bg1"/>
                </a:solidFill>
              </a:rPr>
              <a:t>. 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    </a:t>
            </a:r>
            <a:r>
              <a:rPr lang="en-US" altLang="en-US" sz="4400" dirty="0" smtClean="0">
                <a:solidFill>
                  <a:srgbClr val="FFC000"/>
                </a:solidFill>
              </a:rPr>
              <a:t>Anatomy 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3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t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opographical</a:t>
            </a:r>
            <a:r>
              <a:rPr lang="en-US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smtClean="0">
                <a:solidFill>
                  <a:schemeClr val="bg1"/>
                </a:solidFill>
              </a:rPr>
              <a:t>t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horacic</a:t>
            </a:r>
            <a:r>
              <a:rPr lang="en-US" altLang="en-US" sz="3600" dirty="0" smtClean="0">
                <a:solidFill>
                  <a:schemeClr val="bg1"/>
                </a:solidFill>
              </a:rPr>
              <a:t> </a:t>
            </a:r>
            <a:r>
              <a:rPr lang="cs-CZ" altLang="en-US" sz="3600" dirty="0" smtClean="0">
                <a:solidFill>
                  <a:schemeClr val="bg1"/>
                </a:solidFill>
              </a:rPr>
              <a:t>r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eference</a:t>
            </a:r>
            <a:r>
              <a:rPr lang="cs-CZ" altLang="en-US" sz="3600" dirty="0" smtClean="0">
                <a:solidFill>
                  <a:schemeClr val="bg1"/>
                </a:solidFill>
              </a:rPr>
              <a:t> l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ines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400" dirty="0" err="1" smtClean="0">
                <a:solidFill>
                  <a:schemeClr val="bg1"/>
                </a:solidFill>
              </a:rPr>
              <a:t>m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idclavicular</a:t>
            </a:r>
            <a:r>
              <a:rPr lang="en-US" altLang="en-US" sz="2400" dirty="0" smtClean="0">
                <a:solidFill>
                  <a:schemeClr val="bg1"/>
                </a:solidFill>
              </a:rPr>
              <a:t> line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a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nterior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axillary</a:t>
            </a:r>
            <a:r>
              <a:rPr lang="en-US" altLang="en-US" sz="2400" dirty="0" smtClean="0">
                <a:solidFill>
                  <a:schemeClr val="bg1"/>
                </a:solidFill>
              </a:rPr>
              <a:t> line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m</a:t>
            </a:r>
            <a:r>
              <a:rPr lang="en-US" altLang="en-US" sz="2400" dirty="0" smtClean="0">
                <a:solidFill>
                  <a:schemeClr val="bg1"/>
                </a:solidFill>
              </a:rPr>
              <a:t>id-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axillary</a:t>
            </a:r>
            <a:r>
              <a:rPr lang="en-US" altLang="en-US" sz="2400" dirty="0" smtClean="0">
                <a:solidFill>
                  <a:schemeClr val="bg1"/>
                </a:solidFill>
              </a:rPr>
              <a:t> line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p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osterior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axillary</a:t>
            </a:r>
            <a:r>
              <a:rPr lang="en-US" altLang="en-US" sz="2400" dirty="0" smtClean="0">
                <a:solidFill>
                  <a:schemeClr val="bg1"/>
                </a:solidFill>
              </a:rPr>
              <a:t> line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36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ntercostal</a:t>
            </a:r>
            <a:r>
              <a:rPr lang="en-US" altLang="en-US" sz="3600" dirty="0" smtClean="0">
                <a:solidFill>
                  <a:schemeClr val="bg1"/>
                </a:solidFill>
              </a:rPr>
              <a:t> space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a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rtery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cs-CZ" altLang="en-US" sz="2400" dirty="0" smtClean="0">
                <a:solidFill>
                  <a:schemeClr val="bg1"/>
                </a:solidFill>
              </a:rPr>
              <a:t>v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ein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and </a:t>
            </a:r>
            <a:r>
              <a:rPr lang="cs-CZ" altLang="en-US" sz="2400" dirty="0" smtClean="0">
                <a:solidFill>
                  <a:schemeClr val="bg1"/>
                </a:solidFill>
              </a:rPr>
              <a:t> n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erve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on inferior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margin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of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each </a:t>
            </a:r>
            <a:r>
              <a:rPr lang="cs-CZ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rib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Aortic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rupture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10000"/>
              </a:lnSpc>
              <a:buNone/>
              <a:defRPr/>
            </a:pPr>
            <a:endParaRPr lang="cs-CZ" alt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r>
              <a:rPr lang="cs-CZ" altLang="en-US" sz="3100" dirty="0" smtClean="0">
                <a:solidFill>
                  <a:schemeClr val="bg1"/>
                </a:solidFill>
              </a:rPr>
              <a:t>o</a:t>
            </a:r>
            <a:r>
              <a:rPr lang="en-US" altLang="en-US" sz="3100" dirty="0" err="1" smtClean="0">
                <a:solidFill>
                  <a:schemeClr val="bg1"/>
                </a:solidFill>
              </a:rPr>
              <a:t>ccurs</a:t>
            </a:r>
            <a:r>
              <a:rPr lang="en-US" altLang="en-US" sz="3100" dirty="0" smtClean="0">
                <a:solidFill>
                  <a:schemeClr val="bg1"/>
                </a:solidFill>
              </a:rPr>
              <a:t> almost exclusively with extreme blunt thoracic trauma</a:t>
            </a:r>
            <a:r>
              <a:rPr lang="cs-CZ" altLang="en-US" sz="3100" dirty="0" smtClean="0">
                <a:solidFill>
                  <a:schemeClr val="bg1"/>
                </a:solidFill>
              </a:rPr>
              <a:t> - rapid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deceleration</a:t>
            </a:r>
            <a:r>
              <a:rPr lang="cs-CZ" altLang="en-US" sz="3100" dirty="0" smtClean="0">
                <a:solidFill>
                  <a:schemeClr val="bg1"/>
                </a:solidFill>
              </a:rPr>
              <a:t> in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high</a:t>
            </a:r>
            <a:r>
              <a:rPr lang="cs-CZ" altLang="en-US" sz="3100" dirty="0" smtClean="0">
                <a:solidFill>
                  <a:schemeClr val="bg1"/>
                </a:solidFill>
              </a:rPr>
              <a:t>-speed motor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vehicle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crashes</a:t>
            </a:r>
            <a:endParaRPr lang="cs-CZ" altLang="en-US" sz="31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r>
              <a:rPr lang="cs-CZ" altLang="en-US" sz="3100" dirty="0" smtClean="0">
                <a:solidFill>
                  <a:schemeClr val="bg1"/>
                </a:solidFill>
              </a:rPr>
              <a:t>    -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falls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from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great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heights</a:t>
            </a:r>
            <a:endParaRPr lang="cs-CZ" altLang="en-US" sz="31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endParaRPr lang="en-US" altLang="en-US" sz="3100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r>
              <a:rPr lang="en-US" altLang="en-US" sz="3100" dirty="0" smtClean="0">
                <a:solidFill>
                  <a:schemeClr val="bg1"/>
                </a:solidFill>
              </a:rPr>
              <a:t>85-95% 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100" dirty="0" smtClean="0">
                <a:solidFill>
                  <a:schemeClr val="bg1"/>
                </a:solidFill>
              </a:rPr>
              <a:t> these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patients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die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at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the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scene</a:t>
            </a:r>
            <a:r>
              <a:rPr lang="cs-CZ" altLang="en-US" sz="3100" dirty="0" smtClean="0">
                <a:solidFill>
                  <a:schemeClr val="bg1"/>
                </a:solidFill>
              </a:rPr>
              <a:t> as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result</a:t>
            </a:r>
            <a:r>
              <a:rPr lang="cs-CZ" altLang="en-US" sz="3100" dirty="0" smtClean="0">
                <a:solidFill>
                  <a:schemeClr val="bg1"/>
                </a:solidFill>
              </a:rPr>
              <a:t> 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of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massive</a:t>
            </a:r>
            <a:r>
              <a:rPr lang="cs-CZ" altLang="en-US" sz="3100" dirty="0" smtClean="0">
                <a:solidFill>
                  <a:schemeClr val="bg1"/>
                </a:solidFill>
              </a:rPr>
              <a:t> </a:t>
            </a:r>
            <a:r>
              <a:rPr lang="cs-CZ" altLang="en-US" sz="3100" dirty="0" err="1" smtClean="0">
                <a:solidFill>
                  <a:schemeClr val="bg1"/>
                </a:solidFill>
              </a:rPr>
              <a:t>hemorrhage</a:t>
            </a:r>
            <a:endParaRPr lang="cs-CZ" altLang="en-US" sz="3100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buNone/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s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igns</a:t>
            </a:r>
            <a:r>
              <a:rPr lang="en-US" altLang="en-US" sz="2800" dirty="0" smtClean="0">
                <a:solidFill>
                  <a:schemeClr val="bg1"/>
                </a:solidFill>
              </a:rPr>
              <a:t> &amp; </a:t>
            </a:r>
            <a:r>
              <a:rPr lang="cs-CZ" altLang="en-US" sz="2800" dirty="0" smtClean="0">
                <a:solidFill>
                  <a:schemeClr val="bg1"/>
                </a:solidFill>
              </a:rPr>
              <a:t>s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ymptoms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r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apid</a:t>
            </a:r>
            <a:r>
              <a:rPr lang="en-US" altLang="en-US" sz="2800" dirty="0" smtClean="0">
                <a:solidFill>
                  <a:schemeClr val="bg1"/>
                </a:solidFill>
              </a:rPr>
              <a:t> and deterioration of vitals</a:t>
            </a:r>
          </a:p>
          <a:p>
            <a:pPr lvl="2">
              <a:lnSpc>
                <a:spcPct val="110000"/>
              </a:lnSpc>
              <a:defRPr/>
            </a:pPr>
            <a:r>
              <a:rPr lang="cs-CZ" sz="2800" dirty="0" err="1" smtClean="0">
                <a:solidFill>
                  <a:schemeClr val="bg1"/>
                </a:solidFill>
              </a:rPr>
              <a:t>retrosternal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pain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 smtClean="0">
                <a:solidFill>
                  <a:srgbClr val="FFC000"/>
                </a:solidFill>
              </a:rPr>
              <a:t>      </a:t>
            </a:r>
            <a:r>
              <a:rPr lang="en-US" altLang="en-US" sz="4400" i="1" dirty="0" smtClean="0">
                <a:solidFill>
                  <a:srgbClr val="FFC000"/>
                </a:solidFill>
              </a:rPr>
              <a:t>Cardiovascular 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i</a:t>
            </a:r>
            <a:r>
              <a:rPr lang="en-US" altLang="en-US" sz="4400" i="1" dirty="0" err="1" smtClean="0">
                <a:solidFill>
                  <a:srgbClr val="FFC000"/>
                </a:solidFill>
              </a:rPr>
              <a:t>njuries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br>
              <a:rPr lang="cs-CZ" altLang="en-US" sz="4400" i="1" dirty="0" smtClean="0">
                <a:solidFill>
                  <a:srgbClr val="FFC000"/>
                </a:solidFill>
              </a:rPr>
            </a:br>
            <a:r>
              <a:rPr lang="cs-CZ" altLang="en-US" sz="4400" i="1" dirty="0" smtClean="0">
                <a:solidFill>
                  <a:srgbClr val="FFC000"/>
                </a:solidFill>
              </a:rPr>
              <a:t>             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Aortic</a:t>
            </a:r>
            <a:r>
              <a:rPr lang="cs-CZ" altLang="en-US" sz="4400" i="1" dirty="0" smtClean="0">
                <a:solidFill>
                  <a:srgbClr val="FFC000"/>
                </a:solidFill>
              </a:rPr>
              <a:t> </a:t>
            </a:r>
            <a:r>
              <a:rPr lang="cs-CZ" altLang="en-US" sz="4400" i="1" dirty="0" err="1" smtClean="0">
                <a:solidFill>
                  <a:srgbClr val="FFC000"/>
                </a:solidFill>
              </a:rPr>
              <a:t>rupture</a:t>
            </a:r>
            <a:endParaRPr lang="cs-CZ" sz="4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IV therapy 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en-US" sz="2000" dirty="0" smtClean="0">
                <a:solidFill>
                  <a:schemeClr val="bg1"/>
                </a:solidFill>
              </a:rPr>
              <a:t>m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ild</a:t>
            </a:r>
            <a:r>
              <a:rPr lang="en-US" altLang="en-US" sz="2000" dirty="0" smtClean="0">
                <a:solidFill>
                  <a:schemeClr val="bg1"/>
                </a:solidFill>
              </a:rPr>
              <a:t> hypotension may be protective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chemeClr val="bg1"/>
                </a:solidFill>
              </a:rPr>
              <a:t>k</a:t>
            </a:r>
            <a:r>
              <a:rPr lang="en-US" altLang="en-US" dirty="0" err="1" smtClean="0">
                <a:solidFill>
                  <a:schemeClr val="bg1"/>
                </a:solidFill>
              </a:rPr>
              <a:t>eep</a:t>
            </a:r>
            <a:r>
              <a:rPr lang="en-US" altLang="en-US" dirty="0" smtClean="0">
                <a:solidFill>
                  <a:schemeClr val="bg1"/>
                </a:solidFill>
              </a:rPr>
              <a:t> patient calm</a:t>
            </a:r>
            <a:endParaRPr lang="cs-CZ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bg1"/>
                </a:solidFill>
              </a:rPr>
              <a:t>endovascular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repair</a:t>
            </a:r>
            <a:endParaRPr lang="cs-CZ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bg1"/>
                </a:solidFill>
              </a:rPr>
              <a:t>operativ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repair</a:t>
            </a:r>
            <a:r>
              <a:rPr lang="cs-CZ" dirty="0" smtClean="0">
                <a:solidFill>
                  <a:schemeClr val="bg1"/>
                </a:solidFill>
              </a:rPr>
              <a:t> – </a:t>
            </a:r>
            <a:r>
              <a:rPr lang="cs-CZ" dirty="0" err="1" smtClean="0">
                <a:solidFill>
                  <a:schemeClr val="bg1"/>
                </a:solidFill>
              </a:rPr>
              <a:t>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associated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high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mortality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buNone/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    </a:t>
            </a:r>
            <a:r>
              <a:rPr lang="en-US" altLang="en-US" sz="4400" dirty="0" err="1" smtClean="0">
                <a:solidFill>
                  <a:srgbClr val="FFC000"/>
                </a:solidFill>
              </a:rPr>
              <a:t>Anato</a:t>
            </a:r>
            <a:r>
              <a:rPr lang="cs-CZ" altLang="en-US" sz="4400" dirty="0" smtClean="0">
                <a:solidFill>
                  <a:srgbClr val="FFC000"/>
                </a:solidFill>
              </a:rPr>
              <a:t>my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3600" dirty="0" smtClean="0">
                <a:solidFill>
                  <a:schemeClr val="bg1"/>
                </a:solidFill>
              </a:rPr>
              <a:t>m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uscles</a:t>
            </a:r>
            <a:r>
              <a:rPr lang="en-US" altLang="en-US" sz="3600" dirty="0" smtClean="0">
                <a:solidFill>
                  <a:schemeClr val="bg1"/>
                </a:solidFill>
              </a:rPr>
              <a:t> of respiration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d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iaphragm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ntercostal</a:t>
            </a:r>
            <a:r>
              <a:rPr lang="en-US" altLang="en-US" sz="2800" dirty="0" smtClean="0">
                <a:solidFill>
                  <a:schemeClr val="bg1"/>
                </a:solidFill>
              </a:rPr>
              <a:t> muscles</a:t>
            </a:r>
          </a:p>
          <a:p>
            <a:pPr lvl="3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c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ontract</a:t>
            </a:r>
            <a:r>
              <a:rPr lang="en-US" altLang="en-US" sz="2400" dirty="0" smtClean="0">
                <a:solidFill>
                  <a:schemeClr val="bg1"/>
                </a:solidFill>
              </a:rPr>
              <a:t> to elevate the ribs and increase thoracic diameter</a:t>
            </a:r>
          </a:p>
          <a:p>
            <a:pPr lvl="3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i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ncrease</a:t>
            </a:r>
            <a:r>
              <a:rPr lang="en-US" altLang="en-US" sz="2400" dirty="0" smtClean="0">
                <a:solidFill>
                  <a:schemeClr val="bg1"/>
                </a:solidFill>
              </a:rPr>
              <a:t> depth of respiration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en-US" sz="2800" dirty="0" err="1" smtClean="0">
                <a:solidFill>
                  <a:schemeClr val="bg1"/>
                </a:solidFill>
              </a:rPr>
              <a:t>s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ternocleidomastoid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chemeClr val="bg1"/>
                </a:solidFill>
              </a:rPr>
              <a:t>r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aise</a:t>
            </a:r>
            <a:r>
              <a:rPr lang="en-US" altLang="en-US" sz="2400" dirty="0" smtClean="0">
                <a:solidFill>
                  <a:schemeClr val="bg1"/>
                </a:solidFill>
              </a:rPr>
              <a:t> upper rib and sternum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sz="4400" dirty="0" smtClean="0">
                <a:solidFill>
                  <a:srgbClr val="FFC000"/>
                </a:solidFill>
              </a:rPr>
              <a:t>                    </a:t>
            </a:r>
            <a:r>
              <a:rPr lang="en-US" altLang="en-US" sz="4400" dirty="0" smtClean="0">
                <a:solidFill>
                  <a:srgbClr val="FFC000"/>
                </a:solidFill>
              </a:rPr>
              <a:t>Anatomy </a:t>
            </a:r>
            <a:endParaRPr lang="en-US" sz="4400" dirty="0" smtClean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t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rachea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h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ollow</a:t>
            </a:r>
            <a:r>
              <a:rPr lang="en-US" altLang="en-US" sz="1800" dirty="0" smtClean="0">
                <a:solidFill>
                  <a:schemeClr val="bg1"/>
                </a:solidFill>
              </a:rPr>
              <a:t> &amp; cartilage supported structure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800" dirty="0" smtClean="0">
                <a:solidFill>
                  <a:schemeClr val="bg1"/>
                </a:solidFill>
              </a:rPr>
              <a:t>b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ronchi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r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ight</a:t>
            </a:r>
            <a:r>
              <a:rPr lang="en-US" altLang="en-US" sz="1800" dirty="0" smtClean="0">
                <a:solidFill>
                  <a:schemeClr val="bg1"/>
                </a:solidFill>
              </a:rPr>
              <a:t> &amp; left extend for 3 centimeters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e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nters</a:t>
            </a:r>
            <a:r>
              <a:rPr lang="en-US" altLang="en-US" sz="1800" dirty="0" smtClean="0">
                <a:solidFill>
                  <a:schemeClr val="bg1"/>
                </a:solidFill>
              </a:rPr>
              <a:t> lungs at </a:t>
            </a:r>
            <a:r>
              <a:rPr lang="cs-CZ" altLang="en-US" sz="1800" dirty="0" smtClean="0">
                <a:solidFill>
                  <a:schemeClr val="bg1"/>
                </a:solidFill>
              </a:rPr>
              <a:t>p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ulmonary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cs-CZ" altLang="en-US" sz="1800" dirty="0" err="1" smtClean="0">
                <a:solidFill>
                  <a:schemeClr val="bg1"/>
                </a:solidFill>
              </a:rPr>
              <a:t>h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ilum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a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lso</a:t>
            </a:r>
            <a:r>
              <a:rPr lang="en-US" altLang="en-US" sz="1800" dirty="0" smtClean="0">
                <a:solidFill>
                  <a:schemeClr val="bg1"/>
                </a:solidFill>
              </a:rPr>
              <a:t> where pulmonary arteries &amp; veins enter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f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urther</a:t>
            </a:r>
            <a:r>
              <a:rPr lang="en-US" altLang="en-US" sz="1800" dirty="0" smtClean="0">
                <a:solidFill>
                  <a:schemeClr val="bg1"/>
                </a:solidFill>
              </a:rPr>
              <a:t> subdivide and terminate as alveoli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b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asic</a:t>
            </a:r>
            <a:r>
              <a:rPr lang="en-US" altLang="en-US" sz="1800" dirty="0" smtClean="0">
                <a:solidFill>
                  <a:schemeClr val="bg1"/>
                </a:solidFill>
              </a:rPr>
              <a:t> unit of structure &amp; function in the lungs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s</a:t>
            </a:r>
            <a:r>
              <a:rPr lang="en-US" altLang="en-US" sz="1800" dirty="0" smtClean="0">
                <a:solidFill>
                  <a:schemeClr val="bg1"/>
                </a:solidFill>
              </a:rPr>
              <a:t>ingle cell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membran</a:t>
            </a:r>
            <a:r>
              <a:rPr lang="cs-CZ" altLang="en-US" sz="1800" dirty="0" smtClean="0">
                <a:solidFill>
                  <a:schemeClr val="bg1"/>
                </a:solidFill>
              </a:rPr>
              <a:t>e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3200" dirty="0" smtClean="0">
                <a:solidFill>
                  <a:schemeClr val="bg1"/>
                </a:solidFill>
              </a:rPr>
              <a:t>l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ungs</a:t>
            </a:r>
            <a:endParaRPr lang="en-US" alt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r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ight</a:t>
            </a:r>
            <a:r>
              <a:rPr lang="en-US" altLang="en-US" sz="1800" dirty="0" smtClean="0">
                <a:solidFill>
                  <a:schemeClr val="bg1"/>
                </a:solidFill>
              </a:rPr>
              <a:t> = 3 lobes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z="1800" dirty="0" smtClean="0">
                <a:solidFill>
                  <a:schemeClr val="bg1"/>
                </a:solidFill>
              </a:rPr>
              <a:t>l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eft</a:t>
            </a:r>
            <a:r>
              <a:rPr lang="en-US" altLang="en-US" sz="1800" dirty="0" smtClean="0">
                <a:solidFill>
                  <a:schemeClr val="bg1"/>
                </a:solidFill>
              </a:rPr>
              <a:t> = 2 lobes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002060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1888</Words>
  <Application>Microsoft Office PowerPoint</Application>
  <PresentationFormat>Předvádění na obrazovce (4:3)</PresentationFormat>
  <Paragraphs>477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Tok</vt:lpstr>
      <vt:lpstr> </vt:lpstr>
      <vt:lpstr>                Introduction </vt:lpstr>
      <vt:lpstr>                Physiology</vt:lpstr>
      <vt:lpstr>                        Anatomy </vt:lpstr>
      <vt:lpstr>Snímek 5</vt:lpstr>
      <vt:lpstr>                    Anatomy </vt:lpstr>
      <vt:lpstr>                    Anatomy</vt:lpstr>
      <vt:lpstr>                    Anatomy </vt:lpstr>
      <vt:lpstr>Snímek 9</vt:lpstr>
      <vt:lpstr>                    Anatomy </vt:lpstr>
      <vt:lpstr>                    Anatomy </vt:lpstr>
      <vt:lpstr>Snímek 12</vt:lpstr>
      <vt:lpstr>                 Classifications</vt:lpstr>
      <vt:lpstr>      Classification mechanism of injury</vt:lpstr>
      <vt:lpstr>              Pathophysiology</vt:lpstr>
      <vt:lpstr>        Assessment findings</vt:lpstr>
      <vt:lpstr>        Assessment findings</vt:lpstr>
      <vt:lpstr>        Assessment findings</vt:lpstr>
      <vt:lpstr>        Assessment - neck</vt:lpstr>
      <vt:lpstr>        Assessment - chest</vt:lpstr>
      <vt:lpstr>                     Rib fractures </vt:lpstr>
      <vt:lpstr>Snímek 22</vt:lpstr>
      <vt:lpstr>                     Rib fractures </vt:lpstr>
      <vt:lpstr>                     Rib fractures </vt:lpstr>
      <vt:lpstr>                Flail chest</vt:lpstr>
      <vt:lpstr>                   Flail chest</vt:lpstr>
      <vt:lpstr>                Flail chest</vt:lpstr>
      <vt:lpstr>              Sternal fracture</vt:lpstr>
      <vt:lpstr>              Sternal fracture</vt:lpstr>
      <vt:lpstr>            Pulmonary injury          Closed pneumothorax</vt:lpstr>
      <vt:lpstr>Snímek 31</vt:lpstr>
      <vt:lpstr>Snímek 32</vt:lpstr>
      <vt:lpstr>            Pulmonary injury          Closed pneumothorax</vt:lpstr>
      <vt:lpstr>            Pulmonary injury          Closed pneumothorax</vt:lpstr>
      <vt:lpstr>            Pulmonary injury          Closed pneumothorax</vt:lpstr>
      <vt:lpstr>Snímek 36</vt:lpstr>
      <vt:lpstr>            Pulmonary injury           Open pneumothorax</vt:lpstr>
      <vt:lpstr>            Pulmonary injury           Open pneumothorax</vt:lpstr>
      <vt:lpstr>            Pulmonary injury           Open pneumothorax</vt:lpstr>
      <vt:lpstr>Snímek 40</vt:lpstr>
      <vt:lpstr>            Pulmonary injury         Tension pneumothorax</vt:lpstr>
      <vt:lpstr>            Pulmonary injury         Tension pneumothorax</vt:lpstr>
      <vt:lpstr>Snímek 43</vt:lpstr>
      <vt:lpstr>            Pulmonary injury         Tension pneumothorax</vt:lpstr>
      <vt:lpstr>            Pulmonary injury         Tension pneumothorax</vt:lpstr>
      <vt:lpstr>            Pulmonary injury         Tension pneumothorax</vt:lpstr>
      <vt:lpstr>            Pulmonary injury                  Hemothorax</vt:lpstr>
      <vt:lpstr>            Pulmonary injury                  Hemothorax</vt:lpstr>
      <vt:lpstr>Snímek 49</vt:lpstr>
      <vt:lpstr>            Pulmonary injury                  Hemothorax</vt:lpstr>
      <vt:lpstr>            Pulmonary injury                  Hemothorax</vt:lpstr>
      <vt:lpstr>            Pulmonary injury                    Contusion</vt:lpstr>
      <vt:lpstr>            Pulmonary injury                    Contusion</vt:lpstr>
      <vt:lpstr>      Cardiovascular injuries          Myocardial contusion</vt:lpstr>
      <vt:lpstr>      Cardiovascular injuries          Myocardial contusion</vt:lpstr>
      <vt:lpstr>      Cardiovascular injuries         Pericardial tamponade</vt:lpstr>
      <vt:lpstr>      Cardiovascular injuries         Pericardial tamponade</vt:lpstr>
      <vt:lpstr>      Cardiovascular injuries         Pericardial tamponade</vt:lpstr>
      <vt:lpstr>      Cardiovascular injuries         Pericardial tamponade</vt:lpstr>
      <vt:lpstr>      Cardiovascular injuries               Aortic rupture</vt:lpstr>
      <vt:lpstr>      Cardiovascular injuries                Aortic rupture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bena</dc:creator>
  <cp:lastModifiedBy>bena</cp:lastModifiedBy>
  <cp:revision>466</cp:revision>
  <dcterms:created xsi:type="dcterms:W3CDTF">2011-08-18T10:16:00Z</dcterms:created>
  <dcterms:modified xsi:type="dcterms:W3CDTF">2013-02-04T22:50:10Z</dcterms:modified>
</cp:coreProperties>
</file>