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5"/>
  </p:notesMasterIdLst>
  <p:sldIdLst>
    <p:sldId id="256" r:id="rId2"/>
    <p:sldId id="257" r:id="rId3"/>
    <p:sldId id="258" r:id="rId4"/>
    <p:sldId id="296" r:id="rId5"/>
    <p:sldId id="297" r:id="rId6"/>
    <p:sldId id="298" r:id="rId7"/>
    <p:sldId id="299" r:id="rId8"/>
    <p:sldId id="300" r:id="rId9"/>
    <p:sldId id="301" r:id="rId10"/>
    <p:sldId id="302" r:id="rId11"/>
    <p:sldId id="303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316" r:id="rId24"/>
    <p:sldId id="317" r:id="rId25"/>
    <p:sldId id="318" r:id="rId26"/>
    <p:sldId id="319" r:id="rId27"/>
    <p:sldId id="320" r:id="rId28"/>
    <p:sldId id="321" r:id="rId29"/>
    <p:sldId id="322" r:id="rId30"/>
    <p:sldId id="323" r:id="rId31"/>
    <p:sldId id="324" r:id="rId32"/>
    <p:sldId id="294" r:id="rId33"/>
    <p:sldId id="325" r:id="rId34"/>
    <p:sldId id="260" r:id="rId35"/>
    <p:sldId id="262" r:id="rId36"/>
    <p:sldId id="263" r:id="rId37"/>
    <p:sldId id="264" r:id="rId38"/>
    <p:sldId id="265" r:id="rId39"/>
    <p:sldId id="266" r:id="rId40"/>
    <p:sldId id="267" r:id="rId41"/>
    <p:sldId id="268" r:id="rId42"/>
    <p:sldId id="269" r:id="rId43"/>
    <p:sldId id="270" r:id="rId44"/>
    <p:sldId id="271" r:id="rId45"/>
    <p:sldId id="272" r:id="rId46"/>
    <p:sldId id="275" r:id="rId47"/>
    <p:sldId id="277" r:id="rId48"/>
    <p:sldId id="278" r:id="rId49"/>
    <p:sldId id="279" r:id="rId50"/>
    <p:sldId id="326" r:id="rId51"/>
    <p:sldId id="280" r:id="rId52"/>
    <p:sldId id="327" r:id="rId53"/>
    <p:sldId id="328" r:id="rId54"/>
    <p:sldId id="329" r:id="rId55"/>
    <p:sldId id="281" r:id="rId56"/>
    <p:sldId id="282" r:id="rId57"/>
    <p:sldId id="330" r:id="rId58"/>
    <p:sldId id="331" r:id="rId59"/>
    <p:sldId id="284" r:id="rId60"/>
    <p:sldId id="285" r:id="rId61"/>
    <p:sldId id="286" r:id="rId62"/>
    <p:sldId id="295" r:id="rId63"/>
    <p:sldId id="333" r:id="rId64"/>
    <p:sldId id="334" r:id="rId65"/>
    <p:sldId id="335" r:id="rId66"/>
    <p:sldId id="336" r:id="rId67"/>
    <p:sldId id="332" r:id="rId68"/>
    <p:sldId id="287" r:id="rId69"/>
    <p:sldId id="288" r:id="rId70"/>
    <p:sldId id="289" r:id="rId71"/>
    <p:sldId id="290" r:id="rId72"/>
    <p:sldId id="291" r:id="rId73"/>
    <p:sldId id="292" r:id="rId7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1pPr>
    <a:lvl2pPr marL="0" marR="0" indent="2286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2pPr>
    <a:lvl3pPr marL="0" marR="0" indent="4572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3pPr>
    <a:lvl4pPr marL="0" marR="0" indent="6858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4pPr>
    <a:lvl5pPr marL="0" marR="0" indent="9144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5pPr>
    <a:lvl6pPr marL="0" marR="0" indent="11430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6pPr>
    <a:lvl7pPr marL="0" marR="0" indent="13716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7pPr>
    <a:lvl8pPr marL="0" marR="0" indent="16002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8pPr>
    <a:lvl9pPr marL="0" marR="0" indent="18288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1">
              <a:hueOff val="178262"/>
              <a:satOff val="-8651"/>
              <a:lumOff val="-7254"/>
              <a:alpha val="29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6">
              <a:alpha val="25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01D73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239254"/>
              <a:lumOff val="-139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EB9B">
              <a:alpha val="26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889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47882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>
              <a:alpha val="75000"/>
            </a:srgbClr>
          </a:solidFill>
        </a:fill>
      </a:tcStyle>
    </a:wholeTbl>
    <a:band2H>
      <a:tcTxStyle/>
      <a:tcStyle>
        <a:tcBdr/>
        <a:fill>
          <a:solidFill>
            <a:srgbClr val="686A6A">
              <a:alpha val="8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222222"/>
              </a:solidFill>
              <a:prstDash val="solid"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86A6A">
              <a:alpha val="85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22222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85" d="100"/>
          <a:sy n="85" d="100"/>
        </p:scale>
        <p:origin x="19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518CC3-584C-4B52-A1EC-351CB28FC0BE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/>
      <dgm:spPr/>
    </dgm:pt>
    <dgm:pt modelId="{3D1C64EA-4C98-4C1D-8A40-726CB13CB354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20000"/>
            </a:spcBef>
            <a:spcAft>
              <a:spcPct val="0"/>
            </a:spcAft>
            <a:buClrTx/>
            <a:buSzTx/>
            <a:buFontTx/>
            <a:buChar char="•"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Podle místa vzniku</a:t>
          </a:r>
        </a:p>
      </dgm:t>
    </dgm:pt>
    <dgm:pt modelId="{1CAD9811-3741-4F9F-A282-DF2CBCE8D884}" type="parTrans" cxnId="{576AB4CE-7AFC-43F7-971F-44945789C003}">
      <dgm:prSet/>
      <dgm:spPr/>
    </dgm:pt>
    <dgm:pt modelId="{C5CBC8DE-2FD9-49CF-BD88-789A1E0491E2}" type="sibTrans" cxnId="{576AB4CE-7AFC-43F7-971F-44945789C003}">
      <dgm:prSet/>
      <dgm:spPr/>
    </dgm:pt>
    <dgm:pt modelId="{C7A49BCE-F121-4E67-9706-9FF7CB76E58F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20000"/>
            </a:spcBef>
            <a:spcAft>
              <a:spcPct val="0"/>
            </a:spcAft>
            <a:buClrTx/>
            <a:buSzTx/>
            <a:buFontTx/>
            <a:buChar char="•"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1. Somatická</a:t>
          </a:r>
        </a:p>
      </dgm:t>
    </dgm:pt>
    <dgm:pt modelId="{F15BFF9C-E487-4DC0-A1DB-6F6C34278192}" type="parTrans" cxnId="{E9C8E0E0-97FE-4F57-BB5D-5313989EC57B}">
      <dgm:prSet/>
      <dgm:spPr/>
    </dgm:pt>
    <dgm:pt modelId="{DF3E62FB-6686-4BC1-A457-E5D84172A582}" type="sibTrans" cxnId="{E9C8E0E0-97FE-4F57-BB5D-5313989EC57B}">
      <dgm:prSet/>
      <dgm:spPr/>
    </dgm:pt>
    <dgm:pt modelId="{E4DA46A9-60AC-4D97-AFAF-C67DEC2FC7C0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20000"/>
            </a:spcBef>
            <a:spcAft>
              <a:spcPct val="0"/>
            </a:spcAft>
            <a:buClrTx/>
            <a:buSzTx/>
            <a:buFontTx/>
            <a:buChar char="•"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2.Útrobní</a:t>
          </a:r>
        </a:p>
      </dgm:t>
    </dgm:pt>
    <dgm:pt modelId="{46183241-A0C4-4517-B443-DD44CA7E778D}" type="parTrans" cxnId="{B5347B9B-5C19-4B69-878A-6E4D59E634E2}">
      <dgm:prSet/>
      <dgm:spPr/>
    </dgm:pt>
    <dgm:pt modelId="{58B0D3A9-A323-44C3-83DC-5DCBFC962542}" type="sibTrans" cxnId="{B5347B9B-5C19-4B69-878A-6E4D59E634E2}">
      <dgm:prSet/>
      <dgm:spPr/>
    </dgm:pt>
    <dgm:pt modelId="{384EC76D-6143-43F6-9423-09EC907D2748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20000"/>
            </a:spcBef>
            <a:spcAft>
              <a:spcPct val="0"/>
            </a:spcAft>
            <a:buClrTx/>
            <a:buSzTx/>
            <a:buFontTx/>
            <a:buChar char="•"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3.Centrální</a:t>
          </a:r>
        </a:p>
      </dgm:t>
    </dgm:pt>
    <dgm:pt modelId="{351FC56C-BAA5-434F-A45D-3B7940B3A3A8}" type="parTrans" cxnId="{085D114B-1AA7-4597-B1A6-E3BBE92523FF}">
      <dgm:prSet/>
      <dgm:spPr/>
    </dgm:pt>
    <dgm:pt modelId="{F9E980EC-E88A-452B-9C79-A265EFADF359}" type="sibTrans" cxnId="{085D114B-1AA7-4597-B1A6-E3BBE92523FF}">
      <dgm:prSet/>
      <dgm:spPr/>
    </dgm:pt>
    <dgm:pt modelId="{48CFBA2F-B66B-40F3-8E12-40920102461C}" type="pres">
      <dgm:prSet presAssocID="{76518CC3-584C-4B52-A1EC-351CB28FC0B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433D672-78E9-4C19-A25E-ACB03183FB66}" type="pres">
      <dgm:prSet presAssocID="{3D1C64EA-4C98-4C1D-8A40-726CB13CB354}" presName="hierRoot1" presStyleCnt="0">
        <dgm:presLayoutVars>
          <dgm:hierBranch/>
        </dgm:presLayoutVars>
      </dgm:prSet>
      <dgm:spPr/>
    </dgm:pt>
    <dgm:pt modelId="{954F874C-9BE7-4937-B9AE-055B4AD52226}" type="pres">
      <dgm:prSet presAssocID="{3D1C64EA-4C98-4C1D-8A40-726CB13CB354}" presName="rootComposite1" presStyleCnt="0"/>
      <dgm:spPr/>
    </dgm:pt>
    <dgm:pt modelId="{BEAB9292-1EFE-4134-99CF-1162BE0570A2}" type="pres">
      <dgm:prSet presAssocID="{3D1C64EA-4C98-4C1D-8A40-726CB13CB354}" presName="rootText1" presStyleLbl="node0" presStyleIdx="0" presStyleCnt="1">
        <dgm:presLayoutVars>
          <dgm:chPref val="3"/>
        </dgm:presLayoutVars>
      </dgm:prSet>
      <dgm:spPr/>
    </dgm:pt>
    <dgm:pt modelId="{0622FCE7-887D-4BCA-90F8-D60B757D495F}" type="pres">
      <dgm:prSet presAssocID="{3D1C64EA-4C98-4C1D-8A40-726CB13CB354}" presName="rootConnector1" presStyleLbl="node1" presStyleIdx="0" presStyleCnt="0"/>
      <dgm:spPr/>
    </dgm:pt>
    <dgm:pt modelId="{CE1FFDE4-31AD-4924-A48E-CB76278BF106}" type="pres">
      <dgm:prSet presAssocID="{3D1C64EA-4C98-4C1D-8A40-726CB13CB354}" presName="hierChild2" presStyleCnt="0"/>
      <dgm:spPr/>
    </dgm:pt>
    <dgm:pt modelId="{88B94604-23C4-48A4-999F-BCB28BFB1133}" type="pres">
      <dgm:prSet presAssocID="{F15BFF9C-E487-4DC0-A1DB-6F6C34278192}" presName="Name35" presStyleLbl="parChTrans1D2" presStyleIdx="0" presStyleCnt="3"/>
      <dgm:spPr/>
    </dgm:pt>
    <dgm:pt modelId="{C8CDD63E-D048-42E1-9C26-3B35606C4956}" type="pres">
      <dgm:prSet presAssocID="{C7A49BCE-F121-4E67-9706-9FF7CB76E58F}" presName="hierRoot2" presStyleCnt="0">
        <dgm:presLayoutVars>
          <dgm:hierBranch/>
        </dgm:presLayoutVars>
      </dgm:prSet>
      <dgm:spPr/>
    </dgm:pt>
    <dgm:pt modelId="{5EB83B03-A8A1-4327-B655-BAFB4855097C}" type="pres">
      <dgm:prSet presAssocID="{C7A49BCE-F121-4E67-9706-9FF7CB76E58F}" presName="rootComposite" presStyleCnt="0"/>
      <dgm:spPr/>
    </dgm:pt>
    <dgm:pt modelId="{19D03890-433E-4CE9-9B7B-D2D705C38081}" type="pres">
      <dgm:prSet presAssocID="{C7A49BCE-F121-4E67-9706-9FF7CB76E58F}" presName="rootText" presStyleLbl="node2" presStyleIdx="0" presStyleCnt="3">
        <dgm:presLayoutVars>
          <dgm:chPref val="3"/>
        </dgm:presLayoutVars>
      </dgm:prSet>
      <dgm:spPr/>
    </dgm:pt>
    <dgm:pt modelId="{10755CDC-B7EE-442C-AAF3-2DDEB9C323F3}" type="pres">
      <dgm:prSet presAssocID="{C7A49BCE-F121-4E67-9706-9FF7CB76E58F}" presName="rootConnector" presStyleLbl="node2" presStyleIdx="0" presStyleCnt="3"/>
      <dgm:spPr/>
    </dgm:pt>
    <dgm:pt modelId="{C95FBFE5-6B87-4CCB-9A7E-C1718DF3415E}" type="pres">
      <dgm:prSet presAssocID="{C7A49BCE-F121-4E67-9706-9FF7CB76E58F}" presName="hierChild4" presStyleCnt="0"/>
      <dgm:spPr/>
    </dgm:pt>
    <dgm:pt modelId="{E4F96549-C681-4B3A-8136-62A2DAC6CF7B}" type="pres">
      <dgm:prSet presAssocID="{C7A49BCE-F121-4E67-9706-9FF7CB76E58F}" presName="hierChild5" presStyleCnt="0"/>
      <dgm:spPr/>
    </dgm:pt>
    <dgm:pt modelId="{B0F786DC-2536-41DD-A5C0-1E74F33A318A}" type="pres">
      <dgm:prSet presAssocID="{46183241-A0C4-4517-B443-DD44CA7E778D}" presName="Name35" presStyleLbl="parChTrans1D2" presStyleIdx="1" presStyleCnt="3"/>
      <dgm:spPr/>
    </dgm:pt>
    <dgm:pt modelId="{B88D8D92-3F74-4DAB-AAA1-AFD9DA182995}" type="pres">
      <dgm:prSet presAssocID="{E4DA46A9-60AC-4D97-AFAF-C67DEC2FC7C0}" presName="hierRoot2" presStyleCnt="0">
        <dgm:presLayoutVars>
          <dgm:hierBranch/>
        </dgm:presLayoutVars>
      </dgm:prSet>
      <dgm:spPr/>
    </dgm:pt>
    <dgm:pt modelId="{0D1007D5-8FFF-4B32-B3BC-EE8009D2CE0A}" type="pres">
      <dgm:prSet presAssocID="{E4DA46A9-60AC-4D97-AFAF-C67DEC2FC7C0}" presName="rootComposite" presStyleCnt="0"/>
      <dgm:spPr/>
    </dgm:pt>
    <dgm:pt modelId="{355C7D12-129C-466F-8A10-D0BE2283C941}" type="pres">
      <dgm:prSet presAssocID="{E4DA46A9-60AC-4D97-AFAF-C67DEC2FC7C0}" presName="rootText" presStyleLbl="node2" presStyleIdx="1" presStyleCnt="3">
        <dgm:presLayoutVars>
          <dgm:chPref val="3"/>
        </dgm:presLayoutVars>
      </dgm:prSet>
      <dgm:spPr/>
    </dgm:pt>
    <dgm:pt modelId="{A34661EE-1D06-4C37-A661-B4AF82F1E7AF}" type="pres">
      <dgm:prSet presAssocID="{E4DA46A9-60AC-4D97-AFAF-C67DEC2FC7C0}" presName="rootConnector" presStyleLbl="node2" presStyleIdx="1" presStyleCnt="3"/>
      <dgm:spPr/>
    </dgm:pt>
    <dgm:pt modelId="{567AA667-CEA5-4168-B1B8-89F8E9A424A6}" type="pres">
      <dgm:prSet presAssocID="{E4DA46A9-60AC-4D97-AFAF-C67DEC2FC7C0}" presName="hierChild4" presStyleCnt="0"/>
      <dgm:spPr/>
    </dgm:pt>
    <dgm:pt modelId="{15FDE904-0881-4EAC-8574-88F6A0666D9C}" type="pres">
      <dgm:prSet presAssocID="{E4DA46A9-60AC-4D97-AFAF-C67DEC2FC7C0}" presName="hierChild5" presStyleCnt="0"/>
      <dgm:spPr/>
    </dgm:pt>
    <dgm:pt modelId="{213327DA-C9A7-4ABC-8BCD-351A49F9B0D5}" type="pres">
      <dgm:prSet presAssocID="{351FC56C-BAA5-434F-A45D-3B7940B3A3A8}" presName="Name35" presStyleLbl="parChTrans1D2" presStyleIdx="2" presStyleCnt="3"/>
      <dgm:spPr/>
    </dgm:pt>
    <dgm:pt modelId="{B5032E5E-BE2D-48AF-8A97-002BFB3666A4}" type="pres">
      <dgm:prSet presAssocID="{384EC76D-6143-43F6-9423-09EC907D2748}" presName="hierRoot2" presStyleCnt="0">
        <dgm:presLayoutVars>
          <dgm:hierBranch/>
        </dgm:presLayoutVars>
      </dgm:prSet>
      <dgm:spPr/>
    </dgm:pt>
    <dgm:pt modelId="{3CE3EFA8-F079-4A52-B630-4E811B3D56F8}" type="pres">
      <dgm:prSet presAssocID="{384EC76D-6143-43F6-9423-09EC907D2748}" presName="rootComposite" presStyleCnt="0"/>
      <dgm:spPr/>
    </dgm:pt>
    <dgm:pt modelId="{24925D4E-A025-4B18-9D44-BE063C42F194}" type="pres">
      <dgm:prSet presAssocID="{384EC76D-6143-43F6-9423-09EC907D2748}" presName="rootText" presStyleLbl="node2" presStyleIdx="2" presStyleCnt="3">
        <dgm:presLayoutVars>
          <dgm:chPref val="3"/>
        </dgm:presLayoutVars>
      </dgm:prSet>
      <dgm:spPr/>
    </dgm:pt>
    <dgm:pt modelId="{8B5C73B3-34F3-4FAA-8B57-6FCEE5B6B45B}" type="pres">
      <dgm:prSet presAssocID="{384EC76D-6143-43F6-9423-09EC907D2748}" presName="rootConnector" presStyleLbl="node2" presStyleIdx="2" presStyleCnt="3"/>
      <dgm:spPr/>
    </dgm:pt>
    <dgm:pt modelId="{0550A150-F9EE-4643-BE97-E51BCB53AF67}" type="pres">
      <dgm:prSet presAssocID="{384EC76D-6143-43F6-9423-09EC907D2748}" presName="hierChild4" presStyleCnt="0"/>
      <dgm:spPr/>
    </dgm:pt>
    <dgm:pt modelId="{A4CF9BB6-11F1-498C-A4D0-B25B124DE26B}" type="pres">
      <dgm:prSet presAssocID="{384EC76D-6143-43F6-9423-09EC907D2748}" presName="hierChild5" presStyleCnt="0"/>
      <dgm:spPr/>
    </dgm:pt>
    <dgm:pt modelId="{5DEAE973-2BD7-4E7F-A490-88B1E69D0582}" type="pres">
      <dgm:prSet presAssocID="{3D1C64EA-4C98-4C1D-8A40-726CB13CB354}" presName="hierChild3" presStyleCnt="0"/>
      <dgm:spPr/>
    </dgm:pt>
  </dgm:ptLst>
  <dgm:cxnLst>
    <dgm:cxn modelId="{A0880A25-B3B6-4736-9BA2-E7514C101016}" type="presOf" srcId="{76518CC3-584C-4B52-A1EC-351CB28FC0BE}" destId="{48CFBA2F-B66B-40F3-8E12-40920102461C}" srcOrd="0" destOrd="0" presId="urn:microsoft.com/office/officeart/2005/8/layout/orgChart1"/>
    <dgm:cxn modelId="{5869DA28-AF58-4F9E-B015-F1DA9F247C94}" type="presOf" srcId="{C7A49BCE-F121-4E67-9706-9FF7CB76E58F}" destId="{19D03890-433E-4CE9-9B7B-D2D705C38081}" srcOrd="0" destOrd="0" presId="urn:microsoft.com/office/officeart/2005/8/layout/orgChart1"/>
    <dgm:cxn modelId="{15EE293C-3313-4404-9876-0C1884858D6E}" type="presOf" srcId="{3D1C64EA-4C98-4C1D-8A40-726CB13CB354}" destId="{BEAB9292-1EFE-4134-99CF-1162BE0570A2}" srcOrd="0" destOrd="0" presId="urn:microsoft.com/office/officeart/2005/8/layout/orgChart1"/>
    <dgm:cxn modelId="{085D114B-1AA7-4597-B1A6-E3BBE92523FF}" srcId="{3D1C64EA-4C98-4C1D-8A40-726CB13CB354}" destId="{384EC76D-6143-43F6-9423-09EC907D2748}" srcOrd="2" destOrd="0" parTransId="{351FC56C-BAA5-434F-A45D-3B7940B3A3A8}" sibTransId="{F9E980EC-E88A-452B-9C79-A265EFADF359}"/>
    <dgm:cxn modelId="{6E610556-5863-40B6-B890-E06A9FCE3149}" type="presOf" srcId="{384EC76D-6143-43F6-9423-09EC907D2748}" destId="{24925D4E-A025-4B18-9D44-BE063C42F194}" srcOrd="0" destOrd="0" presId="urn:microsoft.com/office/officeart/2005/8/layout/orgChart1"/>
    <dgm:cxn modelId="{AD72215B-3FD1-4431-B34B-3A25181E3754}" type="presOf" srcId="{E4DA46A9-60AC-4D97-AFAF-C67DEC2FC7C0}" destId="{A34661EE-1D06-4C37-A661-B4AF82F1E7AF}" srcOrd="1" destOrd="0" presId="urn:microsoft.com/office/officeart/2005/8/layout/orgChart1"/>
    <dgm:cxn modelId="{A620F07A-D72F-4760-B415-59EF87DAE175}" type="presOf" srcId="{384EC76D-6143-43F6-9423-09EC907D2748}" destId="{8B5C73B3-34F3-4FAA-8B57-6FCEE5B6B45B}" srcOrd="1" destOrd="0" presId="urn:microsoft.com/office/officeart/2005/8/layout/orgChart1"/>
    <dgm:cxn modelId="{02EB3380-5094-4015-B066-A89A7151F3F7}" type="presOf" srcId="{F15BFF9C-E487-4DC0-A1DB-6F6C34278192}" destId="{88B94604-23C4-48A4-999F-BCB28BFB1133}" srcOrd="0" destOrd="0" presId="urn:microsoft.com/office/officeart/2005/8/layout/orgChart1"/>
    <dgm:cxn modelId="{2093D68E-33DB-40A2-8A97-461DD645FBAE}" type="presOf" srcId="{C7A49BCE-F121-4E67-9706-9FF7CB76E58F}" destId="{10755CDC-B7EE-442C-AAF3-2DDEB9C323F3}" srcOrd="1" destOrd="0" presId="urn:microsoft.com/office/officeart/2005/8/layout/orgChart1"/>
    <dgm:cxn modelId="{07203993-A4FD-47C6-A5C6-084FE5C689D9}" type="presOf" srcId="{E4DA46A9-60AC-4D97-AFAF-C67DEC2FC7C0}" destId="{355C7D12-129C-466F-8A10-D0BE2283C941}" srcOrd="0" destOrd="0" presId="urn:microsoft.com/office/officeart/2005/8/layout/orgChart1"/>
    <dgm:cxn modelId="{D83A6593-7EC6-4625-9708-63933FB1B01C}" type="presOf" srcId="{46183241-A0C4-4517-B443-DD44CA7E778D}" destId="{B0F786DC-2536-41DD-A5C0-1E74F33A318A}" srcOrd="0" destOrd="0" presId="urn:microsoft.com/office/officeart/2005/8/layout/orgChart1"/>
    <dgm:cxn modelId="{FB13A695-C8EC-45DD-B414-EF7303C2980A}" type="presOf" srcId="{351FC56C-BAA5-434F-A45D-3B7940B3A3A8}" destId="{213327DA-C9A7-4ABC-8BCD-351A49F9B0D5}" srcOrd="0" destOrd="0" presId="urn:microsoft.com/office/officeart/2005/8/layout/orgChart1"/>
    <dgm:cxn modelId="{B5347B9B-5C19-4B69-878A-6E4D59E634E2}" srcId="{3D1C64EA-4C98-4C1D-8A40-726CB13CB354}" destId="{E4DA46A9-60AC-4D97-AFAF-C67DEC2FC7C0}" srcOrd="1" destOrd="0" parTransId="{46183241-A0C4-4517-B443-DD44CA7E778D}" sibTransId="{58B0D3A9-A323-44C3-83DC-5DCBFC962542}"/>
    <dgm:cxn modelId="{576AB4CE-7AFC-43F7-971F-44945789C003}" srcId="{76518CC3-584C-4B52-A1EC-351CB28FC0BE}" destId="{3D1C64EA-4C98-4C1D-8A40-726CB13CB354}" srcOrd="0" destOrd="0" parTransId="{1CAD9811-3741-4F9F-A282-DF2CBCE8D884}" sibTransId="{C5CBC8DE-2FD9-49CF-BD88-789A1E0491E2}"/>
    <dgm:cxn modelId="{78CFBAD8-7371-4EC0-9D43-67A3917C40CD}" type="presOf" srcId="{3D1C64EA-4C98-4C1D-8A40-726CB13CB354}" destId="{0622FCE7-887D-4BCA-90F8-D60B757D495F}" srcOrd="1" destOrd="0" presId="urn:microsoft.com/office/officeart/2005/8/layout/orgChart1"/>
    <dgm:cxn modelId="{E9C8E0E0-97FE-4F57-BB5D-5313989EC57B}" srcId="{3D1C64EA-4C98-4C1D-8A40-726CB13CB354}" destId="{C7A49BCE-F121-4E67-9706-9FF7CB76E58F}" srcOrd="0" destOrd="0" parTransId="{F15BFF9C-E487-4DC0-A1DB-6F6C34278192}" sibTransId="{DF3E62FB-6686-4BC1-A457-E5D84172A582}"/>
    <dgm:cxn modelId="{6CA552D0-ACC6-463D-89BC-FE49B265B901}" type="presParOf" srcId="{48CFBA2F-B66B-40F3-8E12-40920102461C}" destId="{B433D672-78E9-4C19-A25E-ACB03183FB66}" srcOrd="0" destOrd="0" presId="urn:microsoft.com/office/officeart/2005/8/layout/orgChart1"/>
    <dgm:cxn modelId="{DB8CBC3B-FB7A-456C-9EF5-7B579F970E0D}" type="presParOf" srcId="{B433D672-78E9-4C19-A25E-ACB03183FB66}" destId="{954F874C-9BE7-4937-B9AE-055B4AD52226}" srcOrd="0" destOrd="0" presId="urn:microsoft.com/office/officeart/2005/8/layout/orgChart1"/>
    <dgm:cxn modelId="{542C6784-B65D-4DA9-B7BD-FA8BC1C5EA5F}" type="presParOf" srcId="{954F874C-9BE7-4937-B9AE-055B4AD52226}" destId="{BEAB9292-1EFE-4134-99CF-1162BE0570A2}" srcOrd="0" destOrd="0" presId="urn:microsoft.com/office/officeart/2005/8/layout/orgChart1"/>
    <dgm:cxn modelId="{C5C7D05A-D41C-4EDB-842C-A7BB07569C9C}" type="presParOf" srcId="{954F874C-9BE7-4937-B9AE-055B4AD52226}" destId="{0622FCE7-887D-4BCA-90F8-D60B757D495F}" srcOrd="1" destOrd="0" presId="urn:microsoft.com/office/officeart/2005/8/layout/orgChart1"/>
    <dgm:cxn modelId="{DFEC9CE7-F1F6-4CF8-8002-A464D39A1641}" type="presParOf" srcId="{B433D672-78E9-4C19-A25E-ACB03183FB66}" destId="{CE1FFDE4-31AD-4924-A48E-CB76278BF106}" srcOrd="1" destOrd="0" presId="urn:microsoft.com/office/officeart/2005/8/layout/orgChart1"/>
    <dgm:cxn modelId="{F8A1F37A-51BE-4675-8C13-80BF32FB5F97}" type="presParOf" srcId="{CE1FFDE4-31AD-4924-A48E-CB76278BF106}" destId="{88B94604-23C4-48A4-999F-BCB28BFB1133}" srcOrd="0" destOrd="0" presId="urn:microsoft.com/office/officeart/2005/8/layout/orgChart1"/>
    <dgm:cxn modelId="{61A251D9-4074-4CAC-99CB-1152EAB95235}" type="presParOf" srcId="{CE1FFDE4-31AD-4924-A48E-CB76278BF106}" destId="{C8CDD63E-D048-42E1-9C26-3B35606C4956}" srcOrd="1" destOrd="0" presId="urn:microsoft.com/office/officeart/2005/8/layout/orgChart1"/>
    <dgm:cxn modelId="{EC7F3C6A-3B1A-46B6-931B-08DA0D9EAF55}" type="presParOf" srcId="{C8CDD63E-D048-42E1-9C26-3B35606C4956}" destId="{5EB83B03-A8A1-4327-B655-BAFB4855097C}" srcOrd="0" destOrd="0" presId="urn:microsoft.com/office/officeart/2005/8/layout/orgChart1"/>
    <dgm:cxn modelId="{E2227F92-D265-4E4D-B7FB-C8E2F15DB503}" type="presParOf" srcId="{5EB83B03-A8A1-4327-B655-BAFB4855097C}" destId="{19D03890-433E-4CE9-9B7B-D2D705C38081}" srcOrd="0" destOrd="0" presId="urn:microsoft.com/office/officeart/2005/8/layout/orgChart1"/>
    <dgm:cxn modelId="{3A95C21C-BBA9-4A79-B9E7-E70261CFFDBE}" type="presParOf" srcId="{5EB83B03-A8A1-4327-B655-BAFB4855097C}" destId="{10755CDC-B7EE-442C-AAF3-2DDEB9C323F3}" srcOrd="1" destOrd="0" presId="urn:microsoft.com/office/officeart/2005/8/layout/orgChart1"/>
    <dgm:cxn modelId="{4379740F-19CA-42D2-9A1B-78B72B91CEE5}" type="presParOf" srcId="{C8CDD63E-D048-42E1-9C26-3B35606C4956}" destId="{C95FBFE5-6B87-4CCB-9A7E-C1718DF3415E}" srcOrd="1" destOrd="0" presId="urn:microsoft.com/office/officeart/2005/8/layout/orgChart1"/>
    <dgm:cxn modelId="{9C230F43-1E62-47E4-94FD-ADA8043E40C2}" type="presParOf" srcId="{C8CDD63E-D048-42E1-9C26-3B35606C4956}" destId="{E4F96549-C681-4B3A-8136-62A2DAC6CF7B}" srcOrd="2" destOrd="0" presId="urn:microsoft.com/office/officeart/2005/8/layout/orgChart1"/>
    <dgm:cxn modelId="{5CC09501-FA36-49A6-85E0-C9FA6CDF3EF1}" type="presParOf" srcId="{CE1FFDE4-31AD-4924-A48E-CB76278BF106}" destId="{B0F786DC-2536-41DD-A5C0-1E74F33A318A}" srcOrd="2" destOrd="0" presId="urn:microsoft.com/office/officeart/2005/8/layout/orgChart1"/>
    <dgm:cxn modelId="{2020850B-2D10-4AC8-8362-C3D0DC335587}" type="presParOf" srcId="{CE1FFDE4-31AD-4924-A48E-CB76278BF106}" destId="{B88D8D92-3F74-4DAB-AAA1-AFD9DA182995}" srcOrd="3" destOrd="0" presId="urn:microsoft.com/office/officeart/2005/8/layout/orgChart1"/>
    <dgm:cxn modelId="{C8837FA7-798E-4BFE-BF7F-061EF1E89610}" type="presParOf" srcId="{B88D8D92-3F74-4DAB-AAA1-AFD9DA182995}" destId="{0D1007D5-8FFF-4B32-B3BC-EE8009D2CE0A}" srcOrd="0" destOrd="0" presId="urn:microsoft.com/office/officeart/2005/8/layout/orgChart1"/>
    <dgm:cxn modelId="{B329B4C8-C200-479D-B29E-1CA20C8FD720}" type="presParOf" srcId="{0D1007D5-8FFF-4B32-B3BC-EE8009D2CE0A}" destId="{355C7D12-129C-466F-8A10-D0BE2283C941}" srcOrd="0" destOrd="0" presId="urn:microsoft.com/office/officeart/2005/8/layout/orgChart1"/>
    <dgm:cxn modelId="{5E70C74E-9360-41C2-9D7A-39A2073E750B}" type="presParOf" srcId="{0D1007D5-8FFF-4B32-B3BC-EE8009D2CE0A}" destId="{A34661EE-1D06-4C37-A661-B4AF82F1E7AF}" srcOrd="1" destOrd="0" presId="urn:microsoft.com/office/officeart/2005/8/layout/orgChart1"/>
    <dgm:cxn modelId="{4EB60B7A-F796-4403-94A4-DD972EE48CC9}" type="presParOf" srcId="{B88D8D92-3F74-4DAB-AAA1-AFD9DA182995}" destId="{567AA667-CEA5-4168-B1B8-89F8E9A424A6}" srcOrd="1" destOrd="0" presId="urn:microsoft.com/office/officeart/2005/8/layout/orgChart1"/>
    <dgm:cxn modelId="{3673D2BC-6699-4AF5-9480-8A5D5E991952}" type="presParOf" srcId="{B88D8D92-3F74-4DAB-AAA1-AFD9DA182995}" destId="{15FDE904-0881-4EAC-8574-88F6A0666D9C}" srcOrd="2" destOrd="0" presId="urn:microsoft.com/office/officeart/2005/8/layout/orgChart1"/>
    <dgm:cxn modelId="{36DC4B65-082C-4BB5-9601-A0A6B24CBF1E}" type="presParOf" srcId="{CE1FFDE4-31AD-4924-A48E-CB76278BF106}" destId="{213327DA-C9A7-4ABC-8BCD-351A49F9B0D5}" srcOrd="4" destOrd="0" presId="urn:microsoft.com/office/officeart/2005/8/layout/orgChart1"/>
    <dgm:cxn modelId="{5D6C39A0-0283-46FA-B270-814FED70963D}" type="presParOf" srcId="{CE1FFDE4-31AD-4924-A48E-CB76278BF106}" destId="{B5032E5E-BE2D-48AF-8A97-002BFB3666A4}" srcOrd="5" destOrd="0" presId="urn:microsoft.com/office/officeart/2005/8/layout/orgChart1"/>
    <dgm:cxn modelId="{CE0B32F2-8BEC-416A-82A1-C775B7F58E38}" type="presParOf" srcId="{B5032E5E-BE2D-48AF-8A97-002BFB3666A4}" destId="{3CE3EFA8-F079-4A52-B630-4E811B3D56F8}" srcOrd="0" destOrd="0" presId="urn:microsoft.com/office/officeart/2005/8/layout/orgChart1"/>
    <dgm:cxn modelId="{C2034B04-6407-4B7A-9E1F-BAD038C406B9}" type="presParOf" srcId="{3CE3EFA8-F079-4A52-B630-4E811B3D56F8}" destId="{24925D4E-A025-4B18-9D44-BE063C42F194}" srcOrd="0" destOrd="0" presId="urn:microsoft.com/office/officeart/2005/8/layout/orgChart1"/>
    <dgm:cxn modelId="{F25B66E9-956D-478C-8FB9-86AAC68F9C58}" type="presParOf" srcId="{3CE3EFA8-F079-4A52-B630-4E811B3D56F8}" destId="{8B5C73B3-34F3-4FAA-8B57-6FCEE5B6B45B}" srcOrd="1" destOrd="0" presId="urn:microsoft.com/office/officeart/2005/8/layout/orgChart1"/>
    <dgm:cxn modelId="{351F503B-1753-40F7-9C78-0A78FE8DF86A}" type="presParOf" srcId="{B5032E5E-BE2D-48AF-8A97-002BFB3666A4}" destId="{0550A150-F9EE-4643-BE97-E51BCB53AF67}" srcOrd="1" destOrd="0" presId="urn:microsoft.com/office/officeart/2005/8/layout/orgChart1"/>
    <dgm:cxn modelId="{C1DE097F-04B5-4F2D-90CD-57EBE6939D3A}" type="presParOf" srcId="{B5032E5E-BE2D-48AF-8A97-002BFB3666A4}" destId="{A4CF9BB6-11F1-498C-A4D0-B25B124DE26B}" srcOrd="2" destOrd="0" presId="urn:microsoft.com/office/officeart/2005/8/layout/orgChart1"/>
    <dgm:cxn modelId="{FFD67B15-5114-4656-9CF9-76ECC227566E}" type="presParOf" srcId="{B433D672-78E9-4C19-A25E-ACB03183FB66}" destId="{5DEAE973-2BD7-4E7F-A490-88B1E69D058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3327DA-C9A7-4ABC-8BCD-351A49F9B0D5}">
      <dsp:nvSpPr>
        <dsp:cNvPr id="0" name=""/>
        <dsp:cNvSpPr/>
      </dsp:nvSpPr>
      <dsp:spPr>
        <a:xfrm>
          <a:off x="5837485" y="2816041"/>
          <a:ext cx="4130063" cy="7167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8393"/>
              </a:lnTo>
              <a:lnTo>
                <a:pt x="4130063" y="358393"/>
              </a:lnTo>
              <a:lnTo>
                <a:pt x="4130063" y="7167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F786DC-2536-41DD-A5C0-1E74F33A318A}">
      <dsp:nvSpPr>
        <dsp:cNvPr id="0" name=""/>
        <dsp:cNvSpPr/>
      </dsp:nvSpPr>
      <dsp:spPr>
        <a:xfrm>
          <a:off x="5791764" y="2816041"/>
          <a:ext cx="91440" cy="71678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167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B94604-23C4-48A4-999F-BCB28BFB1133}">
      <dsp:nvSpPr>
        <dsp:cNvPr id="0" name=""/>
        <dsp:cNvSpPr/>
      </dsp:nvSpPr>
      <dsp:spPr>
        <a:xfrm>
          <a:off x="1707421" y="2816041"/>
          <a:ext cx="4130063" cy="716787"/>
        </a:xfrm>
        <a:custGeom>
          <a:avLst/>
          <a:gdLst/>
          <a:ahLst/>
          <a:cxnLst/>
          <a:rect l="0" t="0" r="0" b="0"/>
          <a:pathLst>
            <a:path>
              <a:moveTo>
                <a:pt x="4130063" y="0"/>
              </a:moveTo>
              <a:lnTo>
                <a:pt x="4130063" y="358393"/>
              </a:lnTo>
              <a:lnTo>
                <a:pt x="0" y="358393"/>
              </a:lnTo>
              <a:lnTo>
                <a:pt x="0" y="7167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AB9292-1EFE-4134-99CF-1162BE0570A2}">
      <dsp:nvSpPr>
        <dsp:cNvPr id="0" name=""/>
        <dsp:cNvSpPr/>
      </dsp:nvSpPr>
      <dsp:spPr>
        <a:xfrm>
          <a:off x="4130847" y="1109403"/>
          <a:ext cx="3413275" cy="17066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45" tIns="29845" rIns="29845" bIns="298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47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Podle místa vzniku</a:t>
          </a:r>
        </a:p>
      </dsp:txBody>
      <dsp:txXfrm>
        <a:off x="4130847" y="1109403"/>
        <a:ext cx="3413275" cy="1706637"/>
      </dsp:txXfrm>
    </dsp:sp>
    <dsp:sp modelId="{19D03890-433E-4CE9-9B7B-D2D705C38081}">
      <dsp:nvSpPr>
        <dsp:cNvPr id="0" name=""/>
        <dsp:cNvSpPr/>
      </dsp:nvSpPr>
      <dsp:spPr>
        <a:xfrm>
          <a:off x="783" y="3532829"/>
          <a:ext cx="3413275" cy="17066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45" tIns="29845" rIns="29845" bIns="298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47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1. Somatická</a:t>
          </a:r>
        </a:p>
      </dsp:txBody>
      <dsp:txXfrm>
        <a:off x="783" y="3532829"/>
        <a:ext cx="3413275" cy="1706637"/>
      </dsp:txXfrm>
    </dsp:sp>
    <dsp:sp modelId="{355C7D12-129C-466F-8A10-D0BE2283C941}">
      <dsp:nvSpPr>
        <dsp:cNvPr id="0" name=""/>
        <dsp:cNvSpPr/>
      </dsp:nvSpPr>
      <dsp:spPr>
        <a:xfrm>
          <a:off x="4130847" y="3532829"/>
          <a:ext cx="3413275" cy="17066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45" tIns="29845" rIns="29845" bIns="298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47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2.Útrobní</a:t>
          </a:r>
        </a:p>
      </dsp:txBody>
      <dsp:txXfrm>
        <a:off x="4130847" y="3532829"/>
        <a:ext cx="3413275" cy="1706637"/>
      </dsp:txXfrm>
    </dsp:sp>
    <dsp:sp modelId="{24925D4E-A025-4B18-9D44-BE063C42F194}">
      <dsp:nvSpPr>
        <dsp:cNvPr id="0" name=""/>
        <dsp:cNvSpPr/>
      </dsp:nvSpPr>
      <dsp:spPr>
        <a:xfrm>
          <a:off x="8260910" y="3532829"/>
          <a:ext cx="3413275" cy="17066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45" tIns="29845" rIns="29845" bIns="298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47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3.Centrální</a:t>
          </a:r>
        </a:p>
      </dsp:txBody>
      <dsp:txXfrm>
        <a:off x="8260910" y="3532829"/>
        <a:ext cx="3413275" cy="17066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4" name="Shape 16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Název a podtitul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Čára"/>
          <p:cNvSpPr/>
          <p:nvPr/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" name="Text názvu"/>
          <p:cNvSpPr txBox="1">
            <a:spLocks noGrp="1"/>
          </p:cNvSpPr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Text názvu</a:t>
            </a:r>
          </a:p>
        </p:txBody>
      </p:sp>
      <p:sp>
        <p:nvSpPr>
          <p:cNvPr id="14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DIN Alternate"/>
              </a:defRPr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15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grafie - 3 na výšku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Obrázek"/>
          <p:cNvSpPr>
            <a:spLocks noGrp="1"/>
          </p:cNvSpPr>
          <p:nvPr>
            <p:ph type="pic" sz="half" idx="13"/>
          </p:nvPr>
        </p:nvSpPr>
        <p:spPr>
          <a:xfrm>
            <a:off x="5463161" y="-90805"/>
            <a:ext cx="8585201" cy="50438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2" name="Obrázek"/>
          <p:cNvSpPr>
            <a:spLocks noGrp="1"/>
          </p:cNvSpPr>
          <p:nvPr>
            <p:ph type="pic" sz="half" idx="14"/>
          </p:nvPr>
        </p:nvSpPr>
        <p:spPr>
          <a:xfrm>
            <a:off x="5918717" y="4660900"/>
            <a:ext cx="7669766" cy="5219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3" name="Obrázek"/>
          <p:cNvSpPr>
            <a:spLocks noGrp="1"/>
          </p:cNvSpPr>
          <p:nvPr>
            <p:ph type="pic" idx="15"/>
          </p:nvPr>
        </p:nvSpPr>
        <p:spPr>
          <a:xfrm>
            <a:off x="-1016000" y="-12700"/>
            <a:ext cx="8860898" cy="97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4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át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opisek"/>
          <p:cNvSpPr/>
          <p:nvPr/>
        </p:nvSpPr>
        <p:spPr>
          <a:xfrm>
            <a:off x="469900" y="2362200"/>
            <a:ext cx="12065000" cy="5229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4" y="0"/>
                </a:moveTo>
                <a:cubicBezTo>
                  <a:pt x="100" y="0"/>
                  <a:pt x="0" y="232"/>
                  <a:pt x="0" y="516"/>
                </a:cubicBezTo>
                <a:lnTo>
                  <a:pt x="0" y="18789"/>
                </a:lnTo>
                <a:cubicBezTo>
                  <a:pt x="0" y="19073"/>
                  <a:pt x="100" y="19305"/>
                  <a:pt x="224" y="19305"/>
                </a:cubicBezTo>
                <a:lnTo>
                  <a:pt x="17228" y="19305"/>
                </a:lnTo>
                <a:lnTo>
                  <a:pt x="17850" y="21600"/>
                </a:lnTo>
                <a:lnTo>
                  <a:pt x="18471" y="19305"/>
                </a:lnTo>
                <a:lnTo>
                  <a:pt x="21376" y="19305"/>
                </a:lnTo>
                <a:cubicBezTo>
                  <a:pt x="21500" y="19305"/>
                  <a:pt x="21600" y="19073"/>
                  <a:pt x="21600" y="18789"/>
                </a:cubicBezTo>
                <a:lnTo>
                  <a:pt x="21600" y="516"/>
                </a:lnTo>
                <a:cubicBezTo>
                  <a:pt x="21600" y="232"/>
                  <a:pt x="21500" y="0"/>
                  <a:pt x="21376" y="0"/>
                </a:cubicBezTo>
                <a:lnTo>
                  <a:pt x="224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Alternate"/>
              </a:defRPr>
            </a:pPr>
            <a:endParaRPr/>
          </a:p>
        </p:txBody>
      </p:sp>
      <p:sp>
        <p:nvSpPr>
          <p:cNvPr id="122" name="Sem napište citát."/>
          <p:cNvSpPr txBox="1">
            <a:spLocks noGrp="1"/>
          </p:cNvSpPr>
          <p:nvPr>
            <p:ph type="body" sz="quarter" idx="13"/>
          </p:nvPr>
        </p:nvSpPr>
        <p:spPr>
          <a:xfrm>
            <a:off x="889000" y="2908300"/>
            <a:ext cx="11226800" cy="1485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94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Alternate"/>
              </a:defRPr>
            </a:lvl1pPr>
          </a:lstStyle>
          <a:p>
            <a:r>
              <a:t>Sem napište citát.</a:t>
            </a:r>
          </a:p>
        </p:txBody>
      </p:sp>
      <p:sp>
        <p:nvSpPr>
          <p:cNvPr id="123" name="Josef Novák"/>
          <p:cNvSpPr txBox="1">
            <a:spLocks noGrp="1"/>
          </p:cNvSpPr>
          <p:nvPr>
            <p:ph type="body" sz="quarter" idx="14"/>
          </p:nvPr>
        </p:nvSpPr>
        <p:spPr>
          <a:xfrm>
            <a:off x="406400" y="7789333"/>
            <a:ext cx="12192000" cy="9906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6000">
                <a:latin typeface="+mn-lt"/>
                <a:ea typeface="+mn-ea"/>
                <a:cs typeface="+mn-cs"/>
                <a:sym typeface="DIN Alternate"/>
              </a:defRPr>
            </a:lvl1pPr>
          </a:lstStyle>
          <a:p>
            <a:r>
              <a:t>Josef Novák</a:t>
            </a:r>
          </a:p>
        </p:txBody>
      </p:sp>
      <p:sp>
        <p:nvSpPr>
          <p:cNvPr id="124" name="Text"/>
          <p:cNvSpPr txBox="1">
            <a:spLocks noGrp="1"/>
          </p:cNvSpPr>
          <p:nvPr>
            <p:ph type="body" sz="quarter" idx="15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+mn-lt"/>
                <a:ea typeface="+mn-ea"/>
                <a:cs typeface="+mn-cs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125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lternativní citá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em napište citát."/>
          <p:cNvSpPr txBox="1">
            <a:spLocks noGrp="1"/>
          </p:cNvSpPr>
          <p:nvPr>
            <p:ph type="body" sz="quarter" idx="13"/>
          </p:nvPr>
        </p:nvSpPr>
        <p:spPr>
          <a:xfrm>
            <a:off x="5892800" y="2641600"/>
            <a:ext cx="6705600" cy="370078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94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Alternate"/>
              </a:defRPr>
            </a:lvl1pPr>
          </a:lstStyle>
          <a:p>
            <a:r>
              <a:t>Sem napište citát.</a:t>
            </a:r>
          </a:p>
        </p:txBody>
      </p:sp>
      <p:sp>
        <p:nvSpPr>
          <p:cNvPr id="133" name="Obrázek"/>
          <p:cNvSpPr>
            <a:spLocks noGrp="1"/>
          </p:cNvSpPr>
          <p:nvPr>
            <p:ph type="pic" idx="14"/>
          </p:nvPr>
        </p:nvSpPr>
        <p:spPr>
          <a:xfrm>
            <a:off x="-1016000" y="-12700"/>
            <a:ext cx="8860898" cy="97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4" name="Josef Novák"/>
          <p:cNvSpPr txBox="1">
            <a:spLocks noGrp="1"/>
          </p:cNvSpPr>
          <p:nvPr>
            <p:ph type="body" sz="quarter" idx="15"/>
          </p:nvPr>
        </p:nvSpPr>
        <p:spPr>
          <a:xfrm>
            <a:off x="5892800" y="7725833"/>
            <a:ext cx="6705600" cy="990601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defTabSz="457200">
              <a:spcBef>
                <a:spcPts val="0"/>
              </a:spcBef>
              <a:buClrTx/>
              <a:buSzTx/>
              <a:buFontTx/>
              <a:buNone/>
              <a:defRPr sz="6000">
                <a:solidFill>
                  <a:srgbClr val="232323"/>
                </a:solidFill>
                <a:latin typeface="+mn-lt"/>
                <a:ea typeface="+mn-ea"/>
                <a:cs typeface="+mn-cs"/>
                <a:sym typeface="DIN Alternate"/>
              </a:defRPr>
            </a:lvl1pPr>
          </a:lstStyle>
          <a:p>
            <a:r>
              <a:t>Josef Novák</a:t>
            </a:r>
          </a:p>
        </p:txBody>
      </p:sp>
      <p:sp>
        <p:nvSpPr>
          <p:cNvPr id="135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grafie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Obrázek"/>
          <p:cNvSpPr>
            <a:spLocks noGrp="1"/>
          </p:cNvSpPr>
          <p:nvPr>
            <p:ph type="pic" idx="13"/>
          </p:nvPr>
        </p:nvSpPr>
        <p:spPr>
          <a:xfrm>
            <a:off x="-914400" y="-12700"/>
            <a:ext cx="14814645" cy="97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3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rázdný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lternativní 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114221" y="431800"/>
            <a:ext cx="479298" cy="398058"/>
          </a:xfrm>
          <a:ln/>
        </p:spPr>
        <p:txBody>
          <a:bodyPr/>
          <a:lstStyle>
            <a:lvl1pPr>
              <a:defRPr/>
            </a:lvl1pPr>
          </a:lstStyle>
          <a:p>
            <a:fld id="{1A2507D6-B46D-46C2-9ED0-A3A113D86E8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912017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114221" y="431800"/>
            <a:ext cx="479298" cy="398058"/>
          </a:xfrm>
          <a:ln/>
        </p:spPr>
        <p:txBody>
          <a:bodyPr/>
          <a:lstStyle>
            <a:lvl1pPr>
              <a:defRPr/>
            </a:lvl1pPr>
          </a:lstStyle>
          <a:p>
            <a:fld id="{13B3FC3E-599D-41BB-B67A-8E8C95419D5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008171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Nadpis a diagram nebo organizační sché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jekt SmartArt 2"/>
          <p:cNvSpPr>
            <a:spLocks noGrp="1"/>
          </p:cNvSpPr>
          <p:nvPr>
            <p:ph type="dgm" idx="1"/>
          </p:nvPr>
        </p:nvSpPr>
        <p:spPr>
          <a:xfrm>
            <a:off x="650240" y="2275841"/>
            <a:ext cx="11704320" cy="6436925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114221" y="431800"/>
            <a:ext cx="479298" cy="398058"/>
          </a:xfrm>
          <a:ln/>
        </p:spPr>
        <p:txBody>
          <a:bodyPr/>
          <a:lstStyle>
            <a:lvl1pPr>
              <a:defRPr/>
            </a:lvl1pPr>
          </a:lstStyle>
          <a:p>
            <a:fld id="{8776BDB7-C66E-481D-873E-628F177958D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619000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50240" y="2275841"/>
            <a:ext cx="5743787" cy="643692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610773" y="2275841"/>
            <a:ext cx="5743787" cy="643692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114221" y="431800"/>
            <a:ext cx="479298" cy="398058"/>
          </a:xfrm>
          <a:ln/>
        </p:spPr>
        <p:txBody>
          <a:bodyPr/>
          <a:lstStyle>
            <a:lvl1pPr>
              <a:defRPr/>
            </a:lvl1pPr>
          </a:lstStyle>
          <a:p>
            <a:fld id="{519F82BF-BCDD-4A04-878B-F8EE1456353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81350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grafie - na šířku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rázek"/>
          <p:cNvSpPr>
            <a:spLocks noGrp="1"/>
          </p:cNvSpPr>
          <p:nvPr>
            <p:ph type="pic" idx="13"/>
          </p:nvPr>
        </p:nvSpPr>
        <p:spPr>
          <a:xfrm>
            <a:off x="-914400" y="-12700"/>
            <a:ext cx="14814645" cy="97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" name="Čára"/>
          <p:cNvSpPr>
            <a:spLocks noGrp="1"/>
          </p:cNvSpPr>
          <p:nvPr>
            <p:ph type="body" sz="quarter" idx="14"/>
          </p:nvPr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" name="Text názvu"/>
          <p:cNvSpPr txBox="1">
            <a:spLocks noGrp="1"/>
          </p:cNvSpPr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Text názvu</a:t>
            </a:r>
          </a:p>
        </p:txBody>
      </p:sp>
      <p:sp>
        <p:nvSpPr>
          <p:cNvPr id="25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DIN Alternate"/>
              </a:defRPr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26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650240" y="2275841"/>
            <a:ext cx="11704320" cy="6436925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114221" y="431800"/>
            <a:ext cx="479298" cy="398058"/>
          </a:xfrm>
          <a:ln/>
        </p:spPr>
        <p:txBody>
          <a:bodyPr/>
          <a:lstStyle>
            <a:lvl1pPr>
              <a:defRPr/>
            </a:lvl1pPr>
          </a:lstStyle>
          <a:p>
            <a:fld id="{5C1AC633-8980-4A6C-9010-A2655EAF529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63756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lternativní název a podtit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Čára"/>
          <p:cNvSpPr/>
          <p:nvPr/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4" name="Text názvu"/>
          <p:cNvSpPr txBox="1">
            <a:spLocks noGrp="1"/>
          </p:cNvSpPr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Text názvu</a:t>
            </a:r>
          </a:p>
        </p:txBody>
      </p:sp>
      <p:sp>
        <p:nvSpPr>
          <p:cNvPr id="35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DIN Alternate"/>
              </a:defRPr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36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2161859" y="4191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grafie - na výšku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Čára"/>
          <p:cNvSpPr/>
          <p:nvPr/>
        </p:nvSpPr>
        <p:spPr>
          <a:xfrm flipV="1">
            <a:off x="5892800" y="6141012"/>
            <a:ext cx="6705600" cy="145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2" name="Obrázek"/>
          <p:cNvSpPr>
            <a:spLocks noGrp="1"/>
          </p:cNvSpPr>
          <p:nvPr>
            <p:ph type="pic" idx="13"/>
          </p:nvPr>
        </p:nvSpPr>
        <p:spPr>
          <a:xfrm>
            <a:off x="-1016000" y="-12700"/>
            <a:ext cx="8860898" cy="97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3" name="Text názvu"/>
          <p:cNvSpPr txBox="1">
            <a:spLocks noGrp="1"/>
          </p:cNvSpPr>
          <p:nvPr>
            <p:ph type="title"/>
          </p:nvPr>
        </p:nvSpPr>
        <p:spPr>
          <a:xfrm>
            <a:off x="5892800" y="6426200"/>
            <a:ext cx="67056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Text názvu</a:t>
            </a:r>
          </a:p>
        </p:txBody>
      </p:sp>
      <p:sp>
        <p:nvSpPr>
          <p:cNvPr id="54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5892800" y="4267200"/>
            <a:ext cx="67056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DIN Alternate"/>
              </a:defRPr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55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 - nahoř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"/>
          <p:cNvSpPr txBox="1"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+mn-lt"/>
                <a:ea typeface="+mn-ea"/>
                <a:cs typeface="+mn-cs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63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64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 a odrážky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"/>
          <p:cNvSpPr txBox="1"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+mn-lt"/>
                <a:ea typeface="+mn-ea"/>
                <a:cs typeface="+mn-cs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72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73" name="Text úrovně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74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lternativní název a 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"/>
          <p:cNvSpPr txBox="1"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+mn-lt"/>
                <a:ea typeface="+mn-ea"/>
                <a:cs typeface="+mn-cs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82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83" name="Text úrovně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84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, podtitul a fotografie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"/>
          <p:cNvSpPr txBox="1"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+mn-lt"/>
                <a:ea typeface="+mn-ea"/>
                <a:cs typeface="+mn-cs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92" name="Obrázek"/>
          <p:cNvSpPr>
            <a:spLocks noGrp="1"/>
          </p:cNvSpPr>
          <p:nvPr>
            <p:ph type="pic" idx="14"/>
          </p:nvPr>
        </p:nvSpPr>
        <p:spPr>
          <a:xfrm>
            <a:off x="6665377" y="1219200"/>
            <a:ext cx="7445457" cy="8216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3" name="Text názvu"/>
          <p:cNvSpPr txBox="1">
            <a:spLocks noGrp="1"/>
          </p:cNvSpPr>
          <p:nvPr>
            <p:ph type="title"/>
          </p:nvPr>
        </p:nvSpPr>
        <p:spPr>
          <a:xfrm>
            <a:off x="406400" y="1536700"/>
            <a:ext cx="6299200" cy="723900"/>
          </a:xfrm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94" name="Text úrovně 1…"/>
          <p:cNvSpPr txBox="1">
            <a:spLocks noGrp="1"/>
          </p:cNvSpPr>
          <p:nvPr>
            <p:ph type="body" sz="half" idx="1"/>
          </p:nvPr>
        </p:nvSpPr>
        <p:spPr>
          <a:xfrm>
            <a:off x="406400" y="2743200"/>
            <a:ext cx="6299200" cy="61087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  <a:defRPr sz="2800"/>
            </a:lvl1pPr>
            <a:lvl2pPr>
              <a:buClr>
                <a:schemeClr val="accent1"/>
              </a:buClr>
              <a:buChar char="▸"/>
              <a:defRPr sz="2800"/>
            </a:lvl2pPr>
            <a:lvl3pPr>
              <a:buClr>
                <a:schemeClr val="accent1"/>
              </a:buClr>
              <a:buChar char="▸"/>
              <a:defRPr sz="2800"/>
            </a:lvl3pPr>
            <a:lvl4pPr>
              <a:buClr>
                <a:schemeClr val="accent1"/>
              </a:buClr>
              <a:buChar char="▸"/>
              <a:defRPr sz="2800"/>
            </a:lvl4pPr>
            <a:lvl5pPr>
              <a:buClr>
                <a:schemeClr val="accent1"/>
              </a:buClr>
              <a:buChar char="▸"/>
              <a:defRPr sz="2800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95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drážky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"/>
          <p:cNvSpPr txBox="1"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+mn-lt"/>
                <a:ea typeface="+mn-ea"/>
                <a:cs typeface="+mn-cs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103" name="Text úrovně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104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ára"/>
          <p:cNvSpPr/>
          <p:nvPr/>
        </p:nvSpPr>
        <p:spPr>
          <a:xfrm flipV="1">
            <a:off x="406400" y="993160"/>
            <a:ext cx="12192000" cy="263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Text názvu"/>
          <p:cNvSpPr txBox="1">
            <a:spLocks noGrp="1"/>
          </p:cNvSpPr>
          <p:nvPr>
            <p:ph type="title"/>
          </p:nvPr>
        </p:nvSpPr>
        <p:spPr>
          <a:xfrm>
            <a:off x="406400" y="1536700"/>
            <a:ext cx="1219200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 názvu</a:t>
            </a:r>
          </a:p>
        </p:txBody>
      </p:sp>
      <p:sp>
        <p:nvSpPr>
          <p:cNvPr id="4" name="Text úrovně 1…"/>
          <p:cNvSpPr txBox="1">
            <a:spLocks noGrp="1"/>
          </p:cNvSpPr>
          <p:nvPr>
            <p:ph type="body" idx="1"/>
          </p:nvPr>
        </p:nvSpPr>
        <p:spPr>
          <a:xfrm>
            <a:off x="406400" y="2743200"/>
            <a:ext cx="12192000" cy="610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5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2186622" y="431800"/>
            <a:ext cx="406897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defRPr sz="2400">
                <a:latin typeface="+mn-lt"/>
                <a:ea typeface="+mn-ea"/>
                <a:cs typeface="+mn-cs"/>
                <a:sym typeface="DIN Alternat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</p:sldLayoutIdLst>
  <p:transition spd="med"/>
  <p:txStyles>
    <p:titleStyle>
      <a:lvl1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2286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4572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6858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9144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11430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13716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16002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18288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Alternate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1pPr>
      <a:lvl2pPr marL="8890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2pPr>
      <a:lvl3pPr marL="13335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3pPr>
      <a:lvl4pPr marL="17780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4pPr>
      <a:lvl5pPr marL="22225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5pPr>
      <a:lvl6pPr marL="26670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6pPr>
      <a:lvl7pPr marL="31115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7pPr>
      <a:lvl8pPr marL="35560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8pPr>
      <a:lvl9pPr marL="40005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9pPr>
    </p:bodyStyle>
    <p:otherStyle>
      <a:lvl1pPr marL="0" marR="0" indent="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2286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4572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6858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9144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11430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13716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16002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18288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B_tTymvDWXk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youtu.be/96e46PyARaU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40.gi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skripta.eu/w/Traumatick%C3%A9_m%C3%AD%C5%A1n%C3%AD_syndromy#Syndrom_transverz.C3.A1ln.C3.AD_l.C3.A9ze_m.C3.AD.C5.A1n.C3.AD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8.jpeg"/><Relationship Id="rId4" Type="http://schemas.openxmlformats.org/officeDocument/2006/relationships/hyperlink" Target="https://www.wikiskripta.eu/w/Hypotenze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anestezie…"/>
          <p:cNvSpPr txBox="1">
            <a:spLocks noGrp="1"/>
          </p:cNvSpPr>
          <p:nvPr>
            <p:ph type="ctrTitle"/>
          </p:nvPr>
        </p:nvSpPr>
        <p:spPr>
          <a:xfrm>
            <a:off x="406400" y="661661"/>
            <a:ext cx="12192000" cy="2705101"/>
          </a:xfrm>
          <a:prstGeom prst="rect">
            <a:avLst/>
          </a:prstGeom>
        </p:spPr>
        <p:txBody>
          <a:bodyPr/>
          <a:lstStyle/>
          <a:p>
            <a:pPr defTabSz="332993">
              <a:defRPr sz="9690"/>
            </a:pPr>
            <a:r>
              <a:t>anestezie</a:t>
            </a:r>
          </a:p>
          <a:p>
            <a:pPr defTabSz="332993">
              <a:defRPr sz="9690"/>
            </a:pPr>
            <a:r>
              <a:t>analgezie</a:t>
            </a:r>
          </a:p>
        </p:txBody>
      </p:sp>
      <p:sp>
        <p:nvSpPr>
          <p:cNvPr id="167" name="Klinika úrazové chirurgie, fN Brno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Klinika úrazové chirurgie, fN Brno</a:t>
            </a:r>
          </a:p>
        </p:txBody>
      </p:sp>
      <p:sp>
        <p:nvSpPr>
          <p:cNvPr id="168" name="MUDr. Martin Chovanec"/>
          <p:cNvSpPr txBox="1"/>
          <p:nvPr/>
        </p:nvSpPr>
        <p:spPr>
          <a:xfrm>
            <a:off x="7958967" y="6424423"/>
            <a:ext cx="5233871" cy="579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100"/>
            </a:lvl1pPr>
          </a:lstStyle>
          <a:p>
            <a:endParaRPr dirty="0"/>
          </a:p>
        </p:txBody>
      </p:sp>
      <p:pic>
        <p:nvPicPr>
          <p:cNvPr id="169" name="Obrázek" descr="Obrá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" y="7969250"/>
            <a:ext cx="11417300" cy="1282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/>
              <a:t>Podněty vyvolávající bolest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3982"/>
              <a:t>a) Mechanické – např. rozdrcení nebo zranění kůže, tlak na periost, nafouknutí balónku ve střevě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3982"/>
              <a:t>b) Chemické – např. změna pH – př. bolest při perforaci žaludečního vředu je způsobena únikem kyseliny solné a poklesem pH v peritoneální dutině nebo např. bolest při zánětu, kdy každý akutní zánět může způsobit bolest, přičemž vyvolávajícími faktory jsou zde vznikající chemické mediátory, změna pH…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3982"/>
              <a:t>c) Termické – vedou k vyvolání bolesti drážděním volných nervových zakončení</a:t>
            </a:r>
          </a:p>
        </p:txBody>
      </p:sp>
    </p:spTree>
    <p:extLst>
      <p:ext uri="{BB962C8B-B14F-4D97-AF65-F5344CB8AC3E}">
        <p14:creationId xmlns:p14="http://schemas.microsoft.com/office/powerpoint/2010/main" val="3483531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/>
              <a:t>Vnímání bolesti ve zkratce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/>
              <a:t>Bolest vnímáme pomocí nociceptorů, které jsou aktivovány již výše zmíněnými podněty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Cítění bolesti probíhá díky nervovému systému, jehož základní stavební jednotkou je nervová buňka – NEURON, který je tvořen tělem a jeho funkčně diferencovanými výběžky(dendrity a axony)</a:t>
            </a:r>
          </a:p>
        </p:txBody>
      </p:sp>
    </p:spTree>
    <p:extLst>
      <p:ext uri="{BB962C8B-B14F-4D97-AF65-F5344CB8AC3E}">
        <p14:creationId xmlns:p14="http://schemas.microsoft.com/office/powerpoint/2010/main" val="2796192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 dirty="0"/>
              <a:t>Klasifikace bolesti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3600" dirty="0"/>
              <a:t>a) Podle místa vzniku</a:t>
            </a:r>
          </a:p>
          <a:p>
            <a:pPr eaLnBrk="1" hangingPunct="1"/>
            <a:r>
              <a:rPr lang="cs-CZ" altLang="cs-CZ" sz="3600" dirty="0"/>
              <a:t>b) Podle charakteru</a:t>
            </a:r>
          </a:p>
        </p:txBody>
      </p:sp>
    </p:spTree>
    <p:extLst>
      <p:ext uri="{BB962C8B-B14F-4D97-AF65-F5344CB8AC3E}">
        <p14:creationId xmlns:p14="http://schemas.microsoft.com/office/powerpoint/2010/main" val="2414729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Bolest</a:t>
            </a:r>
          </a:p>
        </p:txBody>
      </p:sp>
      <p:graphicFrame>
        <p:nvGraphicFramePr>
          <p:cNvPr id="2" name="Diagram 1"/>
          <p:cNvGraphicFramePr/>
          <p:nvPr/>
        </p:nvGraphicFramePr>
        <p:xfrm>
          <a:off x="614116" y="2255521"/>
          <a:ext cx="11674970" cy="6348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04410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/>
              <a:t>Somatická bolest</a:t>
            </a:r>
          </a:p>
        </p:txBody>
      </p:sp>
      <p:sp>
        <p:nvSpPr>
          <p:cNvPr id="14339" name="Rectangle 6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sz="3413"/>
              <a:t>POVRCHOVÁ - tj. bolest kožní, bolest sliznic tělních otvorů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3413"/>
              <a:t>Může být – RYCHLÁ(první bolest) – např. při vpichu do kůže, vede k únikovým reakcím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3413"/>
              <a:t>POMALÁ(druhá bolest) – následuje asi 1 vteřinu po bolesti první, je spojena spíše se zaujímáním úlevné polohy </a:t>
            </a:r>
          </a:p>
        </p:txBody>
      </p:sp>
      <p:sp>
        <p:nvSpPr>
          <p:cNvPr id="14340" name="Rectangle 7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3413"/>
              <a:t>HLUBOKÁ – vznikající drážděním periostu, svalů, kloubů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3413"/>
              <a:t>Má zvláštní tupý charakter, mívá delší trvání a místo vzniku nelze nikdy tak dobře určit</a:t>
            </a:r>
          </a:p>
          <a:p>
            <a:pPr eaLnBrk="1" hangingPunct="1">
              <a:lnSpc>
                <a:spcPct val="90000"/>
              </a:lnSpc>
            </a:pPr>
            <a:endParaRPr lang="cs-CZ" altLang="cs-CZ" sz="3413"/>
          </a:p>
        </p:txBody>
      </p:sp>
    </p:spTree>
    <p:extLst>
      <p:ext uri="{BB962C8B-B14F-4D97-AF65-F5344CB8AC3E}">
        <p14:creationId xmlns:p14="http://schemas.microsoft.com/office/powerpoint/2010/main" val="4125280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/>
              <a:t>Útrobní bolest</a:t>
            </a:r>
          </a:p>
        </p:txBody>
      </p:sp>
      <p:sp>
        <p:nvSpPr>
          <p:cNvPr id="15363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2275841"/>
            <a:ext cx="5743787" cy="6436925"/>
          </a:xfrm>
        </p:spPr>
        <p:txBody>
          <a:bodyPr/>
          <a:lstStyle/>
          <a:p>
            <a:pPr eaLnBrk="1" hangingPunct="1"/>
            <a:r>
              <a:rPr lang="cs-CZ" altLang="cs-CZ" sz="3413"/>
              <a:t>PRAVÁ VISCERÁLNÍ – vzniká např. při nadměrném protažení či izometrické kontrakci břišních orgánů(koliky), při ischemii, zánětlivých a nekrotických procesech</a:t>
            </a:r>
          </a:p>
          <a:p>
            <a:pPr eaLnBrk="1" hangingPunct="1"/>
            <a:r>
              <a:rPr lang="cs-CZ" altLang="cs-CZ" sz="3413"/>
              <a:t>Je tupá, svíravá nebo palčivá, špatně ohraničená</a:t>
            </a:r>
          </a:p>
        </p:txBody>
      </p:sp>
      <p:sp>
        <p:nvSpPr>
          <p:cNvPr id="15364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261013" y="2275841"/>
            <a:ext cx="5743787" cy="6436925"/>
          </a:xfrm>
        </p:spPr>
        <p:txBody>
          <a:bodyPr/>
          <a:lstStyle/>
          <a:p>
            <a:pPr eaLnBrk="1" hangingPunct="1"/>
            <a:r>
              <a:rPr lang="cs-CZ" altLang="cs-CZ" sz="3413"/>
              <a:t>NEPRAVÁ VISCERÁLNÍ = PARIETÁLNÍ – vzniká v parietálním peritoneu, pleuře a perikardu(serózní blány)</a:t>
            </a:r>
          </a:p>
          <a:p>
            <a:pPr eaLnBrk="1" hangingPunct="1"/>
            <a:r>
              <a:rPr lang="cs-CZ" altLang="cs-CZ" sz="3413"/>
              <a:t>Tato bolest je velmi intenzivní o charakteru somatické první a druhé bolesti</a:t>
            </a:r>
          </a:p>
        </p:txBody>
      </p:sp>
    </p:spTree>
    <p:extLst>
      <p:ext uri="{BB962C8B-B14F-4D97-AF65-F5344CB8AC3E}">
        <p14:creationId xmlns:p14="http://schemas.microsoft.com/office/powerpoint/2010/main" val="2344404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/>
              <a:t>Centrální bolest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Vzniká při dráždění nocicepčních drah proximálně od nociceptorů</a:t>
            </a:r>
          </a:p>
          <a:p>
            <a:pPr eaLnBrk="1" hangingPunct="1"/>
            <a:r>
              <a:rPr lang="cs-CZ" altLang="cs-CZ"/>
              <a:t>Patří sem např. fantómova bolest</a:t>
            </a:r>
          </a:p>
        </p:txBody>
      </p:sp>
    </p:spTree>
    <p:extLst>
      <p:ext uri="{BB962C8B-B14F-4D97-AF65-F5344CB8AC3E}">
        <p14:creationId xmlns:p14="http://schemas.microsoft.com/office/powerpoint/2010/main" val="2405083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/>
              <a:t>Bolest podle charakteru</a:t>
            </a:r>
          </a:p>
        </p:txBody>
      </p:sp>
      <p:sp>
        <p:nvSpPr>
          <p:cNvPr id="17411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cs-CZ" altLang="cs-CZ" sz="3982"/>
              <a:t>AKUTNÍ – je symptomem, který naléhavě informuje organismus o tkáňovém poškození a brání tak před jeho dalším poškozením, trvá zřídka déle než jeden měsíc</a:t>
            </a:r>
          </a:p>
        </p:txBody>
      </p:sp>
      <p:sp>
        <p:nvSpPr>
          <p:cNvPr id="17412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cs-CZ" altLang="cs-CZ" sz="3982"/>
              <a:t>CHRONICKÁ – trvá i po zhojení základního procesu a přetrvává déle než 3 až 6 měsíců</a:t>
            </a:r>
          </a:p>
        </p:txBody>
      </p:sp>
    </p:spTree>
    <p:extLst>
      <p:ext uri="{BB962C8B-B14F-4D97-AF65-F5344CB8AC3E}">
        <p14:creationId xmlns:p14="http://schemas.microsoft.com/office/powerpoint/2010/main" val="1567609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650240" y="1131575"/>
            <a:ext cx="11704320" cy="1625600"/>
          </a:xfrm>
        </p:spPr>
        <p:txBody>
          <a:bodyPr/>
          <a:lstStyle/>
          <a:p>
            <a:pPr eaLnBrk="1" hangingPunct="1"/>
            <a:r>
              <a:rPr lang="cs-CZ" altLang="cs-CZ" sz="4551" dirty="0"/>
              <a:t>Rozdíly mezi akutní a chronickou bolestí</a:t>
            </a:r>
          </a:p>
        </p:txBody>
      </p:sp>
      <p:graphicFrame>
        <p:nvGraphicFramePr>
          <p:cNvPr id="105553" name="Group 81"/>
          <p:cNvGraphicFramePr>
            <a:graphicFrameLocks noGrp="1"/>
          </p:cNvGraphicFramePr>
          <p:nvPr>
            <p:ph type="tbl" idx="1"/>
          </p:nvPr>
        </p:nvGraphicFramePr>
        <p:xfrm>
          <a:off x="650240" y="2275840"/>
          <a:ext cx="11704320" cy="6898993"/>
        </p:xfrm>
        <a:graphic>
          <a:graphicData uri="http://schemas.openxmlformats.org/drawingml/2006/table">
            <a:tbl>
              <a:tblPr/>
              <a:tblGrid>
                <a:gridCol w="3901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1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1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4727"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0048" marR="130048" marT="65020" marB="650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Akutní bolest</a:t>
                      </a:r>
                    </a:p>
                  </a:txBody>
                  <a:tcPr marL="130048" marR="130048" marT="65020" marB="650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Chronická bol.</a:t>
                      </a:r>
                    </a:p>
                  </a:txBody>
                  <a:tcPr marL="130048" marR="130048" marT="65020" marB="650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727"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Charakter</a:t>
                      </a:r>
                    </a:p>
                  </a:txBody>
                  <a:tcPr marL="130048" marR="130048" marT="65020" marB="650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Symptom</a:t>
                      </a:r>
                    </a:p>
                  </a:txBody>
                  <a:tcPr marL="130048" marR="130048" marT="65020" marB="650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Syndrom</a:t>
                      </a:r>
                    </a:p>
                  </a:txBody>
                  <a:tcPr marL="130048" marR="130048" marT="65020" marB="650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6930"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Biologický význam</a:t>
                      </a:r>
                    </a:p>
                  </a:txBody>
                  <a:tcPr marL="130048" marR="130048" marT="65020" marB="650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Pozitivní, signál nemoci, obrana organismu</a:t>
                      </a:r>
                    </a:p>
                  </a:txBody>
                  <a:tcPr marL="130048" marR="130048" marT="65020" marB="650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Negativní, škodlivý, destruktivní</a:t>
                      </a:r>
                    </a:p>
                  </a:txBody>
                  <a:tcPr marL="130048" marR="130048" marT="65020" marB="650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4727"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Patofyziol. mechanismy</a:t>
                      </a:r>
                    </a:p>
                  </a:txBody>
                  <a:tcPr marL="130048" marR="130048" marT="65020" marB="650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Relativně jednoduché</a:t>
                      </a:r>
                    </a:p>
                  </a:txBody>
                  <a:tcPr marL="130048" marR="130048" marT="65020" marB="650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Komplexní, složité</a:t>
                      </a:r>
                    </a:p>
                  </a:txBody>
                  <a:tcPr marL="130048" marR="130048" marT="65020" marB="650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6930"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Vegetativní odpověď</a:t>
                      </a:r>
                    </a:p>
                  </a:txBody>
                  <a:tcPr marL="130048" marR="130048" marT="65020" marB="650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Bezprostřední, krátkodobá, stresová situace</a:t>
                      </a:r>
                    </a:p>
                  </a:txBody>
                  <a:tcPr marL="130048" marR="130048" marT="65020" marB="650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Udržovaná, nevýrazná</a:t>
                      </a:r>
                    </a:p>
                  </a:txBody>
                  <a:tcPr marL="130048" marR="130048" marT="65020" marB="650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4727"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Psychické reakce</a:t>
                      </a:r>
                    </a:p>
                  </a:txBody>
                  <a:tcPr marL="130048" marR="130048" marT="65020" marB="650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Anxieta</a:t>
                      </a:r>
                    </a:p>
                  </a:txBody>
                  <a:tcPr marL="130048" marR="130048" marT="65020" marB="650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Deprese</a:t>
                      </a:r>
                    </a:p>
                  </a:txBody>
                  <a:tcPr marL="130048" marR="130048" marT="65020" marB="650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4727"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Chování</a:t>
                      </a:r>
                    </a:p>
                  </a:txBody>
                  <a:tcPr marL="130048" marR="130048" marT="65020" marB="650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Ochranné, reaktivní</a:t>
                      </a:r>
                    </a:p>
                  </a:txBody>
                  <a:tcPr marL="130048" marR="130048" marT="65020" marB="650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Naučené, bolestivé</a:t>
                      </a:r>
                    </a:p>
                  </a:txBody>
                  <a:tcPr marL="130048" marR="130048" marT="65020" marB="650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4727"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Léčbu určuje a řídí</a:t>
                      </a:r>
                    </a:p>
                  </a:txBody>
                  <a:tcPr marL="130048" marR="130048" marT="65020" marB="650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Praktik, specialista</a:t>
                      </a:r>
                    </a:p>
                  </a:txBody>
                  <a:tcPr marL="130048" marR="130048" marT="65020" marB="650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Algeziolog,tým odborníků</a:t>
                      </a:r>
                    </a:p>
                  </a:txBody>
                  <a:tcPr marL="130048" marR="130048" marT="65020" marB="650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6984"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Rozsah terapie</a:t>
                      </a:r>
                    </a:p>
                  </a:txBody>
                  <a:tcPr marL="130048" marR="130048" marT="65020" marB="650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Farmakoterapie je klíčová</a:t>
                      </a:r>
                    </a:p>
                  </a:txBody>
                  <a:tcPr marL="130048" marR="130048" marT="65020" marB="650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Komplexní, biopsycho-sociální</a:t>
                      </a:r>
                    </a:p>
                  </a:txBody>
                  <a:tcPr marL="130048" marR="130048" marT="65020" marB="650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36930"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Farmakoterapie</a:t>
                      </a:r>
                    </a:p>
                  </a:txBody>
                  <a:tcPr marL="130048" marR="130048" marT="65020" marB="650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Analgetika</a:t>
                      </a:r>
                    </a:p>
                  </a:txBody>
                  <a:tcPr marL="130048" marR="130048" marT="65020" marB="650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Analgetika, adjuvantní a pomocné léky</a:t>
                      </a:r>
                    </a:p>
                  </a:txBody>
                  <a:tcPr marL="130048" marR="130048" marT="65020" marB="650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84727"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Analgetický efekt farmak</a:t>
                      </a:r>
                    </a:p>
                  </a:txBody>
                  <a:tcPr marL="130048" marR="130048" marT="65020" marB="650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Výrazný</a:t>
                      </a:r>
                    </a:p>
                  </a:txBody>
                  <a:tcPr marL="130048" marR="130048" marT="65020" marB="650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Často nevýrazný</a:t>
                      </a:r>
                    </a:p>
                  </a:txBody>
                  <a:tcPr marL="130048" marR="130048" marT="65020" marB="650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59965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/>
              <a:t>Intenzita bolesti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3413"/>
              <a:t>Při vyšetřování se zjišťuje: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3413"/>
              <a:t>Lokalizace a propagace bolesti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3413"/>
              <a:t>Nástup a změna bolesti v čase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3413"/>
              <a:t>Charakter bolesti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3413"/>
              <a:t>Intenzita bolesti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3413"/>
              <a:t>Vliv bolesti na spánek, příjem potravy, motoriku, samoobslužnost, atd.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3413"/>
              <a:t>Faktory provokující a obráceně mírnící bolest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3413"/>
              <a:t>Změny vnímání bolestí při psychických stresech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3413"/>
              <a:t>Dosavadní léčebné ovlivňování bolesti a jeho úspěšnost</a:t>
            </a:r>
          </a:p>
        </p:txBody>
      </p:sp>
    </p:spTree>
    <p:extLst>
      <p:ext uri="{BB962C8B-B14F-4D97-AF65-F5344CB8AC3E}">
        <p14:creationId xmlns:p14="http://schemas.microsoft.com/office/powerpoint/2010/main" val="3441167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anestezie, analgezie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anestezie, analgezie</a:t>
            </a:r>
          </a:p>
        </p:txBody>
      </p:sp>
      <p:sp>
        <p:nvSpPr>
          <p:cNvPr id="172" name="Definice pojmů"/>
          <p:cNvSpPr txBox="1">
            <a:spLocks noGrp="1"/>
          </p:cNvSpPr>
          <p:nvPr>
            <p:ph type="title"/>
          </p:nvPr>
        </p:nvSpPr>
        <p:spPr>
          <a:xfrm>
            <a:off x="406400" y="1536700"/>
            <a:ext cx="5270500" cy="723900"/>
          </a:xfrm>
          <a:prstGeom prst="rect">
            <a:avLst/>
          </a:prstGeom>
        </p:spPr>
        <p:txBody>
          <a:bodyPr/>
          <a:lstStyle>
            <a:lvl1pPr defTabSz="408940">
              <a:spcBef>
                <a:spcPts val="1900"/>
              </a:spcBef>
              <a:defRPr sz="4200"/>
            </a:lvl1pPr>
          </a:lstStyle>
          <a:p>
            <a:r>
              <a:t>Definice pojmů</a:t>
            </a:r>
          </a:p>
        </p:txBody>
      </p:sp>
      <p:sp>
        <p:nvSpPr>
          <p:cNvPr id="173" name="Anestezie - z řečtiny - an aesthos - bez vnímání…"/>
          <p:cNvSpPr txBox="1">
            <a:spLocks noGrp="1"/>
          </p:cNvSpPr>
          <p:nvPr>
            <p:ph type="body" sz="half" idx="1"/>
          </p:nvPr>
        </p:nvSpPr>
        <p:spPr>
          <a:xfrm>
            <a:off x="406400" y="2578100"/>
            <a:ext cx="6299200" cy="6527800"/>
          </a:xfrm>
          <a:prstGeom prst="rect">
            <a:avLst/>
          </a:prstGeom>
        </p:spPr>
        <p:txBody>
          <a:bodyPr/>
          <a:lstStyle/>
          <a:p>
            <a:pPr marL="323850" indent="-323850" defTabSz="397256">
              <a:spcBef>
                <a:spcPts val="1900"/>
              </a:spcBef>
              <a:defRPr sz="2040"/>
            </a:pPr>
            <a:r>
              <a:rPr dirty="0" err="1"/>
              <a:t>Anestezie</a:t>
            </a:r>
            <a:r>
              <a:rPr dirty="0"/>
              <a:t> - z </a:t>
            </a:r>
            <a:r>
              <a:rPr dirty="0" err="1"/>
              <a:t>řečtiny</a:t>
            </a:r>
            <a:r>
              <a:rPr dirty="0"/>
              <a:t> - </a:t>
            </a:r>
            <a:r>
              <a:rPr b="1" i="1" dirty="0">
                <a:latin typeface="Avenir Next"/>
                <a:ea typeface="Avenir Next"/>
                <a:cs typeface="Avenir Next"/>
                <a:sym typeface="Avenir Next"/>
              </a:rPr>
              <a:t>an </a:t>
            </a:r>
            <a:r>
              <a:rPr b="1" i="1" dirty="0" err="1">
                <a:latin typeface="Avenir Next"/>
                <a:ea typeface="Avenir Next"/>
                <a:cs typeface="Avenir Next"/>
                <a:sym typeface="Avenir Next"/>
              </a:rPr>
              <a:t>aesthos</a:t>
            </a:r>
            <a:r>
              <a:rPr dirty="0"/>
              <a:t> - </a:t>
            </a:r>
            <a:r>
              <a:rPr lang="cs-CZ" dirty="0"/>
              <a:t> </a:t>
            </a:r>
            <a:r>
              <a:rPr dirty="0"/>
              <a:t>bez </a:t>
            </a:r>
            <a:r>
              <a:rPr dirty="0" err="1"/>
              <a:t>vnímání</a:t>
            </a:r>
            <a:endParaRPr dirty="0"/>
          </a:p>
          <a:p>
            <a:pPr marL="323850" indent="-323850" defTabSz="397256">
              <a:spcBef>
                <a:spcPts val="1900"/>
              </a:spcBef>
              <a:defRPr sz="2040"/>
            </a:pPr>
            <a:r>
              <a:rPr dirty="0" err="1"/>
              <a:t>Analgezie</a:t>
            </a:r>
            <a:r>
              <a:rPr dirty="0"/>
              <a:t> - </a:t>
            </a:r>
            <a:r>
              <a:rPr b="1" i="1" dirty="0">
                <a:latin typeface="Avenir Next"/>
                <a:ea typeface="Avenir Next"/>
                <a:cs typeface="Avenir Next"/>
                <a:sym typeface="Avenir Next"/>
              </a:rPr>
              <a:t>an </a:t>
            </a:r>
            <a:r>
              <a:rPr b="1" i="1" dirty="0" err="1">
                <a:latin typeface="Avenir Next"/>
                <a:ea typeface="Avenir Next"/>
                <a:cs typeface="Avenir Next"/>
                <a:sym typeface="Avenir Next"/>
              </a:rPr>
              <a:t>algós</a:t>
            </a:r>
            <a:r>
              <a:rPr dirty="0"/>
              <a:t> - bez </a:t>
            </a:r>
            <a:r>
              <a:rPr dirty="0" err="1"/>
              <a:t>bolesti</a:t>
            </a:r>
            <a:r>
              <a:rPr dirty="0"/>
              <a:t> </a:t>
            </a:r>
          </a:p>
          <a:p>
            <a:pPr marL="626109" lvl="1" indent="-323850" defTabSz="397256">
              <a:spcBef>
                <a:spcPts val="1900"/>
              </a:spcBef>
              <a:defRPr sz="2040"/>
            </a:pPr>
            <a:r>
              <a:rPr dirty="0" err="1"/>
              <a:t>obě</a:t>
            </a:r>
            <a:r>
              <a:rPr dirty="0"/>
              <a:t> </a:t>
            </a:r>
            <a:r>
              <a:rPr dirty="0" err="1"/>
              <a:t>techniky</a:t>
            </a:r>
            <a:r>
              <a:rPr dirty="0"/>
              <a:t> </a:t>
            </a:r>
            <a:r>
              <a:rPr dirty="0" err="1"/>
              <a:t>obvykle</a:t>
            </a:r>
            <a:r>
              <a:rPr dirty="0"/>
              <a:t> </a:t>
            </a:r>
            <a:r>
              <a:rPr dirty="0" err="1"/>
              <a:t>ruku</a:t>
            </a:r>
            <a:r>
              <a:rPr dirty="0"/>
              <a:t> v </a:t>
            </a:r>
            <a:r>
              <a:rPr dirty="0" err="1"/>
              <a:t>ruce</a:t>
            </a:r>
            <a:r>
              <a:rPr dirty="0"/>
              <a:t> (</a:t>
            </a:r>
            <a:r>
              <a:rPr dirty="0" err="1"/>
              <a:t>účel</a:t>
            </a:r>
            <a:r>
              <a:rPr dirty="0"/>
              <a:t>)</a:t>
            </a:r>
          </a:p>
          <a:p>
            <a:pPr marL="845312" lvl="1" indent="-396240" defTabSz="397256">
              <a:spcBef>
                <a:spcPts val="1900"/>
              </a:spcBef>
              <a:buClrTx/>
              <a:buSzPct val="100000"/>
              <a:buFontTx/>
              <a:buAutoNum type="arabicPeriod"/>
              <a:defRPr sz="2040"/>
            </a:pPr>
            <a:r>
              <a:rPr dirty="0" err="1"/>
              <a:t>celková</a:t>
            </a:r>
            <a:r>
              <a:rPr dirty="0"/>
              <a:t> - </a:t>
            </a:r>
            <a:r>
              <a:rPr dirty="0" err="1"/>
              <a:t>znamená</a:t>
            </a:r>
            <a:r>
              <a:rPr dirty="0"/>
              <a:t> </a:t>
            </a:r>
            <a:r>
              <a:rPr dirty="0" err="1"/>
              <a:t>řízenou</a:t>
            </a:r>
            <a:r>
              <a:rPr dirty="0"/>
              <a:t> </a:t>
            </a:r>
            <a:r>
              <a:rPr dirty="0" err="1"/>
              <a:t>ztrátu</a:t>
            </a:r>
            <a:r>
              <a:rPr dirty="0"/>
              <a:t> </a:t>
            </a:r>
            <a:r>
              <a:rPr dirty="0" err="1"/>
              <a:t>vědomí</a:t>
            </a:r>
            <a:r>
              <a:rPr dirty="0"/>
              <a:t> </a:t>
            </a:r>
            <a:r>
              <a:rPr dirty="0" err="1"/>
              <a:t>pacienta</a:t>
            </a:r>
            <a:r>
              <a:rPr dirty="0"/>
              <a:t> a </a:t>
            </a:r>
            <a:r>
              <a:rPr dirty="0" err="1"/>
              <a:t>vyřazení</a:t>
            </a:r>
            <a:r>
              <a:rPr dirty="0"/>
              <a:t> </a:t>
            </a:r>
            <a:r>
              <a:rPr b="1" dirty="0" err="1">
                <a:latin typeface="Avenir Next"/>
                <a:ea typeface="Avenir Next"/>
                <a:cs typeface="Avenir Next"/>
                <a:sym typeface="Avenir Next"/>
              </a:rPr>
              <a:t>veškerého</a:t>
            </a:r>
            <a:r>
              <a:rPr b="1" dirty="0">
                <a:latin typeface="Avenir Next"/>
                <a:ea typeface="Avenir Next"/>
                <a:cs typeface="Avenir Next"/>
                <a:sym typeface="Avenir Next"/>
              </a:rPr>
              <a:t> </a:t>
            </a:r>
            <a:r>
              <a:rPr b="1" dirty="0" err="1">
                <a:latin typeface="Avenir Next"/>
                <a:ea typeface="Avenir Next"/>
                <a:cs typeface="Avenir Next"/>
                <a:sym typeface="Avenir Next"/>
              </a:rPr>
              <a:t>čití</a:t>
            </a:r>
            <a:r>
              <a:rPr b="1" dirty="0">
                <a:latin typeface="Avenir Next"/>
                <a:ea typeface="Avenir Next"/>
                <a:cs typeface="Avenir Next"/>
                <a:sym typeface="Avenir Next"/>
              </a:rPr>
              <a:t> </a:t>
            </a:r>
            <a:r>
              <a:rPr dirty="0"/>
              <a:t>/</a:t>
            </a:r>
            <a:r>
              <a:rPr dirty="0" err="1"/>
              <a:t>bolest</a:t>
            </a:r>
            <a:r>
              <a:rPr dirty="0"/>
              <a:t>, </a:t>
            </a:r>
            <a:r>
              <a:rPr dirty="0" err="1"/>
              <a:t>tlak</a:t>
            </a:r>
            <a:r>
              <a:rPr dirty="0"/>
              <a:t>, </a:t>
            </a:r>
            <a:r>
              <a:rPr dirty="0" err="1"/>
              <a:t>chlad</a:t>
            </a:r>
            <a:r>
              <a:rPr dirty="0"/>
              <a:t>/</a:t>
            </a:r>
            <a:r>
              <a:rPr dirty="0" err="1"/>
              <a:t>teplo</a:t>
            </a:r>
            <a:r>
              <a:rPr dirty="0"/>
              <a:t>.../ - </a:t>
            </a:r>
            <a:r>
              <a:rPr dirty="0" err="1"/>
              <a:t>klasické</a:t>
            </a:r>
            <a:r>
              <a:rPr dirty="0"/>
              <a:t> "</a:t>
            </a:r>
            <a:r>
              <a:rPr dirty="0" err="1"/>
              <a:t>uspání</a:t>
            </a:r>
            <a:r>
              <a:rPr dirty="0"/>
              <a:t>" </a:t>
            </a:r>
            <a:r>
              <a:rPr dirty="0" err="1"/>
              <a:t>pacienta</a:t>
            </a:r>
            <a:endParaRPr dirty="0"/>
          </a:p>
          <a:p>
            <a:pPr marL="845312" lvl="1" indent="-396240" defTabSz="397256">
              <a:spcBef>
                <a:spcPts val="1900"/>
              </a:spcBef>
              <a:buClrTx/>
              <a:buSzPct val="100000"/>
              <a:buFontTx/>
              <a:buAutoNum type="arabicPeriod"/>
              <a:defRPr sz="2040"/>
            </a:pPr>
            <a:r>
              <a:rPr dirty="0" err="1"/>
              <a:t>lokální</a:t>
            </a:r>
            <a:r>
              <a:rPr dirty="0"/>
              <a:t> (</a:t>
            </a:r>
            <a:r>
              <a:rPr dirty="0" err="1"/>
              <a:t>místní</a:t>
            </a:r>
            <a:r>
              <a:rPr dirty="0"/>
              <a:t>) - </a:t>
            </a:r>
            <a:r>
              <a:rPr dirty="0" err="1"/>
              <a:t>znecitlivění</a:t>
            </a:r>
            <a:r>
              <a:rPr dirty="0"/>
              <a:t> </a:t>
            </a:r>
            <a:r>
              <a:rPr dirty="0" err="1"/>
              <a:t>určité</a:t>
            </a:r>
            <a:r>
              <a:rPr dirty="0"/>
              <a:t> </a:t>
            </a:r>
            <a:r>
              <a:rPr dirty="0" err="1"/>
              <a:t>části</a:t>
            </a:r>
            <a:r>
              <a:rPr dirty="0"/>
              <a:t> </a:t>
            </a:r>
            <a:r>
              <a:rPr dirty="0" err="1"/>
              <a:t>těla</a:t>
            </a:r>
            <a:r>
              <a:rPr dirty="0"/>
              <a:t> , </a:t>
            </a:r>
            <a:r>
              <a:rPr dirty="0" err="1"/>
              <a:t>tj</a:t>
            </a:r>
            <a:r>
              <a:rPr dirty="0"/>
              <a:t> </a:t>
            </a:r>
            <a:r>
              <a:rPr dirty="0" err="1"/>
              <a:t>vyřazení</a:t>
            </a:r>
            <a:r>
              <a:rPr dirty="0"/>
              <a:t> </a:t>
            </a:r>
            <a:r>
              <a:rPr dirty="0" err="1"/>
              <a:t>jen</a:t>
            </a:r>
            <a:r>
              <a:rPr dirty="0"/>
              <a:t> </a:t>
            </a:r>
            <a:r>
              <a:rPr dirty="0" err="1"/>
              <a:t>bolestivého</a:t>
            </a:r>
            <a:r>
              <a:rPr dirty="0"/>
              <a:t> </a:t>
            </a:r>
            <a:r>
              <a:rPr dirty="0" err="1"/>
              <a:t>vnímání</a:t>
            </a:r>
            <a:r>
              <a:rPr dirty="0"/>
              <a:t> </a:t>
            </a:r>
          </a:p>
          <a:p>
            <a:pPr marL="845312" lvl="1" indent="-396240" defTabSz="397256">
              <a:spcBef>
                <a:spcPts val="1900"/>
              </a:spcBef>
              <a:buClrTx/>
              <a:buSzPct val="100000"/>
              <a:buFontTx/>
              <a:buAutoNum type="arabicPeriod"/>
              <a:defRPr sz="2040"/>
            </a:pPr>
            <a:r>
              <a:rPr dirty="0" err="1"/>
              <a:t>kombinovaná</a:t>
            </a:r>
            <a:r>
              <a:rPr dirty="0"/>
              <a:t> - </a:t>
            </a:r>
            <a:r>
              <a:rPr dirty="0" err="1"/>
              <a:t>celková</a:t>
            </a:r>
            <a:r>
              <a:rPr dirty="0"/>
              <a:t> + </a:t>
            </a:r>
            <a:r>
              <a:rPr dirty="0" err="1"/>
              <a:t>místní</a:t>
            </a:r>
            <a:endParaRPr dirty="0"/>
          </a:p>
          <a:p>
            <a:pPr marL="845312" lvl="1" indent="-396240" defTabSz="397256">
              <a:spcBef>
                <a:spcPts val="1900"/>
              </a:spcBef>
              <a:buClrTx/>
              <a:buSzPct val="100000"/>
              <a:buFontTx/>
              <a:buAutoNum type="arabicPeriod"/>
              <a:defRPr sz="2040"/>
            </a:pPr>
            <a:r>
              <a:rPr dirty="0" err="1"/>
              <a:t>analgosedace</a:t>
            </a:r>
            <a:r>
              <a:rPr dirty="0"/>
              <a:t> - </a:t>
            </a:r>
            <a:r>
              <a:rPr dirty="0" err="1"/>
              <a:t>kombinace</a:t>
            </a:r>
            <a:r>
              <a:rPr dirty="0"/>
              <a:t> </a:t>
            </a:r>
            <a:r>
              <a:rPr dirty="0" err="1"/>
              <a:t>výše</a:t>
            </a:r>
            <a:r>
              <a:rPr dirty="0"/>
              <a:t> </a:t>
            </a:r>
            <a:r>
              <a:rPr dirty="0" err="1"/>
              <a:t>uvedeného</a:t>
            </a:r>
            <a:r>
              <a:rPr dirty="0"/>
              <a:t>, </a:t>
            </a:r>
            <a:r>
              <a:rPr dirty="0" err="1"/>
              <a:t>tj</a:t>
            </a:r>
            <a:r>
              <a:rPr dirty="0"/>
              <a:t>. </a:t>
            </a:r>
            <a:r>
              <a:rPr dirty="0" err="1"/>
              <a:t>výrazná</a:t>
            </a:r>
            <a:r>
              <a:rPr dirty="0"/>
              <a:t> </a:t>
            </a:r>
            <a:r>
              <a:rPr dirty="0" err="1"/>
              <a:t>analgezie</a:t>
            </a:r>
            <a:r>
              <a:rPr dirty="0"/>
              <a:t> s </a:t>
            </a:r>
            <a:r>
              <a:rPr dirty="0" err="1"/>
              <a:t>lehkým</a:t>
            </a:r>
            <a:r>
              <a:rPr dirty="0"/>
              <a:t> </a:t>
            </a:r>
            <a:r>
              <a:rPr dirty="0" err="1"/>
              <a:t>útlumem</a:t>
            </a:r>
            <a:r>
              <a:rPr dirty="0"/>
              <a:t> </a:t>
            </a:r>
            <a:r>
              <a:rPr dirty="0" err="1"/>
              <a:t>vědomí</a:t>
            </a:r>
            <a:r>
              <a:rPr dirty="0"/>
              <a:t>  - s </a:t>
            </a:r>
            <a:r>
              <a:rPr dirty="0" err="1"/>
              <a:t>nemocným</a:t>
            </a:r>
            <a:r>
              <a:rPr dirty="0"/>
              <a:t> </a:t>
            </a:r>
            <a:r>
              <a:rPr dirty="0" err="1"/>
              <a:t>lze</a:t>
            </a:r>
            <a:r>
              <a:rPr dirty="0"/>
              <a:t> bez </a:t>
            </a:r>
            <a:r>
              <a:rPr dirty="0" err="1"/>
              <a:t>většího</a:t>
            </a:r>
            <a:r>
              <a:rPr dirty="0"/>
              <a:t> </a:t>
            </a:r>
            <a:r>
              <a:rPr dirty="0" err="1"/>
              <a:t>impulzu</a:t>
            </a:r>
            <a:r>
              <a:rPr dirty="0"/>
              <a:t> </a:t>
            </a:r>
            <a:r>
              <a:rPr dirty="0" err="1"/>
              <a:t>navázat</a:t>
            </a:r>
            <a:r>
              <a:rPr dirty="0"/>
              <a:t> </a:t>
            </a:r>
            <a:r>
              <a:rPr dirty="0" err="1"/>
              <a:t>vědomí</a:t>
            </a:r>
            <a:r>
              <a:rPr dirty="0"/>
              <a:t> </a:t>
            </a:r>
          </a:p>
        </p:txBody>
      </p:sp>
      <p:pic>
        <p:nvPicPr>
          <p:cNvPr id="174" name="0991_tomas-korbicka-abs-lf_archivTK.jpg" descr="0991_tomas-korbicka-abs-lf_archivTK.jpg"/>
          <p:cNvPicPr>
            <a:picLocks noChangeAspect="1"/>
          </p:cNvPicPr>
          <p:nvPr/>
        </p:nvPicPr>
        <p:blipFill>
          <a:blip r:embed="rId2"/>
          <a:srcRect l="18194" r="36369"/>
          <a:stretch>
            <a:fillRect/>
          </a:stretch>
        </p:blipFill>
        <p:spPr>
          <a:xfrm>
            <a:off x="6946900" y="1182946"/>
            <a:ext cx="5321301" cy="79236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/>
              <a:t>Hodnocení bolesti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cs-CZ" altLang="cs-CZ" sz="3982"/>
              <a:t>Je velkým problémem, protože se jedná o subjektivní počitek pacienta </a:t>
            </a:r>
          </a:p>
          <a:p>
            <a:pPr eaLnBrk="1" hangingPunct="1"/>
            <a:r>
              <a:rPr lang="cs-CZ" altLang="cs-CZ" sz="3982"/>
              <a:t>Vyšší intenzitu bolesti udávají pacienti úzkostliví, depresivní, nemocní s předchozí negativní zkušeností s bolestí</a:t>
            </a:r>
          </a:p>
          <a:p>
            <a:pPr eaLnBrk="1" hangingPunct="1"/>
            <a:r>
              <a:rPr lang="cs-CZ" altLang="cs-CZ" sz="3982"/>
              <a:t>Naopak nápadně nižší intenzitu bolesti mohou udávat nemocní bradypsychičtí, nemocní s jaterní či renální nedostatečností, diabetickou neuropatií, paraparesou apod.</a:t>
            </a:r>
          </a:p>
        </p:txBody>
      </p:sp>
    </p:spTree>
    <p:extLst>
      <p:ext uri="{BB962C8B-B14F-4D97-AF65-F5344CB8AC3E}">
        <p14:creationId xmlns:p14="http://schemas.microsoft.com/office/powerpoint/2010/main" val="4792735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/>
              <a:t>Zhodnocení intenzity bolesti</a:t>
            </a:r>
          </a:p>
        </p:txBody>
      </p:sp>
      <p:sp>
        <p:nvSpPr>
          <p:cNvPr id="21507" name="Rectangle 6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sz="3982"/>
              <a:t>Nejčastěji vizuální analogové škály, např. 10cm úsečka, levý konec = žádná bolest, pravý konec = nejhorší bolest, kterou si dovedu představit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3982"/>
              <a:t>Druhá varianta je pětistupňová Melzackova škála intenzity bolesti: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3982"/>
              <a:t>   1. mírná bolest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3982"/>
              <a:t>   2. nepříjemná bolest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3982"/>
              <a:t>   3. silná bolest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3982"/>
              <a:t>   4. krutá bolest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3982"/>
              <a:t>   5. nesnesitelná bolest</a:t>
            </a:r>
          </a:p>
        </p:txBody>
      </p:sp>
    </p:spTree>
    <p:extLst>
      <p:ext uri="{BB962C8B-B14F-4D97-AF65-F5344CB8AC3E}">
        <p14:creationId xmlns:p14="http://schemas.microsoft.com/office/powerpoint/2010/main" val="24965936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/>
              <a:t>Analgetika</a:t>
            </a:r>
          </a:p>
        </p:txBody>
      </p:sp>
      <p:sp>
        <p:nvSpPr>
          <p:cNvPr id="2253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1. Opoidní analgetika nebo anodyna</a:t>
            </a:r>
          </a:p>
          <a:p>
            <a:pPr eaLnBrk="1" hangingPunct="1"/>
            <a:r>
              <a:rPr lang="cs-CZ" altLang="cs-CZ"/>
              <a:t>2. Analgetika – antipyretika(neopoidní a.), NSPZL – nesteroidní protizánětlivé látky</a:t>
            </a:r>
          </a:p>
          <a:p>
            <a:pPr eaLnBrk="1" hangingPunct="1"/>
            <a:r>
              <a:rPr lang="cs-CZ" altLang="cs-CZ"/>
              <a:t>3. Antirevmatika </a:t>
            </a:r>
          </a:p>
          <a:p>
            <a:pPr eaLnBrk="1" hangingPunct="1">
              <a:buFontTx/>
              <a:buNone/>
            </a:pPr>
            <a:r>
              <a:rPr lang="cs-CZ" altLang="cs-CZ"/>
              <a:t>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9177107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/>
              <a:t>Opioidní analgetika</a:t>
            </a:r>
          </a:p>
        </p:txBody>
      </p:sp>
      <p:sp>
        <p:nvSpPr>
          <p:cNvPr id="23555" name="Rectangle 6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cs-CZ" altLang="cs-CZ" sz="3982"/>
              <a:t>Zvyšují práh vnímání bolesti</a:t>
            </a:r>
          </a:p>
          <a:p>
            <a:pPr eaLnBrk="1" hangingPunct="1"/>
            <a:r>
              <a:rPr lang="cs-CZ" altLang="cs-CZ" sz="3982"/>
              <a:t>Tlumí i viscerální bolesti</a:t>
            </a:r>
          </a:p>
          <a:p>
            <a:pPr eaLnBrk="1" hangingPunct="1"/>
            <a:r>
              <a:rPr lang="cs-CZ" altLang="cs-CZ" sz="3982"/>
              <a:t>Ovlivňují vědomí</a:t>
            </a:r>
          </a:p>
          <a:p>
            <a:pPr eaLnBrk="1" hangingPunct="1"/>
            <a:r>
              <a:rPr lang="cs-CZ" altLang="cs-CZ" sz="3982"/>
              <a:t>Tlumí dechové centrum, mají antitusické působení</a:t>
            </a:r>
          </a:p>
          <a:p>
            <a:pPr eaLnBrk="1" hangingPunct="1"/>
            <a:endParaRPr lang="cs-CZ" altLang="cs-CZ" sz="3982"/>
          </a:p>
        </p:txBody>
      </p:sp>
      <p:sp>
        <p:nvSpPr>
          <p:cNvPr id="23556" name="Rectangle 7"/>
          <p:cNvSpPr>
            <a:spLocks noGrp="1" noChangeArrowheads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r>
              <a:rPr lang="cs-CZ" altLang="cs-CZ" sz="3982"/>
              <a:t>Mohou způsobovat:</a:t>
            </a:r>
          </a:p>
          <a:p>
            <a:pPr eaLnBrk="1" hangingPunct="1"/>
            <a:r>
              <a:rPr lang="cs-CZ" altLang="cs-CZ" sz="3982"/>
              <a:t>Útlum dýchání</a:t>
            </a:r>
          </a:p>
          <a:p>
            <a:pPr eaLnBrk="1" hangingPunct="1"/>
            <a:r>
              <a:rPr lang="cs-CZ" altLang="cs-CZ" sz="3982"/>
              <a:t>Nauzeu, zvracení</a:t>
            </a:r>
          </a:p>
          <a:p>
            <a:pPr eaLnBrk="1" hangingPunct="1"/>
            <a:r>
              <a:rPr lang="cs-CZ" altLang="cs-CZ" sz="3982"/>
              <a:t>Svědění</a:t>
            </a:r>
          </a:p>
          <a:p>
            <a:pPr eaLnBrk="1" hangingPunct="1"/>
            <a:r>
              <a:rPr lang="cs-CZ" altLang="cs-CZ" sz="3982"/>
              <a:t>Hypotenzi</a:t>
            </a:r>
          </a:p>
          <a:p>
            <a:pPr eaLnBrk="1" hangingPunct="1"/>
            <a:r>
              <a:rPr lang="cs-CZ" altLang="cs-CZ" sz="3982"/>
              <a:t>Retenci moči</a:t>
            </a:r>
          </a:p>
          <a:p>
            <a:pPr eaLnBrk="1" hangingPunct="1"/>
            <a:r>
              <a:rPr lang="cs-CZ" altLang="cs-CZ" sz="3982"/>
              <a:t>Závratě, obluzení</a:t>
            </a:r>
          </a:p>
        </p:txBody>
      </p:sp>
    </p:spTree>
    <p:extLst>
      <p:ext uri="{BB962C8B-B14F-4D97-AF65-F5344CB8AC3E}">
        <p14:creationId xmlns:p14="http://schemas.microsoft.com/office/powerpoint/2010/main" val="30948788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/>
              <a:t> 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Při dlouhodobějším užíváním opoidních analgetik může vzniknout závislost</a:t>
            </a:r>
          </a:p>
          <a:p>
            <a:pPr eaLnBrk="1" hangingPunct="1"/>
            <a:r>
              <a:rPr lang="cs-CZ" altLang="cs-CZ"/>
              <a:t>Jejich předepisování je řízeno zvláštními ustanoveními</a:t>
            </a:r>
          </a:p>
          <a:p>
            <a:pPr eaLnBrk="1" hangingPunct="1"/>
            <a:r>
              <a:rPr lang="cs-CZ" altLang="cs-CZ"/>
              <a:t>Mají nezastupitelnou roli v léčbě silných bolestí nejrůznější etiologie a při tišení chronických bolestí</a:t>
            </a:r>
          </a:p>
          <a:p>
            <a:pPr eaLnBrk="1" hangingPunct="1"/>
            <a:r>
              <a:rPr lang="cs-CZ" altLang="cs-CZ"/>
              <a:t>Prototypem těchto látek je Morfin </a:t>
            </a:r>
          </a:p>
        </p:txBody>
      </p:sp>
    </p:spTree>
    <p:extLst>
      <p:ext uri="{BB962C8B-B14F-4D97-AF65-F5344CB8AC3E}">
        <p14:creationId xmlns:p14="http://schemas.microsoft.com/office/powerpoint/2010/main" val="10429768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/>
              <a:t>Opioidy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Opioidy pro neuroleptanalgezii – nejčastěji Fentanyl(asi 80x silnější než Morfin), Sufentanyl(asi 5-7x silnější než Fentanyl)</a:t>
            </a:r>
          </a:p>
          <a:p>
            <a:pPr eaLnBrk="1" hangingPunct="1"/>
            <a:r>
              <a:rPr lang="cs-CZ" altLang="cs-CZ"/>
              <a:t>Opioidní látky s dualistickými účinky</a:t>
            </a:r>
          </a:p>
          <a:p>
            <a:pPr eaLnBrk="1" hangingPunct="1"/>
            <a:r>
              <a:rPr lang="cs-CZ" altLang="cs-CZ"/>
              <a:t>Opium a produkty z něj připravované – dnes používané již zcela vyjímečně</a:t>
            </a:r>
          </a:p>
          <a:p>
            <a:pPr eaLnBrk="1" hangingPunct="1"/>
            <a:r>
              <a:rPr lang="cs-CZ" altLang="cs-CZ"/>
              <a:t>Antagonisté opioidních látek – užívají se při intoxikaci opioidy(př. Naloxon)</a:t>
            </a:r>
          </a:p>
          <a:p>
            <a:pPr eaLnBrk="1" hangingPunct="1">
              <a:buFontTx/>
              <a:buNone/>
            </a:pPr>
            <a:endParaRPr lang="cs-CZ" altLang="cs-CZ"/>
          </a:p>
          <a:p>
            <a:pPr eaLnBrk="1" hangingPunct="1">
              <a:buFontTx/>
              <a:buNone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31970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/>
              <a:t> 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altLang="cs-CZ"/>
              <a:t>Látky se slabšími analgetickými účinky</a:t>
            </a:r>
          </a:p>
          <a:p>
            <a:pPr eaLnBrk="1" hangingPunct="1">
              <a:buFontTx/>
              <a:buChar char="-"/>
            </a:pPr>
            <a:r>
              <a:rPr lang="cs-CZ" altLang="cs-CZ"/>
              <a:t>př. Kodein – hlavní účinek je antitusický, ale v organismu metabolizuje několik procent látek na Morfin, čímž lze vysvětlit dobré analgetické účinky</a:t>
            </a:r>
          </a:p>
          <a:p>
            <a:pPr eaLnBrk="1" hangingPunct="1">
              <a:buFontTx/>
              <a:buChar char="-"/>
            </a:pPr>
            <a:r>
              <a:rPr lang="cs-CZ" altLang="cs-CZ"/>
              <a:t>př. Tramadol – středně silné analgetikum s menšími nežádoucími účinky než má Morfin, nevede k lékové závislosti</a:t>
            </a:r>
          </a:p>
        </p:txBody>
      </p:sp>
    </p:spTree>
    <p:extLst>
      <p:ext uri="{BB962C8B-B14F-4D97-AF65-F5344CB8AC3E}">
        <p14:creationId xmlns:p14="http://schemas.microsoft.com/office/powerpoint/2010/main" val="28831962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/>
              <a:t>Analgetika - antipyretika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7644" y="2725138"/>
            <a:ext cx="11704320" cy="6436924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/>
              <a:t>Mezi NSPZL patří </a:t>
            </a:r>
          </a:p>
          <a:p>
            <a:pPr eaLnBrk="1" hangingPunct="1"/>
            <a:r>
              <a:rPr lang="cs-CZ" altLang="cs-CZ"/>
              <a:t>Kyselina acetylsalicylová a její deriváty</a:t>
            </a:r>
          </a:p>
          <a:p>
            <a:pPr eaLnBrk="1" hangingPunct="1"/>
            <a:r>
              <a:rPr lang="cs-CZ" altLang="cs-CZ"/>
              <a:t>Paracetamol a další anilinové deriváty</a:t>
            </a:r>
          </a:p>
          <a:p>
            <a:pPr eaLnBrk="1" hangingPunct="1"/>
            <a:r>
              <a:rPr lang="cs-CZ" altLang="cs-CZ"/>
              <a:t>Pyrazolidinové deriváty</a:t>
            </a:r>
          </a:p>
          <a:p>
            <a:pPr eaLnBrk="1" hangingPunct="1"/>
            <a:r>
              <a:rPr lang="cs-CZ" altLang="cs-CZ"/>
              <a:t>Deriváty kyseliny propionové(Brufen)</a:t>
            </a:r>
          </a:p>
          <a:p>
            <a:pPr eaLnBrk="1" hangingPunct="1"/>
            <a:r>
              <a:rPr lang="cs-CZ" altLang="cs-CZ"/>
              <a:t>Deriváty kyseliny octové(Indometacin, diklofenak)</a:t>
            </a:r>
          </a:p>
        </p:txBody>
      </p:sp>
    </p:spTree>
    <p:extLst>
      <p:ext uri="{BB962C8B-B14F-4D97-AF65-F5344CB8AC3E}">
        <p14:creationId xmlns:p14="http://schemas.microsoft.com/office/powerpoint/2010/main" val="28807549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/>
              <a:t>Antirevmatika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Protizánětlivé látky, kortikoidy</a:t>
            </a:r>
          </a:p>
          <a:p>
            <a:pPr eaLnBrk="1" hangingPunct="1"/>
            <a:r>
              <a:rPr lang="cs-CZ" altLang="cs-CZ"/>
              <a:t>Nejčastěji se používají u revmatoidní artritidy</a:t>
            </a:r>
          </a:p>
          <a:p>
            <a:pPr eaLnBrk="1" hangingPunct="1"/>
            <a:r>
              <a:rPr lang="cs-CZ" altLang="cs-CZ"/>
              <a:t>Mezi nejúčinnější látky této skupiny patří soli zlata se sírou(Auranofin)  </a:t>
            </a:r>
          </a:p>
        </p:txBody>
      </p:sp>
    </p:spTree>
    <p:extLst>
      <p:ext uri="{BB962C8B-B14F-4D97-AF65-F5344CB8AC3E}">
        <p14:creationId xmlns:p14="http://schemas.microsoft.com/office/powerpoint/2010/main" val="1342079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Grp="1" noChangeArrowheads="1"/>
          </p:cNvSpPr>
          <p:nvPr>
            <p:ph type="title"/>
          </p:nvPr>
        </p:nvSpPr>
        <p:spPr>
          <a:xfrm>
            <a:off x="153529" y="1289231"/>
            <a:ext cx="11704320" cy="1625600"/>
          </a:xfrm>
        </p:spPr>
        <p:txBody>
          <a:bodyPr/>
          <a:lstStyle/>
          <a:p>
            <a:pPr eaLnBrk="1" hangingPunct="1"/>
            <a:r>
              <a:rPr lang="cs-CZ" altLang="cs-CZ" dirty="0"/>
              <a:t>Přehled analgetik</a:t>
            </a:r>
          </a:p>
        </p:txBody>
      </p:sp>
      <p:graphicFrame>
        <p:nvGraphicFramePr>
          <p:cNvPr id="174115" name="Group 35"/>
          <p:cNvGraphicFramePr>
            <a:graphicFrameLocks noGrp="1"/>
          </p:cNvGraphicFramePr>
          <p:nvPr>
            <p:ph type="tbl" idx="1"/>
          </p:nvPr>
        </p:nvGraphicFramePr>
        <p:xfrm>
          <a:off x="153529" y="2275840"/>
          <a:ext cx="12201031" cy="6777850"/>
        </p:xfrm>
        <a:graphic>
          <a:graphicData uri="http://schemas.openxmlformats.org/drawingml/2006/table">
            <a:tbl>
              <a:tblPr/>
              <a:tblGrid>
                <a:gridCol w="63488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2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09796"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Účinná látka</a:t>
                      </a:r>
                    </a:p>
                  </a:txBody>
                  <a:tcPr marL="130048" marR="130048" marT="65024" marB="650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Firemní názvy</a:t>
                      </a:r>
                    </a:p>
                  </a:txBody>
                  <a:tcPr marL="130048" marR="130048" marT="65024" marB="650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0720"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Tramadol</a:t>
                      </a:r>
                    </a:p>
                  </a:txBody>
                  <a:tcPr marL="130048" marR="130048" marT="65024" marB="650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Tramabene, Tramadol, Protradon, Tramal, Tramadol-K, Mabron, Tramagit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0048" marR="130048" marT="65024" marB="650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7538"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Morfin</a:t>
                      </a:r>
                    </a:p>
                  </a:txBody>
                  <a:tcPr marL="130048" marR="130048" marT="65024" marB="650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Vendal retard,Doltard,  M-eslon SR,Solvalgin, MST</a:t>
                      </a:r>
                    </a:p>
                  </a:txBody>
                  <a:tcPr marL="130048" marR="130048" marT="65024" marB="650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09796"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Kyselina acetylsalicylová</a:t>
                      </a:r>
                    </a:p>
                  </a:txBody>
                  <a:tcPr marL="130048" marR="130048" marT="65024" marB="650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Acylpyrin, Apo-Asa, Anopyrin, Godasal, Aspirin, Aspro</a:t>
                      </a:r>
                    </a:p>
                  </a:txBody>
                  <a:tcPr marL="130048" marR="130048" marT="65024" marB="650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9015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anestezie"/>
          <p:cNvSpPr txBox="1">
            <a:spLocks noGrp="1"/>
          </p:cNvSpPr>
          <p:nvPr>
            <p:ph type="body" idx="13"/>
          </p:nvPr>
        </p:nvSpPr>
        <p:spPr>
          <a:xfrm>
            <a:off x="406400" y="516342"/>
            <a:ext cx="11176000" cy="398058"/>
          </a:xfrm>
          <a:prstGeom prst="rect">
            <a:avLst/>
          </a:prstGeom>
        </p:spPr>
        <p:txBody>
          <a:bodyPr/>
          <a:lstStyle/>
          <a:p>
            <a:r>
              <a:rPr dirty="0"/>
              <a:t>an</a:t>
            </a:r>
            <a:r>
              <a:rPr lang="cs-CZ" dirty="0" err="1"/>
              <a:t>algezie</a:t>
            </a:r>
            <a:endParaRPr dirty="0"/>
          </a:p>
        </p:txBody>
      </p:sp>
      <p:sp>
        <p:nvSpPr>
          <p:cNvPr id="177" name="rozdělení oboru anesteziologie a resuscita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403097">
              <a:spcBef>
                <a:spcPts val="1900"/>
              </a:spcBef>
              <a:defRPr sz="4140"/>
            </a:lvl1pPr>
          </a:lstStyle>
          <a:p>
            <a:r>
              <a:rPr lang="cs-CZ" altLang="cs-CZ" dirty="0"/>
              <a:t>BOLEST</a:t>
            </a:r>
            <a:endParaRPr dirty="0"/>
          </a:p>
        </p:txBody>
      </p:sp>
      <p:sp>
        <p:nvSpPr>
          <p:cNvPr id="178" name="členení do 4 podoborů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/>
            <a:r>
              <a:rPr lang="cs-CZ" altLang="cs-CZ" dirty="0"/>
              <a:t>1.Definice</a:t>
            </a:r>
          </a:p>
          <a:p>
            <a:pPr eaLnBrk="1" hangingPunct="1"/>
            <a:r>
              <a:rPr lang="cs-CZ" altLang="cs-CZ" dirty="0"/>
              <a:t>2.Mechanismy vzniku</a:t>
            </a:r>
          </a:p>
          <a:p>
            <a:pPr eaLnBrk="1" hangingPunct="1"/>
            <a:r>
              <a:rPr lang="cs-CZ" altLang="cs-CZ" dirty="0"/>
              <a:t>3.Význam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 </a:t>
            </a:r>
          </a:p>
        </p:txBody>
      </p:sp>
      <p:graphicFrame>
        <p:nvGraphicFramePr>
          <p:cNvPr id="176153" name="Group 25"/>
          <p:cNvGraphicFramePr>
            <a:graphicFrameLocks noGrp="1"/>
          </p:cNvGraphicFramePr>
          <p:nvPr>
            <p:ph type="tbl" idx="1"/>
          </p:nvPr>
        </p:nvGraphicFramePr>
        <p:xfrm>
          <a:off x="650240" y="2275840"/>
          <a:ext cx="11704320" cy="6436926"/>
        </p:xfrm>
        <a:graphic>
          <a:graphicData uri="http://schemas.openxmlformats.org/drawingml/2006/table">
            <a:tbl>
              <a:tblPr/>
              <a:tblGrid>
                <a:gridCol w="5852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2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09796"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Účinná látka</a:t>
                      </a:r>
                    </a:p>
                  </a:txBody>
                  <a:tcPr marL="130048" marR="130048" marT="65024" marB="650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Firemní názvy</a:t>
                      </a:r>
                    </a:p>
                  </a:txBody>
                  <a:tcPr marL="130048" marR="130048" marT="65024" marB="650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9796"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Paracetamol</a:t>
                      </a:r>
                    </a:p>
                  </a:txBody>
                  <a:tcPr marL="130048" marR="130048" marT="65024" marB="650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Paracetamol-K, Medipyrin,Paralen, Efferalgan, Benuron, Panadol, Mexalen</a:t>
                      </a:r>
                    </a:p>
                  </a:txBody>
                  <a:tcPr marL="130048" marR="130048" marT="65024" marB="650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7538"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Diklofenak</a:t>
                      </a:r>
                    </a:p>
                  </a:txBody>
                  <a:tcPr marL="130048" marR="130048" marT="65024" marB="650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Diclofenac AL, Apo-Diclo</a:t>
                      </a:r>
                      <a:r>
                        <a:rPr kumimoji="0" lang="cs-CZ" altLang="cs-CZ" sz="4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Naklofen, Dolmina, Myogit, Veral, Monoflam, Olfen, Voltaren</a:t>
                      </a:r>
                    </a:p>
                  </a:txBody>
                  <a:tcPr marL="130048" marR="130048" marT="65024" marB="650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09796"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Ibuprofen</a:t>
                      </a:r>
                    </a:p>
                  </a:txBody>
                  <a:tcPr marL="130048" marR="130048" marT="65024" marB="650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Pabiprofen, Ibuprofen-AL, Ibalgin, Dolgit, Brufen, Solpaflex</a:t>
                      </a:r>
                    </a:p>
                  </a:txBody>
                  <a:tcPr marL="130048" marR="130048" marT="65024" marB="650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41811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/>
              <a:t>Užívání analgetik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Neužívat vyšší denní dávky než jsou dávky doporučené – nezvýší se analgetický účinek a nežádoucí účinky budou silnější!! </a:t>
            </a:r>
          </a:p>
        </p:txBody>
      </p:sp>
    </p:spTree>
    <p:extLst>
      <p:ext uri="{BB962C8B-B14F-4D97-AF65-F5344CB8AC3E}">
        <p14:creationId xmlns:p14="http://schemas.microsoft.com/office/powerpoint/2010/main" val="3979730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anestezie"/>
          <p:cNvSpPr txBox="1"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anestezie</a:t>
            </a:r>
          </a:p>
        </p:txBody>
      </p:sp>
      <p:sp>
        <p:nvSpPr>
          <p:cNvPr id="177" name="rozdělení oboru anesteziologie a resuscita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403097">
              <a:spcBef>
                <a:spcPts val="1900"/>
              </a:spcBef>
              <a:defRPr sz="4140"/>
            </a:lvl1pPr>
          </a:lstStyle>
          <a:p>
            <a:r>
              <a:t>rozdělení oboru anesteziologie a resuscitace</a:t>
            </a:r>
          </a:p>
        </p:txBody>
      </p:sp>
      <p:sp>
        <p:nvSpPr>
          <p:cNvPr id="178" name="členení do 4 podoborů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60045" indent="-360045" defTabSz="473201">
              <a:spcBef>
                <a:spcPts val="2200"/>
              </a:spcBef>
              <a:defRPr sz="2754"/>
            </a:pPr>
            <a:r>
              <a:rPr dirty="0" err="1"/>
              <a:t>člen</a:t>
            </a:r>
            <a:r>
              <a:rPr lang="cs-CZ" dirty="0"/>
              <a:t>ě</a:t>
            </a:r>
            <a:r>
              <a:rPr dirty="0" err="1"/>
              <a:t>ní</a:t>
            </a:r>
            <a:r>
              <a:rPr dirty="0"/>
              <a:t> do 4 </a:t>
            </a:r>
            <a:r>
              <a:rPr dirty="0" err="1"/>
              <a:t>podoborů</a:t>
            </a:r>
            <a:r>
              <a:rPr dirty="0"/>
              <a:t>:</a:t>
            </a:r>
          </a:p>
          <a:p>
            <a:pPr marL="1069847" lvl="1" indent="-534923" defTabSz="473201">
              <a:spcBef>
                <a:spcPts val="2200"/>
              </a:spcBef>
              <a:buClrTx/>
              <a:buSzPct val="100000"/>
              <a:buFontTx/>
              <a:buAutoNum type="arabicPeriod"/>
              <a:defRPr sz="2754"/>
            </a:pPr>
            <a:r>
              <a:rPr b="1" dirty="0" err="1">
                <a:latin typeface="Avenir Next"/>
                <a:ea typeface="Avenir Next"/>
                <a:cs typeface="Avenir Next"/>
                <a:sym typeface="Avenir Next"/>
              </a:rPr>
              <a:t>Anesteziologie</a:t>
            </a:r>
            <a:r>
              <a:rPr dirty="0"/>
              <a:t> – </a:t>
            </a:r>
            <a:r>
              <a:rPr dirty="0" err="1"/>
              <a:t>zabývá</a:t>
            </a:r>
            <a:r>
              <a:rPr dirty="0"/>
              <a:t> se </a:t>
            </a:r>
            <a:r>
              <a:rPr dirty="0" err="1"/>
              <a:t>způsoby</a:t>
            </a:r>
            <a:r>
              <a:rPr dirty="0"/>
              <a:t> </a:t>
            </a:r>
            <a:r>
              <a:rPr dirty="0" err="1"/>
              <a:t>znecitlivění</a:t>
            </a:r>
            <a:r>
              <a:rPr dirty="0"/>
              <a:t> pro </a:t>
            </a:r>
            <a:r>
              <a:rPr dirty="0" err="1"/>
              <a:t>operace</a:t>
            </a:r>
            <a:r>
              <a:rPr dirty="0"/>
              <a:t>, </a:t>
            </a:r>
            <a:r>
              <a:rPr dirty="0" err="1"/>
              <a:t>léčebné</a:t>
            </a:r>
            <a:r>
              <a:rPr dirty="0"/>
              <a:t> a </a:t>
            </a:r>
            <a:r>
              <a:rPr dirty="0" err="1"/>
              <a:t>diagnostické</a:t>
            </a:r>
            <a:r>
              <a:rPr dirty="0"/>
              <a:t> </a:t>
            </a:r>
            <a:r>
              <a:rPr dirty="0" err="1"/>
              <a:t>výkony</a:t>
            </a:r>
            <a:r>
              <a:rPr dirty="0"/>
              <a:t>.</a:t>
            </a:r>
          </a:p>
          <a:p>
            <a:pPr marL="1069847" lvl="1" indent="-534923" defTabSz="473201">
              <a:spcBef>
                <a:spcPts val="2200"/>
              </a:spcBef>
              <a:buClrTx/>
              <a:buSzPct val="100000"/>
              <a:buFontTx/>
              <a:buAutoNum type="arabicPeriod"/>
              <a:defRPr sz="2754"/>
            </a:pPr>
            <a:r>
              <a:rPr b="1" dirty="0" err="1">
                <a:latin typeface="Avenir Next"/>
                <a:ea typeface="Avenir Next"/>
                <a:cs typeface="Avenir Next"/>
                <a:sym typeface="Avenir Next"/>
              </a:rPr>
              <a:t>Resuscitace</a:t>
            </a:r>
            <a:r>
              <a:rPr b="1" dirty="0">
                <a:latin typeface="Avenir Next"/>
                <a:ea typeface="Avenir Next"/>
                <a:cs typeface="Avenir Next"/>
                <a:sym typeface="Avenir Next"/>
              </a:rPr>
              <a:t> </a:t>
            </a:r>
            <a:r>
              <a:rPr dirty="0"/>
              <a:t>– </a:t>
            </a:r>
            <a:r>
              <a:rPr dirty="0" err="1"/>
              <a:t>zabývá</a:t>
            </a:r>
            <a:r>
              <a:rPr dirty="0"/>
              <a:t> se </a:t>
            </a:r>
            <a:r>
              <a:rPr dirty="0" err="1"/>
              <a:t>neodkladnou</a:t>
            </a:r>
            <a:r>
              <a:rPr dirty="0"/>
              <a:t> </a:t>
            </a:r>
            <a:r>
              <a:rPr dirty="0" err="1"/>
              <a:t>podporou</a:t>
            </a:r>
            <a:r>
              <a:rPr dirty="0"/>
              <a:t> </a:t>
            </a:r>
            <a:r>
              <a:rPr dirty="0" err="1"/>
              <a:t>nebo</a:t>
            </a:r>
            <a:r>
              <a:rPr dirty="0"/>
              <a:t> </a:t>
            </a:r>
            <a:r>
              <a:rPr dirty="0" err="1"/>
              <a:t>náhradou</a:t>
            </a:r>
            <a:r>
              <a:rPr dirty="0"/>
              <a:t> </a:t>
            </a:r>
            <a:r>
              <a:rPr dirty="0" err="1"/>
              <a:t>životních</a:t>
            </a:r>
            <a:r>
              <a:rPr dirty="0"/>
              <a:t> </a:t>
            </a:r>
            <a:r>
              <a:rPr dirty="0" err="1"/>
              <a:t>funkcí</a:t>
            </a:r>
            <a:r>
              <a:rPr dirty="0"/>
              <a:t> (</a:t>
            </a:r>
            <a:r>
              <a:rPr dirty="0" err="1"/>
              <a:t>ve</a:t>
            </a:r>
            <a:r>
              <a:rPr dirty="0"/>
              <a:t> FNB </a:t>
            </a:r>
            <a:r>
              <a:rPr dirty="0" err="1"/>
              <a:t>zajišťuje</a:t>
            </a:r>
            <a:r>
              <a:rPr dirty="0"/>
              <a:t> OUP kl. 1234)</a:t>
            </a:r>
          </a:p>
          <a:p>
            <a:pPr marL="1069847" lvl="1" indent="-534923" defTabSz="473201">
              <a:spcBef>
                <a:spcPts val="2200"/>
              </a:spcBef>
              <a:buClrTx/>
              <a:buSzPct val="100000"/>
              <a:buFontTx/>
              <a:buAutoNum type="arabicPeriod"/>
              <a:defRPr sz="2754"/>
            </a:pPr>
            <a:r>
              <a:rPr b="1" dirty="0" err="1">
                <a:latin typeface="Avenir Next"/>
                <a:ea typeface="Avenir Next"/>
                <a:cs typeface="Avenir Next"/>
                <a:sym typeface="Avenir Next"/>
              </a:rPr>
              <a:t>Intenzivní</a:t>
            </a:r>
            <a:r>
              <a:rPr b="1" dirty="0">
                <a:latin typeface="Avenir Next"/>
                <a:ea typeface="Avenir Next"/>
                <a:cs typeface="Avenir Next"/>
                <a:sym typeface="Avenir Next"/>
              </a:rPr>
              <a:t> </a:t>
            </a:r>
            <a:r>
              <a:rPr b="1" dirty="0" err="1">
                <a:latin typeface="Avenir Next"/>
                <a:ea typeface="Avenir Next"/>
                <a:cs typeface="Avenir Next"/>
                <a:sym typeface="Avenir Next"/>
              </a:rPr>
              <a:t>péče</a:t>
            </a:r>
            <a:r>
              <a:rPr b="1" dirty="0">
                <a:latin typeface="Avenir Next"/>
                <a:ea typeface="Avenir Next"/>
                <a:cs typeface="Avenir Next"/>
                <a:sym typeface="Avenir Next"/>
              </a:rPr>
              <a:t> </a:t>
            </a:r>
            <a:r>
              <a:rPr dirty="0"/>
              <a:t>(</a:t>
            </a:r>
            <a:r>
              <a:rPr dirty="0" err="1"/>
              <a:t>intenzivní</a:t>
            </a:r>
            <a:r>
              <a:rPr dirty="0"/>
              <a:t> </a:t>
            </a:r>
            <a:r>
              <a:rPr dirty="0" err="1"/>
              <a:t>nebo</a:t>
            </a:r>
            <a:r>
              <a:rPr dirty="0"/>
              <a:t> </a:t>
            </a:r>
            <a:r>
              <a:rPr dirty="0" err="1"/>
              <a:t>kritická</a:t>
            </a:r>
            <a:r>
              <a:rPr dirty="0"/>
              <a:t>) – </a:t>
            </a:r>
            <a:r>
              <a:rPr dirty="0" err="1"/>
              <a:t>dlouhodobě</a:t>
            </a:r>
            <a:r>
              <a:rPr dirty="0"/>
              <a:t> </a:t>
            </a:r>
            <a:r>
              <a:rPr dirty="0" err="1"/>
              <a:t>léčí</a:t>
            </a:r>
            <a:r>
              <a:rPr dirty="0"/>
              <a:t> </a:t>
            </a:r>
            <a:r>
              <a:rPr dirty="0" err="1"/>
              <a:t>nemocné</a:t>
            </a:r>
            <a:r>
              <a:rPr dirty="0"/>
              <a:t>, u </a:t>
            </a:r>
            <a:r>
              <a:rPr dirty="0" err="1"/>
              <a:t>kterých</a:t>
            </a:r>
            <a:r>
              <a:rPr dirty="0"/>
              <a:t> </a:t>
            </a:r>
            <a:r>
              <a:rPr dirty="0" err="1"/>
              <a:t>hrozí</a:t>
            </a:r>
            <a:r>
              <a:rPr dirty="0"/>
              <a:t> </a:t>
            </a:r>
            <a:r>
              <a:rPr dirty="0" err="1"/>
              <a:t>nebo</a:t>
            </a:r>
            <a:r>
              <a:rPr dirty="0"/>
              <a:t> </a:t>
            </a:r>
            <a:r>
              <a:rPr dirty="0" err="1"/>
              <a:t>již</a:t>
            </a:r>
            <a:r>
              <a:rPr dirty="0"/>
              <a:t> </a:t>
            </a:r>
            <a:r>
              <a:rPr dirty="0" err="1"/>
              <a:t>došlo</a:t>
            </a:r>
            <a:r>
              <a:rPr dirty="0"/>
              <a:t> k </a:t>
            </a:r>
            <a:r>
              <a:rPr dirty="0" err="1"/>
              <a:t>selhání</a:t>
            </a:r>
            <a:r>
              <a:rPr dirty="0"/>
              <a:t> </a:t>
            </a:r>
            <a:r>
              <a:rPr dirty="0" err="1"/>
              <a:t>základních</a:t>
            </a:r>
            <a:r>
              <a:rPr dirty="0"/>
              <a:t> </a:t>
            </a:r>
            <a:r>
              <a:rPr dirty="0" err="1"/>
              <a:t>funkcí</a:t>
            </a:r>
            <a:r>
              <a:rPr dirty="0"/>
              <a:t>, </a:t>
            </a:r>
            <a:r>
              <a:rPr dirty="0" err="1"/>
              <a:t>nadstavba</a:t>
            </a:r>
            <a:r>
              <a:rPr dirty="0"/>
              <a:t> JIP </a:t>
            </a:r>
            <a:r>
              <a:rPr dirty="0" err="1"/>
              <a:t>jiných</a:t>
            </a:r>
            <a:r>
              <a:rPr dirty="0"/>
              <a:t> </a:t>
            </a:r>
            <a:r>
              <a:rPr dirty="0" err="1"/>
              <a:t>klinik</a:t>
            </a:r>
            <a:r>
              <a:rPr dirty="0"/>
              <a:t> (odd. ORIM)</a:t>
            </a:r>
          </a:p>
          <a:p>
            <a:pPr marL="1069847" lvl="1" indent="-534923" defTabSz="473201">
              <a:spcBef>
                <a:spcPts val="2200"/>
              </a:spcBef>
              <a:buClrTx/>
              <a:buSzPct val="100000"/>
              <a:buFontTx/>
              <a:buAutoNum type="arabicPeriod"/>
              <a:defRPr sz="2754"/>
            </a:pPr>
            <a:r>
              <a:rPr b="1" dirty="0" err="1">
                <a:latin typeface="Avenir Next"/>
                <a:ea typeface="Avenir Next"/>
                <a:cs typeface="Avenir Next"/>
                <a:sym typeface="Avenir Next"/>
              </a:rPr>
              <a:t>Léčba</a:t>
            </a:r>
            <a:r>
              <a:rPr b="1" dirty="0">
                <a:latin typeface="Avenir Next"/>
                <a:ea typeface="Avenir Next"/>
                <a:cs typeface="Avenir Next"/>
                <a:sym typeface="Avenir Next"/>
              </a:rPr>
              <a:t> </a:t>
            </a:r>
            <a:r>
              <a:rPr b="1" dirty="0" err="1">
                <a:latin typeface="Avenir Next"/>
                <a:ea typeface="Avenir Next"/>
                <a:cs typeface="Avenir Next"/>
                <a:sym typeface="Avenir Next"/>
              </a:rPr>
              <a:t>bolesti</a:t>
            </a:r>
            <a:r>
              <a:rPr b="1" dirty="0">
                <a:latin typeface="Avenir Next"/>
                <a:ea typeface="Avenir Next"/>
                <a:cs typeface="Avenir Next"/>
                <a:sym typeface="Avenir Next"/>
              </a:rPr>
              <a:t> </a:t>
            </a:r>
            <a:r>
              <a:rPr dirty="0"/>
              <a:t>– s </a:t>
            </a:r>
            <a:r>
              <a:rPr dirty="0" err="1"/>
              <a:t>hlavním</a:t>
            </a:r>
            <a:r>
              <a:rPr dirty="0"/>
              <a:t> </a:t>
            </a:r>
            <a:r>
              <a:rPr dirty="0" err="1"/>
              <a:t>zaměřením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„</a:t>
            </a:r>
            <a:r>
              <a:rPr dirty="0" err="1"/>
              <a:t>neztišitelnou</a:t>
            </a:r>
            <a:r>
              <a:rPr dirty="0"/>
              <a:t> </a:t>
            </a:r>
            <a:r>
              <a:rPr dirty="0" err="1"/>
              <a:t>bolest</a:t>
            </a:r>
            <a:r>
              <a:rPr dirty="0"/>
              <a:t>“ v </a:t>
            </a:r>
            <a:r>
              <a:rPr dirty="0" err="1"/>
              <a:t>rámci</a:t>
            </a:r>
            <a:r>
              <a:rPr dirty="0"/>
              <a:t> </a:t>
            </a:r>
            <a:r>
              <a:rPr dirty="0" err="1"/>
              <a:t>nádorových</a:t>
            </a:r>
            <a:r>
              <a:rPr dirty="0"/>
              <a:t> </a:t>
            </a:r>
            <a:r>
              <a:rPr dirty="0" err="1"/>
              <a:t>onemocnění</a:t>
            </a:r>
            <a:r>
              <a:rPr dirty="0"/>
              <a:t> (</a:t>
            </a:r>
            <a:r>
              <a:rPr dirty="0" err="1"/>
              <a:t>souvisí</a:t>
            </a:r>
            <a:r>
              <a:rPr dirty="0"/>
              <a:t> s </a:t>
            </a:r>
            <a:r>
              <a:rPr dirty="0" err="1"/>
              <a:t>ní</a:t>
            </a:r>
            <a:r>
              <a:rPr dirty="0"/>
              <a:t> </a:t>
            </a:r>
            <a:r>
              <a:rPr dirty="0" err="1"/>
              <a:t>tzv</a:t>
            </a:r>
            <a:r>
              <a:rPr dirty="0"/>
              <a:t>. </a:t>
            </a:r>
            <a:r>
              <a:rPr dirty="0" err="1"/>
              <a:t>paliativní</a:t>
            </a:r>
            <a:r>
              <a:rPr dirty="0"/>
              <a:t> </a:t>
            </a:r>
            <a:r>
              <a:rPr dirty="0" err="1"/>
              <a:t>medicína</a:t>
            </a:r>
            <a:r>
              <a:rPr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3485463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28978" y="1602128"/>
            <a:ext cx="12103947" cy="1885245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/>
              <a:t>Celková anestézie</a:t>
            </a:r>
          </a:p>
        </p:txBody>
      </p:sp>
      <p:sp>
        <p:nvSpPr>
          <p:cNvPr id="5529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428978" y="4009814"/>
            <a:ext cx="12146844" cy="4664569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/>
              <a:t>Vyřazení veškerého čití bolestivého i senzitivního s vyřazením vědomí – iatrogenní reverzibilní bezvědomí. </a:t>
            </a:r>
          </a:p>
        </p:txBody>
      </p:sp>
    </p:spTree>
    <p:extLst>
      <p:ext uri="{BB962C8B-B14F-4D97-AF65-F5344CB8AC3E}">
        <p14:creationId xmlns:p14="http://schemas.microsoft.com/office/powerpoint/2010/main" val="12475165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Anesteziologie a resuscitace je základní lékařský obor, jehož náplní práce je především poskytování anesteziologické, resuscitační a intenzivní péče. Pracovní náplň oboru je realizována na anesteziologicko-resuscitačních odděleních (zkratka ARO) nebo klinikách (zkratka ARK, KARIM nebo KARIP"/>
          <p:cNvSpPr txBox="1">
            <a:spLocks noGrp="1"/>
          </p:cNvSpPr>
          <p:nvPr>
            <p:ph type="body" idx="13"/>
          </p:nvPr>
        </p:nvSpPr>
        <p:spPr>
          <a:xfrm>
            <a:off x="889000" y="2908300"/>
            <a:ext cx="11226800" cy="3121661"/>
          </a:xfrm>
          <a:prstGeom prst="rect">
            <a:avLst/>
          </a:prstGeom>
        </p:spPr>
        <p:txBody>
          <a:bodyPr/>
          <a:lstStyle>
            <a:lvl1pPr>
              <a:defRPr sz="3500"/>
            </a:lvl1pPr>
          </a:lstStyle>
          <a:p>
            <a:r>
              <a:t>Anesteziologie a resuscitace je základní lékařský obor, jehož náplní práce je především poskytování anesteziologické, resuscitační a intenzivní péče. Pracovní náplň oboru je realizována na anesteziologicko-resuscitačních odděleních (zkratka ARO) nebo klinikách (zkratka ARK, KARIM nebo KARIP</a:t>
            </a:r>
          </a:p>
        </p:txBody>
      </p:sp>
      <p:sp>
        <p:nvSpPr>
          <p:cNvPr id="185" name="Anesteziologie"/>
          <p:cNvSpPr txBox="1">
            <a:spLocks noGrp="1"/>
          </p:cNvSpPr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Anesteziologie</a:t>
            </a:r>
          </a:p>
        </p:txBody>
      </p:sp>
      <p:sp>
        <p:nvSpPr>
          <p:cNvPr id="186" name="anestezie, analgezie"/>
          <p:cNvSpPr txBox="1">
            <a:spLocks noGrp="1"/>
          </p:cNvSpPr>
          <p:nvPr>
            <p:ph type="body" idx="15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anestezie, analgezie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lůžko orim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lůžko orim </a:t>
            </a:r>
          </a:p>
        </p:txBody>
      </p:sp>
      <p:pic>
        <p:nvPicPr>
          <p:cNvPr id="196" name="439_2b9e5e4fbd.jpg" descr="439_2b9e5e4fbd.jpg"/>
          <p:cNvPicPr>
            <a:picLocks noChangeAspect="1"/>
          </p:cNvPicPr>
          <p:nvPr/>
        </p:nvPicPr>
        <p:blipFill>
          <a:blip r:embed="rId2"/>
          <a:srcRect b="7435"/>
          <a:stretch>
            <a:fillRect/>
          </a:stretch>
        </p:blipFill>
        <p:spPr>
          <a:xfrm>
            <a:off x="668866" y="1163637"/>
            <a:ext cx="11671301" cy="8102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Brno_Bariérový-operační-sál-.jpg" descr="Brno_Bariérový-operační-sál-.jpg"/>
          <p:cNvPicPr>
            <a:picLocks noChangeAspect="1"/>
          </p:cNvPicPr>
          <p:nvPr/>
        </p:nvPicPr>
        <p:blipFill>
          <a:blip r:embed="rId2"/>
          <a:srcRect b="5275"/>
          <a:stretch>
            <a:fillRect/>
          </a:stretch>
        </p:blipFill>
        <p:spPr>
          <a:xfrm>
            <a:off x="0" y="1191537"/>
            <a:ext cx="13004800" cy="8208727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bariérový operační sál FNB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bariérový operační sál FNB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sal.jpg" descr="sal.jpg"/>
          <p:cNvPicPr>
            <a:picLocks noChangeAspect="1"/>
          </p:cNvPicPr>
          <p:nvPr/>
        </p:nvPicPr>
        <p:blipFill>
          <a:blip r:embed="rId2"/>
          <a:srcRect b="6282"/>
          <a:stretch>
            <a:fillRect/>
          </a:stretch>
        </p:blipFill>
        <p:spPr>
          <a:xfrm>
            <a:off x="0" y="1194396"/>
            <a:ext cx="13004800" cy="812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operační sál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operační sál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7-Surprising-Facts-about-Anesthesia-722x406.jpg" descr="7-Surprising-Facts-about-Anesthesia-722x406.jpg"/>
          <p:cNvPicPr>
            <a:picLocks noChangeAspect="1"/>
          </p:cNvPicPr>
          <p:nvPr/>
        </p:nvPicPr>
        <p:blipFill>
          <a:blip r:embed="rId2"/>
          <a:srcRect r="7"/>
          <a:stretch>
            <a:fillRect/>
          </a:stretch>
        </p:blipFill>
        <p:spPr>
          <a:xfrm>
            <a:off x="919" y="1217482"/>
            <a:ext cx="13003881" cy="7312949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Jak funguje anestezie /YT/..."/>
          <p:cNvSpPr txBox="1"/>
          <p:nvPr/>
        </p:nvSpPr>
        <p:spPr>
          <a:xfrm>
            <a:off x="228600" y="241300"/>
            <a:ext cx="9232900" cy="977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385572">
              <a:lnSpc>
                <a:spcPct val="80000"/>
              </a:lnSpc>
              <a:spcBef>
                <a:spcPts val="1500"/>
              </a:spcBef>
              <a:defRPr sz="5148" u="sng" cap="all">
                <a:solidFill>
                  <a:schemeClr val="accent1">
                    <a:hueOff val="262910"/>
                    <a:satOff val="3867"/>
                    <a:lumOff val="-18039"/>
                  </a:schemeClr>
                </a:solidFill>
                <a:latin typeface="+mn-lt"/>
                <a:ea typeface="+mn-ea"/>
                <a:cs typeface="+mn-cs"/>
                <a:sym typeface="DIN Alternate"/>
                <a:hlinkClick r:id="rId3"/>
              </a:defRPr>
            </a:lvl1pPr>
          </a:lstStyle>
          <a:p>
            <a:pPr>
              <a:defRPr u="none"/>
            </a:pPr>
            <a:r>
              <a:rPr u="sng" dirty="0" err="1">
                <a:hlinkClick r:id="rId3"/>
              </a:rPr>
              <a:t>Jak</a:t>
            </a:r>
            <a:r>
              <a:rPr u="sng" dirty="0">
                <a:hlinkClick r:id="rId3"/>
              </a:rPr>
              <a:t> </a:t>
            </a:r>
            <a:r>
              <a:rPr u="sng" dirty="0" err="1">
                <a:hlinkClick r:id="rId3"/>
              </a:rPr>
              <a:t>funguje</a:t>
            </a:r>
            <a:r>
              <a:rPr u="sng" dirty="0">
                <a:hlinkClick r:id="rId3"/>
              </a:rPr>
              <a:t> </a:t>
            </a:r>
            <a:r>
              <a:rPr u="sng" dirty="0" err="1">
                <a:hlinkClick r:id="rId3"/>
              </a:rPr>
              <a:t>anestezie</a:t>
            </a:r>
            <a:r>
              <a:rPr u="sng" dirty="0">
                <a:hlinkClick r:id="rId3"/>
              </a:rPr>
              <a:t> ...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anestezie, analgezie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anestezie, analgezie</a:t>
            </a:r>
          </a:p>
        </p:txBody>
      </p:sp>
      <p:sp>
        <p:nvSpPr>
          <p:cNvPr id="208" name="histori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08940">
              <a:spcBef>
                <a:spcPts val="1900"/>
              </a:spcBef>
              <a:defRPr sz="4200"/>
            </a:lvl1pPr>
          </a:lstStyle>
          <a:p>
            <a:r>
              <a:t>historie </a:t>
            </a:r>
          </a:p>
        </p:txBody>
      </p:sp>
      <p:sp>
        <p:nvSpPr>
          <p:cNvPr id="209" name="prvopočátky ve strarověku - Egypt a Sýrie - odvary z Opia a Mandragory k potlačení bolesti…"/>
          <p:cNvSpPr txBox="1">
            <a:spLocks noGrp="1"/>
          </p:cNvSpPr>
          <p:nvPr>
            <p:ph type="body" sz="half" idx="1"/>
          </p:nvPr>
        </p:nvSpPr>
        <p:spPr>
          <a:xfrm>
            <a:off x="406400" y="2743200"/>
            <a:ext cx="6096000" cy="6108700"/>
          </a:xfrm>
          <a:prstGeom prst="rect">
            <a:avLst/>
          </a:prstGeom>
        </p:spPr>
        <p:txBody>
          <a:bodyPr/>
          <a:lstStyle/>
          <a:p>
            <a:pPr marL="400050" indent="-400050" defTabSz="525779">
              <a:spcBef>
                <a:spcPts val="2500"/>
              </a:spcBef>
              <a:defRPr sz="3059"/>
            </a:pPr>
            <a:r>
              <a:rPr dirty="0" err="1"/>
              <a:t>prvopočátky</a:t>
            </a:r>
            <a:r>
              <a:rPr dirty="0"/>
              <a:t> </a:t>
            </a:r>
            <a:r>
              <a:rPr dirty="0" err="1"/>
              <a:t>ve</a:t>
            </a:r>
            <a:r>
              <a:rPr dirty="0"/>
              <a:t> </a:t>
            </a:r>
            <a:r>
              <a:rPr dirty="0" err="1"/>
              <a:t>starověku</a:t>
            </a:r>
            <a:r>
              <a:rPr dirty="0"/>
              <a:t> - Egypt a </a:t>
            </a:r>
            <a:r>
              <a:rPr dirty="0" err="1"/>
              <a:t>Sýrie</a:t>
            </a:r>
            <a:r>
              <a:rPr dirty="0"/>
              <a:t> - </a:t>
            </a:r>
            <a:r>
              <a:rPr dirty="0" err="1"/>
              <a:t>odvary</a:t>
            </a:r>
            <a:r>
              <a:rPr dirty="0"/>
              <a:t> z </a:t>
            </a:r>
            <a:r>
              <a:rPr dirty="0" err="1"/>
              <a:t>Opia</a:t>
            </a:r>
            <a:r>
              <a:rPr dirty="0"/>
              <a:t> a </a:t>
            </a:r>
            <a:r>
              <a:rPr dirty="0" err="1"/>
              <a:t>Mandragory</a:t>
            </a:r>
            <a:r>
              <a:rPr dirty="0"/>
              <a:t> k </a:t>
            </a:r>
            <a:r>
              <a:rPr dirty="0" err="1"/>
              <a:t>potlačení</a:t>
            </a:r>
            <a:r>
              <a:rPr dirty="0"/>
              <a:t> </a:t>
            </a:r>
            <a:r>
              <a:rPr dirty="0" err="1"/>
              <a:t>bolesti</a:t>
            </a:r>
            <a:r>
              <a:rPr dirty="0"/>
              <a:t> </a:t>
            </a:r>
          </a:p>
          <a:p>
            <a:pPr marL="400050" indent="-400050" defTabSz="525779">
              <a:spcBef>
                <a:spcPts val="2500"/>
              </a:spcBef>
              <a:defRPr sz="3059"/>
            </a:pPr>
            <a:r>
              <a:rPr dirty="0"/>
              <a:t>v </a:t>
            </a:r>
            <a:r>
              <a:rPr dirty="0" err="1"/>
              <a:t>českých</a:t>
            </a:r>
            <a:r>
              <a:rPr dirty="0"/>
              <a:t> </a:t>
            </a:r>
            <a:r>
              <a:rPr dirty="0" err="1"/>
              <a:t>zemích</a:t>
            </a:r>
            <a:r>
              <a:rPr dirty="0"/>
              <a:t> 1847 </a:t>
            </a:r>
            <a:r>
              <a:rPr dirty="0" err="1"/>
              <a:t>použil</a:t>
            </a:r>
            <a:r>
              <a:rPr dirty="0"/>
              <a:t> Celestin </a:t>
            </a:r>
            <a:r>
              <a:rPr dirty="0" err="1"/>
              <a:t>Opitz</a:t>
            </a:r>
            <a:r>
              <a:rPr dirty="0"/>
              <a:t> </a:t>
            </a:r>
            <a:r>
              <a:rPr dirty="0" err="1"/>
              <a:t>první</a:t>
            </a:r>
            <a:r>
              <a:rPr dirty="0"/>
              <a:t> </a:t>
            </a:r>
            <a:r>
              <a:rPr dirty="0" err="1"/>
              <a:t>éterovou</a:t>
            </a:r>
            <a:r>
              <a:rPr dirty="0"/>
              <a:t> </a:t>
            </a:r>
            <a:r>
              <a:rPr dirty="0" err="1"/>
              <a:t>narkózu</a:t>
            </a:r>
            <a:r>
              <a:rPr dirty="0"/>
              <a:t> - </a:t>
            </a:r>
            <a:r>
              <a:rPr dirty="0" err="1"/>
              <a:t>nem</a:t>
            </a:r>
            <a:r>
              <a:rPr dirty="0"/>
              <a:t>. </a:t>
            </a:r>
            <a:r>
              <a:rPr dirty="0" err="1"/>
              <a:t>Milosrdných</a:t>
            </a:r>
            <a:r>
              <a:rPr dirty="0"/>
              <a:t> </a:t>
            </a:r>
            <a:r>
              <a:rPr dirty="0" err="1"/>
              <a:t>Bratří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Františku</a:t>
            </a:r>
            <a:r>
              <a:rPr dirty="0"/>
              <a:t>, Praha </a:t>
            </a:r>
          </a:p>
          <a:p>
            <a:pPr marL="400050" indent="-400050" defTabSz="525779">
              <a:spcBef>
                <a:spcPts val="2500"/>
              </a:spcBef>
              <a:defRPr sz="3059"/>
            </a:pPr>
            <a:r>
              <a:rPr dirty="0"/>
              <a:t>v </a:t>
            </a:r>
            <a:r>
              <a:rPr dirty="0" err="1"/>
              <a:t>Brně</a:t>
            </a:r>
            <a:r>
              <a:rPr dirty="0"/>
              <a:t> v </a:t>
            </a:r>
            <a:r>
              <a:rPr dirty="0" err="1"/>
              <a:t>nem</a:t>
            </a:r>
            <a:r>
              <a:rPr dirty="0"/>
              <a:t>. u </a:t>
            </a:r>
            <a:r>
              <a:rPr dirty="0" err="1"/>
              <a:t>sv</a:t>
            </a:r>
            <a:r>
              <a:rPr dirty="0"/>
              <a:t>. Anny r. 1955 - </a:t>
            </a:r>
            <a:r>
              <a:rPr dirty="0" err="1"/>
              <a:t>samostatná</a:t>
            </a:r>
            <a:r>
              <a:rPr dirty="0"/>
              <a:t> </a:t>
            </a:r>
            <a:r>
              <a:rPr dirty="0" err="1"/>
              <a:t>medicínská</a:t>
            </a:r>
            <a:r>
              <a:rPr dirty="0"/>
              <a:t> </a:t>
            </a:r>
            <a:r>
              <a:rPr dirty="0" err="1"/>
              <a:t>disciplína</a:t>
            </a:r>
            <a:r>
              <a:rPr dirty="0"/>
              <a:t> </a:t>
            </a:r>
          </a:p>
        </p:txBody>
      </p:sp>
      <p:pic>
        <p:nvPicPr>
          <p:cNvPr id="210" name="3833020071_3d878227dc_o.jpg" descr="3833020071_3d878227dc_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400" y="4832984"/>
            <a:ext cx="2768600" cy="41944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mandragora_4.jpg" descr="mandragora_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400" y="1155700"/>
            <a:ext cx="5257800" cy="35227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1502420864110970252.jpg" descr="1502420864110970252.jpg"/>
          <p:cNvPicPr>
            <a:picLocks noChangeAspect="1"/>
          </p:cNvPicPr>
          <p:nvPr/>
        </p:nvPicPr>
        <p:blipFill>
          <a:blip r:embed="rId4"/>
          <a:srcRect l="4880" r="5521"/>
          <a:stretch>
            <a:fillRect/>
          </a:stretch>
        </p:blipFill>
        <p:spPr>
          <a:xfrm>
            <a:off x="9636115" y="4813300"/>
            <a:ext cx="3165485" cy="42247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 dirty="0"/>
              <a:t>Definice bolesti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Bolest je nepříjemná vjemová a emocionální zkušenost spojená se skutečným nebo potencionálním poškozením tkáně nebo je jako taková popsaná</a:t>
            </a:r>
          </a:p>
        </p:txBody>
      </p:sp>
    </p:spTree>
    <p:extLst>
      <p:ext uri="{BB962C8B-B14F-4D97-AF65-F5344CB8AC3E}">
        <p14:creationId xmlns:p14="http://schemas.microsoft.com/office/powerpoint/2010/main" val="35416700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anestezie, analgezie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anestezie, analgezie</a:t>
            </a:r>
          </a:p>
        </p:txBody>
      </p:sp>
      <p:sp>
        <p:nvSpPr>
          <p:cNvPr id="215" name="operační období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08940">
              <a:spcBef>
                <a:spcPts val="1900"/>
              </a:spcBef>
              <a:defRPr sz="4200"/>
            </a:lvl1pPr>
          </a:lstStyle>
          <a:p>
            <a:r>
              <a:t>operační období </a:t>
            </a:r>
          </a:p>
        </p:txBody>
      </p:sp>
      <p:sp>
        <p:nvSpPr>
          <p:cNvPr id="216" name="předoperační - setkání anesteziologa s pacientem, zhodnocení předoperačních vyšetření, seznámení s výkonem, hodnocení míry izika (ASA I-V.), určí přípravu, předepíše premedikaci (trankvilizace, sedace), uklidnění pacienta, pac. 6h lačný (aspirace), ARO amb. FNB…"/>
          <p:cNvSpPr txBox="1">
            <a:spLocks noGrp="1"/>
          </p:cNvSpPr>
          <p:nvPr>
            <p:ph type="body" sz="half" idx="1"/>
          </p:nvPr>
        </p:nvSpPr>
        <p:spPr>
          <a:xfrm>
            <a:off x="5486400" y="2159000"/>
            <a:ext cx="7112000" cy="7061200"/>
          </a:xfrm>
          <a:prstGeom prst="rect">
            <a:avLst/>
          </a:prstGeom>
        </p:spPr>
        <p:txBody>
          <a:bodyPr/>
          <a:lstStyle/>
          <a:p>
            <a:pPr marL="306704" indent="-306704" defTabSz="403097">
              <a:spcBef>
                <a:spcPts val="1900"/>
              </a:spcBef>
              <a:defRPr sz="2346"/>
            </a:pPr>
            <a:r>
              <a:rPr b="1" dirty="0" err="1">
                <a:latin typeface="Avenir Next"/>
                <a:ea typeface="Avenir Next"/>
                <a:cs typeface="Avenir Next"/>
                <a:sym typeface="Avenir Next"/>
              </a:rPr>
              <a:t>předoperační</a:t>
            </a:r>
            <a:r>
              <a:rPr dirty="0"/>
              <a:t> - </a:t>
            </a:r>
            <a:r>
              <a:rPr dirty="0" err="1"/>
              <a:t>setkání</a:t>
            </a:r>
            <a:r>
              <a:rPr dirty="0"/>
              <a:t> </a:t>
            </a:r>
            <a:r>
              <a:rPr dirty="0" err="1"/>
              <a:t>anesteziologa</a:t>
            </a:r>
            <a:r>
              <a:rPr dirty="0"/>
              <a:t> s </a:t>
            </a:r>
            <a:r>
              <a:rPr dirty="0" err="1"/>
              <a:t>pacientem</a:t>
            </a:r>
            <a:r>
              <a:rPr dirty="0"/>
              <a:t>, </a:t>
            </a:r>
            <a:r>
              <a:rPr dirty="0" err="1"/>
              <a:t>zhodnocení</a:t>
            </a:r>
            <a:r>
              <a:rPr dirty="0"/>
              <a:t> </a:t>
            </a:r>
            <a:r>
              <a:rPr dirty="0" err="1"/>
              <a:t>předoperačních</a:t>
            </a:r>
            <a:r>
              <a:rPr dirty="0"/>
              <a:t> </a:t>
            </a:r>
            <a:r>
              <a:rPr dirty="0" err="1"/>
              <a:t>vyšetření</a:t>
            </a:r>
            <a:r>
              <a:rPr dirty="0"/>
              <a:t>, </a:t>
            </a:r>
            <a:r>
              <a:rPr dirty="0" err="1"/>
              <a:t>seznámení</a:t>
            </a:r>
            <a:r>
              <a:rPr dirty="0"/>
              <a:t> s </a:t>
            </a:r>
            <a:r>
              <a:rPr dirty="0" err="1"/>
              <a:t>výkonem</a:t>
            </a:r>
            <a:r>
              <a:rPr dirty="0"/>
              <a:t>, </a:t>
            </a:r>
            <a:r>
              <a:rPr dirty="0" err="1"/>
              <a:t>hodnocení</a:t>
            </a:r>
            <a:r>
              <a:rPr dirty="0"/>
              <a:t> </a:t>
            </a:r>
            <a:r>
              <a:rPr dirty="0" err="1"/>
              <a:t>míry</a:t>
            </a:r>
            <a:r>
              <a:rPr dirty="0"/>
              <a:t> </a:t>
            </a:r>
            <a:r>
              <a:rPr dirty="0" err="1"/>
              <a:t>izika</a:t>
            </a:r>
            <a:r>
              <a:rPr dirty="0"/>
              <a:t> (ASA I-V.), </a:t>
            </a:r>
            <a:r>
              <a:rPr dirty="0" err="1"/>
              <a:t>určí</a:t>
            </a:r>
            <a:r>
              <a:rPr dirty="0"/>
              <a:t> </a:t>
            </a:r>
            <a:r>
              <a:rPr dirty="0" err="1"/>
              <a:t>přípravu</a:t>
            </a:r>
            <a:r>
              <a:rPr dirty="0"/>
              <a:t>, </a:t>
            </a:r>
            <a:r>
              <a:rPr dirty="0" err="1"/>
              <a:t>předepíše</a:t>
            </a:r>
            <a:r>
              <a:rPr dirty="0"/>
              <a:t> </a:t>
            </a:r>
            <a:r>
              <a:rPr dirty="0" err="1"/>
              <a:t>premedikaci</a:t>
            </a:r>
            <a:r>
              <a:rPr dirty="0"/>
              <a:t> (</a:t>
            </a:r>
            <a:r>
              <a:rPr dirty="0" err="1"/>
              <a:t>trankvilizace</a:t>
            </a:r>
            <a:r>
              <a:rPr dirty="0"/>
              <a:t>, </a:t>
            </a:r>
            <a:r>
              <a:rPr dirty="0" err="1"/>
              <a:t>sedace</a:t>
            </a:r>
            <a:r>
              <a:rPr dirty="0"/>
              <a:t>), </a:t>
            </a:r>
            <a:r>
              <a:rPr dirty="0" err="1"/>
              <a:t>uklidnění</a:t>
            </a:r>
            <a:r>
              <a:rPr dirty="0"/>
              <a:t> </a:t>
            </a:r>
            <a:r>
              <a:rPr dirty="0" err="1"/>
              <a:t>pacienta</a:t>
            </a:r>
            <a:r>
              <a:rPr dirty="0"/>
              <a:t>, </a:t>
            </a:r>
            <a:r>
              <a:rPr dirty="0" err="1"/>
              <a:t>pac.</a:t>
            </a:r>
            <a:r>
              <a:rPr dirty="0"/>
              <a:t> 6h </a:t>
            </a:r>
            <a:r>
              <a:rPr dirty="0" err="1"/>
              <a:t>lačný</a:t>
            </a:r>
            <a:r>
              <a:rPr dirty="0"/>
              <a:t> (</a:t>
            </a:r>
            <a:r>
              <a:rPr dirty="0" err="1"/>
              <a:t>aspirace</a:t>
            </a:r>
            <a:r>
              <a:rPr dirty="0"/>
              <a:t>), ARO </a:t>
            </a:r>
            <a:r>
              <a:rPr dirty="0" err="1"/>
              <a:t>amb</a:t>
            </a:r>
            <a:r>
              <a:rPr dirty="0"/>
              <a:t>. FNB</a:t>
            </a:r>
          </a:p>
          <a:p>
            <a:pPr marL="306704" indent="-306704" defTabSz="403097">
              <a:spcBef>
                <a:spcPts val="1900"/>
              </a:spcBef>
              <a:defRPr sz="2346"/>
            </a:pPr>
            <a:r>
              <a:rPr b="1" dirty="0" err="1">
                <a:latin typeface="Avenir Next"/>
                <a:ea typeface="Avenir Next"/>
                <a:cs typeface="Avenir Next"/>
                <a:sym typeface="Avenir Next"/>
              </a:rPr>
              <a:t>peroperační</a:t>
            </a:r>
            <a:r>
              <a:rPr b="1" dirty="0">
                <a:latin typeface="Avenir Next"/>
                <a:ea typeface="Avenir Next"/>
                <a:cs typeface="Avenir Next"/>
                <a:sym typeface="Avenir Next"/>
              </a:rPr>
              <a:t> </a:t>
            </a:r>
            <a:r>
              <a:rPr dirty="0"/>
              <a:t>-</a:t>
            </a:r>
            <a:r>
              <a:rPr b="1" dirty="0">
                <a:latin typeface="Avenir Next"/>
                <a:ea typeface="Avenir Next"/>
                <a:cs typeface="Avenir Next"/>
                <a:sym typeface="Avenir Next"/>
              </a:rPr>
              <a:t> </a:t>
            </a:r>
            <a:r>
              <a:rPr dirty="0" err="1"/>
              <a:t>vyřazení</a:t>
            </a:r>
            <a:r>
              <a:rPr dirty="0"/>
              <a:t> </a:t>
            </a:r>
            <a:r>
              <a:rPr dirty="0" err="1"/>
              <a:t>bolestivých</a:t>
            </a:r>
            <a:r>
              <a:rPr dirty="0"/>
              <a:t> </a:t>
            </a:r>
            <a:r>
              <a:rPr dirty="0" err="1"/>
              <a:t>podnětů</a:t>
            </a:r>
            <a:r>
              <a:rPr dirty="0"/>
              <a:t>, </a:t>
            </a:r>
            <a:r>
              <a:rPr dirty="0" err="1"/>
              <a:t>anestézie</a:t>
            </a:r>
            <a:r>
              <a:rPr dirty="0"/>
              <a:t>, </a:t>
            </a:r>
            <a:r>
              <a:rPr dirty="0" err="1"/>
              <a:t>analgezie</a:t>
            </a:r>
            <a:r>
              <a:rPr dirty="0"/>
              <a:t> </a:t>
            </a:r>
            <a:r>
              <a:rPr dirty="0" err="1"/>
              <a:t>stabilizace</a:t>
            </a:r>
            <a:r>
              <a:rPr dirty="0"/>
              <a:t> </a:t>
            </a:r>
            <a:r>
              <a:rPr dirty="0" err="1"/>
              <a:t>stavu</a:t>
            </a:r>
            <a:r>
              <a:rPr dirty="0"/>
              <a:t> – </a:t>
            </a:r>
            <a:r>
              <a:rPr dirty="0" err="1"/>
              <a:t>dostatečné</a:t>
            </a:r>
            <a:r>
              <a:rPr dirty="0"/>
              <a:t> </a:t>
            </a:r>
            <a:r>
              <a:rPr dirty="0" err="1"/>
              <a:t>dýchání</a:t>
            </a:r>
            <a:r>
              <a:rPr dirty="0"/>
              <a:t> a </a:t>
            </a:r>
            <a:r>
              <a:rPr dirty="0" err="1"/>
              <a:t>udržování</a:t>
            </a:r>
            <a:r>
              <a:rPr dirty="0"/>
              <a:t> </a:t>
            </a:r>
            <a:r>
              <a:rPr dirty="0" err="1"/>
              <a:t>náplně</a:t>
            </a:r>
            <a:r>
              <a:rPr dirty="0"/>
              <a:t> </a:t>
            </a:r>
            <a:r>
              <a:rPr dirty="0" err="1"/>
              <a:t>krevního</a:t>
            </a:r>
            <a:r>
              <a:rPr dirty="0"/>
              <a:t> </a:t>
            </a:r>
            <a:r>
              <a:rPr dirty="0" err="1"/>
              <a:t>řečiště</a:t>
            </a:r>
            <a:r>
              <a:rPr dirty="0"/>
              <a:t>, </a:t>
            </a:r>
            <a:r>
              <a:rPr dirty="0" err="1"/>
              <a:t>svalová</a:t>
            </a:r>
            <a:r>
              <a:rPr dirty="0"/>
              <a:t> </a:t>
            </a:r>
            <a:r>
              <a:rPr dirty="0" err="1"/>
              <a:t>relaxace</a:t>
            </a:r>
            <a:r>
              <a:rPr dirty="0"/>
              <a:t>, </a:t>
            </a:r>
            <a:r>
              <a:rPr lang="cs-CZ" dirty="0"/>
              <a:t>ř</a:t>
            </a:r>
            <a:r>
              <a:rPr dirty="0" err="1"/>
              <a:t>ízená</a:t>
            </a:r>
            <a:r>
              <a:rPr dirty="0"/>
              <a:t> </a:t>
            </a:r>
            <a:r>
              <a:rPr dirty="0" err="1"/>
              <a:t>normotenze</a:t>
            </a:r>
            <a:r>
              <a:rPr dirty="0"/>
              <a:t>,...</a:t>
            </a:r>
          </a:p>
          <a:p>
            <a:pPr marL="306704" indent="-306704" defTabSz="403097">
              <a:spcBef>
                <a:spcPts val="1900"/>
              </a:spcBef>
              <a:defRPr sz="2346"/>
            </a:pPr>
            <a:r>
              <a:rPr b="1" dirty="0" err="1">
                <a:latin typeface="Avenir Next"/>
                <a:ea typeface="Avenir Next"/>
                <a:cs typeface="Avenir Next"/>
                <a:sym typeface="Avenir Next"/>
              </a:rPr>
              <a:t>pooperační</a:t>
            </a:r>
            <a:r>
              <a:rPr b="1" dirty="0">
                <a:latin typeface="Avenir Next"/>
                <a:ea typeface="Avenir Next"/>
                <a:cs typeface="Avenir Next"/>
                <a:sym typeface="Avenir Next"/>
              </a:rPr>
              <a:t> </a:t>
            </a:r>
            <a:r>
              <a:rPr dirty="0"/>
              <a:t>- </a:t>
            </a:r>
            <a:r>
              <a:rPr dirty="0" err="1"/>
              <a:t>pozorování</a:t>
            </a:r>
            <a:r>
              <a:rPr dirty="0"/>
              <a:t> </a:t>
            </a:r>
            <a:r>
              <a:rPr dirty="0" err="1"/>
              <a:t>pacienta</a:t>
            </a:r>
            <a:r>
              <a:rPr dirty="0"/>
              <a:t> (</a:t>
            </a:r>
            <a:r>
              <a:rPr dirty="0" err="1"/>
              <a:t>dospávání</a:t>
            </a:r>
            <a:r>
              <a:rPr dirty="0"/>
              <a:t>/JIP), 4-6h, </a:t>
            </a:r>
            <a:r>
              <a:rPr dirty="0" err="1"/>
              <a:t>monit</a:t>
            </a:r>
            <a:r>
              <a:rPr dirty="0"/>
              <a:t>. </a:t>
            </a:r>
            <a:r>
              <a:rPr dirty="0" err="1"/>
              <a:t>vit</a:t>
            </a:r>
            <a:r>
              <a:rPr dirty="0"/>
              <a:t>. </a:t>
            </a:r>
            <a:r>
              <a:rPr dirty="0" err="1"/>
              <a:t>funkcí</a:t>
            </a:r>
            <a:r>
              <a:rPr dirty="0"/>
              <a:t>, </a:t>
            </a:r>
            <a:r>
              <a:rPr dirty="0" err="1"/>
              <a:t>hrazení</a:t>
            </a:r>
            <a:r>
              <a:rPr dirty="0"/>
              <a:t> </a:t>
            </a:r>
            <a:r>
              <a:rPr dirty="0" err="1"/>
              <a:t>tekutin</a:t>
            </a:r>
            <a:r>
              <a:rPr dirty="0"/>
              <a:t>, </a:t>
            </a:r>
            <a:r>
              <a:rPr dirty="0" err="1"/>
              <a:t>doplnění</a:t>
            </a:r>
            <a:r>
              <a:rPr dirty="0"/>
              <a:t> </a:t>
            </a:r>
            <a:r>
              <a:rPr dirty="0" err="1"/>
              <a:t>ztraceného</a:t>
            </a:r>
            <a:r>
              <a:rPr dirty="0"/>
              <a:t> </a:t>
            </a:r>
            <a:r>
              <a:rPr dirty="0" err="1"/>
              <a:t>oběhu</a:t>
            </a:r>
            <a:r>
              <a:rPr dirty="0"/>
              <a:t> </a:t>
            </a:r>
            <a:r>
              <a:rPr dirty="0" err="1"/>
              <a:t>infuzemi</a:t>
            </a:r>
            <a:r>
              <a:rPr dirty="0"/>
              <a:t>, </a:t>
            </a:r>
            <a:r>
              <a:rPr dirty="0" err="1"/>
              <a:t>pooperační</a:t>
            </a:r>
            <a:r>
              <a:rPr dirty="0"/>
              <a:t> </a:t>
            </a:r>
            <a:r>
              <a:rPr dirty="0" err="1"/>
              <a:t>analgezie</a:t>
            </a:r>
            <a:r>
              <a:rPr dirty="0"/>
              <a:t> </a:t>
            </a:r>
          </a:p>
        </p:txBody>
      </p:sp>
      <p:pic>
        <p:nvPicPr>
          <p:cNvPr id="217" name="591_2b9e5e4fbd.jpg" descr="591_2b9e5e4fb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" y="5689600"/>
            <a:ext cx="5054600" cy="3369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informovaný_1.jpg" descr="informovaný_1.jpg"/>
          <p:cNvPicPr>
            <a:picLocks noChangeAspect="1"/>
          </p:cNvPicPr>
          <p:nvPr/>
        </p:nvPicPr>
        <p:blipFill>
          <a:blip r:embed="rId3"/>
          <a:srcRect l="21153" r="16153" b="9248"/>
          <a:stretch>
            <a:fillRect/>
          </a:stretch>
        </p:blipFill>
        <p:spPr>
          <a:xfrm>
            <a:off x="393700" y="2260600"/>
            <a:ext cx="5054600" cy="32456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anestezie, analgezie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anestezie, analgezie</a:t>
            </a:r>
          </a:p>
        </p:txBody>
      </p:sp>
      <p:sp>
        <p:nvSpPr>
          <p:cNvPr id="221" name="ASA klasifika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08940">
              <a:spcBef>
                <a:spcPts val="1900"/>
              </a:spcBef>
              <a:defRPr sz="4200"/>
            </a:lvl1pPr>
          </a:lstStyle>
          <a:p>
            <a:r>
              <a:rPr dirty="0"/>
              <a:t>ASA </a:t>
            </a:r>
            <a:r>
              <a:rPr dirty="0" err="1"/>
              <a:t>klasifikace</a:t>
            </a:r>
            <a:r>
              <a:rPr lang="cs-CZ" dirty="0"/>
              <a:t> </a:t>
            </a:r>
            <a:endParaRPr dirty="0"/>
          </a:p>
        </p:txBody>
      </p:sp>
      <p:sp>
        <p:nvSpPr>
          <p:cNvPr id="222" name="American Society of Anesthesiologists Classification"/>
          <p:cNvSpPr txBox="1">
            <a:spLocks noGrp="1"/>
          </p:cNvSpPr>
          <p:nvPr>
            <p:ph type="body" idx="1"/>
          </p:nvPr>
        </p:nvSpPr>
        <p:spPr>
          <a:xfrm>
            <a:off x="406400" y="2743200"/>
            <a:ext cx="12192000" cy="6426200"/>
          </a:xfrm>
          <a:prstGeom prst="rect">
            <a:avLst/>
          </a:prstGeom>
        </p:spPr>
        <p:txBody>
          <a:bodyPr/>
          <a:lstStyle/>
          <a:p>
            <a:r>
              <a:rPr b="1" u="sng">
                <a:latin typeface="Avenir Next"/>
                <a:ea typeface="Avenir Next"/>
                <a:cs typeface="Avenir Next"/>
                <a:sym typeface="Avenir Next"/>
              </a:rPr>
              <a:t>A</a:t>
            </a:r>
            <a:r>
              <a:rPr b="1">
                <a:latin typeface="Avenir Next"/>
                <a:ea typeface="Avenir Next"/>
                <a:cs typeface="Avenir Next"/>
                <a:sym typeface="Avenir Next"/>
              </a:rPr>
              <a:t>merican </a:t>
            </a:r>
            <a:r>
              <a:rPr b="1" u="sng">
                <a:latin typeface="Avenir Next"/>
                <a:ea typeface="Avenir Next"/>
                <a:cs typeface="Avenir Next"/>
                <a:sym typeface="Avenir Next"/>
              </a:rPr>
              <a:t>S</a:t>
            </a:r>
            <a:r>
              <a:rPr b="1">
                <a:latin typeface="Avenir Next"/>
                <a:ea typeface="Avenir Next"/>
                <a:cs typeface="Avenir Next"/>
                <a:sym typeface="Avenir Next"/>
              </a:rPr>
              <a:t>ociety of </a:t>
            </a:r>
            <a:r>
              <a:rPr b="1" u="sng">
                <a:latin typeface="Avenir Next"/>
                <a:ea typeface="Avenir Next"/>
                <a:cs typeface="Avenir Next"/>
                <a:sym typeface="Avenir Next"/>
              </a:rPr>
              <a:t>A</a:t>
            </a:r>
            <a:r>
              <a:rPr b="1">
                <a:latin typeface="Avenir Next"/>
                <a:ea typeface="Avenir Next"/>
                <a:cs typeface="Avenir Next"/>
                <a:sym typeface="Avenir Next"/>
              </a:rPr>
              <a:t>nesthesiologists </a:t>
            </a:r>
            <a:r>
              <a:t>Classification</a:t>
            </a:r>
          </a:p>
        </p:txBody>
      </p:sp>
      <p:pic>
        <p:nvPicPr>
          <p:cNvPr id="223" name="asa.jpg" descr="as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102100"/>
            <a:ext cx="12298059" cy="4203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anestezie, analgezie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anestezie, analgezie</a:t>
            </a:r>
          </a:p>
        </p:txBody>
      </p:sp>
      <p:sp>
        <p:nvSpPr>
          <p:cNvPr id="226" name="zajištění dýhacích ce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08940">
              <a:spcBef>
                <a:spcPts val="1900"/>
              </a:spcBef>
              <a:defRPr sz="4200"/>
            </a:lvl1pPr>
          </a:lstStyle>
          <a:p>
            <a:r>
              <a:t>zajištění dýhacích cest</a:t>
            </a:r>
          </a:p>
        </p:txBody>
      </p:sp>
      <p:sp>
        <p:nvSpPr>
          <p:cNvPr id="227" name="trojitý manévr - předsunutí brady ,ústní vzduchovod, maska, laryngeální maska - nebrání před zatečením a aspirací…"/>
          <p:cNvSpPr txBox="1">
            <a:spLocks noGrp="1"/>
          </p:cNvSpPr>
          <p:nvPr>
            <p:ph type="body" idx="1"/>
          </p:nvPr>
        </p:nvSpPr>
        <p:spPr>
          <a:xfrm>
            <a:off x="406400" y="2743200"/>
            <a:ext cx="7950200" cy="6426200"/>
          </a:xfrm>
          <a:prstGeom prst="rect">
            <a:avLst/>
          </a:prstGeom>
        </p:spPr>
        <p:txBody>
          <a:bodyPr/>
          <a:lstStyle/>
          <a:p>
            <a:pPr marL="373379" indent="-373379" defTabSz="490727">
              <a:spcBef>
                <a:spcPts val="2300"/>
              </a:spcBef>
              <a:defRPr sz="2856"/>
            </a:pPr>
            <a:r>
              <a:t>trojitý manévr - předsunutí brady ,ústní vzduchovod, maska, laryngeální maska - nebrání před zatečením a aspirací</a:t>
            </a:r>
          </a:p>
          <a:p>
            <a:pPr marL="373379" indent="-373379" defTabSz="490727">
              <a:spcBef>
                <a:spcPts val="2300"/>
              </a:spcBef>
              <a:defRPr sz="2856"/>
            </a:pPr>
            <a:r>
              <a:t>tracheální kanyla s manžetou /nafouknutí balonku pod hlasivkovými vazy/</a:t>
            </a:r>
          </a:p>
          <a:p>
            <a:pPr marL="746759" lvl="1" indent="-373379" defTabSz="490727">
              <a:spcBef>
                <a:spcPts val="2300"/>
              </a:spcBef>
              <a:buClrTx/>
              <a:buSzPct val="40000"/>
              <a:buFontTx/>
              <a:buBlip>
                <a:blip r:embed="rId2"/>
              </a:buBlip>
              <a:defRPr sz="2856"/>
            </a:pPr>
            <a:r>
              <a:t>indikace – plný žaludek (ileus, trauma), poloha na břiše na boku,</a:t>
            </a:r>
          </a:p>
          <a:p>
            <a:pPr marL="746759" lvl="1" indent="-373379" defTabSz="490727">
              <a:spcBef>
                <a:spcPts val="2300"/>
              </a:spcBef>
              <a:buClrTx/>
              <a:buSzPct val="40000"/>
              <a:buFontTx/>
              <a:buBlip>
                <a:blip r:embed="rId2"/>
              </a:buBlip>
              <a:defRPr sz="2856"/>
            </a:pPr>
            <a:r>
              <a:t>pacient s oběhovou a respirační insufficiencí</a:t>
            </a:r>
          </a:p>
          <a:p>
            <a:pPr marL="746759" lvl="1" indent="-373379" defTabSz="490727">
              <a:spcBef>
                <a:spcPts val="2300"/>
              </a:spcBef>
              <a:buClrTx/>
              <a:buSzPct val="40000"/>
              <a:buFontTx/>
              <a:buBlip>
                <a:blip r:embed="rId2"/>
              </a:buBlip>
              <a:defRPr sz="2856"/>
            </a:pPr>
            <a:r>
              <a:t>podmínkou je sv. relaxace (Sukcinylcholin)</a:t>
            </a:r>
          </a:p>
        </p:txBody>
      </p:sp>
      <p:pic>
        <p:nvPicPr>
          <p:cNvPr id="228" name="02anestesia_ampliacion.jpg" descr="02anestesia_ampliacion.jpg"/>
          <p:cNvPicPr>
            <a:picLocks noChangeAspect="1"/>
          </p:cNvPicPr>
          <p:nvPr/>
        </p:nvPicPr>
        <p:blipFill>
          <a:blip r:embed="rId3"/>
          <a:srcRect l="9302" r="4318"/>
          <a:stretch>
            <a:fillRect/>
          </a:stretch>
        </p:blipFill>
        <p:spPr>
          <a:xfrm>
            <a:off x="8267699" y="1740192"/>
            <a:ext cx="4330701" cy="66848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anestezie, analgezie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anestezie, analgezie</a:t>
            </a:r>
          </a:p>
        </p:txBody>
      </p:sp>
      <p:pic>
        <p:nvPicPr>
          <p:cNvPr id="231" name="Tongue-blocking-airways.png" descr="Tongue-blocking-airway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616700" y="1638300"/>
            <a:ext cx="6140255" cy="3124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350px-Endotracheal_tube_colored.png" descr="350px-Endotracheal_tube_color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781800" y="5491026"/>
            <a:ext cx="5814313" cy="3505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1.gif" descr="1.gif"/>
          <p:cNvPicPr>
            <a:picLocks noChangeAspect="1"/>
          </p:cNvPicPr>
          <p:nvPr/>
        </p:nvPicPr>
        <p:blipFill>
          <a:blip r:embed="rId4"/>
          <a:srcRect l="4800"/>
          <a:stretch>
            <a:fillRect/>
          </a:stretch>
        </p:blipFill>
        <p:spPr>
          <a:xfrm>
            <a:off x="495300" y="1320800"/>
            <a:ext cx="5803900" cy="3893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Tracheal-tubes-used-in-the-study-A-Hi-Lo-TM-tracheal-tube-group-C-B-TaperGuard-TM.png" descr="Tracheal-tubes-used-in-the-study-A-Hi-Lo-TM-tracheal-tube-group-C-B-TaperGuard-T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800" y="5626100"/>
            <a:ext cx="5943600" cy="32232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anestezie, analgezie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anestezie, analgezie</a:t>
            </a:r>
          </a:p>
        </p:txBody>
      </p:sp>
      <p:pic>
        <p:nvPicPr>
          <p:cNvPr id="237" name="1280px-Larynx_(top_view).jpg" descr="1280px-Larynx_(top_view).jpg"/>
          <p:cNvPicPr>
            <a:picLocks noChangeAspect="1"/>
          </p:cNvPicPr>
          <p:nvPr/>
        </p:nvPicPr>
        <p:blipFill>
          <a:blip r:embed="rId2"/>
          <a:srcRect t="1850" r="1417"/>
          <a:stretch>
            <a:fillRect/>
          </a:stretch>
        </p:blipFill>
        <p:spPr>
          <a:xfrm>
            <a:off x="177800" y="1663700"/>
            <a:ext cx="5579459" cy="5003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Larynx_normal2a.jpg" descr="Larynx_normal2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829300" y="4267239"/>
            <a:ext cx="6671681" cy="50037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anestezie, analgezie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anestezie, analgezie</a:t>
            </a:r>
          </a:p>
        </p:txBody>
      </p:sp>
      <p:pic>
        <p:nvPicPr>
          <p:cNvPr id="241" name="intubation.jpeg" descr="intubation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0" y="1384300"/>
            <a:ext cx="7810500" cy="61192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anestezie, analgezie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anestezie, analgezie</a:t>
            </a:r>
          </a:p>
        </p:txBody>
      </p:sp>
      <p:pic>
        <p:nvPicPr>
          <p:cNvPr id="252" name="Obrázek" descr="Obrá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658765"/>
            <a:ext cx="12547600" cy="43168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anestezie, analgezie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anestezie, analgezie</a:t>
            </a:r>
          </a:p>
        </p:txBody>
      </p:sp>
      <p:pic>
        <p:nvPicPr>
          <p:cNvPr id="259" name="Obrázek" descr="Obrá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3041650"/>
            <a:ext cx="11290300" cy="4076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anestezie, analgezie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anestezie, analgezie</a:t>
            </a:r>
          </a:p>
        </p:txBody>
      </p:sp>
      <p:sp>
        <p:nvSpPr>
          <p:cNvPr id="262" name="Název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08940">
              <a:spcBef>
                <a:spcPts val="1900"/>
              </a:spcBef>
              <a:defRPr sz="4200" u="sng">
                <a:hlinkClick r:id="rId2"/>
              </a:defRPr>
            </a:lvl1pPr>
          </a:lstStyle>
          <a:p>
            <a:pPr>
              <a:defRPr u="none"/>
            </a:pPr>
            <a:r>
              <a:rPr u="sng">
                <a:hlinkClick r:id="rId2"/>
              </a:rPr>
              <a:t> </a:t>
            </a:r>
          </a:p>
        </p:txBody>
      </p:sp>
      <p:pic>
        <p:nvPicPr>
          <p:cNvPr id="263" name="IntJCritIllnInjSci_2014_4_1_77_128019_u4.jpg" descr="IntJCritIllnInjSci_2014_4_1_77_128019_u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900" y="5118100"/>
            <a:ext cx="5880100" cy="40048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Laryngeální+maska+80.+léta+–+Archie+Brain,+Londýn.jpg" descr="Laryngeální+maska+80.+léta+–+Archie+Brain,+Londýn.jpg"/>
          <p:cNvPicPr>
            <a:picLocks noChangeAspect="1"/>
          </p:cNvPicPr>
          <p:nvPr/>
        </p:nvPicPr>
        <p:blipFill>
          <a:blip r:embed="rId4"/>
          <a:srcRect l="2402" t="7453" r="2493" b="7453"/>
          <a:stretch>
            <a:fillRect/>
          </a:stretch>
        </p:blipFill>
        <p:spPr>
          <a:xfrm>
            <a:off x="464106" y="1371600"/>
            <a:ext cx="5748841" cy="3860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anestezie, analgezie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anestezie, analgezie</a:t>
            </a:r>
          </a:p>
        </p:txBody>
      </p:sp>
      <p:sp>
        <p:nvSpPr>
          <p:cNvPr id="267" name="Mechanická ventilace"/>
          <p:cNvSpPr txBox="1">
            <a:spLocks noGrp="1"/>
          </p:cNvSpPr>
          <p:nvPr>
            <p:ph type="title"/>
          </p:nvPr>
        </p:nvSpPr>
        <p:spPr>
          <a:xfrm>
            <a:off x="444500" y="1244600"/>
            <a:ext cx="7083822" cy="723900"/>
          </a:xfrm>
          <a:prstGeom prst="rect">
            <a:avLst/>
          </a:prstGeom>
        </p:spPr>
        <p:txBody>
          <a:bodyPr/>
          <a:lstStyle>
            <a:lvl1pPr defTabSz="408940">
              <a:spcBef>
                <a:spcPts val="1900"/>
              </a:spcBef>
              <a:defRPr sz="4200"/>
            </a:lvl1pPr>
          </a:lstStyle>
          <a:p>
            <a:r>
              <a:t>Mechanická ventilace</a:t>
            </a:r>
          </a:p>
        </p:txBody>
      </p:sp>
      <p:sp>
        <p:nvSpPr>
          <p:cNvPr id="268" name="•k asistenci nebo úplnému nahrazení dechové práce…"/>
          <p:cNvSpPr txBox="1"/>
          <p:nvPr/>
        </p:nvSpPr>
        <p:spPr>
          <a:xfrm>
            <a:off x="346106" y="3103454"/>
            <a:ext cx="7610810" cy="6391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2800"/>
              </a:spcBef>
              <a:defRPr sz="2800"/>
            </a:pPr>
            <a:r>
              <a:rPr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dirty="0"/>
              <a:t>k </a:t>
            </a:r>
            <a:r>
              <a:rPr dirty="0" err="1"/>
              <a:t>asistenci</a:t>
            </a:r>
            <a:r>
              <a:rPr dirty="0"/>
              <a:t> </a:t>
            </a:r>
            <a:r>
              <a:rPr dirty="0" err="1"/>
              <a:t>nebo</a:t>
            </a:r>
            <a:r>
              <a:rPr dirty="0"/>
              <a:t> </a:t>
            </a:r>
            <a:r>
              <a:rPr dirty="0" err="1"/>
              <a:t>úplnému</a:t>
            </a:r>
            <a:r>
              <a:rPr dirty="0"/>
              <a:t> </a:t>
            </a:r>
            <a:r>
              <a:rPr dirty="0" err="1"/>
              <a:t>nahrazení</a:t>
            </a:r>
            <a:r>
              <a:rPr dirty="0"/>
              <a:t> </a:t>
            </a:r>
            <a:r>
              <a:rPr dirty="0" err="1"/>
              <a:t>dechové</a:t>
            </a:r>
            <a:r>
              <a:rPr dirty="0"/>
              <a:t> </a:t>
            </a:r>
            <a:r>
              <a:rPr dirty="0" err="1"/>
              <a:t>práce</a:t>
            </a:r>
            <a:endParaRPr sz="1200" dirty="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>
              <a:spcBef>
                <a:spcPts val="2800"/>
              </a:spcBef>
              <a:defRPr sz="2800"/>
            </a:pPr>
            <a:r>
              <a:rPr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dirty="0" err="1"/>
              <a:t>Indikace</a:t>
            </a:r>
            <a:r>
              <a:rPr dirty="0"/>
              <a:t>/</a:t>
            </a:r>
            <a:r>
              <a:rPr dirty="0" err="1"/>
              <a:t>předpoklady</a:t>
            </a:r>
            <a:r>
              <a:rPr dirty="0"/>
              <a:t> .- </a:t>
            </a:r>
            <a:r>
              <a:rPr dirty="0" err="1"/>
              <a:t>relaxovaný</a:t>
            </a:r>
            <a:r>
              <a:rPr dirty="0"/>
              <a:t> </a:t>
            </a:r>
            <a:r>
              <a:rPr dirty="0" err="1"/>
              <a:t>pacient</a:t>
            </a:r>
            <a:r>
              <a:rPr dirty="0"/>
              <a:t>, </a:t>
            </a:r>
            <a:r>
              <a:rPr dirty="0" err="1"/>
              <a:t>neschopný</a:t>
            </a:r>
            <a:r>
              <a:rPr dirty="0"/>
              <a:t> </a:t>
            </a:r>
            <a:r>
              <a:rPr dirty="0" err="1"/>
              <a:t>spont</a:t>
            </a:r>
            <a:r>
              <a:rPr dirty="0"/>
              <a:t>. </a:t>
            </a:r>
            <a:r>
              <a:rPr dirty="0" err="1"/>
              <a:t>dýchání</a:t>
            </a:r>
            <a:r>
              <a:rPr dirty="0"/>
              <a:t> (</a:t>
            </a:r>
            <a:r>
              <a:rPr dirty="0" err="1"/>
              <a:t>anestezie</a:t>
            </a:r>
            <a:r>
              <a:rPr dirty="0"/>
              <a:t>, </a:t>
            </a:r>
            <a:r>
              <a:rPr dirty="0" err="1"/>
              <a:t>pozice</a:t>
            </a:r>
            <a:r>
              <a:rPr dirty="0"/>
              <a:t>, </a:t>
            </a:r>
            <a:r>
              <a:rPr dirty="0" err="1"/>
              <a:t>výkon</a:t>
            </a:r>
            <a:r>
              <a:rPr lang="cs-CZ"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plicích</a:t>
            </a:r>
            <a:r>
              <a:rPr dirty="0"/>
              <a:t>)</a:t>
            </a:r>
            <a:r>
              <a:rPr lang="cs-CZ" dirty="0"/>
              <a:t> - </a:t>
            </a:r>
            <a:r>
              <a:rPr lang="cs-CZ" sz="2800" dirty="0"/>
              <a:t>připojení tracheální kanyly k přístroji</a:t>
            </a:r>
            <a:endParaRPr sz="1200" dirty="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>
              <a:spcBef>
                <a:spcPts val="2800"/>
              </a:spcBef>
              <a:defRPr sz="2800"/>
            </a:pPr>
            <a:r>
              <a:rPr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dirty="0"/>
              <a:t>INSULFACE </a:t>
            </a:r>
            <a:r>
              <a:rPr dirty="0" err="1"/>
              <a:t>směsí</a:t>
            </a:r>
            <a:r>
              <a:rPr dirty="0"/>
              <a:t> </a:t>
            </a:r>
            <a:r>
              <a:rPr dirty="0" err="1"/>
              <a:t>anestetik</a:t>
            </a:r>
            <a:endParaRPr sz="1200" dirty="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>
              <a:spcBef>
                <a:spcPts val="2800"/>
              </a:spcBef>
              <a:defRPr sz="2800"/>
            </a:pPr>
            <a:r>
              <a:rPr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dirty="0" err="1"/>
              <a:t>inspirium</a:t>
            </a:r>
            <a:r>
              <a:rPr dirty="0"/>
              <a:t> (20-25 cm H20)</a:t>
            </a:r>
            <a:endParaRPr sz="1200" dirty="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>
              <a:spcBef>
                <a:spcPts val="2800"/>
              </a:spcBef>
              <a:defRPr sz="2800"/>
            </a:pPr>
            <a:r>
              <a:rPr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dirty="0" err="1"/>
              <a:t>expirium</a:t>
            </a:r>
            <a:r>
              <a:rPr dirty="0"/>
              <a:t> - </a:t>
            </a:r>
            <a:r>
              <a:rPr dirty="0" err="1"/>
              <a:t>pasivní</a:t>
            </a:r>
            <a:r>
              <a:rPr dirty="0"/>
              <a:t>, stop </a:t>
            </a:r>
            <a:r>
              <a:rPr dirty="0" err="1"/>
              <a:t>insuflace</a:t>
            </a:r>
            <a:r>
              <a:rPr dirty="0"/>
              <a:t>, </a:t>
            </a:r>
            <a:r>
              <a:rPr dirty="0" err="1"/>
              <a:t>expirium</a:t>
            </a:r>
            <a:r>
              <a:rPr dirty="0"/>
              <a:t> je </a:t>
            </a:r>
            <a:r>
              <a:rPr dirty="0" err="1"/>
              <a:t>pasivní</a:t>
            </a:r>
            <a:r>
              <a:rPr dirty="0"/>
              <a:t> </a:t>
            </a:r>
            <a:r>
              <a:rPr dirty="0" err="1"/>
              <a:t>děj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2800"/>
              </a:spcBef>
              <a:defRPr sz="2800"/>
            </a:pPr>
            <a:endParaRPr sz="1200" dirty="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269" name="Obrázek" descr="Obrá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900" y="2292350"/>
            <a:ext cx="3886200" cy="5168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/>
              <a:t>Mechanismy vzniku bolesti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Současné poznatky o vzniku bolesti předpokládají její vznik buď přímým účinkem bolestivé stimulace na receptory nebo jako následek zánětlivého procesu, který uvolňuje látky receptory dráždící a tímto způsobují bolest</a:t>
            </a:r>
          </a:p>
        </p:txBody>
      </p:sp>
      <p:pic>
        <p:nvPicPr>
          <p:cNvPr id="4" name="tuber.jpg" descr="tuber.jpg"/>
          <p:cNvPicPr>
            <a:picLocks noChangeAspect="1"/>
          </p:cNvPicPr>
          <p:nvPr/>
        </p:nvPicPr>
        <p:blipFill>
          <a:blip r:embed="rId2"/>
          <a:srcRect l="6329" r="16962"/>
          <a:stretch>
            <a:fillRect/>
          </a:stretch>
        </p:blipFill>
        <p:spPr>
          <a:xfrm>
            <a:off x="3247696" y="5423338"/>
            <a:ext cx="4698124" cy="35821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121928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anestezie, analgezie"/>
          <p:cNvSpPr txBox="1"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anestezie, analgezie</a:t>
            </a:r>
          </a:p>
        </p:txBody>
      </p:sp>
      <p:sp>
        <p:nvSpPr>
          <p:cNvPr id="267" name="Mechanická ventilace"/>
          <p:cNvSpPr txBox="1">
            <a:spLocks noGrp="1"/>
          </p:cNvSpPr>
          <p:nvPr>
            <p:ph type="title"/>
          </p:nvPr>
        </p:nvSpPr>
        <p:spPr>
          <a:xfrm>
            <a:off x="444500" y="1580165"/>
            <a:ext cx="7083822" cy="723900"/>
          </a:xfrm>
          <a:prstGeom prst="rect">
            <a:avLst/>
          </a:prstGeom>
        </p:spPr>
        <p:txBody>
          <a:bodyPr/>
          <a:lstStyle>
            <a:lvl1pPr defTabSz="408940">
              <a:spcBef>
                <a:spcPts val="1900"/>
              </a:spcBef>
              <a:defRPr sz="4200"/>
            </a:lvl1pPr>
          </a:lstStyle>
          <a:p>
            <a:r>
              <a:rPr dirty="0" err="1"/>
              <a:t>Mechanická</a:t>
            </a:r>
            <a:r>
              <a:rPr dirty="0"/>
              <a:t> </a:t>
            </a:r>
            <a:r>
              <a:rPr dirty="0" err="1"/>
              <a:t>ventilace</a:t>
            </a:r>
            <a:endParaRPr dirty="0"/>
          </a:p>
        </p:txBody>
      </p:sp>
      <p:sp>
        <p:nvSpPr>
          <p:cNvPr id="268" name="•k asistenci nebo úplnému nahrazení dechové práce…"/>
          <p:cNvSpPr txBox="1"/>
          <p:nvPr/>
        </p:nvSpPr>
        <p:spPr>
          <a:xfrm>
            <a:off x="444500" y="3184752"/>
            <a:ext cx="7610810" cy="2728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457200" eaLnBrk="1">
              <a:spcBef>
                <a:spcPts val="2800"/>
              </a:spcBef>
              <a:buFont typeface="Arial" panose="020B0604020202020204" pitchFamily="34" charset="0"/>
              <a:buChar char="•"/>
              <a:defRPr sz="2800"/>
            </a:pPr>
            <a:r>
              <a:rPr lang="cs-CZ" sz="2800" dirty="0"/>
              <a:t>UPV lze provádět i ručně - vhodné na začátku a konci anestézie</a:t>
            </a:r>
          </a:p>
          <a:p>
            <a:pPr marL="457200" indent="-457200" eaLnBrk="1">
              <a:spcBef>
                <a:spcPts val="2800"/>
              </a:spcBef>
              <a:buFont typeface="Arial" panose="020B0604020202020204" pitchFamily="34" charset="0"/>
              <a:buChar char="•"/>
              <a:defRPr sz="2800"/>
            </a:pPr>
            <a:r>
              <a:rPr lang="cs-CZ" sz="2800" dirty="0"/>
              <a:t>po skončení anestézie je pacient bez dechového úsilí, odkašle, zvedne hlavu </a:t>
            </a:r>
          </a:p>
          <a:p>
            <a:pPr>
              <a:spcBef>
                <a:spcPts val="2800"/>
              </a:spcBef>
              <a:defRPr sz="2800"/>
            </a:pPr>
            <a:endParaRPr sz="1200" dirty="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6" name="colonoscopy-s2-why-is-colonoscopy-done.jpg" descr="colonoscopy-s2-why-is-colonoscopy-done.jpg"/>
          <p:cNvPicPr>
            <a:picLocks noChangeAspect="1"/>
          </p:cNvPicPr>
          <p:nvPr/>
        </p:nvPicPr>
        <p:blipFill>
          <a:blip r:embed="rId3"/>
          <a:srcRect l="348"/>
          <a:stretch>
            <a:fillRect/>
          </a:stretch>
        </p:blipFill>
        <p:spPr>
          <a:xfrm>
            <a:off x="8327696" y="3184752"/>
            <a:ext cx="3848101" cy="386155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766253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anestezie, analgezie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anestezie, analgezie</a:t>
            </a:r>
          </a:p>
        </p:txBody>
      </p:sp>
      <p:sp>
        <p:nvSpPr>
          <p:cNvPr id="272" name="celková anestezi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08940">
              <a:spcBef>
                <a:spcPts val="1900"/>
              </a:spcBef>
              <a:defRPr sz="4200"/>
            </a:lvl1pPr>
          </a:lstStyle>
          <a:p>
            <a:r>
              <a:t>celková anestezie</a:t>
            </a:r>
          </a:p>
        </p:txBody>
      </p:sp>
      <p:sp>
        <p:nvSpPr>
          <p:cNvPr id="273" name="vyřazení bolestivého i senzitivního čití + řízená (iatrogenní) ztráta vědomí…"/>
          <p:cNvSpPr txBox="1">
            <a:spLocks noGrp="1"/>
          </p:cNvSpPr>
          <p:nvPr>
            <p:ph type="body" idx="1"/>
          </p:nvPr>
        </p:nvSpPr>
        <p:spPr>
          <a:xfrm>
            <a:off x="406400" y="2438400"/>
            <a:ext cx="7137400" cy="7200900"/>
          </a:xfrm>
          <a:prstGeom prst="rect">
            <a:avLst/>
          </a:prstGeom>
        </p:spPr>
        <p:txBody>
          <a:bodyPr/>
          <a:lstStyle/>
          <a:p>
            <a:pPr marL="357187" indent="-357187" defTabSz="438150">
              <a:spcBef>
                <a:spcPts val="2100"/>
              </a:spcBef>
              <a:defRPr sz="2250"/>
            </a:pPr>
            <a:r>
              <a:t>vyřazení bolestivého i senzitivního čití + řízená (iatrogenní) ztráta vědomí </a:t>
            </a:r>
          </a:p>
          <a:p>
            <a:pPr marL="357187" indent="-357187" defTabSz="438150">
              <a:spcBef>
                <a:spcPts val="2100"/>
              </a:spcBef>
              <a:defRPr sz="2250"/>
            </a:pPr>
            <a:r>
              <a:t>rozdělení celkové anestezie: </a:t>
            </a:r>
          </a:p>
          <a:p>
            <a:pPr marL="932329" lvl="1" indent="-437029" defTabSz="438150">
              <a:spcBef>
                <a:spcPts val="2100"/>
              </a:spcBef>
              <a:buClrTx/>
              <a:buSzPct val="100000"/>
              <a:buFontTx/>
              <a:buAutoNum type="alphaUcPeriod"/>
              <a:defRPr sz="2250"/>
            </a:pPr>
            <a:r>
              <a:t>podle vstupu – nitrožilní, inhalační, nitrosvalová</a:t>
            </a:r>
          </a:p>
          <a:p>
            <a:pPr marL="932329" lvl="1" indent="-437029" defTabSz="438150">
              <a:spcBef>
                <a:spcPts val="2100"/>
              </a:spcBef>
              <a:buClrTx/>
              <a:buSzPct val="100000"/>
              <a:buFontTx/>
              <a:buAutoNum type="alphaUcPeriod"/>
              <a:defRPr sz="2250"/>
            </a:pPr>
            <a:r>
              <a:t>rozdělení podle hloubky:</a:t>
            </a:r>
          </a:p>
          <a:p>
            <a:pPr marL="1427629" lvl="2" indent="-437029" defTabSz="438150">
              <a:spcBef>
                <a:spcPts val="2100"/>
              </a:spcBef>
              <a:buClrTx/>
              <a:buSzPct val="100000"/>
              <a:buFontTx/>
              <a:buAutoNum type="arabicPeriod"/>
              <a:defRPr sz="2250"/>
            </a:pPr>
            <a:r>
              <a:t>analgezie při zachování vědomí </a:t>
            </a:r>
          </a:p>
          <a:p>
            <a:pPr marL="1427629" lvl="2" indent="-437029" defTabSz="438150">
              <a:spcBef>
                <a:spcPts val="2100"/>
              </a:spcBef>
              <a:buClrTx/>
              <a:buSzPct val="100000"/>
              <a:buFontTx/>
              <a:buAutoNum type="arabicPeriod"/>
              <a:defRPr sz="2250"/>
            </a:pPr>
            <a:r>
              <a:t>Ztráta vědomí- diskoordinace a excitace</a:t>
            </a:r>
          </a:p>
          <a:p>
            <a:pPr marL="1427629" lvl="2" indent="-437029" defTabSz="438150">
              <a:spcBef>
                <a:spcPts val="2100"/>
              </a:spcBef>
              <a:buClrTx/>
              <a:buSzPct val="100000"/>
              <a:buFontTx/>
              <a:buAutoNum type="arabicPeriod"/>
              <a:defRPr sz="2250"/>
            </a:pPr>
            <a:r>
              <a:t>Stadium chirurgické tolerance a celkové stabilizace hemodynamicky a vegetativní rovnováhy</a:t>
            </a:r>
          </a:p>
          <a:p>
            <a:pPr marL="1427629" lvl="2" indent="-437029" defTabSz="438150">
              <a:spcBef>
                <a:spcPts val="2100"/>
              </a:spcBef>
              <a:buClrTx/>
              <a:buSzPct val="100000"/>
              <a:buFontTx/>
              <a:buAutoNum type="arabicPeriod"/>
              <a:defRPr sz="2250"/>
            </a:pPr>
            <a:r>
              <a:t>Stadium selhávaní až selhání zákl. životních funkcí</a:t>
            </a:r>
          </a:p>
        </p:txBody>
      </p:sp>
      <p:pic>
        <p:nvPicPr>
          <p:cNvPr id="7" name="Obrázek" descr="Obrá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993" y="1536700"/>
            <a:ext cx="4609881" cy="35900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/>
              <a:t>Peroperační péče</a:t>
            </a:r>
          </a:p>
        </p:txBody>
      </p:sp>
      <p:sp>
        <p:nvSpPr>
          <p:cNvPr id="67587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3982"/>
              <a:t>postup v operačním poli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3982"/>
              <a:t>chod technických systémů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3982"/>
              <a:t>stav životních funkcí – TK, EKG, SpO2,TT, FF, ETCO2,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3982"/>
              <a:t>poloha nemocného – prevence hyperextenze, útlaku NC struktur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3982"/>
              <a:t>udržování v III stadiu – dostatečná analgezie, anestezie, hrazení objemu, podpora dech.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3982"/>
              <a:t>spolehlivý žilní přístup – infuze, roztoky, anestetika…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sz="3413"/>
              <a:t>2x, zavedení CVK (v. subclavia, v. jugularis)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sz="3982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sz="3982"/>
          </a:p>
        </p:txBody>
      </p:sp>
    </p:spTree>
    <p:extLst>
      <p:ext uri="{BB962C8B-B14F-4D97-AF65-F5344CB8AC3E}">
        <p14:creationId xmlns:p14="http://schemas.microsoft.com/office/powerpoint/2010/main" val="37739788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/>
              <a:t>Peroperační péče</a:t>
            </a:r>
          </a:p>
        </p:txBody>
      </p:sp>
      <p:sp>
        <p:nvSpPr>
          <p:cNvPr id="6451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cs-CZ" sz="3982"/>
              <a:t>monitorace TK, P, saturace, barva kůže sliznic, dechové objemy, EKG</a:t>
            </a:r>
          </a:p>
          <a:p>
            <a:pPr eaLnBrk="1" hangingPunct="1">
              <a:defRPr/>
            </a:pPr>
            <a:r>
              <a:rPr lang="cs-CZ" sz="3982"/>
              <a:t>infuzní farmakoterapie</a:t>
            </a:r>
          </a:p>
          <a:p>
            <a:pPr lvl="1" eaLnBrk="1" hangingPunct="1">
              <a:defRPr/>
            </a:pPr>
            <a:r>
              <a:rPr lang="cs-CZ" sz="3413"/>
              <a:t>zajišťuje doplnění objemu do zvětšené kapacity krevního řečiště, kryje diurézu, krevní ztráty, ztráty do extravasálního prostředí (HAES,Ringer…)</a:t>
            </a:r>
          </a:p>
          <a:p>
            <a:pPr lvl="1" eaLnBrk="1" hangingPunct="1">
              <a:defRPr/>
            </a:pPr>
            <a:r>
              <a:rPr lang="cs-CZ" sz="3413"/>
              <a:t>Krev pod 80 -100 Hbg, větší krevní ztráty </a:t>
            </a:r>
          </a:p>
          <a:p>
            <a:pPr eaLnBrk="1" hangingPunct="1">
              <a:defRPr/>
            </a:pPr>
            <a:r>
              <a:rPr lang="cs-CZ" sz="3982"/>
              <a:t>adjuvantní farmakoterapie – glykemie, arytmie, podpora oběhu</a:t>
            </a:r>
          </a:p>
          <a:p>
            <a:pPr eaLnBrk="1" hangingPunct="1">
              <a:defRPr/>
            </a:pPr>
            <a:endParaRPr lang="cs-CZ" sz="3982"/>
          </a:p>
          <a:p>
            <a:pPr eaLnBrk="1" hangingPunct="1">
              <a:defRPr/>
            </a:pPr>
            <a:endParaRPr lang="cs-CZ" sz="3982"/>
          </a:p>
        </p:txBody>
      </p:sp>
    </p:spTree>
    <p:extLst>
      <p:ext uri="{BB962C8B-B14F-4D97-AF65-F5344CB8AC3E}">
        <p14:creationId xmlns:p14="http://schemas.microsoft.com/office/powerpoint/2010/main" val="20161691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/>
              <a:t>Pooperační období</a:t>
            </a:r>
          </a:p>
        </p:txBody>
      </p:sp>
      <p:sp>
        <p:nvSpPr>
          <p:cNvPr id="78851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sz="3982"/>
              <a:t>Období ukončení a odeznívání anestézie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sz="3982"/>
              <a:t>uvedení do stavu bdělosti a vědomí 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sz="3982"/>
              <a:t>nemocný oslovitelný, splní jednoduché výzvy, odkaše, hlavu zvedne nad podložku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sz="3982"/>
              <a:t>dohled 2h - JIP/ dospávací pokoj, monitorace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sz="3982"/>
              <a:t>sledování  4-6 h po operaci – ko TK, vědomí 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sz="3982"/>
              <a:t>nutná kvalitní pooperační analgézie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sz="3982"/>
              <a:t>po závažných výkonech – hospitalizace  JIP, ARO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sz="3982"/>
              <a:t>při nutnosti UPV, bezvědomí … ARO 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endParaRPr lang="cs-CZ" sz="3982"/>
          </a:p>
        </p:txBody>
      </p:sp>
    </p:spTree>
    <p:extLst>
      <p:ext uri="{BB962C8B-B14F-4D97-AF65-F5344CB8AC3E}">
        <p14:creationId xmlns:p14="http://schemas.microsoft.com/office/powerpoint/2010/main" val="40524129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anestezie, analgezie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anestezie, analgezie</a:t>
            </a:r>
          </a:p>
        </p:txBody>
      </p:sp>
      <p:sp>
        <p:nvSpPr>
          <p:cNvPr id="278" name="celková anestezi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08940">
              <a:spcBef>
                <a:spcPts val="1900"/>
              </a:spcBef>
              <a:defRPr sz="4200"/>
            </a:lvl1pPr>
          </a:lstStyle>
          <a:p>
            <a:r>
              <a:t>celková anestezie</a:t>
            </a:r>
          </a:p>
        </p:txBody>
      </p:sp>
      <p:sp>
        <p:nvSpPr>
          <p:cNvPr id="279" name="vyřazení bolestivého i senzitivního čití + řízená (iatrogenní) ztráta vědomí…"/>
          <p:cNvSpPr txBox="1">
            <a:spLocks noGrp="1"/>
          </p:cNvSpPr>
          <p:nvPr>
            <p:ph type="body" idx="1"/>
          </p:nvPr>
        </p:nvSpPr>
        <p:spPr>
          <a:xfrm>
            <a:off x="546100" y="3810000"/>
            <a:ext cx="11899900" cy="5130800"/>
          </a:xfrm>
          <a:prstGeom prst="rect">
            <a:avLst/>
          </a:prstGeom>
        </p:spPr>
        <p:txBody>
          <a:bodyPr/>
          <a:lstStyle/>
          <a:p>
            <a:pPr marL="476250" indent="-476250">
              <a:defRPr sz="3000"/>
            </a:pPr>
            <a:r>
              <a:t>vyřazení bolestivého i senzitivního čití + řízená (iatrogenní) ztráta vědomí </a:t>
            </a:r>
          </a:p>
          <a:p>
            <a:pPr marL="476250" indent="-476250">
              <a:defRPr sz="3000"/>
            </a:pPr>
            <a:r>
              <a:t>způsoby vedení anestezie podle spůsobu podání farmaka: </a:t>
            </a:r>
          </a:p>
          <a:p>
            <a:pPr marL="1243105" lvl="1" indent="-582705">
              <a:buClrTx/>
              <a:buSzPct val="100000"/>
              <a:buFontTx/>
              <a:buAutoNum type="alphaUcPeriod"/>
              <a:defRPr sz="3000"/>
            </a:pPr>
            <a:r>
              <a:rPr b="1">
                <a:latin typeface="Avenir Next"/>
                <a:ea typeface="Avenir Next"/>
                <a:cs typeface="Avenir Next"/>
                <a:sym typeface="Avenir Next"/>
              </a:rPr>
              <a:t>inhalační</a:t>
            </a:r>
            <a:r>
              <a:t> (DC nemocného -&gt; alveolokap. membrána -&gt; krevní oběh -&gt; mozek a cílové orgány), vylučování plícemi (vydýchání), degradace v játrech, vylučování ledvinami</a:t>
            </a:r>
          </a:p>
          <a:p>
            <a:pPr marL="1281205" lvl="2" indent="-392205">
              <a:buClrTx/>
              <a:buSzPct val="40000"/>
              <a:buFontTx/>
              <a:buBlip>
                <a:blip r:embed="rId2"/>
              </a:buBlip>
              <a:defRPr sz="3000"/>
            </a:pPr>
            <a:r>
              <a:t>Halotan, Isofluran, Sevofluran, Oxid dusný</a:t>
            </a:r>
          </a:p>
        </p:txBody>
      </p:sp>
      <p:pic>
        <p:nvPicPr>
          <p:cNvPr id="280" name="morphine.jpg" descr="morphin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0" y="1368450"/>
            <a:ext cx="3454400" cy="22868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anestezie, analgezie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anestezie, analgezie</a:t>
            </a:r>
          </a:p>
        </p:txBody>
      </p:sp>
      <p:sp>
        <p:nvSpPr>
          <p:cNvPr id="283" name="celková anestezi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08940">
              <a:spcBef>
                <a:spcPts val="1900"/>
              </a:spcBef>
              <a:defRPr sz="4200"/>
            </a:lvl1pPr>
          </a:lstStyle>
          <a:p>
            <a:r>
              <a:t>celková anestezie</a:t>
            </a:r>
          </a:p>
        </p:txBody>
      </p:sp>
      <p:sp>
        <p:nvSpPr>
          <p:cNvPr id="284" name="nitrožilní (intravenózní) - přímo do krevního řečiště, v úvodu…"/>
          <p:cNvSpPr txBox="1">
            <a:spLocks noGrp="1"/>
          </p:cNvSpPr>
          <p:nvPr>
            <p:ph type="body" idx="1"/>
          </p:nvPr>
        </p:nvSpPr>
        <p:spPr>
          <a:xfrm>
            <a:off x="4724400" y="2108200"/>
            <a:ext cx="8257332" cy="7200900"/>
          </a:xfrm>
          <a:prstGeom prst="rect">
            <a:avLst/>
          </a:prstGeom>
        </p:spPr>
        <p:txBody>
          <a:bodyPr/>
          <a:lstStyle/>
          <a:p>
            <a:pPr marL="783156" lvl="1" indent="-367104" defTabSz="368045">
              <a:spcBef>
                <a:spcPts val="1700"/>
              </a:spcBef>
              <a:buClrTx/>
              <a:buSzPct val="100000"/>
              <a:buFontTx/>
              <a:buAutoNum type="alphaUcPeriod"/>
              <a:defRPr sz="1890"/>
            </a:pPr>
            <a:endParaRPr dirty="0"/>
          </a:p>
          <a:p>
            <a:pPr marL="783156" lvl="1" indent="-367104" defTabSz="368045">
              <a:spcBef>
                <a:spcPts val="1700"/>
              </a:spcBef>
              <a:buClrTx/>
              <a:buSzPct val="100000"/>
              <a:buFontTx/>
              <a:buAutoNum type="alphaUcPeriod" startAt="2"/>
              <a:defRPr sz="1890"/>
            </a:pPr>
            <a:r>
              <a:rPr b="1" dirty="0" err="1">
                <a:latin typeface="Avenir Next"/>
                <a:ea typeface="Avenir Next"/>
                <a:cs typeface="Avenir Next"/>
                <a:sym typeface="Avenir Next"/>
              </a:rPr>
              <a:t>nitrožilní</a:t>
            </a:r>
            <a:r>
              <a:rPr b="1" dirty="0">
                <a:latin typeface="Avenir Next"/>
                <a:ea typeface="Avenir Next"/>
                <a:cs typeface="Avenir Next"/>
                <a:sym typeface="Avenir Next"/>
              </a:rPr>
              <a:t> (</a:t>
            </a:r>
            <a:r>
              <a:rPr b="1" dirty="0" err="1">
                <a:latin typeface="Avenir Next"/>
                <a:ea typeface="Avenir Next"/>
                <a:cs typeface="Avenir Next"/>
                <a:sym typeface="Avenir Next"/>
              </a:rPr>
              <a:t>intravenózní</a:t>
            </a:r>
            <a:r>
              <a:rPr b="1" dirty="0">
                <a:latin typeface="Avenir Next"/>
                <a:ea typeface="Avenir Next"/>
                <a:cs typeface="Avenir Next"/>
                <a:sym typeface="Avenir Next"/>
              </a:rPr>
              <a:t>) -</a:t>
            </a:r>
            <a:r>
              <a:rPr dirty="0"/>
              <a:t> </a:t>
            </a:r>
            <a:r>
              <a:rPr dirty="0" err="1"/>
              <a:t>přímo</a:t>
            </a:r>
            <a:r>
              <a:rPr dirty="0"/>
              <a:t> do </a:t>
            </a:r>
            <a:r>
              <a:rPr dirty="0" err="1"/>
              <a:t>krevního</a:t>
            </a:r>
            <a:r>
              <a:rPr dirty="0"/>
              <a:t> </a:t>
            </a:r>
            <a:r>
              <a:rPr dirty="0" err="1"/>
              <a:t>řečiště</a:t>
            </a:r>
            <a:r>
              <a:rPr dirty="0"/>
              <a:t>, v </a:t>
            </a:r>
            <a:r>
              <a:rPr dirty="0" err="1"/>
              <a:t>úvodu</a:t>
            </a:r>
            <a:endParaRPr dirty="0"/>
          </a:p>
          <a:p>
            <a:pPr marL="807159" lvl="2" indent="-247089" defTabSz="368045">
              <a:spcBef>
                <a:spcPts val="1700"/>
              </a:spcBef>
              <a:buClrTx/>
              <a:buSzPct val="40000"/>
              <a:buFontTx/>
              <a:buBlip>
                <a:blip r:embed="rId2"/>
              </a:buBlip>
              <a:defRPr sz="1890"/>
            </a:pPr>
            <a:r>
              <a:rPr dirty="0"/>
              <a:t> </a:t>
            </a:r>
            <a:r>
              <a:rPr dirty="0" err="1"/>
              <a:t>anestetika</a:t>
            </a:r>
            <a:r>
              <a:rPr dirty="0"/>
              <a:t> - </a:t>
            </a:r>
            <a:r>
              <a:rPr dirty="0" err="1"/>
              <a:t>barbituráty</a:t>
            </a:r>
            <a:r>
              <a:rPr dirty="0"/>
              <a:t> (Thiopental), </a:t>
            </a:r>
            <a:r>
              <a:rPr dirty="0" err="1"/>
              <a:t>alkylované</a:t>
            </a:r>
            <a:r>
              <a:rPr dirty="0"/>
              <a:t> </a:t>
            </a:r>
            <a:r>
              <a:rPr dirty="0" err="1"/>
              <a:t>fenoly</a:t>
            </a:r>
            <a:r>
              <a:rPr dirty="0"/>
              <a:t> (</a:t>
            </a:r>
            <a:r>
              <a:rPr dirty="0" err="1"/>
              <a:t>Propofol</a:t>
            </a:r>
            <a:r>
              <a:rPr dirty="0"/>
              <a:t>), </a:t>
            </a:r>
            <a:r>
              <a:rPr dirty="0" err="1"/>
              <a:t>fencyklidiny</a:t>
            </a:r>
            <a:r>
              <a:rPr dirty="0"/>
              <a:t> (</a:t>
            </a:r>
            <a:r>
              <a:rPr dirty="0" err="1"/>
              <a:t>Ketamin</a:t>
            </a:r>
            <a:r>
              <a:rPr dirty="0"/>
              <a:t> - </a:t>
            </a:r>
            <a:r>
              <a:rPr dirty="0" err="1"/>
              <a:t>disociativní</a:t>
            </a:r>
            <a:r>
              <a:rPr dirty="0"/>
              <a:t> </a:t>
            </a:r>
            <a:r>
              <a:rPr dirty="0" err="1"/>
              <a:t>anestezie</a:t>
            </a:r>
            <a:r>
              <a:rPr dirty="0"/>
              <a:t> - </a:t>
            </a:r>
            <a:r>
              <a:rPr dirty="0" err="1"/>
              <a:t>ovlivňuje</a:t>
            </a:r>
            <a:r>
              <a:rPr dirty="0"/>
              <a:t> </a:t>
            </a:r>
            <a:r>
              <a:rPr dirty="0" err="1"/>
              <a:t>pouze</a:t>
            </a:r>
            <a:r>
              <a:rPr dirty="0"/>
              <a:t> </a:t>
            </a:r>
            <a:r>
              <a:rPr dirty="0" err="1"/>
              <a:t>korové</a:t>
            </a:r>
            <a:r>
              <a:rPr dirty="0"/>
              <a:t> </a:t>
            </a:r>
            <a:r>
              <a:rPr dirty="0" err="1"/>
              <a:t>zpracování</a:t>
            </a:r>
            <a:r>
              <a:rPr dirty="0"/>
              <a:t> </a:t>
            </a:r>
            <a:r>
              <a:rPr dirty="0" err="1"/>
              <a:t>bolesti</a:t>
            </a:r>
            <a:r>
              <a:rPr dirty="0"/>
              <a:t> (</a:t>
            </a:r>
            <a:r>
              <a:rPr dirty="0" err="1"/>
              <a:t>disociuje</a:t>
            </a:r>
            <a:r>
              <a:rPr dirty="0"/>
              <a:t> </a:t>
            </a:r>
            <a:r>
              <a:rPr dirty="0" err="1"/>
              <a:t>mozkovou</a:t>
            </a:r>
            <a:r>
              <a:rPr dirty="0"/>
              <a:t> </a:t>
            </a:r>
            <a:r>
              <a:rPr dirty="0" err="1"/>
              <a:t>kůru</a:t>
            </a:r>
            <a:r>
              <a:rPr dirty="0"/>
              <a:t>)</a:t>
            </a:r>
          </a:p>
          <a:p>
            <a:pPr marL="807159" lvl="2" indent="-247089" defTabSz="368045">
              <a:spcBef>
                <a:spcPts val="1700"/>
              </a:spcBef>
              <a:buClrTx/>
              <a:buSzPct val="40000"/>
              <a:buFontTx/>
              <a:buBlip>
                <a:blip r:embed="rId2"/>
              </a:buBlip>
              <a:defRPr sz="1890"/>
            </a:pPr>
            <a:r>
              <a:rPr dirty="0" err="1"/>
              <a:t>analgetika</a:t>
            </a:r>
            <a:r>
              <a:rPr dirty="0"/>
              <a:t> - Fentanyl, </a:t>
            </a:r>
            <a:r>
              <a:rPr dirty="0" err="1"/>
              <a:t>Sufentanyl</a:t>
            </a:r>
            <a:r>
              <a:rPr dirty="0"/>
              <a:t>, (</a:t>
            </a:r>
            <a:r>
              <a:rPr dirty="0" err="1"/>
              <a:t>Naloxon</a:t>
            </a:r>
            <a:r>
              <a:rPr dirty="0"/>
              <a:t> </a:t>
            </a:r>
            <a:r>
              <a:rPr dirty="0" err="1"/>
              <a:t>antidotum</a:t>
            </a:r>
            <a:r>
              <a:rPr dirty="0"/>
              <a:t>)</a:t>
            </a:r>
          </a:p>
          <a:p>
            <a:pPr marL="807159" lvl="2" indent="-247089" defTabSz="368045">
              <a:spcBef>
                <a:spcPts val="1700"/>
              </a:spcBef>
              <a:buClrTx/>
              <a:buSzPct val="40000"/>
              <a:buFontTx/>
              <a:buBlip>
                <a:blip r:embed="rId2"/>
              </a:buBlip>
              <a:defRPr sz="1890"/>
            </a:pPr>
            <a:r>
              <a:rPr dirty="0" err="1"/>
              <a:t>svalová</a:t>
            </a:r>
            <a:r>
              <a:rPr dirty="0"/>
              <a:t> </a:t>
            </a:r>
            <a:r>
              <a:rPr dirty="0" err="1"/>
              <a:t>relaxancia</a:t>
            </a:r>
            <a:r>
              <a:rPr dirty="0"/>
              <a:t> - </a:t>
            </a:r>
          </a:p>
          <a:p>
            <a:pPr marL="1615260" lvl="3" indent="-367104" defTabSz="368045">
              <a:spcBef>
                <a:spcPts val="1700"/>
              </a:spcBef>
              <a:buClrTx/>
              <a:buSzPct val="100000"/>
              <a:buFontTx/>
              <a:buAutoNum type="arabicPeriod"/>
              <a:defRPr sz="1890"/>
            </a:pPr>
            <a:r>
              <a:rPr dirty="0" err="1"/>
              <a:t>depolarizující</a:t>
            </a:r>
            <a:r>
              <a:rPr dirty="0"/>
              <a:t> - </a:t>
            </a:r>
            <a:r>
              <a:rPr dirty="0" err="1"/>
              <a:t>Suxamethonium</a:t>
            </a:r>
            <a:r>
              <a:rPr dirty="0"/>
              <a:t> (</a:t>
            </a:r>
            <a:r>
              <a:rPr dirty="0" err="1"/>
              <a:t>Sukcinilcholin</a:t>
            </a:r>
            <a:r>
              <a:rPr dirty="0"/>
              <a:t>) </a:t>
            </a:r>
            <a:r>
              <a:rPr dirty="0" err="1"/>
              <a:t>trvalá</a:t>
            </a:r>
            <a:r>
              <a:rPr dirty="0"/>
              <a:t> </a:t>
            </a:r>
            <a:r>
              <a:rPr dirty="0" err="1"/>
              <a:t>depolarizace</a:t>
            </a:r>
            <a:r>
              <a:rPr dirty="0"/>
              <a:t> </a:t>
            </a:r>
            <a:r>
              <a:rPr dirty="0" err="1"/>
              <a:t>nervosl</a:t>
            </a:r>
            <a:r>
              <a:rPr dirty="0"/>
              <a:t>. </a:t>
            </a:r>
            <a:r>
              <a:rPr dirty="0" err="1"/>
              <a:t>ploténky</a:t>
            </a:r>
            <a:r>
              <a:rPr dirty="0"/>
              <a:t>, </a:t>
            </a:r>
            <a:r>
              <a:rPr dirty="0" err="1"/>
              <a:t>nemá</a:t>
            </a:r>
            <a:r>
              <a:rPr dirty="0"/>
              <a:t> </a:t>
            </a:r>
            <a:r>
              <a:rPr dirty="0" err="1"/>
              <a:t>antidotum</a:t>
            </a:r>
            <a:endParaRPr dirty="0"/>
          </a:p>
          <a:p>
            <a:pPr marL="1615260" lvl="3" indent="-367104" defTabSz="368045">
              <a:spcBef>
                <a:spcPts val="1700"/>
              </a:spcBef>
              <a:buClrTx/>
              <a:buSzPct val="100000"/>
              <a:buFontTx/>
              <a:buAutoNum type="arabicPeriod"/>
              <a:defRPr sz="1890"/>
            </a:pPr>
            <a:r>
              <a:rPr dirty="0" err="1"/>
              <a:t>nedepolarizující</a:t>
            </a:r>
            <a:r>
              <a:rPr dirty="0"/>
              <a:t> - </a:t>
            </a:r>
            <a:r>
              <a:rPr dirty="0" err="1"/>
              <a:t>Neostigmin</a:t>
            </a:r>
            <a:r>
              <a:rPr dirty="0"/>
              <a:t>, </a:t>
            </a:r>
            <a:r>
              <a:rPr dirty="0" err="1"/>
              <a:t>Vekuronium</a:t>
            </a:r>
            <a:r>
              <a:rPr dirty="0"/>
              <a:t> (</a:t>
            </a:r>
            <a:r>
              <a:rPr dirty="0" err="1"/>
              <a:t>kompetit</a:t>
            </a:r>
            <a:r>
              <a:rPr dirty="0"/>
              <a:t>. inhibitory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acetylcholin</a:t>
            </a:r>
            <a:r>
              <a:rPr dirty="0"/>
              <a:t>. </a:t>
            </a:r>
            <a:r>
              <a:rPr dirty="0" err="1"/>
              <a:t>receptoru</a:t>
            </a:r>
            <a:r>
              <a:rPr dirty="0"/>
              <a:t>, </a:t>
            </a:r>
            <a:r>
              <a:rPr dirty="0" err="1"/>
              <a:t>nevyvolávají</a:t>
            </a:r>
            <a:r>
              <a:rPr dirty="0"/>
              <a:t> </a:t>
            </a:r>
            <a:r>
              <a:rPr dirty="0" err="1"/>
              <a:t>fascikulace</a:t>
            </a:r>
            <a:r>
              <a:rPr dirty="0"/>
              <a:t>, </a:t>
            </a:r>
          </a:p>
          <a:p>
            <a:pPr marL="783156" lvl="1" indent="-367104" defTabSz="368045">
              <a:spcBef>
                <a:spcPts val="1700"/>
              </a:spcBef>
              <a:buClrTx/>
              <a:buSzPct val="100000"/>
              <a:buFontTx/>
              <a:buAutoNum type="alphaUcPeriod" startAt="2"/>
              <a:defRPr sz="1890"/>
            </a:pPr>
            <a:r>
              <a:rPr sz="1890" b="1" dirty="0" err="1">
                <a:latin typeface="Avenir Next"/>
                <a:ea typeface="Avenir Next"/>
                <a:cs typeface="Avenir Next"/>
              </a:rPr>
              <a:t>nitrosvalovou</a:t>
            </a:r>
            <a:r>
              <a:rPr sz="1890" b="1" dirty="0">
                <a:latin typeface="Avenir Next"/>
                <a:ea typeface="Avenir Next"/>
                <a:cs typeface="Avenir Next"/>
              </a:rPr>
              <a:t> (</a:t>
            </a:r>
            <a:r>
              <a:rPr sz="1890" b="1" dirty="0" err="1">
                <a:latin typeface="Avenir Next"/>
                <a:ea typeface="Avenir Next"/>
                <a:cs typeface="Avenir Next"/>
              </a:rPr>
              <a:t>intramuskulární</a:t>
            </a:r>
            <a:r>
              <a:rPr sz="1890" b="1" dirty="0">
                <a:latin typeface="Avenir Next"/>
                <a:ea typeface="Avenir Next"/>
                <a:cs typeface="Avenir Next"/>
              </a:rPr>
              <a:t>)</a:t>
            </a:r>
          </a:p>
          <a:p>
            <a:pPr marL="783156" lvl="1" indent="-367104" defTabSz="368045">
              <a:spcBef>
                <a:spcPts val="1700"/>
              </a:spcBef>
              <a:buClrTx/>
              <a:buSzPct val="100000"/>
              <a:buFontTx/>
              <a:buAutoNum type="alphaUcPeriod" startAt="2"/>
              <a:defRPr sz="1890"/>
            </a:pPr>
            <a:r>
              <a:rPr sz="1890" b="1" dirty="0" err="1">
                <a:latin typeface="Avenir Next"/>
                <a:ea typeface="Avenir Next"/>
                <a:cs typeface="Avenir Next"/>
              </a:rPr>
              <a:t>rektální</a:t>
            </a:r>
            <a:endParaRPr sz="1890" b="1" dirty="0">
              <a:latin typeface="Avenir Next"/>
              <a:ea typeface="Avenir Next"/>
              <a:cs typeface="Avenir Next"/>
            </a:endParaRPr>
          </a:p>
        </p:txBody>
      </p:sp>
      <p:pic>
        <p:nvPicPr>
          <p:cNvPr id="285" name="Obrázek" descr="Obrá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2901950"/>
            <a:ext cx="4241800" cy="5067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/>
              <a:t>Rizika a komplikace CA</a:t>
            </a:r>
          </a:p>
        </p:txBody>
      </p:sp>
      <p:sp>
        <p:nvSpPr>
          <p:cNvPr id="6963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sz="3413"/>
              <a:t>nejrizikovější je úvod a fáze probuzení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3413"/>
              <a:t>riziko - polymorbidní pacient a neodkladné výkony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sz="3413"/>
          </a:p>
          <a:p>
            <a:pPr eaLnBrk="1" hangingPunct="1">
              <a:lnSpc>
                <a:spcPct val="90000"/>
              </a:lnSpc>
              <a:defRPr/>
            </a:pPr>
            <a:r>
              <a:rPr lang="cs-CZ" sz="3413"/>
              <a:t>aspirace (kyselý obsah, plný nebo atonický žaludek)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3413"/>
              <a:t>anafylaktický šok, embolie, IM, maligní hypertermie, dysrytmie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3413"/>
              <a:t>hypoventilace (na konci)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sz="3413"/>
          </a:p>
          <a:p>
            <a:pPr eaLnBrk="1" hangingPunct="1">
              <a:lnSpc>
                <a:spcPct val="90000"/>
              </a:lnSpc>
              <a:defRPr/>
            </a:pPr>
            <a:r>
              <a:rPr lang="cs-CZ" sz="3413"/>
              <a:t>Prevence aspirace – NGS, prokinetika a H2 blok v premedikaci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sz="3413"/>
              <a:t>		  		</a:t>
            </a:r>
            <a:endParaRPr lang="cs-CZ" sz="2844"/>
          </a:p>
          <a:p>
            <a:pPr eaLnBrk="1" hangingPunct="1">
              <a:lnSpc>
                <a:spcPct val="90000"/>
              </a:lnSpc>
              <a:defRPr/>
            </a:pPr>
            <a:endParaRPr lang="cs-CZ" sz="3413"/>
          </a:p>
        </p:txBody>
      </p:sp>
    </p:spTree>
    <p:extLst>
      <p:ext uri="{BB962C8B-B14F-4D97-AF65-F5344CB8AC3E}">
        <p14:creationId xmlns:p14="http://schemas.microsoft.com/office/powerpoint/2010/main" val="41869132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/>
              <a:t>Pooperační období</a:t>
            </a:r>
          </a:p>
        </p:txBody>
      </p:sp>
      <p:sp>
        <p:nvSpPr>
          <p:cNvPr id="7987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Char char="-"/>
              <a:defRPr/>
            </a:pPr>
            <a:r>
              <a:rPr lang="cs-CZ"/>
              <a:t>Rizika </a:t>
            </a:r>
          </a:p>
          <a:p>
            <a:pPr lvl="1" eaLnBrk="1" hangingPunct="1">
              <a:buFontTx/>
              <a:buChar char="-"/>
              <a:defRPr/>
            </a:pPr>
            <a:r>
              <a:rPr lang="cs-CZ"/>
              <a:t>hypoventilace</a:t>
            </a:r>
          </a:p>
          <a:p>
            <a:pPr lvl="1" eaLnBrk="1" hangingPunct="1">
              <a:buFontTx/>
              <a:buChar char="-"/>
              <a:defRPr/>
            </a:pPr>
            <a:r>
              <a:rPr lang="cs-CZ"/>
              <a:t>skrytý šok s přechodnou centralizací</a:t>
            </a:r>
          </a:p>
          <a:p>
            <a:pPr lvl="1" eaLnBrk="1" hangingPunct="1">
              <a:buFontTx/>
              <a:buChar char="-"/>
              <a:defRPr/>
            </a:pPr>
            <a:r>
              <a:rPr lang="cs-CZ"/>
              <a:t>chirurgické  komplikace - krvácení</a:t>
            </a:r>
          </a:p>
          <a:p>
            <a:pPr eaLnBrk="1" hangingPunct="1">
              <a:defRPr/>
            </a:pPr>
            <a:endParaRPr lang="cs-CZ"/>
          </a:p>
          <a:p>
            <a:pPr eaLnBrk="1" hangingPunct="1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74621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anestezie, analgezie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anestezie, analgezie</a:t>
            </a:r>
          </a:p>
        </p:txBody>
      </p:sp>
      <p:sp>
        <p:nvSpPr>
          <p:cNvPr id="293" name="místní anestezi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08940">
              <a:spcBef>
                <a:spcPts val="1900"/>
              </a:spcBef>
              <a:defRPr sz="4200"/>
            </a:lvl1pPr>
          </a:lstStyle>
          <a:p>
            <a:r>
              <a:t>místní anestezie</a:t>
            </a:r>
          </a:p>
        </p:txBody>
      </p:sp>
      <p:sp>
        <p:nvSpPr>
          <p:cNvPr id="294" name="vyřazení dráhy bolesti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433387" indent="-433387" defTabSz="531622">
              <a:spcBef>
                <a:spcPts val="2500"/>
              </a:spcBef>
              <a:defRPr sz="2730"/>
            </a:pPr>
            <a:r>
              <a:t>vyřazení dráhy bolesti </a:t>
            </a:r>
          </a:p>
          <a:p>
            <a:pPr marL="433387" indent="-433387" defTabSz="531622">
              <a:spcBef>
                <a:spcPts val="2500"/>
              </a:spcBef>
              <a:defRPr sz="2730"/>
            </a:pPr>
            <a:r>
              <a:t>působí na periferní nervy – ne na CNS - výstupu z míšních kořenů až po terminální nervové zakončení</a:t>
            </a:r>
          </a:p>
          <a:p>
            <a:pPr marL="433387" indent="-433387" defTabSz="531622">
              <a:spcBef>
                <a:spcPts val="2500"/>
              </a:spcBef>
              <a:defRPr sz="2730"/>
            </a:pPr>
            <a:r>
              <a:t>široká škála výkonů – bronchoskopie až TEP, vědomí zůstává zachováno </a:t>
            </a:r>
          </a:p>
          <a:p>
            <a:pPr marL="433387" indent="-433387" defTabSz="531622">
              <a:spcBef>
                <a:spcPts val="2500"/>
              </a:spcBef>
              <a:defRPr sz="2730"/>
            </a:pPr>
            <a:r>
              <a:t>pozitiva : analgezie přetrvává pooperačně, zlepšuje perfuzi, neomezuje dýchání, umožňuje kontakt s nemocným</a:t>
            </a:r>
          </a:p>
        </p:txBody>
      </p:sp>
      <p:pic>
        <p:nvPicPr>
          <p:cNvPr id="295" name="nerve_block.jpg" descr="nerve_block.jpg"/>
          <p:cNvPicPr>
            <a:picLocks noChangeAspect="1"/>
          </p:cNvPicPr>
          <p:nvPr/>
        </p:nvPicPr>
        <p:blipFill>
          <a:blip r:embed="rId2"/>
          <a:srcRect t="6502" b="6502"/>
          <a:stretch>
            <a:fillRect/>
          </a:stretch>
        </p:blipFill>
        <p:spPr>
          <a:xfrm>
            <a:off x="7086600" y="5317066"/>
            <a:ext cx="5219700" cy="347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axillary block.png" descr="axillary block.png"/>
          <p:cNvPicPr>
            <a:picLocks noChangeAspect="1"/>
          </p:cNvPicPr>
          <p:nvPr/>
        </p:nvPicPr>
        <p:blipFill>
          <a:blip r:embed="rId3"/>
          <a:srcRect l="18932" t="2819" r="1262"/>
          <a:stretch>
            <a:fillRect/>
          </a:stretch>
        </p:blipFill>
        <p:spPr>
          <a:xfrm>
            <a:off x="7086600" y="1905000"/>
            <a:ext cx="5219700" cy="31595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/>
              <a:t>Význam bolesti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2275841"/>
            <a:ext cx="11704320" cy="64369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3982" dirty="0"/>
              <a:t>a)   </a:t>
            </a:r>
            <a:r>
              <a:rPr lang="cs-CZ" altLang="cs-CZ" sz="3982" b="1" dirty="0"/>
              <a:t>Negativní</a:t>
            </a:r>
            <a:r>
              <a:rPr lang="cs-CZ" altLang="cs-CZ" sz="3982" dirty="0"/>
              <a:t> – mezi záporné stránky patří skutečnost, že ne vždy se jedná o účelovou reakci, např. fantómova bolest, některá onemocnění v počátečních stádiích, např. nádory, bolest vůbec nezpůsobují a nemocný tak není včas informován o jejich vzniku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3982" dirty="0"/>
              <a:t>b)   </a:t>
            </a:r>
            <a:r>
              <a:rPr lang="cs-CZ" altLang="cs-CZ" sz="3982" b="1" dirty="0"/>
              <a:t>Pozitivní</a:t>
            </a:r>
            <a:r>
              <a:rPr lang="cs-CZ" altLang="cs-CZ" sz="3982" dirty="0"/>
              <a:t> – bolest nutí nemocného, aby odstranil její příčinu a zabránil destrukci tkání, nutí nemocného, aby včas navštívil lékaře, který odstraní její příčinu a doporučí, aby po ošetření zůstala postižená část těla v klidu, což urychluje terapii      </a:t>
            </a:r>
          </a:p>
        </p:txBody>
      </p:sp>
    </p:spTree>
    <p:extLst>
      <p:ext uri="{BB962C8B-B14F-4D97-AF65-F5344CB8AC3E}">
        <p14:creationId xmlns:p14="http://schemas.microsoft.com/office/powerpoint/2010/main" val="15931859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anestezie, analgezie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anestezie, analgezie</a:t>
            </a:r>
          </a:p>
        </p:txBody>
      </p:sp>
      <p:sp>
        <p:nvSpPr>
          <p:cNvPr id="299" name="rozdělení místní anestezi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08940">
              <a:spcBef>
                <a:spcPts val="1900"/>
              </a:spcBef>
              <a:defRPr sz="4200"/>
            </a:lvl1pPr>
          </a:lstStyle>
          <a:p>
            <a:r>
              <a:t>rozdělení místní anestezie</a:t>
            </a:r>
          </a:p>
        </p:txBody>
      </p:sp>
      <p:sp>
        <p:nvSpPr>
          <p:cNvPr id="300" name="topická (povrchová, slizniční) – aplikace anestetika na povrch, amidový typ anestetik (hlasivky, trachea, močová trubice)…"/>
          <p:cNvSpPr txBox="1">
            <a:spLocks noGrp="1"/>
          </p:cNvSpPr>
          <p:nvPr>
            <p:ph type="body" sz="half" idx="1"/>
          </p:nvPr>
        </p:nvSpPr>
        <p:spPr>
          <a:xfrm>
            <a:off x="5448300" y="2324100"/>
            <a:ext cx="7112000" cy="6997700"/>
          </a:xfrm>
          <a:prstGeom prst="rect">
            <a:avLst/>
          </a:prstGeom>
        </p:spPr>
        <p:txBody>
          <a:bodyPr/>
          <a:lstStyle/>
          <a:p>
            <a:pPr marL="320040" indent="-320040" defTabSz="420624">
              <a:spcBef>
                <a:spcPts val="2000"/>
              </a:spcBef>
              <a:defRPr sz="2448"/>
            </a:pPr>
            <a:r>
              <a:rPr b="1">
                <a:latin typeface="Avenir Next"/>
                <a:ea typeface="Avenir Next"/>
                <a:cs typeface="Avenir Next"/>
                <a:sym typeface="Avenir Next"/>
              </a:rPr>
              <a:t>topická</a:t>
            </a:r>
            <a:r>
              <a:t> (povrchová, slizniční) – aplikace anestetika na povrch, amidový typ anestetik (hlasivky, trachea, močová trubice)</a:t>
            </a:r>
          </a:p>
          <a:p>
            <a:pPr marL="320040" indent="-320040" defTabSz="420624">
              <a:spcBef>
                <a:spcPts val="2000"/>
              </a:spcBef>
              <a:defRPr sz="2448"/>
            </a:pPr>
            <a:r>
              <a:rPr b="1">
                <a:latin typeface="Avenir Next"/>
                <a:ea typeface="Avenir Next"/>
                <a:cs typeface="Avenir Next"/>
                <a:sym typeface="Avenir Next"/>
              </a:rPr>
              <a:t>infiltrační</a:t>
            </a:r>
            <a:r>
              <a:t> – infiltrace přímo v místě operačního zákroku</a:t>
            </a:r>
          </a:p>
          <a:p>
            <a:pPr marL="320040" indent="-320040" defTabSz="420624">
              <a:spcBef>
                <a:spcPts val="2000"/>
              </a:spcBef>
              <a:defRPr sz="2448"/>
            </a:pPr>
            <a:r>
              <a:rPr b="1">
                <a:latin typeface="Avenir Next"/>
                <a:ea typeface="Avenir Next"/>
                <a:cs typeface="Avenir Next"/>
                <a:sym typeface="Avenir Next"/>
              </a:rPr>
              <a:t>okrsková</a:t>
            </a:r>
            <a:r>
              <a:t> – přerušení vodivosti nervových vláken v malé vzdálenosti od místa zákroku</a:t>
            </a:r>
          </a:p>
          <a:p>
            <a:pPr marL="320040" indent="-320040" defTabSz="420624">
              <a:spcBef>
                <a:spcPts val="2000"/>
              </a:spcBef>
              <a:defRPr sz="2448"/>
            </a:pPr>
            <a:r>
              <a:rPr b="1">
                <a:latin typeface="Avenir Next"/>
                <a:ea typeface="Avenir Next"/>
                <a:cs typeface="Avenir Next"/>
                <a:sym typeface="Avenir Next"/>
              </a:rPr>
              <a:t>svodná</a:t>
            </a:r>
            <a:r>
              <a:t> (blokády nervových pletení) –  zavedení anestetika cíleně k nervu nebo pleteni pomocí jehly, případně katetru</a:t>
            </a:r>
          </a:p>
          <a:p>
            <a:pPr marL="640080" lvl="1" indent="-320040" defTabSz="420624">
              <a:spcBef>
                <a:spcPts val="2000"/>
              </a:spcBef>
              <a:buClrTx/>
              <a:buSzPct val="40000"/>
              <a:buFontTx/>
              <a:buBlip>
                <a:blip r:embed="rId2"/>
              </a:buBlip>
              <a:defRPr sz="2448"/>
            </a:pPr>
            <a:r>
              <a:t>(plexus brachialis axilární blok, mezižeberní nervy, ischiadický, femorální nerv</a:t>
            </a:r>
          </a:p>
          <a:p>
            <a:pPr marL="320040" indent="-320040" defTabSz="420624">
              <a:spcBef>
                <a:spcPts val="2000"/>
              </a:spcBef>
              <a:buChar char="‣"/>
              <a:defRPr sz="2448"/>
            </a:pPr>
            <a:r>
              <a:t>míšní anestezie - epidurální, subarachnoideáln </a:t>
            </a:r>
          </a:p>
        </p:txBody>
      </p:sp>
      <p:pic>
        <p:nvPicPr>
          <p:cNvPr id="301" name="Leonid Rogozov, 1961" descr="Leonid Rogozov, 1961"/>
          <p:cNvPicPr>
            <a:picLocks noChangeAspect="1"/>
          </p:cNvPicPr>
          <p:nvPr/>
        </p:nvPicPr>
        <p:blipFill>
          <a:blip r:embed="rId3"/>
          <a:srcRect l="1463" t="125" r="1463" b="125"/>
          <a:stretch>
            <a:fillRect/>
          </a:stretch>
        </p:blipFill>
        <p:spPr>
          <a:xfrm>
            <a:off x="393700" y="5689599"/>
            <a:ext cx="5054600" cy="33697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AIMG_6970.JPG" descr="AIMG_6970.JPG"/>
          <p:cNvPicPr>
            <a:picLocks noChangeAspect="1"/>
          </p:cNvPicPr>
          <p:nvPr/>
        </p:nvPicPr>
        <p:blipFill>
          <a:blip r:embed="rId4"/>
          <a:srcRect l="125" t="1961" r="125" b="1961"/>
          <a:stretch>
            <a:fillRect/>
          </a:stretch>
        </p:blipFill>
        <p:spPr>
          <a:xfrm>
            <a:off x="393700" y="2260600"/>
            <a:ext cx="5054600" cy="3245695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Leonid Rogozov, 1961"/>
          <p:cNvSpPr txBox="1"/>
          <p:nvPr/>
        </p:nvSpPr>
        <p:spPr>
          <a:xfrm>
            <a:off x="393700" y="8997950"/>
            <a:ext cx="2716276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Leonid Rogozov, 1961</a:t>
            </a:r>
          </a:p>
        </p:txBody>
      </p:sp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anestezie, analgezie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anestezie, analgezie</a:t>
            </a:r>
          </a:p>
        </p:txBody>
      </p:sp>
      <p:sp>
        <p:nvSpPr>
          <p:cNvPr id="306" name="místní anestetik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08940">
              <a:spcBef>
                <a:spcPts val="1900"/>
              </a:spcBef>
              <a:defRPr sz="4200"/>
            </a:lvl1pPr>
          </a:lstStyle>
          <a:p>
            <a:r>
              <a:t>místní anestetika</a:t>
            </a:r>
          </a:p>
        </p:txBody>
      </p:sp>
      <p:pic>
        <p:nvPicPr>
          <p:cNvPr id="307" name="lokalni-anestetika-nejdulezitejsi-leky-v-zubnim-lekarstvi-tab-01.jpg" descr="lokalni-anestetika-nejdulezitejsi-leky-v-zubnim-lekarstvi-tab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463800"/>
            <a:ext cx="10871200" cy="68990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06400" y="516342"/>
            <a:ext cx="11176000" cy="398058"/>
          </a:xfrm>
        </p:spPr>
        <p:txBody>
          <a:bodyPr/>
          <a:lstStyle/>
          <a:p>
            <a:r>
              <a:rPr lang="en-GB" dirty="0"/>
              <a:t>ANESTEZIE, ANALGEZIE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06600" y="1219200"/>
            <a:ext cx="12192000" cy="2057400"/>
          </a:xfrm>
        </p:spPr>
        <p:txBody>
          <a:bodyPr>
            <a:normAutofit/>
          </a:bodyPr>
          <a:lstStyle/>
          <a:p>
            <a:r>
              <a:rPr lang="sk-SK" dirty="0">
                <a:solidFill>
                  <a:srgbClr val="FFFF00"/>
                </a:solidFill>
              </a:rPr>
              <a:t>					</a:t>
            </a:r>
            <a:r>
              <a:rPr lang="sk-SK" sz="3780" dirty="0"/>
              <a:t>CAVE!</a:t>
            </a:r>
            <a:endParaRPr lang="en-GB" sz="378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06400" y="1981200"/>
            <a:ext cx="12192000" cy="7543800"/>
          </a:xfrm>
        </p:spPr>
        <p:txBody>
          <a:bodyPr/>
          <a:lstStyle/>
          <a:p>
            <a:pPr>
              <a:buClr>
                <a:schemeClr val="accent1">
                  <a:satOff val="-4060"/>
                </a:schemeClr>
              </a:buClr>
              <a:buFont typeface="Avenir Next"/>
              <a:buChar char="‣"/>
              <a:defRPr/>
            </a:pPr>
            <a:r>
              <a:rPr lang="sk-SK" dirty="0"/>
              <a:t>vždy myslet na alergie</a:t>
            </a:r>
          </a:p>
          <a:p>
            <a:pPr>
              <a:buClr>
                <a:schemeClr val="accent1">
                  <a:satOff val="-4060"/>
                </a:schemeClr>
              </a:buClr>
              <a:buFont typeface="Avenir Next"/>
              <a:buChar char="‣"/>
              <a:defRPr/>
            </a:pPr>
            <a:r>
              <a:rPr lang="sk-SK" dirty="0"/>
              <a:t>alergie na amidy méně častá </a:t>
            </a:r>
          </a:p>
          <a:p>
            <a:pPr>
              <a:buClr>
                <a:schemeClr val="accent1">
                  <a:satOff val="-4060"/>
                </a:schemeClr>
              </a:buClr>
              <a:buFont typeface="Avenir Next"/>
              <a:buChar char="‣"/>
              <a:defRPr/>
            </a:pPr>
            <a:r>
              <a:rPr lang="sk-SK" dirty="0"/>
              <a:t>než na estery</a:t>
            </a:r>
          </a:p>
          <a:p>
            <a:pPr>
              <a:buClr>
                <a:schemeClr val="accent1">
                  <a:satOff val="-4060"/>
                </a:schemeClr>
              </a:buClr>
              <a:buFont typeface="Avenir Next"/>
              <a:buChar char="‣"/>
              <a:defRPr/>
            </a:pPr>
            <a:r>
              <a:rPr lang="sk-SK" dirty="0"/>
              <a:t>- často polyvalentní</a:t>
            </a:r>
          </a:p>
          <a:p>
            <a:pPr marL="0" indent="0">
              <a:buNone/>
            </a:pPr>
            <a:endParaRPr lang="sk-SK" dirty="0">
              <a:solidFill>
                <a:schemeClr val="bg1">
                  <a:lumMod val="10000"/>
                  <a:lumOff val="90000"/>
                </a:schemeClr>
              </a:solidFill>
            </a:endParaRPr>
          </a:p>
          <a:p>
            <a:pPr>
              <a:buFontTx/>
              <a:buChar char="-"/>
            </a:pPr>
            <a:endParaRPr lang="sk-SK" dirty="0">
              <a:solidFill>
                <a:schemeClr val="bg1">
                  <a:lumMod val="10000"/>
                  <a:lumOff val="90000"/>
                </a:schemeClr>
              </a:solidFill>
            </a:endParaRPr>
          </a:p>
          <a:p>
            <a:pPr>
              <a:buFontTx/>
              <a:buChar char="-"/>
            </a:pPr>
            <a:endParaRPr lang="en-GB" dirty="0"/>
          </a:p>
        </p:txBody>
      </p:sp>
      <p:pic>
        <p:nvPicPr>
          <p:cNvPr id="1026" name="Picture 2" descr="C:\Users\Kubenstein\Desktop\main-qimg-8aabe5b3f1c30bafd93ca330985a61b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00" y="1981200"/>
            <a:ext cx="5791200" cy="772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9237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ubenstein\Desktop\erzestelenitok-verzescsillapito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615" y="4122295"/>
            <a:ext cx="6283185" cy="563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06400" y="516342"/>
            <a:ext cx="11176000" cy="398058"/>
          </a:xfrm>
        </p:spPr>
        <p:txBody>
          <a:bodyPr/>
          <a:lstStyle/>
          <a:p>
            <a:r>
              <a:rPr lang="sk-SK" dirty="0"/>
              <a:t>Anestezie lokální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6400" y="1143000"/>
            <a:ext cx="12192000" cy="723900"/>
          </a:xfrm>
        </p:spPr>
        <p:txBody>
          <a:bodyPr>
            <a:normAutofit fontScale="90000"/>
          </a:bodyPr>
          <a:lstStyle/>
          <a:p>
            <a:r>
              <a:rPr lang="sk-SK" dirty="0"/>
              <a:t>Topická anestezie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0" y="2057400"/>
            <a:ext cx="13004800" cy="6781800"/>
          </a:xfrm>
        </p:spPr>
        <p:txBody>
          <a:bodyPr/>
          <a:lstStyle/>
          <a:p>
            <a:pPr>
              <a:buClr>
                <a:schemeClr val="accent1">
                  <a:satOff val="-4060"/>
                </a:schemeClr>
              </a:buClr>
              <a:buFont typeface="Avenir Next"/>
              <a:buChar char="‣"/>
              <a:defRPr/>
            </a:pPr>
            <a:r>
              <a:rPr lang="sk-SK" dirty="0"/>
              <a:t>lidocain, benzocain, tetracain</a:t>
            </a:r>
          </a:p>
          <a:p>
            <a:pPr>
              <a:buClr>
                <a:schemeClr val="accent1">
                  <a:satOff val="-4060"/>
                </a:schemeClr>
              </a:buClr>
              <a:buFont typeface="Avenir Next"/>
              <a:buChar char="‣"/>
              <a:defRPr/>
            </a:pPr>
            <a:r>
              <a:rPr lang="sk-SK" dirty="0"/>
              <a:t>KÚČOCH, ORL, oční, urologie, gynekologie,pediatrie....(tetování)</a:t>
            </a:r>
          </a:p>
          <a:p>
            <a:pPr>
              <a:buClr>
                <a:schemeClr val="accent1">
                  <a:satOff val="-4060"/>
                </a:schemeClr>
              </a:buClr>
              <a:buFont typeface="Avenir Next"/>
              <a:buChar char="‣"/>
              <a:defRPr/>
            </a:pPr>
            <a:r>
              <a:rPr lang="sk-SK" dirty="0"/>
              <a:t>krémy, gély, aerosoly, spreje, želatina</a:t>
            </a:r>
          </a:p>
          <a:p>
            <a:endParaRPr lang="sk-SK" dirty="0"/>
          </a:p>
          <a:p>
            <a:endParaRPr lang="sk-SK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65123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06400" y="516342"/>
            <a:ext cx="11176000" cy="398058"/>
          </a:xfrm>
        </p:spPr>
        <p:txBody>
          <a:bodyPr/>
          <a:lstStyle/>
          <a:p>
            <a:r>
              <a:rPr lang="sk-SK" dirty="0"/>
              <a:t>Anestezie lokální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Infiltrační anestezie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01600" y="2362200"/>
            <a:ext cx="12801600" cy="7315200"/>
          </a:xfrm>
        </p:spPr>
        <p:txBody>
          <a:bodyPr/>
          <a:lstStyle/>
          <a:p>
            <a:r>
              <a:rPr lang="sk-SK" dirty="0"/>
              <a:t>instilace anestetika přímo do oblasti rány, a jejího okolí</a:t>
            </a:r>
          </a:p>
          <a:p>
            <a:r>
              <a:rPr lang="sk-SK" dirty="0"/>
              <a:t>Trimekain (Mesocain), Artikain (Supracain), Chirokain ( Levobupivakain),  Marcain (Bupivakain)</a:t>
            </a:r>
          </a:p>
          <a:p>
            <a:r>
              <a:rPr lang="sk-SK" dirty="0"/>
              <a:t>vazokonstrikční činidlo + anestetikum</a:t>
            </a:r>
          </a:p>
          <a:p>
            <a:r>
              <a:rPr lang="sk-SK" dirty="0"/>
              <a:t>technika aplikace, množství</a:t>
            </a:r>
          </a:p>
          <a:p>
            <a:endParaRPr lang="en-GB" dirty="0"/>
          </a:p>
        </p:txBody>
      </p:sp>
      <p:pic>
        <p:nvPicPr>
          <p:cNvPr id="2050" name="Picture 2" descr="C:\Users\Kubenstein\Desktop\B9781416040989100185_gr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6096000"/>
            <a:ext cx="5943600" cy="364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Kubenstein\Desktop\209926_1_En_88_Fig2_HTML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200" y="5149215"/>
            <a:ext cx="3810000" cy="460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5646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06400" y="516342"/>
            <a:ext cx="11176000" cy="398058"/>
          </a:xfrm>
        </p:spPr>
        <p:txBody>
          <a:bodyPr/>
          <a:lstStyle/>
          <a:p>
            <a:r>
              <a:rPr lang="sk-SK" dirty="0"/>
              <a:t>Anestezie lokální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Okrsková anestezie 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77800" y="2758190"/>
            <a:ext cx="12954000" cy="6108700"/>
          </a:xfrm>
        </p:spPr>
        <p:txBody>
          <a:bodyPr/>
          <a:lstStyle/>
          <a:p>
            <a:r>
              <a:rPr lang="sk-SK" dirty="0"/>
              <a:t>vyřadí citlivost v </a:t>
            </a:r>
            <a:r>
              <a:rPr lang="sk-SK" dirty="0" err="1"/>
              <a:t>distribuci</a:t>
            </a:r>
            <a:r>
              <a:rPr lang="sk-SK" dirty="0"/>
              <a:t> </a:t>
            </a:r>
            <a:r>
              <a:rPr lang="sk-SK" dirty="0" err="1"/>
              <a:t>průběhu</a:t>
            </a:r>
            <a:r>
              <a:rPr lang="sk-SK" dirty="0"/>
              <a:t> nervového vlákna – typicky blokáda drobných </a:t>
            </a:r>
            <a:r>
              <a:rPr lang="sk-SK" dirty="0" err="1"/>
              <a:t>nervů</a:t>
            </a:r>
            <a:r>
              <a:rPr lang="sk-SK" dirty="0"/>
              <a:t> ruky</a:t>
            </a:r>
          </a:p>
          <a:p>
            <a:endParaRPr lang="sk-SK" dirty="0"/>
          </a:p>
          <a:p>
            <a:endParaRPr lang="sk-SK" dirty="0"/>
          </a:p>
          <a:p>
            <a:endParaRPr lang="en-GB" dirty="0"/>
          </a:p>
        </p:txBody>
      </p:sp>
      <p:pic>
        <p:nvPicPr>
          <p:cNvPr id="6146" name="Picture 2" descr="C:\Users\Kubenstein\Desktop\afp20140615p956-f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00" y="4495800"/>
            <a:ext cx="6248400" cy="467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0864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Kubenstein\Desktop\DigitalDorsalInjec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721" y="1221711"/>
            <a:ext cx="4896429" cy="384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Kubenstein\Desktop\image00889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721" y="5066675"/>
            <a:ext cx="5820764" cy="468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Kubenstein\Desktop\Ring-Block_Q3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328" y="2033665"/>
            <a:ext cx="5202420" cy="549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4534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/>
              <a:t>Blokády nervů a pletení</a:t>
            </a:r>
          </a:p>
        </p:txBody>
      </p:sp>
      <p:sp>
        <p:nvSpPr>
          <p:cNvPr id="72707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/>
              <a:t>plexus </a:t>
            </a:r>
            <a:r>
              <a:rPr lang="cs-CZ" dirty="0" err="1"/>
              <a:t>brachialis</a:t>
            </a:r>
            <a:endParaRPr lang="cs-CZ" dirty="0"/>
          </a:p>
          <a:p>
            <a:pPr eaLnBrk="1" hangingPunct="1">
              <a:defRPr/>
            </a:pPr>
            <a:r>
              <a:rPr lang="cs-CZ" dirty="0"/>
              <a:t>axilární blok</a:t>
            </a:r>
          </a:p>
          <a:p>
            <a:pPr eaLnBrk="1" hangingPunct="1">
              <a:defRPr/>
            </a:pPr>
            <a:r>
              <a:rPr lang="cs-CZ" dirty="0"/>
              <a:t>mezižeberní nervy</a:t>
            </a:r>
          </a:p>
          <a:p>
            <a:pPr eaLnBrk="1" hangingPunct="1">
              <a:defRPr/>
            </a:pPr>
            <a:r>
              <a:rPr lang="cs-CZ" dirty="0"/>
              <a:t>ischiadický nerv</a:t>
            </a:r>
          </a:p>
          <a:p>
            <a:pPr eaLnBrk="1" hangingPunct="1">
              <a:defRPr/>
            </a:pPr>
            <a:r>
              <a:rPr lang="cs-CZ" dirty="0"/>
              <a:t>femorální nerv </a:t>
            </a:r>
          </a:p>
          <a:p>
            <a:pPr eaLnBrk="1" hangingPunct="1"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019148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anestezie, analgezie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anestezie, analgezie</a:t>
            </a:r>
          </a:p>
        </p:txBody>
      </p:sp>
      <p:sp>
        <p:nvSpPr>
          <p:cNvPr id="310" name="centrální blokády"/>
          <p:cNvSpPr txBox="1">
            <a:spLocks noGrp="1"/>
          </p:cNvSpPr>
          <p:nvPr>
            <p:ph type="title"/>
          </p:nvPr>
        </p:nvSpPr>
        <p:spPr>
          <a:xfrm>
            <a:off x="406400" y="1193800"/>
            <a:ext cx="6299200" cy="723900"/>
          </a:xfrm>
          <a:prstGeom prst="rect">
            <a:avLst/>
          </a:prstGeom>
        </p:spPr>
        <p:txBody>
          <a:bodyPr/>
          <a:lstStyle>
            <a:lvl1pPr defTabSz="408940">
              <a:spcBef>
                <a:spcPts val="1900"/>
              </a:spcBef>
              <a:defRPr sz="4200"/>
            </a:lvl1pPr>
          </a:lstStyle>
          <a:p>
            <a:r>
              <a:t>centrální blokády</a:t>
            </a:r>
          </a:p>
        </p:txBody>
      </p:sp>
      <p:pic>
        <p:nvPicPr>
          <p:cNvPr id="311" name="Obrázek" descr="Obrá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82850"/>
            <a:ext cx="9231924" cy="6667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anestezie, analgezie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anestezie</a:t>
            </a:r>
            <a:r>
              <a:rPr dirty="0"/>
              <a:t>, </a:t>
            </a:r>
            <a:r>
              <a:rPr dirty="0" err="1"/>
              <a:t>analgezie</a:t>
            </a:r>
            <a:endParaRPr dirty="0"/>
          </a:p>
        </p:txBody>
      </p:sp>
      <p:sp>
        <p:nvSpPr>
          <p:cNvPr id="314" name="míšní anestezie epidurální"/>
          <p:cNvSpPr txBox="1">
            <a:spLocks noGrp="1"/>
          </p:cNvSpPr>
          <p:nvPr>
            <p:ph type="title"/>
          </p:nvPr>
        </p:nvSpPr>
        <p:spPr>
          <a:xfrm>
            <a:off x="406400" y="1193800"/>
            <a:ext cx="6299200" cy="723900"/>
          </a:xfrm>
          <a:prstGeom prst="rect">
            <a:avLst/>
          </a:prstGeom>
        </p:spPr>
        <p:txBody>
          <a:bodyPr>
            <a:normAutofit/>
          </a:bodyPr>
          <a:lstStyle>
            <a:lvl1pPr defTabSz="356362">
              <a:spcBef>
                <a:spcPts val="1700"/>
              </a:spcBef>
              <a:defRPr sz="3660"/>
            </a:lvl1pPr>
          </a:lstStyle>
          <a:p>
            <a:r>
              <a:t>míšní anestezie epidurální</a:t>
            </a:r>
          </a:p>
        </p:txBody>
      </p:sp>
      <p:sp>
        <p:nvSpPr>
          <p:cNvPr id="315" name="spinální epidurální – anestetikum zavedeno vně vaku tvrdé pleny míšní, rozprostře se okolo vaku a přeruší vedení nervového vzruchu při výstupu nervu z míšního vaku.…"/>
          <p:cNvSpPr txBox="1">
            <a:spLocks noGrp="1"/>
          </p:cNvSpPr>
          <p:nvPr>
            <p:ph type="body" idx="1"/>
          </p:nvPr>
        </p:nvSpPr>
        <p:spPr>
          <a:xfrm>
            <a:off x="114300" y="1905000"/>
            <a:ext cx="6883400" cy="7493000"/>
          </a:xfrm>
          <a:prstGeom prst="rect">
            <a:avLst/>
          </a:prstGeom>
        </p:spPr>
        <p:txBody>
          <a:bodyPr/>
          <a:lstStyle/>
          <a:p>
            <a:pPr marL="271462" indent="-271462" defTabSz="332993">
              <a:spcBef>
                <a:spcPts val="1500"/>
              </a:spcBef>
              <a:defRPr sz="1710"/>
            </a:pPr>
            <a:r>
              <a:t>spinální</a:t>
            </a:r>
            <a:r>
              <a:rPr b="1">
                <a:latin typeface="Avenir Next"/>
                <a:ea typeface="Avenir Next"/>
                <a:cs typeface="Avenir Next"/>
                <a:sym typeface="Avenir Next"/>
              </a:rPr>
              <a:t> epidurální –</a:t>
            </a:r>
            <a:r>
              <a:t> anestetikum zavedeno vně vaku tvrdé pleny míšní, rozprostře se okolo vaku a přeruší vedení nervového vzruchu při výstupu nervu z míšního vaku. </a:t>
            </a:r>
          </a:p>
          <a:p>
            <a:pPr marL="476922" lvl="1" indent="-223557" defTabSz="332993">
              <a:spcBef>
                <a:spcPts val="1500"/>
              </a:spcBef>
              <a:buClrTx/>
              <a:buSzPct val="40000"/>
              <a:buFontTx/>
              <a:buBlip>
                <a:blip r:embed="rId2"/>
              </a:buBlip>
              <a:defRPr sz="1710"/>
            </a:pPr>
            <a:r>
              <a:t> založená je na podtlaku v epidurálním prostoru a provádí se metodou „visící kapky“  nebo metodou ztráty odporu, Tuohyho a Crawfordova jehla</a:t>
            </a:r>
          </a:p>
          <a:p>
            <a:pPr marL="476922" lvl="1" indent="-223557" defTabSz="332993">
              <a:spcBef>
                <a:spcPts val="1500"/>
              </a:spcBef>
              <a:buClrTx/>
              <a:buSzPct val="40000"/>
              <a:buFontTx/>
              <a:buBlip>
                <a:blip r:embed="rId2"/>
              </a:buBlip>
              <a:defRPr sz="1710"/>
            </a:pPr>
            <a:r>
              <a:t> zlepšení perfůze tkání, kvalitnější hojení </a:t>
            </a:r>
          </a:p>
          <a:p>
            <a:pPr marL="476922" lvl="1" indent="-223557" defTabSz="332993">
              <a:spcBef>
                <a:spcPts val="1500"/>
              </a:spcBef>
              <a:buClrTx/>
              <a:buSzPct val="40000"/>
              <a:buFontTx/>
              <a:buBlip>
                <a:blip r:embed="rId2"/>
              </a:buBlip>
              <a:defRPr sz="1710"/>
            </a:pPr>
            <a:r>
              <a:t>jednorázově jehlou ev. epidurální katetr pro opakované použití</a:t>
            </a:r>
          </a:p>
          <a:p>
            <a:pPr marL="476922" lvl="1" indent="-223557" defTabSz="332993">
              <a:spcBef>
                <a:spcPts val="1500"/>
              </a:spcBef>
              <a:buClrTx/>
              <a:buSzPct val="40000"/>
              <a:buFontTx/>
              <a:buBlip>
                <a:blip r:embed="rId2"/>
              </a:buBlip>
              <a:defRPr sz="1710"/>
            </a:pPr>
            <a:r>
              <a:t>vazodilatace vlivem na sympatická vlákna – hypotenze (volumoth., dihydroergotamin)</a:t>
            </a:r>
          </a:p>
          <a:p>
            <a:pPr marL="476922" lvl="1" indent="-223557" defTabSz="332993">
              <a:spcBef>
                <a:spcPts val="1500"/>
              </a:spcBef>
              <a:buClrTx/>
              <a:buSzPct val="40000"/>
              <a:buFontTx/>
              <a:buBlip>
                <a:blip r:embed="rId2"/>
              </a:buBlip>
              <a:defRPr sz="1710"/>
            </a:pPr>
            <a:r>
              <a:t>zavádění – kočičí hřbet, kontrola polohy,  instilace 5 ml anestetika zkusmo ( pokud není plegie, hypotenze..) – 30 ml, uložení na záda – pocit tepla, anestézie, částečná motorická paréza</a:t>
            </a:r>
          </a:p>
          <a:p>
            <a:pPr marL="476922" lvl="1" indent="-223557" defTabSz="332993">
              <a:spcBef>
                <a:spcPts val="1500"/>
              </a:spcBef>
              <a:buClrTx/>
              <a:buSzPct val="40000"/>
              <a:buFontTx/>
              <a:buBlip>
                <a:blip r:embed="rId2"/>
              </a:buBlip>
              <a:defRPr sz="1710"/>
            </a:pPr>
            <a:r>
              <a:t>podle výšky punkce se epidurální anestezie dělí na: </a:t>
            </a:r>
          </a:p>
          <a:p>
            <a:pPr marL="1084998" lvl="2" indent="-332142" defTabSz="332993">
              <a:spcBef>
                <a:spcPts val="1500"/>
              </a:spcBef>
              <a:buClrTx/>
              <a:buSzPct val="100000"/>
              <a:buFontTx/>
              <a:buAutoNum type="alphaUcPeriod"/>
              <a:defRPr sz="1710"/>
            </a:pPr>
            <a:r>
              <a:t> lumbální (bederní, ve výši obratlů L3–L4) </a:t>
            </a:r>
          </a:p>
          <a:p>
            <a:pPr marL="1084998" lvl="2" indent="-332142" defTabSz="332993">
              <a:spcBef>
                <a:spcPts val="1500"/>
              </a:spcBef>
              <a:buClrTx/>
              <a:buSzPct val="100000"/>
              <a:buFontTx/>
              <a:buAutoNum type="alphaUcPeriod"/>
              <a:defRPr sz="1710"/>
            </a:pPr>
            <a:r>
              <a:t>thorakální (hrudní)</a:t>
            </a:r>
          </a:p>
          <a:p>
            <a:pPr marL="1084998" lvl="2" indent="-332142" defTabSz="332993">
              <a:spcBef>
                <a:spcPts val="1500"/>
              </a:spcBef>
              <a:buClrTx/>
              <a:buSzPct val="100000"/>
              <a:buFontTx/>
              <a:buAutoNum type="alphaUcPeriod"/>
              <a:defRPr sz="1710"/>
            </a:pPr>
            <a:r>
              <a:t>výjimečně cervikální (krční)</a:t>
            </a:r>
          </a:p>
        </p:txBody>
      </p:sp>
      <p:pic>
        <p:nvPicPr>
          <p:cNvPr id="316" name="Process-vvedeniya-igly-pri-ehpiduralnojj-anastezii.jpg" descr="Process-vvedeniya-igly-pri-ehpiduralnojj-anastezii.jpg"/>
          <p:cNvPicPr>
            <a:picLocks noChangeAspect="1"/>
          </p:cNvPicPr>
          <p:nvPr/>
        </p:nvPicPr>
        <p:blipFill>
          <a:blip r:embed="rId3"/>
          <a:srcRect t="6632" b="6632"/>
          <a:stretch>
            <a:fillRect/>
          </a:stretch>
        </p:blipFill>
        <p:spPr>
          <a:xfrm>
            <a:off x="7097478" y="5317066"/>
            <a:ext cx="5197944" cy="347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Anesteziya-spinalnaya-i-epiduralnaya.jpg" descr="Anesteziya-spinalnaya-i-epiduralnaya.jpg"/>
          <p:cNvPicPr>
            <a:picLocks noChangeAspect="1"/>
          </p:cNvPicPr>
          <p:nvPr/>
        </p:nvPicPr>
        <p:blipFill>
          <a:blip r:embed="rId4"/>
          <a:srcRect l="6369" t="84" r="6369" b="84"/>
          <a:stretch>
            <a:fillRect/>
          </a:stretch>
        </p:blipFill>
        <p:spPr>
          <a:xfrm>
            <a:off x="7086600" y="1905000"/>
            <a:ext cx="5219700" cy="32456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 dirty="0"/>
              <a:t>Receptory bolesti - NOCICEPTORY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06400" y="4057345"/>
            <a:ext cx="11704320" cy="64369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4000" dirty="0"/>
              <a:t>Jsou aktivovány mechanickými, tepelnými nebo chemickými stimuly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4000" dirty="0"/>
              <a:t>Ne všechny stimuly působící na </a:t>
            </a:r>
            <a:r>
              <a:rPr lang="cs-CZ" altLang="cs-CZ" sz="4000" dirty="0" err="1"/>
              <a:t>nociceptory</a:t>
            </a:r>
            <a:r>
              <a:rPr lang="cs-CZ" altLang="cs-CZ" sz="4000" dirty="0"/>
              <a:t> vyvolávají pocit bolesti</a:t>
            </a:r>
          </a:p>
          <a:p>
            <a:pPr eaLnBrk="1" hangingPunct="1">
              <a:lnSpc>
                <a:spcPct val="90000"/>
              </a:lnSpc>
            </a:pPr>
            <a:endParaRPr lang="cs-CZ" altLang="cs-CZ" sz="4000" dirty="0"/>
          </a:p>
        </p:txBody>
      </p:sp>
    </p:spTree>
    <p:extLst>
      <p:ext uri="{BB962C8B-B14F-4D97-AF65-F5344CB8AC3E}">
        <p14:creationId xmlns:p14="http://schemas.microsoft.com/office/powerpoint/2010/main" val="176353967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anestezie, analgezie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anestezie, analgezie</a:t>
            </a:r>
          </a:p>
        </p:txBody>
      </p:sp>
      <p:sp>
        <p:nvSpPr>
          <p:cNvPr id="320" name="míšní anestezie subarachnoideální"/>
          <p:cNvSpPr txBox="1">
            <a:spLocks noGrp="1"/>
          </p:cNvSpPr>
          <p:nvPr>
            <p:ph type="title"/>
          </p:nvPr>
        </p:nvSpPr>
        <p:spPr>
          <a:xfrm>
            <a:off x="406400" y="1536700"/>
            <a:ext cx="8521700" cy="1104900"/>
          </a:xfrm>
          <a:prstGeom prst="rect">
            <a:avLst/>
          </a:prstGeom>
        </p:spPr>
        <p:txBody>
          <a:bodyPr/>
          <a:lstStyle>
            <a:lvl1pPr defTabSz="368045">
              <a:spcBef>
                <a:spcPts val="1700"/>
              </a:spcBef>
              <a:defRPr sz="3780"/>
            </a:lvl1pPr>
          </a:lstStyle>
          <a:p>
            <a:r>
              <a:rPr dirty="0" err="1"/>
              <a:t>míšní</a:t>
            </a:r>
            <a:r>
              <a:rPr dirty="0"/>
              <a:t> </a:t>
            </a:r>
            <a:r>
              <a:rPr dirty="0" err="1"/>
              <a:t>anestezie</a:t>
            </a:r>
            <a:r>
              <a:rPr dirty="0"/>
              <a:t> </a:t>
            </a:r>
            <a:r>
              <a:rPr dirty="0" err="1"/>
              <a:t>subarachnoideální</a:t>
            </a:r>
            <a:endParaRPr dirty="0"/>
          </a:p>
        </p:txBody>
      </p:sp>
      <p:sp>
        <p:nvSpPr>
          <p:cNvPr id="321" name="spinální subarachnoidální – je zavedení místního anestetika do vaku tvrdé pleny míšní, tedy subarachnoidálně do mozkomíšního moku. Punkce se provádí tenkou spinální jehlou, která pronikne do vaku tvrdé pleny.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290512" indent="-290512" defTabSz="356362">
              <a:spcBef>
                <a:spcPts val="1700"/>
              </a:spcBef>
              <a:defRPr sz="1830"/>
            </a:pPr>
            <a:r>
              <a:t>spinální </a:t>
            </a:r>
            <a:r>
              <a:rPr b="1">
                <a:latin typeface="Avenir Next"/>
                <a:ea typeface="Avenir Next"/>
                <a:cs typeface="Avenir Next"/>
                <a:sym typeface="Avenir Next"/>
              </a:rPr>
              <a:t>subarachnoidální </a:t>
            </a:r>
            <a:r>
              <a:t>– je zavedení místního anestetika do vaku tvrdé pleny míšní, tedy </a:t>
            </a:r>
            <a:r>
              <a:rPr b="1">
                <a:latin typeface="Avenir Next"/>
                <a:ea typeface="Avenir Next"/>
                <a:cs typeface="Avenir Next"/>
                <a:sym typeface="Avenir Next"/>
              </a:rPr>
              <a:t>subarachnoidálně</a:t>
            </a:r>
            <a:r>
              <a:t> do mozkomíšního moku. Punkce se provádí tenkou spinální jehlou, která pronikne do vaku tvrdé pleny. </a:t>
            </a:r>
          </a:p>
          <a:p>
            <a:pPr marL="239245" indent="-239245" defTabSz="356362">
              <a:spcBef>
                <a:spcPts val="1700"/>
              </a:spcBef>
              <a:buChar char="‣"/>
              <a:defRPr sz="1830"/>
            </a:pPr>
            <a:r>
              <a:t>šíření podle hustoty anestetika a polohy těla</a:t>
            </a:r>
          </a:p>
          <a:p>
            <a:pPr marL="239245" indent="-239245" defTabSz="356362">
              <a:spcBef>
                <a:spcPts val="1700"/>
              </a:spcBef>
              <a:buChar char="‣"/>
              <a:defRPr sz="1830"/>
            </a:pPr>
            <a:r>
              <a:t>sedlová blokáda - výkony na  perineu</a:t>
            </a:r>
          </a:p>
          <a:p>
            <a:pPr marL="510390" lvl="1" indent="-239245" defTabSz="356362">
              <a:spcBef>
                <a:spcPts val="1700"/>
              </a:spcBef>
              <a:buClrTx/>
              <a:buSzPct val="40000"/>
              <a:buFontTx/>
              <a:buBlip>
                <a:blip r:embed="rId2"/>
              </a:buBlip>
              <a:defRPr sz="1830"/>
            </a:pPr>
            <a:r>
              <a:t>izobarické anestetikum, zůstává v místě aplikace a šíří se pouze difuzí</a:t>
            </a:r>
          </a:p>
          <a:p>
            <a:pPr marL="510390" lvl="1" indent="-239245" defTabSz="356362">
              <a:spcBef>
                <a:spcPts val="1700"/>
              </a:spcBef>
              <a:buClrTx/>
              <a:buSzPct val="40000"/>
              <a:buFontTx/>
              <a:buBlip>
                <a:blip r:embed="rId2"/>
              </a:buBlip>
              <a:defRPr sz="1830"/>
            </a:pPr>
            <a:r>
              <a:t>hyperbarické anestetikum, pohybuje se toto podle gravitačních zákonů dolů a klesá. Polohováním pacienta tak lze měnit rozsah anestezie /heavy Markain/</a:t>
            </a:r>
          </a:p>
          <a:p>
            <a:pPr marL="510390" lvl="1" indent="-239245" defTabSz="356362">
              <a:spcBef>
                <a:spcPts val="1700"/>
              </a:spcBef>
              <a:buClrTx/>
              <a:buSzPct val="40000"/>
              <a:buFontTx/>
              <a:buBlip>
                <a:blip r:embed="rId2"/>
              </a:buBlip>
              <a:defRPr sz="1830"/>
            </a:pPr>
            <a:r>
              <a:t>Na stejném principu v opačném směru toku lze podávat hypobarická anestetika</a:t>
            </a:r>
          </a:p>
        </p:txBody>
      </p:sp>
      <p:pic>
        <p:nvPicPr>
          <p:cNvPr id="322" name="anest5.jpg" descr="anest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500" y="2743200"/>
            <a:ext cx="5499100" cy="5499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anestezie, analgezie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anestezie, analgezie</a:t>
            </a:r>
          </a:p>
        </p:txBody>
      </p:sp>
      <p:sp>
        <p:nvSpPr>
          <p:cNvPr id="325" name="komplikace"/>
          <p:cNvSpPr txBox="1">
            <a:spLocks noGrp="1"/>
          </p:cNvSpPr>
          <p:nvPr>
            <p:ph type="title"/>
          </p:nvPr>
        </p:nvSpPr>
        <p:spPr>
          <a:xfrm>
            <a:off x="406400" y="1536700"/>
            <a:ext cx="8521700" cy="1104900"/>
          </a:xfrm>
          <a:prstGeom prst="rect">
            <a:avLst/>
          </a:prstGeom>
        </p:spPr>
        <p:txBody>
          <a:bodyPr/>
          <a:lstStyle/>
          <a:p>
            <a:r>
              <a:t>komplikace </a:t>
            </a:r>
          </a:p>
        </p:txBody>
      </p:sp>
      <p:sp>
        <p:nvSpPr>
          <p:cNvPr id="326" name="Krvácení,…"/>
          <p:cNvSpPr txBox="1">
            <a:spLocks noGrp="1"/>
          </p:cNvSpPr>
          <p:nvPr>
            <p:ph type="body" sz="half" idx="1"/>
          </p:nvPr>
        </p:nvSpPr>
        <p:spPr>
          <a:xfrm>
            <a:off x="406400" y="2286000"/>
            <a:ext cx="6299200" cy="6565900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292847" indent="-292847" defTabSz="467359">
              <a:spcBef>
                <a:spcPts val="2200"/>
              </a:spcBef>
              <a:buClrTx/>
              <a:buSzPct val="40000"/>
              <a:buFontTx/>
              <a:buBlip>
                <a:blip r:embed="rId2"/>
              </a:buBlip>
              <a:defRPr sz="2240"/>
            </a:pPr>
            <a:r>
              <a:rPr lang="cs-CZ" dirty="0" err="1"/>
              <a:t>k</a:t>
            </a:r>
            <a:r>
              <a:rPr dirty="0" err="1"/>
              <a:t>rvácení</a:t>
            </a:r>
            <a:r>
              <a:rPr dirty="0"/>
              <a:t>,</a:t>
            </a:r>
          </a:p>
          <a:p>
            <a:pPr marL="292847" indent="-292847" defTabSz="467359">
              <a:spcBef>
                <a:spcPts val="2200"/>
              </a:spcBef>
              <a:buClrTx/>
              <a:buSzPct val="40000"/>
              <a:buFontTx/>
              <a:buBlip>
                <a:blip r:embed="rId2"/>
              </a:buBlip>
              <a:defRPr sz="2240"/>
            </a:pPr>
            <a:r>
              <a:rPr dirty="0" err="1"/>
              <a:t>infekce</a:t>
            </a:r>
            <a:r>
              <a:rPr dirty="0"/>
              <a:t> </a:t>
            </a:r>
            <a:r>
              <a:rPr dirty="0" err="1"/>
              <a:t>místa</a:t>
            </a:r>
            <a:r>
              <a:rPr dirty="0"/>
              <a:t> </a:t>
            </a:r>
            <a:r>
              <a:rPr dirty="0" err="1"/>
              <a:t>vpichu</a:t>
            </a:r>
            <a:r>
              <a:rPr dirty="0"/>
              <a:t>,</a:t>
            </a:r>
          </a:p>
          <a:p>
            <a:pPr marL="292847" indent="-292847" defTabSz="467359">
              <a:spcBef>
                <a:spcPts val="2200"/>
              </a:spcBef>
              <a:buClrTx/>
              <a:buSzPct val="40000"/>
              <a:buFontTx/>
              <a:buBlip>
                <a:blip r:embed="rId2"/>
              </a:buBlip>
              <a:defRPr sz="2240"/>
            </a:pPr>
            <a:r>
              <a:rPr dirty="0" err="1"/>
              <a:t>poranění</a:t>
            </a:r>
            <a:r>
              <a:rPr dirty="0"/>
              <a:t> </a:t>
            </a:r>
            <a:r>
              <a:rPr dirty="0" err="1"/>
              <a:t>nervů</a:t>
            </a:r>
            <a:r>
              <a:rPr dirty="0"/>
              <a:t>, </a:t>
            </a:r>
            <a:r>
              <a:rPr dirty="0" err="1"/>
              <a:t>míchy</a:t>
            </a:r>
            <a:r>
              <a:rPr dirty="0"/>
              <a:t> </a:t>
            </a:r>
            <a:r>
              <a:rPr sz="2300" dirty="0" err="1"/>
              <a:t>až</a:t>
            </a:r>
            <a:r>
              <a:rPr sz="2300" dirty="0"/>
              <a:t> </a:t>
            </a:r>
            <a:r>
              <a:rPr sz="2300" dirty="0" err="1">
                <a:hlinkClick r:id="rId3"/>
              </a:rPr>
              <a:t>transverzální</a:t>
            </a:r>
            <a:r>
              <a:rPr sz="2300" dirty="0">
                <a:hlinkClick r:id="rId3"/>
              </a:rPr>
              <a:t> </a:t>
            </a:r>
            <a:r>
              <a:rPr sz="2300" dirty="0" err="1">
                <a:hlinkClick r:id="rId3"/>
              </a:rPr>
              <a:t>leze</a:t>
            </a:r>
            <a:r>
              <a:rPr sz="2300" dirty="0">
                <a:hlinkClick r:id="rId3"/>
              </a:rPr>
              <a:t> </a:t>
            </a:r>
            <a:r>
              <a:rPr sz="2300" dirty="0" err="1">
                <a:hlinkClick r:id="rId3"/>
              </a:rPr>
              <a:t>míšní</a:t>
            </a:r>
            <a:r>
              <a:rPr sz="2300" dirty="0"/>
              <a:t>,</a:t>
            </a:r>
          </a:p>
          <a:p>
            <a:pPr marL="292847" indent="-292847" defTabSz="467359">
              <a:spcBef>
                <a:spcPts val="2200"/>
              </a:spcBef>
              <a:buClrTx/>
              <a:buSzPct val="40000"/>
              <a:buFontTx/>
              <a:buBlip>
                <a:blip r:embed="rId2"/>
              </a:buBlip>
              <a:defRPr sz="2240"/>
            </a:pPr>
            <a:r>
              <a:rPr dirty="0" err="1">
                <a:solidFill>
                  <a:srgbClr val="007BFF"/>
                </a:solidFill>
                <a:hlinkClick r:id="rId4"/>
              </a:rPr>
              <a:t>hypotenze</a:t>
            </a:r>
            <a:r>
              <a:rPr dirty="0"/>
              <a:t>, </a:t>
            </a:r>
            <a:r>
              <a:rPr dirty="0" err="1"/>
              <a:t>bradykardie</a:t>
            </a:r>
            <a:r>
              <a:rPr dirty="0"/>
              <a:t> (</a:t>
            </a:r>
            <a:r>
              <a:rPr dirty="0" err="1"/>
              <a:t>vždy</a:t>
            </a:r>
            <a:r>
              <a:rPr dirty="0"/>
              <a:t> </a:t>
            </a:r>
            <a:r>
              <a:rPr dirty="0" err="1"/>
              <a:t>mít</a:t>
            </a:r>
            <a:r>
              <a:rPr dirty="0"/>
              <a:t> </a:t>
            </a:r>
            <a:r>
              <a:rPr dirty="0" err="1"/>
              <a:t>připraven</a:t>
            </a:r>
            <a:r>
              <a:rPr dirty="0"/>
              <a:t> </a:t>
            </a:r>
            <a:r>
              <a:rPr dirty="0" err="1"/>
              <a:t>katecholamin</a:t>
            </a:r>
            <a:r>
              <a:rPr dirty="0"/>
              <a:t> a </a:t>
            </a:r>
            <a:r>
              <a:rPr dirty="0" err="1"/>
              <a:t>parasympatolytikum</a:t>
            </a:r>
            <a:r>
              <a:rPr dirty="0"/>
              <a:t>),</a:t>
            </a:r>
          </a:p>
          <a:p>
            <a:pPr marL="292847" indent="-292847" defTabSz="467359">
              <a:spcBef>
                <a:spcPts val="2200"/>
              </a:spcBef>
              <a:buClrTx/>
              <a:buSzPct val="40000"/>
              <a:buFontTx/>
              <a:buBlip>
                <a:blip r:embed="rId2"/>
              </a:buBlip>
              <a:defRPr sz="2240"/>
            </a:pPr>
            <a:r>
              <a:rPr dirty="0" err="1"/>
              <a:t>bolest</a:t>
            </a:r>
            <a:r>
              <a:rPr dirty="0"/>
              <a:t> </a:t>
            </a:r>
            <a:r>
              <a:rPr dirty="0" err="1"/>
              <a:t>hlavy</a:t>
            </a:r>
            <a:r>
              <a:rPr dirty="0"/>
              <a:t>,</a:t>
            </a:r>
          </a:p>
          <a:p>
            <a:pPr marL="292847" indent="-292847" defTabSz="467359">
              <a:spcBef>
                <a:spcPts val="2200"/>
              </a:spcBef>
              <a:buClrTx/>
              <a:buSzPct val="40000"/>
              <a:buFontTx/>
              <a:buBlip>
                <a:blip r:embed="rId2"/>
              </a:buBlip>
              <a:defRPr sz="2240"/>
            </a:pPr>
            <a:r>
              <a:rPr dirty="0"/>
              <a:t>u </a:t>
            </a:r>
            <a:r>
              <a:rPr dirty="0" err="1"/>
              <a:t>peridurální</a:t>
            </a:r>
            <a:r>
              <a:rPr dirty="0"/>
              <a:t> </a:t>
            </a:r>
            <a:r>
              <a:rPr dirty="0" err="1"/>
              <a:t>anestézie</a:t>
            </a:r>
            <a:r>
              <a:rPr dirty="0"/>
              <a:t> </a:t>
            </a:r>
            <a:r>
              <a:rPr dirty="0" err="1"/>
              <a:t>riziko</a:t>
            </a:r>
            <a:r>
              <a:rPr dirty="0"/>
              <a:t> </a:t>
            </a:r>
            <a:r>
              <a:rPr dirty="0" err="1"/>
              <a:t>vpichu</a:t>
            </a:r>
            <a:r>
              <a:rPr dirty="0"/>
              <a:t> do </a:t>
            </a:r>
            <a:r>
              <a:rPr dirty="0" err="1"/>
              <a:t>subarachnoidálního</a:t>
            </a:r>
            <a:r>
              <a:rPr dirty="0"/>
              <a:t> </a:t>
            </a:r>
            <a:r>
              <a:rPr dirty="0" err="1"/>
              <a:t>prostoru</a:t>
            </a:r>
            <a:r>
              <a:rPr dirty="0"/>
              <a:t> </a:t>
            </a:r>
            <a:r>
              <a:rPr dirty="0" err="1"/>
              <a:t>nebo</a:t>
            </a:r>
            <a:r>
              <a:rPr dirty="0"/>
              <a:t> </a:t>
            </a:r>
            <a:r>
              <a:rPr dirty="0" err="1"/>
              <a:t>systémová</a:t>
            </a:r>
            <a:r>
              <a:rPr dirty="0"/>
              <a:t> </a:t>
            </a:r>
            <a:r>
              <a:rPr dirty="0" err="1"/>
              <a:t>intoxikace</a:t>
            </a:r>
            <a:r>
              <a:rPr dirty="0"/>
              <a:t> </a:t>
            </a:r>
            <a:r>
              <a:rPr dirty="0" err="1"/>
              <a:t>lokálními</a:t>
            </a:r>
            <a:r>
              <a:rPr dirty="0"/>
              <a:t> </a:t>
            </a:r>
            <a:r>
              <a:rPr dirty="0" err="1"/>
              <a:t>anestetiky.šíření</a:t>
            </a:r>
            <a:r>
              <a:rPr dirty="0"/>
              <a:t> </a:t>
            </a:r>
            <a:r>
              <a:rPr dirty="0" err="1"/>
              <a:t>podle</a:t>
            </a:r>
            <a:r>
              <a:rPr dirty="0"/>
              <a:t> </a:t>
            </a:r>
            <a:r>
              <a:rPr dirty="0" err="1"/>
              <a:t>hustoty</a:t>
            </a:r>
            <a:r>
              <a:rPr dirty="0"/>
              <a:t> </a:t>
            </a:r>
            <a:r>
              <a:rPr dirty="0" err="1"/>
              <a:t>anestetika</a:t>
            </a:r>
            <a:r>
              <a:rPr dirty="0"/>
              <a:t> a </a:t>
            </a:r>
            <a:r>
              <a:rPr dirty="0" err="1"/>
              <a:t>polohy</a:t>
            </a:r>
            <a:r>
              <a:rPr dirty="0"/>
              <a:t> </a:t>
            </a:r>
            <a:r>
              <a:rPr dirty="0" err="1"/>
              <a:t>těla</a:t>
            </a:r>
            <a:endParaRPr lang="cs-CZ" dirty="0"/>
          </a:p>
          <a:p>
            <a:pPr eaLnBrk="1" hangingPunct="1">
              <a:buClr>
                <a:schemeClr val="tx1"/>
              </a:buClr>
              <a:defRPr/>
            </a:pPr>
            <a:r>
              <a:rPr lang="cs-CZ" sz="2400" dirty="0"/>
              <a:t>selhání účinku</a:t>
            </a:r>
          </a:p>
          <a:p>
            <a:pPr eaLnBrk="1" hangingPunct="1">
              <a:buClr>
                <a:schemeClr val="tx1"/>
              </a:buClr>
              <a:defRPr/>
            </a:pPr>
            <a:r>
              <a:rPr lang="cs-CZ" sz="2400" dirty="0"/>
              <a:t>zalomení katétru v epidurálním prostoru</a:t>
            </a:r>
          </a:p>
          <a:p>
            <a:pPr eaLnBrk="1" hangingPunct="1">
              <a:buClr>
                <a:schemeClr val="tx1"/>
              </a:buClr>
              <a:defRPr/>
            </a:pPr>
            <a:r>
              <a:rPr lang="cs-CZ" sz="2400" dirty="0"/>
              <a:t>vzestupné rozšíření anestetika při </a:t>
            </a:r>
            <a:r>
              <a:rPr lang="cs-CZ" sz="2400" dirty="0" err="1"/>
              <a:t>subarachnoideální</a:t>
            </a:r>
            <a:r>
              <a:rPr lang="cs-CZ" sz="2400" dirty="0"/>
              <a:t> anestézii (kašel, hypobarický roztok, nesprávná poloha těla) </a:t>
            </a:r>
            <a:r>
              <a:rPr lang="en-US" sz="2400" dirty="0"/>
              <a:t>=&gt;</a:t>
            </a:r>
            <a:r>
              <a:rPr lang="cs-CZ" sz="2400" dirty="0"/>
              <a:t> motorická obrna, hypotenze, dechová insuficience</a:t>
            </a:r>
          </a:p>
          <a:p>
            <a:pPr eaLnBrk="1" hangingPunct="1">
              <a:buClr>
                <a:schemeClr val="tx1"/>
              </a:buClr>
              <a:defRPr/>
            </a:pPr>
            <a:r>
              <a:rPr lang="cs-CZ" sz="2400" dirty="0"/>
              <a:t>retence moče</a:t>
            </a:r>
          </a:p>
          <a:p>
            <a:pPr marL="292847" indent="-292847" defTabSz="467359">
              <a:spcBef>
                <a:spcPts val="2200"/>
              </a:spcBef>
              <a:buClrTx/>
              <a:buSzPct val="40000"/>
              <a:buFontTx/>
              <a:buBlip>
                <a:blip r:embed="rId2"/>
              </a:buBlip>
              <a:defRPr sz="2240"/>
            </a:pPr>
            <a:endParaRPr dirty="0"/>
          </a:p>
        </p:txBody>
      </p:sp>
      <p:pic>
        <p:nvPicPr>
          <p:cNvPr id="327" name="anest5.jpg" descr="anest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1500" y="2743200"/>
            <a:ext cx="5499100" cy="5499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kapka-moku-n.jpg" descr="kapka-moku-n.jp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20578" t="28285" r="17761" b="3405"/>
          <a:stretch>
            <a:fillRect/>
          </a:stretch>
        </p:blipFill>
        <p:spPr>
          <a:xfrm>
            <a:off x="140388" y="152400"/>
            <a:ext cx="5994401" cy="4983916"/>
          </a:xfrm>
          <a:prstGeom prst="rect">
            <a:avLst/>
          </a:prstGeom>
        </p:spPr>
      </p:pic>
      <p:pic>
        <p:nvPicPr>
          <p:cNvPr id="330" name="qw-454x262.jpg" descr="qw-454x262.jpg"/>
          <p:cNvPicPr>
            <a:picLocks noGrp="1" noChangeAspect="1"/>
          </p:cNvPicPr>
          <p:nvPr>
            <p:ph type="pic" idx="14"/>
          </p:nvPr>
        </p:nvPicPr>
        <p:blipFill>
          <a:blip r:embed="rId3"/>
          <a:srcRect l="15264" t="117" r="15264" b="12847"/>
          <a:stretch>
            <a:fillRect/>
          </a:stretch>
        </p:blipFill>
        <p:spPr>
          <a:xfrm>
            <a:off x="134642" y="5249168"/>
            <a:ext cx="6002058" cy="4346469"/>
          </a:xfrm>
          <a:prstGeom prst="rect">
            <a:avLst/>
          </a:prstGeom>
        </p:spPr>
      </p:pic>
      <p:pic>
        <p:nvPicPr>
          <p:cNvPr id="331" name="epidural-anesthesia-46-638.jpg" descr="epidural-anesthesia-46-638.jpg"/>
          <p:cNvPicPr>
            <a:picLocks noChangeAspect="1"/>
          </p:cNvPicPr>
          <p:nvPr/>
        </p:nvPicPr>
        <p:blipFill>
          <a:blip r:embed="rId4"/>
          <a:srcRect b="7653"/>
          <a:stretch>
            <a:fillRect/>
          </a:stretch>
        </p:blipFill>
        <p:spPr>
          <a:xfrm>
            <a:off x="6351887" y="5284200"/>
            <a:ext cx="6223001" cy="43145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2010--L10-04-Med-0220-01.jpg" descr="2010--L10-04-Med-0220-01.jpg"/>
          <p:cNvPicPr>
            <a:picLocks noChangeAspect="1"/>
          </p:cNvPicPr>
          <p:nvPr/>
        </p:nvPicPr>
        <p:blipFill>
          <a:blip r:embed="rId5"/>
          <a:srcRect t="19962" b="5649"/>
          <a:stretch>
            <a:fillRect/>
          </a:stretch>
        </p:blipFill>
        <p:spPr>
          <a:xfrm>
            <a:off x="6350000" y="215900"/>
            <a:ext cx="6223000" cy="49161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urolog-kirurg-anesteziolog.jpg" descr="urolog-kirurg-anesteziolog.jp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833202"/>
            <a:ext cx="13004800" cy="808719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/>
              <a:t>Nociceptory- dělení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cs-CZ" altLang="cs-CZ" dirty="0"/>
              <a:t>a) Tepelné – jsou aktivovány extrémní teplotou(nad 45°C, pod -5°C)</a:t>
            </a:r>
          </a:p>
          <a:p>
            <a:pPr eaLnBrk="1" hangingPunct="1"/>
            <a:r>
              <a:rPr lang="cs-CZ" altLang="cs-CZ" dirty="0"/>
              <a:t>b) Mechanické –jsou aktivovány intenzivním tlakem na kůži</a:t>
            </a:r>
          </a:p>
          <a:p>
            <a:pPr eaLnBrk="1" hangingPunct="1"/>
            <a:r>
              <a:rPr lang="cs-CZ" altLang="cs-CZ" dirty="0"/>
              <a:t>c) </a:t>
            </a:r>
            <a:r>
              <a:rPr lang="cs-CZ" altLang="cs-CZ" dirty="0" err="1"/>
              <a:t>Polymodální</a:t>
            </a:r>
            <a:r>
              <a:rPr lang="cs-CZ" altLang="cs-CZ" dirty="0"/>
              <a:t> – jsou aktivovány mechanickými stimuly vysoké intenzity, chemickými stimuly a extrémními tepelnými a chladovými stimuly</a:t>
            </a:r>
          </a:p>
          <a:p>
            <a:pPr eaLnBrk="1" hangingPunct="1"/>
            <a:endParaRPr lang="cs-CZ" altLang="cs-CZ" dirty="0"/>
          </a:p>
          <a:p>
            <a:r>
              <a:rPr lang="cs-CZ" altLang="cs-CZ" dirty="0"/>
              <a:t>K aktivaci </a:t>
            </a:r>
            <a:r>
              <a:rPr lang="cs-CZ" altLang="cs-CZ" dirty="0" err="1"/>
              <a:t>nociceptorů</a:t>
            </a:r>
            <a:r>
              <a:rPr lang="cs-CZ" altLang="cs-CZ" dirty="0"/>
              <a:t> dochází rovněž při poškození tkáně nebo při vytvoření zánětlivého procesu ve tkáni</a:t>
            </a:r>
          </a:p>
          <a:p>
            <a:pPr eaLnBrk="1" hangingPunct="1"/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07349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 sz="5689"/>
              <a:t>NOCICEPTORY = RECEPTORY VYSOKOPRAHOVÉ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Podněty vyvolávající bolest jsou vždy (alespoň u zdravých lidí) silnější než podněty, které vyvolávají při svých prahových hodnotách jiná specifická čití</a:t>
            </a:r>
          </a:p>
          <a:p>
            <a:pPr eaLnBrk="1" hangingPunct="1"/>
            <a:r>
              <a:rPr lang="cs-CZ" altLang="cs-CZ"/>
              <a:t>U nemocných lidí je bolest způsobena podněty mnohem slabší intenzity než jaká je potřeba pro aktivaci nociceptorů u zdravého jedince</a:t>
            </a:r>
          </a:p>
        </p:txBody>
      </p:sp>
    </p:spTree>
    <p:extLst>
      <p:ext uri="{BB962C8B-B14F-4D97-AF65-F5344CB8AC3E}">
        <p14:creationId xmlns:p14="http://schemas.microsoft.com/office/powerpoint/2010/main" val="2782018023"/>
      </p:ext>
    </p:extLst>
  </p:cSld>
  <p:clrMapOvr>
    <a:masterClrMapping/>
  </p:clrMapOvr>
</p:sld>
</file>

<file path=ppt/theme/theme1.xml><?xml version="1.0" encoding="utf-8"?>
<a:theme xmlns:a="http://schemas.openxmlformats.org/drawingml/2006/main" name="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Alternate"/>
        <a:ea typeface="DIN Alternate"/>
        <a:cs typeface="DIN Alternate"/>
      </a:majorFont>
      <a:minorFont>
        <a:latin typeface="DIN Alternate"/>
        <a:ea typeface="DIN Alternate"/>
        <a:cs typeface="DIN Alternate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Alternat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7">
  <a:themeElements>
    <a:clrScheme name="New_Template7">
      <a:dk1>
        <a:srgbClr val="000000"/>
      </a:dk1>
      <a:lt1>
        <a:srgbClr val="FFFFFF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Alternate"/>
        <a:ea typeface="DIN Alternate"/>
        <a:cs typeface="DIN Alternate"/>
      </a:majorFont>
      <a:minorFont>
        <a:latin typeface="DIN Alternate"/>
        <a:ea typeface="DIN Alternate"/>
        <a:cs typeface="DIN Alternate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Alternat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Override1.xml><?xml version="1.0" encoding="utf-8"?>
<a:themeOverride xmlns:a="http://schemas.openxmlformats.org/drawingml/2006/main">
  <a:clrScheme name="New_Template7">
    <a:dk1>
      <a:srgbClr val="222222"/>
    </a:dk1>
    <a:lt1>
      <a:srgbClr val="838787"/>
    </a:lt1>
    <a:dk2>
      <a:srgbClr val="222222"/>
    </a:dk2>
    <a:lt2>
      <a:srgbClr val="A6AAA9"/>
    </a:lt2>
    <a:accent1>
      <a:srgbClr val="34A5DA"/>
    </a:accent1>
    <a:accent2>
      <a:srgbClr val="3F969A"/>
    </a:accent2>
    <a:accent3>
      <a:srgbClr val="8ABE5E"/>
    </a:accent3>
    <a:accent4>
      <a:srgbClr val="FDCB56"/>
    </a:accent4>
    <a:accent5>
      <a:srgbClr val="E42832"/>
    </a:accent5>
    <a:accent6>
      <a:srgbClr val="C52060"/>
    </a:accent6>
    <a:hlink>
      <a:srgbClr val="0000FF"/>
    </a:hlink>
    <a:folHlink>
      <a:srgbClr val="FF00FF"/>
    </a:folHlink>
  </a:clrScheme>
</a:themeOverride>
</file>

<file path=ppt/theme/themeOverride2.xml><?xml version="1.0" encoding="utf-8"?>
<a:themeOverride xmlns:a="http://schemas.openxmlformats.org/drawingml/2006/main">
  <a:clrScheme name="New_Template7">
    <a:dk1>
      <a:srgbClr val="222222"/>
    </a:dk1>
    <a:lt1>
      <a:srgbClr val="838787"/>
    </a:lt1>
    <a:dk2>
      <a:srgbClr val="222222"/>
    </a:dk2>
    <a:lt2>
      <a:srgbClr val="A6AAA9"/>
    </a:lt2>
    <a:accent1>
      <a:srgbClr val="34A5DA"/>
    </a:accent1>
    <a:accent2>
      <a:srgbClr val="3F969A"/>
    </a:accent2>
    <a:accent3>
      <a:srgbClr val="8ABE5E"/>
    </a:accent3>
    <a:accent4>
      <a:srgbClr val="FDCB56"/>
    </a:accent4>
    <a:accent5>
      <a:srgbClr val="E42832"/>
    </a:accent5>
    <a:accent6>
      <a:srgbClr val="C52060"/>
    </a:accent6>
    <a:hlink>
      <a:srgbClr val="0000FF"/>
    </a:hlink>
    <a:folHlink>
      <a:srgbClr val="FF00FF"/>
    </a:folHlink>
  </a:clrScheme>
</a:themeOverride>
</file>

<file path=ppt/theme/themeOverride3.xml><?xml version="1.0" encoding="utf-8"?>
<a:themeOverride xmlns:a="http://schemas.openxmlformats.org/drawingml/2006/main">
  <a:clrScheme name="New_Template7">
    <a:dk1>
      <a:srgbClr val="222222"/>
    </a:dk1>
    <a:lt1>
      <a:srgbClr val="838787"/>
    </a:lt1>
    <a:dk2>
      <a:srgbClr val="222222"/>
    </a:dk2>
    <a:lt2>
      <a:srgbClr val="A6AAA9"/>
    </a:lt2>
    <a:accent1>
      <a:srgbClr val="34A5DA"/>
    </a:accent1>
    <a:accent2>
      <a:srgbClr val="3F969A"/>
    </a:accent2>
    <a:accent3>
      <a:srgbClr val="8ABE5E"/>
    </a:accent3>
    <a:accent4>
      <a:srgbClr val="FDCB56"/>
    </a:accent4>
    <a:accent5>
      <a:srgbClr val="E42832"/>
    </a:accent5>
    <a:accent6>
      <a:srgbClr val="C52060"/>
    </a:accent6>
    <a:hlink>
      <a:srgbClr val="0000FF"/>
    </a:hlink>
    <a:folHlink>
      <a:srgbClr val="FF00FF"/>
    </a:folHlink>
  </a:clrScheme>
</a:themeOverride>
</file>

<file path=ppt/theme/themeOverride4.xml><?xml version="1.0" encoding="utf-8"?>
<a:themeOverride xmlns:a="http://schemas.openxmlformats.org/drawingml/2006/main">
  <a:clrScheme name="New_Template7">
    <a:dk1>
      <a:srgbClr val="222222"/>
    </a:dk1>
    <a:lt1>
      <a:srgbClr val="838787"/>
    </a:lt1>
    <a:dk2>
      <a:srgbClr val="222222"/>
    </a:dk2>
    <a:lt2>
      <a:srgbClr val="A6AAA9"/>
    </a:lt2>
    <a:accent1>
      <a:srgbClr val="34A5DA"/>
    </a:accent1>
    <a:accent2>
      <a:srgbClr val="3F969A"/>
    </a:accent2>
    <a:accent3>
      <a:srgbClr val="8ABE5E"/>
    </a:accent3>
    <a:accent4>
      <a:srgbClr val="FDCB56"/>
    </a:accent4>
    <a:accent5>
      <a:srgbClr val="E42832"/>
    </a:accent5>
    <a:accent6>
      <a:srgbClr val="C52060"/>
    </a:accent6>
    <a:hlink>
      <a:srgbClr val="0000FF"/>
    </a:hlink>
    <a:folHlink>
      <a:srgbClr val="FF00FF"/>
    </a:folHlink>
  </a:clrScheme>
</a:themeOverride>
</file>

<file path=ppt/theme/themeOverride5.xml><?xml version="1.0" encoding="utf-8"?>
<a:themeOverride xmlns:a="http://schemas.openxmlformats.org/drawingml/2006/main">
  <a:clrScheme name="New_Template7">
    <a:dk1>
      <a:srgbClr val="222222"/>
    </a:dk1>
    <a:lt1>
      <a:srgbClr val="838787"/>
    </a:lt1>
    <a:dk2>
      <a:srgbClr val="222222"/>
    </a:dk2>
    <a:lt2>
      <a:srgbClr val="A6AAA9"/>
    </a:lt2>
    <a:accent1>
      <a:srgbClr val="34A5DA"/>
    </a:accent1>
    <a:accent2>
      <a:srgbClr val="3F969A"/>
    </a:accent2>
    <a:accent3>
      <a:srgbClr val="8ABE5E"/>
    </a:accent3>
    <a:accent4>
      <a:srgbClr val="FDCB56"/>
    </a:accent4>
    <a:accent5>
      <a:srgbClr val="E42832"/>
    </a:accent5>
    <a:accent6>
      <a:srgbClr val="C52060"/>
    </a:accent6>
    <a:hlink>
      <a:srgbClr val="0000FF"/>
    </a:hlink>
    <a:folHlink>
      <a:srgbClr val="FF00FF"/>
    </a:folHlink>
  </a:clrScheme>
</a:themeOverride>
</file>

<file path=ppt/theme/themeOverride6.xml><?xml version="1.0" encoding="utf-8"?>
<a:themeOverride xmlns:a="http://schemas.openxmlformats.org/drawingml/2006/main">
  <a:clrScheme name="New_Template7">
    <a:dk1>
      <a:srgbClr val="222222"/>
    </a:dk1>
    <a:lt1>
      <a:srgbClr val="838787"/>
    </a:lt1>
    <a:dk2>
      <a:srgbClr val="222222"/>
    </a:dk2>
    <a:lt2>
      <a:srgbClr val="A6AAA9"/>
    </a:lt2>
    <a:accent1>
      <a:srgbClr val="34A5DA"/>
    </a:accent1>
    <a:accent2>
      <a:srgbClr val="3F969A"/>
    </a:accent2>
    <a:accent3>
      <a:srgbClr val="8ABE5E"/>
    </a:accent3>
    <a:accent4>
      <a:srgbClr val="FDCB56"/>
    </a:accent4>
    <a:accent5>
      <a:srgbClr val="E42832"/>
    </a:accent5>
    <a:accent6>
      <a:srgbClr val="C52060"/>
    </a:accent6>
    <a:hlink>
      <a:srgbClr val="0000FF"/>
    </a:hlink>
    <a:folHlink>
      <a:srgbClr val="FF00FF"/>
    </a:folHlink>
  </a:clrScheme>
</a:themeOverride>
</file>

<file path=ppt/theme/themeOverride7.xml><?xml version="1.0" encoding="utf-8"?>
<a:themeOverride xmlns:a="http://schemas.openxmlformats.org/drawingml/2006/main">
  <a:clrScheme name="New_Template7">
    <a:dk1>
      <a:srgbClr val="222222"/>
    </a:dk1>
    <a:lt1>
      <a:srgbClr val="838787"/>
    </a:lt1>
    <a:dk2>
      <a:srgbClr val="222222"/>
    </a:dk2>
    <a:lt2>
      <a:srgbClr val="A6AAA9"/>
    </a:lt2>
    <a:accent1>
      <a:srgbClr val="34A5DA"/>
    </a:accent1>
    <a:accent2>
      <a:srgbClr val="3F969A"/>
    </a:accent2>
    <a:accent3>
      <a:srgbClr val="8ABE5E"/>
    </a:accent3>
    <a:accent4>
      <a:srgbClr val="FDCB56"/>
    </a:accent4>
    <a:accent5>
      <a:srgbClr val="E42832"/>
    </a:accent5>
    <a:accent6>
      <a:srgbClr val="C52060"/>
    </a:accent6>
    <a:hlink>
      <a:srgbClr val="0000FF"/>
    </a:hlink>
    <a:folHlink>
      <a:srgbClr val="FF00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</TotalTime>
  <Words>3023</Words>
  <Application>Microsoft Macintosh PowerPoint</Application>
  <PresentationFormat>Vlastní</PresentationFormat>
  <Paragraphs>384</Paragraphs>
  <Slides>73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73</vt:i4>
      </vt:variant>
    </vt:vector>
  </HeadingPairs>
  <TitlesOfParts>
    <vt:vector size="82" baseType="lpstr">
      <vt:lpstr>Arial</vt:lpstr>
      <vt:lpstr>Avenir Next</vt:lpstr>
      <vt:lpstr>Avenir Next Medium</vt:lpstr>
      <vt:lpstr>DIN Alternate</vt:lpstr>
      <vt:lpstr>Helvetica</vt:lpstr>
      <vt:lpstr>Helvetica Neue</vt:lpstr>
      <vt:lpstr>Times</vt:lpstr>
      <vt:lpstr>Wingdings</vt:lpstr>
      <vt:lpstr>New_Template7</vt:lpstr>
      <vt:lpstr>anestezie analgezie</vt:lpstr>
      <vt:lpstr>Definice pojmů</vt:lpstr>
      <vt:lpstr>BOLEST</vt:lpstr>
      <vt:lpstr>Definice bolesti</vt:lpstr>
      <vt:lpstr>Mechanismy vzniku bolesti</vt:lpstr>
      <vt:lpstr>Význam bolesti</vt:lpstr>
      <vt:lpstr>Receptory bolesti - NOCICEPTORY</vt:lpstr>
      <vt:lpstr>Nociceptory- dělení</vt:lpstr>
      <vt:lpstr>NOCICEPTORY = RECEPTORY VYSOKOPRAHOVÉ</vt:lpstr>
      <vt:lpstr>Podněty vyvolávající bolest</vt:lpstr>
      <vt:lpstr>Vnímání bolesti ve zkratce</vt:lpstr>
      <vt:lpstr>Klasifikace bolesti</vt:lpstr>
      <vt:lpstr>Bolest</vt:lpstr>
      <vt:lpstr>Somatická bolest</vt:lpstr>
      <vt:lpstr>Útrobní bolest</vt:lpstr>
      <vt:lpstr>Centrální bolest</vt:lpstr>
      <vt:lpstr>Bolest podle charakteru</vt:lpstr>
      <vt:lpstr>Rozdíly mezi akutní a chronickou bolestí</vt:lpstr>
      <vt:lpstr>Intenzita bolesti</vt:lpstr>
      <vt:lpstr>Hodnocení bolesti</vt:lpstr>
      <vt:lpstr>Zhodnocení intenzity bolesti</vt:lpstr>
      <vt:lpstr>Analgetika</vt:lpstr>
      <vt:lpstr>Opioidní analgetika</vt:lpstr>
      <vt:lpstr> </vt:lpstr>
      <vt:lpstr>Opioidy</vt:lpstr>
      <vt:lpstr> </vt:lpstr>
      <vt:lpstr>Analgetika - antipyretika</vt:lpstr>
      <vt:lpstr>Antirevmatika</vt:lpstr>
      <vt:lpstr>Přehled analgetik</vt:lpstr>
      <vt:lpstr> </vt:lpstr>
      <vt:lpstr>Užívání analgetik</vt:lpstr>
      <vt:lpstr>rozdělení oboru anesteziologie a resuscitace</vt:lpstr>
      <vt:lpstr>Celková anestézie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historie </vt:lpstr>
      <vt:lpstr>operační období </vt:lpstr>
      <vt:lpstr>ASA klasifikace </vt:lpstr>
      <vt:lpstr>zajištění dýhacích cest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</vt:lpstr>
      <vt:lpstr>Mechanická ventilace</vt:lpstr>
      <vt:lpstr>Mechanická ventilace</vt:lpstr>
      <vt:lpstr>celková anestezie</vt:lpstr>
      <vt:lpstr>Peroperační péče</vt:lpstr>
      <vt:lpstr>Peroperační péče</vt:lpstr>
      <vt:lpstr>Pooperační období</vt:lpstr>
      <vt:lpstr>celková anestezie</vt:lpstr>
      <vt:lpstr>celková anestezie</vt:lpstr>
      <vt:lpstr>Rizika a komplikace CA</vt:lpstr>
      <vt:lpstr>Pooperační období</vt:lpstr>
      <vt:lpstr>místní anestezie</vt:lpstr>
      <vt:lpstr>rozdělení místní anestezie</vt:lpstr>
      <vt:lpstr>místní anestetika</vt:lpstr>
      <vt:lpstr>     CAVE!</vt:lpstr>
      <vt:lpstr>Topická anestezie</vt:lpstr>
      <vt:lpstr>Infiltrační anestezie</vt:lpstr>
      <vt:lpstr>Okrsková anestezie </vt:lpstr>
      <vt:lpstr>Prezentace aplikace PowerPoint</vt:lpstr>
      <vt:lpstr>Blokády nervů a pletení</vt:lpstr>
      <vt:lpstr>centrální blokády</vt:lpstr>
      <vt:lpstr>míšní anestezie epidurální</vt:lpstr>
      <vt:lpstr>míšní anestezie subarachnoideální</vt:lpstr>
      <vt:lpstr>komplikace 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anestezie analgezie</dc:title>
  <dc:creator>Smékal Pavel</dc:creator>
  <cp:lastModifiedBy>Michal Mašek</cp:lastModifiedBy>
  <cp:revision>11</cp:revision>
  <dcterms:modified xsi:type="dcterms:W3CDTF">2020-12-01T12:39:26Z</dcterms:modified>
</cp:coreProperties>
</file>