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341" r:id="rId2"/>
    <p:sldId id="357" r:id="rId3"/>
    <p:sldId id="257" r:id="rId4"/>
    <p:sldId id="356" r:id="rId5"/>
    <p:sldId id="258" r:id="rId6"/>
    <p:sldId id="259" r:id="rId7"/>
    <p:sldId id="265" r:id="rId8"/>
    <p:sldId id="260" r:id="rId9"/>
    <p:sldId id="266" r:id="rId10"/>
    <p:sldId id="267" r:id="rId11"/>
    <p:sldId id="340" r:id="rId12"/>
    <p:sldId id="269" r:id="rId13"/>
    <p:sldId id="268" r:id="rId14"/>
    <p:sldId id="270" r:id="rId15"/>
    <p:sldId id="271" r:id="rId16"/>
    <p:sldId id="272" r:id="rId17"/>
    <p:sldId id="273" r:id="rId18"/>
    <p:sldId id="275" r:id="rId19"/>
    <p:sldId id="276" r:id="rId20"/>
    <p:sldId id="278" r:id="rId21"/>
    <p:sldId id="279" r:id="rId22"/>
    <p:sldId id="277" r:id="rId23"/>
    <p:sldId id="280" r:id="rId24"/>
    <p:sldId id="329" r:id="rId25"/>
    <p:sldId id="330" r:id="rId26"/>
    <p:sldId id="331" r:id="rId27"/>
    <p:sldId id="281" r:id="rId28"/>
    <p:sldId id="332" r:id="rId29"/>
    <p:sldId id="333" r:id="rId30"/>
    <p:sldId id="354" r:id="rId31"/>
    <p:sldId id="282" r:id="rId32"/>
    <p:sldId id="343" r:id="rId33"/>
    <p:sldId id="344" r:id="rId34"/>
    <p:sldId id="283" r:id="rId35"/>
    <p:sldId id="345" r:id="rId36"/>
    <p:sldId id="284" r:id="rId37"/>
    <p:sldId id="286" r:id="rId38"/>
    <p:sldId id="346" r:id="rId39"/>
    <p:sldId id="287" r:id="rId40"/>
    <p:sldId id="288" r:id="rId41"/>
    <p:sldId id="358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28" r:id="rId51"/>
    <p:sldId id="301" r:id="rId52"/>
    <p:sldId id="303" r:id="rId53"/>
    <p:sldId id="359" r:id="rId54"/>
    <p:sldId id="304" r:id="rId55"/>
    <p:sldId id="347" r:id="rId56"/>
    <p:sldId id="360" r:id="rId57"/>
    <p:sldId id="334" r:id="rId58"/>
    <p:sldId id="306" r:id="rId59"/>
    <p:sldId id="314" r:id="rId60"/>
    <p:sldId id="307" r:id="rId61"/>
    <p:sldId id="308" r:id="rId62"/>
    <p:sldId id="348" r:id="rId63"/>
    <p:sldId id="309" r:id="rId64"/>
    <p:sldId id="310" r:id="rId65"/>
    <p:sldId id="311" r:id="rId66"/>
    <p:sldId id="349" r:id="rId67"/>
    <p:sldId id="312" r:id="rId68"/>
    <p:sldId id="350" r:id="rId69"/>
    <p:sldId id="351" r:id="rId70"/>
    <p:sldId id="352" r:id="rId71"/>
    <p:sldId id="316" r:id="rId72"/>
    <p:sldId id="313" r:id="rId73"/>
    <p:sldId id="353" r:id="rId74"/>
    <p:sldId id="317" r:id="rId75"/>
    <p:sldId id="324" r:id="rId76"/>
    <p:sldId id="325" r:id="rId77"/>
    <p:sldId id="326" r:id="rId78"/>
    <p:sldId id="327" r:id="rId7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446"/>
    </p:cViewPr>
  </p:sorterViewPr>
  <p:notesViewPr>
    <p:cSldViewPr>
      <p:cViewPr varScale="1">
        <p:scale>
          <a:sx n="28" d="100"/>
          <a:sy n="28" d="100"/>
        </p:scale>
        <p:origin x="-1266" y="-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99C45D-153A-4808-8352-C9A4D8BAB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F7D5BC-1907-4D60-9E79-D19645BB45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9E970D7-0766-4EAF-A3AB-B5B76C7F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722C904-5F78-447C-870D-272AF0E2D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2891D85-7FDD-4422-A0FD-6407D05D6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31E31-6EFD-4007-93CB-241BA4345DA2}" type="slidenum">
              <a:rPr lang="en-CA" altLang="sk-SK"/>
              <a:pPr/>
              <a:t>‹#›</a:t>
            </a:fld>
            <a:endParaRPr lang="en-CA" altLang="sk-SK"/>
          </a:p>
        </p:txBody>
      </p:sp>
    </p:spTree>
    <p:extLst>
      <p:ext uri="{BB962C8B-B14F-4D97-AF65-F5344CB8AC3E}">
        <p14:creationId xmlns:p14="http://schemas.microsoft.com/office/powerpoint/2010/main" val="1325573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F1376-B484-4A7B-8C58-22A08191F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DF99AF35-7B13-47A9-9858-9764A2B3B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934BB6D-A4B3-4EF4-AF06-3FC232FB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0A3CBBF-0E7A-460B-8409-6B806541D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45D7F1C-380E-4AB4-8E9C-BA7AA71AA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CC35E5-6F09-4A6F-8635-7CE3BA357415}" type="slidenum">
              <a:rPr lang="en-CA" altLang="sk-SK"/>
              <a:pPr/>
              <a:t>‹#›</a:t>
            </a:fld>
            <a:endParaRPr lang="en-CA" altLang="sk-SK"/>
          </a:p>
        </p:txBody>
      </p:sp>
    </p:spTree>
    <p:extLst>
      <p:ext uri="{BB962C8B-B14F-4D97-AF65-F5344CB8AC3E}">
        <p14:creationId xmlns:p14="http://schemas.microsoft.com/office/powerpoint/2010/main" val="14646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303E249F-9F8B-4E6B-89F6-63B19D9B64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0644AD9B-84C3-412E-8351-741F5032C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1A8D80D-E67F-4F95-AA35-86E56101C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1283235-1F3A-4DC6-B12F-2374FC2A5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9E49F2B-9365-4705-ABD2-BDBB3CA6D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7D5A9-2626-4720-93FF-D52DFD01E48D}" type="slidenum">
              <a:rPr lang="en-CA" altLang="sk-SK"/>
              <a:pPr/>
              <a:t>‹#›</a:t>
            </a:fld>
            <a:endParaRPr lang="en-CA" altLang="sk-SK"/>
          </a:p>
        </p:txBody>
      </p:sp>
    </p:spTree>
    <p:extLst>
      <p:ext uri="{BB962C8B-B14F-4D97-AF65-F5344CB8AC3E}">
        <p14:creationId xmlns:p14="http://schemas.microsoft.com/office/powerpoint/2010/main" val="3773534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0B468EB6-9A9D-4EEA-B1F5-556FD321B15A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51FEA83-8AF7-42FD-998E-FF936398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4C6A4E9E-1FC4-45B2-8A89-1F6BE186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7B28E2E-CB49-46FC-8CDC-0DA84800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A7D912A-D359-4B88-A4DD-CDDE6B276A00}" type="slidenum">
              <a:rPr lang="en-CA" altLang="sk-SK"/>
              <a:pPr/>
              <a:t>‹#›</a:t>
            </a:fld>
            <a:endParaRPr lang="en-CA" altLang="sk-SK"/>
          </a:p>
        </p:txBody>
      </p:sp>
    </p:spTree>
    <p:extLst>
      <p:ext uri="{BB962C8B-B14F-4D97-AF65-F5344CB8AC3E}">
        <p14:creationId xmlns:p14="http://schemas.microsoft.com/office/powerpoint/2010/main" val="548801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Nadpis a dva obsahy nad tex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AFA832-179C-45CE-958F-4B48593B9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097681A-8175-4EC5-B979-52FB4D21806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88FB0AC-D4DD-486F-AFD3-4D0C73E4727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D888B5E-9E5B-446F-AD3E-331A108C6B47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dátum 5">
            <a:extLst>
              <a:ext uri="{FF2B5EF4-FFF2-40B4-BE49-F238E27FC236}">
                <a16:creationId xmlns:a16="http://schemas.microsoft.com/office/drawing/2014/main" id="{1E0406C0-07A9-4B22-AF9F-D52534E7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7" name="Zástupný objekt pre pätu 6">
            <a:extLst>
              <a:ext uri="{FF2B5EF4-FFF2-40B4-BE49-F238E27FC236}">
                <a16:creationId xmlns:a16="http://schemas.microsoft.com/office/drawing/2014/main" id="{345EFBE7-F55B-4AE6-98E6-4644A08F5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8" name="Zástupný objekt pre číslo snímky 7">
            <a:extLst>
              <a:ext uri="{FF2B5EF4-FFF2-40B4-BE49-F238E27FC236}">
                <a16:creationId xmlns:a16="http://schemas.microsoft.com/office/drawing/2014/main" id="{3F9E88B2-DEB4-480D-BCF1-B76E4D34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35486D9-DD79-497E-9D9A-C1969636969D}" type="slidenum">
              <a:rPr lang="en-CA" altLang="sk-SK"/>
              <a:pPr/>
              <a:t>‹#›</a:t>
            </a:fld>
            <a:endParaRPr lang="en-CA" altLang="sk-SK"/>
          </a:p>
        </p:txBody>
      </p:sp>
    </p:spTree>
    <p:extLst>
      <p:ext uri="{BB962C8B-B14F-4D97-AF65-F5344CB8AC3E}">
        <p14:creationId xmlns:p14="http://schemas.microsoft.com/office/powerpoint/2010/main" val="2729642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79ED88-73C7-4C9F-AD72-28377DAB7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808A54D-6123-44C1-BEFF-2E7909E2B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4EBD17-54C4-44CD-9A00-E308909A4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AAA364C-2705-46DB-BF11-A62E913DE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65FBDEB-A132-486E-BC50-EF70380B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FCD1CBA-2E4C-4D4E-A870-F4A309DDB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99C65B0-B847-48CA-9B5A-C5E172AA7153}" type="slidenum">
              <a:rPr lang="en-CA" altLang="sk-SK"/>
              <a:pPr/>
              <a:t>‹#›</a:t>
            </a:fld>
            <a:endParaRPr lang="en-CA" altLang="sk-SK"/>
          </a:p>
        </p:txBody>
      </p:sp>
    </p:spTree>
    <p:extLst>
      <p:ext uri="{BB962C8B-B14F-4D97-AF65-F5344CB8AC3E}">
        <p14:creationId xmlns:p14="http://schemas.microsoft.com/office/powerpoint/2010/main" val="2694937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D58420-9DB4-44B6-AA5C-8351F1A49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72AA0E7-9605-464A-A296-F7D6BF28E08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A5CA833-BF26-44BB-B8EF-54F8E93F1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B53A1B5-1543-4963-90CB-DD6FE2D263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9E2EA55-F056-4194-A9B0-21D0EEB18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580050F-6293-40D2-9738-4FAB94DE8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B8DD476-B0A1-47FC-BA47-19B621E3B161}" type="slidenum">
              <a:rPr lang="en-CA" altLang="sk-SK"/>
              <a:pPr/>
              <a:t>‹#›</a:t>
            </a:fld>
            <a:endParaRPr lang="en-CA" altLang="sk-SK"/>
          </a:p>
        </p:txBody>
      </p:sp>
    </p:spTree>
    <p:extLst>
      <p:ext uri="{BB962C8B-B14F-4D97-AF65-F5344CB8AC3E}">
        <p14:creationId xmlns:p14="http://schemas.microsoft.com/office/powerpoint/2010/main" val="2054539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F1246C-DF78-4432-844F-E5905D01E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48818ED-8188-4882-BA45-B62677710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71DFC44-FE6A-47C5-B633-98567613B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D6CE493-F10B-44C8-BEB0-9F57197D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17E5469-3197-48B2-8A13-B40DB4333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E5AE7-C30F-4A8A-BC5A-54D40768F29B}" type="slidenum">
              <a:rPr lang="en-CA" altLang="sk-SK"/>
              <a:pPr/>
              <a:t>‹#›</a:t>
            </a:fld>
            <a:endParaRPr lang="en-CA" altLang="sk-SK"/>
          </a:p>
        </p:txBody>
      </p:sp>
    </p:spTree>
    <p:extLst>
      <p:ext uri="{BB962C8B-B14F-4D97-AF65-F5344CB8AC3E}">
        <p14:creationId xmlns:p14="http://schemas.microsoft.com/office/powerpoint/2010/main" val="192499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A65ED-DC22-4B28-A445-54C98775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B9D1BE-5AF2-4349-9EED-91E0F06E4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4B8C621-8B46-476B-8673-932443295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BA97929-4DC5-4947-AFC1-41C00AFF8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DDCE30D-FFA8-42C9-BFD0-1C76DF51C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B7BF9C-A7A3-4C25-B722-A9F112E2A277}" type="slidenum">
              <a:rPr lang="en-CA" altLang="sk-SK"/>
              <a:pPr/>
              <a:t>‹#›</a:t>
            </a:fld>
            <a:endParaRPr lang="en-CA" altLang="sk-SK"/>
          </a:p>
        </p:txBody>
      </p:sp>
    </p:spTree>
    <p:extLst>
      <p:ext uri="{BB962C8B-B14F-4D97-AF65-F5344CB8AC3E}">
        <p14:creationId xmlns:p14="http://schemas.microsoft.com/office/powerpoint/2010/main" val="1575300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1212D2-7595-4944-9CE1-1FB89C714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E0579A1-8735-4066-AAEC-E93A0ED00F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991642F-0345-4FE1-BAD1-28703DEF4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F8572A0-B887-4852-8540-B986279DE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1AD6C08-9BA4-4095-A33C-2BC8A864B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8246C17-BFEF-4CF1-848E-62665E1F2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97A90-F186-486A-AC2F-1C7F5A83ADCE}" type="slidenum">
              <a:rPr lang="en-CA" altLang="sk-SK"/>
              <a:pPr/>
              <a:t>‹#›</a:t>
            </a:fld>
            <a:endParaRPr lang="en-CA" altLang="sk-SK"/>
          </a:p>
        </p:txBody>
      </p:sp>
    </p:spTree>
    <p:extLst>
      <p:ext uri="{BB962C8B-B14F-4D97-AF65-F5344CB8AC3E}">
        <p14:creationId xmlns:p14="http://schemas.microsoft.com/office/powerpoint/2010/main" val="2494230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512585-3BA9-434D-BA70-38604EBF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833D99-D109-4070-AF4A-03F09C11C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FA50A7A-5E26-411B-AA02-56597CF13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0BF63EC-C078-4B16-BA3D-99737E9BD5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5292B73C-B178-44EE-9E62-4609ADCCC3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A37A1A38-663C-4024-A784-B08571CB2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648B2B4-93F2-4C53-B92A-A137E7220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DE4A2A31-0AAC-4152-B65B-2801009D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2A904-EB02-446C-8769-B88E3FE990C2}" type="slidenum">
              <a:rPr lang="en-CA" altLang="sk-SK"/>
              <a:pPr/>
              <a:t>‹#›</a:t>
            </a:fld>
            <a:endParaRPr lang="en-CA" altLang="sk-SK"/>
          </a:p>
        </p:txBody>
      </p:sp>
    </p:spTree>
    <p:extLst>
      <p:ext uri="{BB962C8B-B14F-4D97-AF65-F5344CB8AC3E}">
        <p14:creationId xmlns:p14="http://schemas.microsoft.com/office/powerpoint/2010/main" val="337136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4472F3-4E75-4BEA-B8C5-52A65B946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4F848AA-E3E6-4F42-BA2D-AC29251B7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C587345-9C5F-4796-B7B8-E8A9C4E4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E17684E-DC2C-42C4-9E7E-8B2FD19CF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4773-340C-4FC8-9D25-7D6EDB7C7307}" type="slidenum">
              <a:rPr lang="en-CA" altLang="sk-SK"/>
              <a:pPr/>
              <a:t>‹#›</a:t>
            </a:fld>
            <a:endParaRPr lang="en-CA" altLang="sk-SK"/>
          </a:p>
        </p:txBody>
      </p:sp>
    </p:spTree>
    <p:extLst>
      <p:ext uri="{BB962C8B-B14F-4D97-AF65-F5344CB8AC3E}">
        <p14:creationId xmlns:p14="http://schemas.microsoft.com/office/powerpoint/2010/main" val="2286434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729132EA-30E9-4236-883C-41067E5D6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5FA2E1A9-FF1E-475F-BF3A-D6C3B8401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1EFC2DD-1759-4C46-A2D9-9A8687052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3BCC2-F99E-43EF-86DE-C7B1684F8F56}" type="slidenum">
              <a:rPr lang="en-CA" altLang="sk-SK"/>
              <a:pPr/>
              <a:t>‹#›</a:t>
            </a:fld>
            <a:endParaRPr lang="en-CA" altLang="sk-SK"/>
          </a:p>
        </p:txBody>
      </p:sp>
    </p:spTree>
    <p:extLst>
      <p:ext uri="{BB962C8B-B14F-4D97-AF65-F5344CB8AC3E}">
        <p14:creationId xmlns:p14="http://schemas.microsoft.com/office/powerpoint/2010/main" val="1292299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261645-0137-4A0F-A2C4-0FB65D3E2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37FEEEF-7337-47C2-AFE9-E041F9BDD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9653029-CF31-4827-869B-E98D82237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C397AB6-0228-44EB-BA7A-23D200D1E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38899D7-6C35-4832-A1C3-E5DDD627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C541A5D-2D1C-42BB-B5DD-ACBC45BF0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688A8-D819-4540-B0CB-FDF482F9310D}" type="slidenum">
              <a:rPr lang="en-CA" altLang="sk-SK"/>
              <a:pPr/>
              <a:t>‹#›</a:t>
            </a:fld>
            <a:endParaRPr lang="en-CA" altLang="sk-SK"/>
          </a:p>
        </p:txBody>
      </p:sp>
    </p:spTree>
    <p:extLst>
      <p:ext uri="{BB962C8B-B14F-4D97-AF65-F5344CB8AC3E}">
        <p14:creationId xmlns:p14="http://schemas.microsoft.com/office/powerpoint/2010/main" val="327251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DC793F-0CC1-41AD-B791-342E6463D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9B43ADBA-3A12-4B23-80AC-079E5D6278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0B94D81-DEE1-40DA-A3A2-1DCBADB32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7014B04-D3B4-4080-AE0A-B5FC3ADE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CB2292F-7284-4CA5-BC06-7059B3321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D260218-005B-431A-8F5D-4FF9214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4C6E0-089C-4124-8640-24A08A786C73}" type="slidenum">
              <a:rPr lang="en-CA" altLang="sk-SK"/>
              <a:pPr/>
              <a:t>‹#›</a:t>
            </a:fld>
            <a:endParaRPr lang="en-CA" altLang="sk-SK"/>
          </a:p>
        </p:txBody>
      </p:sp>
    </p:spTree>
    <p:extLst>
      <p:ext uri="{BB962C8B-B14F-4D97-AF65-F5344CB8AC3E}">
        <p14:creationId xmlns:p14="http://schemas.microsoft.com/office/powerpoint/2010/main" val="375381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555E99C-911F-4799-827E-E72308F85A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sk-SK"/>
              <a:t>Klepnutím upravíte styl předlohy nadpisu.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EB24FEC-120E-4822-B840-A928EBE9D5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sk-SK"/>
              <a:t>Klepnutím upravíte styly předlohy textu.</a:t>
            </a:r>
          </a:p>
          <a:p>
            <a:pPr lvl="1"/>
            <a:r>
              <a:rPr lang="en-CA" altLang="sk-SK"/>
              <a:t>Druhá úroveň</a:t>
            </a:r>
          </a:p>
          <a:p>
            <a:pPr lvl="2"/>
            <a:r>
              <a:rPr lang="en-CA" altLang="sk-SK"/>
              <a:t>Třetí úroveň</a:t>
            </a:r>
          </a:p>
          <a:p>
            <a:pPr lvl="3"/>
            <a:r>
              <a:rPr lang="en-CA" altLang="sk-SK"/>
              <a:t>Čtvrtá úroveň</a:t>
            </a:r>
          </a:p>
          <a:p>
            <a:pPr lvl="4"/>
            <a:r>
              <a:rPr lang="en-CA" altLang="sk-SK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B8A2EA9-3E90-4BC6-B322-2E007B06DAB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CA" altLang="sk-SK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66C63B8-EF45-4719-9E1A-487B75C99C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CA" altLang="sk-SK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D7E3F00-5958-4BFA-83E5-41D2595A1E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1820DE8-6B2B-4660-AC67-8E6AC1BF9706}" type="slidenum">
              <a:rPr lang="en-CA" altLang="sk-SK"/>
              <a:pPr/>
              <a:t>‹#›</a:t>
            </a:fld>
            <a:endParaRPr lang="en-CA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27.bin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5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5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5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55.png"/><Relationship Id="rId5" Type="http://schemas.openxmlformats.org/officeDocument/2006/relationships/oleObject" Target="../embeddings/oleObject41.bin"/><Relationship Id="rId4" Type="http://schemas.openxmlformats.org/officeDocument/2006/relationships/image" Target="../media/image5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43.bin"/><Relationship Id="rId4" Type="http://schemas.openxmlformats.org/officeDocument/2006/relationships/image" Target="../media/image5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5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5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6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CC1425C1-7E64-4B25-B370-1CD37FD710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838200"/>
          </a:xfrm>
        </p:spPr>
        <p:txBody>
          <a:bodyPr/>
          <a:lstStyle/>
          <a:p>
            <a:r>
              <a:rPr lang="cs-CZ" altLang="sk-SK"/>
              <a:t>Vyšetření urol. systému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FAA958B4-B7CC-46F2-9290-630601EB6A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953000"/>
          </a:xfrm>
        </p:spPr>
        <p:txBody>
          <a:bodyPr/>
          <a:lstStyle/>
          <a:p>
            <a:r>
              <a:rPr lang="cs-CZ" altLang="sk-SK" sz="2400"/>
              <a:t>RTG - nativní snímek</a:t>
            </a:r>
          </a:p>
          <a:p>
            <a:r>
              <a:rPr lang="cs-CZ" altLang="sk-SK" sz="2400"/>
              <a:t>IVU - vylučovací urografie</a:t>
            </a:r>
          </a:p>
          <a:p>
            <a:r>
              <a:rPr lang="cs-CZ" altLang="sk-SK" sz="2400"/>
              <a:t>Ascendentní pyelografie</a:t>
            </a:r>
          </a:p>
          <a:p>
            <a:r>
              <a:rPr lang="cs-CZ" altLang="sk-SK" sz="2400"/>
              <a:t>Cystografie</a:t>
            </a:r>
          </a:p>
          <a:p>
            <a:r>
              <a:rPr lang="cs-CZ" altLang="sk-SK" sz="2400"/>
              <a:t>Uretrocystografie, vylučovací uretrografie</a:t>
            </a:r>
          </a:p>
          <a:p>
            <a:r>
              <a:rPr lang="cs-CZ" altLang="sk-SK" sz="2400"/>
              <a:t>FSL - fázová scintigrafie ledvin</a:t>
            </a:r>
          </a:p>
          <a:p>
            <a:r>
              <a:rPr lang="cs-CZ" altLang="sk-SK" sz="2400"/>
              <a:t>Sonografie - punkční biopsie, nefrostomie…</a:t>
            </a:r>
          </a:p>
          <a:p>
            <a:r>
              <a:rPr lang="cs-CZ" altLang="sk-SK" sz="2400"/>
              <a:t>CT</a:t>
            </a:r>
          </a:p>
          <a:p>
            <a:r>
              <a:rPr lang="cs-CZ" altLang="sk-SK" sz="2400"/>
              <a:t>Endoskopie: uretroskopie, cystoskopie, ureteronefroskopie</a:t>
            </a:r>
          </a:p>
          <a:p>
            <a:r>
              <a:rPr lang="cs-CZ" altLang="sk-SK" sz="2400"/>
              <a:t>Nefrostomie, epicystostomie</a:t>
            </a:r>
          </a:p>
          <a:p>
            <a:r>
              <a:rPr lang="cs-CZ" altLang="sk-SK" sz="2400"/>
              <a:t>Renální angiografie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05B9220-BB2E-45E1-BCBE-60D2F039BE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sk-SK"/>
              <a:t>Polycystoza ledvin</a:t>
            </a:r>
          </a:p>
        </p:txBody>
      </p:sp>
      <p:graphicFrame>
        <p:nvGraphicFramePr>
          <p:cNvPr id="15363" name="Object 3">
            <a:extLst>
              <a:ext uri="{FF2B5EF4-FFF2-40B4-BE49-F238E27FC236}">
                <a16:creationId xmlns:a16="http://schemas.microsoft.com/office/drawing/2014/main" id="{E3693C72-F48C-4F93-B026-F8B30B7787AB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990600" y="1828800"/>
          <a:ext cx="71628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" name="Photo Editor Photo" r:id="rId3" imgW="5238095" imgH="3666667" progId="MSPhotoEd.3">
                  <p:embed/>
                </p:oleObj>
              </mc:Choice>
              <mc:Fallback>
                <p:oleObj name="Photo Editor Photo" r:id="rId3" imgW="5238095" imgH="3666667" progId="MSPhotoEd.3">
                  <p:embed/>
                  <p:pic>
                    <p:nvPicPr>
                      <p:cNvPr id="15363" name="Object 3">
                        <a:extLst>
                          <a:ext uri="{FF2B5EF4-FFF2-40B4-BE49-F238E27FC236}">
                            <a16:creationId xmlns:a16="http://schemas.microsoft.com/office/drawing/2014/main" id="{E3693C72-F48C-4F93-B026-F8B30B7787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828800"/>
                        <a:ext cx="7162800" cy="472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95AB0662-49C9-48A6-AF1E-3560DDEDB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990600"/>
          </a:xfrm>
        </p:spPr>
        <p:txBody>
          <a:bodyPr/>
          <a:lstStyle/>
          <a:p>
            <a:r>
              <a:rPr lang="cs-CZ" altLang="sk-SK" sz="3200"/>
              <a:t>Resekce renální cysty</a:t>
            </a:r>
          </a:p>
        </p:txBody>
      </p:sp>
      <p:graphicFrame>
        <p:nvGraphicFramePr>
          <p:cNvPr id="90115" name="Object 3">
            <a:extLst>
              <a:ext uri="{FF2B5EF4-FFF2-40B4-BE49-F238E27FC236}">
                <a16:creationId xmlns:a16="http://schemas.microsoft.com/office/drawing/2014/main" id="{5875E268-924D-4325-A9D0-28CD94897773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762000" y="1066800"/>
          <a:ext cx="769620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8" name="Photo Editor Photo" r:id="rId3" imgW="4761905" imgH="3296110" progId="MSPhotoEd.3">
                  <p:embed/>
                </p:oleObj>
              </mc:Choice>
              <mc:Fallback>
                <p:oleObj name="Photo Editor Photo" r:id="rId3" imgW="4761905" imgH="3296110" progId="MSPhotoEd.3">
                  <p:embed/>
                  <p:pic>
                    <p:nvPicPr>
                      <p:cNvPr id="90115" name="Object 3">
                        <a:extLst>
                          <a:ext uri="{FF2B5EF4-FFF2-40B4-BE49-F238E27FC236}">
                            <a16:creationId xmlns:a16="http://schemas.microsoft.com/office/drawing/2014/main" id="{5875E268-924D-4325-A9D0-28CD948977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066800"/>
                        <a:ext cx="7696200" cy="563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14DAA03-D367-402E-9A6E-B7549CAB5D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990600"/>
          </a:xfrm>
        </p:spPr>
        <p:txBody>
          <a:bodyPr/>
          <a:lstStyle/>
          <a:p>
            <a:r>
              <a:rPr lang="cs-CZ" altLang="sk-SK"/>
              <a:t>Anomálie pánvičky a močovodů 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AC8BA9B-97DA-461A-8420-BDA700D516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7772400" cy="4343400"/>
          </a:xfrm>
        </p:spPr>
        <p:txBody>
          <a:bodyPr/>
          <a:lstStyle/>
          <a:p>
            <a:r>
              <a:rPr lang="cs-CZ" altLang="sk-SK" sz="2400"/>
              <a:t>1. Zdvojení močovodů</a:t>
            </a:r>
          </a:p>
          <a:p>
            <a:r>
              <a:rPr lang="cs-CZ" altLang="sk-SK" sz="2400"/>
              <a:t>2. Uretrocele - cystické rozšíření v oblasti ústí močovodů, vede ke stáze</a:t>
            </a:r>
          </a:p>
          <a:p>
            <a:r>
              <a:rPr lang="cs-CZ" altLang="sk-SK" sz="2400"/>
              <a:t>3. Megaureter - mohutná dilatace pánevní části nebo celého močovodu. Primární x sekundární. Vesikorenální reflux - infekce, renální insuficience. Řešení operační - zkrácení, resekce, replantace do moč. měchýře na jiném místě.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0B47E8F9-2EA6-434A-9F4C-03ACA50D82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sk-SK" sz="2800"/>
              <a:t>Ureterokéla při ren duplex a ureter duplex (urografie)</a:t>
            </a:r>
          </a:p>
        </p:txBody>
      </p:sp>
      <p:graphicFrame>
        <p:nvGraphicFramePr>
          <p:cNvPr id="16387" name="Object 3">
            <a:extLst>
              <a:ext uri="{FF2B5EF4-FFF2-40B4-BE49-F238E27FC236}">
                <a16:creationId xmlns:a16="http://schemas.microsoft.com/office/drawing/2014/main" id="{341C96C3-E735-4C80-A171-C05661C73178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286000" y="990600"/>
          <a:ext cx="44958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6" name="Photo Editor Photo" r:id="rId3" imgW="3809524" imgH="6020640" progId="MSPhotoEd.3">
                  <p:embed/>
                </p:oleObj>
              </mc:Choice>
              <mc:Fallback>
                <p:oleObj name="Photo Editor Photo" r:id="rId3" imgW="3809524" imgH="6020640" progId="MSPhotoEd.3">
                  <p:embed/>
                  <p:pic>
                    <p:nvPicPr>
                      <p:cNvPr id="16387" name="Object 3">
                        <a:extLst>
                          <a:ext uri="{FF2B5EF4-FFF2-40B4-BE49-F238E27FC236}">
                            <a16:creationId xmlns:a16="http://schemas.microsoft.com/office/drawing/2014/main" id="{341C96C3-E735-4C80-A171-C05661C731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990600"/>
                        <a:ext cx="4495800" cy="571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22C4345-F96F-4212-9D46-B5929F3A83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sk-SK" sz="3600"/>
              <a:t>Levostranný primární megaureter (urografie)</a:t>
            </a:r>
            <a:endParaRPr lang="cs-CZ" altLang="sk-SK"/>
          </a:p>
        </p:txBody>
      </p:sp>
      <p:graphicFrame>
        <p:nvGraphicFramePr>
          <p:cNvPr id="18435" name="Object 3">
            <a:extLst>
              <a:ext uri="{FF2B5EF4-FFF2-40B4-BE49-F238E27FC236}">
                <a16:creationId xmlns:a16="http://schemas.microsoft.com/office/drawing/2014/main" id="{6F9D1A76-4EC6-46CC-BCF9-4453A004889E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514600" y="1143000"/>
          <a:ext cx="41910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0" name="Photo Editor Photo" r:id="rId3" imgW="2866667" imgH="4761905" progId="MSPhotoEd.3">
                  <p:embed/>
                </p:oleObj>
              </mc:Choice>
              <mc:Fallback>
                <p:oleObj name="Photo Editor Photo" r:id="rId3" imgW="2866667" imgH="4761905" progId="MSPhotoEd.3">
                  <p:embed/>
                  <p:pic>
                    <p:nvPicPr>
                      <p:cNvPr id="18435" name="Object 3">
                        <a:extLst>
                          <a:ext uri="{FF2B5EF4-FFF2-40B4-BE49-F238E27FC236}">
                            <a16:creationId xmlns:a16="http://schemas.microsoft.com/office/drawing/2014/main" id="{6F9D1A76-4EC6-46CC-BCF9-4453A00488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143000"/>
                        <a:ext cx="4191000" cy="556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C14A717-1A54-4C35-BB86-EC7E2F786F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cs-CZ" altLang="sk-SK" sz="2400"/>
              <a:t>Oboustranný sekundární megaureter s refluxem</a:t>
            </a:r>
          </a:p>
        </p:txBody>
      </p:sp>
      <p:graphicFrame>
        <p:nvGraphicFramePr>
          <p:cNvPr id="19459" name="Object 3">
            <a:extLst>
              <a:ext uri="{FF2B5EF4-FFF2-40B4-BE49-F238E27FC236}">
                <a16:creationId xmlns:a16="http://schemas.microsoft.com/office/drawing/2014/main" id="{2819C778-3A62-4437-BF2F-ED09EB8EBD22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286000" y="990600"/>
          <a:ext cx="45720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4" name="Photo Editor Photo" r:id="rId3" imgW="3200000" imgH="4761905" progId="MSPhotoEd.3">
                  <p:embed/>
                </p:oleObj>
              </mc:Choice>
              <mc:Fallback>
                <p:oleObj name="Photo Editor Photo" r:id="rId3" imgW="3200000" imgH="4761905" progId="MSPhotoEd.3">
                  <p:embed/>
                  <p:pic>
                    <p:nvPicPr>
                      <p:cNvPr id="19459" name="Object 3">
                        <a:extLst>
                          <a:ext uri="{FF2B5EF4-FFF2-40B4-BE49-F238E27FC236}">
                            <a16:creationId xmlns:a16="http://schemas.microsoft.com/office/drawing/2014/main" id="{2819C778-3A62-4437-BF2F-ED09EB8EBD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990600"/>
                        <a:ext cx="4572000" cy="571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B5CDCDB-4F85-4899-A1C7-0D566D305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sk-SK"/>
              <a:t>Anomálie močového měchýře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DEB8D81-65E9-4093-9194-BE1621EC29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800600"/>
          </a:xfrm>
        </p:spPr>
        <p:txBody>
          <a:bodyPr/>
          <a:lstStyle/>
          <a:p>
            <a:r>
              <a:rPr lang="cs-CZ" altLang="sk-SK" sz="2400"/>
              <a:t>1. Ageneze</a:t>
            </a:r>
          </a:p>
          <a:p>
            <a:r>
              <a:rPr lang="cs-CZ" altLang="sk-SK" sz="2400"/>
              <a:t>2. Vesica bipartita - rozdělený přepážkou</a:t>
            </a:r>
          </a:p>
          <a:p>
            <a:r>
              <a:rPr lang="cs-CZ" altLang="sk-SK" sz="2400"/>
              <a:t>3. Otevřený urachus, píštěle a cysty urachu - extirpace urachu</a:t>
            </a:r>
          </a:p>
          <a:p>
            <a:r>
              <a:rPr lang="cs-CZ" altLang="sk-SK" sz="2400"/>
              <a:t>4. Rozštěp močového měchýře (extrofie) - chybí přední stěna mm, stejně jako část břinší stěny před ní</a:t>
            </a:r>
          </a:p>
          <a:p>
            <a:r>
              <a:rPr lang="cs-CZ" altLang="sk-SK" sz="2400"/>
              <a:t>5. Epispadie - rozštěp zadní stěny moč. trubice </a:t>
            </a:r>
          </a:p>
          <a:p>
            <a:r>
              <a:rPr lang="cs-CZ" altLang="sk-SK" sz="2400"/>
              <a:t>6. Divertikl moč. měchýře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A3D9A03-CF4C-4C55-8EB2-51028E5AD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cs-CZ" altLang="sk-SK" sz="3600"/>
              <a:t>Extrofie močového měchýře</a:t>
            </a:r>
          </a:p>
        </p:txBody>
      </p:sp>
      <p:graphicFrame>
        <p:nvGraphicFramePr>
          <p:cNvPr id="21507" name="Object 3">
            <a:extLst>
              <a:ext uri="{FF2B5EF4-FFF2-40B4-BE49-F238E27FC236}">
                <a16:creationId xmlns:a16="http://schemas.microsoft.com/office/drawing/2014/main" id="{CC981A53-5A89-42D6-8862-8016738A0C1E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362200" y="1143000"/>
          <a:ext cx="44958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2" name="Photo Editor Photo" r:id="rId3" imgW="2857899" imgH="4114286" progId="MSPhotoEd.3">
                  <p:embed/>
                </p:oleObj>
              </mc:Choice>
              <mc:Fallback>
                <p:oleObj name="Photo Editor Photo" r:id="rId3" imgW="2857899" imgH="4114286" progId="MSPhotoEd.3">
                  <p:embed/>
                  <p:pic>
                    <p:nvPicPr>
                      <p:cNvPr id="21507" name="Object 3">
                        <a:extLst>
                          <a:ext uri="{FF2B5EF4-FFF2-40B4-BE49-F238E27FC236}">
                            <a16:creationId xmlns:a16="http://schemas.microsoft.com/office/drawing/2014/main" id="{CC981A53-5A89-42D6-8862-8016738A0C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143000"/>
                        <a:ext cx="4495800" cy="556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6201C97-A611-4B09-BEE5-98075C9F92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sk-SK" sz="3200"/>
              <a:t>Divertikl zadní stěny moč. měchýře u dospělého</a:t>
            </a:r>
          </a:p>
        </p:txBody>
      </p:sp>
      <p:graphicFrame>
        <p:nvGraphicFramePr>
          <p:cNvPr id="23555" name="Object 3">
            <a:extLst>
              <a:ext uri="{FF2B5EF4-FFF2-40B4-BE49-F238E27FC236}">
                <a16:creationId xmlns:a16="http://schemas.microsoft.com/office/drawing/2014/main" id="{FE94D0F2-AC65-4693-916A-4A167CA0AA1E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133600" y="1295400"/>
          <a:ext cx="48768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0" name="Photo Editor Photo" r:id="rId3" imgW="4761905" imgH="5544324" progId="MSPhotoEd.3">
                  <p:embed/>
                </p:oleObj>
              </mc:Choice>
              <mc:Fallback>
                <p:oleObj name="Photo Editor Photo" r:id="rId3" imgW="4761905" imgH="5544324" progId="MSPhotoEd.3">
                  <p:embed/>
                  <p:pic>
                    <p:nvPicPr>
                      <p:cNvPr id="23555" name="Object 3">
                        <a:extLst>
                          <a:ext uri="{FF2B5EF4-FFF2-40B4-BE49-F238E27FC236}">
                            <a16:creationId xmlns:a16="http://schemas.microsoft.com/office/drawing/2014/main" id="{FE94D0F2-AC65-4693-916A-4A167CA0AA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295400"/>
                        <a:ext cx="4876800" cy="541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132C4D7F-BE54-4168-9348-2B3C3C6A7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sk-SK" sz="3200"/>
              <a:t>Divertikl zadní stěny močového měchýře u dospělého</a:t>
            </a:r>
          </a:p>
        </p:txBody>
      </p:sp>
      <p:graphicFrame>
        <p:nvGraphicFramePr>
          <p:cNvPr id="24579" name="Object 3">
            <a:extLst>
              <a:ext uri="{FF2B5EF4-FFF2-40B4-BE49-F238E27FC236}">
                <a16:creationId xmlns:a16="http://schemas.microsoft.com/office/drawing/2014/main" id="{56B3D984-9852-49C6-BD26-8C5A0F7FB666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524000" y="1143000"/>
          <a:ext cx="60960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4" name="Photo Editor Photo" r:id="rId3" imgW="4761905" imgH="4095238" progId="MSPhotoEd.3">
                  <p:embed/>
                </p:oleObj>
              </mc:Choice>
              <mc:Fallback>
                <p:oleObj name="Photo Editor Photo" r:id="rId3" imgW="4761905" imgH="4095238" progId="MSPhotoEd.3">
                  <p:embed/>
                  <p:pic>
                    <p:nvPicPr>
                      <p:cNvPr id="24579" name="Object 3">
                        <a:extLst>
                          <a:ext uri="{FF2B5EF4-FFF2-40B4-BE49-F238E27FC236}">
                            <a16:creationId xmlns:a16="http://schemas.microsoft.com/office/drawing/2014/main" id="{56B3D984-9852-49C6-BD26-8C5A0F7FB6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143000"/>
                        <a:ext cx="6096000" cy="556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548680"/>
            <a:ext cx="2729942" cy="30346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594792"/>
            <a:ext cx="3024336" cy="30243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633038"/>
            <a:ext cx="2232248" cy="293381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486" y="3704801"/>
            <a:ext cx="5184576" cy="29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87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611E0013-13F8-487F-BB12-5509765D2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cs-CZ" altLang="sk-SK"/>
              <a:t>Anomálie močové trubice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D54A82DE-6E46-4891-A1B0-F0425F50A6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105400"/>
          </a:xfrm>
        </p:spPr>
        <p:txBody>
          <a:bodyPr/>
          <a:lstStyle/>
          <a:p>
            <a:r>
              <a:rPr lang="cs-CZ" altLang="sk-SK" sz="2400"/>
              <a:t>1. Epispadie - rozštěp dorsální stěny moč. trubice a její vyústění na rorsální straně penisu</a:t>
            </a:r>
          </a:p>
          <a:p>
            <a:r>
              <a:rPr lang="cs-CZ" altLang="sk-SK" sz="2400"/>
              <a:t>2. Hypospadie - je nesprávné vyústění m. trubice na ventrální straně penisu: </a:t>
            </a:r>
          </a:p>
          <a:p>
            <a:r>
              <a:rPr lang="cs-CZ" altLang="sk-SK" sz="2400"/>
              <a:t>a) hypospadia glandis</a:t>
            </a:r>
          </a:p>
          <a:p>
            <a:r>
              <a:rPr lang="cs-CZ" altLang="sk-SK" sz="2400"/>
              <a:t>b) hypospadia penis</a:t>
            </a:r>
          </a:p>
          <a:p>
            <a:r>
              <a:rPr lang="cs-CZ" altLang="sk-SK" sz="2400"/>
              <a:t>c) hypospadia scrotalis až perineoscrotalis</a:t>
            </a:r>
          </a:p>
          <a:p>
            <a:endParaRPr lang="cs-CZ" altLang="sk-SK" sz="2400"/>
          </a:p>
          <a:p>
            <a:r>
              <a:rPr lang="cs-CZ" altLang="sk-SK" sz="2400"/>
              <a:t>Th: Operace - plastika.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AE5C393-5302-4F43-98F0-2C094B9E50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endParaRPr lang="cs-CZ" altLang="sk-SK"/>
          </a:p>
        </p:txBody>
      </p:sp>
      <p:graphicFrame>
        <p:nvGraphicFramePr>
          <p:cNvPr id="27651" name="Object 3">
            <a:extLst>
              <a:ext uri="{FF2B5EF4-FFF2-40B4-BE49-F238E27FC236}">
                <a16:creationId xmlns:a16="http://schemas.microsoft.com/office/drawing/2014/main" id="{8D5CD5A4-F481-4611-AB99-FF8BD12CC240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1905000" y="914400"/>
          <a:ext cx="53340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2" name="Photo Editor Photo" r:id="rId3" imgW="3809524" imgH="4285714" progId="MSPhotoEd.3">
                  <p:embed/>
                </p:oleObj>
              </mc:Choice>
              <mc:Fallback>
                <p:oleObj name="Photo Editor Photo" r:id="rId3" imgW="3809524" imgH="4285714" progId="MSPhotoEd.3">
                  <p:embed/>
                  <p:pic>
                    <p:nvPicPr>
                      <p:cNvPr id="27651" name="Object 3">
                        <a:extLst>
                          <a:ext uri="{FF2B5EF4-FFF2-40B4-BE49-F238E27FC236}">
                            <a16:creationId xmlns:a16="http://schemas.microsoft.com/office/drawing/2014/main" id="{8D5CD5A4-F481-4611-AB99-FF8BD12CC2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914400"/>
                        <a:ext cx="5334000" cy="434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Rectangle 4">
            <a:extLst>
              <a:ext uri="{FF2B5EF4-FFF2-40B4-BE49-F238E27FC236}">
                <a16:creationId xmlns:a16="http://schemas.microsoft.com/office/drawing/2014/main" id="{B2462A3C-AE55-4A00-8DA0-06FA95A5979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5334000"/>
            <a:ext cx="7772400" cy="1524000"/>
          </a:xfrm>
        </p:spPr>
        <p:txBody>
          <a:bodyPr/>
          <a:lstStyle/>
          <a:p>
            <a:r>
              <a:rPr lang="cs-CZ" altLang="sk-SK" sz="2800"/>
              <a:t>Hypospadie - (a,b,c)</a:t>
            </a:r>
          </a:p>
          <a:p>
            <a:r>
              <a:rPr lang="cs-CZ" altLang="sk-SK" sz="2800"/>
              <a:t>epispadie (d)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54733EB1-F2CD-4A94-8BC8-C2D8322CB9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sk-SK" sz="3200"/>
              <a:t>Úplná epispadie u chlapce. Vidíme colliculus seminalis a vstup do močového měchýře.</a:t>
            </a:r>
          </a:p>
        </p:txBody>
      </p:sp>
      <p:graphicFrame>
        <p:nvGraphicFramePr>
          <p:cNvPr id="25603" name="Object 3">
            <a:extLst>
              <a:ext uri="{FF2B5EF4-FFF2-40B4-BE49-F238E27FC236}">
                <a16:creationId xmlns:a16="http://schemas.microsoft.com/office/drawing/2014/main" id="{11ED6386-3951-48F4-8936-D3D3D0049A8B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640013" y="1295400"/>
          <a:ext cx="3863975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6" name="Photo Editor Photo" r:id="rId3" imgW="2857899" imgH="4001058" progId="MSPhotoEd.3">
                  <p:embed/>
                </p:oleObj>
              </mc:Choice>
              <mc:Fallback>
                <p:oleObj name="Photo Editor Photo" r:id="rId3" imgW="2857899" imgH="4001058" progId="MSPhotoEd.3">
                  <p:embed/>
                  <p:pic>
                    <p:nvPicPr>
                      <p:cNvPr id="25603" name="Object 3">
                        <a:extLst>
                          <a:ext uri="{FF2B5EF4-FFF2-40B4-BE49-F238E27FC236}">
                            <a16:creationId xmlns:a16="http://schemas.microsoft.com/office/drawing/2014/main" id="{11ED6386-3951-48F4-8936-D3D3D0049A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3" y="1295400"/>
                        <a:ext cx="3863975" cy="541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4CEC92BE-5F15-4A13-ADFB-1AEC3CBBC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cs-CZ" altLang="sk-SK"/>
              <a:t>Phimosis </a:t>
            </a:r>
            <a:r>
              <a:rPr lang="cs-CZ" altLang="sk-SK" sz="2000"/>
              <a:t>(x conglunatio praeputii)</a:t>
            </a:r>
            <a:endParaRPr lang="cs-CZ" altLang="sk-SK"/>
          </a:p>
        </p:txBody>
      </p:sp>
      <p:graphicFrame>
        <p:nvGraphicFramePr>
          <p:cNvPr id="28675" name="Object 3">
            <a:extLst>
              <a:ext uri="{FF2B5EF4-FFF2-40B4-BE49-F238E27FC236}">
                <a16:creationId xmlns:a16="http://schemas.microsoft.com/office/drawing/2014/main" id="{AE05533B-0227-4914-AE55-D5FE7ABD0D1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371600" y="1295400"/>
          <a:ext cx="6400800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0" name="Photo Editor Photo" r:id="rId3" imgW="3809524" imgH="4057143" progId="MSPhotoEd.3">
                  <p:embed/>
                </p:oleObj>
              </mc:Choice>
              <mc:Fallback>
                <p:oleObj name="Photo Editor Photo" r:id="rId3" imgW="3809524" imgH="4057143" progId="MSPhotoEd.3">
                  <p:embed/>
                  <p:pic>
                    <p:nvPicPr>
                      <p:cNvPr id="28675" name="Object 3">
                        <a:extLst>
                          <a:ext uri="{FF2B5EF4-FFF2-40B4-BE49-F238E27FC236}">
                            <a16:creationId xmlns:a16="http://schemas.microsoft.com/office/drawing/2014/main" id="{AE05533B-0227-4914-AE55-D5FE7ABD0D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295400"/>
                        <a:ext cx="6400800" cy="533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432EA9D6-32D8-4536-906C-71AE9CE8F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cs-CZ" altLang="sk-SK"/>
              <a:t>Circumcise </a:t>
            </a:r>
          </a:p>
        </p:txBody>
      </p:sp>
      <p:graphicFrame>
        <p:nvGraphicFramePr>
          <p:cNvPr id="78851" name="Object 3">
            <a:extLst>
              <a:ext uri="{FF2B5EF4-FFF2-40B4-BE49-F238E27FC236}">
                <a16:creationId xmlns:a16="http://schemas.microsoft.com/office/drawing/2014/main" id="{17FF02C4-1680-4CAA-8D05-4957B8AF52C5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295400" y="1143000"/>
          <a:ext cx="67056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4" name="Photo Editor Photo" r:id="rId3" imgW="3809524" imgH="3495238" progId="MSPhotoEd.3">
                  <p:embed/>
                </p:oleObj>
              </mc:Choice>
              <mc:Fallback>
                <p:oleObj name="Photo Editor Photo" r:id="rId3" imgW="3809524" imgH="3495238" progId="MSPhotoEd.3">
                  <p:embed/>
                  <p:pic>
                    <p:nvPicPr>
                      <p:cNvPr id="78851" name="Object 3">
                        <a:extLst>
                          <a:ext uri="{FF2B5EF4-FFF2-40B4-BE49-F238E27FC236}">
                            <a16:creationId xmlns:a16="http://schemas.microsoft.com/office/drawing/2014/main" id="{17FF02C4-1680-4CAA-8D05-4957B8AF52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143000"/>
                        <a:ext cx="6705600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>
            <a:extLst>
              <a:ext uri="{FF2B5EF4-FFF2-40B4-BE49-F238E27FC236}">
                <a16:creationId xmlns:a16="http://schemas.microsoft.com/office/drawing/2014/main" id="{C9B3A733-0202-4DCD-90FD-DE7C65753F72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762000" y="304800"/>
          <a:ext cx="77724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8" name="Photo Editor Photo" r:id="rId3" imgW="3809524" imgH="3619048" progId="MSPhotoEd.3">
                  <p:embed/>
                </p:oleObj>
              </mc:Choice>
              <mc:Fallback>
                <p:oleObj name="Photo Editor Photo" r:id="rId3" imgW="3809524" imgH="3619048" progId="MSPhotoEd.3">
                  <p:embed/>
                  <p:pic>
                    <p:nvPicPr>
                      <p:cNvPr id="79874" name="Object 2">
                        <a:extLst>
                          <a:ext uri="{FF2B5EF4-FFF2-40B4-BE49-F238E27FC236}">
                            <a16:creationId xmlns:a16="http://schemas.microsoft.com/office/drawing/2014/main" id="{C9B3A733-0202-4DCD-90FD-DE7C65753F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04800"/>
                        <a:ext cx="7772400" cy="632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8" name="Object 2">
            <a:extLst>
              <a:ext uri="{FF2B5EF4-FFF2-40B4-BE49-F238E27FC236}">
                <a16:creationId xmlns:a16="http://schemas.microsoft.com/office/drawing/2014/main" id="{0CFA5E0F-D150-483D-9049-E62B58373562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914400" y="381000"/>
          <a:ext cx="739140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2" name="Photo Editor Photo" r:id="rId3" imgW="4285714" imgH="3734321" progId="MSPhotoEd.3">
                  <p:embed/>
                </p:oleObj>
              </mc:Choice>
              <mc:Fallback>
                <p:oleObj name="Photo Editor Photo" r:id="rId3" imgW="4285714" imgH="3734321" progId="MSPhotoEd.3">
                  <p:embed/>
                  <p:pic>
                    <p:nvPicPr>
                      <p:cNvPr id="80898" name="Object 2">
                        <a:extLst>
                          <a:ext uri="{FF2B5EF4-FFF2-40B4-BE49-F238E27FC236}">
                            <a16:creationId xmlns:a16="http://schemas.microsoft.com/office/drawing/2014/main" id="{0CFA5E0F-D150-483D-9049-E62B583735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81000"/>
                        <a:ext cx="7391400" cy="60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02B46122-5993-4A4A-BDB0-9B34A733BD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cs-CZ" altLang="sk-SK"/>
              <a:t>Parafimoza</a:t>
            </a:r>
          </a:p>
        </p:txBody>
      </p:sp>
      <p:graphicFrame>
        <p:nvGraphicFramePr>
          <p:cNvPr id="29699" name="Object 3">
            <a:extLst>
              <a:ext uri="{FF2B5EF4-FFF2-40B4-BE49-F238E27FC236}">
                <a16:creationId xmlns:a16="http://schemas.microsoft.com/office/drawing/2014/main" id="{9BFD80B8-781B-46D9-83FB-0C74E9A1FAAE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905000" y="1066800"/>
          <a:ext cx="53340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6" name="Photo Editor Photo" r:id="rId3" imgW="2857899" imgH="3362794" progId="MSPhotoEd.3">
                  <p:embed/>
                </p:oleObj>
              </mc:Choice>
              <mc:Fallback>
                <p:oleObj name="Photo Editor Photo" r:id="rId3" imgW="2857899" imgH="3362794" progId="MSPhotoEd.3">
                  <p:embed/>
                  <p:pic>
                    <p:nvPicPr>
                      <p:cNvPr id="29699" name="Object 3">
                        <a:extLst>
                          <a:ext uri="{FF2B5EF4-FFF2-40B4-BE49-F238E27FC236}">
                            <a16:creationId xmlns:a16="http://schemas.microsoft.com/office/drawing/2014/main" id="{9BFD80B8-781B-46D9-83FB-0C74E9A1FA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066800"/>
                        <a:ext cx="5334000" cy="556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2">
            <a:extLst>
              <a:ext uri="{FF2B5EF4-FFF2-40B4-BE49-F238E27FC236}">
                <a16:creationId xmlns:a16="http://schemas.microsoft.com/office/drawing/2014/main" id="{29E1A1D0-0216-42CD-B914-1093675AFF28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609600" y="228600"/>
          <a:ext cx="79248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0" name="Photo Editor Photo" r:id="rId3" imgW="4285714" imgH="3696216" progId="MSPhotoEd.3">
                  <p:embed/>
                </p:oleObj>
              </mc:Choice>
              <mc:Fallback>
                <p:oleObj name="Photo Editor Photo" r:id="rId3" imgW="4285714" imgH="3696216" progId="MSPhotoEd.3">
                  <p:embed/>
                  <p:pic>
                    <p:nvPicPr>
                      <p:cNvPr id="81922" name="Object 2">
                        <a:extLst>
                          <a:ext uri="{FF2B5EF4-FFF2-40B4-BE49-F238E27FC236}">
                            <a16:creationId xmlns:a16="http://schemas.microsoft.com/office/drawing/2014/main" id="{29E1A1D0-0216-42CD-B914-1093675AFF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28600"/>
                        <a:ext cx="7924800" cy="632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6" name="Object 2">
            <a:extLst>
              <a:ext uri="{FF2B5EF4-FFF2-40B4-BE49-F238E27FC236}">
                <a16:creationId xmlns:a16="http://schemas.microsoft.com/office/drawing/2014/main" id="{34C0D590-394B-4413-988D-BC0CD6465A58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838200" y="381000"/>
          <a:ext cx="7620000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4" name="Photo Editor Photo" r:id="rId3" imgW="4285714" imgH="3877216" progId="MSPhotoEd.3">
                  <p:embed/>
                </p:oleObj>
              </mc:Choice>
              <mc:Fallback>
                <p:oleObj name="Photo Editor Photo" r:id="rId3" imgW="4285714" imgH="3877216" progId="MSPhotoEd.3">
                  <p:embed/>
                  <p:pic>
                    <p:nvPicPr>
                      <p:cNvPr id="82946" name="Object 2">
                        <a:extLst>
                          <a:ext uri="{FF2B5EF4-FFF2-40B4-BE49-F238E27FC236}">
                            <a16:creationId xmlns:a16="http://schemas.microsoft.com/office/drawing/2014/main" id="{34C0D590-394B-4413-988D-BC0CD6465A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81000"/>
                        <a:ext cx="7620000" cy="617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412A572-B533-495E-BF1D-0D930BB382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924800" cy="838200"/>
          </a:xfrm>
        </p:spPr>
        <p:txBody>
          <a:bodyPr/>
          <a:lstStyle/>
          <a:p>
            <a:r>
              <a:rPr lang="cs-CZ" altLang="sk-SK"/>
              <a:t/>
            </a:r>
            <a:br>
              <a:rPr lang="cs-CZ" altLang="sk-SK"/>
            </a:br>
            <a:r>
              <a:rPr lang="cs-CZ" altLang="sk-SK"/>
              <a:t>Anomálie ledvin</a:t>
            </a:r>
            <a:br>
              <a:rPr lang="cs-CZ" altLang="sk-SK"/>
            </a:br>
            <a:endParaRPr lang="cs-CZ" altLang="sk-SK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AAAEBC6A-952A-48DE-8E10-3288948D0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7772400" cy="6019800"/>
          </a:xfrm>
        </p:spPr>
        <p:txBody>
          <a:bodyPr/>
          <a:lstStyle/>
          <a:p>
            <a:r>
              <a:rPr lang="cs-CZ" altLang="sk-SK" sz="2400"/>
              <a:t>1. Anomálie počtu: - ageneze obou ledvin</a:t>
            </a:r>
          </a:p>
          <a:p>
            <a:r>
              <a:rPr lang="cs-CZ" altLang="sk-SK" sz="2400"/>
              <a:t>- ageneze jedné ledviny</a:t>
            </a:r>
          </a:p>
          <a:p>
            <a:r>
              <a:rPr lang="cs-CZ" altLang="sk-SK" sz="2400"/>
              <a:t>- solitární ledvina (ren solitaris)</a:t>
            </a:r>
          </a:p>
          <a:p>
            <a:r>
              <a:rPr lang="cs-CZ" altLang="sk-SK" sz="2400"/>
              <a:t>- zdvojená ledvina (ren duplex): ureter duplex, ureter fissus</a:t>
            </a:r>
          </a:p>
          <a:p>
            <a:r>
              <a:rPr lang="cs-CZ" altLang="sk-SK" sz="2400"/>
              <a:t>- nadpočetná ledvina - velmi vzácná</a:t>
            </a:r>
          </a:p>
          <a:p>
            <a:r>
              <a:rPr lang="cs-CZ" altLang="sk-SK" sz="2400"/>
              <a:t>- hypoplastická ledvina x svraštělá ledvina</a:t>
            </a:r>
          </a:p>
          <a:p>
            <a:r>
              <a:rPr lang="cs-CZ" altLang="sk-SK" sz="2400"/>
              <a:t>2. Anomálie polohy - dystopická ledvina</a:t>
            </a:r>
            <a:r>
              <a:rPr lang="cs-CZ" altLang="sk-SK" sz="1200"/>
              <a:t> (pánevní, sakrální, lumbosakrální, l</a:t>
            </a:r>
            <a:endParaRPr lang="cs-CZ" altLang="sk-SK" sz="2400"/>
          </a:p>
          <a:p>
            <a:r>
              <a:rPr lang="cs-CZ" altLang="sk-SK" sz="2400"/>
              <a:t>- ptotická ledvina (homolaterální x kontralat. dystopie).</a:t>
            </a:r>
          </a:p>
          <a:p>
            <a:r>
              <a:rPr lang="cs-CZ" altLang="sk-SK" sz="2400"/>
              <a:t>3. Anomálie tvaru: - podkovovitá - ren arcuatus - nejčast.,       resekce isthmu při obtížích</a:t>
            </a:r>
          </a:p>
          <a:p>
            <a:r>
              <a:rPr lang="cs-CZ" altLang="sk-SK" sz="2400"/>
              <a:t>- koláčovitá l. - ren fungiformis </a:t>
            </a:r>
          </a:p>
          <a:p>
            <a:r>
              <a:rPr lang="cs-CZ" altLang="sk-SK" sz="2400"/>
              <a:t>- štítovitá l. - ren scutaneus</a:t>
            </a:r>
          </a:p>
          <a:p>
            <a:r>
              <a:rPr lang="cs-CZ" altLang="sk-SK" sz="2400"/>
              <a:t>- esovitá ledvina (ren sigmoideus)</a:t>
            </a:r>
          </a:p>
          <a:p>
            <a:r>
              <a:rPr lang="cs-CZ" altLang="sk-SK" sz="2400"/>
              <a:t>- L ledvina - ren uncinatus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C33281FA-0C95-4702-90E7-ACAEE144EE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 altLang="sk-SK"/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EE5C22D7-6496-4163-84A2-79DBB37AF7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08720"/>
            <a:ext cx="7772400" cy="5187280"/>
          </a:xfrm>
        </p:spPr>
        <p:txBody>
          <a:bodyPr/>
          <a:lstStyle/>
          <a:p>
            <a:r>
              <a:rPr lang="cs-CZ" altLang="sk-SK" dirty="0"/>
              <a:t>Varikokéla</a:t>
            </a:r>
          </a:p>
          <a:p>
            <a:r>
              <a:rPr lang="cs-CZ" altLang="sk-SK" sz="1600" dirty="0" err="1"/>
              <a:t>Diltatace</a:t>
            </a:r>
            <a:r>
              <a:rPr lang="cs-CZ" altLang="sk-SK" sz="1600" dirty="0"/>
              <a:t> </a:t>
            </a:r>
            <a:r>
              <a:rPr lang="cs-CZ" altLang="sk-SK" sz="1600" dirty="0" err="1"/>
              <a:t>pelxus</a:t>
            </a:r>
            <a:r>
              <a:rPr lang="cs-CZ" altLang="sk-SK" sz="1600" dirty="0"/>
              <a:t> </a:t>
            </a:r>
            <a:r>
              <a:rPr lang="cs-CZ" altLang="sk-SK" sz="1600" dirty="0" err="1"/>
              <a:t>pampiniformis</a:t>
            </a:r>
            <a:endParaRPr lang="cs-CZ" altLang="sk-SK" sz="1600" dirty="0"/>
          </a:p>
          <a:p>
            <a:r>
              <a:rPr lang="cs-CZ" altLang="sk-SK" sz="1600" dirty="0" err="1"/>
              <a:t>Etiol</a:t>
            </a:r>
            <a:r>
              <a:rPr lang="cs-CZ" altLang="sk-SK" sz="1600" dirty="0"/>
              <a:t> – </a:t>
            </a:r>
            <a:r>
              <a:rPr lang="cs-CZ" altLang="sk-SK" sz="1600" dirty="0" err="1"/>
              <a:t>insuf</a:t>
            </a:r>
            <a:r>
              <a:rPr lang="cs-CZ" altLang="sk-SK" sz="1600" dirty="0"/>
              <a:t>. Chlopní v. </a:t>
            </a:r>
            <a:r>
              <a:rPr lang="cs-CZ" altLang="sk-SK" sz="1600" dirty="0" err="1"/>
              <a:t>testicularis</a:t>
            </a:r>
            <a:r>
              <a:rPr lang="cs-CZ" altLang="sk-SK" sz="1600" dirty="0"/>
              <a:t> (</a:t>
            </a:r>
            <a:r>
              <a:rPr lang="cs-CZ" altLang="sk-SK" sz="1600" dirty="0" err="1"/>
              <a:t>l.sin</a:t>
            </a:r>
            <a:r>
              <a:rPr lang="cs-CZ" altLang="sk-SK" sz="1600" dirty="0"/>
              <a:t>- v. </a:t>
            </a:r>
            <a:r>
              <a:rPr lang="cs-CZ" altLang="sk-SK" sz="1600" dirty="0" err="1"/>
              <a:t>ren</a:t>
            </a:r>
            <a:r>
              <a:rPr lang="cs-CZ" altLang="sk-SK" sz="1600" dirty="0"/>
              <a:t>., </a:t>
            </a:r>
            <a:r>
              <a:rPr lang="cs-CZ" altLang="sk-SK" sz="1600" dirty="0" err="1"/>
              <a:t>l.dx</a:t>
            </a:r>
            <a:r>
              <a:rPr lang="cs-CZ" altLang="sk-SK" sz="1600" dirty="0"/>
              <a:t>. DDŽ)</a:t>
            </a:r>
          </a:p>
          <a:p>
            <a:r>
              <a:rPr lang="cs-CZ" altLang="sk-SK" sz="1600" dirty="0"/>
              <a:t>15% populace po </a:t>
            </a:r>
            <a:r>
              <a:rPr lang="cs-CZ" altLang="sk-SK" sz="1600" dirty="0" err="1"/>
              <a:t>puberte</a:t>
            </a:r>
            <a:endParaRPr lang="cs-CZ" altLang="sk-SK" sz="1600" dirty="0"/>
          </a:p>
          <a:p>
            <a:r>
              <a:rPr lang="cs-CZ" altLang="sk-SK" sz="1600" dirty="0"/>
              <a:t>Klin. Obraz – tahavé bolesti, </a:t>
            </a:r>
            <a:r>
              <a:rPr lang="cs-CZ" altLang="sk-SK" sz="1600" dirty="0" err="1"/>
              <a:t>testalgie</a:t>
            </a:r>
            <a:r>
              <a:rPr lang="cs-CZ" altLang="sk-SK" sz="1600" dirty="0"/>
              <a:t> – infertilita, hormonální </a:t>
            </a:r>
            <a:r>
              <a:rPr lang="cs-CZ" altLang="sk-SK" sz="1600" dirty="0" err="1"/>
              <a:t>dysbalance</a:t>
            </a:r>
            <a:r>
              <a:rPr lang="cs-CZ" altLang="sk-SK" sz="1600" dirty="0"/>
              <a:t>, </a:t>
            </a:r>
          </a:p>
          <a:p>
            <a:endParaRPr lang="cs-CZ" altLang="sk-SK" sz="1600" dirty="0"/>
          </a:p>
          <a:p>
            <a:r>
              <a:rPr lang="cs-CZ" altLang="sk-SK" sz="1600" dirty="0" err="1"/>
              <a:t>Th</a:t>
            </a:r>
            <a:r>
              <a:rPr lang="cs-CZ" altLang="sk-SK" sz="1600" dirty="0"/>
              <a:t>.:</a:t>
            </a:r>
            <a:r>
              <a:rPr lang="cs-CZ" altLang="sk-SK" sz="1600" dirty="0" err="1"/>
              <a:t>subinguin</a:t>
            </a:r>
            <a:r>
              <a:rPr lang="cs-CZ" altLang="sk-SK" sz="1600" dirty="0"/>
              <a:t>. Mikroskop. </a:t>
            </a:r>
            <a:r>
              <a:rPr lang="cs-CZ" altLang="sk-SK" sz="1600" dirty="0" err="1"/>
              <a:t>Varikelektomie</a:t>
            </a:r>
            <a:r>
              <a:rPr lang="cs-CZ" altLang="sk-SK" sz="1600" dirty="0"/>
              <a:t> – podvaz mikroskopicky plexus pamp.</a:t>
            </a:r>
          </a:p>
          <a:p>
            <a:r>
              <a:rPr lang="cs-CZ" altLang="sk-SK" sz="1600" dirty="0"/>
              <a:t>LPSK </a:t>
            </a:r>
            <a:r>
              <a:rPr lang="cs-CZ" altLang="sk-SK" sz="1600" dirty="0" err="1"/>
              <a:t>varikelektomie</a:t>
            </a:r>
            <a:r>
              <a:rPr lang="cs-CZ" altLang="sk-SK" sz="1600" dirty="0"/>
              <a:t>, </a:t>
            </a:r>
            <a:r>
              <a:rPr lang="cs-CZ" altLang="sk-SK" sz="1600" dirty="0" err="1"/>
              <a:t>otevřebě</a:t>
            </a:r>
            <a:r>
              <a:rPr lang="cs-CZ" altLang="sk-SK" sz="1600" dirty="0"/>
              <a:t> z třísla</a:t>
            </a:r>
            <a:endParaRPr lang="en-US" altLang="sk-SK" sz="1600" dirty="0"/>
          </a:p>
        </p:txBody>
      </p:sp>
      <p:pic>
        <p:nvPicPr>
          <p:cNvPr id="107522" name="Picture 2" descr="Varicocele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45552"/>
            <a:ext cx="4320480" cy="333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3EF17241-7B81-4889-9DF6-E2F445D3A8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cs-CZ" altLang="sk-SK" sz="3600"/>
              <a:t>Anomálie varlat - nejčastější descensus testis incompletus</a:t>
            </a:r>
          </a:p>
        </p:txBody>
      </p:sp>
      <p:graphicFrame>
        <p:nvGraphicFramePr>
          <p:cNvPr id="30723" name="Object 3">
            <a:extLst>
              <a:ext uri="{FF2B5EF4-FFF2-40B4-BE49-F238E27FC236}">
                <a16:creationId xmlns:a16="http://schemas.microsoft.com/office/drawing/2014/main" id="{C6CAD2BA-DD36-47F1-A8D2-2DAB5E3731CE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286000" y="1219200"/>
          <a:ext cx="45720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2" name="Photo Editor Photo" r:id="rId3" imgW="3572374" imgH="4761905" progId="MSPhotoEd.3">
                  <p:embed/>
                </p:oleObj>
              </mc:Choice>
              <mc:Fallback>
                <p:oleObj name="Photo Editor Photo" r:id="rId3" imgW="3572374" imgH="4761905" progId="MSPhotoEd.3">
                  <p:embed/>
                  <p:pic>
                    <p:nvPicPr>
                      <p:cNvPr id="30723" name="Object 3">
                        <a:extLst>
                          <a:ext uri="{FF2B5EF4-FFF2-40B4-BE49-F238E27FC236}">
                            <a16:creationId xmlns:a16="http://schemas.microsoft.com/office/drawing/2014/main" id="{C6CAD2BA-DD36-47F1-A8D2-2DAB5E3731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219200"/>
                        <a:ext cx="4572000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4690BD68-81C6-4340-B1C4-3E8B094FB1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sk-SK" sz="2800"/>
              <a:t>Agenesis testis, testis duplex, hypoplasia testis congenita a extropia testis - vzácně.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CA9E258B-C44E-43E7-9AC4-A4EAAC19B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3908648"/>
          </a:xfrm>
        </p:spPr>
        <p:txBody>
          <a:bodyPr/>
          <a:lstStyle/>
          <a:p>
            <a:r>
              <a:rPr lang="cs-CZ" altLang="sk-SK" sz="2000" dirty="0" err="1"/>
              <a:t>Descensus</a:t>
            </a:r>
            <a:r>
              <a:rPr lang="cs-CZ" altLang="sk-SK" sz="2000" dirty="0"/>
              <a:t> </a:t>
            </a:r>
            <a:r>
              <a:rPr lang="cs-CZ" altLang="sk-SK" sz="2000" dirty="0" err="1"/>
              <a:t>testis</a:t>
            </a:r>
            <a:r>
              <a:rPr lang="cs-CZ" altLang="sk-SK" sz="2000" dirty="0"/>
              <a:t> </a:t>
            </a:r>
            <a:r>
              <a:rPr lang="cs-CZ" altLang="sk-SK" sz="2000" dirty="0" err="1"/>
              <a:t>incompletus</a:t>
            </a:r>
            <a:r>
              <a:rPr lang="cs-CZ" altLang="sk-SK" sz="2000" dirty="0"/>
              <a:t>:</a:t>
            </a:r>
          </a:p>
          <a:p>
            <a:r>
              <a:rPr lang="cs-CZ" altLang="sk-SK" sz="2000" dirty="0"/>
              <a:t>- častěji jednostranně</a:t>
            </a:r>
          </a:p>
          <a:p>
            <a:r>
              <a:rPr lang="cs-CZ" altLang="sk-SK" sz="2000" dirty="0"/>
              <a:t>- abdominální retence (kryptorchismus) x </a:t>
            </a:r>
            <a:r>
              <a:rPr lang="cs-CZ" altLang="sk-SK" sz="2000" dirty="0" err="1"/>
              <a:t>ingvinální</a:t>
            </a:r>
            <a:r>
              <a:rPr lang="cs-CZ" altLang="sk-SK" sz="2000" dirty="0"/>
              <a:t> retence</a:t>
            </a:r>
          </a:p>
          <a:p>
            <a:r>
              <a:rPr lang="cs-CZ" altLang="sk-SK" sz="2000" dirty="0"/>
              <a:t>Není-li varle ve skrotu atrofuje, není schopno spermiogeneze.</a:t>
            </a:r>
          </a:p>
          <a:p>
            <a:r>
              <a:rPr lang="cs-CZ" altLang="sk-SK" sz="2000" dirty="0" err="1"/>
              <a:t>Th</a:t>
            </a:r>
            <a:r>
              <a:rPr lang="cs-CZ" altLang="sk-SK" sz="2000" dirty="0"/>
              <a:t>: Konservativní - gonadotropní hormony, již v předškolním věku.</a:t>
            </a:r>
          </a:p>
          <a:p>
            <a:r>
              <a:rPr lang="cs-CZ" altLang="sk-SK" sz="2000" dirty="0"/>
              <a:t>Operační - </a:t>
            </a:r>
            <a:r>
              <a:rPr lang="cs-CZ" altLang="sk-SK" sz="2000" dirty="0" err="1"/>
              <a:t>orchiopexe</a:t>
            </a:r>
            <a:r>
              <a:rPr lang="cs-CZ" altLang="sk-SK" sz="2000" dirty="0"/>
              <a:t>.</a:t>
            </a:r>
          </a:p>
        </p:txBody>
      </p:sp>
      <p:pic>
        <p:nvPicPr>
          <p:cNvPr id="108546" name="Picture 2" descr="Orchiopexy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20105"/>
            <a:ext cx="3603129" cy="245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49168DB7-25E3-41E1-B32F-D6C67F548A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sk-SK"/>
              <a:t>Poranění urogenitálního ústrojí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0F361471-3733-4269-9835-615ADDC770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257800"/>
          </a:xfrm>
        </p:spPr>
        <p:txBody>
          <a:bodyPr/>
          <a:lstStyle/>
          <a:p>
            <a:r>
              <a:rPr lang="cs-CZ" altLang="sk-SK"/>
              <a:t>Poranění ledvin:  </a:t>
            </a:r>
            <a:r>
              <a:rPr lang="cs-CZ" altLang="sk-SK" sz="2400"/>
              <a:t>(krytá, otevřená)</a:t>
            </a:r>
          </a:p>
          <a:p>
            <a:r>
              <a:rPr lang="cs-CZ" altLang="sk-SK" sz="2400"/>
              <a:t>Krytá: 1. Kontuze ledviny</a:t>
            </a:r>
          </a:p>
          <a:p>
            <a:r>
              <a:rPr lang="cs-CZ" altLang="sk-SK" sz="2400"/>
              <a:t>2. Trhliny parenchymu nepronikající ani pouzdrem, ani stěnou kalichového systému</a:t>
            </a:r>
          </a:p>
          <a:p>
            <a:r>
              <a:rPr lang="cs-CZ" altLang="sk-SK" sz="2400"/>
              <a:t>3. Trhliny pronikající pouzdrem, bez postižení stěny kalichového systému</a:t>
            </a:r>
          </a:p>
          <a:p>
            <a:r>
              <a:rPr lang="cs-CZ" altLang="sk-SK" sz="2400"/>
              <a:t>4. Trhliny parenchymu neporušující pouzdro, ale pronikající do dutého systému ledviny</a:t>
            </a:r>
          </a:p>
          <a:p>
            <a:r>
              <a:rPr lang="cs-CZ" altLang="sk-SK" sz="2400"/>
              <a:t>5. Trhliny pronikající jak pouzdrem, tak stěnou kalichového systému</a:t>
            </a:r>
          </a:p>
          <a:p>
            <a:r>
              <a:rPr lang="cs-CZ" altLang="sk-SK" sz="2400"/>
              <a:t>6. Utržení ledviny od cév hilu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>
            <a:extLst>
              <a:ext uri="{FF2B5EF4-FFF2-40B4-BE49-F238E27FC236}">
                <a16:creationId xmlns:a16="http://schemas.microsoft.com/office/drawing/2014/main" id="{D2CC23BD-0757-4DD7-98A0-419DBBE7CDC5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152400" y="1447800"/>
          <a:ext cx="88392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4" name="Photo Editor Photo" r:id="rId3" imgW="6668431" imgH="2305372" progId="MSPhotoEd.3">
                  <p:embed/>
                </p:oleObj>
              </mc:Choice>
              <mc:Fallback>
                <p:oleObj name="Photo Editor Photo" r:id="rId3" imgW="6668431" imgH="2305372" progId="MSPhotoEd.3">
                  <p:embed/>
                  <p:pic>
                    <p:nvPicPr>
                      <p:cNvPr id="31746" name="Object 2">
                        <a:extLst>
                          <a:ext uri="{FF2B5EF4-FFF2-40B4-BE49-F238E27FC236}">
                            <a16:creationId xmlns:a16="http://schemas.microsoft.com/office/drawing/2014/main" id="{D2CC23BD-0757-4DD7-98A0-419DBBE7CD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447800"/>
                        <a:ext cx="8839200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41B2AE7E-7EA6-4A1A-A052-E08D8B8049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cs-CZ" altLang="sk-SK" sz="3600"/>
              <a:t>Příznaky poranění ledviny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DD0CEF80-D1EA-4C74-A7D0-CC2DA9D0AF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sk-SK" sz="2800"/>
              <a:t>1. Hematurie</a:t>
            </a:r>
          </a:p>
          <a:p>
            <a:r>
              <a:rPr lang="cs-CZ" altLang="sk-SK" sz="2800"/>
              <a:t>2. Bolest v krajině podél ledviny</a:t>
            </a:r>
          </a:p>
          <a:p>
            <a:r>
              <a:rPr lang="cs-CZ" altLang="sk-SK" sz="2800"/>
              <a:t>3. Tumor v bederní krajině (perirenální hematom)</a:t>
            </a:r>
          </a:p>
          <a:p>
            <a:endParaRPr lang="cs-CZ" altLang="sk-SK" sz="2800"/>
          </a:p>
          <a:p>
            <a:r>
              <a:rPr lang="cs-CZ" altLang="sk-SK" sz="2800"/>
              <a:t>Diagnostika: UZ, CT, angiografie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19692D23-892F-42F8-811D-8A8C9A9003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sk-SK" sz="3200"/>
              <a:t>Trhlina středního kalichu jdoucí hluboko do parenchymu</a:t>
            </a:r>
            <a:endParaRPr lang="cs-CZ" altLang="sk-SK" sz="360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132856"/>
            <a:ext cx="2736304" cy="2736304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35696" y="1772816"/>
            <a:ext cx="6622504" cy="2952328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117" y="1556792"/>
            <a:ext cx="5625219" cy="460851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E9923F72-A139-4889-85BA-25ACB1C5AB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altLang="sk-SK" sz="3600"/>
              <a:t>Poranění močového měchýře</a:t>
            </a:r>
          </a:p>
        </p:txBody>
      </p:sp>
      <p:graphicFrame>
        <p:nvGraphicFramePr>
          <p:cNvPr id="34819" name="Object 3">
            <a:extLst>
              <a:ext uri="{FF2B5EF4-FFF2-40B4-BE49-F238E27FC236}">
                <a16:creationId xmlns:a16="http://schemas.microsoft.com/office/drawing/2014/main" id="{2A2F19BB-EF03-4EFD-9C08-69232B23DF67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52400" y="1676400"/>
          <a:ext cx="88392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0" name="Photo Editor Photo" r:id="rId3" imgW="6668431" imgH="2534004" progId="MSPhotoEd.3">
                  <p:embed/>
                </p:oleObj>
              </mc:Choice>
              <mc:Fallback>
                <p:oleObj name="Photo Editor Photo" r:id="rId3" imgW="6668431" imgH="2534004" progId="MSPhotoEd.3">
                  <p:embed/>
                  <p:pic>
                    <p:nvPicPr>
                      <p:cNvPr id="34819" name="Object 3">
                        <a:extLst>
                          <a:ext uri="{FF2B5EF4-FFF2-40B4-BE49-F238E27FC236}">
                            <a16:creationId xmlns:a16="http://schemas.microsoft.com/office/drawing/2014/main" id="{2A2F19BB-EF03-4EFD-9C08-69232B23DF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76400"/>
                        <a:ext cx="8839200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207CD89E-BCC9-4219-9C76-7839B83BE3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sk-SK" sz="3200"/>
              <a:t>Velmi často sdružené se zlomeninami pánevních kostí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CA545597-7AC7-458C-848B-3C29522EC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2209800"/>
            <a:ext cx="7772400" cy="4648200"/>
          </a:xfrm>
        </p:spPr>
        <p:txBody>
          <a:bodyPr/>
          <a:lstStyle/>
          <a:p>
            <a:r>
              <a:rPr lang="cs-CZ" altLang="sk-SK" sz="2400"/>
              <a:t>1. Kontuze močového měchýře - stěna pouze zhmožděna, bez perforace. Hematurie.</a:t>
            </a:r>
          </a:p>
          <a:p>
            <a:r>
              <a:rPr lang="cs-CZ" altLang="sk-SK" sz="2400"/>
              <a:t>2. Ruptura moč. měchýře - příznaky:</a:t>
            </a:r>
          </a:p>
          <a:p>
            <a:r>
              <a:rPr lang="cs-CZ" altLang="sk-SK" sz="2400"/>
              <a:t>- bolest v podbřišku</a:t>
            </a:r>
          </a:p>
          <a:p>
            <a:r>
              <a:rPr lang="cs-CZ" altLang="sk-SK" sz="2400"/>
              <a:t>- hematurie</a:t>
            </a:r>
          </a:p>
          <a:p>
            <a:r>
              <a:rPr lang="cs-CZ" altLang="sk-SK" sz="2400"/>
              <a:t>- rozsáhlý hematom ve stěně podbřišku</a:t>
            </a:r>
          </a:p>
          <a:p>
            <a:r>
              <a:rPr lang="cs-CZ" altLang="sk-SK" sz="2400"/>
              <a:t>- peritoneální příznaky u intraperitoneální ruptury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06240784-551F-4FAF-9933-EB23493FFD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cs-CZ" altLang="sk-SK" sz="2800"/>
              <a:t>Ruptura močového měchýře: intraperitoneální, extraperitoneální</a:t>
            </a:r>
          </a:p>
        </p:txBody>
      </p:sp>
      <p:graphicFrame>
        <p:nvGraphicFramePr>
          <p:cNvPr id="35843" name="Object 3">
            <a:extLst>
              <a:ext uri="{FF2B5EF4-FFF2-40B4-BE49-F238E27FC236}">
                <a16:creationId xmlns:a16="http://schemas.microsoft.com/office/drawing/2014/main" id="{F1D3D2A0-8FBD-408E-85E1-5D7CCCD7FEE3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524000" y="1219200"/>
          <a:ext cx="60960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8" name="Photo Editor Photo" r:id="rId3" imgW="2381582" imgH="2800741" progId="MSPhotoEd.3">
                  <p:embed/>
                </p:oleObj>
              </mc:Choice>
              <mc:Fallback>
                <p:oleObj name="Photo Editor Photo" r:id="rId3" imgW="2381582" imgH="2800741" progId="MSPhotoEd.3">
                  <p:embed/>
                  <p:pic>
                    <p:nvPicPr>
                      <p:cNvPr id="35843" name="Object 3">
                        <a:extLst>
                          <a:ext uri="{FF2B5EF4-FFF2-40B4-BE49-F238E27FC236}">
                            <a16:creationId xmlns:a16="http://schemas.microsoft.com/office/drawing/2014/main" id="{F1D3D2A0-8FBD-408E-85E1-5D7CCCD7FE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219200"/>
                        <a:ext cx="6096000" cy="541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b="58782"/>
          <a:stretch/>
        </p:blipFill>
        <p:spPr>
          <a:xfrm>
            <a:off x="467544" y="1700808"/>
            <a:ext cx="3991611" cy="31812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t="40853"/>
          <a:stretch/>
        </p:blipFill>
        <p:spPr>
          <a:xfrm>
            <a:off x="5076056" y="1357451"/>
            <a:ext cx="3382144" cy="386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841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CCF20307-6F95-47B4-BEA0-8F1501376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/>
          <a:lstStyle/>
          <a:p>
            <a:r>
              <a:rPr lang="cs-CZ" altLang="sk-SK" sz="2800"/>
              <a:t>Cystogram u extraperitoneální ruptury mm</a:t>
            </a: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C718D333-FF7D-44E2-8F00-C9D2CE88FFDF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609600" y="5943600"/>
            <a:ext cx="7772400" cy="685800"/>
          </a:xfrm>
        </p:spPr>
        <p:txBody>
          <a:bodyPr/>
          <a:lstStyle/>
          <a:p>
            <a:r>
              <a:rPr lang="cs-CZ" altLang="sk-SK" sz="2000"/>
              <a:t>a) kontrastní látka se vylévá do paravezikální a retroperitoneální tkáně</a:t>
            </a:r>
          </a:p>
          <a:p>
            <a:r>
              <a:rPr lang="cs-CZ" altLang="sk-SK" sz="2000"/>
              <a:t>b) totéž na schématu</a:t>
            </a:r>
          </a:p>
        </p:txBody>
      </p:sp>
      <p:graphicFrame>
        <p:nvGraphicFramePr>
          <p:cNvPr id="36870" name="Object 6">
            <a:extLst>
              <a:ext uri="{FF2B5EF4-FFF2-40B4-BE49-F238E27FC236}">
                <a16:creationId xmlns:a16="http://schemas.microsoft.com/office/drawing/2014/main" id="{1E213D77-8A9F-4ACA-B352-47CDC20E36B0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152400" y="838200"/>
          <a:ext cx="42672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5" name="Photo Editor Photo" r:id="rId3" imgW="2381582" imgH="2029108" progId="MSPhotoEd.3">
                  <p:embed/>
                </p:oleObj>
              </mc:Choice>
              <mc:Fallback>
                <p:oleObj name="Photo Editor Photo" r:id="rId3" imgW="2381582" imgH="2029108" progId="MSPhotoEd.3">
                  <p:embed/>
                  <p:pic>
                    <p:nvPicPr>
                      <p:cNvPr id="36870" name="Object 6">
                        <a:extLst>
                          <a:ext uri="{FF2B5EF4-FFF2-40B4-BE49-F238E27FC236}">
                            <a16:creationId xmlns:a16="http://schemas.microsoft.com/office/drawing/2014/main" id="{1E213D77-8A9F-4ACA-B352-47CDC20E36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38200"/>
                        <a:ext cx="4267200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1" name="Object 7">
            <a:extLst>
              <a:ext uri="{FF2B5EF4-FFF2-40B4-BE49-F238E27FC236}">
                <a16:creationId xmlns:a16="http://schemas.microsoft.com/office/drawing/2014/main" id="{8414BBF3-727E-4574-8A72-A1F73DCCC852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4724400" y="914400"/>
          <a:ext cx="42672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6" name="Photo Editor Photo" r:id="rId5" imgW="3333333" imgH="3161905" progId="MSPhotoEd.3">
                  <p:embed/>
                </p:oleObj>
              </mc:Choice>
              <mc:Fallback>
                <p:oleObj name="Photo Editor Photo" r:id="rId5" imgW="3333333" imgH="3161905" progId="MSPhotoEd.3">
                  <p:embed/>
                  <p:pic>
                    <p:nvPicPr>
                      <p:cNvPr id="36871" name="Object 7">
                        <a:extLst>
                          <a:ext uri="{FF2B5EF4-FFF2-40B4-BE49-F238E27FC236}">
                            <a16:creationId xmlns:a16="http://schemas.microsoft.com/office/drawing/2014/main" id="{8414BBF3-727E-4574-8A72-A1F73DCCC8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914400"/>
                        <a:ext cx="426720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37104"/>
            <a:ext cx="3797010" cy="228656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2728584"/>
            <a:ext cx="4570764" cy="368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405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F8F568D7-F5D2-4476-AA4B-69F79D3084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cs-CZ" altLang="sk-SK" sz="3200"/>
              <a:t>Poranění mužské močové trubice -</a:t>
            </a:r>
            <a:r>
              <a:rPr lang="cs-CZ" altLang="sk-SK" sz="1800"/>
              <a:t>obvykle krytá, částečné nebo totální.</a:t>
            </a:r>
            <a:endParaRPr lang="cs-CZ" altLang="sk-SK" sz="3200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0BF47043-C66D-4ACC-8B00-02ED893582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7772400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sk-SK" sz="1400"/>
              <a:t>1. Ruptura přední utetry</a:t>
            </a:r>
            <a:r>
              <a:rPr lang="cs-CZ" altLang="sk-SK" sz="2800"/>
              <a:t> </a:t>
            </a:r>
            <a:r>
              <a:rPr lang="cs-CZ" altLang="sk-SK" sz="1600"/>
              <a:t>- je provázena větším krvácením, rozsáhlé hematomy penální, případně perineální. Dělíme dále:</a:t>
            </a:r>
          </a:p>
          <a:p>
            <a:pPr>
              <a:lnSpc>
                <a:spcPct val="80000"/>
              </a:lnSpc>
            </a:pPr>
            <a:r>
              <a:rPr lang="cs-CZ" altLang="sk-SK" sz="1800"/>
              <a:t>a) Ruptura penální uretry - většinou parciální</a:t>
            </a:r>
          </a:p>
          <a:p>
            <a:pPr>
              <a:lnSpc>
                <a:spcPct val="80000"/>
              </a:lnSpc>
            </a:pPr>
            <a:r>
              <a:rPr lang="cs-CZ" altLang="sk-SK" sz="1800"/>
              <a:t>b) ruptura urethry perineální - častější, obvykle tupým nárazenm na hráz.</a:t>
            </a:r>
          </a:p>
          <a:p>
            <a:pPr>
              <a:lnSpc>
                <a:spcPct val="80000"/>
              </a:lnSpc>
            </a:pPr>
            <a:r>
              <a:rPr lang="cs-CZ" altLang="sk-SK" sz="1800"/>
              <a:t>Th: operační – katetrizace 1-2 T, primární sutura urethry, derivace moči epicystostomií + sut. odloženě</a:t>
            </a:r>
          </a:p>
          <a:p>
            <a:pPr>
              <a:lnSpc>
                <a:spcPct val="80000"/>
              </a:lnSpc>
            </a:pPr>
            <a:r>
              <a:rPr lang="cs-CZ" altLang="sk-SK" sz="1600"/>
              <a:t>2. Ruptura zadní uretry</a:t>
            </a:r>
            <a:r>
              <a:rPr lang="cs-CZ" altLang="sk-SK" sz="2800"/>
              <a:t> </a:t>
            </a:r>
            <a:r>
              <a:rPr lang="cs-CZ" altLang="sk-SK" sz="1800"/>
              <a:t>- téměř vždy kompletní, sdružená se zlomeninami pánve, krvácení je malé.</a:t>
            </a:r>
          </a:p>
          <a:p>
            <a:pPr>
              <a:lnSpc>
                <a:spcPct val="80000"/>
              </a:lnSpc>
            </a:pPr>
            <a:r>
              <a:rPr lang="cs-CZ" altLang="sk-SK" sz="1800"/>
              <a:t>Dg – ivu, acs. pyelograf., </a:t>
            </a:r>
          </a:p>
          <a:p>
            <a:pPr>
              <a:lnSpc>
                <a:spcPct val="80000"/>
              </a:lnSpc>
            </a:pPr>
            <a:r>
              <a:rPr lang="cs-CZ" altLang="sk-SK" sz="1800"/>
              <a:t>Th: epicystostomie -3 t u nedisl. Rpt</a:t>
            </a:r>
          </a:p>
          <a:p>
            <a:pPr>
              <a:lnSpc>
                <a:spcPct val="80000"/>
              </a:lnSpc>
            </a:pPr>
            <a:r>
              <a:rPr lang="cs-CZ" altLang="sk-SK" sz="1800"/>
              <a:t>Disl. Rpt. – odložená sutura  </a:t>
            </a:r>
          </a:p>
          <a:p>
            <a:pPr>
              <a:lnSpc>
                <a:spcPct val="80000"/>
              </a:lnSpc>
            </a:pPr>
            <a:r>
              <a:rPr lang="cs-CZ" altLang="sk-SK" sz="1800"/>
              <a:t>vzácně primární sutura, častěji pouze derivace moče.</a:t>
            </a:r>
          </a:p>
          <a:p>
            <a:pPr>
              <a:lnSpc>
                <a:spcPct val="80000"/>
              </a:lnSpc>
            </a:pPr>
            <a:r>
              <a:rPr lang="cs-CZ" altLang="sk-SK" sz="1800"/>
              <a:t>Stenozy – uretrotomie, bulboprostatoanastomoza</a:t>
            </a:r>
          </a:p>
          <a:p>
            <a:pPr>
              <a:lnSpc>
                <a:spcPct val="80000"/>
              </a:lnSpc>
            </a:pPr>
            <a:r>
              <a:rPr lang="cs-CZ" altLang="sk-SK" sz="2800"/>
              <a:t>3. Iatrogenní poranění močové trubice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F01CAB11-8D2A-40E0-9D22-83F7CAC6B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sk-SK" sz="3600"/>
              <a:t>Poranění mužských pohlavních orgánů</a:t>
            </a:r>
            <a:endParaRPr lang="cs-CZ" altLang="sk-SK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F2556866-4087-48D8-B025-9176AD89BC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sk-SK"/>
              <a:t>-</a:t>
            </a:r>
            <a:r>
              <a:rPr lang="cs-CZ" altLang="sk-SK" sz="2400"/>
              <a:t> vzácná, tupá poranění provázená šokující bolestí.</a:t>
            </a:r>
          </a:p>
          <a:p>
            <a:r>
              <a:rPr lang="cs-CZ" altLang="sk-SK" sz="2400"/>
              <a:t>- tzv. fraktura penisu - většinou konservativní th.</a:t>
            </a:r>
          </a:p>
          <a:p>
            <a:r>
              <a:rPr lang="cs-CZ" altLang="sk-SK" sz="1400"/>
              <a:t>Ruptura tunica albuginea</a:t>
            </a:r>
          </a:p>
          <a:p>
            <a:r>
              <a:rPr lang="cs-CZ" altLang="sk-SK" sz="1400"/>
              <a:t>Erekce – napjatá tunica – násilné ohnutí penisu</a:t>
            </a:r>
          </a:p>
          <a:p>
            <a:r>
              <a:rPr lang="cs-CZ" altLang="sk-SK" sz="1400"/>
              <a:t>Klin.: bolesti, otok hematom, praskavý zvuk</a:t>
            </a:r>
          </a:p>
          <a:p>
            <a:r>
              <a:rPr lang="cs-CZ" altLang="sk-SK" sz="1400"/>
              <a:t>Fr. kavanernózních teles + event. rpt. spongioz. Tělesa + event. traum. přední uretry</a:t>
            </a:r>
          </a:p>
          <a:p>
            <a:r>
              <a:rPr lang="cs-CZ" altLang="sk-SK" sz="1400"/>
              <a:t>Th.: op. Revize a sutura tunica albuginea </a:t>
            </a:r>
          </a:p>
          <a:p>
            <a:r>
              <a:rPr lang="cs-CZ" altLang="sk-SK" sz="1400"/>
              <a:t>       konz. Th – riziko zajizvení, deviace a erekt. dysfunkce</a:t>
            </a:r>
          </a:p>
          <a:p>
            <a:endParaRPr lang="cs-CZ" altLang="sk-SK" sz="1400"/>
          </a:p>
          <a:p>
            <a:endParaRPr lang="cs-CZ" altLang="sk-SK" sz="1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764DD234-FE1F-47D4-A8CF-238B3E9BE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cs-CZ" altLang="sk-SK"/>
              <a:t>Záněty dolních močových cest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7AD885A-2B16-4681-A826-F3870693C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7772400" cy="5943600"/>
          </a:xfrm>
        </p:spPr>
        <p:txBody>
          <a:bodyPr/>
          <a:lstStyle/>
          <a:p>
            <a:r>
              <a:rPr lang="cs-CZ" altLang="sk-SK"/>
              <a:t>A. Zánět močové trubice - urethritis</a:t>
            </a:r>
          </a:p>
          <a:p>
            <a:r>
              <a:rPr lang="cs-CZ" altLang="sk-SK" sz="2000"/>
              <a:t>- gonorrhoea, urethritis simplex, urethrotrigonitis, periuretritis, periuretrální absces.</a:t>
            </a:r>
          </a:p>
          <a:p>
            <a:r>
              <a:rPr lang="cs-CZ" altLang="sk-SK" sz="2000"/>
              <a:t>- chronická uretritis.</a:t>
            </a:r>
          </a:p>
          <a:p>
            <a:r>
              <a:rPr lang="cs-CZ" altLang="sk-SK"/>
              <a:t>B. Zánět močového měchýře - cystitis</a:t>
            </a:r>
          </a:p>
          <a:p>
            <a:r>
              <a:rPr lang="cs-CZ" altLang="sk-SK" sz="2400"/>
              <a:t>1. Cystitis acuta - </a:t>
            </a:r>
            <a:r>
              <a:rPr lang="cs-CZ" altLang="sk-SK" sz="2000"/>
              <a:t>katarális, haemorrhagica, ulcerosa, vzácně gangrenosa.</a:t>
            </a:r>
          </a:p>
          <a:p>
            <a:r>
              <a:rPr lang="cs-CZ" altLang="sk-SK" sz="2000"/>
              <a:t>- časté nucení na moč, bolestivé nutkání, pálení a řezání, imperativní močení, mikroskopická pyurie a hematurie. Nebývají horečky - ty známou přestupu na horní močové cesty. </a:t>
            </a:r>
          </a:p>
          <a:p>
            <a:r>
              <a:rPr lang="cs-CZ" altLang="sk-SK" sz="2000"/>
              <a:t>Th: Chemoterapeutika, spasmolytika, analgetika.</a:t>
            </a:r>
          </a:p>
          <a:p>
            <a:r>
              <a:rPr lang="cs-CZ" altLang="sk-SK" sz="2400"/>
              <a:t>2. Cystitis chronica - </a:t>
            </a:r>
            <a:r>
              <a:rPr lang="cs-CZ" altLang="sk-SK" sz="2000"/>
              <a:t>a)</a:t>
            </a:r>
            <a:r>
              <a:rPr lang="cs-CZ" altLang="sk-SK" sz="2400"/>
              <a:t> </a:t>
            </a:r>
            <a:r>
              <a:rPr lang="cs-CZ" altLang="sk-SK" sz="2000"/>
              <a:t>chronica ulcerosa,  event. incrustans. </a:t>
            </a:r>
          </a:p>
          <a:p>
            <a:r>
              <a:rPr lang="cs-CZ" altLang="sk-SK" sz="2000"/>
              <a:t>b) cystitis granularis, event. papilaris  </a:t>
            </a:r>
            <a:r>
              <a:rPr lang="cs-CZ" altLang="sk-SK" sz="2400"/>
              <a:t> </a:t>
            </a:r>
          </a:p>
          <a:p>
            <a:r>
              <a:rPr lang="cs-CZ" altLang="sk-SK" sz="2400"/>
              <a:t>c</a:t>
            </a:r>
            <a:r>
              <a:rPr lang="cs-CZ" altLang="sk-SK" sz="2000"/>
              <a:t>) cystitis cystica, event. glandularis - změny metaplastické.</a:t>
            </a:r>
          </a:p>
          <a:p>
            <a:r>
              <a:rPr lang="cs-CZ" altLang="sk-SK" sz="2000"/>
              <a:t>Cystitis iradiační</a:t>
            </a:r>
            <a:endParaRPr lang="cs-CZ" altLang="sk-SK" sz="2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7218D6B2-3138-4132-9AB3-29272137C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cs-CZ" altLang="sk-SK" sz="3600"/>
              <a:t>Nespecifické hnisavé záněty horních močových cest 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1D7E9D1-085A-45B7-AEE7-6A6C900013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5638800"/>
          </a:xfrm>
        </p:spPr>
        <p:txBody>
          <a:bodyPr/>
          <a:lstStyle/>
          <a:p>
            <a:r>
              <a:rPr lang="cs-CZ" altLang="sk-SK" sz="2800"/>
              <a:t>A. S primárním postižením ledvinné pánvičky </a:t>
            </a:r>
          </a:p>
          <a:p>
            <a:r>
              <a:rPr lang="cs-CZ" altLang="sk-SK" sz="2800"/>
              <a:t>- Pyelitis - zánět ledvinné pánvičky</a:t>
            </a:r>
          </a:p>
          <a:p>
            <a:r>
              <a:rPr lang="cs-CZ" altLang="sk-SK" sz="2800"/>
              <a:t>- Pyelonephritis - zánět pánvičky a ledvinného parenchymu:</a:t>
            </a:r>
          </a:p>
          <a:p>
            <a:r>
              <a:rPr lang="cs-CZ" altLang="sk-SK" sz="2800"/>
              <a:t>1. Akutní a perakutní difuzní pyelonephritis</a:t>
            </a:r>
          </a:p>
          <a:p>
            <a:r>
              <a:rPr lang="cs-CZ" altLang="sk-SK" sz="2800"/>
              <a:t>2. Pyelonephritis chronica - až afunkční svrašť. L.</a:t>
            </a:r>
          </a:p>
          <a:p>
            <a:r>
              <a:rPr lang="cs-CZ" altLang="sk-SK" sz="2800"/>
              <a:t>B. S primárním postižením ledvinného parenchymu</a:t>
            </a:r>
          </a:p>
          <a:p>
            <a:r>
              <a:rPr lang="cs-CZ" altLang="sk-SK" sz="2800"/>
              <a:t>1. Metastatická hnisavá intersticiální nefritida</a:t>
            </a:r>
          </a:p>
          <a:p>
            <a:r>
              <a:rPr lang="cs-CZ" altLang="sk-SK" sz="2800"/>
              <a:t>2. Metastatická hnisavá difúzní nefritida</a:t>
            </a:r>
          </a:p>
          <a:p>
            <a:r>
              <a:rPr lang="cs-CZ" altLang="sk-SK" sz="2800"/>
              <a:t>3. Karbunkl ledviny - absces ledviny</a:t>
            </a:r>
          </a:p>
          <a:p>
            <a:endParaRPr lang="cs-CZ" altLang="sk-SK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635563D8-D832-4761-B5EC-C5BFD83A1F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cs-CZ" altLang="sk-SK"/>
              <a:t>Pyonephros a hydronephros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73BCFDF3-E121-49CE-A3B3-D3F099B41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5029200"/>
          </a:xfrm>
        </p:spPr>
        <p:txBody>
          <a:bodyPr/>
          <a:lstStyle/>
          <a:p>
            <a:r>
              <a:rPr lang="cs-CZ" altLang="sk-SK"/>
              <a:t>- afunkční vak naplněný hnisem, jediným léčebným prostředkem je nefrektomie.</a:t>
            </a:r>
          </a:p>
          <a:p>
            <a:endParaRPr lang="cs-CZ" altLang="sk-SK" sz="3600"/>
          </a:p>
          <a:p>
            <a:r>
              <a:rPr lang="cs-CZ" altLang="sk-SK" sz="3600"/>
              <a:t>Urosepse a bakteriemický šok - endotoxický šok.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A7FB5BB3-DA67-465A-95FC-F87515CB47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sk-SK" sz="3600"/>
              <a:t>Nespecifické záněty mužských pohlavních orgánů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81ED040E-23EA-48F0-83E9-0418EE66A0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5562600"/>
          </a:xfrm>
        </p:spPr>
        <p:txBody>
          <a:bodyPr/>
          <a:lstStyle/>
          <a:p>
            <a:r>
              <a:rPr lang="cs-CZ" altLang="sk-SK" sz="2800"/>
              <a:t>Záněty prostaty: 1. Prostatitis acuta </a:t>
            </a:r>
            <a:r>
              <a:rPr lang="cs-CZ" altLang="sk-SK" sz="2000"/>
              <a:t>- bolesti na hrázy, horečky, třesavky, anurie. Th: konservativní, u hlízy incise.</a:t>
            </a:r>
          </a:p>
          <a:p>
            <a:r>
              <a:rPr lang="cs-CZ" altLang="sk-SK" sz="2800"/>
              <a:t>2. Prostatitis chronica, kalkulozní prostata</a:t>
            </a:r>
          </a:p>
          <a:p>
            <a:r>
              <a:rPr lang="cs-CZ" altLang="sk-SK" sz="2800"/>
              <a:t>3. Zánět semenných váčků - spermatocystitis</a:t>
            </a:r>
          </a:p>
          <a:p>
            <a:r>
              <a:rPr lang="cs-CZ" altLang="sk-SK" sz="2800"/>
              <a:t>4. Zánět nadvarlete -epididymitis acuta -</a:t>
            </a:r>
            <a:r>
              <a:rPr lang="cs-CZ" altLang="sk-SK" sz="1800"/>
              <a:t> má flegmonozní nejednou i abscedující charakter. </a:t>
            </a:r>
          </a:p>
          <a:p>
            <a:r>
              <a:rPr lang="cs-CZ" altLang="sk-SK" sz="2800"/>
              <a:t>5. Epididymitis chronica</a:t>
            </a:r>
          </a:p>
          <a:p>
            <a:r>
              <a:rPr lang="cs-CZ" altLang="sk-SK" sz="2800"/>
              <a:t>6. Zánět varlete - orchitis, </a:t>
            </a:r>
            <a:r>
              <a:rPr lang="cs-CZ" altLang="sk-SK" sz="1600"/>
              <a:t>hematogenního původu, často při parotitidě.</a:t>
            </a:r>
          </a:p>
          <a:p>
            <a:r>
              <a:rPr lang="cs-CZ" altLang="sk-SK" sz="1600"/>
              <a:t>7 .   Hydrocele testis – i nezánětlivé etiologie</a:t>
            </a:r>
            <a:endParaRPr lang="cs-CZ" altLang="sk-SK" sz="28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2017E35A-D381-4ECB-81B7-A108B22A5C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cs-CZ" altLang="sk-SK" sz="2000"/>
              <a:t>a</a:t>
            </a:r>
            <a:r>
              <a:rPr lang="cs-CZ" altLang="sk-SK" sz="2400"/>
              <a:t>) normální nález, b) schéma operačního nálezu při akutní epididymitidě</a:t>
            </a:r>
            <a:endParaRPr lang="cs-CZ" altLang="sk-SK" sz="2000"/>
          </a:p>
        </p:txBody>
      </p:sp>
      <p:graphicFrame>
        <p:nvGraphicFramePr>
          <p:cNvPr id="47107" name="Object 3">
            <a:extLst>
              <a:ext uri="{FF2B5EF4-FFF2-40B4-BE49-F238E27FC236}">
                <a16:creationId xmlns:a16="http://schemas.microsoft.com/office/drawing/2014/main" id="{9FC5604C-2969-4E60-B077-33F5BD2F3A63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609600" y="1524000"/>
          <a:ext cx="792480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0" name="Photo Editor Photo" r:id="rId3" imgW="4761905" imgH="2914286" progId="MSPhotoEd.3">
                  <p:embed/>
                </p:oleObj>
              </mc:Choice>
              <mc:Fallback>
                <p:oleObj name="Photo Editor Photo" r:id="rId3" imgW="4761905" imgH="2914286" progId="MSPhotoEd.3">
                  <p:embed/>
                  <p:pic>
                    <p:nvPicPr>
                      <p:cNvPr id="47107" name="Object 3">
                        <a:extLst>
                          <a:ext uri="{FF2B5EF4-FFF2-40B4-BE49-F238E27FC236}">
                            <a16:creationId xmlns:a16="http://schemas.microsoft.com/office/drawing/2014/main" id="{9FC5604C-2969-4E60-B077-33F5BD2F3A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524000"/>
                        <a:ext cx="7924800" cy="518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C35555C6-DDBD-4220-8D6C-D3A03F3EE6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cs-CZ" altLang="sk-SK"/>
              <a:t>Torze varlete</a:t>
            </a:r>
          </a:p>
        </p:txBody>
      </p:sp>
      <p:graphicFrame>
        <p:nvGraphicFramePr>
          <p:cNvPr id="48131" name="Object 3">
            <a:extLst>
              <a:ext uri="{FF2B5EF4-FFF2-40B4-BE49-F238E27FC236}">
                <a16:creationId xmlns:a16="http://schemas.microsoft.com/office/drawing/2014/main" id="{2686BFCE-F6D6-4CF2-89E1-EF27C16EBC69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81000" y="1981200"/>
          <a:ext cx="84582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4" name="Photo Editor Photo" r:id="rId3" imgW="5714286" imgH="3067478" progId="MSPhotoEd.3">
                  <p:embed/>
                </p:oleObj>
              </mc:Choice>
              <mc:Fallback>
                <p:oleObj name="Photo Editor Photo" r:id="rId3" imgW="5714286" imgH="3067478" progId="MSPhotoEd.3">
                  <p:embed/>
                  <p:pic>
                    <p:nvPicPr>
                      <p:cNvPr id="48131" name="Object 3">
                        <a:extLst>
                          <a:ext uri="{FF2B5EF4-FFF2-40B4-BE49-F238E27FC236}">
                            <a16:creationId xmlns:a16="http://schemas.microsoft.com/office/drawing/2014/main" id="{2686BFCE-F6D6-4CF2-89E1-EF27C16EBC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981200"/>
                        <a:ext cx="8458200" cy="472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D89141D-E551-4728-BE75-654264E68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cs-CZ" altLang="sk-SK" sz="2800"/>
              <a:t>Ren duplex a ureter fissus bez stázy moče</a:t>
            </a:r>
          </a:p>
        </p:txBody>
      </p:sp>
      <p:graphicFrame>
        <p:nvGraphicFramePr>
          <p:cNvPr id="6147" name="Object 3">
            <a:extLst>
              <a:ext uri="{FF2B5EF4-FFF2-40B4-BE49-F238E27FC236}">
                <a16:creationId xmlns:a16="http://schemas.microsoft.com/office/drawing/2014/main" id="{ED6F0117-42E7-46D6-9F85-6DFD09A5C182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133600" y="838200"/>
          <a:ext cx="48768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Photo Editor Photo" r:id="rId3" imgW="3809524" imgH="6458852" progId="MSPhotoEd.3">
                  <p:embed/>
                </p:oleObj>
              </mc:Choice>
              <mc:Fallback>
                <p:oleObj name="Photo Editor Photo" r:id="rId3" imgW="3809524" imgH="6458852" progId="MSPhotoEd.3">
                  <p:embed/>
                  <p:pic>
                    <p:nvPicPr>
                      <p:cNvPr id="6147" name="Object 3">
                        <a:extLst>
                          <a:ext uri="{FF2B5EF4-FFF2-40B4-BE49-F238E27FC236}">
                            <a16:creationId xmlns:a16="http://schemas.microsoft.com/office/drawing/2014/main" id="{ED6F0117-42E7-46D6-9F85-6DFD09A5C1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838200"/>
                        <a:ext cx="4876800" cy="586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EBBA3C61-C081-4008-A45A-617A5818AC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cs-CZ" altLang="sk-SK" sz="3200"/>
              <a:t>Torze varlete</a:t>
            </a:r>
            <a:endParaRPr lang="cs-CZ" altLang="sk-SK"/>
          </a:p>
        </p:txBody>
      </p:sp>
      <p:graphicFrame>
        <p:nvGraphicFramePr>
          <p:cNvPr id="77827" name="Object 3">
            <a:extLst>
              <a:ext uri="{FF2B5EF4-FFF2-40B4-BE49-F238E27FC236}">
                <a16:creationId xmlns:a16="http://schemas.microsoft.com/office/drawing/2014/main" id="{F167A874-2A79-4DF3-AB4D-502852074FBB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609600" y="990600"/>
          <a:ext cx="792480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8" name="Photo Editor Photo" r:id="rId3" imgW="5714286" imgH="3381847" progId="MSPhotoEd.3">
                  <p:embed/>
                </p:oleObj>
              </mc:Choice>
              <mc:Fallback>
                <p:oleObj name="Photo Editor Photo" r:id="rId3" imgW="5714286" imgH="3381847" progId="MSPhotoEd.3">
                  <p:embed/>
                  <p:pic>
                    <p:nvPicPr>
                      <p:cNvPr id="77827" name="Object 3">
                        <a:extLst>
                          <a:ext uri="{FF2B5EF4-FFF2-40B4-BE49-F238E27FC236}">
                            <a16:creationId xmlns:a16="http://schemas.microsoft.com/office/drawing/2014/main" id="{F167A874-2A79-4DF3-AB4D-502852074F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90600"/>
                        <a:ext cx="7924800" cy="563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5A1EC494-D478-487F-A071-8358653897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848600" cy="1371600"/>
          </a:xfrm>
        </p:spPr>
        <p:txBody>
          <a:bodyPr/>
          <a:lstStyle/>
          <a:p>
            <a:r>
              <a:rPr lang="cs-CZ" altLang="sk-SK"/>
              <a:t>Kameny cest močových - urolitiáza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DFDA1564-B2AC-4FDA-946B-AE44F0AED3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sk-SK"/>
              <a:t>kalcium - oxalát (šťavelan vápenatý)</a:t>
            </a:r>
          </a:p>
          <a:p>
            <a:r>
              <a:rPr lang="cs-CZ" altLang="sk-SK"/>
              <a:t>kyselina močová a močany</a:t>
            </a:r>
          </a:p>
          <a:p>
            <a:r>
              <a:rPr lang="cs-CZ" altLang="sk-SK"/>
              <a:t>kalcium fosfát (apatit)</a:t>
            </a:r>
          </a:p>
          <a:p>
            <a:r>
              <a:rPr lang="cs-CZ" altLang="sk-SK"/>
              <a:t>magnézium - amonium - fosfát</a:t>
            </a:r>
          </a:p>
          <a:p>
            <a:r>
              <a:rPr lang="cs-CZ" altLang="sk-SK"/>
              <a:t>cystin</a:t>
            </a:r>
          </a:p>
          <a:p>
            <a:r>
              <a:rPr lang="cs-CZ" altLang="sk-SK"/>
              <a:t>kameny z xantinu, indiga a organických hmot - vzácné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B8AA89E0-E22C-4A92-B41A-3DA7C5EEFA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cs-CZ" altLang="sk-SK" sz="3600"/>
              <a:t>Urolithiasis</a:t>
            </a:r>
            <a:endParaRPr lang="cs-CZ" altLang="sk-SK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7145F41E-8613-44B5-B9D4-EF5E32A89DA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76400"/>
            <a:ext cx="3810000" cy="4800600"/>
          </a:xfrm>
        </p:spPr>
        <p:txBody>
          <a:bodyPr/>
          <a:lstStyle/>
          <a:p>
            <a:r>
              <a:rPr lang="cs-CZ" altLang="sk-SK" sz="2000"/>
              <a:t>1. Solit. kámen v horním kalichu - nefrolitiáza, kalicolithiasis, </a:t>
            </a:r>
          </a:p>
          <a:p>
            <a:r>
              <a:rPr lang="cs-CZ" altLang="sk-SK" sz="2000"/>
              <a:t>2. Odlitkový kámen v kalichu</a:t>
            </a:r>
          </a:p>
          <a:p>
            <a:r>
              <a:rPr lang="cs-CZ" altLang="sk-SK" sz="2000"/>
              <a:t>3. Odlitkový kámen pánvičky</a:t>
            </a:r>
          </a:p>
          <a:p>
            <a:r>
              <a:rPr lang="cs-CZ" altLang="sk-SK" sz="2000"/>
              <a:t>4. Korálový odlitkový kámen ledviny</a:t>
            </a:r>
          </a:p>
          <a:p>
            <a:r>
              <a:rPr lang="cs-CZ" altLang="sk-SK" sz="2000"/>
              <a:t>5. Solitární kámen močovodu - ureterolithiasis</a:t>
            </a:r>
          </a:p>
          <a:p>
            <a:r>
              <a:rPr lang="cs-CZ" altLang="sk-SK" sz="2000"/>
              <a:t>6. Kámen u stěny měchýře - ureterolithiasis juxtavesicalis</a:t>
            </a:r>
          </a:p>
          <a:p>
            <a:r>
              <a:rPr lang="cs-CZ" altLang="sk-SK" sz="2000"/>
              <a:t>7. Kámen močového měchýře- cystolithiasis</a:t>
            </a:r>
            <a:endParaRPr lang="cs-CZ" altLang="sk-SK" sz="2800"/>
          </a:p>
        </p:txBody>
      </p:sp>
      <p:graphicFrame>
        <p:nvGraphicFramePr>
          <p:cNvPr id="52228" name="Object 4">
            <a:extLst>
              <a:ext uri="{FF2B5EF4-FFF2-40B4-BE49-F238E27FC236}">
                <a16:creationId xmlns:a16="http://schemas.microsoft.com/office/drawing/2014/main" id="{6E157138-168B-489E-93CC-CE836ABB4C1D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572000" y="1295400"/>
          <a:ext cx="45720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0" name="Photo Editor Photo" r:id="rId3" imgW="4123810" imgH="4761905" progId="MSPhotoEd.3">
                  <p:embed/>
                </p:oleObj>
              </mc:Choice>
              <mc:Fallback>
                <p:oleObj name="Photo Editor Photo" r:id="rId3" imgW="4123810" imgH="4761905" progId="MSPhotoEd.3">
                  <p:embed/>
                  <p:pic>
                    <p:nvPicPr>
                      <p:cNvPr id="52228" name="Object 4">
                        <a:extLst>
                          <a:ext uri="{FF2B5EF4-FFF2-40B4-BE49-F238E27FC236}">
                            <a16:creationId xmlns:a16="http://schemas.microsoft.com/office/drawing/2014/main" id="{6E157138-168B-489E-93CC-CE836ABB4C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295400"/>
                        <a:ext cx="4572000" cy="556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476672"/>
            <a:ext cx="5040560" cy="604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996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CF589FB8-DDA3-4EFD-ACBE-74FD533DDD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altLang="sk-SK" sz="3600"/>
              <a:t>Prostý RTG snímek s bilat. odlitkovými konkrementy</a:t>
            </a:r>
          </a:p>
        </p:txBody>
      </p:sp>
      <p:graphicFrame>
        <p:nvGraphicFramePr>
          <p:cNvPr id="53251" name="Object 3">
            <a:extLst>
              <a:ext uri="{FF2B5EF4-FFF2-40B4-BE49-F238E27FC236}">
                <a16:creationId xmlns:a16="http://schemas.microsoft.com/office/drawing/2014/main" id="{6D25CC11-8B84-4ED7-8973-53477BC10385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762000" y="1447800"/>
          <a:ext cx="76962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8" name="Photo Editor Photo" r:id="rId3" imgW="5714286" imgH="3638095" progId="MSPhotoEd.3">
                  <p:embed/>
                </p:oleObj>
              </mc:Choice>
              <mc:Fallback>
                <p:oleObj name="Photo Editor Photo" r:id="rId3" imgW="5714286" imgH="3638095" progId="MSPhotoEd.3">
                  <p:embed/>
                  <p:pic>
                    <p:nvPicPr>
                      <p:cNvPr id="53251" name="Object 3">
                        <a:extLst>
                          <a:ext uri="{FF2B5EF4-FFF2-40B4-BE49-F238E27FC236}">
                            <a16:creationId xmlns:a16="http://schemas.microsoft.com/office/drawing/2014/main" id="{6D25CC11-8B84-4ED7-8973-53477BC103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447800"/>
                        <a:ext cx="7696200" cy="525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F7CFFD73-CF1E-406E-AEEC-25F9B102B2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sk-SK" sz="3600"/>
              <a:t>Klinický obraz urolitiázy</a:t>
            </a:r>
            <a:endParaRPr lang="cs-CZ" altLang="sk-SK"/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3A7B69C9-5539-4FA7-939D-24A9F6B593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953000"/>
          </a:xfrm>
        </p:spPr>
        <p:txBody>
          <a:bodyPr/>
          <a:lstStyle/>
          <a:p>
            <a:r>
              <a:rPr lang="cs-CZ" altLang="sk-SK" sz="2400"/>
              <a:t>Klidový kámen v ledvině - lehké nefralgie, event. ponámahová hematurie.</a:t>
            </a:r>
          </a:p>
          <a:p>
            <a:r>
              <a:rPr lang="cs-CZ" altLang="sk-SK" sz="2400"/>
              <a:t>Zaklíněný kámen v močovodu - </a:t>
            </a:r>
            <a:r>
              <a:rPr lang="cs-CZ" altLang="sk-SK" sz="2400">
                <a:solidFill>
                  <a:srgbClr val="FF0000"/>
                </a:solidFill>
              </a:rPr>
              <a:t>renální kolika.</a:t>
            </a:r>
            <a:r>
              <a:rPr lang="cs-CZ" altLang="sk-SK" sz="2400"/>
              <a:t> </a:t>
            </a:r>
          </a:p>
          <a:p>
            <a:r>
              <a:rPr lang="cs-CZ" altLang="sk-SK" sz="2400"/>
              <a:t>Aktuní pyelonefritis - endotoxinový šok - urgentní obnovení drenáže moči.</a:t>
            </a:r>
          </a:p>
          <a:p>
            <a:r>
              <a:rPr lang="cs-CZ" altLang="sk-SK" sz="2400"/>
              <a:t>Zaklínění u solitární ledviny - obstrukční anurie.</a:t>
            </a:r>
          </a:p>
          <a:p>
            <a:r>
              <a:rPr lang="cs-CZ" altLang="sk-SK" sz="2400"/>
              <a:t>Th: nefrostomie, Dormio, ureterální cévka, operace.</a:t>
            </a:r>
          </a:p>
          <a:p>
            <a:endParaRPr lang="cs-CZ" altLang="sk-SK" sz="2400"/>
          </a:p>
          <a:p>
            <a:r>
              <a:rPr lang="cs-CZ" altLang="sk-SK" sz="2400"/>
              <a:t>Litotrypse, litolýza - medikametozní rozpouštění konkrementů – eswl, uretrolitotomie, pek – perkut. nefrolitotomie</a:t>
            </a:r>
          </a:p>
          <a:p>
            <a:endParaRPr lang="cs-CZ" altLang="sk-SK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10" y="388457"/>
            <a:ext cx="2767362" cy="275384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2924944"/>
            <a:ext cx="6736233" cy="372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8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E93ABCE4-6F8C-48B9-A5F2-F67BF85A98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r>
              <a:rPr lang="cs-CZ" altLang="sk-SK" sz="3600"/>
              <a:t>Ureterální cévka, Dormiův košíček.</a:t>
            </a:r>
            <a:endParaRPr lang="cs-CZ" altLang="sk-SK"/>
          </a:p>
        </p:txBody>
      </p:sp>
      <p:graphicFrame>
        <p:nvGraphicFramePr>
          <p:cNvPr id="83971" name="Object 3">
            <a:extLst>
              <a:ext uri="{FF2B5EF4-FFF2-40B4-BE49-F238E27FC236}">
                <a16:creationId xmlns:a16="http://schemas.microsoft.com/office/drawing/2014/main" id="{D654283A-1415-4FCA-ADBA-7634E0FE7A7B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990600" y="1143000"/>
          <a:ext cx="71628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6" name="Photo Editor Photo" r:id="rId3" imgW="4761905" imgH="3715269" progId="MSPhotoEd.3">
                  <p:embed/>
                </p:oleObj>
              </mc:Choice>
              <mc:Fallback>
                <p:oleObj name="Photo Editor Photo" r:id="rId3" imgW="4761905" imgH="3715269" progId="MSPhotoEd.3">
                  <p:embed/>
                  <p:pic>
                    <p:nvPicPr>
                      <p:cNvPr id="83971" name="Object 3">
                        <a:extLst>
                          <a:ext uri="{FF2B5EF4-FFF2-40B4-BE49-F238E27FC236}">
                            <a16:creationId xmlns:a16="http://schemas.microsoft.com/office/drawing/2014/main" id="{D654283A-1415-4FCA-ADBA-7634E0FE7A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143000"/>
                        <a:ext cx="7162800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C22DAF5F-CB07-4827-B90F-6C1FADA2B5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sk-SK" sz="3600"/>
              <a:t>Kameny močového měchýře - cystolithiáza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EE08D4CF-AD96-431A-BA3F-5F6CB724B8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sk-SK" sz="2800"/>
              <a:t>Bolesti podbřišku, pálení a  řezání při močení, časté nucení na moč, někdy přerušované močení, hematurie.</a:t>
            </a:r>
          </a:p>
          <a:p>
            <a:endParaRPr lang="cs-CZ" altLang="sk-SK" sz="2800"/>
          </a:p>
          <a:p>
            <a:r>
              <a:rPr lang="cs-CZ" altLang="sk-SK" sz="2800"/>
              <a:t>Th: - cystolitotomie - oper. extrakce ,</a:t>
            </a:r>
          </a:p>
          <a:p>
            <a:r>
              <a:rPr lang="cs-CZ" altLang="sk-SK" sz="2800"/>
              <a:t>- litotrypse přes močovou trubici, ...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BF8D4136-FBDE-4866-8990-F21010A320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cs-CZ" altLang="sk-SK" sz="2800"/>
              <a:t>Mnohočetná cystolithiasa na nativním RTG snímku</a:t>
            </a:r>
          </a:p>
        </p:txBody>
      </p:sp>
      <p:graphicFrame>
        <p:nvGraphicFramePr>
          <p:cNvPr id="63491" name="Object 3">
            <a:extLst>
              <a:ext uri="{FF2B5EF4-FFF2-40B4-BE49-F238E27FC236}">
                <a16:creationId xmlns:a16="http://schemas.microsoft.com/office/drawing/2014/main" id="{4E891E70-713E-49B1-B70D-D859BCF39F5E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990600" y="1066800"/>
          <a:ext cx="716280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4" name="Photo Editor Photo" r:id="rId3" imgW="4761905" imgH="3467584" progId="MSPhotoEd.3">
                  <p:embed/>
                </p:oleObj>
              </mc:Choice>
              <mc:Fallback>
                <p:oleObj name="Photo Editor Photo" r:id="rId3" imgW="4761905" imgH="3467584" progId="MSPhotoEd.3">
                  <p:embed/>
                  <p:pic>
                    <p:nvPicPr>
                      <p:cNvPr id="63491" name="Object 3">
                        <a:extLst>
                          <a:ext uri="{FF2B5EF4-FFF2-40B4-BE49-F238E27FC236}">
                            <a16:creationId xmlns:a16="http://schemas.microsoft.com/office/drawing/2014/main" id="{4E891E70-713E-49B1-B70D-D859BCF39F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066800"/>
                        <a:ext cx="7162800" cy="563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C42DCA0-DB70-4C8E-815F-9B05E8F376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cs-CZ" altLang="sk-SK" sz="2400"/>
              <a:t>Lumbální dystopie pravé ledviny (urografie)</a:t>
            </a:r>
          </a:p>
        </p:txBody>
      </p:sp>
      <p:graphicFrame>
        <p:nvGraphicFramePr>
          <p:cNvPr id="7171" name="Object 3">
            <a:extLst>
              <a:ext uri="{FF2B5EF4-FFF2-40B4-BE49-F238E27FC236}">
                <a16:creationId xmlns:a16="http://schemas.microsoft.com/office/drawing/2014/main" id="{E348947A-34B6-4461-BCB6-8909778281C8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133600" y="685800"/>
          <a:ext cx="487680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Photo Editor Photo" r:id="rId3" imgW="3753374" imgH="4761905" progId="MSPhotoEd.3">
                  <p:embed/>
                </p:oleObj>
              </mc:Choice>
              <mc:Fallback>
                <p:oleObj name="Photo Editor Photo" r:id="rId3" imgW="3753374" imgH="4761905" progId="MSPhotoEd.3">
                  <p:embed/>
                  <p:pic>
                    <p:nvPicPr>
                      <p:cNvPr id="7171" name="Object 3">
                        <a:extLst>
                          <a:ext uri="{FF2B5EF4-FFF2-40B4-BE49-F238E27FC236}">
                            <a16:creationId xmlns:a16="http://schemas.microsoft.com/office/drawing/2014/main" id="{E348947A-34B6-4461-BCB6-8909778281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685800"/>
                        <a:ext cx="4876800" cy="601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CD2FD70-5BDC-40CF-8088-DAFE25D00B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sk-SK"/>
              <a:t>Tumory urogenitálního systému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DEE8A562-269E-4691-9F3E-FEF6C3AD6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r>
              <a:rPr lang="cs-CZ" altLang="sk-SK"/>
              <a:t>nádory ledvin</a:t>
            </a:r>
          </a:p>
          <a:p>
            <a:r>
              <a:rPr lang="cs-CZ" altLang="sk-SK"/>
              <a:t>nádory močovodů</a:t>
            </a:r>
          </a:p>
          <a:p>
            <a:r>
              <a:rPr lang="cs-CZ" altLang="sk-SK"/>
              <a:t>nádory močového měchýře</a:t>
            </a:r>
          </a:p>
          <a:p>
            <a:r>
              <a:rPr lang="cs-CZ" altLang="sk-SK"/>
              <a:t>nádory močové trubice</a:t>
            </a:r>
          </a:p>
          <a:p>
            <a:r>
              <a:rPr lang="cs-CZ" altLang="sk-SK"/>
              <a:t>nádory varlete</a:t>
            </a:r>
          </a:p>
          <a:p>
            <a:r>
              <a:rPr lang="cs-CZ" altLang="sk-SK"/>
              <a:t>nádory penisu</a:t>
            </a:r>
          </a:p>
          <a:p>
            <a:r>
              <a:rPr lang="cs-CZ" altLang="sk-SK"/>
              <a:t>nádory prostaty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83BFED0B-630F-4093-A6A4-60A1E1F7BE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sk-SK"/>
              <a:t>Nádory ledvin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9323E4B5-3DF2-4CE1-B534-F275D424DC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r>
              <a:rPr lang="cs-CZ" altLang="sk-SK" sz="2400"/>
              <a:t>Adenokarcinom (80%) - Grawitzův nádor, sarkomy.</a:t>
            </a:r>
          </a:p>
          <a:p>
            <a:r>
              <a:rPr lang="cs-CZ" altLang="sk-SK" sz="2400"/>
              <a:t>Příznaky: - hematurie (až kolika)</a:t>
            </a:r>
          </a:p>
          <a:p>
            <a:r>
              <a:rPr lang="cs-CZ" altLang="sk-SK" sz="2400"/>
              <a:t>- bolesti v krajině ledviny</a:t>
            </a:r>
          </a:p>
          <a:p>
            <a:r>
              <a:rPr lang="cs-CZ" altLang="sk-SK" sz="2400"/>
              <a:t>- hmatný nádor</a:t>
            </a:r>
          </a:p>
          <a:p>
            <a:r>
              <a:rPr lang="cs-CZ" altLang="sk-SK" sz="2400"/>
              <a:t>- varikokéla</a:t>
            </a:r>
          </a:p>
          <a:p>
            <a:r>
              <a:rPr lang="cs-CZ" altLang="sk-SK" sz="2400"/>
              <a:t>- febrilie - abscedující tumor</a:t>
            </a:r>
          </a:p>
          <a:p>
            <a:r>
              <a:rPr lang="cs-CZ" altLang="sk-SK" sz="2400"/>
              <a:t>- zvýšení krevního tlaku</a:t>
            </a:r>
          </a:p>
          <a:p>
            <a:r>
              <a:rPr lang="cs-CZ" altLang="sk-SK" sz="2400"/>
              <a:t>- celkové příznaky: pokles hmotnosti, nechutenství, anémie.</a:t>
            </a:r>
          </a:p>
          <a:p>
            <a:endParaRPr lang="cs-CZ" altLang="sk-SK" sz="2400"/>
          </a:p>
          <a:p>
            <a:r>
              <a:rPr lang="cs-CZ" altLang="sk-SK" sz="2400"/>
              <a:t>Th: nefrektomie, parciální resekce ledviny.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79790C77-A79E-4E0B-A074-92B59812C0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cs-CZ" altLang="sk-SK" sz="3200"/>
              <a:t>Smíšené nádory ledvin</a:t>
            </a:r>
            <a:endParaRPr lang="cs-CZ" altLang="sk-SK" sz="2800"/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99041811-3CFF-4409-9CBF-F9C5377C70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105400"/>
          </a:xfrm>
        </p:spPr>
        <p:txBody>
          <a:bodyPr/>
          <a:lstStyle/>
          <a:p>
            <a:r>
              <a:rPr lang="cs-CZ" altLang="sk-SK" sz="2000"/>
              <a:t>1. Nádory dětského věku,  tvoří 60-70% nádorů u dětí - Wilmsův nádor (nefroblastom, adenosarcom, …)</a:t>
            </a:r>
          </a:p>
          <a:p>
            <a:endParaRPr lang="cs-CZ" altLang="sk-SK" sz="2000"/>
          </a:p>
          <a:p>
            <a:r>
              <a:rPr lang="cs-CZ" altLang="sk-SK" sz="2400"/>
              <a:t>2. Nádory ledvinné pánvičky</a:t>
            </a:r>
            <a:r>
              <a:rPr lang="cs-CZ" altLang="sk-SK" sz="2000"/>
              <a:t> - vzácné (5-10% nádorů ledvin).</a:t>
            </a:r>
          </a:p>
          <a:p>
            <a:r>
              <a:rPr lang="cs-CZ" altLang="sk-SK" sz="2000"/>
              <a:t>Symptomatologie - podobná, prvním příznakem je hematurie.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46F6CAE1-7059-44B5-B69C-945E5C40D9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altLang="sk-SK" sz="2800"/>
              <a:t>Tumor dolní poloviny l. ledviny v AG obraze</a:t>
            </a:r>
          </a:p>
        </p:txBody>
      </p:sp>
      <p:graphicFrame>
        <p:nvGraphicFramePr>
          <p:cNvPr id="58371" name="Object 3">
            <a:extLst>
              <a:ext uri="{FF2B5EF4-FFF2-40B4-BE49-F238E27FC236}">
                <a16:creationId xmlns:a16="http://schemas.microsoft.com/office/drawing/2014/main" id="{495673B2-2A14-4BFD-BE06-A1DB8F0E48B6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609600" y="1600200"/>
          <a:ext cx="79248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0" name="Photo Editor Photo" r:id="rId3" imgW="5714286" imgH="4334480" progId="MSPhotoEd.3">
                  <p:embed/>
                </p:oleObj>
              </mc:Choice>
              <mc:Fallback>
                <p:oleObj name="Photo Editor Photo" r:id="rId3" imgW="5714286" imgH="4334480" progId="MSPhotoEd.3">
                  <p:embed/>
                  <p:pic>
                    <p:nvPicPr>
                      <p:cNvPr id="58371" name="Object 3">
                        <a:extLst>
                          <a:ext uri="{FF2B5EF4-FFF2-40B4-BE49-F238E27FC236}">
                            <a16:creationId xmlns:a16="http://schemas.microsoft.com/office/drawing/2014/main" id="{495673B2-2A14-4BFD-BE06-A1DB8F0E48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00200"/>
                        <a:ext cx="7924800" cy="510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598BFD19-A157-45A3-8D3E-7D1386A400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609600"/>
          </a:xfrm>
        </p:spPr>
        <p:txBody>
          <a:bodyPr/>
          <a:lstStyle/>
          <a:p>
            <a:r>
              <a:rPr lang="cs-CZ" altLang="sk-SK" sz="2400"/>
              <a:t>Tumor pr. ledviny v AG obraze</a:t>
            </a:r>
          </a:p>
        </p:txBody>
      </p:sp>
      <p:graphicFrame>
        <p:nvGraphicFramePr>
          <p:cNvPr id="59395" name="Object 3">
            <a:extLst>
              <a:ext uri="{FF2B5EF4-FFF2-40B4-BE49-F238E27FC236}">
                <a16:creationId xmlns:a16="http://schemas.microsoft.com/office/drawing/2014/main" id="{A94B0733-1F46-4536-9C9B-7F96AFF1E4B9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685800" y="914400"/>
          <a:ext cx="777240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4" name="Photo Editor Photo" r:id="rId3" imgW="4753639" imgH="4323810" progId="MSPhotoEd.3">
                  <p:embed/>
                </p:oleObj>
              </mc:Choice>
              <mc:Fallback>
                <p:oleObj name="Photo Editor Photo" r:id="rId3" imgW="4753639" imgH="4323810" progId="MSPhotoEd.3">
                  <p:embed/>
                  <p:pic>
                    <p:nvPicPr>
                      <p:cNvPr id="59395" name="Object 3">
                        <a:extLst>
                          <a:ext uri="{FF2B5EF4-FFF2-40B4-BE49-F238E27FC236}">
                            <a16:creationId xmlns:a16="http://schemas.microsoft.com/office/drawing/2014/main" id="{A94B0733-1F46-4536-9C9B-7F96AFF1E4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914400"/>
                        <a:ext cx="7772400" cy="579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1CF2058F-742F-4A40-B045-1941B95721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sk-SK"/>
              <a:t>Nádory močového měchýře</a:t>
            </a:r>
          </a:p>
        </p:txBody>
      </p:sp>
      <p:graphicFrame>
        <p:nvGraphicFramePr>
          <p:cNvPr id="60419" name="Object 3">
            <a:extLst>
              <a:ext uri="{FF2B5EF4-FFF2-40B4-BE49-F238E27FC236}">
                <a16:creationId xmlns:a16="http://schemas.microsoft.com/office/drawing/2014/main" id="{320D1FAC-A5BE-4B55-BA0E-2E77410A0A5C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990600" y="1295400"/>
          <a:ext cx="71628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8" name="Photo Editor Photo" r:id="rId3" imgW="4761905" imgH="3467584" progId="MSPhotoEd.3">
                  <p:embed/>
                </p:oleObj>
              </mc:Choice>
              <mc:Fallback>
                <p:oleObj name="Photo Editor Photo" r:id="rId3" imgW="4761905" imgH="3467584" progId="MSPhotoEd.3">
                  <p:embed/>
                  <p:pic>
                    <p:nvPicPr>
                      <p:cNvPr id="60419" name="Object 3">
                        <a:extLst>
                          <a:ext uri="{FF2B5EF4-FFF2-40B4-BE49-F238E27FC236}">
                            <a16:creationId xmlns:a16="http://schemas.microsoft.com/office/drawing/2014/main" id="{320D1FAC-A5BE-4B55-BA0E-2E77410A0A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295400"/>
                        <a:ext cx="7162800" cy="556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211B22D7-4AD0-4745-B87B-63415ED790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cs-CZ" altLang="sk-SK" sz="2400"/>
              <a:t>Hlavním příznakem je hematurie, nejčastěji nebolestivá.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EC3CE33B-A5BE-4782-BAAA-E1C622051F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r>
              <a:rPr lang="cs-CZ" altLang="sk-SK" sz="2000"/>
              <a:t>Papilom - papilomatóza - zsahuje jen sliznici.</a:t>
            </a:r>
          </a:p>
          <a:p>
            <a:r>
              <a:rPr lang="cs-CZ" altLang="sk-SK" sz="2000"/>
              <a:t> Karcinom - papilokarcinom a infiltrující karcinom.</a:t>
            </a:r>
          </a:p>
          <a:p>
            <a:r>
              <a:rPr lang="cs-CZ" altLang="sk-SK" sz="2000"/>
              <a:t>Dg: Cystoskopie</a:t>
            </a:r>
          </a:p>
          <a:p>
            <a:endParaRPr lang="cs-CZ" altLang="sk-SK" sz="2000"/>
          </a:p>
          <a:p>
            <a:r>
              <a:rPr lang="cs-CZ" altLang="sk-SK" sz="2000"/>
              <a:t>Th: endoresekce, parciální resekce moč. měchýře - není radikální - dnes radikální cystectomie, náhrada moč. měchýře.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B1D766B0-B1FF-4F6A-BDC5-1FEB3BBD0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cs-CZ" altLang="sk-SK" sz="2400"/>
              <a:t>Cystogram - tumor levé části močového měchýře</a:t>
            </a:r>
          </a:p>
        </p:txBody>
      </p:sp>
      <p:graphicFrame>
        <p:nvGraphicFramePr>
          <p:cNvPr id="61443" name="Object 3">
            <a:extLst>
              <a:ext uri="{FF2B5EF4-FFF2-40B4-BE49-F238E27FC236}">
                <a16:creationId xmlns:a16="http://schemas.microsoft.com/office/drawing/2014/main" id="{3F3F31BC-3AB8-47B9-BEAB-A9D3576B4BE3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762000" y="1371600"/>
          <a:ext cx="7620000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6" name="Photo Editor Photo" r:id="rId3" imgW="3809524" imgH="2409524" progId="MSPhotoEd.3">
                  <p:embed/>
                </p:oleObj>
              </mc:Choice>
              <mc:Fallback>
                <p:oleObj name="Photo Editor Photo" r:id="rId3" imgW="3809524" imgH="2409524" progId="MSPhotoEd.3">
                  <p:embed/>
                  <p:pic>
                    <p:nvPicPr>
                      <p:cNvPr id="61443" name="Object 3">
                        <a:extLst>
                          <a:ext uri="{FF2B5EF4-FFF2-40B4-BE49-F238E27FC236}">
                            <a16:creationId xmlns:a16="http://schemas.microsoft.com/office/drawing/2014/main" id="{3F3F31BC-3AB8-47B9-BEAB-A9D3576B4B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371600"/>
                        <a:ext cx="7620000" cy="533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66BF5ED0-4397-40A1-B71C-65B6994B6E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cs-CZ" altLang="sk-SK"/>
              <a:t>Nádory varlete (Testis)</a:t>
            </a: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1B0E3E91-260E-4FA4-83B7-1A59CAE420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91200"/>
          </a:xfrm>
        </p:spPr>
        <p:txBody>
          <a:bodyPr/>
          <a:lstStyle/>
          <a:p>
            <a:r>
              <a:rPr lang="cs-CZ" altLang="sk-SK" sz="2400"/>
              <a:t>1. Seminomy (40%) - radiosenzitivní</a:t>
            </a:r>
          </a:p>
          <a:p>
            <a:r>
              <a:rPr lang="cs-CZ" altLang="sk-SK" sz="2400"/>
              <a:t>2. Embryonální karcinomy (15 - 20%) - anaplastické</a:t>
            </a:r>
          </a:p>
          <a:p>
            <a:r>
              <a:rPr lang="cs-CZ" altLang="sk-SK" sz="2400"/>
              <a:t>3. Teratokarcinomy (20 - 25%) a teratomy</a:t>
            </a:r>
          </a:p>
          <a:p>
            <a:r>
              <a:rPr lang="cs-CZ" altLang="sk-SK" sz="2400"/>
              <a:t>4. Choriokarcinomy (0.4 -1%)</a:t>
            </a:r>
          </a:p>
          <a:p>
            <a:r>
              <a:rPr lang="cs-CZ" altLang="sk-SK" sz="2400"/>
              <a:t>5. Kombinace těchto nádorů.</a:t>
            </a:r>
          </a:p>
          <a:p>
            <a:endParaRPr lang="cs-CZ" altLang="sk-SK" sz="2400"/>
          </a:p>
          <a:p>
            <a:r>
              <a:rPr lang="cs-CZ" altLang="sk-SK" sz="2400"/>
              <a:t>Metastazují převážně lymfatickými cestami.</a:t>
            </a:r>
          </a:p>
          <a:p>
            <a:r>
              <a:rPr lang="cs-CZ" altLang="sk-SK" sz="2400"/>
              <a:t>Příznaky: nebolestivé zvětšení testis, bolesti, pocit těžkého testis. - palpace, UZ, a-fetoprotein, …</a:t>
            </a:r>
          </a:p>
          <a:p>
            <a:r>
              <a:rPr lang="cs-CZ" altLang="sk-SK" sz="2400"/>
              <a:t>Th: Radikální orchiektomie z inguinální incise, u seminomů následná radioth.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A43E6CB2-F681-497B-B461-9A6DC14293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altLang="sk-SK" sz="3200"/>
              <a:t>Nádory penisu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A6A30FF0-B771-4047-B6F6-C2E3CE28A6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r>
              <a:rPr lang="cs-CZ" altLang="sk-SK" sz="2400"/>
              <a:t>Beningní: Papilomy - kondylomata - snesení ostrou lžičkou.</a:t>
            </a:r>
          </a:p>
          <a:p>
            <a:r>
              <a:rPr lang="cs-CZ" altLang="sk-SK" sz="2400"/>
              <a:t>Maligní - karcinonom penisu - parciální nebo totální amputace penisu, následná radioth., chemoth.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2AB807D-1884-4AB1-9015-70F04CF75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cs-CZ" altLang="sk-SK"/>
              <a:t>Ren arcuatus</a:t>
            </a:r>
          </a:p>
        </p:txBody>
      </p:sp>
      <p:graphicFrame>
        <p:nvGraphicFramePr>
          <p:cNvPr id="13315" name="Object 3">
            <a:extLst>
              <a:ext uri="{FF2B5EF4-FFF2-40B4-BE49-F238E27FC236}">
                <a16:creationId xmlns:a16="http://schemas.microsoft.com/office/drawing/2014/main" id="{F89A2E42-13F8-49B5-9C25-E7AEFB5A987B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447800" y="762000"/>
          <a:ext cx="6324600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Photo Editor Photo" r:id="rId3" imgW="4761905" imgH="3809524" progId="MSPhotoEd.3">
                  <p:embed/>
                </p:oleObj>
              </mc:Choice>
              <mc:Fallback>
                <p:oleObj name="Photo Editor Photo" r:id="rId3" imgW="4761905" imgH="3809524" progId="MSPhotoEd.3">
                  <p:embed/>
                  <p:pic>
                    <p:nvPicPr>
                      <p:cNvPr id="13315" name="Object 3">
                        <a:extLst>
                          <a:ext uri="{FF2B5EF4-FFF2-40B4-BE49-F238E27FC236}">
                            <a16:creationId xmlns:a16="http://schemas.microsoft.com/office/drawing/2014/main" id="{F89A2E42-13F8-49B5-9C25-E7AEFB5A98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762000"/>
                        <a:ext cx="6324600" cy="594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CE28A7E5-9FB0-4225-ACEB-80F218BAC6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sk-SK" sz="3600"/>
              <a:t>Nádory prostaty</a:t>
            </a:r>
            <a:endParaRPr lang="cs-CZ" altLang="sk-SK"/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8FF48573-91BF-4BEA-B9BD-1F378B5D00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r>
              <a:rPr lang="cs-CZ" altLang="sk-SK" sz="2400"/>
              <a:t>Karcinom prostaty: nejčastěji adenokarcinom, vzácněji skirrhotický karcinom.</a:t>
            </a:r>
          </a:p>
          <a:p>
            <a:r>
              <a:rPr lang="cs-CZ" altLang="sk-SK" sz="2400"/>
              <a:t>Klinika: poruchy močení v pozdním stadiu, někdy až meta skeletu.</a:t>
            </a:r>
          </a:p>
          <a:p>
            <a:r>
              <a:rPr lang="cs-CZ" altLang="sk-SK" sz="2400"/>
              <a:t>Diagnoza: palpace, biopsie, kyselá fosfatáza v krvi, PSA</a:t>
            </a:r>
          </a:p>
          <a:p>
            <a:r>
              <a:rPr lang="cs-CZ" altLang="sk-SK" sz="2400"/>
              <a:t>Screening: PSA ( prostatický antigen )</a:t>
            </a:r>
          </a:p>
          <a:p>
            <a:endParaRPr lang="cs-CZ" altLang="sk-SK" sz="2400"/>
          </a:p>
          <a:p>
            <a:r>
              <a:rPr lang="cs-CZ" altLang="sk-SK" sz="2400"/>
              <a:t>Th: Radikální prostatectomie</a:t>
            </a:r>
          </a:p>
          <a:p>
            <a:r>
              <a:rPr lang="cs-CZ" altLang="sk-SK" sz="2400"/>
              <a:t>Kryalizace, radioterapie, hormonální th., kastrace, ...</a:t>
            </a:r>
          </a:p>
          <a:p>
            <a:endParaRPr lang="cs-CZ" altLang="sk-SK" sz="24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8D7641C5-1140-4488-9A56-5FCA9EF1B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cs-CZ" altLang="sk-SK" sz="2400"/>
              <a:t>Nativní RTG - četné osteoplastické metastázy v pánevních kostech typické pro karcinom prostaty</a:t>
            </a:r>
          </a:p>
        </p:txBody>
      </p:sp>
      <p:graphicFrame>
        <p:nvGraphicFramePr>
          <p:cNvPr id="65539" name="Object 3">
            <a:extLst>
              <a:ext uri="{FF2B5EF4-FFF2-40B4-BE49-F238E27FC236}">
                <a16:creationId xmlns:a16="http://schemas.microsoft.com/office/drawing/2014/main" id="{E50D85AF-6D94-4366-870F-1EA215ED0551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685800" y="1066800"/>
          <a:ext cx="78486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2" name="Photo Editor Photo" r:id="rId3" imgW="5714286" imgH="4247619" progId="MSPhotoEd.3">
                  <p:embed/>
                </p:oleObj>
              </mc:Choice>
              <mc:Fallback>
                <p:oleObj name="Photo Editor Photo" r:id="rId3" imgW="5714286" imgH="4247619" progId="MSPhotoEd.3">
                  <p:embed/>
                  <p:pic>
                    <p:nvPicPr>
                      <p:cNvPr id="65539" name="Object 3">
                        <a:extLst>
                          <a:ext uri="{FF2B5EF4-FFF2-40B4-BE49-F238E27FC236}">
                            <a16:creationId xmlns:a16="http://schemas.microsoft.com/office/drawing/2014/main" id="{E50D85AF-6D94-4366-870F-1EA215ED05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066800"/>
                        <a:ext cx="7848600" cy="556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54AF4F6D-0C04-4C0D-8025-4B93C62F9F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cs-CZ" altLang="sk-SK" sz="2800"/>
              <a:t>Benigní hypertrofie prostaty</a:t>
            </a:r>
          </a:p>
        </p:txBody>
      </p:sp>
      <p:graphicFrame>
        <p:nvGraphicFramePr>
          <p:cNvPr id="62467" name="Object 3">
            <a:extLst>
              <a:ext uri="{FF2B5EF4-FFF2-40B4-BE49-F238E27FC236}">
                <a16:creationId xmlns:a16="http://schemas.microsoft.com/office/drawing/2014/main" id="{592741A5-7D9F-49E7-8F34-B8EE3DA5C4ED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152400" y="762000"/>
          <a:ext cx="44196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9" name="Photo Editor Photo" r:id="rId3" imgW="4285714" imgH="5172797" progId="MSPhotoEd.3">
                  <p:embed/>
                </p:oleObj>
              </mc:Choice>
              <mc:Fallback>
                <p:oleObj name="Photo Editor Photo" r:id="rId3" imgW="4285714" imgH="5172797" progId="MSPhotoEd.3">
                  <p:embed/>
                  <p:pic>
                    <p:nvPicPr>
                      <p:cNvPr id="62467" name="Object 3">
                        <a:extLst>
                          <a:ext uri="{FF2B5EF4-FFF2-40B4-BE49-F238E27FC236}">
                            <a16:creationId xmlns:a16="http://schemas.microsoft.com/office/drawing/2014/main" id="{592741A5-7D9F-49E7-8F34-B8EE3DA5C4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762000"/>
                        <a:ext cx="4419600" cy="48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8" name="Object 4">
            <a:extLst>
              <a:ext uri="{FF2B5EF4-FFF2-40B4-BE49-F238E27FC236}">
                <a16:creationId xmlns:a16="http://schemas.microsoft.com/office/drawing/2014/main" id="{FF7A9F6E-AB7E-4830-AB32-625A16647F85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4572000" y="762000"/>
          <a:ext cx="45720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0" name="Photo Editor Photo" r:id="rId5" imgW="3809524" imgH="4933333" progId="MSPhotoEd.3">
                  <p:embed/>
                </p:oleObj>
              </mc:Choice>
              <mc:Fallback>
                <p:oleObj name="Photo Editor Photo" r:id="rId5" imgW="3809524" imgH="4933333" progId="MSPhotoEd.3">
                  <p:embed/>
                  <p:pic>
                    <p:nvPicPr>
                      <p:cNvPr id="62468" name="Object 4">
                        <a:extLst>
                          <a:ext uri="{FF2B5EF4-FFF2-40B4-BE49-F238E27FC236}">
                            <a16:creationId xmlns:a16="http://schemas.microsoft.com/office/drawing/2014/main" id="{FF7A9F6E-AB7E-4830-AB32-625A16647F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762000"/>
                        <a:ext cx="4572000" cy="48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9" name="Rectangle 5">
            <a:extLst>
              <a:ext uri="{FF2B5EF4-FFF2-40B4-BE49-F238E27FC236}">
                <a16:creationId xmlns:a16="http://schemas.microsoft.com/office/drawing/2014/main" id="{2F758F23-323A-4337-99D1-D6377140BC75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685800" y="5867400"/>
            <a:ext cx="7772400" cy="990600"/>
          </a:xfrm>
        </p:spPr>
        <p:txBody>
          <a:bodyPr/>
          <a:lstStyle/>
          <a:p>
            <a:r>
              <a:rPr lang="cs-CZ" altLang="sk-SK" sz="2000"/>
              <a:t>a) fyziologický nález</a:t>
            </a:r>
          </a:p>
          <a:p>
            <a:r>
              <a:rPr lang="cs-CZ" altLang="sk-SK" sz="2000"/>
              <a:t>b) hypertrofická prostata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6AEB5C10-B3BB-49D5-8D1F-FAC9B3717D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838200"/>
          </a:xfrm>
        </p:spPr>
        <p:txBody>
          <a:bodyPr/>
          <a:lstStyle/>
          <a:p>
            <a:r>
              <a:rPr lang="cs-CZ" altLang="sk-SK" sz="3200"/>
              <a:t>Příznaky:</a:t>
            </a: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836DEBB0-9764-4194-8DDC-8AFE61B8A1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105400"/>
          </a:xfrm>
        </p:spPr>
        <p:txBody>
          <a:bodyPr/>
          <a:lstStyle/>
          <a:p>
            <a:r>
              <a:rPr lang="cs-CZ" altLang="sk-SK" sz="2400"/>
              <a:t>opožděný začátek močení, musí tlačit než začne mikce</a:t>
            </a:r>
          </a:p>
          <a:p>
            <a:r>
              <a:rPr lang="cs-CZ" altLang="sk-SK" sz="2400"/>
              <a:t>slabý proud moče, paprsek není obloukem, padá k zemi</a:t>
            </a:r>
          </a:p>
          <a:p>
            <a:r>
              <a:rPr lang="cs-CZ" altLang="sk-SK" sz="2400"/>
              <a:t>později až pouhé odkapávání moči</a:t>
            </a:r>
          </a:p>
          <a:p>
            <a:r>
              <a:rPr lang="cs-CZ" altLang="sk-SK" sz="2400"/>
              <a:t>časté nucení na moč, nykturie několikrát za noc, ale močení malého množství moči</a:t>
            </a:r>
          </a:p>
          <a:p>
            <a:r>
              <a:rPr lang="cs-CZ" altLang="sk-SK" sz="2400"/>
              <a:t>vznik pseudodivertiklů</a:t>
            </a:r>
          </a:p>
          <a:p>
            <a:r>
              <a:rPr lang="cs-CZ" altLang="sk-SK" sz="2400"/>
              <a:t>močové reziduum - zdroj močové infekce, cystolithiasa, ureterohydronefróza</a:t>
            </a:r>
          </a:p>
          <a:p>
            <a:r>
              <a:rPr lang="cs-CZ" altLang="sk-SK" sz="2400"/>
              <a:t>Akutní retence moče - paradoxní ischurie </a:t>
            </a:r>
          </a:p>
          <a:p>
            <a:endParaRPr lang="cs-CZ" altLang="sk-SK" sz="2400"/>
          </a:p>
          <a:p>
            <a:endParaRPr lang="cs-CZ" altLang="sk-SK" sz="2400"/>
          </a:p>
          <a:p>
            <a:endParaRPr lang="cs-CZ" altLang="sk-SK" sz="24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E743819E-C171-45D8-8877-F2162EA38E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533400"/>
          </a:xfrm>
        </p:spPr>
        <p:txBody>
          <a:bodyPr/>
          <a:lstStyle/>
          <a:p>
            <a:r>
              <a:rPr lang="cs-CZ" altLang="sk-SK" sz="2400"/>
              <a:t>IV urografie při adenomu prostaty</a:t>
            </a:r>
          </a:p>
        </p:txBody>
      </p:sp>
      <p:graphicFrame>
        <p:nvGraphicFramePr>
          <p:cNvPr id="66563" name="Object 3">
            <a:extLst>
              <a:ext uri="{FF2B5EF4-FFF2-40B4-BE49-F238E27FC236}">
                <a16:creationId xmlns:a16="http://schemas.microsoft.com/office/drawing/2014/main" id="{C17E4149-867A-45DA-ABD8-F31F623E6AF0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762000" y="609600"/>
          <a:ext cx="32766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1" name="Photo Editor Photo" r:id="rId3" imgW="3048426" imgH="4067743" progId="MSPhotoEd.3">
                  <p:embed/>
                </p:oleObj>
              </mc:Choice>
              <mc:Fallback>
                <p:oleObj name="Photo Editor Photo" r:id="rId3" imgW="3048426" imgH="4067743" progId="MSPhotoEd.3">
                  <p:embed/>
                  <p:pic>
                    <p:nvPicPr>
                      <p:cNvPr id="66563" name="Object 3">
                        <a:extLst>
                          <a:ext uri="{FF2B5EF4-FFF2-40B4-BE49-F238E27FC236}">
                            <a16:creationId xmlns:a16="http://schemas.microsoft.com/office/drawing/2014/main" id="{C17E4149-867A-45DA-ABD8-F31F623E6A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609600"/>
                        <a:ext cx="3276600" cy="541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4" name="Object 4">
            <a:extLst>
              <a:ext uri="{FF2B5EF4-FFF2-40B4-BE49-F238E27FC236}">
                <a16:creationId xmlns:a16="http://schemas.microsoft.com/office/drawing/2014/main" id="{AC798EC4-7D76-446E-AECD-747A4AEB2E3A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105400" y="609600"/>
          <a:ext cx="3429000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2" name="Photo Editor Photo" r:id="rId5" imgW="3390476" imgH="4761905" progId="MSPhotoEd.3">
                  <p:embed/>
                </p:oleObj>
              </mc:Choice>
              <mc:Fallback>
                <p:oleObj name="Photo Editor Photo" r:id="rId5" imgW="3390476" imgH="4761905" progId="MSPhotoEd.3">
                  <p:embed/>
                  <p:pic>
                    <p:nvPicPr>
                      <p:cNvPr id="66564" name="Object 4">
                        <a:extLst>
                          <a:ext uri="{FF2B5EF4-FFF2-40B4-BE49-F238E27FC236}">
                            <a16:creationId xmlns:a16="http://schemas.microsoft.com/office/drawing/2014/main" id="{AC798EC4-7D76-446E-AECD-747A4AEB2E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609600"/>
                        <a:ext cx="3429000" cy="533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5" name="Rectangle 5">
            <a:extLst>
              <a:ext uri="{FF2B5EF4-FFF2-40B4-BE49-F238E27FC236}">
                <a16:creationId xmlns:a16="http://schemas.microsoft.com/office/drawing/2014/main" id="{39E3303D-ABD6-4E36-8E0E-16CA8121D15A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685800" y="5943600"/>
            <a:ext cx="7848600" cy="762000"/>
          </a:xfrm>
        </p:spPr>
        <p:txBody>
          <a:bodyPr/>
          <a:lstStyle/>
          <a:p>
            <a:r>
              <a:rPr lang="cs-CZ" altLang="sk-SK" sz="2800"/>
              <a:t>a</a:t>
            </a:r>
            <a:r>
              <a:rPr lang="cs-CZ" altLang="sk-SK" sz="2000"/>
              <a:t>) urogram</a:t>
            </a:r>
          </a:p>
          <a:p>
            <a:r>
              <a:rPr lang="cs-CZ" altLang="sk-SK" sz="2000"/>
              <a:t>b) schéma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1A7ECD35-151C-499E-90F2-E3EC4B29DA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-228600"/>
            <a:ext cx="7772400" cy="1143000"/>
          </a:xfrm>
        </p:spPr>
        <p:txBody>
          <a:bodyPr/>
          <a:lstStyle/>
          <a:p>
            <a:r>
              <a:rPr lang="cs-CZ" altLang="sk-SK" sz="3600"/>
              <a:t>Prostatectomia transvesicalis</a:t>
            </a:r>
            <a:endParaRPr lang="cs-CZ" altLang="sk-SK"/>
          </a:p>
        </p:txBody>
      </p:sp>
      <p:graphicFrame>
        <p:nvGraphicFramePr>
          <p:cNvPr id="73731" name="Object 3">
            <a:extLst>
              <a:ext uri="{FF2B5EF4-FFF2-40B4-BE49-F238E27FC236}">
                <a16:creationId xmlns:a16="http://schemas.microsoft.com/office/drawing/2014/main" id="{F3D74E2C-A47A-45D8-B5D8-85E9F54CD611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371600" y="1143000"/>
          <a:ext cx="64008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2" name="Photo Editor Photo" r:id="rId3" imgW="4285714" imgH="4285714" progId="MSPhotoEd.3">
                  <p:embed/>
                </p:oleObj>
              </mc:Choice>
              <mc:Fallback>
                <p:oleObj name="Photo Editor Photo" r:id="rId3" imgW="4285714" imgH="4285714" progId="MSPhotoEd.3">
                  <p:embed/>
                  <p:pic>
                    <p:nvPicPr>
                      <p:cNvPr id="73731" name="Object 3">
                        <a:extLst>
                          <a:ext uri="{FF2B5EF4-FFF2-40B4-BE49-F238E27FC236}">
                            <a16:creationId xmlns:a16="http://schemas.microsoft.com/office/drawing/2014/main" id="{F3D74E2C-A47A-45D8-B5D8-85E9F54CD6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143000"/>
                        <a:ext cx="6400800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79201F69-21FF-4E8F-8FD1-B1C15EC007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cs-CZ" altLang="sk-SK" sz="2400"/>
              <a:t>Prostatectomia retropubica sed. Millin</a:t>
            </a:r>
          </a:p>
        </p:txBody>
      </p:sp>
      <p:graphicFrame>
        <p:nvGraphicFramePr>
          <p:cNvPr id="74755" name="Object 3">
            <a:extLst>
              <a:ext uri="{FF2B5EF4-FFF2-40B4-BE49-F238E27FC236}">
                <a16:creationId xmlns:a16="http://schemas.microsoft.com/office/drawing/2014/main" id="{8063C69C-3009-418A-9C00-F98085D015AF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990600" y="990600"/>
          <a:ext cx="723900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6" name="Photo Editor Photo" r:id="rId3" imgW="4761905" imgH="3905795" progId="MSPhotoEd.3">
                  <p:embed/>
                </p:oleObj>
              </mc:Choice>
              <mc:Fallback>
                <p:oleObj name="Photo Editor Photo" r:id="rId3" imgW="4761905" imgH="3905795" progId="MSPhotoEd.3">
                  <p:embed/>
                  <p:pic>
                    <p:nvPicPr>
                      <p:cNvPr id="74755" name="Object 3">
                        <a:extLst>
                          <a:ext uri="{FF2B5EF4-FFF2-40B4-BE49-F238E27FC236}">
                            <a16:creationId xmlns:a16="http://schemas.microsoft.com/office/drawing/2014/main" id="{8063C69C-3009-418A-9C00-F98085D015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990600"/>
                        <a:ext cx="7239000" cy="563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2A4543F4-E27E-449F-9CF7-352A2FD8A8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cs-CZ" altLang="sk-SK" sz="2800"/>
              <a:t>Prostatectomia perinealis</a:t>
            </a:r>
          </a:p>
        </p:txBody>
      </p:sp>
      <p:graphicFrame>
        <p:nvGraphicFramePr>
          <p:cNvPr id="75779" name="Object 3">
            <a:extLst>
              <a:ext uri="{FF2B5EF4-FFF2-40B4-BE49-F238E27FC236}">
                <a16:creationId xmlns:a16="http://schemas.microsoft.com/office/drawing/2014/main" id="{69A01670-ECC9-400E-9757-1829D3ACA950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81000" y="914400"/>
          <a:ext cx="83820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0" name="Photo Editor Photo" r:id="rId3" imgW="4761905" imgH="2790476" progId="MSPhotoEd.3">
                  <p:embed/>
                </p:oleObj>
              </mc:Choice>
              <mc:Fallback>
                <p:oleObj name="Photo Editor Photo" r:id="rId3" imgW="4761905" imgH="2790476" progId="MSPhotoEd.3">
                  <p:embed/>
                  <p:pic>
                    <p:nvPicPr>
                      <p:cNvPr id="75779" name="Object 3">
                        <a:extLst>
                          <a:ext uri="{FF2B5EF4-FFF2-40B4-BE49-F238E27FC236}">
                            <a16:creationId xmlns:a16="http://schemas.microsoft.com/office/drawing/2014/main" id="{69A01670-ECC9-400E-9757-1829D3ACA9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914400"/>
                        <a:ext cx="8382000" cy="571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9EDD22C1-9EA7-41DF-90A6-1297793DC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r>
              <a:rPr lang="cs-CZ" altLang="sk-SK"/>
              <a:t>TURP (x TUR)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841" y="767642"/>
            <a:ext cx="6822318" cy="60706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15F9B3F4-5AFB-4797-9B56-865217F2B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cs-CZ" altLang="sk-SK" sz="2400"/>
              <a:t>Ptotická pravá ledvina s dlouhými cévami (angiografie)</a:t>
            </a:r>
          </a:p>
        </p:txBody>
      </p:sp>
      <p:graphicFrame>
        <p:nvGraphicFramePr>
          <p:cNvPr id="8195" name="Object 3">
            <a:extLst>
              <a:ext uri="{FF2B5EF4-FFF2-40B4-BE49-F238E27FC236}">
                <a16:creationId xmlns:a16="http://schemas.microsoft.com/office/drawing/2014/main" id="{02948EFA-ACC0-4E90-8877-1B3D063CB45A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133600" y="762000"/>
          <a:ext cx="4876800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Photo Editor Photo" r:id="rId3" imgW="3648584" imgH="4761905" progId="MSPhotoEd.3">
                  <p:embed/>
                </p:oleObj>
              </mc:Choice>
              <mc:Fallback>
                <p:oleObj name="Photo Editor Photo" r:id="rId3" imgW="3648584" imgH="4761905" progId="MSPhotoEd.3">
                  <p:embed/>
                  <p:pic>
                    <p:nvPicPr>
                      <p:cNvPr id="8195" name="Object 3">
                        <a:extLst>
                          <a:ext uri="{FF2B5EF4-FFF2-40B4-BE49-F238E27FC236}">
                            <a16:creationId xmlns:a16="http://schemas.microsoft.com/office/drawing/2014/main" id="{02948EFA-ACC0-4E90-8877-1B3D063CB4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762000"/>
                        <a:ext cx="4876800" cy="594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CBA6629-C6ED-46CE-8F43-5228664A82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r>
              <a:rPr lang="cs-CZ" altLang="sk-SK"/>
              <a:t>Cysty ledviny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7D41604B-8BA3-4CF9-8B37-F12B3741FA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sk-SK"/>
              <a:t>Jednoduché cysty</a:t>
            </a:r>
          </a:p>
          <a:p>
            <a:r>
              <a:rPr lang="cs-CZ" altLang="sk-SK"/>
              <a:t>Polycystické ledviny</a:t>
            </a:r>
          </a:p>
          <a:p>
            <a:r>
              <a:rPr lang="cs-CZ" altLang="sk-SK"/>
              <a:t>Symptomatologie - </a:t>
            </a:r>
            <a:r>
              <a:rPr lang="cs-CZ" altLang="sk-SK" sz="2400"/>
              <a:t>bolesti v lumbální oblasti, hlavně při práci a pohybech, někdy hematurie s kolikou, infekty.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k-S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k-S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</TotalTime>
  <Words>2021</Words>
  <Application>Microsoft Office PowerPoint</Application>
  <PresentationFormat>Předvádění na obrazovce (4:3)</PresentationFormat>
  <Paragraphs>274</Paragraphs>
  <Slides>78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82" baseType="lpstr">
      <vt:lpstr>Arial</vt:lpstr>
      <vt:lpstr>Times New Roman</vt:lpstr>
      <vt:lpstr>Výchozí návrh</vt:lpstr>
      <vt:lpstr>Photo Editor Photo</vt:lpstr>
      <vt:lpstr>Vyšetření urol. systému</vt:lpstr>
      <vt:lpstr>Prezentace aplikace PowerPoint</vt:lpstr>
      <vt:lpstr> Anomálie ledvin </vt:lpstr>
      <vt:lpstr>Prezentace aplikace PowerPoint</vt:lpstr>
      <vt:lpstr>Ren duplex a ureter fissus bez stázy moče</vt:lpstr>
      <vt:lpstr>Lumbální dystopie pravé ledviny (urografie)</vt:lpstr>
      <vt:lpstr>Ren arcuatus</vt:lpstr>
      <vt:lpstr>Ptotická pravá ledvina s dlouhými cévami (angiografie)</vt:lpstr>
      <vt:lpstr>Cysty ledviny</vt:lpstr>
      <vt:lpstr>Polycystoza ledvin</vt:lpstr>
      <vt:lpstr>Resekce renální cysty</vt:lpstr>
      <vt:lpstr>Anomálie pánvičky a močovodů </vt:lpstr>
      <vt:lpstr>Ureterokéla při ren duplex a ureter duplex (urografie)</vt:lpstr>
      <vt:lpstr>Levostranný primární megaureter (urografie)</vt:lpstr>
      <vt:lpstr>Oboustranný sekundární megaureter s refluxem</vt:lpstr>
      <vt:lpstr>Anomálie močového měchýře</vt:lpstr>
      <vt:lpstr>Extrofie močového měchýře</vt:lpstr>
      <vt:lpstr>Divertikl zadní stěny moč. měchýře u dospělého</vt:lpstr>
      <vt:lpstr>Divertikl zadní stěny močového měchýře u dospělého</vt:lpstr>
      <vt:lpstr>Anomálie močové trubice</vt:lpstr>
      <vt:lpstr>Prezentace aplikace PowerPoint</vt:lpstr>
      <vt:lpstr>Úplná epispadie u chlapce. Vidíme colliculus seminalis a vstup do močového měchýře.</vt:lpstr>
      <vt:lpstr>Phimosis (x conglunatio praeputii)</vt:lpstr>
      <vt:lpstr>Circumcise </vt:lpstr>
      <vt:lpstr>Prezentace aplikace PowerPoint</vt:lpstr>
      <vt:lpstr>Prezentace aplikace PowerPoint</vt:lpstr>
      <vt:lpstr>Parafimoza</vt:lpstr>
      <vt:lpstr>Prezentace aplikace PowerPoint</vt:lpstr>
      <vt:lpstr>Prezentace aplikace PowerPoint</vt:lpstr>
      <vt:lpstr>Prezentace aplikace PowerPoint</vt:lpstr>
      <vt:lpstr>Anomálie varlat - nejčastější descensus testis incompletus</vt:lpstr>
      <vt:lpstr>Agenesis testis, testis duplex, hypoplasia testis congenita a extropia testis - vzácně.</vt:lpstr>
      <vt:lpstr>Poranění urogenitálního ústrojí</vt:lpstr>
      <vt:lpstr>Prezentace aplikace PowerPoint</vt:lpstr>
      <vt:lpstr>Příznaky poranění ledviny</vt:lpstr>
      <vt:lpstr>Trhlina středního kalichu jdoucí hluboko do parenchymu</vt:lpstr>
      <vt:lpstr>Poranění močového měchýře</vt:lpstr>
      <vt:lpstr>Velmi často sdružené se zlomeninami pánevních kostí</vt:lpstr>
      <vt:lpstr>Ruptura močového měchýře: intraperitoneální, extraperitoneální</vt:lpstr>
      <vt:lpstr>Cystogram u extraperitoneální ruptury mm</vt:lpstr>
      <vt:lpstr>Prezentace aplikace PowerPoint</vt:lpstr>
      <vt:lpstr>Poranění mužské močové trubice -obvykle krytá, částečné nebo totální.</vt:lpstr>
      <vt:lpstr>Poranění mužských pohlavních orgánů</vt:lpstr>
      <vt:lpstr>Záněty dolních močových cest</vt:lpstr>
      <vt:lpstr>Nespecifické hnisavé záněty horních močových cest </vt:lpstr>
      <vt:lpstr>Pyonephros a hydronephros</vt:lpstr>
      <vt:lpstr>Nespecifické záněty mužských pohlavních orgánů</vt:lpstr>
      <vt:lpstr>a) normální nález, b) schéma operačního nálezu při akutní epididymitidě</vt:lpstr>
      <vt:lpstr>Torze varlete</vt:lpstr>
      <vt:lpstr>Torze varlete</vt:lpstr>
      <vt:lpstr>Kameny cest močových - urolitiáza</vt:lpstr>
      <vt:lpstr>Urolithiasis</vt:lpstr>
      <vt:lpstr>Prezentace aplikace PowerPoint</vt:lpstr>
      <vt:lpstr>Prostý RTG snímek s bilat. odlitkovými konkrementy</vt:lpstr>
      <vt:lpstr>Klinický obraz urolitiázy</vt:lpstr>
      <vt:lpstr>Prezentace aplikace PowerPoint</vt:lpstr>
      <vt:lpstr>Ureterální cévka, Dormiův košíček.</vt:lpstr>
      <vt:lpstr>Kameny močového měchýře - cystolithiáza</vt:lpstr>
      <vt:lpstr>Mnohočetná cystolithiasa na nativním RTG snímku</vt:lpstr>
      <vt:lpstr>Tumory urogenitálního systému</vt:lpstr>
      <vt:lpstr>Nádory ledvin</vt:lpstr>
      <vt:lpstr>Smíšené nádory ledvin</vt:lpstr>
      <vt:lpstr>Tumor dolní poloviny l. ledviny v AG obraze</vt:lpstr>
      <vt:lpstr>Tumor pr. ledviny v AG obraze</vt:lpstr>
      <vt:lpstr>Nádory močového měchýře</vt:lpstr>
      <vt:lpstr>Hlavním příznakem je hematurie, nejčastěji nebolestivá.</vt:lpstr>
      <vt:lpstr>Cystogram - tumor levé části močového měchýře</vt:lpstr>
      <vt:lpstr>Nádory varlete (Testis)</vt:lpstr>
      <vt:lpstr>Nádory penisu</vt:lpstr>
      <vt:lpstr>Nádory prostaty</vt:lpstr>
      <vt:lpstr>Nativní RTG - četné osteoplastické metastázy v pánevních kostech typické pro karcinom prostaty</vt:lpstr>
      <vt:lpstr>Benigní hypertrofie prostaty</vt:lpstr>
      <vt:lpstr>Příznaky:</vt:lpstr>
      <vt:lpstr>IV urografie při adenomu prostaty</vt:lpstr>
      <vt:lpstr>Prostatectomia transvesicalis</vt:lpstr>
      <vt:lpstr>Prostatectomia retropubica sed. Millin</vt:lpstr>
      <vt:lpstr>Prostatectomia perinealis</vt:lpstr>
      <vt:lpstr>TURP (x TUR)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Urologie</dc:title>
  <dc:creator>Daniel Ira</dc:creator>
  <cp:lastModifiedBy>Daniel Ira</cp:lastModifiedBy>
  <cp:revision>16</cp:revision>
  <dcterms:created xsi:type="dcterms:W3CDTF">1601-01-01T00:00:00Z</dcterms:created>
  <dcterms:modified xsi:type="dcterms:W3CDTF">2020-11-29T20:30:18Z</dcterms:modified>
</cp:coreProperties>
</file>