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59" r:id="rId4"/>
    <p:sldId id="258" r:id="rId5"/>
    <p:sldId id="260" r:id="rId6"/>
    <p:sldId id="301" r:id="rId7"/>
    <p:sldId id="261" r:id="rId8"/>
    <p:sldId id="262" r:id="rId9"/>
    <p:sldId id="264" r:id="rId10"/>
    <p:sldId id="266" r:id="rId11"/>
    <p:sldId id="267" r:id="rId12"/>
    <p:sldId id="265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1" r:id="rId25"/>
    <p:sldId id="282" r:id="rId26"/>
    <p:sldId id="284" r:id="rId27"/>
    <p:sldId id="285" r:id="rId28"/>
    <p:sldId id="298" r:id="rId29"/>
    <p:sldId id="286" r:id="rId30"/>
    <p:sldId id="297" r:id="rId31"/>
    <p:sldId id="288" r:id="rId32"/>
    <p:sldId id="296" r:id="rId33"/>
    <p:sldId id="290" r:id="rId34"/>
    <p:sldId id="299" r:id="rId35"/>
    <p:sldId id="300" r:id="rId36"/>
    <p:sldId id="291" r:id="rId37"/>
    <p:sldId id="292" r:id="rId38"/>
    <p:sldId id="293" r:id="rId39"/>
    <p:sldId id="294" r:id="rId40"/>
    <p:sldId id="302" r:id="rId41"/>
    <p:sldId id="303" r:id="rId42"/>
    <p:sldId id="304" r:id="rId43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428" userDrawn="1">
          <p15:clr>
            <a:srgbClr val="A4A3A4"/>
          </p15:clr>
        </p15:guide>
        <p15:guide id="7" pos="7224" userDrawn="1">
          <p15:clr>
            <a:srgbClr val="A4A3A4"/>
          </p15:clr>
        </p15:guide>
        <p15:guide id="8" pos="909" userDrawn="1">
          <p15:clr>
            <a:srgbClr val="A4A3A4"/>
          </p15:clr>
        </p15:guide>
        <p15:guide id="9" pos="3688" userDrawn="1">
          <p15:clr>
            <a:srgbClr val="A4A3A4"/>
          </p15:clr>
        </p15:guide>
        <p15:guide id="10" pos="3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ka Roubalíková" initials="LR" lastIdx="2" clrIdx="0">
    <p:extLst>
      <p:ext uri="{19B8F6BF-5375-455C-9EA6-DF929625EA0E}">
        <p15:presenceInfo xmlns:p15="http://schemas.microsoft.com/office/powerpoint/2012/main" userId="S::70061@muni.cz::3b434e07-3dfe-452c-807a-d04c0df3a69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1928"/>
    <a:srgbClr val="0000DC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72" autoAdjust="0"/>
    <p:restoredTop sz="86441" autoAdjust="0"/>
  </p:normalViewPr>
  <p:slideViewPr>
    <p:cSldViewPr snapToGrid="0">
      <p:cViewPr>
        <p:scale>
          <a:sx n="58" d="100"/>
          <a:sy n="58" d="100"/>
        </p:scale>
        <p:origin x="173" y="-7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428"/>
        <p:guide pos="7224"/>
        <p:guide pos="909"/>
        <p:guide pos="3688"/>
        <p:guide pos="3968"/>
      </p:guideLst>
    </p:cSldViewPr>
  </p:slideViewPr>
  <p:outlineViewPr>
    <p:cViewPr>
      <p:scale>
        <a:sx n="33" d="100"/>
        <a:sy n="33" d="100"/>
      </p:scale>
      <p:origin x="0" y="-17789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6694"/>
    </p:cViewPr>
  </p:sorterViewPr>
  <p:notesViewPr>
    <p:cSldViewPr snapToGrid="0">
      <p:cViewPr varScale="1">
        <p:scale>
          <a:sx n="125" d="100"/>
          <a:sy n="125" d="100"/>
        </p:scale>
        <p:origin x="400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12" name="Nadpis 6">
            <a:extLst>
              <a:ext uri="{FF2B5EF4-FFF2-40B4-BE49-F238E27FC236}">
                <a16:creationId xmlns:a16="http://schemas.microsoft.com/office/drawing/2014/main" id="{F31C6098-45F4-4855-8153-FB7904CE4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4BB26B4-1DB3-416F-8DA4-AFF4E665D6D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14" name="Podnadpis 2">
            <a:extLst>
              <a:ext uri="{FF2B5EF4-FFF2-40B4-BE49-F238E27FC236}">
                <a16:creationId xmlns:a16="http://schemas.microsoft.com/office/drawing/2014/main" id="{6623C95A-60BE-40EB-9BC7-25260893EB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ástupný symbol pro obsah 12">
            <a:extLst>
              <a:ext uri="{FF2B5EF4-FFF2-40B4-BE49-F238E27FC236}">
                <a16:creationId xmlns:a16="http://schemas.microsoft.com/office/drawing/2014/main" id="{9547EBDF-D870-4615-B89A-66FC8E0A0F0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2" name="Zástupný symbol pro text 5">
            <a:extLst>
              <a:ext uri="{FF2B5EF4-FFF2-40B4-BE49-F238E27FC236}">
                <a16:creationId xmlns:a16="http://schemas.microsoft.com/office/drawing/2014/main" id="{FE825788-55A0-4392-9284-0099917A1B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Zástupný symbol pro text 13">
            <a:extLst>
              <a:ext uri="{FF2B5EF4-FFF2-40B4-BE49-F238E27FC236}">
                <a16:creationId xmlns:a16="http://schemas.microsoft.com/office/drawing/2014/main" id="{BB6DC7A3-6070-4788-8925-ECEF5D270E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7B2FBDD4-6F42-4D3A-ABC8-DAF530179BD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Zástupný symbol pro text 13">
            <a:extLst>
              <a:ext uri="{FF2B5EF4-FFF2-40B4-BE49-F238E27FC236}">
                <a16:creationId xmlns:a16="http://schemas.microsoft.com/office/drawing/2014/main" id="{6559EC12-76DD-40DE-8DB8-8B359A47CC5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Zástupný symbol pro obsah 12">
            <a:extLst>
              <a:ext uri="{FF2B5EF4-FFF2-40B4-BE49-F238E27FC236}">
                <a16:creationId xmlns:a16="http://schemas.microsoft.com/office/drawing/2014/main" id="{137F4524-A39B-43FB-9E07-67C451992724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6838A12A-82A1-4709-9D33-F39AFA8AFA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28" name="Rectangle 17">
            <a:extLst>
              <a:ext uri="{FF2B5EF4-FFF2-40B4-BE49-F238E27FC236}">
                <a16:creationId xmlns:a16="http://schemas.microsoft.com/office/drawing/2014/main" id="{DE0BEEF4-6DAC-4D6C-AD80-575053D4229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29" name="Rectangle 18">
            <a:extLst>
              <a:ext uri="{FF2B5EF4-FFF2-40B4-BE49-F238E27FC236}">
                <a16:creationId xmlns:a16="http://schemas.microsoft.com/office/drawing/2014/main" id="{D54EEC6B-F6F3-491F-AF84-5FBBB3FC67C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693E3813-A8A0-4605-A751-A0C7062485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Rectangle 17">
            <a:extLst>
              <a:ext uri="{FF2B5EF4-FFF2-40B4-BE49-F238E27FC236}">
                <a16:creationId xmlns:a16="http://schemas.microsoft.com/office/drawing/2014/main" id="{77EDFCFB-BDDB-45EE-9574-EB8FA8F8867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8" name="Rectangle 18">
            <a:extLst>
              <a:ext uri="{FF2B5EF4-FFF2-40B4-BE49-F238E27FC236}">
                <a16:creationId xmlns:a16="http://schemas.microsoft.com/office/drawing/2014/main" id="{560DCD67-AE12-4FF8-B224-2C33488C5A4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nímek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rázek 7">
            <a:extLst>
              <a:ext uri="{FF2B5EF4-FFF2-40B4-BE49-F238E27FC236}">
                <a16:creationId xmlns:a16="http://schemas.microsoft.com/office/drawing/2014/main" id="{F4024E46-62E6-44CE-9E2C-14E827C7CC9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83CAA91-E696-4AD2-90D7-33C9838102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D1C4BF70-4C1E-4AF7-81E0-104F006A02E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10" name="Rectangle 18">
            <a:extLst>
              <a:ext uri="{FF2B5EF4-FFF2-40B4-BE49-F238E27FC236}">
                <a16:creationId xmlns:a16="http://schemas.microsoft.com/office/drawing/2014/main" id="{3E5CFC32-FE61-424D-B52A-0545883D659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 MED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5">
            <a:extLst>
              <a:ext uri="{FF2B5EF4-FFF2-40B4-BE49-F238E27FC236}">
                <a16:creationId xmlns:a16="http://schemas.microsoft.com/office/drawing/2014/main" id="{B05C908F-B8F4-4FC8-A2D7-3536612277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nímek MUN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16480462-23C7-4E09-BE59-6229F8EBE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6">
            <a:extLst>
              <a:ext uri="{FF2B5EF4-FFF2-40B4-BE49-F238E27FC236}">
                <a16:creationId xmlns:a16="http://schemas.microsoft.com/office/drawing/2014/main" id="{A863908E-35CD-40EF-A9BC-99C58ABB7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B6C1BCC2-A34F-44AA-A794-995C12271B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A5A4303E-2B43-4D3D-A41D-FED699B96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  <p:sp>
        <p:nvSpPr>
          <p:cNvPr id="13" name="Rectangle 17">
            <a:extLst>
              <a:ext uri="{FF2B5EF4-FFF2-40B4-BE49-F238E27FC236}">
                <a16:creationId xmlns:a16="http://schemas.microsoft.com/office/drawing/2014/main" id="{7870222A-3184-483B-8432-BC2DC270157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chemeClr val="bg1"/>
                </a:solidFill>
                <a:effectLst/>
                <a:latin typeface="+mj-lt"/>
              </a:defRPr>
            </a:lvl1pPr>
          </a:lstStyle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9151A81E-EB70-4E3D-8B26-0F63114D610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bg1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2">
            <a:extLst>
              <a:ext uri="{FF2B5EF4-FFF2-40B4-BE49-F238E27FC236}">
                <a16:creationId xmlns:a16="http://schemas.microsoft.com/office/drawing/2014/main" id="{FB42411C-CED0-4ED2-B4E8-5D353B0A3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521D70DC-2864-41C2-B8C6-05CA897F7C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2FD3E81E-40FE-4E13-9B11-5767EF4D1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3B718662-BCEF-4F53-80CB-8B7864BBF9F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4" name="Rectangle 18">
            <a:extLst>
              <a:ext uri="{FF2B5EF4-FFF2-40B4-BE49-F238E27FC236}">
                <a16:creationId xmlns:a16="http://schemas.microsoft.com/office/drawing/2014/main" id="{817F25E5-B573-488B-992B-821062693CA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61655828-74E8-4C8C-9A46-D37055D42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0" name="Zástupný symbol pro text 7">
            <a:extLst>
              <a:ext uri="{FF2B5EF4-FFF2-40B4-BE49-F238E27FC236}">
                <a16:creationId xmlns:a16="http://schemas.microsoft.com/office/drawing/2014/main" id="{75DC10B1-1F87-4724-A431-B37F17D5CC7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1" name="Nadpis 12">
            <a:extLst>
              <a:ext uri="{FF2B5EF4-FFF2-40B4-BE49-F238E27FC236}">
                <a16:creationId xmlns:a16="http://schemas.microsoft.com/office/drawing/2014/main" id="{AC2C2C02-70BC-4CA2-A448-691E5EA52A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B250CC6C-D8E6-4BFA-8121-125E87CAF9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4" name="Zástupný symbol pro zápatí 1">
            <a:extLst>
              <a:ext uri="{FF2B5EF4-FFF2-40B4-BE49-F238E27FC236}">
                <a16:creationId xmlns:a16="http://schemas.microsoft.com/office/drawing/2014/main" id="{7031899D-0AAE-4B99-AEF8-0822F14C8E1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5" name="Zástupný symbol pro číslo snímku 2">
            <a:extLst>
              <a:ext uri="{FF2B5EF4-FFF2-40B4-BE49-F238E27FC236}">
                <a16:creationId xmlns:a16="http://schemas.microsoft.com/office/drawing/2014/main" id="{D92A2384-FACF-4740-A29F-249FD2ADBF5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D4C2477F-94C0-46AB-8F78-23BC6DD4FC0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2" name="Nadpis 12">
            <a:extLst>
              <a:ext uri="{FF2B5EF4-FFF2-40B4-BE49-F238E27FC236}">
                <a16:creationId xmlns:a16="http://schemas.microsoft.com/office/drawing/2014/main" id="{C4106739-3F30-4F60-A2E3-CF2394B80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13" name="Zástupný symbol pro text 7">
            <a:extLst>
              <a:ext uri="{FF2B5EF4-FFF2-40B4-BE49-F238E27FC236}">
                <a16:creationId xmlns:a16="http://schemas.microsoft.com/office/drawing/2014/main" id="{E339B93E-CBDC-488E-BF9A-45D7166AC8D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Zástupný symbol pro obsah 2">
            <a:extLst>
              <a:ext uri="{FF2B5EF4-FFF2-40B4-BE49-F238E27FC236}">
                <a16:creationId xmlns:a16="http://schemas.microsoft.com/office/drawing/2014/main" id="{BFD74342-09BD-4472-B28E-114F4330F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15" name="Zástupný symbol pro obsah 2">
            <a:extLst>
              <a:ext uri="{FF2B5EF4-FFF2-40B4-BE49-F238E27FC236}">
                <a16:creationId xmlns:a16="http://schemas.microsoft.com/office/drawing/2014/main" id="{AD2DE495-3325-41DE-A9F8-9591CFE84142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1764A665-A1E3-4A8F-B626-FB65BDBAFB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9" name="Rectangle 17">
            <a:extLst>
              <a:ext uri="{FF2B5EF4-FFF2-40B4-BE49-F238E27FC236}">
                <a16:creationId xmlns:a16="http://schemas.microsoft.com/office/drawing/2014/main" id="{ADC4F307-3DF9-4410-8992-A762F287764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437C06DE-EC9E-4277-9F01-ABCD1D78511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obsah 12">
            <a:extLst>
              <a:ext uri="{FF2B5EF4-FFF2-40B4-BE49-F238E27FC236}">
                <a16:creationId xmlns:a16="http://schemas.microsoft.com/office/drawing/2014/main" id="{3CE5E861-D1D4-4121-A3EE-54C338DE09BB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8" name="Nadpis 3">
            <a:extLst>
              <a:ext uri="{FF2B5EF4-FFF2-40B4-BE49-F238E27FC236}">
                <a16:creationId xmlns:a16="http://schemas.microsoft.com/office/drawing/2014/main" id="{F7E125D3-8983-4C68-BE8E-3E28EE043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29" name="Zástupný symbol pro text 13">
            <a:extLst>
              <a:ext uri="{FF2B5EF4-FFF2-40B4-BE49-F238E27FC236}">
                <a16:creationId xmlns:a16="http://schemas.microsoft.com/office/drawing/2014/main" id="{437D9636-8187-40FB-9014-91A485647AB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pic>
        <p:nvPicPr>
          <p:cNvPr id="30" name="Obrázek 29">
            <a:extLst>
              <a:ext uri="{FF2B5EF4-FFF2-40B4-BE49-F238E27FC236}">
                <a16:creationId xmlns:a16="http://schemas.microsoft.com/office/drawing/2014/main" id="{338E8CF6-8E6E-495F-9305-499E00CAAB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1" name="Zástupný symbol pro obsah 2">
            <a:extLst>
              <a:ext uri="{FF2B5EF4-FFF2-40B4-BE49-F238E27FC236}">
                <a16:creationId xmlns:a16="http://schemas.microsoft.com/office/drawing/2014/main" id="{F1218642-4B36-47A8-993D-095CD9ED7856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sp>
        <p:nvSpPr>
          <p:cNvPr id="32" name="Rectangle 17">
            <a:extLst>
              <a:ext uri="{FF2B5EF4-FFF2-40B4-BE49-F238E27FC236}">
                <a16:creationId xmlns:a16="http://schemas.microsoft.com/office/drawing/2014/main" id="{B6B70499-49FF-4F72-990E-E50DCAF49705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3" name="Rectangle 18">
            <a:extLst>
              <a:ext uri="{FF2B5EF4-FFF2-40B4-BE49-F238E27FC236}">
                <a16:creationId xmlns:a16="http://schemas.microsoft.com/office/drawing/2014/main" id="{306C7E2E-0F6D-4FCC-BEBB-E477C0EDE1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8CE0E250-5D3F-4EB8-8C80-318156771048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3" name="Zástupný symbol pro text 5">
            <a:extLst>
              <a:ext uri="{FF2B5EF4-FFF2-40B4-BE49-F238E27FC236}">
                <a16:creationId xmlns:a16="http://schemas.microsoft.com/office/drawing/2014/main" id="{0F223511-4560-47CD-B05A-BADF3B3D14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4" name="Zástupný symbol pro text 5">
            <a:extLst>
              <a:ext uri="{FF2B5EF4-FFF2-40B4-BE49-F238E27FC236}">
                <a16:creationId xmlns:a16="http://schemas.microsoft.com/office/drawing/2014/main" id="{3AFBD400-6ACB-4E94-8A8F-EF5BE839526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5" name="Zástupný symbol pro text 5">
            <a:extLst>
              <a:ext uri="{FF2B5EF4-FFF2-40B4-BE49-F238E27FC236}">
                <a16:creationId xmlns:a16="http://schemas.microsoft.com/office/drawing/2014/main" id="{F6BCDF9B-5557-4C01-BFEA-AC54389E04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6" name="Zástupný symbol pro text 13">
            <a:extLst>
              <a:ext uri="{FF2B5EF4-FFF2-40B4-BE49-F238E27FC236}">
                <a16:creationId xmlns:a16="http://schemas.microsoft.com/office/drawing/2014/main" id="{978AEBEE-D3B8-4F1E-84B5-BAC5E748B03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7" name="Zástupný symbol pro text 13">
            <a:extLst>
              <a:ext uri="{FF2B5EF4-FFF2-40B4-BE49-F238E27FC236}">
                <a16:creationId xmlns:a16="http://schemas.microsoft.com/office/drawing/2014/main" id="{8BEF53DA-BDCC-402C-8853-0C952D6B00F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8" name="Zástupný symbol pro text 13">
            <a:extLst>
              <a:ext uri="{FF2B5EF4-FFF2-40B4-BE49-F238E27FC236}">
                <a16:creationId xmlns:a16="http://schemas.microsoft.com/office/drawing/2014/main" id="{1B869AE0-B815-43F3-9C57-774B126513C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Zástupný symbol pro obsah 12">
            <a:extLst>
              <a:ext uri="{FF2B5EF4-FFF2-40B4-BE49-F238E27FC236}">
                <a16:creationId xmlns:a16="http://schemas.microsoft.com/office/drawing/2014/main" id="{7EE296DF-188D-46CD-A248-5E32B38204A8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Zástupný symbol pro obsah 12">
            <a:extLst>
              <a:ext uri="{FF2B5EF4-FFF2-40B4-BE49-F238E27FC236}">
                <a16:creationId xmlns:a16="http://schemas.microsoft.com/office/drawing/2014/main" id="{86567007-60CB-42DC-93EA-A0AFB168C81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Zástupný symbol pro text 7">
            <a:extLst>
              <a:ext uri="{FF2B5EF4-FFF2-40B4-BE49-F238E27FC236}">
                <a16:creationId xmlns:a16="http://schemas.microsoft.com/office/drawing/2014/main" id="{F1BE8CEB-F37E-4115-BEAE-2A66158C125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2" name="Nadpis 12">
            <a:extLst>
              <a:ext uri="{FF2B5EF4-FFF2-40B4-BE49-F238E27FC236}">
                <a16:creationId xmlns:a16="http://schemas.microsoft.com/office/drawing/2014/main" id="{9063DEBF-5704-4C60-927D-4EE182D48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C1E17AD7-C41E-4941-82E2-9E0085CDE6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34" name="Rectangle 17">
            <a:extLst>
              <a:ext uri="{FF2B5EF4-FFF2-40B4-BE49-F238E27FC236}">
                <a16:creationId xmlns:a16="http://schemas.microsoft.com/office/drawing/2014/main" id="{2019F1A4-69A0-4FF8-8995-9B76480FDF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5" name="Rectangle 18">
            <a:extLst>
              <a:ext uri="{FF2B5EF4-FFF2-40B4-BE49-F238E27FC236}">
                <a16:creationId xmlns:a16="http://schemas.microsoft.com/office/drawing/2014/main" id="{70B6F527-4F6F-407F-ACB8-3642D3D05B9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6D2A4ADF-EE22-48A9-9D57-09381DE87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5327AD19-2866-498E-B141-60DB67C20A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F362095D-69A9-4E7E-B0AD-45833F6F0960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816C4316-2D20-4A0F-97F8-1B81D6F3D27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479503A6-16CC-4F01-AF35-CF704ACE787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7" name="Rectangle 18">
            <a:extLst>
              <a:ext uri="{FF2B5EF4-FFF2-40B4-BE49-F238E27FC236}">
                <a16:creationId xmlns:a16="http://schemas.microsoft.com/office/drawing/2014/main" id="{0C31BCEF-D9FF-4796-A774-A41223BD563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8A9C999D-0177-4D2E-B8A6-1E94C72C4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166C581-4BC7-43C0-A297-97463012A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Rectangle 17">
            <a:extLst>
              <a:ext uri="{FF2B5EF4-FFF2-40B4-BE49-F238E27FC236}">
                <a16:creationId xmlns:a16="http://schemas.microsoft.com/office/drawing/2014/main" id="{804A2AC6-8CD7-45FD-9072-6BC53E42A30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CB7837D4-109B-4305-835D-58924C78A80A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nadpis 1">
            <a:extLst>
              <a:ext uri="{FF2B5EF4-FFF2-40B4-BE49-F238E27FC236}">
                <a16:creationId xmlns:a16="http://schemas.microsoft.com/office/drawing/2014/main" id="{357E978C-D332-46B0-BCEB-191876BAE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7" name="Zástupný symbol pro text 4">
            <a:extLst>
              <a:ext uri="{FF2B5EF4-FFF2-40B4-BE49-F238E27FC236}">
                <a16:creationId xmlns:a16="http://schemas.microsoft.com/office/drawing/2014/main" id="{BF356BAA-D86E-48F6-AB0E-D85145D01E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 dirty="0"/>
              <a:t>Upravte styly předlohy textu</a:t>
            </a:r>
          </a:p>
        </p:txBody>
      </p:sp>
      <p:sp>
        <p:nvSpPr>
          <p:cNvPr id="8" name="Rectangle 17">
            <a:extLst>
              <a:ext uri="{FF2B5EF4-FFF2-40B4-BE49-F238E27FC236}">
                <a16:creationId xmlns:a16="http://schemas.microsoft.com/office/drawing/2014/main" id="{04A51A6C-23BF-41AD-B682-A75C089948D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sz="1200" smtClean="0">
                <a:solidFill>
                  <a:srgbClr val="0000DC"/>
                </a:solidFill>
                <a:effectLst/>
                <a:latin typeface="+mj-lt"/>
              </a:defRPr>
            </a:lvl1pPr>
          </a:lstStyle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9" name="Rectangle 18">
            <a:extLst>
              <a:ext uri="{FF2B5EF4-FFF2-40B4-BE49-F238E27FC236}">
                <a16:creationId xmlns:a16="http://schemas.microsoft.com/office/drawing/2014/main" id="{F8DFAB6E-B377-4196-8D95-E94BE6B31EB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90" r:id="rId2"/>
    <p:sldLayoutId id="2147483684" r:id="rId3"/>
    <p:sldLayoutId id="2147483685" r:id="rId4"/>
    <p:sldLayoutId id="2147483688" r:id="rId5"/>
    <p:sldLayoutId id="2147483674" r:id="rId6"/>
    <p:sldLayoutId id="2147483673" r:id="rId7"/>
    <p:sldLayoutId id="2147483676" r:id="rId8"/>
    <p:sldLayoutId id="2147483675" r:id="rId9"/>
    <p:sldLayoutId id="2147483677" r:id="rId10"/>
    <p:sldLayoutId id="2147483686" r:id="rId11"/>
    <p:sldLayoutId id="2147483694" r:id="rId12"/>
    <p:sldLayoutId id="2147483692" r:id="rId13"/>
    <p:sldLayoutId id="2147483693" r:id="rId14"/>
  </p:sldLayoutIdLst>
  <p:hf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6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CD8048B6-AF01-4B4A-BE9A-F7DCB26E043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Definujte zápatí – název prezentace nebo pracoviště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1825E5-D257-47E1-8655-C5509D68D4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FD7238A-0505-48A6-97BC-118463B5F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FF0000"/>
                </a:solidFill>
              </a:rPr>
              <a:t>Bakalářská práce I.3 </a:t>
            </a:r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id="{83B23C1F-2B84-4BB0-8218-FF3718CE58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sz="4000" b="1" dirty="0">
              <a:solidFill>
                <a:schemeClr val="tx2"/>
              </a:solidFill>
            </a:endParaRPr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6CFA9A9-1E4D-4270-B03A-F176D4C66B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85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31"/>
    </mc:Choice>
    <mc:Fallback>
      <p:transition spd="slow" advTm="13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3F8BD-BDE0-480B-A57C-A7F6D6EC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Kroky průzkumu a výzkumu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9BCFAB-8935-4C2E-9E4D-DD2AF4FB2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3. Shromáždění informací</a:t>
            </a:r>
          </a:p>
          <a:p>
            <a:pPr marL="72000" indent="0">
              <a:buNone/>
            </a:pPr>
            <a:r>
              <a:rPr lang="cs-CZ" dirty="0"/>
              <a:t>Je zařazeno do realizační etapy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CFAEF6-081B-4594-A9D0-B1942FC28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BD72835-0352-4F10-9490-E6F4833CC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61CDF67-97A7-4C5A-B5E1-984CE6B7DF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542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433"/>
    </mc:Choice>
    <mc:Fallback>
      <p:transition spd="slow" advTm="19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3F8BD-BDE0-480B-A57C-A7F6D6EC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Kroky průzkumu a výzkumu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9BCFAB-8935-4C2E-9E4D-DD2AF4FB2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4. Analýza informací </a:t>
            </a:r>
          </a:p>
          <a:p>
            <a:pPr marL="72000" indent="0">
              <a:buNone/>
            </a:pPr>
            <a:r>
              <a:rPr lang="cs-CZ" dirty="0"/>
              <a:t>5. Prezentace výsledků</a:t>
            </a:r>
          </a:p>
          <a:p>
            <a:pPr marL="72000" indent="0">
              <a:buNone/>
            </a:pPr>
            <a:r>
              <a:rPr lang="cs-CZ" dirty="0"/>
              <a:t>Tyto dva kroky patří do etapy zpracování výsledků a jejich interpretace. </a:t>
            </a:r>
          </a:p>
          <a:p>
            <a:pPr marL="72000" indent="0">
              <a:buNone/>
            </a:pPr>
            <a:r>
              <a:rPr lang="cs-CZ" dirty="0"/>
              <a:t>Poslední etapa je ukončena vypracováním průzkumné/výzkumné zprávy, která by měla obsahovat i doporučení pro praxi a nastínění problémů pro další řešení jako výsledek průzkumu či výzkumu.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CFAEF6-081B-4594-A9D0-B1942FC28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BD72835-0352-4F10-9490-E6F4833CC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1B8E7E1-4545-409E-B9A2-32658BAA74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637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069"/>
    </mc:Choice>
    <mc:Fallback>
      <p:transition spd="slow" advTm="42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04620D-3935-457A-8FE4-1132C3695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Definování problémů a cílů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0AE1CB3-D282-44F2-9D96-30A1F43C2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Cíl musí být definován pečlivě a jasně. </a:t>
            </a:r>
          </a:p>
          <a:p>
            <a:r>
              <a:rPr lang="cs-CZ" dirty="0"/>
              <a:t>Jako problém, který má být řešen, </a:t>
            </a:r>
            <a:r>
              <a:rPr lang="cs-CZ" dirty="0" err="1"/>
              <a:t>resp.otázka</a:t>
            </a:r>
            <a:r>
              <a:rPr lang="cs-CZ" dirty="0"/>
              <a:t>, která z problému vyplývá a má být zodpovězena, úkol, který má být splněn, </a:t>
            </a:r>
            <a:r>
              <a:rPr lang="cs-CZ" dirty="0" err="1"/>
              <a:t>tzn.zjištění</a:t>
            </a:r>
            <a:r>
              <a:rPr lang="cs-CZ" dirty="0"/>
              <a:t> konkrétních dat.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B26A117-0995-4A08-89E5-3A4C7E4FF2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4035C61-CE0D-4BA2-8024-962799890A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4369B634-89D1-407F-83C9-DC296B6346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6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70"/>
    </mc:Choice>
    <mc:Fallback>
      <p:transition spd="slow" advTm="258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652B41-28E7-4FB8-9AD4-72E15F592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Hypotézy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4DB6B0-122F-458A-B4B0-0D77554811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Hypotéza je podmíněný výrok o vztahu mezi jevy nebo jejich určitými stránkami. </a:t>
            </a:r>
          </a:p>
          <a:p>
            <a:pPr marL="72000" indent="0">
              <a:buNone/>
            </a:pPr>
            <a:r>
              <a:rPr lang="cs-CZ" dirty="0"/>
              <a:t>Je třeba získat další důkazy, fakta, argumenty, potvrzení pravdivosti. </a:t>
            </a:r>
          </a:p>
          <a:p>
            <a:pPr marL="72000" indent="0">
              <a:buNone/>
            </a:pPr>
            <a:r>
              <a:rPr lang="cs-CZ" dirty="0"/>
              <a:t>Příklad hypotézy: </a:t>
            </a:r>
          </a:p>
          <a:p>
            <a:pPr marL="72000" indent="0">
              <a:buNone/>
            </a:pPr>
            <a:r>
              <a:rPr lang="cs-CZ" dirty="0"/>
              <a:t>Air </a:t>
            </a:r>
            <a:r>
              <a:rPr lang="cs-CZ" dirty="0" err="1"/>
              <a:t>flow</a:t>
            </a:r>
            <a:r>
              <a:rPr lang="cs-CZ" dirty="0"/>
              <a:t> může poškozovat povrch výplní. </a:t>
            </a:r>
          </a:p>
          <a:p>
            <a:pPr marL="72000" indent="0">
              <a:buNone/>
            </a:pPr>
            <a:r>
              <a:rPr lang="cs-CZ" dirty="0"/>
              <a:t>Následující činnosti směřují k ověření hypotézy.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2897AF3-84BD-4A3E-96DE-739FDA0D6B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47125A-FC9D-4A0C-8791-EACB247D3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DD71BA09-84AE-48B2-9A7F-2EDA7B3550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7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161"/>
    </mc:Choice>
    <mc:Fallback>
      <p:transition spd="slow" advTm="561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8905D8-0633-4C01-A8BC-FCE093BA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nástroje výzkumu či průzkumu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7F4C4D-53AB-4DBA-8050-19E3F208E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Pozorování</a:t>
            </a:r>
          </a:p>
          <a:p>
            <a:pPr marL="72000" indent="0">
              <a:buNone/>
            </a:pPr>
            <a:r>
              <a:rPr lang="cs-CZ" dirty="0"/>
              <a:t>Je metoda sledování </a:t>
            </a:r>
            <a:r>
              <a:rPr lang="cs-CZ" dirty="0" err="1"/>
              <a:t>vzniku,průběhu</a:t>
            </a:r>
            <a:r>
              <a:rPr lang="cs-CZ" dirty="0"/>
              <a:t> a změn určitých proměnných </a:t>
            </a:r>
          </a:p>
          <a:p>
            <a:pPr marL="72000" indent="0">
              <a:buNone/>
            </a:pPr>
            <a:r>
              <a:rPr lang="cs-CZ" dirty="0"/>
              <a:t>Může být zaměřeno na nositele pozorování (introspekce), na jinou osobu nebo na skupinu osob. </a:t>
            </a:r>
          </a:p>
          <a:p>
            <a:pPr marL="72000" indent="0">
              <a:buNone/>
            </a:pPr>
            <a:r>
              <a:rPr lang="cs-CZ" dirty="0"/>
              <a:t>Musí být dobře zaměřené, plánované na vnímání vybraných jevů a to, co bylo vnímáno, je pečlivě a systematicky zaznamenáváno.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20BF77-2C1C-4D27-959D-44A9BAC7F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B4800F-D289-465E-B462-EB810C115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6071B4A-E86B-42B4-A200-4E8EA54330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399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831"/>
    </mc:Choice>
    <mc:Fallback>
      <p:transition spd="slow" advTm="38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8905D8-0633-4C01-A8BC-FCE093BA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nástroje výzkumu či průzkumu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7F4C4D-53AB-4DBA-8050-19E3F208E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Interakční metoda</a:t>
            </a:r>
          </a:p>
          <a:p>
            <a:pPr marL="72000" indent="0">
              <a:buNone/>
            </a:pPr>
            <a:r>
              <a:rPr lang="cs-CZ" dirty="0"/>
              <a:t>Kombinace pozorování a experimentu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20BF77-2C1C-4D27-959D-44A9BAC7F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B4800F-D289-465E-B462-EB810C115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CD21934-56FA-4A8C-8BB0-3F49BE713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3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91"/>
    </mc:Choice>
    <mc:Fallback>
      <p:transition spd="slow" advTm="127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8905D8-0633-4C01-A8BC-FCE093BA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nástroje výzkumu či průzkumu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7F4C4D-53AB-4DBA-8050-19E3F208E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Dotazování</a:t>
            </a:r>
          </a:p>
          <a:p>
            <a:pPr marL="72000" indent="0">
              <a:buNone/>
            </a:pPr>
            <a:r>
              <a:rPr lang="cs-CZ" dirty="0"/>
              <a:t>Dotazník je soubor otázek předkládaný osobám ve standardizované podobě za účelem zjištění specifických údajů.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20BF77-2C1C-4D27-959D-44A9BAC7F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B4800F-D289-465E-B462-EB810C115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63BE7C8-239A-47AD-9D9E-683E5A4220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63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551"/>
    </mc:Choice>
    <mc:Fallback>
      <p:transition spd="slow" advTm="34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8905D8-0633-4C01-A8BC-FCE093BA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nástroje výzkumu či průzkumu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7F4C4D-53AB-4DBA-8050-19E3F208E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Rozhovor</a:t>
            </a:r>
          </a:p>
          <a:p>
            <a:pPr marL="72000" indent="0">
              <a:buNone/>
            </a:pPr>
            <a:r>
              <a:rPr lang="cs-CZ" dirty="0"/>
              <a:t>Je zjišťování informací rozhovorem s lidmi; rozhovor je veden na základě záznamového </a:t>
            </a:r>
            <a:r>
              <a:rPr lang="cs-CZ" dirty="0" err="1"/>
              <a:t>listu.Interview</a:t>
            </a:r>
            <a:r>
              <a:rPr lang="cs-CZ" dirty="0"/>
              <a:t> je nestandardizovaný volný rozhovor.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20BF77-2C1C-4D27-959D-44A9BAC7F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B4800F-D289-465E-B462-EB810C115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888550D-A683-45D4-AC68-9411813E52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303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18"/>
    </mc:Choice>
    <mc:Fallback>
      <p:transition spd="slow" advTm="15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8905D8-0633-4C01-A8BC-FCE093BA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nástroje výzkumu či průzkumu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7F4C4D-53AB-4DBA-8050-19E3F208E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Anketa</a:t>
            </a:r>
          </a:p>
          <a:p>
            <a:pPr marL="72000" indent="0">
              <a:buNone/>
            </a:pPr>
            <a:r>
              <a:rPr lang="cs-CZ" dirty="0"/>
              <a:t>Je méně fundovanou formou průzkumu veřejného mínění, kterou užívají a obvykle si </a:t>
            </a:r>
            <a:r>
              <a:rPr lang="cs-CZ" dirty="0" err="1"/>
              <a:t>si</a:t>
            </a:r>
            <a:r>
              <a:rPr lang="cs-CZ" dirty="0"/>
              <a:t> samy vytváří většinou média, není kladen takový důraz na výběr respondentů.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20BF77-2C1C-4D27-959D-44A9BAC7F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B4800F-D289-465E-B462-EB810C115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DFDDCAB-86A1-4642-B75A-18E21B987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519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25"/>
    </mc:Choice>
    <mc:Fallback>
      <p:transition spd="slow" advTm="149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8905D8-0633-4C01-A8BC-FCE093BA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nástroje výzkumu či průzkumu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7F4C4D-53AB-4DBA-8050-19E3F208E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dirty="0"/>
              <a:t>Analýza dokumentů </a:t>
            </a:r>
          </a:p>
          <a:p>
            <a:pPr marL="72000" indent="0">
              <a:buNone/>
            </a:pPr>
            <a:r>
              <a:rPr lang="cs-CZ" dirty="0"/>
              <a:t>Jde o analýzu jakýchkoli dokumentů, které nebyly vytvořeny za účelem daného průzkumu či výzkumu (např. získávání dat z dokumentace pacientů)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20BF77-2C1C-4D27-959D-44A9BAC7F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B4800F-D289-465E-B462-EB810C115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F4EA894-0DBC-41D3-BC90-93C45C049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5360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934"/>
    </mc:Choice>
    <mc:Fallback>
      <p:transition spd="slow" advTm="30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8F025AF-7314-4142-ADBA-DB2EDDAC5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Průzkum a výzkum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60FAE837-C1A0-46CF-961F-0EB99D687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03876"/>
            <a:ext cx="10753200" cy="4139998"/>
          </a:xfrm>
        </p:spPr>
        <p:txBody>
          <a:bodyPr/>
          <a:lstStyle/>
          <a:p>
            <a:r>
              <a:rPr lang="cs-CZ" dirty="0"/>
              <a:t>Praktická část se realizuje průzkumem nebo výzkumem. </a:t>
            </a:r>
          </a:p>
          <a:p>
            <a:pPr marL="72000" indent="0">
              <a:buNone/>
            </a:pPr>
            <a:r>
              <a:rPr lang="cs-CZ" dirty="0"/>
              <a:t>PRŮZKUM</a:t>
            </a:r>
          </a:p>
          <a:p>
            <a:pPr marL="72000" indent="0">
              <a:buNone/>
            </a:pPr>
            <a:r>
              <a:rPr lang="cs-CZ" dirty="0"/>
              <a:t>Je zkoumání jevů a procesů a souvislosti. V porovnání a výzkumem je méně systematický, orientační. </a:t>
            </a:r>
          </a:p>
          <a:p>
            <a:pPr marL="72000" indent="0">
              <a:buNone/>
            </a:pPr>
            <a:r>
              <a:rPr lang="cs-CZ" dirty="0"/>
              <a:t>Tazatel – respondenti. </a:t>
            </a:r>
          </a:p>
          <a:p>
            <a:pPr marL="72000" indent="0">
              <a:buNone/>
            </a:pPr>
            <a:r>
              <a:rPr lang="cs-CZ" dirty="0"/>
              <a:t>Tazatel klade otázku – odpovědi jsou obvykle typu ano, spíše ano, ne, spíše, ne, nevím.  </a:t>
            </a:r>
          </a:p>
          <a:p>
            <a:pPr marL="72000" indent="0">
              <a:buNone/>
            </a:pPr>
            <a:r>
              <a:rPr lang="cs-CZ" dirty="0"/>
              <a:t>Bc práce, diplomové práce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D77981B-A5E1-42E2-8B96-1D12E0DBF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652D3FD-9CC4-4A5A-87A3-8C3D92672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9B518A2A-F079-46B3-BD39-77122E03B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648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45"/>
    </mc:Choice>
    <mc:Fallback>
      <p:transition spd="slow" advTm="52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8905D8-0633-4C01-A8BC-FCE093BA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nástroje výzkumu či průzkumu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7F4C4D-53AB-4DBA-8050-19E3F208E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Sekundární analýza dat</a:t>
            </a:r>
          </a:p>
          <a:p>
            <a:pPr marL="72000" indent="0">
              <a:buNone/>
            </a:pPr>
            <a:r>
              <a:rPr lang="cs-CZ" dirty="0"/>
              <a:t>Jde o analýzu zaměřenou na archivní data, oficiální statistická data, databanky statistických údajů, datové publikace z výzkumů, datové soubory z výzkumů na počítači.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20BF77-2C1C-4D27-959D-44A9BAC7F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B4800F-D289-465E-B462-EB810C115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374C67C-937C-4451-A089-CECC93FF9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3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53"/>
    </mc:Choice>
    <mc:Fallback>
      <p:transition spd="slow" advTm="17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8905D8-0633-4C01-A8BC-FCE093BA1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nástroje výzkumu či průzkumu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7F4C4D-53AB-4DBA-8050-19E3F208ED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Kazuistika </a:t>
            </a:r>
          </a:p>
          <a:p>
            <a:pPr marL="72000" indent="0">
              <a:buNone/>
            </a:pPr>
            <a:r>
              <a:rPr lang="cs-CZ" dirty="0"/>
              <a:t>Popis a posuzování jednotlivého případu</a:t>
            </a:r>
          </a:p>
          <a:p>
            <a:pPr marL="72000" indent="0">
              <a:buNone/>
            </a:pPr>
            <a:r>
              <a:rPr lang="cs-CZ" dirty="0"/>
              <a:t>Obsahuje nejdůležitější údaje: </a:t>
            </a:r>
          </a:p>
          <a:p>
            <a:pPr marL="72000" indent="0">
              <a:buNone/>
            </a:pPr>
            <a:r>
              <a:rPr lang="cs-CZ" dirty="0"/>
              <a:t>Pacient, pohlaví, věk, důležité anamnestické údaje, postup léčby, efekt, závěr.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020BF77-2C1C-4D27-959D-44A9BAC7F2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AB4800F-D289-465E-B462-EB810C115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89D6513-41FD-4BAF-9234-A9011BF0B9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56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105"/>
    </mc:Choice>
    <mc:Fallback>
      <p:transition spd="slow" advTm="102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9AB2DE-D9A3-49EC-9D97-5AF175DD5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Výsledky- interpretace, diskuse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5C74C85-5CDC-4F1B-B5BA-DE5A0587A5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Matematicko</a:t>
            </a:r>
            <a:r>
              <a:rPr lang="cs-CZ" dirty="0"/>
              <a:t> –statistické zpracování dat</a:t>
            </a:r>
          </a:p>
          <a:p>
            <a:r>
              <a:rPr lang="cs-CZ" dirty="0"/>
              <a:t>Grafické vyjádření dat  jejich interpretace (tabulky, grafy)</a:t>
            </a:r>
          </a:p>
          <a:p>
            <a:r>
              <a:rPr lang="cs-CZ" dirty="0"/>
              <a:t>Věcná interpretace výsledků</a:t>
            </a:r>
          </a:p>
          <a:p>
            <a:r>
              <a:rPr lang="cs-CZ" dirty="0"/>
              <a:t>Kvalitativní analýza získaných výsledků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F99687D-4B54-4999-B8A1-D9020DEEA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592D28C-71D4-4416-989E-D26287648A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322D00F5-8E08-463E-9E6C-BEFF6A0BF1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14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98"/>
    </mc:Choice>
    <mc:Fallback>
      <p:transition spd="slow" advTm="552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7FADE0-D531-4CE6-8691-CADBC5F70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Dílčí závěry, formulace doporučení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EFCA40-BF78-49EA-806E-ADB1D539E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Potvrzení či zamítnutí každé z definovaných hypotéz</a:t>
            </a:r>
          </a:p>
          <a:p>
            <a:r>
              <a:rPr lang="cs-CZ" dirty="0"/>
              <a:t>Konstatování do jaké míry a s jakým výsledkem byly splněny úkoly průzkumu či výzkumu</a:t>
            </a:r>
          </a:p>
          <a:p>
            <a:r>
              <a:rPr lang="cs-CZ" dirty="0"/>
              <a:t>Potvrzení či vyvrácení hypotéz, využití praxi, formulace doporučení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A7390D6-9500-4EB2-B7A5-BCF5A9608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29628FB-E7C0-4477-B0FE-0EB934D5CA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DA4A9F8-FA2B-4E26-A63D-D1ADE9F84C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19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08"/>
    </mc:Choice>
    <mc:Fallback>
      <p:transition spd="slow" advTm="49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44166D-C0E4-4ABE-90A9-B98856040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Závěr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A42E37-B5FD-4283-A4C0-BD655986C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Stručné uzavření  a formulace doporučení pro praxi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64ED06A-ED58-4E6F-A927-72EA35583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6B5ACAE-3D0B-4F73-AC1D-6369C5A79D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B049C1D9-BF77-4598-8669-42E58BB166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4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88"/>
    </mc:Choice>
    <mc:Fallback>
      <p:transition spd="slow" advTm="10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6EDF6E-F6A2-45F4-B5CA-20764EC18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Seznam odborné literatury a zdrojů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C3D14E-500C-4FED-ABA8-59C60C3F23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Přednášky nejsou zdrojem</a:t>
            </a:r>
          </a:p>
          <a:p>
            <a:r>
              <a:rPr lang="cs-CZ" sz="2000" dirty="0"/>
              <a:t>Povinné údaje bibliografické citace  patří:</a:t>
            </a:r>
          </a:p>
          <a:p>
            <a:pPr marL="72000" indent="0">
              <a:buNone/>
            </a:pPr>
            <a:r>
              <a:rPr lang="cs-CZ" sz="2000" dirty="0"/>
              <a:t>Autor</a:t>
            </a:r>
          </a:p>
          <a:p>
            <a:pPr marL="72000" indent="0">
              <a:buNone/>
            </a:pPr>
            <a:r>
              <a:rPr lang="cs-CZ" sz="2000" dirty="0"/>
              <a:t>Název</a:t>
            </a:r>
          </a:p>
          <a:p>
            <a:pPr marL="72000" indent="0">
              <a:buNone/>
            </a:pPr>
            <a:r>
              <a:rPr lang="cs-CZ" sz="2000" dirty="0"/>
              <a:t>Typ média (u elektronických dokumentů)</a:t>
            </a:r>
          </a:p>
          <a:p>
            <a:pPr marL="72000" indent="0">
              <a:buNone/>
            </a:pPr>
            <a:r>
              <a:rPr lang="cs-CZ" sz="2000" dirty="0"/>
              <a:t>Údaje o vydání</a:t>
            </a:r>
          </a:p>
          <a:p>
            <a:pPr marL="72000" indent="0">
              <a:buNone/>
            </a:pPr>
            <a:r>
              <a:rPr lang="cs-CZ" sz="2000" dirty="0"/>
              <a:t>Datum vydání</a:t>
            </a:r>
          </a:p>
          <a:p>
            <a:pPr marL="72000" indent="0">
              <a:buNone/>
            </a:pPr>
            <a:r>
              <a:rPr lang="cs-CZ" sz="2000" dirty="0"/>
              <a:t>Údaje o standardním čísle (ISBN, ISSN)</a:t>
            </a:r>
          </a:p>
          <a:p>
            <a:pPr marL="72000" indent="0">
              <a:buNone/>
            </a:pPr>
            <a:r>
              <a:rPr lang="cs-CZ" sz="2000" dirty="0"/>
              <a:t>Přístup ke zdroji (u elektronických dokumentů)</a:t>
            </a:r>
          </a:p>
          <a:p>
            <a:pPr marL="72000" indent="0">
              <a:buNone/>
            </a:pP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5AF2745-4EA1-4ACD-A7B9-E6DB4600E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AFCE94E-2A60-4DDA-96EB-C621032F5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21A12E4B-938B-4D20-AEDE-38350B2961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2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44"/>
    </mc:Choice>
    <mc:Fallback>
      <p:transition spd="slow" advTm="7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D528344-F3C2-42E5-86BD-F32D90EB5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Základní struktura bibliografického záznamu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E835E3-2C0D-42DC-8758-BDC2F5D62A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Název, vydání, datum vydání  zdrojového dokumentu, svazek, (ročník),číslo, datum aktualizace, revize, lokace v rámci zdrojového dokumentu.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A558439-C6ED-49B3-B378-29919E7146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370FEB6-B039-4D23-BCF1-CC8D53C73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6449BDC0-BEE3-4BA6-9719-AD691BECA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589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71"/>
    </mc:Choice>
    <mc:Fallback>
      <p:transition spd="slow" advTm="202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19E11-4CFB-4CB5-986D-961E15CC2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Monografie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42200A-3996-4AB5-B5BE-A67527499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Autor, název, pořadové číslo vydání, místo vydání, nakladatel, rok vydání, případné číslo svazku a standardní číslo ISBN. </a:t>
            </a:r>
          </a:p>
          <a:p>
            <a:pPr marL="72000" indent="0">
              <a:buNone/>
            </a:pPr>
            <a:r>
              <a:rPr lang="cs-CZ" dirty="0"/>
              <a:t>DUŠKOVÁ,L. Stručná mluvnice angličtiny 6 vyd. Praha: Academia,1991, ISBN 80 -200-0383-5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D587C45-F30A-4691-BBE0-00F676579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2B9AB8-BEC4-4D45-AA4D-088AFB20D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C731E1AC-CF27-4098-A742-48D5912D2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942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691"/>
    </mc:Choice>
    <mc:Fallback>
      <p:transition spd="slow" advTm="43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E19E11-4CFB-4CB5-986D-961E15CC2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Kapitola v knize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642200A-3996-4AB5-B5BE-A67527499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Autor, název kapitoly a název knihy,  pořadové číslo vydání, místo vydání, nakladatel, rok vydání, případné číslo svazku a standardní číslo ISBN. </a:t>
            </a:r>
          </a:p>
          <a:p>
            <a:pPr marL="72000" indent="0">
              <a:buNone/>
            </a:pPr>
            <a:r>
              <a:rPr lang="cs-CZ" dirty="0"/>
              <a:t>DUŠKOVÁ,L. Jak hláskovat. In: Stručná mluvnice angličtiny 6 vyd. s. 24-60. Praha: Academia,1991, ISBN 80 -200-0383-5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D587C45-F30A-4691-BBE0-00F6765796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42B9AB8-BEC4-4D45-AA4D-088AFB20D7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CC185E6-A69B-4FB2-948D-075C244B97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8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935"/>
    </mc:Choice>
    <mc:Fallback>
      <p:transition spd="slow" advTm="589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1D284B-438C-474E-8A92-974C2BCD2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Články ze seriálové publikace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8F6CFC-3875-48FA-BA15-6220FB40A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Seriálová publikace je tvořena více svazky, které jsou vydávány se záměrem trvalého pokračování (noviny, časopisy, edice sborníků konferencí atd.)</a:t>
            </a:r>
          </a:p>
          <a:p>
            <a:pPr marL="72000" indent="0">
              <a:buNone/>
            </a:pPr>
            <a:r>
              <a:rPr lang="cs-CZ" dirty="0"/>
              <a:t>Jméno autora, název, název zdrojového dokumentu (časopisu), umístění článku ve zdrojovém dokumentu – ročník a číslo svazku, čísla stran a standardní číslo ISSN.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B0E2CC-76AF-49BD-AFBC-F2E635052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4E2724C-A3FF-42C4-A8EE-84E0CF2F5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AE156FD3-FCD1-42A9-9DDF-06A49865E1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79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44"/>
    </mc:Choice>
    <mc:Fallback>
      <p:transition spd="slow" advTm="32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>
            <a:extLst>
              <a:ext uri="{FF2B5EF4-FFF2-40B4-BE49-F238E27FC236}">
                <a16:creationId xmlns:a16="http://schemas.microsoft.com/office/drawing/2014/main" id="{38F025AF-7314-4142-ADBA-DB2EDDAC5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Průzkum a výzkum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60FAE837-C1A0-46CF-961F-0EB99D6873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000" y="1303876"/>
            <a:ext cx="10753200" cy="4139998"/>
          </a:xfrm>
        </p:spPr>
        <p:txBody>
          <a:bodyPr/>
          <a:lstStyle/>
          <a:p>
            <a:r>
              <a:rPr lang="cs-CZ" dirty="0"/>
              <a:t>Praktická část se realizuje průzkumem nebo výzkumem. </a:t>
            </a:r>
          </a:p>
          <a:p>
            <a:pPr marL="72000" indent="0">
              <a:buNone/>
            </a:pPr>
            <a:r>
              <a:rPr lang="cs-CZ" dirty="0"/>
              <a:t>VÝZKUM</a:t>
            </a:r>
          </a:p>
          <a:p>
            <a:pPr marL="72000" indent="0">
              <a:buNone/>
            </a:pPr>
            <a:r>
              <a:rPr lang="cs-CZ" dirty="0"/>
              <a:t>Aktivní, vytrvalý a systematický proces bádání s cílem analyzovat a následně interpretovat určitá fakta. Dizertace, ev. rigorózní práce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D77981B-A5E1-42E2-8B96-1D12E0DBF7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652D3FD-9CC4-4A5A-87A3-8C3D926723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4149A11-DC7C-4B11-A009-C736F83732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67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53"/>
    </mc:Choice>
    <mc:Fallback>
      <p:transition spd="slow" advTm="28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1D284B-438C-474E-8A92-974C2BCD2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Články ze seriálové publikace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8F6CFC-3875-48FA-BA15-6220FB40A5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Příklad: </a:t>
            </a:r>
          </a:p>
          <a:p>
            <a:pPr marL="72000" indent="0">
              <a:buNone/>
            </a:pPr>
            <a:r>
              <a:rPr lang="cs-CZ" dirty="0"/>
              <a:t>KOUBSKÝ,P. Od DTP k </a:t>
            </a:r>
            <a:r>
              <a:rPr lang="cs-CZ" dirty="0" err="1"/>
              <a:t>pre</a:t>
            </a:r>
            <a:r>
              <a:rPr lang="cs-CZ" dirty="0"/>
              <a:t> </a:t>
            </a:r>
            <a:r>
              <a:rPr lang="cs-CZ" dirty="0" err="1"/>
              <a:t>pressu</a:t>
            </a:r>
            <a:r>
              <a:rPr lang="cs-CZ" dirty="0"/>
              <a:t>. Softwarové noviny, 1995, roč.6,č.5 s.22-40, ISSN 1210 - 8472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B0E2CC-76AF-49BD-AFBC-F2E635052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B4E2724C-A3FF-42C4-A8EE-84E0CF2F5D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6C4BDE5-3E0C-457E-A1A6-BE0198A2C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48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418"/>
    </mc:Choice>
    <mc:Fallback>
      <p:transition spd="slow" advTm="37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A6781D-F850-4E29-9D18-54042C06A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Elektronická média a webové stránky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B034A9-3B34-401A-9833-8C8F828C33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Obdobná struktura </a:t>
            </a:r>
            <a:r>
              <a:rPr lang="cs-CZ" dirty="0" err="1"/>
              <a:t>jeko</a:t>
            </a:r>
            <a:r>
              <a:rPr lang="cs-CZ" dirty="0"/>
              <a:t> u publikací tištěných.</a:t>
            </a:r>
          </a:p>
          <a:p>
            <a:pPr marL="72000" indent="0">
              <a:buNone/>
            </a:pPr>
            <a:r>
              <a:rPr lang="cs-CZ" dirty="0"/>
              <a:t>V citacích webových stránek navíc Je nutno uvést síťovou adresu (URL) a datum návštěvy</a:t>
            </a:r>
          </a:p>
          <a:p>
            <a:pPr marL="72000" indent="0">
              <a:buNone/>
            </a:pPr>
            <a:r>
              <a:rPr lang="cs-CZ" dirty="0"/>
              <a:t>MEYER, </a:t>
            </a:r>
            <a:r>
              <a:rPr lang="cs-CZ" dirty="0" err="1"/>
              <a:t>J.F.Research</a:t>
            </a:r>
            <a:r>
              <a:rPr lang="cs-CZ" dirty="0"/>
              <a:t> </a:t>
            </a:r>
            <a:r>
              <a:rPr lang="cs-CZ" dirty="0" err="1"/>
              <a:t>methods</a:t>
            </a:r>
            <a:r>
              <a:rPr lang="cs-CZ" dirty="0"/>
              <a:t> WWW </a:t>
            </a:r>
            <a:r>
              <a:rPr lang="cs-CZ" dirty="0" err="1"/>
              <a:t>tutorial</a:t>
            </a:r>
            <a:r>
              <a:rPr lang="cs-CZ" dirty="0"/>
              <a:t> (online) (cit. 2006-08 – 18). Dostupné z WWW: ˂http:://www.ilap.com/</a:t>
            </a:r>
            <a:r>
              <a:rPr lang="cs-CZ" dirty="0" err="1"/>
              <a:t>nsn</a:t>
            </a:r>
            <a:r>
              <a:rPr lang="cs-CZ" dirty="0"/>
              <a:t>˃</a:t>
            </a:r>
          </a:p>
          <a:p>
            <a:pPr marL="72000" indent="0">
              <a:buNone/>
            </a:pPr>
            <a:endParaRPr lang="cs-CZ" dirty="0"/>
          </a:p>
          <a:p>
            <a:pPr marL="72000" indent="0">
              <a:buNone/>
            </a:pPr>
            <a:r>
              <a:rPr lang="cs-CZ" dirty="0"/>
              <a:t>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7C0F5B0-6EA5-481E-BBDD-273621B2B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01071B0-C4B9-45E7-B6A3-93588D7775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93FEF0E1-7C11-406A-B874-0FEFBC7A4D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1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356"/>
    </mc:Choice>
    <mc:Fallback>
      <p:transition spd="slow" advTm="50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DF2E9-B6A6-4012-B25B-66038B668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Tabulky,obrázky</a:t>
            </a:r>
            <a:r>
              <a:rPr lang="cs-CZ" dirty="0"/>
              <a:t> a grafy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E182D4-0D60-4D3C-A962-80EFF8F0B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Obrázky,tabulky</a:t>
            </a:r>
            <a:r>
              <a:rPr lang="cs-CZ" dirty="0"/>
              <a:t> a grafy musí být opatřeny popiskem, určeným k jejich identifikaci.</a:t>
            </a:r>
          </a:p>
          <a:p>
            <a:pPr marL="72000" indent="0">
              <a:buNone/>
            </a:pPr>
            <a:r>
              <a:rPr lang="cs-CZ" dirty="0"/>
              <a:t>Součástí popisku bývá i legenda. </a:t>
            </a:r>
          </a:p>
          <a:p>
            <a:pPr marL="72000" indent="0">
              <a:buNone/>
            </a:pPr>
            <a:r>
              <a:rPr lang="cs-CZ" dirty="0"/>
              <a:t>Popisky a legendy se uvádějí jiným řezem písma(</a:t>
            </a:r>
            <a:r>
              <a:rPr lang="cs-CZ" dirty="0" err="1"/>
              <a:t>např.kurzívou</a:t>
            </a:r>
            <a:r>
              <a:rPr lang="cs-CZ" dirty="0"/>
              <a:t>) nebo menším stupněm písma, které bylo použito.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B0A1DD6-263B-45B3-8A27-8708D400B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6307687-6DFD-4D3A-ADE9-E859CF978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136380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05D898-D908-4A89-B43F-CC693A285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Zákonné normy, interní předpisy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9330A3B-2206-434A-B9CB-C4AF1A3D6A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Název zákonné normy, popř. místo a rok vydání</a:t>
            </a:r>
          </a:p>
          <a:p>
            <a:pPr marL="72000" indent="0">
              <a:buNone/>
            </a:pPr>
            <a:r>
              <a:rPr lang="cs-CZ" dirty="0" err="1"/>
              <a:t>Např.Zákon</a:t>
            </a:r>
            <a:r>
              <a:rPr lang="cs-CZ" dirty="0"/>
              <a:t> č. 111/1998 Sb. O vysokých školách a o změně a doplnění dalších zákonů ve znění pozdějších předpisů.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7643CB7-CDE7-48B6-9025-6A5D978190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76ECCAC-C9D7-4EC3-8540-B784C438A5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6091B6A8-024D-4463-8C61-9C5A06A005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1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57"/>
    </mc:Choice>
    <mc:Fallback>
      <p:transition spd="slow" advTm="53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0E74A631-0061-49B8-8811-89001C5E3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Citace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0E483E2-F8DA-4DAC-BD06-C4AFFA10D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Přímá citace</a:t>
            </a:r>
          </a:p>
          <a:p>
            <a:pPr marL="72000" indent="0">
              <a:buNone/>
            </a:pPr>
            <a:r>
              <a:rPr lang="cs-CZ" dirty="0"/>
              <a:t>Citujeme doslova, uvozovky a uvedeme rok a stranu citovaného </a:t>
            </a:r>
            <a:r>
              <a:rPr lang="cs-CZ" dirty="0" err="1"/>
              <a:t>textu.Název</a:t>
            </a:r>
            <a:r>
              <a:rPr lang="cs-CZ" dirty="0"/>
              <a:t> textu je v Seznamu literatury</a:t>
            </a:r>
          </a:p>
          <a:p>
            <a:pPr marL="72000" indent="0">
              <a:buNone/>
            </a:pPr>
            <a:r>
              <a:rPr lang="cs-CZ" dirty="0"/>
              <a:t>Příklad: </a:t>
            </a:r>
          </a:p>
          <a:p>
            <a:pPr marL="72000" indent="0">
              <a:buNone/>
            </a:pPr>
            <a:r>
              <a:rPr lang="cs-CZ" dirty="0"/>
              <a:t>Pexeso je podle Kutálkové (19, s.28) snad „nejdokonalejší a nejvšestrannější hračkou.“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2F07382-C6BA-4F0A-8E1B-D47C3F1E5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D39D508-286F-481B-A13B-B017F35D9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pic>
        <p:nvPicPr>
          <p:cNvPr id="8" name="Zvuk 7">
            <a:hlinkClick r:id="" action="ppaction://media"/>
            <a:extLst>
              <a:ext uri="{FF2B5EF4-FFF2-40B4-BE49-F238E27FC236}">
                <a16:creationId xmlns:a16="http://schemas.microsoft.com/office/drawing/2014/main" id="{5A1CEACA-13A7-4E59-B714-4C2D1C6B55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133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38"/>
    </mc:Choice>
    <mc:Fallback>
      <p:transition spd="slow" advTm="45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0E74A631-0061-49B8-8811-89001C5E3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Citace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0E483E2-F8DA-4DAC-BD06-C4AFFA10D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Parafrázovaná citace</a:t>
            </a:r>
          </a:p>
          <a:p>
            <a:pPr marL="72000" indent="0">
              <a:buNone/>
            </a:pPr>
            <a:r>
              <a:rPr lang="cs-CZ" dirty="0"/>
              <a:t>Jde o citaci upravenou vámi, uvádíme jenom rok. Zdroj je v seznamu literatury.</a:t>
            </a:r>
          </a:p>
          <a:p>
            <a:pPr marL="72000" indent="0">
              <a:buNone/>
            </a:pPr>
            <a:r>
              <a:rPr lang="cs-CZ" dirty="0"/>
              <a:t>Budíková (1994) popisuje stav chrupu po onemocnění ulcerózní gingivitidou.</a:t>
            </a:r>
          </a:p>
          <a:p>
            <a:pPr marL="72000" indent="0">
              <a:buNone/>
            </a:pPr>
            <a:r>
              <a:rPr lang="cs-CZ" dirty="0"/>
              <a:t>Nebo: parafráze je delší ……..a pak za tento </a:t>
            </a:r>
            <a:r>
              <a:rPr lang="cs-CZ" dirty="0" err="1"/>
              <a:t>úsel</a:t>
            </a:r>
            <a:r>
              <a:rPr lang="cs-CZ" dirty="0"/>
              <a:t> dáme (Budíková, 1994).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2F07382-C6BA-4F0A-8E1B-D47C3F1E5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D39D508-286F-481B-A13B-B017F35D9E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675989B-65F9-4F73-AFBB-B840CE3948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114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721"/>
    </mc:Choice>
    <mc:Fallback>
      <p:transition spd="slow" advTm="40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DF2E9-B6A6-4012-B25B-66038B668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Tabulky,obrázky</a:t>
            </a:r>
            <a:r>
              <a:rPr lang="cs-CZ" dirty="0"/>
              <a:t> a grafy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E182D4-0D60-4D3C-A962-80EFF8F0B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Obrázky,tabulky</a:t>
            </a:r>
            <a:r>
              <a:rPr lang="cs-CZ" dirty="0"/>
              <a:t> a grafy musí být opatřeny popiskem, určeným k jejich identifikaci.</a:t>
            </a:r>
          </a:p>
          <a:p>
            <a:pPr marL="72000" indent="0">
              <a:buNone/>
            </a:pPr>
            <a:r>
              <a:rPr lang="cs-CZ" dirty="0"/>
              <a:t>Součástí popisku bývá i legenda. </a:t>
            </a:r>
          </a:p>
          <a:p>
            <a:pPr marL="72000" indent="0">
              <a:buNone/>
            </a:pPr>
            <a:r>
              <a:rPr lang="cs-CZ" dirty="0"/>
              <a:t>Popisky a legendy se uvádějí jiným řezem písma(</a:t>
            </a:r>
            <a:r>
              <a:rPr lang="cs-CZ" dirty="0" err="1"/>
              <a:t>např.kurzívou</a:t>
            </a:r>
            <a:r>
              <a:rPr lang="cs-CZ" dirty="0"/>
              <a:t>) nebo menším stupněm písma, které bylo použito.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B0A1DD6-263B-45B3-8A27-8708D400B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6307687-6DFD-4D3A-ADE9-E859CF978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CB93E864-D431-4334-9191-0B8BF7A9E7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59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58"/>
    </mc:Choice>
    <mc:Fallback>
      <p:transition spd="slow" advTm="30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1DF2E9-B6A6-4012-B25B-66038B668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Tabulky,obrázky</a:t>
            </a:r>
            <a:r>
              <a:rPr lang="cs-CZ" dirty="0"/>
              <a:t> a grafy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E182D4-0D60-4D3C-A962-80EFF8F0B5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Obrázky,tabulky</a:t>
            </a:r>
            <a:r>
              <a:rPr lang="cs-CZ" dirty="0"/>
              <a:t> a grafy musí být opatřeny popiskem, určeným k jejich identifikaci.</a:t>
            </a:r>
          </a:p>
          <a:p>
            <a:pPr marL="72000" indent="0">
              <a:buNone/>
            </a:pPr>
            <a:r>
              <a:rPr lang="cs-CZ" dirty="0"/>
              <a:t>Součástí popisku bývá i legenda. </a:t>
            </a:r>
          </a:p>
          <a:p>
            <a:pPr marL="72000" indent="0">
              <a:buNone/>
            </a:pPr>
            <a:r>
              <a:rPr lang="cs-CZ" dirty="0"/>
              <a:t>Popisky a legendy se uvádějí jiným řezem písma(</a:t>
            </a:r>
            <a:r>
              <a:rPr lang="cs-CZ" dirty="0" err="1"/>
              <a:t>např.kurzívou</a:t>
            </a:r>
            <a:r>
              <a:rPr lang="cs-CZ" dirty="0"/>
              <a:t>) nebo menším stupněm písma, které bylo použito.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B0A1DD6-263B-45B3-8A27-8708D400B8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6307687-6DFD-4D3A-ADE9-E859CF978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4737560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F529AD-1856-4F7F-A916-781F744A6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4EEA8C-B44B-4CAB-9160-3956619F0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Obrázky musí tvořit s textem harmonický celek.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D7E2C21-5D25-44EA-81A9-FBE4FE85F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0A7EFF5F-1271-4477-B49B-74021A0D97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73355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495B1B-2644-4E90-B92D-BB4AB1241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Grafy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FDB5FA7-A3DE-44F8-A925-CEF6DD9317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Ke grafu je vhodné uvést vždy komentář a analýzu údajů.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564CAC5B-2E91-4195-9A4F-68908B2625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CB82B94-75C7-4AC0-9222-C394B51A59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C4C50C09-5F82-40F3-A726-90F1434A62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152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714"/>
    </mc:Choice>
    <mc:Fallback>
      <p:transition spd="slow" advTm="13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F00EB4-38E2-4142-85B7-6679BB61B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Výzkum a průzkum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CB34E45-B8CE-4953-983F-4A1993C686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Shromažďování a analýza informací, které jsou potřebné pro kvalifikované rozhodování.</a:t>
            </a:r>
          </a:p>
          <a:p>
            <a:pPr marL="72000" indent="0">
              <a:buNone/>
            </a:pPr>
            <a:r>
              <a:rPr lang="cs-CZ" dirty="0"/>
              <a:t>JE TŘEBA VYMEZIT ZÁKLADNÍ OTÁZKU</a:t>
            </a:r>
          </a:p>
          <a:p>
            <a:pPr marL="72000" indent="0">
              <a:buNone/>
            </a:pPr>
            <a:r>
              <a:rPr lang="cs-CZ" dirty="0"/>
              <a:t>NALÉZT OBJEKTIVNÍ METODU PRO SBĚR A ANALÝZU INFORMACÍ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ECF27F5-F0D2-41C3-8F06-3B7BBD7137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9894B0AC-D4F0-42D7-B2FD-0462D3EB1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CF699A6-8A56-4B22-A8E1-08963D7D3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770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56"/>
    </mc:Choice>
    <mc:Fallback>
      <p:transition spd="slow" advTm="24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AEFBD0-4E24-4164-B12F-B8CF2A3B6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Náměty samostatných seminárních </a:t>
            </a:r>
            <a:r>
              <a:rPr lang="cs-CZ" dirty="0" err="1"/>
              <a:t>praci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D1731A4-A209-428A-9193-91899A3BA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Adherence plaku na výplňových materiálech</a:t>
            </a:r>
          </a:p>
          <a:p>
            <a:r>
              <a:rPr lang="cs-CZ" dirty="0"/>
              <a:t>Problematika mezizubního prostoru</a:t>
            </a:r>
          </a:p>
          <a:p>
            <a:r>
              <a:rPr lang="cs-CZ" dirty="0"/>
              <a:t>Rizika </a:t>
            </a:r>
            <a:r>
              <a:rPr lang="cs-CZ" dirty="0" err="1"/>
              <a:t>intraorálního</a:t>
            </a:r>
            <a:r>
              <a:rPr lang="cs-CZ" dirty="0"/>
              <a:t> pískování</a:t>
            </a:r>
          </a:p>
          <a:p>
            <a:r>
              <a:rPr lang="cs-CZ" dirty="0" err="1"/>
              <a:t>Probematika</a:t>
            </a:r>
            <a:r>
              <a:rPr lang="cs-CZ" dirty="0"/>
              <a:t> ulcerózní gingivitidy</a:t>
            </a:r>
          </a:p>
          <a:p>
            <a:r>
              <a:rPr lang="cs-CZ" dirty="0" err="1"/>
              <a:t>Subgingivální</a:t>
            </a:r>
            <a:r>
              <a:rPr lang="cs-CZ" dirty="0"/>
              <a:t> ošetření – možnosti a rizika</a:t>
            </a:r>
          </a:p>
          <a:p>
            <a:r>
              <a:rPr lang="cs-CZ" dirty="0"/>
              <a:t>Detekce zubního plaku a indexy (jejich rozdělení)</a:t>
            </a:r>
          </a:p>
          <a:p>
            <a:pPr marL="72000" indent="0">
              <a:buNone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C8CF015-19A8-4A11-AC22-DABC2BC445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5E26216-1100-4C48-B078-2331138B1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443653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3930ED-0F23-46DE-93E4-015B5D098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Náměty samostatných prací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A0F481F-9888-4E6B-AA58-F716EE9D3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- Ultrazvuk a jeho možnosti v práci </a:t>
            </a:r>
            <a:r>
              <a:rPr lang="cs-CZ" dirty="0" err="1"/>
              <a:t>dentání</a:t>
            </a:r>
            <a:r>
              <a:rPr lang="cs-CZ" dirty="0"/>
              <a:t> hygienistky</a:t>
            </a:r>
          </a:p>
          <a:p>
            <a:r>
              <a:rPr lang="cs-CZ" dirty="0"/>
              <a:t>Rizika práce dentální hygienistky</a:t>
            </a:r>
          </a:p>
          <a:p>
            <a:r>
              <a:rPr lang="cs-CZ" dirty="0"/>
              <a:t>Dentální hygiena u pacientů s motorickým hendikepem</a:t>
            </a:r>
          </a:p>
          <a:p>
            <a:r>
              <a:rPr lang="cs-CZ" dirty="0"/>
              <a:t>Nejčastější onemocnění ústní sliznice</a:t>
            </a:r>
          </a:p>
          <a:p>
            <a:r>
              <a:rPr lang="cs-CZ" dirty="0"/>
              <a:t>Hyperplasie gingivy</a:t>
            </a:r>
          </a:p>
          <a:p>
            <a:r>
              <a:rPr lang="cs-CZ" dirty="0"/>
              <a:t>Elektrické zubní kartáčky – </a:t>
            </a:r>
            <a:r>
              <a:rPr lang="cs-CZ" dirty="0" err="1"/>
              <a:t>jejic</a:t>
            </a:r>
            <a:r>
              <a:rPr lang="cs-CZ" dirty="0"/>
              <a:t> přehled a zhodnocení</a:t>
            </a:r>
          </a:p>
          <a:p>
            <a:r>
              <a:rPr lang="cs-CZ" dirty="0"/>
              <a:t>Laser v práci dentální hygienistky</a:t>
            </a:r>
          </a:p>
          <a:p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EB395AC-8231-4C02-BC22-D57EED3FE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 dirty="0"/>
              <a:t>Definujte zápatí – název prezentace nebo </a:t>
            </a:r>
            <a:r>
              <a:rPr lang="cs-CZ" dirty="0" err="1"/>
              <a:t>pracovištědiagnostika</a:t>
            </a:r>
            <a:r>
              <a:rPr lang="cs-CZ" dirty="0"/>
              <a:t> zubního kazu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9D30E40-5E23-4334-B13E-A9E2F8F7F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5060663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F5B4E0-782C-4936-ADE6-D0A4525DE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Náměty samostatných prací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59904BD-6727-4894-B4AD-F0F922D11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Poruchy slinné sekrece z pohledu dentální hygienistky</a:t>
            </a:r>
          </a:p>
          <a:p>
            <a:r>
              <a:rPr lang="cs-CZ" dirty="0"/>
              <a:t>Péče o pacienta po chirurgickém výkonu v dutině ústní a o pacienta s fixním můstkem</a:t>
            </a:r>
          </a:p>
          <a:p>
            <a:r>
              <a:rPr lang="cs-CZ" dirty="0"/>
              <a:t>Management pacientů  dentinovou hypersenzitivitou</a:t>
            </a:r>
          </a:p>
          <a:p>
            <a:r>
              <a:rPr lang="cs-CZ" dirty="0"/>
              <a:t>Bělení zubů, současné možnosti a rizika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6EA9509-2FD0-4ABE-8188-E4DD18E258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E11E85A-B4ED-41B4-8494-DE36FB689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42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785281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3F8BD-BDE0-480B-A57C-A7F6D6EC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HYPOTÉZAMI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9BCFAB-8935-4C2E-9E4D-DD2AF4FB2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Hypotéza: teoreticky podložený </a:t>
            </a:r>
            <a:r>
              <a:rPr lang="cs-CZ" dirty="0" err="1"/>
              <a:t>předpoklad,který</a:t>
            </a:r>
            <a:r>
              <a:rPr lang="cs-CZ" dirty="0"/>
              <a:t> musí být formulován tak, aby umožňoval sběr dat a jejich </a:t>
            </a:r>
            <a:r>
              <a:rPr lang="cs-CZ" dirty="0" err="1"/>
              <a:t>anylýzu</a:t>
            </a:r>
            <a:r>
              <a:rPr lang="cs-CZ" dirty="0"/>
              <a:t>.</a:t>
            </a:r>
          </a:p>
          <a:p>
            <a:pPr marL="72000" indent="0">
              <a:buNone/>
            </a:pPr>
            <a:r>
              <a:rPr lang="cs-CZ" dirty="0"/>
              <a:t>Např.: Zubní kaz se může přenést z matky na dítě, pokud používají stejnou lžičku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CFAEF6-081B-4594-A9D0-B1942FC28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BD72835-0352-4F10-9490-E6F4833CC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DA7AB101-09F8-4DB6-9E20-06BD6EDC04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1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708"/>
    </mc:Choice>
    <mc:Fallback>
      <p:transition spd="slow" advTm="42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3F8BD-BDE0-480B-A57C-A7F6D6EC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HYPOTÉZAMI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9BCFAB-8935-4C2E-9E4D-DD2AF4FB2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2000" indent="0">
              <a:buNone/>
            </a:pPr>
            <a:r>
              <a:rPr lang="cs-CZ" dirty="0"/>
              <a:t>Hypotéza: teoreticky podložený </a:t>
            </a:r>
            <a:r>
              <a:rPr lang="cs-CZ" dirty="0" err="1"/>
              <a:t>předpoklad,který</a:t>
            </a:r>
            <a:r>
              <a:rPr lang="cs-CZ" dirty="0"/>
              <a:t> musí být formulován tak, aby umožňoval sběr dat a jejich </a:t>
            </a:r>
            <a:r>
              <a:rPr lang="cs-CZ" dirty="0" err="1"/>
              <a:t>anylýzu</a:t>
            </a:r>
            <a:r>
              <a:rPr lang="cs-CZ" dirty="0"/>
              <a:t>.</a:t>
            </a:r>
          </a:p>
          <a:p>
            <a:pPr marL="72000" indent="0">
              <a:buNone/>
            </a:pPr>
            <a:r>
              <a:rPr lang="cs-CZ" dirty="0"/>
              <a:t>Např.: Zubní kaz se může přenést z matky na dítě, pokud používají stejnou lžičku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CFAEF6-081B-4594-A9D0-B1942FC28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BD72835-0352-4F10-9490-E6F4833CC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8F6A4809-D387-4982-9897-A90A71FE2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960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19"/>
    </mc:Choice>
    <mc:Fallback>
      <p:transition spd="slow" advTm="557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3F8BD-BDE0-480B-A57C-A7F6D6EC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Kroky průzkumu a výzkumu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9BCFAB-8935-4C2E-9E4D-DD2AF4FB2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buAutoNum type="arabicPeriod"/>
            </a:pPr>
            <a:r>
              <a:rPr lang="cs-CZ" dirty="0"/>
              <a:t>Definice problémů a cílů průzkumu či výzkumu</a:t>
            </a:r>
          </a:p>
          <a:p>
            <a:pPr marL="586350" indent="-514350">
              <a:buAutoNum type="arabicPeriod"/>
            </a:pPr>
            <a:r>
              <a:rPr lang="cs-CZ" dirty="0"/>
              <a:t>Sestavení plánu průzkumu či výzkumu</a:t>
            </a:r>
          </a:p>
          <a:p>
            <a:pPr marL="586350" indent="-514350">
              <a:buAutoNum type="arabicPeriod"/>
            </a:pPr>
            <a:r>
              <a:rPr lang="cs-CZ" dirty="0"/>
              <a:t>Shromáždění informací</a:t>
            </a:r>
          </a:p>
          <a:p>
            <a:pPr marL="586350" indent="-514350">
              <a:buAutoNum type="arabicPeriod"/>
            </a:pPr>
            <a:r>
              <a:rPr lang="cs-CZ" dirty="0"/>
              <a:t>Analýza informací </a:t>
            </a:r>
          </a:p>
          <a:p>
            <a:pPr marL="586350" indent="-514350">
              <a:buAutoNum type="arabicPeriod"/>
            </a:pPr>
            <a:r>
              <a:rPr lang="cs-CZ" dirty="0"/>
              <a:t>Prezentace výsledků</a:t>
            </a:r>
          </a:p>
          <a:p>
            <a:pPr marL="586350" indent="-514350">
              <a:buAutoNum type="arabicPeriod"/>
            </a:pPr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CFAEF6-081B-4594-A9D0-B1942FC28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BD72835-0352-4F10-9490-E6F4833CC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pic>
        <p:nvPicPr>
          <p:cNvPr id="7" name="Zvuk 6">
            <a:hlinkClick r:id="" action="ppaction://media"/>
            <a:extLst>
              <a:ext uri="{FF2B5EF4-FFF2-40B4-BE49-F238E27FC236}">
                <a16:creationId xmlns:a16="http://schemas.microsoft.com/office/drawing/2014/main" id="{45CA2C21-11FA-4C7F-8C51-CCE863750F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760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739"/>
    </mc:Choice>
    <mc:Fallback>
      <p:transition spd="slow" advTm="307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3F8BD-BDE0-480B-A57C-A7F6D6EC0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Kroky průzkumu a výzkumu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99BCFAB-8935-4C2E-9E4D-DD2AF4FB2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86350" indent="-514350">
              <a:buAutoNum type="arabicPeriod"/>
            </a:pPr>
            <a:r>
              <a:rPr lang="cs-CZ" dirty="0"/>
              <a:t>Definice problémů a cílů průzkumu či výzkumu</a:t>
            </a:r>
          </a:p>
          <a:p>
            <a:pPr marL="586350" indent="-514350">
              <a:buAutoNum type="arabicPeriod"/>
            </a:pPr>
            <a:r>
              <a:rPr lang="cs-CZ" dirty="0"/>
              <a:t>Sestavení plánu průzkumu či výzkumu</a:t>
            </a:r>
          </a:p>
          <a:p>
            <a:pPr marL="72000" indent="0">
              <a:buNone/>
            </a:pPr>
            <a:r>
              <a:rPr lang="cs-CZ" dirty="0"/>
              <a:t> Tyto dva kroky jsou součástí přípravné etapy, která je završena zpracováním dokumentu nazývaného Projekt průzkumu či výzkumu. 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BCFAEF6-081B-4594-A9D0-B1942FC281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BD72835-0352-4F10-9490-E6F4833CCA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F6288788-7F6F-40FF-8353-7830526F73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301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806"/>
    </mc:Choice>
    <mc:Fallback>
      <p:transition spd="slow" advTm="28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29EFD5-2E3E-4C5C-94CE-CFD1D4920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Projekt průzkumu či výzkumu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EA310C-0A52-47C2-AA0F-B707E5D00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Popis výchozího problému, cílů, vymezení hypotéz i metodiky na jejich ověření a zpracování harmonogramu. </a:t>
            </a:r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3996756-7A0E-4F7A-BE3B-993BEE7BA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cs-CZ"/>
              <a:t>Definujte zápatí – název prezentace nebo pracoviště</a:t>
            </a:r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85DAB33-FDE4-4E44-AD43-F1B133EC9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096EA5F2-DF4E-41EB-ADB4-E68A3AF077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1625" y="6397625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469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240"/>
    </mc:Choice>
    <mc:Fallback>
      <p:transition spd="slow" advTm="20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prezentace-med-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1" id="{94EEA1FC-F0E7-4E0A-B47F-AE2894ABED08}" vid="{7A9D376A-24CE-43C6-8B04-4EECE7865B79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1836</Words>
  <Application>Microsoft Office PowerPoint</Application>
  <PresentationFormat>Širokoúhlá obrazovka</PresentationFormat>
  <Paragraphs>252</Paragraphs>
  <Slides>42</Slides>
  <Notes>0</Notes>
  <HiddenSlides>0</HiddenSlides>
  <MMClips>36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6" baseType="lpstr">
      <vt:lpstr>Arial</vt:lpstr>
      <vt:lpstr>Tahoma</vt:lpstr>
      <vt:lpstr>Wingdings</vt:lpstr>
      <vt:lpstr>prezentace-med-cz</vt:lpstr>
      <vt:lpstr>Bakalářská práce I.3 </vt:lpstr>
      <vt:lpstr>Průzkum a výzkum</vt:lpstr>
      <vt:lpstr>Průzkum a výzkum</vt:lpstr>
      <vt:lpstr>Výzkum a průzkum</vt:lpstr>
      <vt:lpstr>PRÁCE S HYPOTÉZAMI</vt:lpstr>
      <vt:lpstr>PRÁCE S HYPOTÉZAMI</vt:lpstr>
      <vt:lpstr>Kroky průzkumu a výzkumu</vt:lpstr>
      <vt:lpstr>Kroky průzkumu a výzkumu</vt:lpstr>
      <vt:lpstr>Projekt průzkumu či výzkumu</vt:lpstr>
      <vt:lpstr>Kroky průzkumu a výzkumu</vt:lpstr>
      <vt:lpstr>Kroky průzkumu a výzkumu</vt:lpstr>
      <vt:lpstr>Definování problémů a cílů </vt:lpstr>
      <vt:lpstr>Hypotézy</vt:lpstr>
      <vt:lpstr>Základní nástroje výzkumu či průzkumu</vt:lpstr>
      <vt:lpstr>Základní nástroje výzkumu či průzkumu</vt:lpstr>
      <vt:lpstr>Základní nástroje výzkumu či průzkumu</vt:lpstr>
      <vt:lpstr>Základní nástroje výzkumu či průzkumu</vt:lpstr>
      <vt:lpstr>Základní nástroje výzkumu či průzkumu</vt:lpstr>
      <vt:lpstr>Základní nástroje výzkumu či průzkumu</vt:lpstr>
      <vt:lpstr>Základní nástroje výzkumu či průzkumu</vt:lpstr>
      <vt:lpstr>Základní nástroje výzkumu či průzkumu</vt:lpstr>
      <vt:lpstr>Výsledky- interpretace, diskuse</vt:lpstr>
      <vt:lpstr>Dílčí závěry, formulace doporučení</vt:lpstr>
      <vt:lpstr>Závěr</vt:lpstr>
      <vt:lpstr>Seznam odborné literatury a zdrojů</vt:lpstr>
      <vt:lpstr>Základní struktura bibliografického záznamu</vt:lpstr>
      <vt:lpstr>Monografie</vt:lpstr>
      <vt:lpstr>Kapitola v knize</vt:lpstr>
      <vt:lpstr>Články ze seriálové publikace</vt:lpstr>
      <vt:lpstr>Články ze seriálové publikace</vt:lpstr>
      <vt:lpstr>Elektronická média a webové stránky</vt:lpstr>
      <vt:lpstr>Tabulky,obrázky a grafy</vt:lpstr>
      <vt:lpstr>Zákonné normy, interní předpisy</vt:lpstr>
      <vt:lpstr>Citace</vt:lpstr>
      <vt:lpstr>Citace</vt:lpstr>
      <vt:lpstr>Tabulky,obrázky a grafy</vt:lpstr>
      <vt:lpstr>Tabulky,obrázky a grafy</vt:lpstr>
      <vt:lpstr>Prezentace aplikace PowerPoint</vt:lpstr>
      <vt:lpstr>Grafy</vt:lpstr>
      <vt:lpstr>Náměty samostatných seminárních praci</vt:lpstr>
      <vt:lpstr>Náměty samostatných prací</vt:lpstr>
      <vt:lpstr>Náměty samostatných prací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Restorative dentistry III. 5 th lecture</dc:title>
  <dc:creator>Lenka Roubalíková</dc:creator>
  <cp:lastModifiedBy>Lenka Roubalíková</cp:lastModifiedBy>
  <cp:revision>52</cp:revision>
  <dcterms:created xsi:type="dcterms:W3CDTF">2020-11-04T17:46:53Z</dcterms:created>
  <dcterms:modified xsi:type="dcterms:W3CDTF">2020-12-09T22:25:41Z</dcterms:modified>
</cp:coreProperties>
</file>