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1.xml" ContentType="application/inkml+xml"/>
  <Override PartName="/ppt/notesSlides/notesSlide18.xml" ContentType="application/vnd.openxmlformats-officedocument.presentationml.notesSlide+xml"/>
  <Override PartName="/ppt/ink/inkAction1.xml" ContentType="application/vnd.ms-office.inkAction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2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3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56"/>
  </p:notesMasterIdLst>
  <p:sldIdLst>
    <p:sldId id="256" r:id="rId2"/>
    <p:sldId id="319" r:id="rId3"/>
    <p:sldId id="259" r:id="rId4"/>
    <p:sldId id="298" r:id="rId5"/>
    <p:sldId id="299" r:id="rId6"/>
    <p:sldId id="300" r:id="rId7"/>
    <p:sldId id="260" r:id="rId8"/>
    <p:sldId id="261" r:id="rId9"/>
    <p:sldId id="322" r:id="rId10"/>
    <p:sldId id="316" r:id="rId11"/>
    <p:sldId id="263" r:id="rId12"/>
    <p:sldId id="302" r:id="rId13"/>
    <p:sldId id="264" r:id="rId14"/>
    <p:sldId id="265" r:id="rId15"/>
    <p:sldId id="266" r:id="rId16"/>
    <p:sldId id="267" r:id="rId17"/>
    <p:sldId id="268" r:id="rId18"/>
    <p:sldId id="303" r:id="rId19"/>
    <p:sldId id="269" r:id="rId20"/>
    <p:sldId id="270" r:id="rId21"/>
    <p:sldId id="271" r:id="rId22"/>
    <p:sldId id="272" r:id="rId23"/>
    <p:sldId id="273" r:id="rId24"/>
    <p:sldId id="304" r:id="rId25"/>
    <p:sldId id="274" r:id="rId26"/>
    <p:sldId id="275" r:id="rId27"/>
    <p:sldId id="276" r:id="rId28"/>
    <p:sldId id="277" r:id="rId29"/>
    <p:sldId id="317" r:id="rId30"/>
    <p:sldId id="278" r:id="rId31"/>
    <p:sldId id="305" r:id="rId32"/>
    <p:sldId id="279" r:id="rId33"/>
    <p:sldId id="280" r:id="rId34"/>
    <p:sldId id="281" r:id="rId35"/>
    <p:sldId id="282" r:id="rId36"/>
    <p:sldId id="283" r:id="rId37"/>
    <p:sldId id="306" r:id="rId38"/>
    <p:sldId id="284" r:id="rId39"/>
    <p:sldId id="307" r:id="rId40"/>
    <p:sldId id="285" r:id="rId41"/>
    <p:sldId id="286" r:id="rId42"/>
    <p:sldId id="287" r:id="rId43"/>
    <p:sldId id="308" r:id="rId44"/>
    <p:sldId id="309" r:id="rId45"/>
    <p:sldId id="310" r:id="rId46"/>
    <p:sldId id="288" r:id="rId47"/>
    <p:sldId id="311" r:id="rId48"/>
    <p:sldId id="312" r:id="rId49"/>
    <p:sldId id="289" r:id="rId50"/>
    <p:sldId id="313" r:id="rId51"/>
    <p:sldId id="314" r:id="rId52"/>
    <p:sldId id="315" r:id="rId53"/>
    <p:sldId id="290" r:id="rId54"/>
    <p:sldId id="318" r:id="rId5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554" autoAdjust="0"/>
    <p:restoredTop sz="69501" autoAdjust="0"/>
  </p:normalViewPr>
  <p:slideViewPr>
    <p:cSldViewPr snapToGrid="0">
      <p:cViewPr varScale="1">
        <p:scale>
          <a:sx n="46" d="100"/>
          <a:sy n="46" d="100"/>
        </p:scale>
        <p:origin x="77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4C2E42-3E2E-4B4C-9965-B5019C17AE51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1424457-A727-4EAA-9137-EAA02C1530FF}">
      <dgm:prSet/>
      <dgm:spPr/>
      <dgm:t>
        <a:bodyPr/>
        <a:lstStyle/>
        <a:p>
          <a:r>
            <a:rPr lang="cs-CZ">
              <a:latin typeface="Gill Sans Nova" panose="020B0602020104020203" pitchFamily="34" charset="0"/>
            </a:rPr>
            <a:t>Železo přispívá </a:t>
          </a:r>
          <a:endParaRPr lang="en-US">
            <a:latin typeface="Gill Sans Nova" panose="020B0602020104020203" pitchFamily="34" charset="0"/>
          </a:endParaRPr>
        </a:p>
      </dgm:t>
    </dgm:pt>
    <dgm:pt modelId="{D70073B8-70DC-457A-93AA-97832D5BF2E8}" type="parTrans" cxnId="{45C60D30-7514-44DA-8D85-23D98F94D18D}">
      <dgm:prSet/>
      <dgm:spPr/>
      <dgm:t>
        <a:bodyPr/>
        <a:lstStyle/>
        <a:p>
          <a:endParaRPr lang="en-US"/>
        </a:p>
      </dgm:t>
    </dgm:pt>
    <dgm:pt modelId="{01796E93-8D53-4515-8CF2-2C53F6CD1FB6}" type="sibTrans" cxnId="{45C60D30-7514-44DA-8D85-23D98F94D18D}">
      <dgm:prSet/>
      <dgm:spPr/>
      <dgm:t>
        <a:bodyPr/>
        <a:lstStyle/>
        <a:p>
          <a:endParaRPr lang="en-US"/>
        </a:p>
      </dgm:t>
    </dgm:pt>
    <dgm:pt modelId="{F450C7DE-C7C7-466D-9C6D-C0387C325677}">
      <dgm:prSet/>
      <dgm:spPr/>
      <dgm:t>
        <a:bodyPr/>
        <a:lstStyle/>
        <a:p>
          <a:r>
            <a:rPr lang="cs-CZ">
              <a:latin typeface="Gill Sans Nova" panose="020B0602020104020203" pitchFamily="34" charset="0"/>
            </a:rPr>
            <a:t>k </a:t>
          </a:r>
          <a:r>
            <a:rPr lang="cs-CZ" b="1">
              <a:latin typeface="Gill Sans Nova" panose="020B0602020104020203" pitchFamily="34" charset="0"/>
            </a:rPr>
            <a:t>normálním rozpoznávacím funkcím</a:t>
          </a:r>
          <a:r>
            <a:rPr lang="cs-CZ">
              <a:latin typeface="Gill Sans Nova" panose="020B0602020104020203" pitchFamily="34" charset="0"/>
            </a:rPr>
            <a:t>.</a:t>
          </a:r>
          <a:endParaRPr lang="en-US">
            <a:latin typeface="Gill Sans Nova" panose="020B0602020104020203" pitchFamily="34" charset="0"/>
          </a:endParaRPr>
        </a:p>
      </dgm:t>
    </dgm:pt>
    <dgm:pt modelId="{405732B0-52A9-41AF-A9AE-2C8BF8982402}" type="parTrans" cxnId="{3BF8C3AF-0F77-4492-8ACC-EB255119A45A}">
      <dgm:prSet/>
      <dgm:spPr/>
      <dgm:t>
        <a:bodyPr/>
        <a:lstStyle/>
        <a:p>
          <a:endParaRPr lang="en-US"/>
        </a:p>
      </dgm:t>
    </dgm:pt>
    <dgm:pt modelId="{56F4A703-5A66-4E9C-98F0-6FA22B7FD8D1}" type="sibTrans" cxnId="{3BF8C3AF-0F77-4492-8ACC-EB255119A45A}">
      <dgm:prSet/>
      <dgm:spPr/>
      <dgm:t>
        <a:bodyPr/>
        <a:lstStyle/>
        <a:p>
          <a:endParaRPr lang="en-US"/>
        </a:p>
      </dgm:t>
    </dgm:pt>
    <dgm:pt modelId="{20EE730A-7DB3-4B5E-A14E-6F996E4DC354}">
      <dgm:prSet/>
      <dgm:spPr/>
      <dgm:t>
        <a:bodyPr/>
        <a:lstStyle/>
        <a:p>
          <a:r>
            <a:rPr lang="cs-CZ">
              <a:latin typeface="Gill Sans Nova" panose="020B0602020104020203" pitchFamily="34" charset="0"/>
            </a:rPr>
            <a:t>k </a:t>
          </a:r>
          <a:r>
            <a:rPr lang="cs-CZ" b="1">
              <a:latin typeface="Gill Sans Nova" panose="020B0602020104020203" pitchFamily="34" charset="0"/>
            </a:rPr>
            <a:t>normálnímu energetickému metabolismu</a:t>
          </a:r>
          <a:r>
            <a:rPr lang="cs-CZ">
              <a:latin typeface="Gill Sans Nova" panose="020B0602020104020203" pitchFamily="34" charset="0"/>
            </a:rPr>
            <a:t>.</a:t>
          </a:r>
          <a:endParaRPr lang="en-US">
            <a:latin typeface="Gill Sans Nova" panose="020B0602020104020203" pitchFamily="34" charset="0"/>
          </a:endParaRPr>
        </a:p>
      </dgm:t>
    </dgm:pt>
    <dgm:pt modelId="{7EF625DE-E57C-47F8-97D8-D53E59140108}" type="parTrans" cxnId="{21716DF6-6C4D-4BB3-90C3-7D1D460B3DE4}">
      <dgm:prSet/>
      <dgm:spPr/>
      <dgm:t>
        <a:bodyPr/>
        <a:lstStyle/>
        <a:p>
          <a:endParaRPr lang="en-US"/>
        </a:p>
      </dgm:t>
    </dgm:pt>
    <dgm:pt modelId="{DBDEA21E-E48E-47DD-9639-6A5395AD0460}" type="sibTrans" cxnId="{21716DF6-6C4D-4BB3-90C3-7D1D460B3DE4}">
      <dgm:prSet/>
      <dgm:spPr/>
      <dgm:t>
        <a:bodyPr/>
        <a:lstStyle/>
        <a:p>
          <a:endParaRPr lang="en-US"/>
        </a:p>
      </dgm:t>
    </dgm:pt>
    <dgm:pt modelId="{34B1C1D2-99F2-4497-8487-468F69E0A788}">
      <dgm:prSet/>
      <dgm:spPr/>
      <dgm:t>
        <a:bodyPr/>
        <a:lstStyle/>
        <a:p>
          <a:r>
            <a:rPr lang="cs-CZ" dirty="0">
              <a:latin typeface="Gill Sans Nova" panose="020B0602020104020203" pitchFamily="34" charset="0"/>
            </a:rPr>
            <a:t>k </a:t>
          </a:r>
          <a:r>
            <a:rPr lang="cs-CZ" b="1" dirty="0">
              <a:latin typeface="Gill Sans Nova" panose="020B0602020104020203" pitchFamily="34" charset="0"/>
            </a:rPr>
            <a:t>normální tvorbě červených krvinek </a:t>
          </a:r>
          <a:br>
            <a:rPr lang="cs-CZ" b="1" dirty="0">
              <a:latin typeface="Gill Sans Nova" panose="020B0602020104020203" pitchFamily="34" charset="0"/>
            </a:rPr>
          </a:br>
          <a:r>
            <a:rPr lang="cs-CZ" b="1" dirty="0">
              <a:latin typeface="Gill Sans Nova" panose="020B0602020104020203" pitchFamily="34" charset="0"/>
            </a:rPr>
            <a:t>a hemoglobinu</a:t>
          </a:r>
          <a:r>
            <a:rPr lang="cs-CZ" dirty="0">
              <a:latin typeface="Gill Sans Nova" panose="020B0602020104020203" pitchFamily="34" charset="0"/>
            </a:rPr>
            <a:t>.</a:t>
          </a:r>
          <a:endParaRPr lang="en-US" dirty="0">
            <a:latin typeface="Gill Sans Nova" panose="020B0602020104020203" pitchFamily="34" charset="0"/>
          </a:endParaRPr>
        </a:p>
      </dgm:t>
    </dgm:pt>
    <dgm:pt modelId="{6C690694-17FF-41DA-B86F-FE66920956A5}" type="parTrans" cxnId="{7A5F97EF-9E61-4E3A-8920-2D849DFF2E2E}">
      <dgm:prSet/>
      <dgm:spPr/>
      <dgm:t>
        <a:bodyPr/>
        <a:lstStyle/>
        <a:p>
          <a:endParaRPr lang="en-US"/>
        </a:p>
      </dgm:t>
    </dgm:pt>
    <dgm:pt modelId="{5C374855-7D3A-4E4B-B556-74B94F1E58B5}" type="sibTrans" cxnId="{7A5F97EF-9E61-4E3A-8920-2D849DFF2E2E}">
      <dgm:prSet/>
      <dgm:spPr/>
      <dgm:t>
        <a:bodyPr/>
        <a:lstStyle/>
        <a:p>
          <a:endParaRPr lang="en-US"/>
        </a:p>
      </dgm:t>
    </dgm:pt>
    <dgm:pt modelId="{2D2DEEA6-641F-446D-B118-65B1F30C9D87}">
      <dgm:prSet/>
      <dgm:spPr/>
      <dgm:t>
        <a:bodyPr/>
        <a:lstStyle/>
        <a:p>
          <a:r>
            <a:rPr lang="cs-CZ">
              <a:latin typeface="Gill Sans Nova" panose="020B0602020104020203" pitchFamily="34" charset="0"/>
            </a:rPr>
            <a:t>k </a:t>
          </a:r>
          <a:r>
            <a:rPr lang="cs-CZ" b="1">
              <a:latin typeface="Gill Sans Nova" panose="020B0602020104020203" pitchFamily="34" charset="0"/>
            </a:rPr>
            <a:t>normálnímu přenosu kyslíku v těle</a:t>
          </a:r>
          <a:r>
            <a:rPr lang="cs-CZ">
              <a:latin typeface="Gill Sans Nova" panose="020B0602020104020203" pitchFamily="34" charset="0"/>
            </a:rPr>
            <a:t>.</a:t>
          </a:r>
          <a:endParaRPr lang="en-US">
            <a:latin typeface="Gill Sans Nova" panose="020B0602020104020203" pitchFamily="34" charset="0"/>
          </a:endParaRPr>
        </a:p>
      </dgm:t>
    </dgm:pt>
    <dgm:pt modelId="{B84B6488-3171-48E1-98DF-9E3213621252}" type="parTrans" cxnId="{ABD3CD75-AFB2-41E0-ABF1-671C8BB326A5}">
      <dgm:prSet/>
      <dgm:spPr/>
      <dgm:t>
        <a:bodyPr/>
        <a:lstStyle/>
        <a:p>
          <a:endParaRPr lang="en-US"/>
        </a:p>
      </dgm:t>
    </dgm:pt>
    <dgm:pt modelId="{D9A8A1C2-B6B9-41F1-86D1-7288C7DE3442}" type="sibTrans" cxnId="{ABD3CD75-AFB2-41E0-ABF1-671C8BB326A5}">
      <dgm:prSet/>
      <dgm:spPr/>
      <dgm:t>
        <a:bodyPr/>
        <a:lstStyle/>
        <a:p>
          <a:endParaRPr lang="en-US"/>
        </a:p>
      </dgm:t>
    </dgm:pt>
    <dgm:pt modelId="{DE45028D-2DA9-4E1E-A01F-0DE51988B1D7}">
      <dgm:prSet/>
      <dgm:spPr/>
      <dgm:t>
        <a:bodyPr/>
        <a:lstStyle/>
        <a:p>
          <a:r>
            <a:rPr lang="cs-CZ">
              <a:latin typeface="Gill Sans Nova" panose="020B0602020104020203" pitchFamily="34" charset="0"/>
            </a:rPr>
            <a:t>k </a:t>
          </a:r>
          <a:r>
            <a:rPr lang="cs-CZ" b="1">
              <a:latin typeface="Gill Sans Nova" panose="020B0602020104020203" pitchFamily="34" charset="0"/>
            </a:rPr>
            <a:t>normální funkci imunitního systému</a:t>
          </a:r>
          <a:r>
            <a:rPr lang="cs-CZ">
              <a:latin typeface="Gill Sans Nova" panose="020B0602020104020203" pitchFamily="34" charset="0"/>
            </a:rPr>
            <a:t>. </a:t>
          </a:r>
          <a:endParaRPr lang="en-US">
            <a:latin typeface="Gill Sans Nova" panose="020B0602020104020203" pitchFamily="34" charset="0"/>
          </a:endParaRPr>
        </a:p>
      </dgm:t>
    </dgm:pt>
    <dgm:pt modelId="{BF979FA4-9FB4-47D5-9B18-DE380503A80B}" type="parTrans" cxnId="{17FAE337-D18E-4E1D-8B47-2FAF9CB8B8AD}">
      <dgm:prSet/>
      <dgm:spPr/>
      <dgm:t>
        <a:bodyPr/>
        <a:lstStyle/>
        <a:p>
          <a:endParaRPr lang="en-US"/>
        </a:p>
      </dgm:t>
    </dgm:pt>
    <dgm:pt modelId="{7DF37A5D-D33B-4ACB-A234-18FD46826583}" type="sibTrans" cxnId="{17FAE337-D18E-4E1D-8B47-2FAF9CB8B8AD}">
      <dgm:prSet/>
      <dgm:spPr/>
      <dgm:t>
        <a:bodyPr/>
        <a:lstStyle/>
        <a:p>
          <a:endParaRPr lang="en-US"/>
        </a:p>
      </dgm:t>
    </dgm:pt>
    <dgm:pt modelId="{343B4CF7-FAA2-4041-A916-D52A316501B6}">
      <dgm:prSet/>
      <dgm:spPr/>
      <dgm:t>
        <a:bodyPr/>
        <a:lstStyle/>
        <a:p>
          <a:r>
            <a:rPr lang="cs-CZ">
              <a:latin typeface="Gill Sans Nova" panose="020B0602020104020203" pitchFamily="34" charset="0"/>
            </a:rPr>
            <a:t>ke </a:t>
          </a:r>
          <a:r>
            <a:rPr lang="cs-CZ" b="1">
              <a:latin typeface="Gill Sans Nova" panose="020B0602020104020203" pitchFamily="34" charset="0"/>
            </a:rPr>
            <a:t>snížení míry únavy a vyčerpání</a:t>
          </a:r>
          <a:r>
            <a:rPr lang="cs-CZ">
              <a:latin typeface="Gill Sans Nova" panose="020B0602020104020203" pitchFamily="34" charset="0"/>
            </a:rPr>
            <a:t>.</a:t>
          </a:r>
          <a:endParaRPr lang="en-US">
            <a:latin typeface="Gill Sans Nova" panose="020B0602020104020203" pitchFamily="34" charset="0"/>
          </a:endParaRPr>
        </a:p>
      </dgm:t>
    </dgm:pt>
    <dgm:pt modelId="{51915C5D-A0CA-4983-B213-F2BC08299AEC}" type="parTrans" cxnId="{50526DAC-5E80-4889-A3B9-782EB0E7CDF0}">
      <dgm:prSet/>
      <dgm:spPr/>
      <dgm:t>
        <a:bodyPr/>
        <a:lstStyle/>
        <a:p>
          <a:endParaRPr lang="en-US"/>
        </a:p>
      </dgm:t>
    </dgm:pt>
    <dgm:pt modelId="{7A765690-703D-4871-9EA8-EB55ED32FC7E}" type="sibTrans" cxnId="{50526DAC-5E80-4889-A3B9-782EB0E7CDF0}">
      <dgm:prSet/>
      <dgm:spPr/>
      <dgm:t>
        <a:bodyPr/>
        <a:lstStyle/>
        <a:p>
          <a:endParaRPr lang="en-US"/>
        </a:p>
      </dgm:t>
    </dgm:pt>
    <dgm:pt modelId="{6A366EA5-FF71-44F9-A411-F9068D04E468}">
      <dgm:prSet/>
      <dgm:spPr/>
      <dgm:t>
        <a:bodyPr/>
        <a:lstStyle/>
        <a:p>
          <a:r>
            <a:rPr lang="cs-CZ">
              <a:latin typeface="Gill Sans Nova" panose="020B0602020104020203" pitchFamily="34" charset="0"/>
            </a:rPr>
            <a:t>Železo se podílí na </a:t>
          </a:r>
          <a:r>
            <a:rPr lang="cs-CZ" b="1">
              <a:latin typeface="Gill Sans Nova" panose="020B0602020104020203" pitchFamily="34" charset="0"/>
            </a:rPr>
            <a:t>procesu dělení buněk</a:t>
          </a:r>
          <a:r>
            <a:rPr lang="cs-CZ">
              <a:latin typeface="Gill Sans Nova" panose="020B0602020104020203" pitchFamily="34" charset="0"/>
            </a:rPr>
            <a:t>.</a:t>
          </a:r>
          <a:endParaRPr lang="en-US">
            <a:latin typeface="Gill Sans Nova" panose="020B0602020104020203" pitchFamily="34" charset="0"/>
          </a:endParaRPr>
        </a:p>
      </dgm:t>
    </dgm:pt>
    <dgm:pt modelId="{9DA04491-A5B7-40D1-95BE-203369811627}" type="parTrans" cxnId="{A0986CCD-2531-4AF5-B464-23A5D43F705D}">
      <dgm:prSet/>
      <dgm:spPr/>
      <dgm:t>
        <a:bodyPr/>
        <a:lstStyle/>
        <a:p>
          <a:endParaRPr lang="en-US"/>
        </a:p>
      </dgm:t>
    </dgm:pt>
    <dgm:pt modelId="{933DFD4C-1264-4A87-A852-29C0FF8BF96F}" type="sibTrans" cxnId="{A0986CCD-2531-4AF5-B464-23A5D43F705D}">
      <dgm:prSet/>
      <dgm:spPr/>
      <dgm:t>
        <a:bodyPr/>
        <a:lstStyle/>
        <a:p>
          <a:endParaRPr lang="en-US"/>
        </a:p>
      </dgm:t>
    </dgm:pt>
    <dgm:pt modelId="{637507D9-0E53-41C5-9405-9B947136CC23}" type="pres">
      <dgm:prSet presAssocID="{8A4C2E42-3E2E-4B4C-9965-B5019C17AE51}" presName="linear" presStyleCnt="0">
        <dgm:presLayoutVars>
          <dgm:dir/>
          <dgm:animLvl val="lvl"/>
          <dgm:resizeHandles val="exact"/>
        </dgm:presLayoutVars>
      </dgm:prSet>
      <dgm:spPr/>
    </dgm:pt>
    <dgm:pt modelId="{B77270BA-C50E-47F2-A8F2-DC64AA46DDEE}" type="pres">
      <dgm:prSet presAssocID="{A1424457-A727-4EAA-9137-EAA02C1530FF}" presName="parentLin" presStyleCnt="0"/>
      <dgm:spPr/>
    </dgm:pt>
    <dgm:pt modelId="{AE49A22A-B519-4462-8309-42BA7D0625B8}" type="pres">
      <dgm:prSet presAssocID="{A1424457-A727-4EAA-9137-EAA02C1530FF}" presName="parentLeftMargin" presStyleLbl="node1" presStyleIdx="0" presStyleCnt="2"/>
      <dgm:spPr/>
    </dgm:pt>
    <dgm:pt modelId="{1567CBD6-C82C-4CE8-8317-CC6CFCF8651F}" type="pres">
      <dgm:prSet presAssocID="{A1424457-A727-4EAA-9137-EAA02C1530F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28AE1F2-4CCA-4271-92AA-3564196ABFD4}" type="pres">
      <dgm:prSet presAssocID="{A1424457-A727-4EAA-9137-EAA02C1530FF}" presName="negativeSpace" presStyleCnt="0"/>
      <dgm:spPr/>
    </dgm:pt>
    <dgm:pt modelId="{2C1C7BD6-D0B3-4343-A2A7-6FCEFD02367A}" type="pres">
      <dgm:prSet presAssocID="{A1424457-A727-4EAA-9137-EAA02C1530FF}" presName="childText" presStyleLbl="conFgAcc1" presStyleIdx="0" presStyleCnt="2">
        <dgm:presLayoutVars>
          <dgm:bulletEnabled val="1"/>
        </dgm:presLayoutVars>
      </dgm:prSet>
      <dgm:spPr/>
    </dgm:pt>
    <dgm:pt modelId="{F028537B-15EE-4BF5-85D1-CCB78598CC20}" type="pres">
      <dgm:prSet presAssocID="{01796E93-8D53-4515-8CF2-2C53F6CD1FB6}" presName="spaceBetweenRectangles" presStyleCnt="0"/>
      <dgm:spPr/>
    </dgm:pt>
    <dgm:pt modelId="{A977116E-C6E4-409B-B03C-B9753A9418D9}" type="pres">
      <dgm:prSet presAssocID="{6A366EA5-FF71-44F9-A411-F9068D04E468}" presName="parentLin" presStyleCnt="0"/>
      <dgm:spPr/>
    </dgm:pt>
    <dgm:pt modelId="{2398D2A0-DD3B-4784-A92A-4D5F65488810}" type="pres">
      <dgm:prSet presAssocID="{6A366EA5-FF71-44F9-A411-F9068D04E468}" presName="parentLeftMargin" presStyleLbl="node1" presStyleIdx="0" presStyleCnt="2"/>
      <dgm:spPr/>
    </dgm:pt>
    <dgm:pt modelId="{159D421A-D4EF-488E-A17C-6A32B446070F}" type="pres">
      <dgm:prSet presAssocID="{6A366EA5-FF71-44F9-A411-F9068D04E46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0E0227B-124B-4A0F-A8E4-0A7EA9BCBF09}" type="pres">
      <dgm:prSet presAssocID="{6A366EA5-FF71-44F9-A411-F9068D04E468}" presName="negativeSpace" presStyleCnt="0"/>
      <dgm:spPr/>
    </dgm:pt>
    <dgm:pt modelId="{FFB793C1-23F0-4682-BDE7-D75274F5C983}" type="pres">
      <dgm:prSet presAssocID="{6A366EA5-FF71-44F9-A411-F9068D04E46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869A209-1967-4F24-89EF-2EF64058FC40}" type="presOf" srcId="{6A366EA5-FF71-44F9-A411-F9068D04E468}" destId="{159D421A-D4EF-488E-A17C-6A32B446070F}" srcOrd="1" destOrd="0" presId="urn:microsoft.com/office/officeart/2005/8/layout/list1"/>
    <dgm:cxn modelId="{EE09FF26-55FE-4549-94C1-6EC6F00258FB}" type="presOf" srcId="{6A366EA5-FF71-44F9-A411-F9068D04E468}" destId="{2398D2A0-DD3B-4784-A92A-4D5F65488810}" srcOrd="0" destOrd="0" presId="urn:microsoft.com/office/officeart/2005/8/layout/list1"/>
    <dgm:cxn modelId="{45C60D30-7514-44DA-8D85-23D98F94D18D}" srcId="{8A4C2E42-3E2E-4B4C-9965-B5019C17AE51}" destId="{A1424457-A727-4EAA-9137-EAA02C1530FF}" srcOrd="0" destOrd="0" parTransId="{D70073B8-70DC-457A-93AA-97832D5BF2E8}" sibTransId="{01796E93-8D53-4515-8CF2-2C53F6CD1FB6}"/>
    <dgm:cxn modelId="{17FAE337-D18E-4E1D-8B47-2FAF9CB8B8AD}" srcId="{A1424457-A727-4EAA-9137-EAA02C1530FF}" destId="{DE45028D-2DA9-4E1E-A01F-0DE51988B1D7}" srcOrd="4" destOrd="0" parTransId="{BF979FA4-9FB4-47D5-9B18-DE380503A80B}" sibTransId="{7DF37A5D-D33B-4ACB-A234-18FD46826583}"/>
    <dgm:cxn modelId="{55A65242-9166-433C-AF60-AEF8BBAD6F38}" type="presOf" srcId="{A1424457-A727-4EAA-9137-EAA02C1530FF}" destId="{AE49A22A-B519-4462-8309-42BA7D0625B8}" srcOrd="0" destOrd="0" presId="urn:microsoft.com/office/officeart/2005/8/layout/list1"/>
    <dgm:cxn modelId="{ABD3CD75-AFB2-41E0-ABF1-671C8BB326A5}" srcId="{A1424457-A727-4EAA-9137-EAA02C1530FF}" destId="{2D2DEEA6-641F-446D-B118-65B1F30C9D87}" srcOrd="3" destOrd="0" parTransId="{B84B6488-3171-48E1-98DF-9E3213621252}" sibTransId="{D9A8A1C2-B6B9-41F1-86D1-7288C7DE3442}"/>
    <dgm:cxn modelId="{8F846BA7-C778-4286-9140-348EF7FDBE92}" type="presOf" srcId="{343B4CF7-FAA2-4041-A916-D52A316501B6}" destId="{2C1C7BD6-D0B3-4343-A2A7-6FCEFD02367A}" srcOrd="0" destOrd="5" presId="urn:microsoft.com/office/officeart/2005/8/layout/list1"/>
    <dgm:cxn modelId="{50526DAC-5E80-4889-A3B9-782EB0E7CDF0}" srcId="{A1424457-A727-4EAA-9137-EAA02C1530FF}" destId="{343B4CF7-FAA2-4041-A916-D52A316501B6}" srcOrd="5" destOrd="0" parTransId="{51915C5D-A0CA-4983-B213-F2BC08299AEC}" sibTransId="{7A765690-703D-4871-9EA8-EB55ED32FC7E}"/>
    <dgm:cxn modelId="{3BF8C3AF-0F77-4492-8ACC-EB255119A45A}" srcId="{A1424457-A727-4EAA-9137-EAA02C1530FF}" destId="{F450C7DE-C7C7-466D-9C6D-C0387C325677}" srcOrd="0" destOrd="0" parTransId="{405732B0-52A9-41AF-A9AE-2C8BF8982402}" sibTransId="{56F4A703-5A66-4E9C-98F0-6FA22B7FD8D1}"/>
    <dgm:cxn modelId="{3037E7BC-4073-4C4E-A22B-38736F3EB601}" type="presOf" srcId="{8A4C2E42-3E2E-4B4C-9965-B5019C17AE51}" destId="{637507D9-0E53-41C5-9405-9B947136CC23}" srcOrd="0" destOrd="0" presId="urn:microsoft.com/office/officeart/2005/8/layout/list1"/>
    <dgm:cxn modelId="{D813A5BE-1F2E-4FFC-BF48-4EB4EF162027}" type="presOf" srcId="{34B1C1D2-99F2-4497-8487-468F69E0A788}" destId="{2C1C7BD6-D0B3-4343-A2A7-6FCEFD02367A}" srcOrd="0" destOrd="2" presId="urn:microsoft.com/office/officeart/2005/8/layout/list1"/>
    <dgm:cxn modelId="{E5FD88C4-876F-45E7-A727-E53B1290A736}" type="presOf" srcId="{A1424457-A727-4EAA-9137-EAA02C1530FF}" destId="{1567CBD6-C82C-4CE8-8317-CC6CFCF8651F}" srcOrd="1" destOrd="0" presId="urn:microsoft.com/office/officeart/2005/8/layout/list1"/>
    <dgm:cxn modelId="{A0986CCD-2531-4AF5-B464-23A5D43F705D}" srcId="{8A4C2E42-3E2E-4B4C-9965-B5019C17AE51}" destId="{6A366EA5-FF71-44F9-A411-F9068D04E468}" srcOrd="1" destOrd="0" parTransId="{9DA04491-A5B7-40D1-95BE-203369811627}" sibTransId="{933DFD4C-1264-4A87-A852-29C0FF8BF96F}"/>
    <dgm:cxn modelId="{12BC0CDC-53ED-4A94-968E-1247817B6D20}" type="presOf" srcId="{DE45028D-2DA9-4E1E-A01F-0DE51988B1D7}" destId="{2C1C7BD6-D0B3-4343-A2A7-6FCEFD02367A}" srcOrd="0" destOrd="4" presId="urn:microsoft.com/office/officeart/2005/8/layout/list1"/>
    <dgm:cxn modelId="{7A5F97EF-9E61-4E3A-8920-2D849DFF2E2E}" srcId="{A1424457-A727-4EAA-9137-EAA02C1530FF}" destId="{34B1C1D2-99F2-4497-8487-468F69E0A788}" srcOrd="2" destOrd="0" parTransId="{6C690694-17FF-41DA-B86F-FE66920956A5}" sibTransId="{5C374855-7D3A-4E4B-B556-74B94F1E58B5}"/>
    <dgm:cxn modelId="{41A4DBF3-0924-4FDB-BEC3-756C08C47307}" type="presOf" srcId="{2D2DEEA6-641F-446D-B118-65B1F30C9D87}" destId="{2C1C7BD6-D0B3-4343-A2A7-6FCEFD02367A}" srcOrd="0" destOrd="3" presId="urn:microsoft.com/office/officeart/2005/8/layout/list1"/>
    <dgm:cxn modelId="{630B3FF5-AF8C-4D84-A934-3E063B42FAE8}" type="presOf" srcId="{20EE730A-7DB3-4B5E-A14E-6F996E4DC354}" destId="{2C1C7BD6-D0B3-4343-A2A7-6FCEFD02367A}" srcOrd="0" destOrd="1" presId="urn:microsoft.com/office/officeart/2005/8/layout/list1"/>
    <dgm:cxn modelId="{21716DF6-6C4D-4BB3-90C3-7D1D460B3DE4}" srcId="{A1424457-A727-4EAA-9137-EAA02C1530FF}" destId="{20EE730A-7DB3-4B5E-A14E-6F996E4DC354}" srcOrd="1" destOrd="0" parTransId="{7EF625DE-E57C-47F8-97D8-D53E59140108}" sibTransId="{DBDEA21E-E48E-47DD-9639-6A5395AD0460}"/>
    <dgm:cxn modelId="{66EA00FB-C267-4DF4-8291-7F7B0BDE6B44}" type="presOf" srcId="{F450C7DE-C7C7-466D-9C6D-C0387C325677}" destId="{2C1C7BD6-D0B3-4343-A2A7-6FCEFD02367A}" srcOrd="0" destOrd="0" presId="urn:microsoft.com/office/officeart/2005/8/layout/list1"/>
    <dgm:cxn modelId="{530269FA-3E21-425B-A229-B56A9762B43F}" type="presParOf" srcId="{637507D9-0E53-41C5-9405-9B947136CC23}" destId="{B77270BA-C50E-47F2-A8F2-DC64AA46DDEE}" srcOrd="0" destOrd="0" presId="urn:microsoft.com/office/officeart/2005/8/layout/list1"/>
    <dgm:cxn modelId="{88887862-9EF7-470A-95E2-ACDA57DD6871}" type="presParOf" srcId="{B77270BA-C50E-47F2-A8F2-DC64AA46DDEE}" destId="{AE49A22A-B519-4462-8309-42BA7D0625B8}" srcOrd="0" destOrd="0" presId="urn:microsoft.com/office/officeart/2005/8/layout/list1"/>
    <dgm:cxn modelId="{602DC9E2-F169-4CB4-AE6F-34908FA10538}" type="presParOf" srcId="{B77270BA-C50E-47F2-A8F2-DC64AA46DDEE}" destId="{1567CBD6-C82C-4CE8-8317-CC6CFCF8651F}" srcOrd="1" destOrd="0" presId="urn:microsoft.com/office/officeart/2005/8/layout/list1"/>
    <dgm:cxn modelId="{50A056EA-F54C-4516-9B93-7C6955768892}" type="presParOf" srcId="{637507D9-0E53-41C5-9405-9B947136CC23}" destId="{028AE1F2-4CCA-4271-92AA-3564196ABFD4}" srcOrd="1" destOrd="0" presId="urn:microsoft.com/office/officeart/2005/8/layout/list1"/>
    <dgm:cxn modelId="{E1C0AC96-4E39-4678-B25C-93528A36B5CF}" type="presParOf" srcId="{637507D9-0E53-41C5-9405-9B947136CC23}" destId="{2C1C7BD6-D0B3-4343-A2A7-6FCEFD02367A}" srcOrd="2" destOrd="0" presId="urn:microsoft.com/office/officeart/2005/8/layout/list1"/>
    <dgm:cxn modelId="{ED15E52B-1821-48E6-A8A0-4F9CB77495CC}" type="presParOf" srcId="{637507D9-0E53-41C5-9405-9B947136CC23}" destId="{F028537B-15EE-4BF5-85D1-CCB78598CC20}" srcOrd="3" destOrd="0" presId="urn:microsoft.com/office/officeart/2005/8/layout/list1"/>
    <dgm:cxn modelId="{1626F142-4F12-4C80-8950-FBA3D68CCDE8}" type="presParOf" srcId="{637507D9-0E53-41C5-9405-9B947136CC23}" destId="{A977116E-C6E4-409B-B03C-B9753A9418D9}" srcOrd="4" destOrd="0" presId="urn:microsoft.com/office/officeart/2005/8/layout/list1"/>
    <dgm:cxn modelId="{CEEEA0AA-00C7-439B-98CA-698DC01DF744}" type="presParOf" srcId="{A977116E-C6E4-409B-B03C-B9753A9418D9}" destId="{2398D2A0-DD3B-4784-A92A-4D5F65488810}" srcOrd="0" destOrd="0" presId="urn:microsoft.com/office/officeart/2005/8/layout/list1"/>
    <dgm:cxn modelId="{69A589AE-137A-48F2-9349-1AD2878957CA}" type="presParOf" srcId="{A977116E-C6E4-409B-B03C-B9753A9418D9}" destId="{159D421A-D4EF-488E-A17C-6A32B446070F}" srcOrd="1" destOrd="0" presId="urn:microsoft.com/office/officeart/2005/8/layout/list1"/>
    <dgm:cxn modelId="{BD0712F6-4D0C-4CE8-8022-6AC34F7C80CC}" type="presParOf" srcId="{637507D9-0E53-41C5-9405-9B947136CC23}" destId="{70E0227B-124B-4A0F-A8E4-0A7EA9BCBF09}" srcOrd="5" destOrd="0" presId="urn:microsoft.com/office/officeart/2005/8/layout/list1"/>
    <dgm:cxn modelId="{F074F218-5E7E-4701-A238-B66768AB74EE}" type="presParOf" srcId="{637507D9-0E53-41C5-9405-9B947136CC23}" destId="{FFB793C1-23F0-4682-BDE7-D75274F5C98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1C7BD6-D0B3-4343-A2A7-6FCEFD02367A}">
      <dsp:nvSpPr>
        <dsp:cNvPr id="0" name=""/>
        <dsp:cNvSpPr/>
      </dsp:nvSpPr>
      <dsp:spPr>
        <a:xfrm>
          <a:off x="0" y="1100820"/>
          <a:ext cx="6900512" cy="2753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395732" rIns="53555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>
              <a:latin typeface="Gill Sans Nova" panose="020B0602020104020203" pitchFamily="34" charset="0"/>
            </a:rPr>
            <a:t>k </a:t>
          </a:r>
          <a:r>
            <a:rPr lang="cs-CZ" sz="1900" b="1" kern="1200">
              <a:latin typeface="Gill Sans Nova" panose="020B0602020104020203" pitchFamily="34" charset="0"/>
            </a:rPr>
            <a:t>normálním rozpoznávacím funkcím</a:t>
          </a:r>
          <a:r>
            <a:rPr lang="cs-CZ" sz="1900" kern="1200">
              <a:latin typeface="Gill Sans Nova" panose="020B0602020104020203" pitchFamily="34" charset="0"/>
            </a:rPr>
            <a:t>.</a:t>
          </a:r>
          <a:endParaRPr lang="en-US" sz="1900" kern="1200">
            <a:latin typeface="Gill Sans Nova" panose="020B0602020104020203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>
              <a:latin typeface="Gill Sans Nova" panose="020B0602020104020203" pitchFamily="34" charset="0"/>
            </a:rPr>
            <a:t>k </a:t>
          </a:r>
          <a:r>
            <a:rPr lang="cs-CZ" sz="1900" b="1" kern="1200">
              <a:latin typeface="Gill Sans Nova" panose="020B0602020104020203" pitchFamily="34" charset="0"/>
            </a:rPr>
            <a:t>normálnímu energetickému metabolismu</a:t>
          </a:r>
          <a:r>
            <a:rPr lang="cs-CZ" sz="1900" kern="1200">
              <a:latin typeface="Gill Sans Nova" panose="020B0602020104020203" pitchFamily="34" charset="0"/>
            </a:rPr>
            <a:t>.</a:t>
          </a:r>
          <a:endParaRPr lang="en-US" sz="1900" kern="1200">
            <a:latin typeface="Gill Sans Nova" panose="020B0602020104020203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>
              <a:latin typeface="Gill Sans Nova" panose="020B0602020104020203" pitchFamily="34" charset="0"/>
            </a:rPr>
            <a:t>k </a:t>
          </a:r>
          <a:r>
            <a:rPr lang="cs-CZ" sz="1900" b="1" kern="1200" dirty="0">
              <a:latin typeface="Gill Sans Nova" panose="020B0602020104020203" pitchFamily="34" charset="0"/>
            </a:rPr>
            <a:t>normální tvorbě červených krvinek </a:t>
          </a:r>
          <a:br>
            <a:rPr lang="cs-CZ" sz="1900" b="1" kern="1200" dirty="0">
              <a:latin typeface="Gill Sans Nova" panose="020B0602020104020203" pitchFamily="34" charset="0"/>
            </a:rPr>
          </a:br>
          <a:r>
            <a:rPr lang="cs-CZ" sz="1900" b="1" kern="1200" dirty="0">
              <a:latin typeface="Gill Sans Nova" panose="020B0602020104020203" pitchFamily="34" charset="0"/>
            </a:rPr>
            <a:t>a hemoglobinu</a:t>
          </a:r>
          <a:r>
            <a:rPr lang="cs-CZ" sz="1900" kern="1200" dirty="0">
              <a:latin typeface="Gill Sans Nova" panose="020B0602020104020203" pitchFamily="34" charset="0"/>
            </a:rPr>
            <a:t>.</a:t>
          </a:r>
          <a:endParaRPr lang="en-US" sz="1900" kern="1200" dirty="0">
            <a:latin typeface="Gill Sans Nova" panose="020B0602020104020203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>
              <a:latin typeface="Gill Sans Nova" panose="020B0602020104020203" pitchFamily="34" charset="0"/>
            </a:rPr>
            <a:t>k </a:t>
          </a:r>
          <a:r>
            <a:rPr lang="cs-CZ" sz="1900" b="1" kern="1200">
              <a:latin typeface="Gill Sans Nova" panose="020B0602020104020203" pitchFamily="34" charset="0"/>
            </a:rPr>
            <a:t>normálnímu přenosu kyslíku v těle</a:t>
          </a:r>
          <a:r>
            <a:rPr lang="cs-CZ" sz="1900" kern="1200">
              <a:latin typeface="Gill Sans Nova" panose="020B0602020104020203" pitchFamily="34" charset="0"/>
            </a:rPr>
            <a:t>.</a:t>
          </a:r>
          <a:endParaRPr lang="en-US" sz="1900" kern="1200">
            <a:latin typeface="Gill Sans Nova" panose="020B0602020104020203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>
              <a:latin typeface="Gill Sans Nova" panose="020B0602020104020203" pitchFamily="34" charset="0"/>
            </a:rPr>
            <a:t>k </a:t>
          </a:r>
          <a:r>
            <a:rPr lang="cs-CZ" sz="1900" b="1" kern="1200">
              <a:latin typeface="Gill Sans Nova" panose="020B0602020104020203" pitchFamily="34" charset="0"/>
            </a:rPr>
            <a:t>normální funkci imunitního systému</a:t>
          </a:r>
          <a:r>
            <a:rPr lang="cs-CZ" sz="1900" kern="1200">
              <a:latin typeface="Gill Sans Nova" panose="020B0602020104020203" pitchFamily="34" charset="0"/>
            </a:rPr>
            <a:t>. </a:t>
          </a:r>
          <a:endParaRPr lang="en-US" sz="1900" kern="1200">
            <a:latin typeface="Gill Sans Nova" panose="020B0602020104020203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>
              <a:latin typeface="Gill Sans Nova" panose="020B0602020104020203" pitchFamily="34" charset="0"/>
            </a:rPr>
            <a:t>ke </a:t>
          </a:r>
          <a:r>
            <a:rPr lang="cs-CZ" sz="1900" b="1" kern="1200">
              <a:latin typeface="Gill Sans Nova" panose="020B0602020104020203" pitchFamily="34" charset="0"/>
            </a:rPr>
            <a:t>snížení míry únavy a vyčerpání</a:t>
          </a:r>
          <a:r>
            <a:rPr lang="cs-CZ" sz="1900" kern="1200">
              <a:latin typeface="Gill Sans Nova" panose="020B0602020104020203" pitchFamily="34" charset="0"/>
            </a:rPr>
            <a:t>.</a:t>
          </a:r>
          <a:endParaRPr lang="en-US" sz="1900" kern="1200">
            <a:latin typeface="Gill Sans Nova" panose="020B0602020104020203" pitchFamily="34" charset="0"/>
          </a:endParaRPr>
        </a:p>
      </dsp:txBody>
      <dsp:txXfrm>
        <a:off x="0" y="1100820"/>
        <a:ext cx="6900512" cy="2753100"/>
      </dsp:txXfrm>
    </dsp:sp>
    <dsp:sp modelId="{1567CBD6-C82C-4CE8-8317-CC6CFCF8651F}">
      <dsp:nvSpPr>
        <dsp:cNvPr id="0" name=""/>
        <dsp:cNvSpPr/>
      </dsp:nvSpPr>
      <dsp:spPr>
        <a:xfrm>
          <a:off x="345025" y="820380"/>
          <a:ext cx="4830358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>
              <a:latin typeface="Gill Sans Nova" panose="020B0602020104020203" pitchFamily="34" charset="0"/>
            </a:rPr>
            <a:t>Železo přispívá </a:t>
          </a:r>
          <a:endParaRPr lang="en-US" sz="1900" kern="1200">
            <a:latin typeface="Gill Sans Nova" panose="020B0602020104020203" pitchFamily="34" charset="0"/>
          </a:endParaRPr>
        </a:p>
      </dsp:txBody>
      <dsp:txXfrm>
        <a:off x="372405" y="847760"/>
        <a:ext cx="4775598" cy="506120"/>
      </dsp:txXfrm>
    </dsp:sp>
    <dsp:sp modelId="{FFB793C1-23F0-4682-BDE7-D75274F5C983}">
      <dsp:nvSpPr>
        <dsp:cNvPr id="0" name=""/>
        <dsp:cNvSpPr/>
      </dsp:nvSpPr>
      <dsp:spPr>
        <a:xfrm>
          <a:off x="0" y="4236960"/>
          <a:ext cx="690051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9D421A-D4EF-488E-A17C-6A32B446070F}">
      <dsp:nvSpPr>
        <dsp:cNvPr id="0" name=""/>
        <dsp:cNvSpPr/>
      </dsp:nvSpPr>
      <dsp:spPr>
        <a:xfrm>
          <a:off x="345025" y="3956520"/>
          <a:ext cx="4830358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>
              <a:latin typeface="Gill Sans Nova" panose="020B0602020104020203" pitchFamily="34" charset="0"/>
            </a:rPr>
            <a:t>Železo se podílí na </a:t>
          </a:r>
          <a:r>
            <a:rPr lang="cs-CZ" sz="1900" b="1" kern="1200">
              <a:latin typeface="Gill Sans Nova" panose="020B0602020104020203" pitchFamily="34" charset="0"/>
            </a:rPr>
            <a:t>procesu dělení buněk</a:t>
          </a:r>
          <a:r>
            <a:rPr lang="cs-CZ" sz="1900" kern="1200">
              <a:latin typeface="Gill Sans Nova" panose="020B0602020104020203" pitchFamily="34" charset="0"/>
            </a:rPr>
            <a:t>.</a:t>
          </a:r>
          <a:endParaRPr lang="en-US" sz="1900" kern="1200">
            <a:latin typeface="Gill Sans Nova" panose="020B0602020104020203" pitchFamily="34" charset="0"/>
          </a:endParaRPr>
        </a:p>
      </dsp:txBody>
      <dsp:txXfrm>
        <a:off x="372405" y="3983900"/>
        <a:ext cx="4775598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4T18:40:55.5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4T18:45:42.9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4T19:10:22.3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0-31T15:58:55.858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act:action type="add" startTime="36878">
    <iact:property name="dataType"/>
    <iact:actionData xml:id="d0">
      <inkml:trace xmlns:inkml="http://www.w3.org/2003/InkML" xml:id="stk0" contextRef="#ctx0" brushRef="#br0">24099 11263 0,'0'-25'56,"-25"0"-39,25-1-5,-26 1-10,-24-1 10,24 26-5,1-25 4,0 25 0,-1-25 2,1 25-7,0-26-1,-1 1 4,1 25 93,-26 0-95,0 0 10,-25 0-5,26 0-10,24 0 12,-25 25-12,26-25 5,0 0 2,-1 26 122,1-1-123,25 0 1,-25 1 11,-1-1-18,1 26 3,-1-26 8,26 26 0,-25 0-7,25-26 7,0 0-7,0 26 2,25-25-2,1-1 6,-1 0-6,1 1 1,-26-1 0,25 26 6,0-26-1,1 0-4,-1 1 5,26 25 0,25-1-3,-51 1-9,51-26 9,-50 1 3,24-1-2,1 1 0,76-1 2,-102-25-1,26 0-4,0 0 2,-26 0-2,26-25 0,-26-1-2,1 1 0,-1-1 8,-25 1-1,0-26-6,0 1 4,-25 24-5,-1 1 3,1-1-4,-26-75 10,26 76-2,-1-26-3,1 51 0,25-51-3,-25 0 1,-26-50-2,51 50 2,-25 26 3,25 0-6,-26-1 2,26 1 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5C6F7-6512-4F31-A81A-CEC0F45FED6F}" type="datetimeFigureOut">
              <a:rPr lang="cs-CZ" smtClean="0"/>
              <a:t>10.11.2020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0917C-1A9B-40F1-969C-F2F5CAA1A8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695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870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855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9730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577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8255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6731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1361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571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52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75899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123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4A0EB-D143-449C-9A0C-80FB12C6C77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3830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489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4096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70604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8357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4509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26942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4211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48682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7146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620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49155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2754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21268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20633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6836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2913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>
              <a:sym typeface="Wingdings" panose="05000000000000000000" pitchFamily="2" charset="2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0611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859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5522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211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0917C-1A9B-40F1-969C-F2F5CAA1A8E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8020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84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8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9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841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984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86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1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682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35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05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67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56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8" r:id="rId5"/>
    <p:sldLayoutId id="2147483692" r:id="rId6"/>
    <p:sldLayoutId id="2147483693" r:id="rId7"/>
    <p:sldLayoutId id="2147483694" r:id="rId8"/>
    <p:sldLayoutId id="2147483697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2.emf"/><Relationship Id="rId5" Type="http://schemas.openxmlformats.org/officeDocument/2006/relationships/customXml" Target="../ink/ink1.xml"/><Relationship Id="rId4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microsoft.com/office/2011/relationships/inkAction" Target="../ink/inkAction1.xm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emf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customXml" Target="../ink/ink2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200.png"/><Relationship Id="rId4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2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2.emf"/><Relationship Id="rId5" Type="http://schemas.openxmlformats.org/officeDocument/2006/relationships/customXml" Target="../ink/ink3.xml"/><Relationship Id="rId4" Type="http://schemas.openxmlformats.org/officeDocument/2006/relationships/notesSlide" Target="../notesSlides/notesSlide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2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2.pn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2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2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2.png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2.png"/><Relationship Id="rId5" Type="http://schemas.openxmlformats.org/officeDocument/2006/relationships/image" Target="../media/image36.jpg"/><Relationship Id="rId4" Type="http://schemas.openxmlformats.org/officeDocument/2006/relationships/notesSlide" Target="../notesSlides/notesSlide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2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2.png"/><Relationship Id="rId5" Type="http://schemas.openxmlformats.org/officeDocument/2006/relationships/image" Target="../media/image39.jpg"/><Relationship Id="rId4" Type="http://schemas.openxmlformats.org/officeDocument/2006/relationships/notesSlide" Target="../notesSlides/notesSlide3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2306AB6-9D65-4F8E-9FD7-C3F3A3DE3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F1B2CC-A411-471C-9416-4E65C2C731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8" name="Freeform: Shape 10">
            <a:extLst>
              <a:ext uri="{FF2B5EF4-FFF2-40B4-BE49-F238E27FC236}">
                <a16:creationId xmlns:a16="http://schemas.microsoft.com/office/drawing/2014/main" id="{284C940E-7A1D-418E-A9E8-C9852CA8E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1255" y="2996261"/>
            <a:ext cx="6310745" cy="3861739"/>
          </a:xfrm>
          <a:custGeom>
            <a:avLst/>
            <a:gdLst>
              <a:gd name="connsiteX0" fmla="*/ 5172027 w 6310745"/>
              <a:gd name="connsiteY0" fmla="*/ 351902 h 3861739"/>
              <a:gd name="connsiteX1" fmla="*/ 5173047 w 6310745"/>
              <a:gd name="connsiteY1" fmla="*/ 352987 h 3861739"/>
              <a:gd name="connsiteX2" fmla="*/ 5177471 w 6310745"/>
              <a:gd name="connsiteY2" fmla="*/ 352581 h 3861739"/>
              <a:gd name="connsiteX3" fmla="*/ 2969865 w 6310745"/>
              <a:gd name="connsiteY3" fmla="*/ 91462 h 3861739"/>
              <a:gd name="connsiteX4" fmla="*/ 2918830 w 6310745"/>
              <a:gd name="connsiteY4" fmla="*/ 95401 h 3861739"/>
              <a:gd name="connsiteX5" fmla="*/ 1957331 w 6310745"/>
              <a:gd name="connsiteY5" fmla="*/ 323658 h 3861739"/>
              <a:gd name="connsiteX6" fmla="*/ 413011 w 6310745"/>
              <a:gd name="connsiteY6" fmla="*/ 1429370 h 3861739"/>
              <a:gd name="connsiteX7" fmla="*/ 88087 w 6310745"/>
              <a:gd name="connsiteY7" fmla="*/ 2204577 h 3861739"/>
              <a:gd name="connsiteX8" fmla="*/ 109862 w 6310745"/>
              <a:gd name="connsiteY8" fmla="*/ 2159496 h 3861739"/>
              <a:gd name="connsiteX9" fmla="*/ 566286 w 6310745"/>
              <a:gd name="connsiteY9" fmla="*/ 1369352 h 3861739"/>
              <a:gd name="connsiteX10" fmla="*/ 1648059 w 6310745"/>
              <a:gd name="connsiteY10" fmla="*/ 484837 h 3861739"/>
              <a:gd name="connsiteX11" fmla="*/ 2969865 w 6310745"/>
              <a:gd name="connsiteY11" fmla="*/ 91462 h 3861739"/>
              <a:gd name="connsiteX12" fmla="*/ 3495357 w 6310745"/>
              <a:gd name="connsiteY12" fmla="*/ 893 h 3861739"/>
              <a:gd name="connsiteX13" fmla="*/ 3941913 w 6310745"/>
              <a:gd name="connsiteY13" fmla="*/ 37963 h 3861739"/>
              <a:gd name="connsiteX14" fmla="*/ 5299614 w 6310745"/>
              <a:gd name="connsiteY14" fmla="*/ 324201 h 3861739"/>
              <a:gd name="connsiteX15" fmla="*/ 6213700 w 6310745"/>
              <a:gd name="connsiteY15" fmla="*/ 666307 h 3861739"/>
              <a:gd name="connsiteX16" fmla="*/ 6310745 w 6310745"/>
              <a:gd name="connsiteY16" fmla="*/ 718092 h 3861739"/>
              <a:gd name="connsiteX17" fmla="*/ 6310745 w 6310745"/>
              <a:gd name="connsiteY17" fmla="*/ 786964 h 3861739"/>
              <a:gd name="connsiteX18" fmla="*/ 6223734 w 6310745"/>
              <a:gd name="connsiteY18" fmla="*/ 739515 h 3861739"/>
              <a:gd name="connsiteX19" fmla="*/ 5436559 w 6310745"/>
              <a:gd name="connsiteY19" fmla="*/ 427942 h 3861739"/>
              <a:gd name="connsiteX20" fmla="*/ 5314925 w 6310745"/>
              <a:gd name="connsiteY20" fmla="*/ 390465 h 3861739"/>
              <a:gd name="connsiteX21" fmla="*/ 5198564 w 6310745"/>
              <a:gd name="connsiteY21" fmla="*/ 357468 h 3861739"/>
              <a:gd name="connsiteX22" fmla="*/ 5826636 w 6310745"/>
              <a:gd name="connsiteY22" fmla="*/ 619266 h 3861739"/>
              <a:gd name="connsiteX23" fmla="*/ 6125359 w 6310745"/>
              <a:gd name="connsiteY23" fmla="*/ 778370 h 3861739"/>
              <a:gd name="connsiteX24" fmla="*/ 6310745 w 6310745"/>
              <a:gd name="connsiteY24" fmla="*/ 896973 h 3861739"/>
              <a:gd name="connsiteX25" fmla="*/ 6310745 w 6310745"/>
              <a:gd name="connsiteY25" fmla="*/ 3861739 h 3861739"/>
              <a:gd name="connsiteX26" fmla="*/ 974639 w 6310745"/>
              <a:gd name="connsiteY26" fmla="*/ 3861739 h 3861739"/>
              <a:gd name="connsiteX27" fmla="*/ 719986 w 6310745"/>
              <a:gd name="connsiteY27" fmla="*/ 3659957 h 3861739"/>
              <a:gd name="connsiteX28" fmla="*/ 299202 w 6310745"/>
              <a:gd name="connsiteY28" fmla="*/ 3177626 h 3861739"/>
              <a:gd name="connsiteX29" fmla="*/ 52873 w 6310745"/>
              <a:gd name="connsiteY29" fmla="*/ 2564820 h 3861739"/>
              <a:gd name="connsiteX30" fmla="*/ 21743 w 6310745"/>
              <a:gd name="connsiteY30" fmla="*/ 2457276 h 3861739"/>
              <a:gd name="connsiteX31" fmla="*/ 15788 w 6310745"/>
              <a:gd name="connsiteY31" fmla="*/ 2193035 h 3861739"/>
              <a:gd name="connsiteX32" fmla="*/ 1087523 w 6310745"/>
              <a:gd name="connsiteY32" fmla="*/ 695306 h 3861739"/>
              <a:gd name="connsiteX33" fmla="*/ 2765215 w 6310745"/>
              <a:gd name="connsiteY33" fmla="*/ 56158 h 3861739"/>
              <a:gd name="connsiteX34" fmla="*/ 3120078 w 6310745"/>
              <a:gd name="connsiteY34" fmla="*/ 15422 h 3861739"/>
              <a:gd name="connsiteX35" fmla="*/ 3495357 w 6310745"/>
              <a:gd name="connsiteY35" fmla="*/ 893 h 386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10745" h="3861739">
                <a:moveTo>
                  <a:pt x="5172027" y="351902"/>
                </a:moveTo>
                <a:cubicBezTo>
                  <a:pt x="5172027" y="351902"/>
                  <a:pt x="5172027" y="352852"/>
                  <a:pt x="5173047" y="352987"/>
                </a:cubicBezTo>
                <a:lnTo>
                  <a:pt x="5177471" y="352581"/>
                </a:lnTo>
                <a:close/>
                <a:moveTo>
                  <a:pt x="2969865" y="91462"/>
                </a:moveTo>
                <a:cubicBezTo>
                  <a:pt x="2952701" y="89711"/>
                  <a:pt x="2935264" y="91055"/>
                  <a:pt x="2918830" y="95401"/>
                </a:cubicBezTo>
                <a:cubicBezTo>
                  <a:pt x="2586081" y="133611"/>
                  <a:pt x="2262146" y="210506"/>
                  <a:pt x="1957331" y="323658"/>
                </a:cubicBezTo>
                <a:cubicBezTo>
                  <a:pt x="1300170" y="565494"/>
                  <a:pt x="773488" y="924243"/>
                  <a:pt x="413011" y="1429370"/>
                </a:cubicBezTo>
                <a:cubicBezTo>
                  <a:pt x="241125" y="1667934"/>
                  <a:pt x="130650" y="1931482"/>
                  <a:pt x="88087" y="2204577"/>
                </a:cubicBezTo>
                <a:cubicBezTo>
                  <a:pt x="96253" y="2189777"/>
                  <a:pt x="103398" y="2174704"/>
                  <a:pt x="109862" y="2159496"/>
                </a:cubicBezTo>
                <a:cubicBezTo>
                  <a:pt x="227584" y="1883441"/>
                  <a:pt x="374053" y="1617978"/>
                  <a:pt x="566286" y="1369352"/>
                </a:cubicBezTo>
                <a:cubicBezTo>
                  <a:pt x="843916" y="1009789"/>
                  <a:pt x="1197929" y="710108"/>
                  <a:pt x="1648059" y="484837"/>
                </a:cubicBezTo>
                <a:cubicBezTo>
                  <a:pt x="2053957" y="281700"/>
                  <a:pt x="2497621" y="159899"/>
                  <a:pt x="2969865" y="91462"/>
                </a:cubicBezTo>
                <a:close/>
                <a:moveTo>
                  <a:pt x="3495357" y="893"/>
                </a:moveTo>
                <a:cubicBezTo>
                  <a:pt x="3633661" y="-4539"/>
                  <a:pt x="3787957" y="15693"/>
                  <a:pt x="3941913" y="37963"/>
                </a:cubicBezTo>
                <a:cubicBezTo>
                  <a:pt x="4403949" y="104770"/>
                  <a:pt x="4858161" y="195339"/>
                  <a:pt x="5299614" y="324201"/>
                </a:cubicBezTo>
                <a:cubicBezTo>
                  <a:pt x="5617945" y="417079"/>
                  <a:pt x="5925559" y="526685"/>
                  <a:pt x="6213700" y="666307"/>
                </a:cubicBezTo>
                <a:lnTo>
                  <a:pt x="6310745" y="718092"/>
                </a:lnTo>
                <a:lnTo>
                  <a:pt x="6310745" y="786964"/>
                </a:lnTo>
                <a:lnTo>
                  <a:pt x="6223734" y="739515"/>
                </a:lnTo>
                <a:cubicBezTo>
                  <a:pt x="5975170" y="615379"/>
                  <a:pt x="5710361" y="515015"/>
                  <a:pt x="5436559" y="427942"/>
                </a:cubicBezTo>
                <a:cubicBezTo>
                  <a:pt x="5396292" y="415002"/>
                  <a:pt x="5355753" y="402509"/>
                  <a:pt x="5314925" y="390465"/>
                </a:cubicBezTo>
                <a:cubicBezTo>
                  <a:pt x="5276307" y="379059"/>
                  <a:pt x="5237351" y="368468"/>
                  <a:pt x="5198564" y="357468"/>
                </a:cubicBezTo>
                <a:cubicBezTo>
                  <a:pt x="5414393" y="434473"/>
                  <a:pt x="5624129" y="521907"/>
                  <a:pt x="5826636" y="619266"/>
                </a:cubicBezTo>
                <a:cubicBezTo>
                  <a:pt x="5929344" y="669507"/>
                  <a:pt x="6029097" y="722388"/>
                  <a:pt x="6125359" y="778370"/>
                </a:cubicBezTo>
                <a:lnTo>
                  <a:pt x="6310745" y="896973"/>
                </a:lnTo>
                <a:lnTo>
                  <a:pt x="6310745" y="3861739"/>
                </a:lnTo>
                <a:lnTo>
                  <a:pt x="974639" y="3861739"/>
                </a:lnTo>
                <a:lnTo>
                  <a:pt x="719986" y="3659957"/>
                </a:lnTo>
                <a:cubicBezTo>
                  <a:pt x="556844" y="3515259"/>
                  <a:pt x="415052" y="3355506"/>
                  <a:pt x="299202" y="3177626"/>
                </a:cubicBezTo>
                <a:cubicBezTo>
                  <a:pt x="173197" y="2986301"/>
                  <a:pt x="89840" y="2778941"/>
                  <a:pt x="52873" y="2564820"/>
                </a:cubicBezTo>
                <a:cubicBezTo>
                  <a:pt x="46170" y="2528361"/>
                  <a:pt x="35760" y="2492390"/>
                  <a:pt x="21743" y="2457276"/>
                </a:cubicBezTo>
                <a:cubicBezTo>
                  <a:pt x="-12282" y="2369287"/>
                  <a:pt x="-34" y="2280753"/>
                  <a:pt x="15788" y="2193035"/>
                </a:cubicBezTo>
                <a:cubicBezTo>
                  <a:pt x="125343" y="1581179"/>
                  <a:pt x="505554" y="1091397"/>
                  <a:pt x="1087523" y="695306"/>
                </a:cubicBezTo>
                <a:cubicBezTo>
                  <a:pt x="1574397" y="363308"/>
                  <a:pt x="2138335" y="155961"/>
                  <a:pt x="2765215" y="56158"/>
                </a:cubicBezTo>
                <a:cubicBezTo>
                  <a:pt x="2882595" y="37419"/>
                  <a:pt x="3000997" y="24655"/>
                  <a:pt x="3120078" y="15422"/>
                </a:cubicBezTo>
                <a:cubicBezTo>
                  <a:pt x="3239161" y="6188"/>
                  <a:pt x="3356711" y="2250"/>
                  <a:pt x="3495357" y="893"/>
                </a:cubicBezTo>
                <a:close/>
              </a:path>
            </a:pathLst>
          </a:custGeom>
          <a:solidFill>
            <a:srgbClr val="B196C6">
              <a:alpha val="91000"/>
            </a:srgbClr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EAB7097-1C56-46D9-BF6A-962F07B00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04878" y="3732208"/>
            <a:ext cx="4574851" cy="1390218"/>
          </a:xfrm>
        </p:spPr>
        <p:txBody>
          <a:bodyPr anchor="b">
            <a:normAutofit/>
          </a:bodyPr>
          <a:lstStyle/>
          <a:p>
            <a:pPr algn="ctr"/>
            <a:r>
              <a:rPr lang="cs-CZ" sz="5200" dirty="0">
                <a:solidFill>
                  <a:schemeClr val="bg1"/>
                </a:solidFill>
              </a:rPr>
              <a:t>Stopové prvky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E89D1A6-8C1D-4190-A03B-6392F38175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5760" y="5586496"/>
            <a:ext cx="4863969" cy="1047983"/>
          </a:xfrm>
        </p:spPr>
        <p:txBody>
          <a:bodyPr>
            <a:normAutofit/>
          </a:bodyPr>
          <a:lstStyle/>
          <a:p>
            <a:pPr algn="ctr"/>
            <a:r>
              <a:rPr lang="cs-CZ" sz="1800" dirty="0">
                <a:solidFill>
                  <a:schemeClr val="bg1"/>
                </a:solidFill>
                <a:latin typeface="Gill Sans Nova" panose="020B0602020104020203" pitchFamily="34" charset="0"/>
              </a:rPr>
              <a:t>Základy výživy člověka </a:t>
            </a:r>
          </a:p>
          <a:p>
            <a:pPr algn="ctr"/>
            <a:r>
              <a:rPr lang="cs-CZ" sz="1800" dirty="0">
                <a:solidFill>
                  <a:schemeClr val="bg1"/>
                </a:solidFill>
                <a:latin typeface="Gill Sans Nova" panose="020B0602020104020203" pitchFamily="34" charset="0"/>
              </a:rPr>
              <a:t>Podzim 2020</a:t>
            </a:r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id="{72E0F698-EDF5-464C-B466-8D34B8AF1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9179" y="5344820"/>
            <a:ext cx="3994793" cy="27432"/>
          </a:xfrm>
          <a:custGeom>
            <a:avLst/>
            <a:gdLst>
              <a:gd name="connsiteX0" fmla="*/ 0 w 3994793"/>
              <a:gd name="connsiteY0" fmla="*/ 0 h 27432"/>
              <a:gd name="connsiteX1" fmla="*/ 745695 w 3994793"/>
              <a:gd name="connsiteY1" fmla="*/ 0 h 27432"/>
              <a:gd name="connsiteX2" fmla="*/ 1451441 w 3994793"/>
              <a:gd name="connsiteY2" fmla="*/ 0 h 27432"/>
              <a:gd name="connsiteX3" fmla="*/ 2157188 w 3994793"/>
              <a:gd name="connsiteY3" fmla="*/ 0 h 27432"/>
              <a:gd name="connsiteX4" fmla="*/ 2703143 w 3994793"/>
              <a:gd name="connsiteY4" fmla="*/ 0 h 27432"/>
              <a:gd name="connsiteX5" fmla="*/ 3289046 w 3994793"/>
              <a:gd name="connsiteY5" fmla="*/ 0 h 27432"/>
              <a:gd name="connsiteX6" fmla="*/ 3994793 w 3994793"/>
              <a:gd name="connsiteY6" fmla="*/ 0 h 27432"/>
              <a:gd name="connsiteX7" fmla="*/ 3994793 w 3994793"/>
              <a:gd name="connsiteY7" fmla="*/ 27432 h 27432"/>
              <a:gd name="connsiteX8" fmla="*/ 3328994 w 3994793"/>
              <a:gd name="connsiteY8" fmla="*/ 27432 h 27432"/>
              <a:gd name="connsiteX9" fmla="*/ 2783039 w 3994793"/>
              <a:gd name="connsiteY9" fmla="*/ 27432 h 27432"/>
              <a:gd name="connsiteX10" fmla="*/ 2237084 w 3994793"/>
              <a:gd name="connsiteY10" fmla="*/ 27432 h 27432"/>
              <a:gd name="connsiteX11" fmla="*/ 1531337 w 3994793"/>
              <a:gd name="connsiteY11" fmla="*/ 27432 h 27432"/>
              <a:gd name="connsiteX12" fmla="*/ 945434 w 3994793"/>
              <a:gd name="connsiteY12" fmla="*/ 27432 h 27432"/>
              <a:gd name="connsiteX13" fmla="*/ 0 w 3994793"/>
              <a:gd name="connsiteY13" fmla="*/ 27432 h 27432"/>
              <a:gd name="connsiteX14" fmla="*/ 0 w 3994793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94793" h="27432" fill="none" extrusionOk="0">
                <a:moveTo>
                  <a:pt x="0" y="0"/>
                </a:moveTo>
                <a:cubicBezTo>
                  <a:pt x="285474" y="-22732"/>
                  <a:pt x="421546" y="-1893"/>
                  <a:pt x="745695" y="0"/>
                </a:cubicBezTo>
                <a:cubicBezTo>
                  <a:pt x="1069844" y="1893"/>
                  <a:pt x="1267051" y="4066"/>
                  <a:pt x="1451441" y="0"/>
                </a:cubicBezTo>
                <a:cubicBezTo>
                  <a:pt x="1635831" y="-4066"/>
                  <a:pt x="1865269" y="3287"/>
                  <a:pt x="2157188" y="0"/>
                </a:cubicBezTo>
                <a:cubicBezTo>
                  <a:pt x="2449107" y="-3287"/>
                  <a:pt x="2473776" y="-12720"/>
                  <a:pt x="2703143" y="0"/>
                </a:cubicBezTo>
                <a:cubicBezTo>
                  <a:pt x="2932510" y="12720"/>
                  <a:pt x="3023998" y="17286"/>
                  <a:pt x="3289046" y="0"/>
                </a:cubicBezTo>
                <a:cubicBezTo>
                  <a:pt x="3554094" y="-17286"/>
                  <a:pt x="3836668" y="10296"/>
                  <a:pt x="3994793" y="0"/>
                </a:cubicBezTo>
                <a:cubicBezTo>
                  <a:pt x="3993836" y="8431"/>
                  <a:pt x="3994444" y="14612"/>
                  <a:pt x="3994793" y="27432"/>
                </a:cubicBezTo>
                <a:cubicBezTo>
                  <a:pt x="3751330" y="45147"/>
                  <a:pt x="3618521" y="7232"/>
                  <a:pt x="3328994" y="27432"/>
                </a:cubicBezTo>
                <a:cubicBezTo>
                  <a:pt x="3039467" y="47632"/>
                  <a:pt x="2908653" y="25202"/>
                  <a:pt x="2783039" y="27432"/>
                </a:cubicBezTo>
                <a:cubicBezTo>
                  <a:pt x="2657426" y="29662"/>
                  <a:pt x="2373985" y="40038"/>
                  <a:pt x="2237084" y="27432"/>
                </a:cubicBezTo>
                <a:cubicBezTo>
                  <a:pt x="2100183" y="14826"/>
                  <a:pt x="1862145" y="31781"/>
                  <a:pt x="1531337" y="27432"/>
                </a:cubicBezTo>
                <a:cubicBezTo>
                  <a:pt x="1200529" y="23083"/>
                  <a:pt x="1153029" y="12124"/>
                  <a:pt x="945434" y="27432"/>
                </a:cubicBezTo>
                <a:cubicBezTo>
                  <a:pt x="737839" y="42740"/>
                  <a:pt x="371500" y="-18970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94793" h="27432" stroke="0" extrusionOk="0">
                <a:moveTo>
                  <a:pt x="0" y="0"/>
                </a:moveTo>
                <a:cubicBezTo>
                  <a:pt x="233202" y="14567"/>
                  <a:pt x="387388" y="28518"/>
                  <a:pt x="625851" y="0"/>
                </a:cubicBezTo>
                <a:cubicBezTo>
                  <a:pt x="864314" y="-28518"/>
                  <a:pt x="1027047" y="-26118"/>
                  <a:pt x="1171806" y="0"/>
                </a:cubicBezTo>
                <a:cubicBezTo>
                  <a:pt x="1316566" y="26118"/>
                  <a:pt x="1639655" y="-2490"/>
                  <a:pt x="1917501" y="0"/>
                </a:cubicBezTo>
                <a:cubicBezTo>
                  <a:pt x="2195348" y="2490"/>
                  <a:pt x="2328758" y="19053"/>
                  <a:pt x="2543352" y="0"/>
                </a:cubicBezTo>
                <a:cubicBezTo>
                  <a:pt x="2757946" y="-19053"/>
                  <a:pt x="3028913" y="23876"/>
                  <a:pt x="3169202" y="0"/>
                </a:cubicBezTo>
                <a:cubicBezTo>
                  <a:pt x="3309491" y="-23876"/>
                  <a:pt x="3706249" y="-31775"/>
                  <a:pt x="3994793" y="0"/>
                </a:cubicBezTo>
                <a:cubicBezTo>
                  <a:pt x="3993438" y="9524"/>
                  <a:pt x="3993591" y="13975"/>
                  <a:pt x="3994793" y="27432"/>
                </a:cubicBezTo>
                <a:cubicBezTo>
                  <a:pt x="3717302" y="841"/>
                  <a:pt x="3475105" y="20835"/>
                  <a:pt x="3328994" y="27432"/>
                </a:cubicBezTo>
                <a:cubicBezTo>
                  <a:pt x="3182883" y="34029"/>
                  <a:pt x="3048913" y="25304"/>
                  <a:pt x="2783039" y="27432"/>
                </a:cubicBezTo>
                <a:cubicBezTo>
                  <a:pt x="2517165" y="29560"/>
                  <a:pt x="2371663" y="19960"/>
                  <a:pt x="2117240" y="27432"/>
                </a:cubicBezTo>
                <a:cubicBezTo>
                  <a:pt x="1862817" y="34904"/>
                  <a:pt x="1771642" y="53179"/>
                  <a:pt x="1451441" y="27432"/>
                </a:cubicBezTo>
                <a:cubicBezTo>
                  <a:pt x="1131240" y="1685"/>
                  <a:pt x="1013354" y="33667"/>
                  <a:pt x="825591" y="27432"/>
                </a:cubicBezTo>
                <a:cubicBezTo>
                  <a:pt x="637828" y="21198"/>
                  <a:pt x="270465" y="28145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0AA23381-CC30-4405-9877-98AA75FB6EE8}"/>
              </a:ext>
            </a:extLst>
          </p:cNvPr>
          <p:cNvSpPr txBox="1">
            <a:spLocks/>
          </p:cNvSpPr>
          <p:nvPr/>
        </p:nvSpPr>
        <p:spPr>
          <a:xfrm>
            <a:off x="-1087120" y="6333998"/>
            <a:ext cx="4863969" cy="1047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b="1" dirty="0">
                <a:solidFill>
                  <a:schemeClr val="bg1"/>
                </a:solidFill>
                <a:latin typeface="Gill Sans Nova" panose="020B0602020104020203" pitchFamily="34" charset="0"/>
              </a:rPr>
              <a:t>Monika Kunzová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09A5A89-B8A2-46AC-9395-F40C46370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2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8"/>
    </mc:Choice>
    <mc:Fallback xmlns="">
      <p:transition spd="slow" advTm="14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46F6A7-0B48-49A7-8E23-3C1F09939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y content container">
            <a:extLst>
              <a:ext uri="{FF2B5EF4-FFF2-40B4-BE49-F238E27FC236}">
                <a16:creationId xmlns:a16="http://schemas.microsoft.com/office/drawing/2014/main" id="{F53AD421-C5C8-4C52-9DD0-6A594F21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564" y="493776"/>
            <a:ext cx="11040872" cy="5722227"/>
          </a:xfrm>
          <a:custGeom>
            <a:avLst/>
            <a:gdLst>
              <a:gd name="connsiteX0" fmla="*/ 0 w 11040872"/>
              <a:gd name="connsiteY0" fmla="*/ 594482 h 5722227"/>
              <a:gd name="connsiteX1" fmla="*/ 594482 w 11040872"/>
              <a:gd name="connsiteY1" fmla="*/ 0 h 5722227"/>
              <a:gd name="connsiteX2" fmla="*/ 1448314 w 11040872"/>
              <a:gd name="connsiteY2" fmla="*/ 0 h 5722227"/>
              <a:gd name="connsiteX3" fmla="*/ 1908070 w 11040872"/>
              <a:gd name="connsiteY3" fmla="*/ 0 h 5722227"/>
              <a:gd name="connsiteX4" fmla="*/ 2564864 w 11040872"/>
              <a:gd name="connsiteY4" fmla="*/ 0 h 5722227"/>
              <a:gd name="connsiteX5" fmla="*/ 3320177 w 11040872"/>
              <a:gd name="connsiteY5" fmla="*/ 0 h 5722227"/>
              <a:gd name="connsiteX6" fmla="*/ 4174009 w 11040872"/>
              <a:gd name="connsiteY6" fmla="*/ 0 h 5722227"/>
              <a:gd name="connsiteX7" fmla="*/ 4929322 w 11040872"/>
              <a:gd name="connsiteY7" fmla="*/ 0 h 5722227"/>
              <a:gd name="connsiteX8" fmla="*/ 5783154 w 11040872"/>
              <a:gd name="connsiteY8" fmla="*/ 0 h 5722227"/>
              <a:gd name="connsiteX9" fmla="*/ 6538466 w 11040872"/>
              <a:gd name="connsiteY9" fmla="*/ 0 h 5722227"/>
              <a:gd name="connsiteX10" fmla="*/ 6998222 w 11040872"/>
              <a:gd name="connsiteY10" fmla="*/ 0 h 5722227"/>
              <a:gd name="connsiteX11" fmla="*/ 7753535 w 11040872"/>
              <a:gd name="connsiteY11" fmla="*/ 0 h 5722227"/>
              <a:gd name="connsiteX12" fmla="*/ 8311810 w 11040872"/>
              <a:gd name="connsiteY12" fmla="*/ 0 h 5722227"/>
              <a:gd name="connsiteX13" fmla="*/ 8771566 w 11040872"/>
              <a:gd name="connsiteY13" fmla="*/ 0 h 5722227"/>
              <a:gd name="connsiteX14" fmla="*/ 9132802 w 11040872"/>
              <a:gd name="connsiteY14" fmla="*/ 0 h 5722227"/>
              <a:gd name="connsiteX15" fmla="*/ 9592558 w 11040872"/>
              <a:gd name="connsiteY15" fmla="*/ 0 h 5722227"/>
              <a:gd name="connsiteX16" fmla="*/ 10446390 w 11040872"/>
              <a:gd name="connsiteY16" fmla="*/ 0 h 5722227"/>
              <a:gd name="connsiteX17" fmla="*/ 11040872 w 11040872"/>
              <a:gd name="connsiteY17" fmla="*/ 594482 h 5722227"/>
              <a:gd name="connsiteX18" fmla="*/ 11040872 w 11040872"/>
              <a:gd name="connsiteY18" fmla="*/ 1332756 h 5722227"/>
              <a:gd name="connsiteX19" fmla="*/ 11040872 w 11040872"/>
              <a:gd name="connsiteY19" fmla="*/ 2071031 h 5722227"/>
              <a:gd name="connsiteX20" fmla="*/ 11040872 w 11040872"/>
              <a:gd name="connsiteY20" fmla="*/ 2627974 h 5722227"/>
              <a:gd name="connsiteX21" fmla="*/ 11040872 w 11040872"/>
              <a:gd name="connsiteY21" fmla="*/ 3366249 h 5722227"/>
              <a:gd name="connsiteX22" fmla="*/ 11040872 w 11040872"/>
              <a:gd name="connsiteY22" fmla="*/ 3923192 h 5722227"/>
              <a:gd name="connsiteX23" fmla="*/ 11040872 w 11040872"/>
              <a:gd name="connsiteY23" fmla="*/ 5127745 h 5722227"/>
              <a:gd name="connsiteX24" fmla="*/ 10446390 w 11040872"/>
              <a:gd name="connsiteY24" fmla="*/ 5722227 h 5722227"/>
              <a:gd name="connsiteX25" fmla="*/ 9986634 w 11040872"/>
              <a:gd name="connsiteY25" fmla="*/ 5722227 h 5722227"/>
              <a:gd name="connsiteX26" fmla="*/ 9132802 w 11040872"/>
              <a:gd name="connsiteY26" fmla="*/ 5722227 h 5722227"/>
              <a:gd name="connsiteX27" fmla="*/ 8771566 w 11040872"/>
              <a:gd name="connsiteY27" fmla="*/ 5722227 h 5722227"/>
              <a:gd name="connsiteX28" fmla="*/ 8114772 w 11040872"/>
              <a:gd name="connsiteY28" fmla="*/ 5722227 h 5722227"/>
              <a:gd name="connsiteX29" fmla="*/ 7556497 w 11040872"/>
              <a:gd name="connsiteY29" fmla="*/ 5722227 h 5722227"/>
              <a:gd name="connsiteX30" fmla="*/ 6998222 w 11040872"/>
              <a:gd name="connsiteY30" fmla="*/ 5722227 h 5722227"/>
              <a:gd name="connsiteX31" fmla="*/ 6439947 w 11040872"/>
              <a:gd name="connsiteY31" fmla="*/ 5722227 h 5722227"/>
              <a:gd name="connsiteX32" fmla="*/ 6078711 w 11040872"/>
              <a:gd name="connsiteY32" fmla="*/ 5722227 h 5722227"/>
              <a:gd name="connsiteX33" fmla="*/ 5224879 w 11040872"/>
              <a:gd name="connsiteY33" fmla="*/ 5722227 h 5722227"/>
              <a:gd name="connsiteX34" fmla="*/ 4371047 w 11040872"/>
              <a:gd name="connsiteY34" fmla="*/ 5722227 h 5722227"/>
              <a:gd name="connsiteX35" fmla="*/ 4009810 w 11040872"/>
              <a:gd name="connsiteY35" fmla="*/ 5722227 h 5722227"/>
              <a:gd name="connsiteX36" fmla="*/ 3550054 w 11040872"/>
              <a:gd name="connsiteY36" fmla="*/ 5722227 h 5722227"/>
              <a:gd name="connsiteX37" fmla="*/ 2893261 w 11040872"/>
              <a:gd name="connsiteY37" fmla="*/ 5722227 h 5722227"/>
              <a:gd name="connsiteX38" fmla="*/ 2137948 w 11040872"/>
              <a:gd name="connsiteY38" fmla="*/ 5722227 h 5722227"/>
              <a:gd name="connsiteX39" fmla="*/ 1579673 w 11040872"/>
              <a:gd name="connsiteY39" fmla="*/ 5722227 h 5722227"/>
              <a:gd name="connsiteX40" fmla="*/ 594482 w 11040872"/>
              <a:gd name="connsiteY40" fmla="*/ 5722227 h 5722227"/>
              <a:gd name="connsiteX41" fmla="*/ 0 w 11040872"/>
              <a:gd name="connsiteY41" fmla="*/ 5127745 h 5722227"/>
              <a:gd name="connsiteX42" fmla="*/ 0 w 11040872"/>
              <a:gd name="connsiteY42" fmla="*/ 4389471 h 5722227"/>
              <a:gd name="connsiteX43" fmla="*/ 0 w 11040872"/>
              <a:gd name="connsiteY43" fmla="*/ 3787194 h 5722227"/>
              <a:gd name="connsiteX44" fmla="*/ 0 w 11040872"/>
              <a:gd name="connsiteY44" fmla="*/ 3139585 h 5722227"/>
              <a:gd name="connsiteX45" fmla="*/ 0 w 11040872"/>
              <a:gd name="connsiteY45" fmla="*/ 2582642 h 5722227"/>
              <a:gd name="connsiteX46" fmla="*/ 0 w 11040872"/>
              <a:gd name="connsiteY46" fmla="*/ 1844367 h 5722227"/>
              <a:gd name="connsiteX47" fmla="*/ 0 w 11040872"/>
              <a:gd name="connsiteY47" fmla="*/ 1332756 h 5722227"/>
              <a:gd name="connsiteX48" fmla="*/ 0 w 11040872"/>
              <a:gd name="connsiteY48" fmla="*/ 594482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040872" h="5722227" fill="none" extrusionOk="0">
                <a:moveTo>
                  <a:pt x="0" y="594482"/>
                </a:moveTo>
                <a:cubicBezTo>
                  <a:pt x="15746" y="210853"/>
                  <a:pt x="238566" y="-49047"/>
                  <a:pt x="594482" y="0"/>
                </a:cubicBezTo>
                <a:cubicBezTo>
                  <a:pt x="794518" y="-29056"/>
                  <a:pt x="1056835" y="31998"/>
                  <a:pt x="1448314" y="0"/>
                </a:cubicBezTo>
                <a:cubicBezTo>
                  <a:pt x="1839793" y="-31998"/>
                  <a:pt x="1717857" y="10568"/>
                  <a:pt x="1908070" y="0"/>
                </a:cubicBezTo>
                <a:cubicBezTo>
                  <a:pt x="2098283" y="-10568"/>
                  <a:pt x="2377757" y="-10377"/>
                  <a:pt x="2564864" y="0"/>
                </a:cubicBezTo>
                <a:cubicBezTo>
                  <a:pt x="2751971" y="10377"/>
                  <a:pt x="3048766" y="25570"/>
                  <a:pt x="3320177" y="0"/>
                </a:cubicBezTo>
                <a:cubicBezTo>
                  <a:pt x="3591588" y="-25570"/>
                  <a:pt x="3890997" y="-35762"/>
                  <a:pt x="4174009" y="0"/>
                </a:cubicBezTo>
                <a:cubicBezTo>
                  <a:pt x="4457021" y="35762"/>
                  <a:pt x="4687341" y="20239"/>
                  <a:pt x="4929322" y="0"/>
                </a:cubicBezTo>
                <a:cubicBezTo>
                  <a:pt x="5171303" y="-20239"/>
                  <a:pt x="5520807" y="-10743"/>
                  <a:pt x="5783154" y="0"/>
                </a:cubicBezTo>
                <a:cubicBezTo>
                  <a:pt x="6045501" y="10743"/>
                  <a:pt x="6171473" y="-14245"/>
                  <a:pt x="6538466" y="0"/>
                </a:cubicBezTo>
                <a:cubicBezTo>
                  <a:pt x="6905459" y="14245"/>
                  <a:pt x="6859386" y="-15798"/>
                  <a:pt x="6998222" y="0"/>
                </a:cubicBezTo>
                <a:cubicBezTo>
                  <a:pt x="7137058" y="15798"/>
                  <a:pt x="7493034" y="17684"/>
                  <a:pt x="7753535" y="0"/>
                </a:cubicBezTo>
                <a:cubicBezTo>
                  <a:pt x="8014036" y="-17684"/>
                  <a:pt x="8093734" y="-5742"/>
                  <a:pt x="8311810" y="0"/>
                </a:cubicBezTo>
                <a:cubicBezTo>
                  <a:pt x="8529886" y="5742"/>
                  <a:pt x="8549001" y="8497"/>
                  <a:pt x="8771566" y="0"/>
                </a:cubicBezTo>
                <a:cubicBezTo>
                  <a:pt x="8994131" y="-8497"/>
                  <a:pt x="8987828" y="-849"/>
                  <a:pt x="9132802" y="0"/>
                </a:cubicBezTo>
                <a:cubicBezTo>
                  <a:pt x="9277776" y="849"/>
                  <a:pt x="9415114" y="-11551"/>
                  <a:pt x="9592558" y="0"/>
                </a:cubicBezTo>
                <a:cubicBezTo>
                  <a:pt x="9770002" y="11551"/>
                  <a:pt x="10181650" y="-41772"/>
                  <a:pt x="10446390" y="0"/>
                </a:cubicBezTo>
                <a:cubicBezTo>
                  <a:pt x="10835046" y="-41554"/>
                  <a:pt x="11056788" y="252696"/>
                  <a:pt x="11040872" y="594482"/>
                </a:cubicBezTo>
                <a:cubicBezTo>
                  <a:pt x="11043504" y="949757"/>
                  <a:pt x="11021866" y="1151453"/>
                  <a:pt x="11040872" y="1332756"/>
                </a:cubicBezTo>
                <a:cubicBezTo>
                  <a:pt x="11059878" y="1514059"/>
                  <a:pt x="11068100" y="1802860"/>
                  <a:pt x="11040872" y="2071031"/>
                </a:cubicBezTo>
                <a:cubicBezTo>
                  <a:pt x="11013644" y="2339203"/>
                  <a:pt x="11032418" y="2442705"/>
                  <a:pt x="11040872" y="2627974"/>
                </a:cubicBezTo>
                <a:cubicBezTo>
                  <a:pt x="11049326" y="2813243"/>
                  <a:pt x="11063609" y="3012513"/>
                  <a:pt x="11040872" y="3366249"/>
                </a:cubicBezTo>
                <a:cubicBezTo>
                  <a:pt x="11018135" y="3719985"/>
                  <a:pt x="11016901" y="3727349"/>
                  <a:pt x="11040872" y="3923192"/>
                </a:cubicBezTo>
                <a:cubicBezTo>
                  <a:pt x="11064843" y="4119035"/>
                  <a:pt x="11006950" y="4790605"/>
                  <a:pt x="11040872" y="5127745"/>
                </a:cubicBezTo>
                <a:cubicBezTo>
                  <a:pt x="11056495" y="5431543"/>
                  <a:pt x="10805033" y="5712114"/>
                  <a:pt x="10446390" y="5722227"/>
                </a:cubicBezTo>
                <a:cubicBezTo>
                  <a:pt x="10354097" y="5715080"/>
                  <a:pt x="10214750" y="5743729"/>
                  <a:pt x="9986634" y="5722227"/>
                </a:cubicBezTo>
                <a:cubicBezTo>
                  <a:pt x="9758518" y="5700725"/>
                  <a:pt x="9314174" y="5689111"/>
                  <a:pt x="9132802" y="5722227"/>
                </a:cubicBezTo>
                <a:cubicBezTo>
                  <a:pt x="8951430" y="5755343"/>
                  <a:pt x="8857182" y="5714580"/>
                  <a:pt x="8771566" y="5722227"/>
                </a:cubicBezTo>
                <a:cubicBezTo>
                  <a:pt x="8685950" y="5729874"/>
                  <a:pt x="8346042" y="5748953"/>
                  <a:pt x="8114772" y="5722227"/>
                </a:cubicBezTo>
                <a:cubicBezTo>
                  <a:pt x="7883502" y="5695501"/>
                  <a:pt x="7746868" y="5746487"/>
                  <a:pt x="7556497" y="5722227"/>
                </a:cubicBezTo>
                <a:cubicBezTo>
                  <a:pt x="7366127" y="5697967"/>
                  <a:pt x="7202924" y="5748709"/>
                  <a:pt x="6998222" y="5722227"/>
                </a:cubicBezTo>
                <a:cubicBezTo>
                  <a:pt x="6793521" y="5695745"/>
                  <a:pt x="6669169" y="5749243"/>
                  <a:pt x="6439947" y="5722227"/>
                </a:cubicBezTo>
                <a:cubicBezTo>
                  <a:pt x="6210725" y="5695211"/>
                  <a:pt x="6188382" y="5721246"/>
                  <a:pt x="6078711" y="5722227"/>
                </a:cubicBezTo>
                <a:cubicBezTo>
                  <a:pt x="5969040" y="5723208"/>
                  <a:pt x="5527862" y="5683728"/>
                  <a:pt x="5224879" y="5722227"/>
                </a:cubicBezTo>
                <a:cubicBezTo>
                  <a:pt x="4921896" y="5760726"/>
                  <a:pt x="4729422" y="5692801"/>
                  <a:pt x="4371047" y="5722227"/>
                </a:cubicBezTo>
                <a:cubicBezTo>
                  <a:pt x="4012672" y="5751653"/>
                  <a:pt x="4105017" y="5723347"/>
                  <a:pt x="4009810" y="5722227"/>
                </a:cubicBezTo>
                <a:cubicBezTo>
                  <a:pt x="3914603" y="5721107"/>
                  <a:pt x="3645009" y="5723324"/>
                  <a:pt x="3550054" y="5722227"/>
                </a:cubicBezTo>
                <a:cubicBezTo>
                  <a:pt x="3455099" y="5721130"/>
                  <a:pt x="3124597" y="5727159"/>
                  <a:pt x="2893261" y="5722227"/>
                </a:cubicBezTo>
                <a:cubicBezTo>
                  <a:pt x="2661925" y="5717295"/>
                  <a:pt x="2343077" y="5701539"/>
                  <a:pt x="2137948" y="5722227"/>
                </a:cubicBezTo>
                <a:cubicBezTo>
                  <a:pt x="1932819" y="5742915"/>
                  <a:pt x="1693233" y="5733214"/>
                  <a:pt x="1579673" y="5722227"/>
                </a:cubicBezTo>
                <a:cubicBezTo>
                  <a:pt x="1466114" y="5711240"/>
                  <a:pt x="1044435" y="5724184"/>
                  <a:pt x="594482" y="5722227"/>
                </a:cubicBezTo>
                <a:cubicBezTo>
                  <a:pt x="328734" y="5686479"/>
                  <a:pt x="-66657" y="5424823"/>
                  <a:pt x="0" y="5127745"/>
                </a:cubicBezTo>
                <a:cubicBezTo>
                  <a:pt x="-35087" y="4972394"/>
                  <a:pt x="-19370" y="4652638"/>
                  <a:pt x="0" y="4389471"/>
                </a:cubicBezTo>
                <a:cubicBezTo>
                  <a:pt x="19370" y="4126304"/>
                  <a:pt x="-21113" y="3933106"/>
                  <a:pt x="0" y="3787194"/>
                </a:cubicBezTo>
                <a:cubicBezTo>
                  <a:pt x="21113" y="3641282"/>
                  <a:pt x="19216" y="3402544"/>
                  <a:pt x="0" y="3139585"/>
                </a:cubicBezTo>
                <a:cubicBezTo>
                  <a:pt x="-19216" y="2876626"/>
                  <a:pt x="-14413" y="2787638"/>
                  <a:pt x="0" y="2582642"/>
                </a:cubicBezTo>
                <a:cubicBezTo>
                  <a:pt x="14413" y="2377646"/>
                  <a:pt x="33464" y="2134599"/>
                  <a:pt x="0" y="1844367"/>
                </a:cubicBezTo>
                <a:cubicBezTo>
                  <a:pt x="-33464" y="1554136"/>
                  <a:pt x="25477" y="1493251"/>
                  <a:pt x="0" y="1332756"/>
                </a:cubicBezTo>
                <a:cubicBezTo>
                  <a:pt x="-25477" y="1172261"/>
                  <a:pt x="17540" y="876667"/>
                  <a:pt x="0" y="594482"/>
                </a:cubicBezTo>
                <a:close/>
              </a:path>
              <a:path w="11040872" h="5722227" stroke="0" extrusionOk="0">
                <a:moveTo>
                  <a:pt x="0" y="594482"/>
                </a:moveTo>
                <a:cubicBezTo>
                  <a:pt x="-37935" y="242760"/>
                  <a:pt x="194077" y="27054"/>
                  <a:pt x="594482" y="0"/>
                </a:cubicBezTo>
                <a:cubicBezTo>
                  <a:pt x="773932" y="-24550"/>
                  <a:pt x="1057890" y="25913"/>
                  <a:pt x="1448314" y="0"/>
                </a:cubicBezTo>
                <a:cubicBezTo>
                  <a:pt x="1838738" y="-25913"/>
                  <a:pt x="1797328" y="9502"/>
                  <a:pt x="2006589" y="0"/>
                </a:cubicBezTo>
                <a:cubicBezTo>
                  <a:pt x="2215851" y="-9502"/>
                  <a:pt x="2305839" y="-2636"/>
                  <a:pt x="2466345" y="0"/>
                </a:cubicBezTo>
                <a:cubicBezTo>
                  <a:pt x="2626851" y="2636"/>
                  <a:pt x="3037147" y="20740"/>
                  <a:pt x="3221657" y="0"/>
                </a:cubicBezTo>
                <a:cubicBezTo>
                  <a:pt x="3406167" y="-20740"/>
                  <a:pt x="3611889" y="-6653"/>
                  <a:pt x="3779932" y="0"/>
                </a:cubicBezTo>
                <a:cubicBezTo>
                  <a:pt x="3947975" y="6653"/>
                  <a:pt x="4422439" y="33567"/>
                  <a:pt x="4633764" y="0"/>
                </a:cubicBezTo>
                <a:cubicBezTo>
                  <a:pt x="4845089" y="-33567"/>
                  <a:pt x="4901367" y="-8717"/>
                  <a:pt x="5093520" y="0"/>
                </a:cubicBezTo>
                <a:cubicBezTo>
                  <a:pt x="5285673" y="8717"/>
                  <a:pt x="5570621" y="653"/>
                  <a:pt x="5947352" y="0"/>
                </a:cubicBezTo>
                <a:cubicBezTo>
                  <a:pt x="6324083" y="-653"/>
                  <a:pt x="6209930" y="13850"/>
                  <a:pt x="6308589" y="0"/>
                </a:cubicBezTo>
                <a:cubicBezTo>
                  <a:pt x="6407248" y="-13850"/>
                  <a:pt x="6752695" y="30990"/>
                  <a:pt x="6965383" y="0"/>
                </a:cubicBezTo>
                <a:cubicBezTo>
                  <a:pt x="7178071" y="-30990"/>
                  <a:pt x="7443480" y="-17327"/>
                  <a:pt x="7622176" y="0"/>
                </a:cubicBezTo>
                <a:cubicBezTo>
                  <a:pt x="7800872" y="17327"/>
                  <a:pt x="7990906" y="27729"/>
                  <a:pt x="8180451" y="0"/>
                </a:cubicBezTo>
                <a:cubicBezTo>
                  <a:pt x="8369996" y="-27729"/>
                  <a:pt x="8845868" y="-13192"/>
                  <a:pt x="9034283" y="0"/>
                </a:cubicBezTo>
                <a:cubicBezTo>
                  <a:pt x="9222698" y="13192"/>
                  <a:pt x="9517603" y="-10499"/>
                  <a:pt x="9888115" y="0"/>
                </a:cubicBezTo>
                <a:cubicBezTo>
                  <a:pt x="10258627" y="10499"/>
                  <a:pt x="10316781" y="14930"/>
                  <a:pt x="10446390" y="0"/>
                </a:cubicBezTo>
                <a:cubicBezTo>
                  <a:pt x="10718440" y="-53019"/>
                  <a:pt x="11013962" y="225931"/>
                  <a:pt x="11040872" y="594482"/>
                </a:cubicBezTo>
                <a:cubicBezTo>
                  <a:pt x="11043451" y="904574"/>
                  <a:pt x="11020776" y="1089158"/>
                  <a:pt x="11040872" y="1287424"/>
                </a:cubicBezTo>
                <a:cubicBezTo>
                  <a:pt x="11060968" y="1485690"/>
                  <a:pt x="11051926" y="1673788"/>
                  <a:pt x="11040872" y="1799035"/>
                </a:cubicBezTo>
                <a:cubicBezTo>
                  <a:pt x="11029818" y="1924282"/>
                  <a:pt x="11054623" y="2135970"/>
                  <a:pt x="11040872" y="2355978"/>
                </a:cubicBezTo>
                <a:cubicBezTo>
                  <a:pt x="11027121" y="2575986"/>
                  <a:pt x="11013030" y="2749477"/>
                  <a:pt x="11040872" y="3094253"/>
                </a:cubicBezTo>
                <a:cubicBezTo>
                  <a:pt x="11068714" y="3439030"/>
                  <a:pt x="11029506" y="3525085"/>
                  <a:pt x="11040872" y="3741862"/>
                </a:cubicBezTo>
                <a:cubicBezTo>
                  <a:pt x="11052238" y="3958639"/>
                  <a:pt x="11021397" y="4116679"/>
                  <a:pt x="11040872" y="4298805"/>
                </a:cubicBezTo>
                <a:cubicBezTo>
                  <a:pt x="11060347" y="4480931"/>
                  <a:pt x="11022539" y="4900124"/>
                  <a:pt x="11040872" y="5127745"/>
                </a:cubicBezTo>
                <a:cubicBezTo>
                  <a:pt x="10974688" y="5452322"/>
                  <a:pt x="10793932" y="5738773"/>
                  <a:pt x="10446390" y="5722227"/>
                </a:cubicBezTo>
                <a:cubicBezTo>
                  <a:pt x="10272062" y="5749271"/>
                  <a:pt x="10063650" y="5719054"/>
                  <a:pt x="9789596" y="5722227"/>
                </a:cubicBezTo>
                <a:cubicBezTo>
                  <a:pt x="9515542" y="5725400"/>
                  <a:pt x="9521222" y="5705365"/>
                  <a:pt x="9329840" y="5722227"/>
                </a:cubicBezTo>
                <a:cubicBezTo>
                  <a:pt x="9138458" y="5739089"/>
                  <a:pt x="8905417" y="5705714"/>
                  <a:pt x="8574527" y="5722227"/>
                </a:cubicBezTo>
                <a:cubicBezTo>
                  <a:pt x="8243637" y="5738740"/>
                  <a:pt x="8277624" y="5741955"/>
                  <a:pt x="8114772" y="5722227"/>
                </a:cubicBezTo>
                <a:cubicBezTo>
                  <a:pt x="7951921" y="5702499"/>
                  <a:pt x="7640420" y="5738357"/>
                  <a:pt x="7359459" y="5722227"/>
                </a:cubicBezTo>
                <a:cubicBezTo>
                  <a:pt x="7078498" y="5706097"/>
                  <a:pt x="7122500" y="5736206"/>
                  <a:pt x="6998222" y="5722227"/>
                </a:cubicBezTo>
                <a:cubicBezTo>
                  <a:pt x="6873944" y="5708248"/>
                  <a:pt x="6584762" y="5737766"/>
                  <a:pt x="6242909" y="5722227"/>
                </a:cubicBezTo>
                <a:cubicBezTo>
                  <a:pt x="5901056" y="5706688"/>
                  <a:pt x="5911118" y="5710812"/>
                  <a:pt x="5783154" y="5722227"/>
                </a:cubicBezTo>
                <a:cubicBezTo>
                  <a:pt x="5655191" y="5733642"/>
                  <a:pt x="5585023" y="5732166"/>
                  <a:pt x="5421917" y="5722227"/>
                </a:cubicBezTo>
                <a:cubicBezTo>
                  <a:pt x="5258811" y="5712288"/>
                  <a:pt x="5178725" y="5705468"/>
                  <a:pt x="4962161" y="5722227"/>
                </a:cubicBezTo>
                <a:cubicBezTo>
                  <a:pt x="4745597" y="5738986"/>
                  <a:pt x="4430318" y="5744224"/>
                  <a:pt x="4206848" y="5722227"/>
                </a:cubicBezTo>
                <a:cubicBezTo>
                  <a:pt x="3983378" y="5700230"/>
                  <a:pt x="3911697" y="5735058"/>
                  <a:pt x="3747093" y="5722227"/>
                </a:cubicBezTo>
                <a:cubicBezTo>
                  <a:pt x="3582489" y="5709396"/>
                  <a:pt x="3545682" y="5704593"/>
                  <a:pt x="3385856" y="5722227"/>
                </a:cubicBezTo>
                <a:cubicBezTo>
                  <a:pt x="3226030" y="5739861"/>
                  <a:pt x="3029507" y="5730116"/>
                  <a:pt x="2926100" y="5722227"/>
                </a:cubicBezTo>
                <a:cubicBezTo>
                  <a:pt x="2822693" y="5714338"/>
                  <a:pt x="2554822" y="5699610"/>
                  <a:pt x="2367825" y="5722227"/>
                </a:cubicBezTo>
                <a:cubicBezTo>
                  <a:pt x="2180829" y="5744844"/>
                  <a:pt x="2002855" y="5738254"/>
                  <a:pt x="1711032" y="5722227"/>
                </a:cubicBezTo>
                <a:cubicBezTo>
                  <a:pt x="1419209" y="5706200"/>
                  <a:pt x="1407274" y="5738383"/>
                  <a:pt x="1251276" y="5722227"/>
                </a:cubicBezTo>
                <a:cubicBezTo>
                  <a:pt x="1095278" y="5706071"/>
                  <a:pt x="872658" y="5717760"/>
                  <a:pt x="594482" y="5722227"/>
                </a:cubicBezTo>
                <a:cubicBezTo>
                  <a:pt x="253293" y="5699246"/>
                  <a:pt x="-22323" y="5466443"/>
                  <a:pt x="0" y="5127745"/>
                </a:cubicBezTo>
                <a:cubicBezTo>
                  <a:pt x="-23138" y="4892853"/>
                  <a:pt x="-21399" y="4758867"/>
                  <a:pt x="0" y="4616134"/>
                </a:cubicBezTo>
                <a:cubicBezTo>
                  <a:pt x="21399" y="4473401"/>
                  <a:pt x="-2392" y="4140718"/>
                  <a:pt x="0" y="4013858"/>
                </a:cubicBezTo>
                <a:cubicBezTo>
                  <a:pt x="2392" y="3886998"/>
                  <a:pt x="-9073" y="3524231"/>
                  <a:pt x="0" y="3320916"/>
                </a:cubicBezTo>
                <a:cubicBezTo>
                  <a:pt x="9073" y="3117601"/>
                  <a:pt x="-20614" y="2922972"/>
                  <a:pt x="0" y="2763972"/>
                </a:cubicBezTo>
                <a:cubicBezTo>
                  <a:pt x="20614" y="2604972"/>
                  <a:pt x="5751" y="2418545"/>
                  <a:pt x="0" y="2116363"/>
                </a:cubicBezTo>
                <a:cubicBezTo>
                  <a:pt x="-5751" y="1814181"/>
                  <a:pt x="-23336" y="1771268"/>
                  <a:pt x="0" y="1604752"/>
                </a:cubicBezTo>
                <a:cubicBezTo>
                  <a:pt x="23336" y="1438236"/>
                  <a:pt x="-35446" y="1063211"/>
                  <a:pt x="0" y="594482"/>
                </a:cubicBezTo>
                <a:close/>
              </a:path>
            </a:pathLst>
          </a:custGeom>
          <a:solidFill>
            <a:srgbClr val="B196C6"/>
          </a:solidFill>
          <a:ln w="25400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03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23104A-78D9-4A97-9FC5-F1556CBE4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887973"/>
            <a:ext cx="9889067" cy="1325563"/>
          </a:xfrm>
        </p:spPr>
        <p:txBody>
          <a:bodyPr>
            <a:normAutofit/>
          </a:bodyPr>
          <a:lstStyle/>
          <a:p>
            <a:r>
              <a:rPr lang="cs-CZ" sz="6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Doporučení WHO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6D7E5B0F-5185-440A-8222-321C1D118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092" y="2325880"/>
            <a:ext cx="9957816" cy="18288"/>
          </a:xfrm>
          <a:custGeom>
            <a:avLst/>
            <a:gdLst>
              <a:gd name="connsiteX0" fmla="*/ 0 w 9957816"/>
              <a:gd name="connsiteY0" fmla="*/ 0 h 18288"/>
              <a:gd name="connsiteX1" fmla="*/ 863011 w 9957816"/>
              <a:gd name="connsiteY1" fmla="*/ 0 h 18288"/>
              <a:gd name="connsiteX2" fmla="*/ 1327709 w 9957816"/>
              <a:gd name="connsiteY2" fmla="*/ 0 h 18288"/>
              <a:gd name="connsiteX3" fmla="*/ 2091141 w 9957816"/>
              <a:gd name="connsiteY3" fmla="*/ 0 h 18288"/>
              <a:gd name="connsiteX4" fmla="*/ 2555839 w 9957816"/>
              <a:gd name="connsiteY4" fmla="*/ 0 h 18288"/>
              <a:gd name="connsiteX5" fmla="*/ 3219694 w 9957816"/>
              <a:gd name="connsiteY5" fmla="*/ 0 h 18288"/>
              <a:gd name="connsiteX6" fmla="*/ 3983126 w 9957816"/>
              <a:gd name="connsiteY6" fmla="*/ 0 h 18288"/>
              <a:gd name="connsiteX7" fmla="*/ 4348246 w 9957816"/>
              <a:gd name="connsiteY7" fmla="*/ 0 h 18288"/>
              <a:gd name="connsiteX8" fmla="*/ 4713366 w 9957816"/>
              <a:gd name="connsiteY8" fmla="*/ 0 h 18288"/>
              <a:gd name="connsiteX9" fmla="*/ 5576377 w 9957816"/>
              <a:gd name="connsiteY9" fmla="*/ 0 h 18288"/>
              <a:gd name="connsiteX10" fmla="*/ 6240231 w 9957816"/>
              <a:gd name="connsiteY10" fmla="*/ 0 h 18288"/>
              <a:gd name="connsiteX11" fmla="*/ 6605351 w 9957816"/>
              <a:gd name="connsiteY11" fmla="*/ 0 h 18288"/>
              <a:gd name="connsiteX12" fmla="*/ 7269206 w 9957816"/>
              <a:gd name="connsiteY12" fmla="*/ 0 h 18288"/>
              <a:gd name="connsiteX13" fmla="*/ 8132216 w 9957816"/>
              <a:gd name="connsiteY13" fmla="*/ 0 h 18288"/>
              <a:gd name="connsiteX14" fmla="*/ 8696493 w 9957816"/>
              <a:gd name="connsiteY14" fmla="*/ 0 h 18288"/>
              <a:gd name="connsiteX15" fmla="*/ 9260769 w 9957816"/>
              <a:gd name="connsiteY15" fmla="*/ 0 h 18288"/>
              <a:gd name="connsiteX16" fmla="*/ 9957816 w 9957816"/>
              <a:gd name="connsiteY16" fmla="*/ 0 h 18288"/>
              <a:gd name="connsiteX17" fmla="*/ 9957816 w 9957816"/>
              <a:gd name="connsiteY17" fmla="*/ 18288 h 18288"/>
              <a:gd name="connsiteX18" fmla="*/ 9293962 w 9957816"/>
              <a:gd name="connsiteY18" fmla="*/ 18288 h 18288"/>
              <a:gd name="connsiteX19" fmla="*/ 8530529 w 9957816"/>
              <a:gd name="connsiteY19" fmla="*/ 18288 h 18288"/>
              <a:gd name="connsiteX20" fmla="*/ 7767096 w 9957816"/>
              <a:gd name="connsiteY20" fmla="*/ 18288 h 18288"/>
              <a:gd name="connsiteX21" fmla="*/ 7302398 w 9957816"/>
              <a:gd name="connsiteY21" fmla="*/ 18288 h 18288"/>
              <a:gd name="connsiteX22" fmla="*/ 6439388 w 9957816"/>
              <a:gd name="connsiteY22" fmla="*/ 18288 h 18288"/>
              <a:gd name="connsiteX23" fmla="*/ 5775533 w 9957816"/>
              <a:gd name="connsiteY23" fmla="*/ 18288 h 18288"/>
              <a:gd name="connsiteX24" fmla="*/ 5410413 w 9957816"/>
              <a:gd name="connsiteY24" fmla="*/ 18288 h 18288"/>
              <a:gd name="connsiteX25" fmla="*/ 4746559 w 9957816"/>
              <a:gd name="connsiteY25" fmla="*/ 18288 h 18288"/>
              <a:gd name="connsiteX26" fmla="*/ 4182283 w 9957816"/>
              <a:gd name="connsiteY26" fmla="*/ 18288 h 18288"/>
              <a:gd name="connsiteX27" fmla="*/ 3618006 w 9957816"/>
              <a:gd name="connsiteY27" fmla="*/ 18288 h 18288"/>
              <a:gd name="connsiteX28" fmla="*/ 3053730 w 9957816"/>
              <a:gd name="connsiteY28" fmla="*/ 18288 h 18288"/>
              <a:gd name="connsiteX29" fmla="*/ 2489454 w 9957816"/>
              <a:gd name="connsiteY29" fmla="*/ 18288 h 18288"/>
              <a:gd name="connsiteX30" fmla="*/ 1726021 w 9957816"/>
              <a:gd name="connsiteY30" fmla="*/ 18288 h 18288"/>
              <a:gd name="connsiteX31" fmla="*/ 1062167 w 9957816"/>
              <a:gd name="connsiteY31" fmla="*/ 18288 h 18288"/>
              <a:gd name="connsiteX32" fmla="*/ 697047 w 9957816"/>
              <a:gd name="connsiteY32" fmla="*/ 18288 h 18288"/>
              <a:gd name="connsiteX33" fmla="*/ 0 w 9957816"/>
              <a:gd name="connsiteY33" fmla="*/ 18288 h 18288"/>
              <a:gd name="connsiteX34" fmla="*/ 0 w 9957816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957816" h="18288" fill="none" extrusionOk="0">
                <a:moveTo>
                  <a:pt x="0" y="0"/>
                </a:moveTo>
                <a:cubicBezTo>
                  <a:pt x="258912" y="4528"/>
                  <a:pt x="602792" y="35413"/>
                  <a:pt x="863011" y="0"/>
                </a:cubicBezTo>
                <a:cubicBezTo>
                  <a:pt x="1123230" y="-35413"/>
                  <a:pt x="1110743" y="8950"/>
                  <a:pt x="1327709" y="0"/>
                </a:cubicBezTo>
                <a:cubicBezTo>
                  <a:pt x="1544675" y="-8950"/>
                  <a:pt x="1720121" y="-30004"/>
                  <a:pt x="2091141" y="0"/>
                </a:cubicBezTo>
                <a:cubicBezTo>
                  <a:pt x="2462161" y="30004"/>
                  <a:pt x="2325710" y="-22120"/>
                  <a:pt x="2555839" y="0"/>
                </a:cubicBezTo>
                <a:cubicBezTo>
                  <a:pt x="2785968" y="22120"/>
                  <a:pt x="2943172" y="14890"/>
                  <a:pt x="3219694" y="0"/>
                </a:cubicBezTo>
                <a:cubicBezTo>
                  <a:pt x="3496216" y="-14890"/>
                  <a:pt x="3789247" y="-1477"/>
                  <a:pt x="3983126" y="0"/>
                </a:cubicBezTo>
                <a:cubicBezTo>
                  <a:pt x="4177005" y="1477"/>
                  <a:pt x="4180112" y="16397"/>
                  <a:pt x="4348246" y="0"/>
                </a:cubicBezTo>
                <a:cubicBezTo>
                  <a:pt x="4516380" y="-16397"/>
                  <a:pt x="4601818" y="4117"/>
                  <a:pt x="4713366" y="0"/>
                </a:cubicBezTo>
                <a:cubicBezTo>
                  <a:pt x="4824914" y="-4117"/>
                  <a:pt x="5400642" y="663"/>
                  <a:pt x="5576377" y="0"/>
                </a:cubicBezTo>
                <a:cubicBezTo>
                  <a:pt x="5752112" y="-663"/>
                  <a:pt x="6036350" y="11452"/>
                  <a:pt x="6240231" y="0"/>
                </a:cubicBezTo>
                <a:cubicBezTo>
                  <a:pt x="6444112" y="-11452"/>
                  <a:pt x="6508667" y="-15154"/>
                  <a:pt x="6605351" y="0"/>
                </a:cubicBezTo>
                <a:cubicBezTo>
                  <a:pt x="6702035" y="15154"/>
                  <a:pt x="7096186" y="19291"/>
                  <a:pt x="7269206" y="0"/>
                </a:cubicBezTo>
                <a:cubicBezTo>
                  <a:pt x="7442227" y="-19291"/>
                  <a:pt x="7802902" y="39720"/>
                  <a:pt x="8132216" y="0"/>
                </a:cubicBezTo>
                <a:cubicBezTo>
                  <a:pt x="8461530" y="-39720"/>
                  <a:pt x="8551221" y="24341"/>
                  <a:pt x="8696493" y="0"/>
                </a:cubicBezTo>
                <a:cubicBezTo>
                  <a:pt x="8841765" y="-24341"/>
                  <a:pt x="9091257" y="15574"/>
                  <a:pt x="9260769" y="0"/>
                </a:cubicBezTo>
                <a:cubicBezTo>
                  <a:pt x="9430281" y="-15574"/>
                  <a:pt x="9809458" y="-15806"/>
                  <a:pt x="9957816" y="0"/>
                </a:cubicBezTo>
                <a:cubicBezTo>
                  <a:pt x="9958154" y="7640"/>
                  <a:pt x="9957366" y="11289"/>
                  <a:pt x="9957816" y="18288"/>
                </a:cubicBezTo>
                <a:cubicBezTo>
                  <a:pt x="9789958" y="23645"/>
                  <a:pt x="9437684" y="-10787"/>
                  <a:pt x="9293962" y="18288"/>
                </a:cubicBezTo>
                <a:cubicBezTo>
                  <a:pt x="9150240" y="47363"/>
                  <a:pt x="8858466" y="6899"/>
                  <a:pt x="8530529" y="18288"/>
                </a:cubicBezTo>
                <a:cubicBezTo>
                  <a:pt x="8202592" y="29677"/>
                  <a:pt x="8042036" y="-12845"/>
                  <a:pt x="7767096" y="18288"/>
                </a:cubicBezTo>
                <a:cubicBezTo>
                  <a:pt x="7492156" y="49421"/>
                  <a:pt x="7464764" y="38557"/>
                  <a:pt x="7302398" y="18288"/>
                </a:cubicBezTo>
                <a:cubicBezTo>
                  <a:pt x="7140032" y="-1981"/>
                  <a:pt x="6674139" y="-20177"/>
                  <a:pt x="6439388" y="18288"/>
                </a:cubicBezTo>
                <a:cubicBezTo>
                  <a:pt x="6204637" y="56753"/>
                  <a:pt x="6044763" y="2398"/>
                  <a:pt x="5775533" y="18288"/>
                </a:cubicBezTo>
                <a:cubicBezTo>
                  <a:pt x="5506303" y="34178"/>
                  <a:pt x="5528640" y="8636"/>
                  <a:pt x="5410413" y="18288"/>
                </a:cubicBezTo>
                <a:cubicBezTo>
                  <a:pt x="5292186" y="27940"/>
                  <a:pt x="4880771" y="-3659"/>
                  <a:pt x="4746559" y="18288"/>
                </a:cubicBezTo>
                <a:cubicBezTo>
                  <a:pt x="4612347" y="40235"/>
                  <a:pt x="4346390" y="46329"/>
                  <a:pt x="4182283" y="18288"/>
                </a:cubicBezTo>
                <a:cubicBezTo>
                  <a:pt x="4018176" y="-9753"/>
                  <a:pt x="3743247" y="40654"/>
                  <a:pt x="3618006" y="18288"/>
                </a:cubicBezTo>
                <a:cubicBezTo>
                  <a:pt x="3492765" y="-4078"/>
                  <a:pt x="3201495" y="15624"/>
                  <a:pt x="3053730" y="18288"/>
                </a:cubicBezTo>
                <a:cubicBezTo>
                  <a:pt x="2905965" y="20952"/>
                  <a:pt x="2770855" y="10382"/>
                  <a:pt x="2489454" y="18288"/>
                </a:cubicBezTo>
                <a:cubicBezTo>
                  <a:pt x="2208053" y="26194"/>
                  <a:pt x="1999579" y="12705"/>
                  <a:pt x="1726021" y="18288"/>
                </a:cubicBezTo>
                <a:cubicBezTo>
                  <a:pt x="1452463" y="23871"/>
                  <a:pt x="1261725" y="2423"/>
                  <a:pt x="1062167" y="18288"/>
                </a:cubicBezTo>
                <a:cubicBezTo>
                  <a:pt x="862609" y="34153"/>
                  <a:pt x="828837" y="34680"/>
                  <a:pt x="697047" y="18288"/>
                </a:cubicBezTo>
                <a:cubicBezTo>
                  <a:pt x="565257" y="1896"/>
                  <a:pt x="290333" y="-12656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9957816" h="18288" stroke="0" extrusionOk="0">
                <a:moveTo>
                  <a:pt x="0" y="0"/>
                </a:moveTo>
                <a:cubicBezTo>
                  <a:pt x="239894" y="-13568"/>
                  <a:pt x="444306" y="20490"/>
                  <a:pt x="564276" y="0"/>
                </a:cubicBezTo>
                <a:cubicBezTo>
                  <a:pt x="684246" y="-20490"/>
                  <a:pt x="829702" y="-16311"/>
                  <a:pt x="929396" y="0"/>
                </a:cubicBezTo>
                <a:cubicBezTo>
                  <a:pt x="1029090" y="16311"/>
                  <a:pt x="1434080" y="4599"/>
                  <a:pt x="1792407" y="0"/>
                </a:cubicBezTo>
                <a:cubicBezTo>
                  <a:pt x="2150734" y="-4599"/>
                  <a:pt x="2230922" y="-3217"/>
                  <a:pt x="2356683" y="0"/>
                </a:cubicBezTo>
                <a:cubicBezTo>
                  <a:pt x="2482444" y="3217"/>
                  <a:pt x="2727176" y="10118"/>
                  <a:pt x="2920959" y="0"/>
                </a:cubicBezTo>
                <a:cubicBezTo>
                  <a:pt x="3114742" y="-10118"/>
                  <a:pt x="3583268" y="6126"/>
                  <a:pt x="3783970" y="0"/>
                </a:cubicBezTo>
                <a:cubicBezTo>
                  <a:pt x="3984672" y="-6126"/>
                  <a:pt x="4119530" y="12121"/>
                  <a:pt x="4248668" y="0"/>
                </a:cubicBezTo>
                <a:cubicBezTo>
                  <a:pt x="4377806" y="-12121"/>
                  <a:pt x="4830370" y="39306"/>
                  <a:pt x="5111679" y="0"/>
                </a:cubicBezTo>
                <a:cubicBezTo>
                  <a:pt x="5392988" y="-39306"/>
                  <a:pt x="5595981" y="-37432"/>
                  <a:pt x="5974690" y="0"/>
                </a:cubicBezTo>
                <a:cubicBezTo>
                  <a:pt x="6353399" y="37432"/>
                  <a:pt x="6382398" y="-32218"/>
                  <a:pt x="6638544" y="0"/>
                </a:cubicBezTo>
                <a:cubicBezTo>
                  <a:pt x="6894690" y="32218"/>
                  <a:pt x="7107197" y="-8479"/>
                  <a:pt x="7501555" y="0"/>
                </a:cubicBezTo>
                <a:cubicBezTo>
                  <a:pt x="7895913" y="8479"/>
                  <a:pt x="7913370" y="-2556"/>
                  <a:pt x="8065831" y="0"/>
                </a:cubicBezTo>
                <a:cubicBezTo>
                  <a:pt x="8218292" y="2556"/>
                  <a:pt x="8391465" y="4509"/>
                  <a:pt x="8630107" y="0"/>
                </a:cubicBezTo>
                <a:cubicBezTo>
                  <a:pt x="8868749" y="-4509"/>
                  <a:pt x="9078381" y="-9348"/>
                  <a:pt x="9393540" y="0"/>
                </a:cubicBezTo>
                <a:cubicBezTo>
                  <a:pt x="9708699" y="9348"/>
                  <a:pt x="9789190" y="-16759"/>
                  <a:pt x="9957816" y="0"/>
                </a:cubicBezTo>
                <a:cubicBezTo>
                  <a:pt x="9957941" y="4395"/>
                  <a:pt x="9957741" y="9776"/>
                  <a:pt x="9957816" y="18288"/>
                </a:cubicBezTo>
                <a:cubicBezTo>
                  <a:pt x="9649812" y="40651"/>
                  <a:pt x="9486007" y="41594"/>
                  <a:pt x="9194383" y="18288"/>
                </a:cubicBezTo>
                <a:cubicBezTo>
                  <a:pt x="8902759" y="-5018"/>
                  <a:pt x="8744094" y="43814"/>
                  <a:pt x="8530529" y="18288"/>
                </a:cubicBezTo>
                <a:cubicBezTo>
                  <a:pt x="8316964" y="-7238"/>
                  <a:pt x="8282371" y="24093"/>
                  <a:pt x="8165409" y="18288"/>
                </a:cubicBezTo>
                <a:cubicBezTo>
                  <a:pt x="8048447" y="12483"/>
                  <a:pt x="7851788" y="12040"/>
                  <a:pt x="7700711" y="18288"/>
                </a:cubicBezTo>
                <a:cubicBezTo>
                  <a:pt x="7549634" y="24536"/>
                  <a:pt x="7127225" y="27915"/>
                  <a:pt x="6837700" y="18288"/>
                </a:cubicBezTo>
                <a:cubicBezTo>
                  <a:pt x="6548175" y="8661"/>
                  <a:pt x="6330711" y="50037"/>
                  <a:pt x="6173846" y="18288"/>
                </a:cubicBezTo>
                <a:cubicBezTo>
                  <a:pt x="6016981" y="-13461"/>
                  <a:pt x="5930031" y="15985"/>
                  <a:pt x="5709148" y="18288"/>
                </a:cubicBezTo>
                <a:cubicBezTo>
                  <a:pt x="5488265" y="20591"/>
                  <a:pt x="5372997" y="43097"/>
                  <a:pt x="5045293" y="18288"/>
                </a:cubicBezTo>
                <a:cubicBezTo>
                  <a:pt x="4717590" y="-6521"/>
                  <a:pt x="4829875" y="6803"/>
                  <a:pt x="4680174" y="18288"/>
                </a:cubicBezTo>
                <a:cubicBezTo>
                  <a:pt x="4530473" y="29773"/>
                  <a:pt x="4441300" y="27030"/>
                  <a:pt x="4315054" y="18288"/>
                </a:cubicBezTo>
                <a:cubicBezTo>
                  <a:pt x="4188808" y="9546"/>
                  <a:pt x="3846162" y="4446"/>
                  <a:pt x="3651199" y="18288"/>
                </a:cubicBezTo>
                <a:cubicBezTo>
                  <a:pt x="3456236" y="32130"/>
                  <a:pt x="3412656" y="-1324"/>
                  <a:pt x="3186501" y="18288"/>
                </a:cubicBezTo>
                <a:cubicBezTo>
                  <a:pt x="2960346" y="37900"/>
                  <a:pt x="2783091" y="19872"/>
                  <a:pt x="2423069" y="18288"/>
                </a:cubicBezTo>
                <a:cubicBezTo>
                  <a:pt x="2063047" y="16704"/>
                  <a:pt x="2066062" y="18692"/>
                  <a:pt x="1958370" y="18288"/>
                </a:cubicBezTo>
                <a:cubicBezTo>
                  <a:pt x="1850678" y="17884"/>
                  <a:pt x="1403255" y="47471"/>
                  <a:pt x="1194938" y="18288"/>
                </a:cubicBezTo>
                <a:cubicBezTo>
                  <a:pt x="986621" y="-10895"/>
                  <a:pt x="986435" y="4670"/>
                  <a:pt x="829818" y="18288"/>
                </a:cubicBezTo>
                <a:cubicBezTo>
                  <a:pt x="673201" y="31906"/>
                  <a:pt x="178831" y="-2639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3019E9-566A-4AB5-9A21-E2337E90A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467" y="2607733"/>
            <a:ext cx="9889067" cy="328506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Oddělené pití čaje a kávy od masových pokrmů.</a:t>
            </a:r>
          </a:p>
          <a:p>
            <a:pPr>
              <a:lnSpc>
                <a:spcPct val="100000"/>
              </a:lnSpc>
            </a:pPr>
            <a:r>
              <a:rPr lang="cs-CZ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Spolu s masovými pokrmy konzumovat ovocné šťávy a ovoce </a:t>
            </a:r>
            <a:br>
              <a:rPr lang="cs-CZ" sz="22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cs-CZ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s obsahem vitaminu C.</a:t>
            </a:r>
          </a:p>
          <a:p>
            <a:pPr>
              <a:lnSpc>
                <a:spcPct val="100000"/>
              </a:lnSpc>
            </a:pPr>
            <a:r>
              <a:rPr lang="cs-CZ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Konzumovat mléko a mléčné výrobky raději samostatně </a:t>
            </a:r>
            <a:br>
              <a:rPr lang="cs-CZ" sz="22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cs-CZ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než s masovými pokrmy.</a:t>
            </a:r>
          </a:p>
          <a:p>
            <a:pPr>
              <a:lnSpc>
                <a:spcPct val="100000"/>
              </a:lnSpc>
            </a:pPr>
            <a:r>
              <a:rPr lang="cs-CZ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Konzumovat potraviny, které jsou bohaté na inhibitory vstřebávání železa, </a:t>
            </a:r>
            <a:br>
              <a:rPr lang="cs-CZ" sz="22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cs-CZ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spolu s potravinami s nízkým obsahem železa. </a:t>
            </a:r>
            <a:br>
              <a:rPr lang="cs-CZ" sz="22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cs-CZ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Například celozrnné pečivo spolu s čajem a mléčnými produkty.</a:t>
            </a:r>
          </a:p>
        </p:txBody>
      </p:sp>
      <p:pic>
        <p:nvPicPr>
          <p:cNvPr id="5" name="Obrázek 4" descr="Citróny">
            <a:extLst>
              <a:ext uri="{FF2B5EF4-FFF2-40B4-BE49-F238E27FC236}">
                <a16:creationId xmlns:a16="http://schemas.microsoft.com/office/drawing/2014/main" id="{E81ABF68-3246-4639-83B2-BA5CEB889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99" y="2213535"/>
            <a:ext cx="2300297" cy="2300297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520CDA2-A0D9-4F91-BDF4-988CC398F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3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07"/>
    </mc:Choice>
    <mc:Fallback xmlns="">
      <p:transition spd="slow" advTm="37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4BCB9E0F-80B4-4BE1-A13D-A796E8186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B32897-C0CA-4806-8CBA-3741A720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cs-CZ" sz="7200" dirty="0"/>
              <a:t>ŽELEZO - RIZIKO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4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B196C6"/>
          </a:solidFill>
          <a:ln w="38100" cap="rnd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8462F6E-7C47-4BAB-AFDF-D88C7BE747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2" b="-3"/>
          <a:stretch/>
        </p:blipFill>
        <p:spPr>
          <a:xfrm>
            <a:off x="572492" y="2089604"/>
            <a:ext cx="3941064" cy="409651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8D7FA7-779A-457D-BDBF-B2BA9E3C9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955" y="2071316"/>
            <a:ext cx="6713552" cy="4096511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Nadbytek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Hemochromatóza 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Primární (↑ vstřebávání </a:t>
            </a: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ukládání</a:t>
            </a: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Sekundární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Nedostatek 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Sideropenická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anémie </a:t>
            </a:r>
          </a:p>
          <a:p>
            <a:pPr marL="742950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nízký přívod železa</a:t>
            </a:r>
          </a:p>
          <a:p>
            <a:pPr marL="742950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vysoké ztráty, poškození sliznice GIT </a:t>
            </a:r>
          </a:p>
          <a:p>
            <a:pPr marL="742950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ohrožené skupiny </a:t>
            </a:r>
          </a:p>
          <a:p>
            <a:pPr marL="1143000" lvl="2" indent="-228600">
              <a:lnSpc>
                <a:spcPct val="100000"/>
              </a:lnSpc>
              <a:buFont typeface="Wingdings" panose="05000000000000000000" pitchFamily="2" charset="2"/>
              <a:buChar char=""/>
            </a:pP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dospívající ženy</a:t>
            </a:r>
          </a:p>
          <a:p>
            <a:pPr marL="1143000" lvl="2" indent="-228600">
              <a:lnSpc>
                <a:spcPct val="100000"/>
              </a:lnSpc>
              <a:buFont typeface="Wingdings" panose="05000000000000000000" pitchFamily="2" charset="2"/>
              <a:buChar char=""/>
            </a:pP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senioři </a:t>
            </a:r>
          </a:p>
          <a:p>
            <a:pPr marL="1143000" lvl="2" indent="-228600">
              <a:lnSpc>
                <a:spcPct val="100000"/>
              </a:lnSpc>
              <a:buFont typeface="Wingdings" panose="05000000000000000000" pitchFamily="2" charset="2"/>
              <a:buChar char="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děti</a:t>
            </a:r>
            <a:endParaRPr lang="cs-CZ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cs-CZ" sz="1300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4A965556-8F8F-4B8A-A983-ADC673D4D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5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41"/>
    </mc:Choice>
    <mc:Fallback xmlns="">
      <p:transition spd="slow" advTm="104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jídlo, talíř, stůl, interiér&#10;&#10;Popis byl vytvořen automaticky">
            <a:extLst>
              <a:ext uri="{FF2B5EF4-FFF2-40B4-BE49-F238E27FC236}">
                <a16:creationId xmlns:a16="http://schemas.microsoft.com/office/drawing/2014/main" id="{FE0709CA-4976-4B94-B579-176E35DCE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7" r="-1" b="500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62B92D9-616A-4918-BF48-EED167B34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0800"/>
              <a:t>ZINEK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B9EA047-6E4D-4C5F-B140-279C943AD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28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553"/>
    </mc:Choice>
    <mc:Fallback xmlns="">
      <p:transition spd="slow" advTm="5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rgbClr val="B196C6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B51B15-1AFB-4791-A1F9-1DF668003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cs-CZ" sz="6800">
                <a:solidFill>
                  <a:schemeClr val="bg1"/>
                </a:solidFill>
              </a:rPr>
              <a:t>ZINEK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3DC10A-6D59-4F51-AB1B-CD75E09EA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kosti, kůže, vlasy 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součást či aktivátor řady enzymů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metabolismus proteinů, sacharidů, tuků, nukleových kyselin 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inzulin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imunitní systém 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antioxidační aktivit 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kolagen</a:t>
            </a:r>
            <a:endParaRPr lang="cs-CZ" sz="2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580C037-927D-4615-AEF7-B380E9F0F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8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82"/>
    </mc:Choice>
    <mc:Fallback xmlns="">
      <p:transition spd="slow" advTm="38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FA49EF-870B-4776-955F-BDC334556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ZINEK – ZDRAVOTNÍ TVRZENÍ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C8EA5E-3181-4B69-9BA3-667BF88CF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24425" cy="435133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15000"/>
              </a:lnSpc>
              <a:buNone/>
            </a:pP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Zinek přispívá</a:t>
            </a:r>
          </a:p>
          <a:p>
            <a:pPr lvl="1" algn="just">
              <a:lnSpc>
                <a:spcPct val="115000"/>
              </a:lnSpc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normálním rozpoznávacím funkcím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>
              <a:lnSpc>
                <a:spcPct val="115000"/>
              </a:lnSpc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normální syntéze DNA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k normální syntéze bílkovin.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15000"/>
              </a:lnSpc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normální plodnosti a reprodukci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>
              <a:lnSpc>
                <a:spcPct val="115000"/>
              </a:lnSpc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normálnímu metabolismu makroživin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1" algn="just">
              <a:lnSpc>
                <a:spcPct val="115000"/>
              </a:lnSpc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normálnímu metabolismu mastných kyselin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sacharidů. 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15000"/>
              </a:lnSpc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normálnímu metabolismu vitaminu A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>
              <a:lnSpc>
                <a:spcPct val="115000"/>
              </a:lnSpc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udržení normálního stavu kostí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1" algn="just">
              <a:lnSpc>
                <a:spcPct val="115000"/>
              </a:lnSpc>
            </a:pP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Zinek se podílí na procesu </a:t>
            </a:r>
            <a:r>
              <a:rPr lang="cs-CZ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dělení buněk</a:t>
            </a: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4D303A9-D576-423D-999C-D87ABAB205B7}"/>
              </a:ext>
            </a:extLst>
          </p:cNvPr>
          <p:cNvSpPr txBox="1"/>
          <p:nvPr/>
        </p:nvSpPr>
        <p:spPr>
          <a:xfrm>
            <a:off x="5762625" y="2118545"/>
            <a:ext cx="5257800" cy="2620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normálnímu metabolismu kyselin a zásad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udržení normálního stavu vlasů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nehtů a pokožky.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udržení normální hladiny testosteronu </a:t>
            </a:r>
            <a:b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 krvi.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udržení normálního stavu zraku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normální funkci imunitního systému.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ochraně buněk před oxidativním stresem.</a:t>
            </a:r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5C24653-6165-40CB-8297-62FF592FC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2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85"/>
    </mc:Choice>
    <mc:Fallback xmlns="">
      <p:transition spd="slow" advTm="29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9F91E2-149A-4693-8BC4-E793EE803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latin typeface="Cavolini" panose="03000502040302020204" pitchFamily="66" charset="0"/>
                <a:cs typeface="Cavolini" panose="03000502040302020204" pitchFamily="66" charset="0"/>
              </a:rPr>
              <a:t>VÝŽIVOVÁ DOPORUČENÁ DÁVKA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7510BBAC-8318-45F9-9332-E6C95F69BD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9222518"/>
              </p:ext>
            </p:extLst>
          </p:nvPr>
        </p:nvGraphicFramePr>
        <p:xfrm>
          <a:off x="838201" y="2127409"/>
          <a:ext cx="10515598" cy="43166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11440">
                  <a:extLst>
                    <a:ext uri="{9D8B030D-6E8A-4147-A177-3AD203B41FA5}">
                      <a16:colId xmlns:a16="http://schemas.microsoft.com/office/drawing/2014/main" val="1996582408"/>
                    </a:ext>
                  </a:extLst>
                </a:gridCol>
                <a:gridCol w="2602079">
                  <a:extLst>
                    <a:ext uri="{9D8B030D-6E8A-4147-A177-3AD203B41FA5}">
                      <a16:colId xmlns:a16="http://schemas.microsoft.com/office/drawing/2014/main" val="3350307213"/>
                    </a:ext>
                  </a:extLst>
                </a:gridCol>
                <a:gridCol w="2602079">
                  <a:extLst>
                    <a:ext uri="{9D8B030D-6E8A-4147-A177-3AD203B41FA5}">
                      <a16:colId xmlns:a16="http://schemas.microsoft.com/office/drawing/2014/main" val="1136785861"/>
                    </a:ext>
                  </a:extLst>
                </a:gridCol>
              </a:tblGrid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Věk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VDD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434763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7–11 měsíců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2,9 mg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642721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1–3 let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4,3 mg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434451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4–6 let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5,5 mg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866073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7–10 let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 dirty="0">
                          <a:effectLst/>
                          <a:latin typeface="Gill Sans Nova" panose="020B0602020104020203" pitchFamily="34" charset="0"/>
                        </a:rPr>
                        <a:t>7,4 mg</a:t>
                      </a:r>
                      <a:endParaRPr lang="cs-CZ" sz="2000" dirty="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993066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11–14 let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10,7 mg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0295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15–17 let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14,2 mg ♂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11,9 mg ♀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7185124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≥ 18 let (LPI 300 mg/den)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9,4 mg ♂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7,5 mg ♀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6938280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≥ 18 let (LPI 600 mg/den)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11,7 mg ♂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9,3 mg ♀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2990558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≥ 18 let (LPI 900 mg/den)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14 mg ♂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11 mg ♀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0717545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≥ 18 let (LPI 1 200 mg/den)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16,3 mg ♂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12,7 mg ♀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6319715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Těhotné ženy (≥ 18 let)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(+) 1,6 mg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561634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>
                          <a:effectLst/>
                          <a:latin typeface="Gill Sans Nova" panose="020B0602020104020203" pitchFamily="34" charset="0"/>
                        </a:rPr>
                        <a:t>Kojící ženy (≥ 18 let)</a:t>
                      </a:r>
                      <a:endParaRPr lang="cs-CZ" sz="20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000" dirty="0">
                          <a:effectLst/>
                          <a:latin typeface="Gill Sans Nova" panose="020B0602020104020203" pitchFamily="34" charset="0"/>
                        </a:rPr>
                        <a:t>(+) 2,9 mg</a:t>
                      </a:r>
                      <a:endParaRPr lang="cs-CZ" sz="2000" dirty="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81794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3FF5D6D-DAA6-4E81-A31E-424240113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127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441D72-4BD2-43B7-8C2E-B36B76C91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127250"/>
            <a:ext cx="4022725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F5E9C03-0E5D-4DFF-AA49-C79DB294A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23"/>
    </mc:Choice>
    <mc:Fallback xmlns="">
      <p:transition spd="slow" advTm="55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026F192-BDFE-43E9-B1B1-A884B8A5B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cs-CZ" sz="7200"/>
              <a:t>ZINEK - ZDROJE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072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B196C6"/>
          </a:solidFill>
          <a:ln w="38100" cap="rnd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ABA112-82F2-44E6-8093-F56757596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Vstřebatelnost</a:t>
            </a:r>
          </a:p>
          <a:p>
            <a:pPr lvl="1"/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↑ živočišné bílkoviny</a:t>
            </a:r>
          </a:p>
          <a:p>
            <a:pPr lvl="1"/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↓ kyselinou fytovou, Ca, kaseinem, </a:t>
            </a:r>
            <a:r>
              <a:rPr lang="cs-CZ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endParaRPr lang="cs-CZ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maso, mléčné výrobky, luštěniny, obiloviny, </a:t>
            </a:r>
            <a:endParaRPr lang="cs-CZ" dirty="0"/>
          </a:p>
        </p:txBody>
      </p:sp>
      <p:pic>
        <p:nvPicPr>
          <p:cNvPr id="5" name="Obrázek 4" descr="Obsah obrázku jídlo, stůl, talíř, mísa&#10;&#10;Popis byl vytvořen automaticky">
            <a:extLst>
              <a:ext uri="{FF2B5EF4-FFF2-40B4-BE49-F238E27FC236}">
                <a16:creationId xmlns:a16="http://schemas.microsoft.com/office/drawing/2014/main" id="{E74EEB47-C839-4277-A0CE-980E5BA000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1" r="21855" b="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120105C-ED98-4596-A69D-2E7745EF5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0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92"/>
    </mc:Choice>
    <mc:Fallback xmlns="">
      <p:transition spd="slow" advTm="51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54672B-51EF-4BF7-BF09-2E6E2A93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6100"/>
              <a:t>ZINEK - RIZIKO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B196C6"/>
          </a:solidFill>
          <a:ln w="38100" cap="rnd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900FF3-320C-4D8E-B0B9-AAEC83AAD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Nedostatek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riziko u vegetariánů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dermatitida, vypadávání vlasů, prodloužené hojení ran, zvýšená náchylnost k infekcím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7ED9EB-B5D7-4384-AC63-45F7E86E11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4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442A73C-0091-4025-B9DB-DB5A56B7A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8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13"/>
    </mc:Choice>
    <mc:Fallback xmlns="">
      <p:transition spd="slow" advTm="25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jídlo, stůl, talíř, vyplněné&#10;&#10;Popis byl vytvořen automaticky">
            <a:extLst>
              <a:ext uri="{FF2B5EF4-FFF2-40B4-BE49-F238E27FC236}">
                <a16:creationId xmlns:a16="http://schemas.microsoft.com/office/drawing/2014/main" id="{389BAE50-431E-45A3-8B91-744988091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426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51725E-A483-43B2-A6F2-C44F502FE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37549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FACC6-BD20-4413-A69D-51AA6BA93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MĚĎ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35346C0-A852-46AB-9E3D-A1D1D3BC4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4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8"/>
    </mc:Choice>
    <mc:Fallback xmlns="">
      <p:transition spd="slow" advTm="5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rgbClr val="B196C6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EE88CC9-1FCC-4FF7-B195-D4A4C54D6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cs-CZ" sz="680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MĚĎ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B0C4D4-8261-4037-A9B0-23A5C368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Součást</a:t>
            </a:r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antioxidačního systému </a:t>
            </a:r>
          </a:p>
          <a:p>
            <a:pPr>
              <a:lnSpc>
                <a:spcPct val="100000"/>
              </a:lnSpc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Metabolismus </a:t>
            </a:r>
            <a:r>
              <a:rPr lang="cs-CZ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cs-CZ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ceruloplazmin</a:t>
            </a: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</a:pP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oxidace Fe</a:t>
            </a:r>
            <a:r>
              <a:rPr lang="cs-CZ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 Fe</a:t>
            </a:r>
            <a:r>
              <a:rPr lang="cs-CZ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endParaRPr lang="cs-CZ" baseline="300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pojiva </a:t>
            </a:r>
          </a:p>
          <a:p>
            <a:pPr>
              <a:lnSpc>
                <a:spcPct val="100000"/>
              </a:lnSpc>
            </a:pPr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CNS</a:t>
            </a:r>
            <a:endParaRPr lang="cs-CZ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pigmenty</a:t>
            </a:r>
          </a:p>
          <a:p>
            <a:pPr>
              <a:lnSpc>
                <a:spcPct val="100000"/>
              </a:lnSpc>
            </a:pPr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A270BD9-B5C7-441D-B392-645400F96D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2" b="5324"/>
          <a:stretch/>
        </p:blipFill>
        <p:spPr>
          <a:xfrm>
            <a:off x="9311580" y="0"/>
            <a:ext cx="2877372" cy="685800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32D28B1-2379-4242-8CE4-A294A591C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3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60"/>
    </mc:Choice>
    <mc:Fallback xmlns="">
      <p:transition spd="slow" advTm="30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3946F6A7-0B48-49A7-8E23-3C1F09939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y content container">
            <a:extLst>
              <a:ext uri="{FF2B5EF4-FFF2-40B4-BE49-F238E27FC236}">
                <a16:creationId xmlns:a16="http://schemas.microsoft.com/office/drawing/2014/main" id="{F53AD421-C5C8-4C52-9DD0-6A594F21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564" y="493776"/>
            <a:ext cx="11040872" cy="5722227"/>
          </a:xfrm>
          <a:custGeom>
            <a:avLst/>
            <a:gdLst>
              <a:gd name="connsiteX0" fmla="*/ 0 w 11040872"/>
              <a:gd name="connsiteY0" fmla="*/ 594482 h 5722227"/>
              <a:gd name="connsiteX1" fmla="*/ 594482 w 11040872"/>
              <a:gd name="connsiteY1" fmla="*/ 0 h 5722227"/>
              <a:gd name="connsiteX2" fmla="*/ 1448314 w 11040872"/>
              <a:gd name="connsiteY2" fmla="*/ 0 h 5722227"/>
              <a:gd name="connsiteX3" fmla="*/ 1908070 w 11040872"/>
              <a:gd name="connsiteY3" fmla="*/ 0 h 5722227"/>
              <a:gd name="connsiteX4" fmla="*/ 2564864 w 11040872"/>
              <a:gd name="connsiteY4" fmla="*/ 0 h 5722227"/>
              <a:gd name="connsiteX5" fmla="*/ 3320177 w 11040872"/>
              <a:gd name="connsiteY5" fmla="*/ 0 h 5722227"/>
              <a:gd name="connsiteX6" fmla="*/ 4174009 w 11040872"/>
              <a:gd name="connsiteY6" fmla="*/ 0 h 5722227"/>
              <a:gd name="connsiteX7" fmla="*/ 4929322 w 11040872"/>
              <a:gd name="connsiteY7" fmla="*/ 0 h 5722227"/>
              <a:gd name="connsiteX8" fmla="*/ 5783154 w 11040872"/>
              <a:gd name="connsiteY8" fmla="*/ 0 h 5722227"/>
              <a:gd name="connsiteX9" fmla="*/ 6538466 w 11040872"/>
              <a:gd name="connsiteY9" fmla="*/ 0 h 5722227"/>
              <a:gd name="connsiteX10" fmla="*/ 6998222 w 11040872"/>
              <a:gd name="connsiteY10" fmla="*/ 0 h 5722227"/>
              <a:gd name="connsiteX11" fmla="*/ 7753535 w 11040872"/>
              <a:gd name="connsiteY11" fmla="*/ 0 h 5722227"/>
              <a:gd name="connsiteX12" fmla="*/ 8311810 w 11040872"/>
              <a:gd name="connsiteY12" fmla="*/ 0 h 5722227"/>
              <a:gd name="connsiteX13" fmla="*/ 8771566 w 11040872"/>
              <a:gd name="connsiteY13" fmla="*/ 0 h 5722227"/>
              <a:gd name="connsiteX14" fmla="*/ 9132802 w 11040872"/>
              <a:gd name="connsiteY14" fmla="*/ 0 h 5722227"/>
              <a:gd name="connsiteX15" fmla="*/ 9592558 w 11040872"/>
              <a:gd name="connsiteY15" fmla="*/ 0 h 5722227"/>
              <a:gd name="connsiteX16" fmla="*/ 10446390 w 11040872"/>
              <a:gd name="connsiteY16" fmla="*/ 0 h 5722227"/>
              <a:gd name="connsiteX17" fmla="*/ 11040872 w 11040872"/>
              <a:gd name="connsiteY17" fmla="*/ 594482 h 5722227"/>
              <a:gd name="connsiteX18" fmla="*/ 11040872 w 11040872"/>
              <a:gd name="connsiteY18" fmla="*/ 1332756 h 5722227"/>
              <a:gd name="connsiteX19" fmla="*/ 11040872 w 11040872"/>
              <a:gd name="connsiteY19" fmla="*/ 2071031 h 5722227"/>
              <a:gd name="connsiteX20" fmla="*/ 11040872 w 11040872"/>
              <a:gd name="connsiteY20" fmla="*/ 2627974 h 5722227"/>
              <a:gd name="connsiteX21" fmla="*/ 11040872 w 11040872"/>
              <a:gd name="connsiteY21" fmla="*/ 3366249 h 5722227"/>
              <a:gd name="connsiteX22" fmla="*/ 11040872 w 11040872"/>
              <a:gd name="connsiteY22" fmla="*/ 3923192 h 5722227"/>
              <a:gd name="connsiteX23" fmla="*/ 11040872 w 11040872"/>
              <a:gd name="connsiteY23" fmla="*/ 5127745 h 5722227"/>
              <a:gd name="connsiteX24" fmla="*/ 10446390 w 11040872"/>
              <a:gd name="connsiteY24" fmla="*/ 5722227 h 5722227"/>
              <a:gd name="connsiteX25" fmla="*/ 9986634 w 11040872"/>
              <a:gd name="connsiteY25" fmla="*/ 5722227 h 5722227"/>
              <a:gd name="connsiteX26" fmla="*/ 9132802 w 11040872"/>
              <a:gd name="connsiteY26" fmla="*/ 5722227 h 5722227"/>
              <a:gd name="connsiteX27" fmla="*/ 8771566 w 11040872"/>
              <a:gd name="connsiteY27" fmla="*/ 5722227 h 5722227"/>
              <a:gd name="connsiteX28" fmla="*/ 8114772 w 11040872"/>
              <a:gd name="connsiteY28" fmla="*/ 5722227 h 5722227"/>
              <a:gd name="connsiteX29" fmla="*/ 7556497 w 11040872"/>
              <a:gd name="connsiteY29" fmla="*/ 5722227 h 5722227"/>
              <a:gd name="connsiteX30" fmla="*/ 6998222 w 11040872"/>
              <a:gd name="connsiteY30" fmla="*/ 5722227 h 5722227"/>
              <a:gd name="connsiteX31" fmla="*/ 6439947 w 11040872"/>
              <a:gd name="connsiteY31" fmla="*/ 5722227 h 5722227"/>
              <a:gd name="connsiteX32" fmla="*/ 6078711 w 11040872"/>
              <a:gd name="connsiteY32" fmla="*/ 5722227 h 5722227"/>
              <a:gd name="connsiteX33" fmla="*/ 5224879 w 11040872"/>
              <a:gd name="connsiteY33" fmla="*/ 5722227 h 5722227"/>
              <a:gd name="connsiteX34" fmla="*/ 4371047 w 11040872"/>
              <a:gd name="connsiteY34" fmla="*/ 5722227 h 5722227"/>
              <a:gd name="connsiteX35" fmla="*/ 4009810 w 11040872"/>
              <a:gd name="connsiteY35" fmla="*/ 5722227 h 5722227"/>
              <a:gd name="connsiteX36" fmla="*/ 3550054 w 11040872"/>
              <a:gd name="connsiteY36" fmla="*/ 5722227 h 5722227"/>
              <a:gd name="connsiteX37" fmla="*/ 2893261 w 11040872"/>
              <a:gd name="connsiteY37" fmla="*/ 5722227 h 5722227"/>
              <a:gd name="connsiteX38" fmla="*/ 2137948 w 11040872"/>
              <a:gd name="connsiteY38" fmla="*/ 5722227 h 5722227"/>
              <a:gd name="connsiteX39" fmla="*/ 1579673 w 11040872"/>
              <a:gd name="connsiteY39" fmla="*/ 5722227 h 5722227"/>
              <a:gd name="connsiteX40" fmla="*/ 594482 w 11040872"/>
              <a:gd name="connsiteY40" fmla="*/ 5722227 h 5722227"/>
              <a:gd name="connsiteX41" fmla="*/ 0 w 11040872"/>
              <a:gd name="connsiteY41" fmla="*/ 5127745 h 5722227"/>
              <a:gd name="connsiteX42" fmla="*/ 0 w 11040872"/>
              <a:gd name="connsiteY42" fmla="*/ 4389471 h 5722227"/>
              <a:gd name="connsiteX43" fmla="*/ 0 w 11040872"/>
              <a:gd name="connsiteY43" fmla="*/ 3787194 h 5722227"/>
              <a:gd name="connsiteX44" fmla="*/ 0 w 11040872"/>
              <a:gd name="connsiteY44" fmla="*/ 3139585 h 5722227"/>
              <a:gd name="connsiteX45" fmla="*/ 0 w 11040872"/>
              <a:gd name="connsiteY45" fmla="*/ 2582642 h 5722227"/>
              <a:gd name="connsiteX46" fmla="*/ 0 w 11040872"/>
              <a:gd name="connsiteY46" fmla="*/ 1844367 h 5722227"/>
              <a:gd name="connsiteX47" fmla="*/ 0 w 11040872"/>
              <a:gd name="connsiteY47" fmla="*/ 1332756 h 5722227"/>
              <a:gd name="connsiteX48" fmla="*/ 0 w 11040872"/>
              <a:gd name="connsiteY48" fmla="*/ 594482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040872" h="5722227" fill="none" extrusionOk="0">
                <a:moveTo>
                  <a:pt x="0" y="594482"/>
                </a:moveTo>
                <a:cubicBezTo>
                  <a:pt x="15746" y="210853"/>
                  <a:pt x="238566" y="-49047"/>
                  <a:pt x="594482" y="0"/>
                </a:cubicBezTo>
                <a:cubicBezTo>
                  <a:pt x="794518" y="-29056"/>
                  <a:pt x="1056835" y="31998"/>
                  <a:pt x="1448314" y="0"/>
                </a:cubicBezTo>
                <a:cubicBezTo>
                  <a:pt x="1839793" y="-31998"/>
                  <a:pt x="1717857" y="10568"/>
                  <a:pt x="1908070" y="0"/>
                </a:cubicBezTo>
                <a:cubicBezTo>
                  <a:pt x="2098283" y="-10568"/>
                  <a:pt x="2377757" y="-10377"/>
                  <a:pt x="2564864" y="0"/>
                </a:cubicBezTo>
                <a:cubicBezTo>
                  <a:pt x="2751971" y="10377"/>
                  <a:pt x="3048766" y="25570"/>
                  <a:pt x="3320177" y="0"/>
                </a:cubicBezTo>
                <a:cubicBezTo>
                  <a:pt x="3591588" y="-25570"/>
                  <a:pt x="3890997" y="-35762"/>
                  <a:pt x="4174009" y="0"/>
                </a:cubicBezTo>
                <a:cubicBezTo>
                  <a:pt x="4457021" y="35762"/>
                  <a:pt x="4687341" y="20239"/>
                  <a:pt x="4929322" y="0"/>
                </a:cubicBezTo>
                <a:cubicBezTo>
                  <a:pt x="5171303" y="-20239"/>
                  <a:pt x="5520807" y="-10743"/>
                  <a:pt x="5783154" y="0"/>
                </a:cubicBezTo>
                <a:cubicBezTo>
                  <a:pt x="6045501" y="10743"/>
                  <a:pt x="6171473" y="-14245"/>
                  <a:pt x="6538466" y="0"/>
                </a:cubicBezTo>
                <a:cubicBezTo>
                  <a:pt x="6905459" y="14245"/>
                  <a:pt x="6859386" y="-15798"/>
                  <a:pt x="6998222" y="0"/>
                </a:cubicBezTo>
                <a:cubicBezTo>
                  <a:pt x="7137058" y="15798"/>
                  <a:pt x="7493034" y="17684"/>
                  <a:pt x="7753535" y="0"/>
                </a:cubicBezTo>
                <a:cubicBezTo>
                  <a:pt x="8014036" y="-17684"/>
                  <a:pt x="8093734" y="-5742"/>
                  <a:pt x="8311810" y="0"/>
                </a:cubicBezTo>
                <a:cubicBezTo>
                  <a:pt x="8529886" y="5742"/>
                  <a:pt x="8549001" y="8497"/>
                  <a:pt x="8771566" y="0"/>
                </a:cubicBezTo>
                <a:cubicBezTo>
                  <a:pt x="8994131" y="-8497"/>
                  <a:pt x="8987828" y="-849"/>
                  <a:pt x="9132802" y="0"/>
                </a:cubicBezTo>
                <a:cubicBezTo>
                  <a:pt x="9277776" y="849"/>
                  <a:pt x="9415114" y="-11551"/>
                  <a:pt x="9592558" y="0"/>
                </a:cubicBezTo>
                <a:cubicBezTo>
                  <a:pt x="9770002" y="11551"/>
                  <a:pt x="10181650" y="-41772"/>
                  <a:pt x="10446390" y="0"/>
                </a:cubicBezTo>
                <a:cubicBezTo>
                  <a:pt x="10835046" y="-41554"/>
                  <a:pt x="11056788" y="252696"/>
                  <a:pt x="11040872" y="594482"/>
                </a:cubicBezTo>
                <a:cubicBezTo>
                  <a:pt x="11043504" y="949757"/>
                  <a:pt x="11021866" y="1151453"/>
                  <a:pt x="11040872" y="1332756"/>
                </a:cubicBezTo>
                <a:cubicBezTo>
                  <a:pt x="11059878" y="1514059"/>
                  <a:pt x="11068100" y="1802860"/>
                  <a:pt x="11040872" y="2071031"/>
                </a:cubicBezTo>
                <a:cubicBezTo>
                  <a:pt x="11013644" y="2339203"/>
                  <a:pt x="11032418" y="2442705"/>
                  <a:pt x="11040872" y="2627974"/>
                </a:cubicBezTo>
                <a:cubicBezTo>
                  <a:pt x="11049326" y="2813243"/>
                  <a:pt x="11063609" y="3012513"/>
                  <a:pt x="11040872" y="3366249"/>
                </a:cubicBezTo>
                <a:cubicBezTo>
                  <a:pt x="11018135" y="3719985"/>
                  <a:pt x="11016901" y="3727349"/>
                  <a:pt x="11040872" y="3923192"/>
                </a:cubicBezTo>
                <a:cubicBezTo>
                  <a:pt x="11064843" y="4119035"/>
                  <a:pt x="11006950" y="4790605"/>
                  <a:pt x="11040872" y="5127745"/>
                </a:cubicBezTo>
                <a:cubicBezTo>
                  <a:pt x="11056495" y="5431543"/>
                  <a:pt x="10805033" y="5712114"/>
                  <a:pt x="10446390" y="5722227"/>
                </a:cubicBezTo>
                <a:cubicBezTo>
                  <a:pt x="10354097" y="5715080"/>
                  <a:pt x="10214750" y="5743729"/>
                  <a:pt x="9986634" y="5722227"/>
                </a:cubicBezTo>
                <a:cubicBezTo>
                  <a:pt x="9758518" y="5700725"/>
                  <a:pt x="9314174" y="5689111"/>
                  <a:pt x="9132802" y="5722227"/>
                </a:cubicBezTo>
                <a:cubicBezTo>
                  <a:pt x="8951430" y="5755343"/>
                  <a:pt x="8857182" y="5714580"/>
                  <a:pt x="8771566" y="5722227"/>
                </a:cubicBezTo>
                <a:cubicBezTo>
                  <a:pt x="8685950" y="5729874"/>
                  <a:pt x="8346042" y="5748953"/>
                  <a:pt x="8114772" y="5722227"/>
                </a:cubicBezTo>
                <a:cubicBezTo>
                  <a:pt x="7883502" y="5695501"/>
                  <a:pt x="7746868" y="5746487"/>
                  <a:pt x="7556497" y="5722227"/>
                </a:cubicBezTo>
                <a:cubicBezTo>
                  <a:pt x="7366127" y="5697967"/>
                  <a:pt x="7202924" y="5748709"/>
                  <a:pt x="6998222" y="5722227"/>
                </a:cubicBezTo>
                <a:cubicBezTo>
                  <a:pt x="6793521" y="5695745"/>
                  <a:pt x="6669169" y="5749243"/>
                  <a:pt x="6439947" y="5722227"/>
                </a:cubicBezTo>
                <a:cubicBezTo>
                  <a:pt x="6210725" y="5695211"/>
                  <a:pt x="6188382" y="5721246"/>
                  <a:pt x="6078711" y="5722227"/>
                </a:cubicBezTo>
                <a:cubicBezTo>
                  <a:pt x="5969040" y="5723208"/>
                  <a:pt x="5527862" y="5683728"/>
                  <a:pt x="5224879" y="5722227"/>
                </a:cubicBezTo>
                <a:cubicBezTo>
                  <a:pt x="4921896" y="5760726"/>
                  <a:pt x="4729422" y="5692801"/>
                  <a:pt x="4371047" y="5722227"/>
                </a:cubicBezTo>
                <a:cubicBezTo>
                  <a:pt x="4012672" y="5751653"/>
                  <a:pt x="4105017" y="5723347"/>
                  <a:pt x="4009810" y="5722227"/>
                </a:cubicBezTo>
                <a:cubicBezTo>
                  <a:pt x="3914603" y="5721107"/>
                  <a:pt x="3645009" y="5723324"/>
                  <a:pt x="3550054" y="5722227"/>
                </a:cubicBezTo>
                <a:cubicBezTo>
                  <a:pt x="3455099" y="5721130"/>
                  <a:pt x="3124597" y="5727159"/>
                  <a:pt x="2893261" y="5722227"/>
                </a:cubicBezTo>
                <a:cubicBezTo>
                  <a:pt x="2661925" y="5717295"/>
                  <a:pt x="2343077" y="5701539"/>
                  <a:pt x="2137948" y="5722227"/>
                </a:cubicBezTo>
                <a:cubicBezTo>
                  <a:pt x="1932819" y="5742915"/>
                  <a:pt x="1693233" y="5733214"/>
                  <a:pt x="1579673" y="5722227"/>
                </a:cubicBezTo>
                <a:cubicBezTo>
                  <a:pt x="1466114" y="5711240"/>
                  <a:pt x="1044435" y="5724184"/>
                  <a:pt x="594482" y="5722227"/>
                </a:cubicBezTo>
                <a:cubicBezTo>
                  <a:pt x="328734" y="5686479"/>
                  <a:pt x="-66657" y="5424823"/>
                  <a:pt x="0" y="5127745"/>
                </a:cubicBezTo>
                <a:cubicBezTo>
                  <a:pt x="-35087" y="4972394"/>
                  <a:pt x="-19370" y="4652638"/>
                  <a:pt x="0" y="4389471"/>
                </a:cubicBezTo>
                <a:cubicBezTo>
                  <a:pt x="19370" y="4126304"/>
                  <a:pt x="-21113" y="3933106"/>
                  <a:pt x="0" y="3787194"/>
                </a:cubicBezTo>
                <a:cubicBezTo>
                  <a:pt x="21113" y="3641282"/>
                  <a:pt x="19216" y="3402544"/>
                  <a:pt x="0" y="3139585"/>
                </a:cubicBezTo>
                <a:cubicBezTo>
                  <a:pt x="-19216" y="2876626"/>
                  <a:pt x="-14413" y="2787638"/>
                  <a:pt x="0" y="2582642"/>
                </a:cubicBezTo>
                <a:cubicBezTo>
                  <a:pt x="14413" y="2377646"/>
                  <a:pt x="33464" y="2134599"/>
                  <a:pt x="0" y="1844367"/>
                </a:cubicBezTo>
                <a:cubicBezTo>
                  <a:pt x="-33464" y="1554136"/>
                  <a:pt x="25477" y="1493251"/>
                  <a:pt x="0" y="1332756"/>
                </a:cubicBezTo>
                <a:cubicBezTo>
                  <a:pt x="-25477" y="1172261"/>
                  <a:pt x="17540" y="876667"/>
                  <a:pt x="0" y="594482"/>
                </a:cubicBezTo>
                <a:close/>
              </a:path>
              <a:path w="11040872" h="5722227" stroke="0" extrusionOk="0">
                <a:moveTo>
                  <a:pt x="0" y="594482"/>
                </a:moveTo>
                <a:cubicBezTo>
                  <a:pt x="-37935" y="242760"/>
                  <a:pt x="194077" y="27054"/>
                  <a:pt x="594482" y="0"/>
                </a:cubicBezTo>
                <a:cubicBezTo>
                  <a:pt x="773932" y="-24550"/>
                  <a:pt x="1057890" y="25913"/>
                  <a:pt x="1448314" y="0"/>
                </a:cubicBezTo>
                <a:cubicBezTo>
                  <a:pt x="1838738" y="-25913"/>
                  <a:pt x="1797328" y="9502"/>
                  <a:pt x="2006589" y="0"/>
                </a:cubicBezTo>
                <a:cubicBezTo>
                  <a:pt x="2215851" y="-9502"/>
                  <a:pt x="2305839" y="-2636"/>
                  <a:pt x="2466345" y="0"/>
                </a:cubicBezTo>
                <a:cubicBezTo>
                  <a:pt x="2626851" y="2636"/>
                  <a:pt x="3037147" y="20740"/>
                  <a:pt x="3221657" y="0"/>
                </a:cubicBezTo>
                <a:cubicBezTo>
                  <a:pt x="3406167" y="-20740"/>
                  <a:pt x="3611889" y="-6653"/>
                  <a:pt x="3779932" y="0"/>
                </a:cubicBezTo>
                <a:cubicBezTo>
                  <a:pt x="3947975" y="6653"/>
                  <a:pt x="4422439" y="33567"/>
                  <a:pt x="4633764" y="0"/>
                </a:cubicBezTo>
                <a:cubicBezTo>
                  <a:pt x="4845089" y="-33567"/>
                  <a:pt x="4901367" y="-8717"/>
                  <a:pt x="5093520" y="0"/>
                </a:cubicBezTo>
                <a:cubicBezTo>
                  <a:pt x="5285673" y="8717"/>
                  <a:pt x="5570621" y="653"/>
                  <a:pt x="5947352" y="0"/>
                </a:cubicBezTo>
                <a:cubicBezTo>
                  <a:pt x="6324083" y="-653"/>
                  <a:pt x="6209930" y="13850"/>
                  <a:pt x="6308589" y="0"/>
                </a:cubicBezTo>
                <a:cubicBezTo>
                  <a:pt x="6407248" y="-13850"/>
                  <a:pt x="6752695" y="30990"/>
                  <a:pt x="6965383" y="0"/>
                </a:cubicBezTo>
                <a:cubicBezTo>
                  <a:pt x="7178071" y="-30990"/>
                  <a:pt x="7443480" y="-17327"/>
                  <a:pt x="7622176" y="0"/>
                </a:cubicBezTo>
                <a:cubicBezTo>
                  <a:pt x="7800872" y="17327"/>
                  <a:pt x="7990906" y="27729"/>
                  <a:pt x="8180451" y="0"/>
                </a:cubicBezTo>
                <a:cubicBezTo>
                  <a:pt x="8369996" y="-27729"/>
                  <a:pt x="8845868" y="-13192"/>
                  <a:pt x="9034283" y="0"/>
                </a:cubicBezTo>
                <a:cubicBezTo>
                  <a:pt x="9222698" y="13192"/>
                  <a:pt x="9517603" y="-10499"/>
                  <a:pt x="9888115" y="0"/>
                </a:cubicBezTo>
                <a:cubicBezTo>
                  <a:pt x="10258627" y="10499"/>
                  <a:pt x="10316781" y="14930"/>
                  <a:pt x="10446390" y="0"/>
                </a:cubicBezTo>
                <a:cubicBezTo>
                  <a:pt x="10718440" y="-53019"/>
                  <a:pt x="11013962" y="225931"/>
                  <a:pt x="11040872" y="594482"/>
                </a:cubicBezTo>
                <a:cubicBezTo>
                  <a:pt x="11043451" y="904574"/>
                  <a:pt x="11020776" y="1089158"/>
                  <a:pt x="11040872" y="1287424"/>
                </a:cubicBezTo>
                <a:cubicBezTo>
                  <a:pt x="11060968" y="1485690"/>
                  <a:pt x="11051926" y="1673788"/>
                  <a:pt x="11040872" y="1799035"/>
                </a:cubicBezTo>
                <a:cubicBezTo>
                  <a:pt x="11029818" y="1924282"/>
                  <a:pt x="11054623" y="2135970"/>
                  <a:pt x="11040872" y="2355978"/>
                </a:cubicBezTo>
                <a:cubicBezTo>
                  <a:pt x="11027121" y="2575986"/>
                  <a:pt x="11013030" y="2749477"/>
                  <a:pt x="11040872" y="3094253"/>
                </a:cubicBezTo>
                <a:cubicBezTo>
                  <a:pt x="11068714" y="3439030"/>
                  <a:pt x="11029506" y="3525085"/>
                  <a:pt x="11040872" y="3741862"/>
                </a:cubicBezTo>
                <a:cubicBezTo>
                  <a:pt x="11052238" y="3958639"/>
                  <a:pt x="11021397" y="4116679"/>
                  <a:pt x="11040872" y="4298805"/>
                </a:cubicBezTo>
                <a:cubicBezTo>
                  <a:pt x="11060347" y="4480931"/>
                  <a:pt x="11022539" y="4900124"/>
                  <a:pt x="11040872" y="5127745"/>
                </a:cubicBezTo>
                <a:cubicBezTo>
                  <a:pt x="10974688" y="5452322"/>
                  <a:pt x="10793932" y="5738773"/>
                  <a:pt x="10446390" y="5722227"/>
                </a:cubicBezTo>
                <a:cubicBezTo>
                  <a:pt x="10272062" y="5749271"/>
                  <a:pt x="10063650" y="5719054"/>
                  <a:pt x="9789596" y="5722227"/>
                </a:cubicBezTo>
                <a:cubicBezTo>
                  <a:pt x="9515542" y="5725400"/>
                  <a:pt x="9521222" y="5705365"/>
                  <a:pt x="9329840" y="5722227"/>
                </a:cubicBezTo>
                <a:cubicBezTo>
                  <a:pt x="9138458" y="5739089"/>
                  <a:pt x="8905417" y="5705714"/>
                  <a:pt x="8574527" y="5722227"/>
                </a:cubicBezTo>
                <a:cubicBezTo>
                  <a:pt x="8243637" y="5738740"/>
                  <a:pt x="8277624" y="5741955"/>
                  <a:pt x="8114772" y="5722227"/>
                </a:cubicBezTo>
                <a:cubicBezTo>
                  <a:pt x="7951921" y="5702499"/>
                  <a:pt x="7640420" y="5738357"/>
                  <a:pt x="7359459" y="5722227"/>
                </a:cubicBezTo>
                <a:cubicBezTo>
                  <a:pt x="7078498" y="5706097"/>
                  <a:pt x="7122500" y="5736206"/>
                  <a:pt x="6998222" y="5722227"/>
                </a:cubicBezTo>
                <a:cubicBezTo>
                  <a:pt x="6873944" y="5708248"/>
                  <a:pt x="6584762" y="5737766"/>
                  <a:pt x="6242909" y="5722227"/>
                </a:cubicBezTo>
                <a:cubicBezTo>
                  <a:pt x="5901056" y="5706688"/>
                  <a:pt x="5911118" y="5710812"/>
                  <a:pt x="5783154" y="5722227"/>
                </a:cubicBezTo>
                <a:cubicBezTo>
                  <a:pt x="5655191" y="5733642"/>
                  <a:pt x="5585023" y="5732166"/>
                  <a:pt x="5421917" y="5722227"/>
                </a:cubicBezTo>
                <a:cubicBezTo>
                  <a:pt x="5258811" y="5712288"/>
                  <a:pt x="5178725" y="5705468"/>
                  <a:pt x="4962161" y="5722227"/>
                </a:cubicBezTo>
                <a:cubicBezTo>
                  <a:pt x="4745597" y="5738986"/>
                  <a:pt x="4430318" y="5744224"/>
                  <a:pt x="4206848" y="5722227"/>
                </a:cubicBezTo>
                <a:cubicBezTo>
                  <a:pt x="3983378" y="5700230"/>
                  <a:pt x="3911697" y="5735058"/>
                  <a:pt x="3747093" y="5722227"/>
                </a:cubicBezTo>
                <a:cubicBezTo>
                  <a:pt x="3582489" y="5709396"/>
                  <a:pt x="3545682" y="5704593"/>
                  <a:pt x="3385856" y="5722227"/>
                </a:cubicBezTo>
                <a:cubicBezTo>
                  <a:pt x="3226030" y="5739861"/>
                  <a:pt x="3029507" y="5730116"/>
                  <a:pt x="2926100" y="5722227"/>
                </a:cubicBezTo>
                <a:cubicBezTo>
                  <a:pt x="2822693" y="5714338"/>
                  <a:pt x="2554822" y="5699610"/>
                  <a:pt x="2367825" y="5722227"/>
                </a:cubicBezTo>
                <a:cubicBezTo>
                  <a:pt x="2180829" y="5744844"/>
                  <a:pt x="2002855" y="5738254"/>
                  <a:pt x="1711032" y="5722227"/>
                </a:cubicBezTo>
                <a:cubicBezTo>
                  <a:pt x="1419209" y="5706200"/>
                  <a:pt x="1407274" y="5738383"/>
                  <a:pt x="1251276" y="5722227"/>
                </a:cubicBezTo>
                <a:cubicBezTo>
                  <a:pt x="1095278" y="5706071"/>
                  <a:pt x="872658" y="5717760"/>
                  <a:pt x="594482" y="5722227"/>
                </a:cubicBezTo>
                <a:cubicBezTo>
                  <a:pt x="253293" y="5699246"/>
                  <a:pt x="-22323" y="5466443"/>
                  <a:pt x="0" y="5127745"/>
                </a:cubicBezTo>
                <a:cubicBezTo>
                  <a:pt x="-23138" y="4892853"/>
                  <a:pt x="-21399" y="4758867"/>
                  <a:pt x="0" y="4616134"/>
                </a:cubicBezTo>
                <a:cubicBezTo>
                  <a:pt x="21399" y="4473401"/>
                  <a:pt x="-2392" y="4140718"/>
                  <a:pt x="0" y="4013858"/>
                </a:cubicBezTo>
                <a:cubicBezTo>
                  <a:pt x="2392" y="3886998"/>
                  <a:pt x="-9073" y="3524231"/>
                  <a:pt x="0" y="3320916"/>
                </a:cubicBezTo>
                <a:cubicBezTo>
                  <a:pt x="9073" y="3117601"/>
                  <a:pt x="-20614" y="2922972"/>
                  <a:pt x="0" y="2763972"/>
                </a:cubicBezTo>
                <a:cubicBezTo>
                  <a:pt x="20614" y="2604972"/>
                  <a:pt x="5751" y="2418545"/>
                  <a:pt x="0" y="2116363"/>
                </a:cubicBezTo>
                <a:cubicBezTo>
                  <a:pt x="-5751" y="1814181"/>
                  <a:pt x="-23336" y="1771268"/>
                  <a:pt x="0" y="1604752"/>
                </a:cubicBezTo>
                <a:cubicBezTo>
                  <a:pt x="23336" y="1438236"/>
                  <a:pt x="-35446" y="1063211"/>
                  <a:pt x="0" y="594482"/>
                </a:cubicBezTo>
                <a:close/>
              </a:path>
            </a:pathLst>
          </a:custGeom>
          <a:solidFill>
            <a:srgbClr val="B196C6"/>
          </a:solidFill>
          <a:ln w="25400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03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E31B14D-BE70-4D3B-A57D-36CC03B6D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887973"/>
            <a:ext cx="9889067" cy="1325563"/>
          </a:xfrm>
        </p:spPr>
        <p:txBody>
          <a:bodyPr>
            <a:normAutofit/>
          </a:bodyPr>
          <a:lstStyle/>
          <a:p>
            <a:r>
              <a:rPr lang="cs-CZ" sz="6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 nás dnes čeká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6D7E5B0F-5185-440A-8222-321C1D118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092" y="2325880"/>
            <a:ext cx="9957816" cy="18288"/>
          </a:xfrm>
          <a:custGeom>
            <a:avLst/>
            <a:gdLst>
              <a:gd name="connsiteX0" fmla="*/ 0 w 9957816"/>
              <a:gd name="connsiteY0" fmla="*/ 0 h 18288"/>
              <a:gd name="connsiteX1" fmla="*/ 863011 w 9957816"/>
              <a:gd name="connsiteY1" fmla="*/ 0 h 18288"/>
              <a:gd name="connsiteX2" fmla="*/ 1327709 w 9957816"/>
              <a:gd name="connsiteY2" fmla="*/ 0 h 18288"/>
              <a:gd name="connsiteX3" fmla="*/ 2091141 w 9957816"/>
              <a:gd name="connsiteY3" fmla="*/ 0 h 18288"/>
              <a:gd name="connsiteX4" fmla="*/ 2555839 w 9957816"/>
              <a:gd name="connsiteY4" fmla="*/ 0 h 18288"/>
              <a:gd name="connsiteX5" fmla="*/ 3219694 w 9957816"/>
              <a:gd name="connsiteY5" fmla="*/ 0 h 18288"/>
              <a:gd name="connsiteX6" fmla="*/ 3983126 w 9957816"/>
              <a:gd name="connsiteY6" fmla="*/ 0 h 18288"/>
              <a:gd name="connsiteX7" fmla="*/ 4348246 w 9957816"/>
              <a:gd name="connsiteY7" fmla="*/ 0 h 18288"/>
              <a:gd name="connsiteX8" fmla="*/ 4713366 w 9957816"/>
              <a:gd name="connsiteY8" fmla="*/ 0 h 18288"/>
              <a:gd name="connsiteX9" fmla="*/ 5576377 w 9957816"/>
              <a:gd name="connsiteY9" fmla="*/ 0 h 18288"/>
              <a:gd name="connsiteX10" fmla="*/ 6240231 w 9957816"/>
              <a:gd name="connsiteY10" fmla="*/ 0 h 18288"/>
              <a:gd name="connsiteX11" fmla="*/ 6605351 w 9957816"/>
              <a:gd name="connsiteY11" fmla="*/ 0 h 18288"/>
              <a:gd name="connsiteX12" fmla="*/ 7269206 w 9957816"/>
              <a:gd name="connsiteY12" fmla="*/ 0 h 18288"/>
              <a:gd name="connsiteX13" fmla="*/ 8132216 w 9957816"/>
              <a:gd name="connsiteY13" fmla="*/ 0 h 18288"/>
              <a:gd name="connsiteX14" fmla="*/ 8696493 w 9957816"/>
              <a:gd name="connsiteY14" fmla="*/ 0 h 18288"/>
              <a:gd name="connsiteX15" fmla="*/ 9260769 w 9957816"/>
              <a:gd name="connsiteY15" fmla="*/ 0 h 18288"/>
              <a:gd name="connsiteX16" fmla="*/ 9957816 w 9957816"/>
              <a:gd name="connsiteY16" fmla="*/ 0 h 18288"/>
              <a:gd name="connsiteX17" fmla="*/ 9957816 w 9957816"/>
              <a:gd name="connsiteY17" fmla="*/ 18288 h 18288"/>
              <a:gd name="connsiteX18" fmla="*/ 9293962 w 9957816"/>
              <a:gd name="connsiteY18" fmla="*/ 18288 h 18288"/>
              <a:gd name="connsiteX19" fmla="*/ 8530529 w 9957816"/>
              <a:gd name="connsiteY19" fmla="*/ 18288 h 18288"/>
              <a:gd name="connsiteX20" fmla="*/ 7767096 w 9957816"/>
              <a:gd name="connsiteY20" fmla="*/ 18288 h 18288"/>
              <a:gd name="connsiteX21" fmla="*/ 7302398 w 9957816"/>
              <a:gd name="connsiteY21" fmla="*/ 18288 h 18288"/>
              <a:gd name="connsiteX22" fmla="*/ 6439388 w 9957816"/>
              <a:gd name="connsiteY22" fmla="*/ 18288 h 18288"/>
              <a:gd name="connsiteX23" fmla="*/ 5775533 w 9957816"/>
              <a:gd name="connsiteY23" fmla="*/ 18288 h 18288"/>
              <a:gd name="connsiteX24" fmla="*/ 5410413 w 9957816"/>
              <a:gd name="connsiteY24" fmla="*/ 18288 h 18288"/>
              <a:gd name="connsiteX25" fmla="*/ 4746559 w 9957816"/>
              <a:gd name="connsiteY25" fmla="*/ 18288 h 18288"/>
              <a:gd name="connsiteX26" fmla="*/ 4182283 w 9957816"/>
              <a:gd name="connsiteY26" fmla="*/ 18288 h 18288"/>
              <a:gd name="connsiteX27" fmla="*/ 3618006 w 9957816"/>
              <a:gd name="connsiteY27" fmla="*/ 18288 h 18288"/>
              <a:gd name="connsiteX28" fmla="*/ 3053730 w 9957816"/>
              <a:gd name="connsiteY28" fmla="*/ 18288 h 18288"/>
              <a:gd name="connsiteX29" fmla="*/ 2489454 w 9957816"/>
              <a:gd name="connsiteY29" fmla="*/ 18288 h 18288"/>
              <a:gd name="connsiteX30" fmla="*/ 1726021 w 9957816"/>
              <a:gd name="connsiteY30" fmla="*/ 18288 h 18288"/>
              <a:gd name="connsiteX31" fmla="*/ 1062167 w 9957816"/>
              <a:gd name="connsiteY31" fmla="*/ 18288 h 18288"/>
              <a:gd name="connsiteX32" fmla="*/ 697047 w 9957816"/>
              <a:gd name="connsiteY32" fmla="*/ 18288 h 18288"/>
              <a:gd name="connsiteX33" fmla="*/ 0 w 9957816"/>
              <a:gd name="connsiteY33" fmla="*/ 18288 h 18288"/>
              <a:gd name="connsiteX34" fmla="*/ 0 w 9957816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957816" h="18288" fill="none" extrusionOk="0">
                <a:moveTo>
                  <a:pt x="0" y="0"/>
                </a:moveTo>
                <a:cubicBezTo>
                  <a:pt x="258912" y="4528"/>
                  <a:pt x="602792" y="35413"/>
                  <a:pt x="863011" y="0"/>
                </a:cubicBezTo>
                <a:cubicBezTo>
                  <a:pt x="1123230" y="-35413"/>
                  <a:pt x="1110743" y="8950"/>
                  <a:pt x="1327709" y="0"/>
                </a:cubicBezTo>
                <a:cubicBezTo>
                  <a:pt x="1544675" y="-8950"/>
                  <a:pt x="1720121" y="-30004"/>
                  <a:pt x="2091141" y="0"/>
                </a:cubicBezTo>
                <a:cubicBezTo>
                  <a:pt x="2462161" y="30004"/>
                  <a:pt x="2325710" y="-22120"/>
                  <a:pt x="2555839" y="0"/>
                </a:cubicBezTo>
                <a:cubicBezTo>
                  <a:pt x="2785968" y="22120"/>
                  <a:pt x="2943172" y="14890"/>
                  <a:pt x="3219694" y="0"/>
                </a:cubicBezTo>
                <a:cubicBezTo>
                  <a:pt x="3496216" y="-14890"/>
                  <a:pt x="3789247" y="-1477"/>
                  <a:pt x="3983126" y="0"/>
                </a:cubicBezTo>
                <a:cubicBezTo>
                  <a:pt x="4177005" y="1477"/>
                  <a:pt x="4180112" y="16397"/>
                  <a:pt x="4348246" y="0"/>
                </a:cubicBezTo>
                <a:cubicBezTo>
                  <a:pt x="4516380" y="-16397"/>
                  <a:pt x="4601818" y="4117"/>
                  <a:pt x="4713366" y="0"/>
                </a:cubicBezTo>
                <a:cubicBezTo>
                  <a:pt x="4824914" y="-4117"/>
                  <a:pt x="5400642" y="663"/>
                  <a:pt x="5576377" y="0"/>
                </a:cubicBezTo>
                <a:cubicBezTo>
                  <a:pt x="5752112" y="-663"/>
                  <a:pt x="6036350" y="11452"/>
                  <a:pt x="6240231" y="0"/>
                </a:cubicBezTo>
                <a:cubicBezTo>
                  <a:pt x="6444112" y="-11452"/>
                  <a:pt x="6508667" y="-15154"/>
                  <a:pt x="6605351" y="0"/>
                </a:cubicBezTo>
                <a:cubicBezTo>
                  <a:pt x="6702035" y="15154"/>
                  <a:pt x="7096186" y="19291"/>
                  <a:pt x="7269206" y="0"/>
                </a:cubicBezTo>
                <a:cubicBezTo>
                  <a:pt x="7442227" y="-19291"/>
                  <a:pt x="7802902" y="39720"/>
                  <a:pt x="8132216" y="0"/>
                </a:cubicBezTo>
                <a:cubicBezTo>
                  <a:pt x="8461530" y="-39720"/>
                  <a:pt x="8551221" y="24341"/>
                  <a:pt x="8696493" y="0"/>
                </a:cubicBezTo>
                <a:cubicBezTo>
                  <a:pt x="8841765" y="-24341"/>
                  <a:pt x="9091257" y="15574"/>
                  <a:pt x="9260769" y="0"/>
                </a:cubicBezTo>
                <a:cubicBezTo>
                  <a:pt x="9430281" y="-15574"/>
                  <a:pt x="9809458" y="-15806"/>
                  <a:pt x="9957816" y="0"/>
                </a:cubicBezTo>
                <a:cubicBezTo>
                  <a:pt x="9958154" y="7640"/>
                  <a:pt x="9957366" y="11289"/>
                  <a:pt x="9957816" y="18288"/>
                </a:cubicBezTo>
                <a:cubicBezTo>
                  <a:pt x="9789958" y="23645"/>
                  <a:pt x="9437684" y="-10787"/>
                  <a:pt x="9293962" y="18288"/>
                </a:cubicBezTo>
                <a:cubicBezTo>
                  <a:pt x="9150240" y="47363"/>
                  <a:pt x="8858466" y="6899"/>
                  <a:pt x="8530529" y="18288"/>
                </a:cubicBezTo>
                <a:cubicBezTo>
                  <a:pt x="8202592" y="29677"/>
                  <a:pt x="8042036" y="-12845"/>
                  <a:pt x="7767096" y="18288"/>
                </a:cubicBezTo>
                <a:cubicBezTo>
                  <a:pt x="7492156" y="49421"/>
                  <a:pt x="7464764" y="38557"/>
                  <a:pt x="7302398" y="18288"/>
                </a:cubicBezTo>
                <a:cubicBezTo>
                  <a:pt x="7140032" y="-1981"/>
                  <a:pt x="6674139" y="-20177"/>
                  <a:pt x="6439388" y="18288"/>
                </a:cubicBezTo>
                <a:cubicBezTo>
                  <a:pt x="6204637" y="56753"/>
                  <a:pt x="6044763" y="2398"/>
                  <a:pt x="5775533" y="18288"/>
                </a:cubicBezTo>
                <a:cubicBezTo>
                  <a:pt x="5506303" y="34178"/>
                  <a:pt x="5528640" y="8636"/>
                  <a:pt x="5410413" y="18288"/>
                </a:cubicBezTo>
                <a:cubicBezTo>
                  <a:pt x="5292186" y="27940"/>
                  <a:pt x="4880771" y="-3659"/>
                  <a:pt x="4746559" y="18288"/>
                </a:cubicBezTo>
                <a:cubicBezTo>
                  <a:pt x="4612347" y="40235"/>
                  <a:pt x="4346390" y="46329"/>
                  <a:pt x="4182283" y="18288"/>
                </a:cubicBezTo>
                <a:cubicBezTo>
                  <a:pt x="4018176" y="-9753"/>
                  <a:pt x="3743247" y="40654"/>
                  <a:pt x="3618006" y="18288"/>
                </a:cubicBezTo>
                <a:cubicBezTo>
                  <a:pt x="3492765" y="-4078"/>
                  <a:pt x="3201495" y="15624"/>
                  <a:pt x="3053730" y="18288"/>
                </a:cubicBezTo>
                <a:cubicBezTo>
                  <a:pt x="2905965" y="20952"/>
                  <a:pt x="2770855" y="10382"/>
                  <a:pt x="2489454" y="18288"/>
                </a:cubicBezTo>
                <a:cubicBezTo>
                  <a:pt x="2208053" y="26194"/>
                  <a:pt x="1999579" y="12705"/>
                  <a:pt x="1726021" y="18288"/>
                </a:cubicBezTo>
                <a:cubicBezTo>
                  <a:pt x="1452463" y="23871"/>
                  <a:pt x="1261725" y="2423"/>
                  <a:pt x="1062167" y="18288"/>
                </a:cubicBezTo>
                <a:cubicBezTo>
                  <a:pt x="862609" y="34153"/>
                  <a:pt x="828837" y="34680"/>
                  <a:pt x="697047" y="18288"/>
                </a:cubicBezTo>
                <a:cubicBezTo>
                  <a:pt x="565257" y="1896"/>
                  <a:pt x="290333" y="-12656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9957816" h="18288" stroke="0" extrusionOk="0">
                <a:moveTo>
                  <a:pt x="0" y="0"/>
                </a:moveTo>
                <a:cubicBezTo>
                  <a:pt x="239894" y="-13568"/>
                  <a:pt x="444306" y="20490"/>
                  <a:pt x="564276" y="0"/>
                </a:cubicBezTo>
                <a:cubicBezTo>
                  <a:pt x="684246" y="-20490"/>
                  <a:pt x="829702" y="-16311"/>
                  <a:pt x="929396" y="0"/>
                </a:cubicBezTo>
                <a:cubicBezTo>
                  <a:pt x="1029090" y="16311"/>
                  <a:pt x="1434080" y="4599"/>
                  <a:pt x="1792407" y="0"/>
                </a:cubicBezTo>
                <a:cubicBezTo>
                  <a:pt x="2150734" y="-4599"/>
                  <a:pt x="2230922" y="-3217"/>
                  <a:pt x="2356683" y="0"/>
                </a:cubicBezTo>
                <a:cubicBezTo>
                  <a:pt x="2482444" y="3217"/>
                  <a:pt x="2727176" y="10118"/>
                  <a:pt x="2920959" y="0"/>
                </a:cubicBezTo>
                <a:cubicBezTo>
                  <a:pt x="3114742" y="-10118"/>
                  <a:pt x="3583268" y="6126"/>
                  <a:pt x="3783970" y="0"/>
                </a:cubicBezTo>
                <a:cubicBezTo>
                  <a:pt x="3984672" y="-6126"/>
                  <a:pt x="4119530" y="12121"/>
                  <a:pt x="4248668" y="0"/>
                </a:cubicBezTo>
                <a:cubicBezTo>
                  <a:pt x="4377806" y="-12121"/>
                  <a:pt x="4830370" y="39306"/>
                  <a:pt x="5111679" y="0"/>
                </a:cubicBezTo>
                <a:cubicBezTo>
                  <a:pt x="5392988" y="-39306"/>
                  <a:pt x="5595981" y="-37432"/>
                  <a:pt x="5974690" y="0"/>
                </a:cubicBezTo>
                <a:cubicBezTo>
                  <a:pt x="6353399" y="37432"/>
                  <a:pt x="6382398" y="-32218"/>
                  <a:pt x="6638544" y="0"/>
                </a:cubicBezTo>
                <a:cubicBezTo>
                  <a:pt x="6894690" y="32218"/>
                  <a:pt x="7107197" y="-8479"/>
                  <a:pt x="7501555" y="0"/>
                </a:cubicBezTo>
                <a:cubicBezTo>
                  <a:pt x="7895913" y="8479"/>
                  <a:pt x="7913370" y="-2556"/>
                  <a:pt x="8065831" y="0"/>
                </a:cubicBezTo>
                <a:cubicBezTo>
                  <a:pt x="8218292" y="2556"/>
                  <a:pt x="8391465" y="4509"/>
                  <a:pt x="8630107" y="0"/>
                </a:cubicBezTo>
                <a:cubicBezTo>
                  <a:pt x="8868749" y="-4509"/>
                  <a:pt x="9078381" y="-9348"/>
                  <a:pt x="9393540" y="0"/>
                </a:cubicBezTo>
                <a:cubicBezTo>
                  <a:pt x="9708699" y="9348"/>
                  <a:pt x="9789190" y="-16759"/>
                  <a:pt x="9957816" y="0"/>
                </a:cubicBezTo>
                <a:cubicBezTo>
                  <a:pt x="9957941" y="4395"/>
                  <a:pt x="9957741" y="9776"/>
                  <a:pt x="9957816" y="18288"/>
                </a:cubicBezTo>
                <a:cubicBezTo>
                  <a:pt x="9649812" y="40651"/>
                  <a:pt x="9486007" y="41594"/>
                  <a:pt x="9194383" y="18288"/>
                </a:cubicBezTo>
                <a:cubicBezTo>
                  <a:pt x="8902759" y="-5018"/>
                  <a:pt x="8744094" y="43814"/>
                  <a:pt x="8530529" y="18288"/>
                </a:cubicBezTo>
                <a:cubicBezTo>
                  <a:pt x="8316964" y="-7238"/>
                  <a:pt x="8282371" y="24093"/>
                  <a:pt x="8165409" y="18288"/>
                </a:cubicBezTo>
                <a:cubicBezTo>
                  <a:pt x="8048447" y="12483"/>
                  <a:pt x="7851788" y="12040"/>
                  <a:pt x="7700711" y="18288"/>
                </a:cubicBezTo>
                <a:cubicBezTo>
                  <a:pt x="7549634" y="24536"/>
                  <a:pt x="7127225" y="27915"/>
                  <a:pt x="6837700" y="18288"/>
                </a:cubicBezTo>
                <a:cubicBezTo>
                  <a:pt x="6548175" y="8661"/>
                  <a:pt x="6330711" y="50037"/>
                  <a:pt x="6173846" y="18288"/>
                </a:cubicBezTo>
                <a:cubicBezTo>
                  <a:pt x="6016981" y="-13461"/>
                  <a:pt x="5930031" y="15985"/>
                  <a:pt x="5709148" y="18288"/>
                </a:cubicBezTo>
                <a:cubicBezTo>
                  <a:pt x="5488265" y="20591"/>
                  <a:pt x="5372997" y="43097"/>
                  <a:pt x="5045293" y="18288"/>
                </a:cubicBezTo>
                <a:cubicBezTo>
                  <a:pt x="4717590" y="-6521"/>
                  <a:pt x="4829875" y="6803"/>
                  <a:pt x="4680174" y="18288"/>
                </a:cubicBezTo>
                <a:cubicBezTo>
                  <a:pt x="4530473" y="29773"/>
                  <a:pt x="4441300" y="27030"/>
                  <a:pt x="4315054" y="18288"/>
                </a:cubicBezTo>
                <a:cubicBezTo>
                  <a:pt x="4188808" y="9546"/>
                  <a:pt x="3846162" y="4446"/>
                  <a:pt x="3651199" y="18288"/>
                </a:cubicBezTo>
                <a:cubicBezTo>
                  <a:pt x="3456236" y="32130"/>
                  <a:pt x="3412656" y="-1324"/>
                  <a:pt x="3186501" y="18288"/>
                </a:cubicBezTo>
                <a:cubicBezTo>
                  <a:pt x="2960346" y="37900"/>
                  <a:pt x="2783091" y="19872"/>
                  <a:pt x="2423069" y="18288"/>
                </a:cubicBezTo>
                <a:cubicBezTo>
                  <a:pt x="2063047" y="16704"/>
                  <a:pt x="2066062" y="18692"/>
                  <a:pt x="1958370" y="18288"/>
                </a:cubicBezTo>
                <a:cubicBezTo>
                  <a:pt x="1850678" y="17884"/>
                  <a:pt x="1403255" y="47471"/>
                  <a:pt x="1194938" y="18288"/>
                </a:cubicBezTo>
                <a:cubicBezTo>
                  <a:pt x="986621" y="-10895"/>
                  <a:pt x="986435" y="4670"/>
                  <a:pt x="829818" y="18288"/>
                </a:cubicBezTo>
                <a:cubicBezTo>
                  <a:pt x="673201" y="31906"/>
                  <a:pt x="178831" y="-2639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51D4C0-7A20-47B0-9283-29BF29A90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467" y="2607733"/>
            <a:ext cx="9889067" cy="328506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cs-CZ" sz="36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ÚVOD</a:t>
            </a:r>
          </a:p>
          <a:p>
            <a:pPr>
              <a:lnSpc>
                <a:spcPct val="100000"/>
              </a:lnSpc>
            </a:pPr>
            <a:r>
              <a:rPr lang="cs-CZ" sz="36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JEDNOTLIVÉ STOPOVÉ PRVKY</a:t>
            </a:r>
          </a:p>
          <a:p>
            <a:pPr lvl="1">
              <a:lnSpc>
                <a:spcPct val="100000"/>
              </a:lnSpc>
            </a:pPr>
            <a:r>
              <a:rPr lang="cs-CZ" sz="36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FUNKCE</a:t>
            </a:r>
          </a:p>
          <a:p>
            <a:pPr lvl="1">
              <a:lnSpc>
                <a:spcPct val="100000"/>
              </a:lnSpc>
            </a:pPr>
            <a:r>
              <a:rPr lang="cs-CZ" sz="36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ZDRAVOTNÍ TVRZENÍ</a:t>
            </a:r>
          </a:p>
          <a:p>
            <a:pPr lvl="1">
              <a:lnSpc>
                <a:spcPct val="100000"/>
              </a:lnSpc>
            </a:pPr>
            <a:r>
              <a:rPr lang="cs-CZ" sz="36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VÝŽIVOVÁ DOPORUČENÁ DÁVKA</a:t>
            </a:r>
          </a:p>
          <a:p>
            <a:pPr lvl="1">
              <a:lnSpc>
                <a:spcPct val="100000"/>
              </a:lnSpc>
            </a:pPr>
            <a:r>
              <a:rPr lang="cs-CZ" sz="36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ZDROJE</a:t>
            </a:r>
          </a:p>
          <a:p>
            <a:pPr lvl="1">
              <a:lnSpc>
                <a:spcPct val="100000"/>
              </a:lnSpc>
            </a:pPr>
            <a:r>
              <a:rPr lang="cs-CZ" sz="36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RIZIKA</a:t>
            </a:r>
          </a:p>
          <a:p>
            <a:pPr>
              <a:lnSpc>
                <a:spcPct val="100000"/>
              </a:lnSpc>
            </a:pPr>
            <a:endParaRPr lang="cs-CZ" sz="1500" dirty="0">
              <a:solidFill>
                <a:schemeClr val="bg1"/>
              </a:solidFill>
            </a:endParaRPr>
          </a:p>
        </p:txBody>
      </p:sp>
      <p:pic>
        <p:nvPicPr>
          <p:cNvPr id="6" name="Grafický objekt 5" descr="Čaj">
            <a:extLst>
              <a:ext uri="{FF2B5EF4-FFF2-40B4-BE49-F238E27FC236}">
                <a16:creationId xmlns:a16="http://schemas.microsoft.com/office/drawing/2014/main" id="{A5872C81-2F74-4F4F-8EA8-1A2C4DE81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8400" y="3086986"/>
            <a:ext cx="2386198" cy="2386198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32570ED-464B-426F-9866-21AD09E73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4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6"/>
    </mc:Choice>
    <mc:Fallback xmlns="">
      <p:transition spd="slow" advTm="20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B65FE4-1D12-4BE3-A2C9-37D65239D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Cavolini" panose="03000502040302020204" pitchFamily="66" charset="0"/>
                <a:cs typeface="Cavolini" panose="03000502040302020204" pitchFamily="66" charset="0"/>
              </a:rPr>
              <a:t>MĚĎ – ZDRAVOTNÍ TVRZENÍ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CF775B-C8C2-4F73-AF78-8BB0451C2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15000"/>
              </a:lnSpc>
              <a:buNone/>
            </a:pP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Měď přispívá </a:t>
            </a:r>
          </a:p>
          <a:p>
            <a:pPr lvl="1" algn="just">
              <a:lnSpc>
                <a:spcPct val="115000"/>
              </a:lnSpc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udržení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normálního stavu pojivových tkání.</a:t>
            </a:r>
            <a:endParaRPr lang="cs-CZ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15000"/>
              </a:lnSpc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normálnímu energetickému metabolismu.</a:t>
            </a:r>
            <a:endParaRPr lang="cs-CZ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15000"/>
              </a:lnSpc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normální činnosti nervové soustavy.</a:t>
            </a:r>
            <a:endParaRPr lang="cs-CZ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15000"/>
              </a:lnSpc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normální pigmentaci vlasů.</a:t>
            </a:r>
            <a:endParaRPr lang="cs-CZ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15000"/>
              </a:lnSpc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normálnímu přenosu železa v těle. </a:t>
            </a:r>
            <a:endParaRPr lang="cs-CZ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15000"/>
              </a:lnSpc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normální pigmentaci pokožky.</a:t>
            </a:r>
            <a:endParaRPr lang="cs-CZ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15000"/>
              </a:lnSpc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normální funkci imunitního systému. </a:t>
            </a:r>
            <a:endParaRPr lang="cs-CZ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15000"/>
              </a:lnSpc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ochraně buněk před oxidativním stresem.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39F9B41-6CEC-4D68-903C-4EC184DED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5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62"/>
    </mc:Choice>
    <mc:Fallback xmlns="">
      <p:transition spd="slow" advTm="21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F2D195-1A39-40D4-8585-C88DF0C57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cs-CZ" sz="4500">
                <a:latin typeface="Cavolini" panose="03000502040302020204" pitchFamily="66" charset="0"/>
                <a:cs typeface="Cavolini" panose="03000502040302020204" pitchFamily="66" charset="0"/>
              </a:rPr>
              <a:t>VÝŽIVOVÁ DOPORUČENÁ DÁVKA</a:t>
            </a: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B196C6"/>
          </a:solidFill>
          <a:ln w="34925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6396ED4D-C7B7-4693-AFA3-5A7C166A4B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1920707"/>
              </p:ext>
            </p:extLst>
          </p:nvPr>
        </p:nvGraphicFramePr>
        <p:xfrm>
          <a:off x="1020041" y="2434306"/>
          <a:ext cx="10148869" cy="39381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05554">
                  <a:extLst>
                    <a:ext uri="{9D8B030D-6E8A-4147-A177-3AD203B41FA5}">
                      <a16:colId xmlns:a16="http://schemas.microsoft.com/office/drawing/2014/main" val="3264232026"/>
                    </a:ext>
                  </a:extLst>
                </a:gridCol>
                <a:gridCol w="2471430">
                  <a:extLst>
                    <a:ext uri="{9D8B030D-6E8A-4147-A177-3AD203B41FA5}">
                      <a16:colId xmlns:a16="http://schemas.microsoft.com/office/drawing/2014/main" val="1860147588"/>
                    </a:ext>
                  </a:extLst>
                </a:gridCol>
                <a:gridCol w="2271885">
                  <a:extLst>
                    <a:ext uri="{9D8B030D-6E8A-4147-A177-3AD203B41FA5}">
                      <a16:colId xmlns:a16="http://schemas.microsoft.com/office/drawing/2014/main" val="3840588276"/>
                    </a:ext>
                  </a:extLst>
                </a:gridCol>
              </a:tblGrid>
              <a:tr h="4975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dirty="0">
                          <a:effectLst/>
                          <a:latin typeface="Gill Sans Nova" panose="020B0602020104020203" pitchFamily="34" charset="0"/>
                        </a:rPr>
                        <a:t>Věk</a:t>
                      </a:r>
                      <a:endParaRPr lang="cs-CZ" sz="2800" dirty="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827" marR="15482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effectLst/>
                          <a:latin typeface="Gill Sans Nova" panose="020B0602020104020203" pitchFamily="34" charset="0"/>
                        </a:rPr>
                        <a:t>VDD</a:t>
                      </a:r>
                      <a:endParaRPr lang="cs-CZ" sz="28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827" marR="154827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234863"/>
                  </a:ext>
                </a:extLst>
              </a:tr>
              <a:tr h="4975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effectLst/>
                          <a:latin typeface="Gill Sans Nova" panose="020B0602020104020203" pitchFamily="34" charset="0"/>
                        </a:rPr>
                        <a:t>7–11 měsíců</a:t>
                      </a:r>
                      <a:endParaRPr lang="cs-CZ" sz="28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827" marR="15482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effectLst/>
                          <a:latin typeface="Gill Sans Nova" panose="020B0602020104020203" pitchFamily="34" charset="0"/>
                        </a:rPr>
                        <a:t>0,4 mg</a:t>
                      </a:r>
                      <a:endParaRPr lang="cs-CZ" sz="28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827" marR="154827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012614"/>
                  </a:ext>
                </a:extLst>
              </a:tr>
              <a:tr h="4975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effectLst/>
                          <a:latin typeface="Gill Sans Nova" panose="020B0602020104020203" pitchFamily="34" charset="0"/>
                        </a:rPr>
                        <a:t>1–2 let</a:t>
                      </a:r>
                      <a:endParaRPr lang="cs-CZ" sz="28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827" marR="15482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effectLst/>
                          <a:latin typeface="Gill Sans Nova" panose="020B0602020104020203" pitchFamily="34" charset="0"/>
                        </a:rPr>
                        <a:t>0,7 mg</a:t>
                      </a:r>
                      <a:endParaRPr lang="cs-CZ" sz="28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827" marR="154827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76914"/>
                  </a:ext>
                </a:extLst>
              </a:tr>
              <a:tr h="4975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effectLst/>
                          <a:latin typeface="Gill Sans Nova" panose="020B0602020104020203" pitchFamily="34" charset="0"/>
                        </a:rPr>
                        <a:t>3–9 let</a:t>
                      </a:r>
                      <a:endParaRPr lang="cs-CZ" sz="28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827" marR="15482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effectLst/>
                          <a:latin typeface="Gill Sans Nova" panose="020B0602020104020203" pitchFamily="34" charset="0"/>
                        </a:rPr>
                        <a:t>1 mg</a:t>
                      </a:r>
                      <a:endParaRPr lang="cs-CZ" sz="28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827" marR="154827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052198"/>
                  </a:ext>
                </a:extLst>
              </a:tr>
              <a:tr h="4975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effectLst/>
                          <a:latin typeface="Gill Sans Nova" panose="020B0602020104020203" pitchFamily="34" charset="0"/>
                        </a:rPr>
                        <a:t>10–17 let</a:t>
                      </a:r>
                      <a:endParaRPr lang="cs-CZ" sz="28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827" marR="1548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effectLst/>
                          <a:latin typeface="Gill Sans Nova" panose="020B0602020104020203" pitchFamily="34" charset="0"/>
                        </a:rPr>
                        <a:t>1,3 mg ♂ </a:t>
                      </a:r>
                      <a:endParaRPr lang="cs-CZ" sz="28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827" marR="1548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effectLst/>
                          <a:latin typeface="Gill Sans Nova" panose="020B0602020104020203" pitchFamily="34" charset="0"/>
                        </a:rPr>
                        <a:t>1,1 mg ♀</a:t>
                      </a:r>
                      <a:endParaRPr lang="cs-CZ" sz="28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827" marR="154827" marT="0" marB="0"/>
                </a:tc>
                <a:extLst>
                  <a:ext uri="{0D108BD9-81ED-4DB2-BD59-A6C34878D82A}">
                    <a16:rowId xmlns:a16="http://schemas.microsoft.com/office/drawing/2014/main" val="3100808737"/>
                  </a:ext>
                </a:extLst>
              </a:tr>
              <a:tr h="493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effectLst/>
                          <a:latin typeface="Gill Sans Nova" panose="020B0602020104020203" pitchFamily="34" charset="0"/>
                        </a:rPr>
                        <a:t>≥ 18 let</a:t>
                      </a:r>
                      <a:endParaRPr lang="cs-CZ" sz="28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827" marR="1548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effectLst/>
                          <a:latin typeface="Gill Sans Nova" panose="020B0602020104020203" pitchFamily="34" charset="0"/>
                        </a:rPr>
                        <a:t>1,6 mg ♂</a:t>
                      </a:r>
                      <a:endParaRPr lang="cs-CZ" sz="28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827" marR="1548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effectLst/>
                          <a:latin typeface="Gill Sans Nova" panose="020B0602020104020203" pitchFamily="34" charset="0"/>
                        </a:rPr>
                        <a:t>1,3 mg ♀</a:t>
                      </a:r>
                      <a:endParaRPr lang="cs-CZ" sz="28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827" marR="154827" marT="0" marB="0"/>
                </a:tc>
                <a:extLst>
                  <a:ext uri="{0D108BD9-81ED-4DB2-BD59-A6C34878D82A}">
                    <a16:rowId xmlns:a16="http://schemas.microsoft.com/office/drawing/2014/main" val="2957364356"/>
                  </a:ext>
                </a:extLst>
              </a:tr>
              <a:tr h="4975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effectLst/>
                          <a:latin typeface="Gill Sans Nova" panose="020B0602020104020203" pitchFamily="34" charset="0"/>
                        </a:rPr>
                        <a:t>Těhotné a kojící ženy (≥ 18 let)</a:t>
                      </a:r>
                      <a:endParaRPr lang="cs-CZ" sz="28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827" marR="15482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dirty="0">
                          <a:effectLst/>
                          <a:latin typeface="Gill Sans Nova" panose="020B0602020104020203" pitchFamily="34" charset="0"/>
                        </a:rPr>
                        <a:t>1,5 mg</a:t>
                      </a:r>
                      <a:endParaRPr lang="cs-CZ" sz="2800" dirty="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827" marR="154827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554164"/>
                  </a:ext>
                </a:extLst>
              </a:tr>
            </a:tbl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5DF4FC9-FEB1-41D2-8662-5B7B65F49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6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48"/>
    </mc:Choice>
    <mc:Fallback xmlns="">
      <p:transition spd="slow" advTm="14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2B60686-739C-4D1F-AEE1-584A33952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6600" dirty="0">
                <a:latin typeface="Cavolini" panose="03000502040302020204" pitchFamily="66" charset="0"/>
                <a:cs typeface="Cavolini" panose="03000502040302020204" pitchFamily="66" charset="0"/>
              </a:rPr>
              <a:t>MĚĎ  ZDROJE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196C6"/>
          </a:solidFill>
          <a:ln w="38100" cap="rnd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A65D5B-291D-4D2B-B910-3C269185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Vnitřnosti, korýši, ryby, obiloviny, skořápkové plody, káva, čaj, kakao, čokoláda</a:t>
            </a:r>
          </a:p>
        </p:txBody>
      </p:sp>
      <p:pic>
        <p:nvPicPr>
          <p:cNvPr id="5" name="Obrázek 4" descr="Obsah obrázku jídlo, stůl, talíř, různé&#10;&#10;Popis byl vytvořen automaticky">
            <a:extLst>
              <a:ext uri="{FF2B5EF4-FFF2-40B4-BE49-F238E27FC236}">
                <a16:creationId xmlns:a16="http://schemas.microsoft.com/office/drawing/2014/main" id="{E8A83C1E-8F38-45CA-A04F-C75F12A594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8" r="1417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D52E528-7B8E-48CA-BDEB-0084CD667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40"/>
    </mc:Choice>
    <mc:Fallback xmlns="">
      <p:transition spd="slow" advTm="19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112C5C8-40F7-4450-8085-9FFF4BF49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>
                <a:latin typeface="Cavolini" panose="03000502040302020204" pitchFamily="66" charset="0"/>
                <a:cs typeface="Cavolini" panose="03000502040302020204" pitchFamily="66" charset="0"/>
              </a:rPr>
              <a:t>MĚĎ - RIZIKA</a:t>
            </a:r>
            <a:endParaRPr lang="cs-CZ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B196C6"/>
          </a:solidFill>
          <a:ln w="38100" cap="rnd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E1B4BE-982D-4605-ADD8-907C7DF59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Nedostatek</a:t>
            </a: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anémie</a:t>
            </a: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poruchy imunity, osteoporóza, poruchy růstu vlasů a nehtů, narušená tvorba kolagenu </a:t>
            </a:r>
            <a:b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elastinu, snížená pigmentace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brázek 6" descr="Obsah obrázku stůl&#10;&#10;Popis byl vytvořen automaticky">
            <a:extLst>
              <a:ext uri="{FF2B5EF4-FFF2-40B4-BE49-F238E27FC236}">
                <a16:creationId xmlns:a16="http://schemas.microsoft.com/office/drawing/2014/main" id="{15B31F1C-115D-4D13-9A8D-539685C243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" t="2853" r="266" b="7875"/>
          <a:stretch/>
        </p:blipFill>
        <p:spPr>
          <a:xfrm>
            <a:off x="6099048" y="923431"/>
            <a:ext cx="5458968" cy="5011137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694E1C0-E0FA-43B6-8D95-74BA028FA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1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44"/>
    </mc:Choice>
    <mc:Fallback xmlns="">
      <p:transition spd="slow" advTm="31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2" name="Rectangle 15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Zástupný obsah 8" descr="Obsah obrázku jídlo, interiér, stůl, talíř&#10;&#10;Popis byl vytvořen automaticky">
            <a:extLst>
              <a:ext uri="{FF2B5EF4-FFF2-40B4-BE49-F238E27FC236}">
                <a16:creationId xmlns:a16="http://schemas.microsoft.com/office/drawing/2014/main" id="{4B52F8ED-0B3D-40A3-826C-846A4F325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" r="-1" b="4978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8F51725E-A483-43B2-A6F2-C44F502FE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37549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F799B87-A8CE-4728-85A0-4717ED89D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0800">
                <a:solidFill>
                  <a:schemeClr val="bg1"/>
                </a:solidFill>
              </a:rPr>
              <a:t>JOD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AA6635C-82A1-4C9D-AEA6-361E83660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8"/>
    </mc:Choice>
    <mc:Fallback xmlns="">
      <p:transition spd="slow" advTm="6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rgbClr val="B196C6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FFE7D1-6173-4BBB-95B4-F083898E8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cs-CZ" sz="6800">
                <a:solidFill>
                  <a:schemeClr val="bg1"/>
                </a:solidFill>
              </a:rPr>
              <a:t>JOD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365568-E87D-41D3-A90B-E2C6198AF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/>
          </a:bodyPr>
          <a:lstStyle/>
          <a:p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součást hormonů ŠŽ (T4 → T3)</a:t>
            </a:r>
          </a:p>
          <a:p>
            <a:pPr lvl="1"/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genová exprese </a:t>
            </a:r>
          </a:p>
          <a:p>
            <a:pPr lvl="1"/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vývoj NS</a:t>
            </a:r>
          </a:p>
          <a:p>
            <a:pPr lvl="1"/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Termoregulace</a:t>
            </a:r>
          </a:p>
          <a:p>
            <a:pPr lvl="1"/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udržování bazálního metabolismu ad.</a:t>
            </a:r>
          </a:p>
          <a:p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Vychytáván ve formě jodidu a jodičnanu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8BF76E4-69D8-4AB7-9574-CF17BFF70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443" y="2469992"/>
            <a:ext cx="3601357" cy="39867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93AC3330-EE62-458D-A3BC-57DABEA99E6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374320" y="3972600"/>
              <a:ext cx="347400" cy="34740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93AC3330-EE62-458D-A3BC-57DABEA99E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58480" y="3909240"/>
                <a:ext cx="378720" cy="4741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D817239F-EBDE-4E92-BE5B-1E42C816D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69"/>
    </mc:Choice>
    <mc:Fallback xmlns="">
      <p:transition spd="slow" advTm="62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976291-E284-4C32-A4A3-64108496C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JOD – ZDRAVOTNÍ TVRZENÍ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0DBAD-D6AF-4600-872F-EDB75A7F3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15000"/>
              </a:lnSpc>
              <a:buNone/>
            </a:pP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Jod přispívá </a:t>
            </a:r>
          </a:p>
          <a:p>
            <a:pPr lvl="1" algn="just">
              <a:lnSpc>
                <a:spcPct val="115000"/>
              </a:lnSpc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normálním rozpoznávacím funkcím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>
              <a:lnSpc>
                <a:spcPct val="115000"/>
              </a:lnSpc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normálnímu energetickému metabolismu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1" algn="just">
              <a:lnSpc>
                <a:spcPct val="115000"/>
              </a:lnSpc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normální činnosti nervové soustavy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>
              <a:lnSpc>
                <a:spcPct val="115000"/>
              </a:lnSpc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udržení normálního stavu pokožky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>
              <a:lnSpc>
                <a:spcPct val="115000"/>
              </a:lnSpc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normální tvorbě hormonů štítné žlázy a k normální činnosti štítné žlázy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6480A91-068E-47E2-B098-4778F6277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5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82"/>
    </mc:Choice>
    <mc:Fallback xmlns="">
      <p:transition spd="slow" advTm="28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613045-6E8E-40CA-AB1D-B2CABE2DC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dirty="0">
                <a:latin typeface="Cavolini" panose="03000502040302020204" pitchFamily="66" charset="0"/>
                <a:cs typeface="Cavolini" panose="03000502040302020204" pitchFamily="66" charset="0"/>
              </a:rPr>
              <a:t>VÝŽIVOVÁ DOPORUČENÁ DÁVKA</a:t>
            </a:r>
          </a:p>
        </p:txBody>
      </p:sp>
      <p:sp>
        <p:nvSpPr>
          <p:cNvPr id="14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B196C6"/>
          </a:solidFill>
          <a:ln w="34925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2966CA5B-E8C0-485B-BBBF-090055EDA3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2434434"/>
              </p:ext>
            </p:extLst>
          </p:nvPr>
        </p:nvGraphicFramePr>
        <p:xfrm>
          <a:off x="1182867" y="2805098"/>
          <a:ext cx="9815429" cy="34789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03436">
                  <a:extLst>
                    <a:ext uri="{9D8B030D-6E8A-4147-A177-3AD203B41FA5}">
                      <a16:colId xmlns:a16="http://schemas.microsoft.com/office/drawing/2014/main" val="748999921"/>
                    </a:ext>
                  </a:extLst>
                </a:gridCol>
                <a:gridCol w="2711993">
                  <a:extLst>
                    <a:ext uri="{9D8B030D-6E8A-4147-A177-3AD203B41FA5}">
                      <a16:colId xmlns:a16="http://schemas.microsoft.com/office/drawing/2014/main" val="2585896"/>
                    </a:ext>
                  </a:extLst>
                </a:gridCol>
              </a:tblGrid>
              <a:tr h="496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Věk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VDD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extLst>
                  <a:ext uri="{0D108BD9-81ED-4DB2-BD59-A6C34878D82A}">
                    <a16:rowId xmlns:a16="http://schemas.microsoft.com/office/drawing/2014/main" val="2523107760"/>
                  </a:ext>
                </a:extLst>
              </a:tr>
              <a:tr h="496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 dirty="0">
                          <a:effectLst/>
                          <a:latin typeface="Gill Sans Nova" panose="020B0602020104020203" pitchFamily="34" charset="0"/>
                        </a:rPr>
                        <a:t>7–11 měsíců</a:t>
                      </a:r>
                      <a:endParaRPr lang="cs-CZ" sz="2600" dirty="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70 µg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extLst>
                  <a:ext uri="{0D108BD9-81ED-4DB2-BD59-A6C34878D82A}">
                    <a16:rowId xmlns:a16="http://schemas.microsoft.com/office/drawing/2014/main" val="1912100574"/>
                  </a:ext>
                </a:extLst>
              </a:tr>
              <a:tr h="496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1–10 let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90 µg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extLst>
                  <a:ext uri="{0D108BD9-81ED-4DB2-BD59-A6C34878D82A}">
                    <a16:rowId xmlns:a16="http://schemas.microsoft.com/office/drawing/2014/main" val="236424768"/>
                  </a:ext>
                </a:extLst>
              </a:tr>
              <a:tr h="496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11–14 let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120 µg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extLst>
                  <a:ext uri="{0D108BD9-81ED-4DB2-BD59-A6C34878D82A}">
                    <a16:rowId xmlns:a16="http://schemas.microsoft.com/office/drawing/2014/main" val="4138085863"/>
                  </a:ext>
                </a:extLst>
              </a:tr>
              <a:tr h="496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15–17 let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130 µg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extLst>
                  <a:ext uri="{0D108BD9-81ED-4DB2-BD59-A6C34878D82A}">
                    <a16:rowId xmlns:a16="http://schemas.microsoft.com/office/drawing/2014/main" val="2628745996"/>
                  </a:ext>
                </a:extLst>
              </a:tr>
              <a:tr h="496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≥ 18 let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150 µg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extLst>
                  <a:ext uri="{0D108BD9-81ED-4DB2-BD59-A6C34878D82A}">
                    <a16:rowId xmlns:a16="http://schemas.microsoft.com/office/drawing/2014/main" val="3959431940"/>
                  </a:ext>
                </a:extLst>
              </a:tr>
              <a:tr h="496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Těhotné a kojící ženy (≥ 18 let)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 dirty="0">
                          <a:effectLst/>
                          <a:latin typeface="Gill Sans Nova" panose="020B0602020104020203" pitchFamily="34" charset="0"/>
                        </a:rPr>
                        <a:t>200 µg</a:t>
                      </a:r>
                      <a:endParaRPr lang="cs-CZ" sz="2600" dirty="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extLst>
                  <a:ext uri="{0D108BD9-81ED-4DB2-BD59-A6C34878D82A}">
                    <a16:rowId xmlns:a16="http://schemas.microsoft.com/office/drawing/2014/main" val="1623103805"/>
                  </a:ext>
                </a:extLst>
              </a:tr>
            </a:tbl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AF071C4-544A-4A1D-A5F7-3BE26C520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9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8"/>
    </mc:Choice>
    <mc:Fallback xmlns="">
      <p:transition spd="slow" advTm="16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BAD30DA-3CBE-4177-A30E-60E6F39A5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6600" dirty="0"/>
              <a:t>JOD  ZDROJE 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196C6"/>
          </a:solidFill>
          <a:ln w="38100" cap="rnd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C90D34-2DA1-479E-BB14-EF4F50B4B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obsahu jodu v půdě </a:t>
            </a:r>
          </a:p>
          <a:p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saturace krmiv </a:t>
            </a:r>
          </a:p>
          <a:p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mléko, jogurty, pekařské výrobky </a:t>
            </a:r>
          </a:p>
          <a:p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mořské ryby či minerální vody</a:t>
            </a:r>
          </a:p>
          <a:p>
            <a:pPr marL="0" indent="0">
              <a:buNone/>
            </a:pPr>
            <a:endParaRPr lang="cs-CZ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10" name="Obrázek 9" descr="Obsah obrázku jídlo, talíř, stůl, interiér&#10;&#10;Popis byl vytvořen automaticky">
            <a:extLst>
              <a:ext uri="{FF2B5EF4-FFF2-40B4-BE49-F238E27FC236}">
                <a16:creationId xmlns:a16="http://schemas.microsoft.com/office/drawing/2014/main" id="{91FCCFFC-CCDF-4DA3-BD85-1CECE9F266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7" r="-2" b="577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AD78E05-9121-475E-9BCB-57AD27473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90"/>
    </mc:Choice>
    <mc:Fallback xmlns="">
      <p:transition spd="slow" advTm="33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1C876EC-D93D-434F-B03D-2A55F802E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581" y="643467"/>
            <a:ext cx="3562483" cy="35692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500"/>
              <a:t>Strumigeny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B196C6"/>
          </a:solidFill>
          <a:ln w="38100" cap="rnd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92F5827-DBD6-4AD3-90F1-73AEC31B0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953296"/>
            <a:ext cx="7214616" cy="4923975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9DE4D92-D7A3-4FE2-919A-52B85011F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78"/>
    </mc:Choice>
    <mc:Fallback xmlns="">
      <p:transition spd="slow" advTm="30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rgbClr val="B196C6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D84AE9-4A0F-4F3A-8A86-FD479EED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cs-CZ" sz="6800">
                <a:solidFill>
                  <a:schemeClr val="bg1"/>
                </a:solidFill>
              </a:rPr>
              <a:t>Stopové prvky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154F2A-2CC0-44CD-A8D7-CB306CA74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/>
          </a:bodyPr>
          <a:lstStyle/>
          <a:p>
            <a:r>
              <a:rPr lang="cs-CZ" dirty="0">
                <a:effectLst/>
                <a:latin typeface="Gill Sans Nova" panose="020B06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anorganické součásti potravy </a:t>
            </a:r>
          </a:p>
          <a:p>
            <a:r>
              <a:rPr lang="cs-CZ" dirty="0">
                <a:effectLst/>
                <a:latin typeface="Gill Sans Nova" panose="020B06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esenciální - ↓ 50 mg/d </a:t>
            </a:r>
          </a:p>
          <a:p>
            <a:r>
              <a:rPr lang="cs-CZ" dirty="0">
                <a:effectLst/>
                <a:latin typeface="Gill Sans Nova" panose="020B06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biochemické funkce </a:t>
            </a:r>
          </a:p>
          <a:p>
            <a:r>
              <a:rPr lang="cs-CZ" dirty="0">
                <a:effectLst/>
                <a:latin typeface="Gill Sans Nova" panose="020B06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železo, zinek, selen, měď, jod, fluor, chróm, mangan, molybden, </a:t>
            </a:r>
            <a:br>
              <a:rPr lang="cs-CZ" dirty="0">
                <a:effectLst/>
                <a:latin typeface="Gill Sans Nova" panose="020B06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effectLst/>
                <a:latin typeface="Gill Sans Nova" panose="020B06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nikl a kobalt</a:t>
            </a:r>
          </a:p>
          <a:p>
            <a:endParaRPr lang="cs-CZ" dirty="0">
              <a:latin typeface="Gill Sans Nova" panose="020B0602020104020203" pitchFamily="34" charset="0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A5B6DD6-2DB4-4E14-A001-4B46F54FF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95"/>
    </mc:Choice>
    <mc:Fallback xmlns="">
      <p:transition spd="slow" advTm="28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93CBBE0-7C02-4E9D-9635-E6F46319B4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3"/>
          <a:stretch/>
        </p:blipFill>
        <p:spPr>
          <a:xfrm>
            <a:off x="534083" y="0"/>
            <a:ext cx="3757468" cy="7072383"/>
          </a:xfrm>
          <a:prstGeom prst="rect">
            <a:avLst/>
          </a:prstGeom>
        </p:spPr>
      </p:pic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15109354-9C5D-4F8C-B0E6-D1043C7B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rgbClr val="B196C6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8EFAFF-8D4B-4D59-942A-93473C762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354" y="638089"/>
            <a:ext cx="5337270" cy="1476801"/>
          </a:xfrm>
        </p:spPr>
        <p:txBody>
          <a:bodyPr anchor="b">
            <a:normAutofit/>
          </a:bodyPr>
          <a:lstStyle/>
          <a:p>
            <a:r>
              <a:rPr lang="cs-CZ" sz="5600">
                <a:solidFill>
                  <a:srgbClr val="FFFFFF"/>
                </a:solidFill>
              </a:rPr>
              <a:t>JOD - RIZIKA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6304" y="2368177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B196C6"/>
          </a:solidFill>
          <a:ln w="38100" cap="rnd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0EF022-4F48-4B89-BCC1-1F6B4DED3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354" y="2664886"/>
            <a:ext cx="5461095" cy="3550789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Nedostatek</a:t>
            </a: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cs-CZ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IDD – </a:t>
            </a:r>
            <a:r>
              <a:rPr lang="cs-CZ" sz="2400" i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Iodine</a:t>
            </a:r>
            <a:r>
              <a:rPr lang="cs-CZ" sz="2400" i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deficiency</a:t>
            </a:r>
            <a:r>
              <a:rPr lang="cs-CZ" sz="2400" i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disorders</a:t>
            </a:r>
            <a:endParaRPr lang="cs-CZ" sz="2400" dirty="0">
              <a:solidFill>
                <a:srgbClr val="FF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potraty</a:t>
            </a:r>
          </a:p>
          <a:p>
            <a:pPr marL="1200150" lvl="2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kretenismus</a:t>
            </a:r>
          </a:p>
          <a:p>
            <a:pPr marL="1200150" lvl="2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mentální retardace</a:t>
            </a:r>
          </a:p>
          <a:p>
            <a:pPr marL="1200150" lvl="2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novorozenecká struma</a:t>
            </a:r>
          </a:p>
          <a:p>
            <a:pPr marL="1200150" lvl="2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hypotyreóza</a:t>
            </a:r>
          </a:p>
          <a:p>
            <a:pPr marL="1200150" lvl="2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opožděný fyzický vývoj ad.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6436237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18237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19FDC67-BAAC-4FB8-B8B9-4BC1E37D80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20"/>
    </mc:Choice>
    <mc:Fallback xmlns="">
      <p:transition spd="slow" advTm="37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jídlo, talíř, stůl, různé&#10;&#10;Popis byl vytvořen automaticky">
            <a:extLst>
              <a:ext uri="{FF2B5EF4-FFF2-40B4-BE49-F238E27FC236}">
                <a16:creationId xmlns:a16="http://schemas.microsoft.com/office/drawing/2014/main" id="{5EB3007A-F3D7-4870-81BB-8AB47193C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r="-1" b="12899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E5308DA-6B85-4C4D-B4AD-156B87283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0800"/>
              <a:t>SELEN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E3DA9F1-691C-4AB0-AC4E-FC64F9C1E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61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241"/>
    </mc:Choice>
    <mc:Fallback xmlns="">
      <p:transition spd="slow" advTm="6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rgbClr val="B196C6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D66755-11C6-4D5D-B15C-124DBC0E0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cs-CZ" sz="6800">
                <a:solidFill>
                  <a:schemeClr val="bg1"/>
                </a:solidFill>
              </a:rPr>
              <a:t>SELEN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E74222AD-8F3B-4B74-BA6B-32BDF9F5C7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586789"/>
                <a:ext cx="10515600" cy="3590174"/>
              </a:xfrm>
            </p:spPr>
            <p:txBody>
              <a:bodyPr>
                <a:normAutofit/>
              </a:bodyPr>
              <a:lstStyle/>
              <a:p>
                <a:r>
                  <a:rPr lang="cs-CZ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antioxidační systému organismu</a:t>
                </a:r>
              </a:p>
              <a:p>
                <a:r>
                  <a:rPr lang="cs-CZ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součástí enzymu dejodázy (T</a:t>
                </a:r>
                <a:r>
                  <a:rPr lang="cs-CZ" baseline="-250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cs-CZ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cs-CZ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</a:t>
                </a:r>
                <a:r>
                  <a:rPr lang="cs-CZ" baseline="-250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cs-CZ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r>
                  <a:rPr lang="cs-CZ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Imunitní systém </a:t>
                </a:r>
              </a:p>
              <a:p>
                <a:r>
                  <a:rPr lang="cs-CZ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CNS </a:t>
                </a:r>
              </a:p>
              <a:p>
                <a:r>
                  <a:rPr lang="cs-CZ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motilita a vyzrávání spermií </a:t>
                </a:r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E74222AD-8F3B-4B74-BA6B-32BDF9F5C7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586789"/>
                <a:ext cx="10515600" cy="3590174"/>
              </a:xfrm>
              <a:blipFill>
                <a:blip r:embed="rId5"/>
                <a:stretch>
                  <a:fillRect l="-1043" t="-101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69E7F5F-4B6F-45AC-A20A-BFA1B8261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54"/>
    </mc:Choice>
    <mc:Fallback xmlns="">
      <p:transition spd="slow" advTm="30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B196C6"/>
          </a:solidFill>
          <a:ln w="38100" cap="rnd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3D5E1FC-544C-482E-AA9A-D99276D99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/>
              <a:t>SELEN – ZDRAVOTNÍ TVRZENÍ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435079-9B24-4C89-A803-0927ED8A7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Selen přispívá </a:t>
            </a:r>
            <a:endParaRPr lang="cs-CZ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cs-CZ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normální spermatogenezi</a:t>
            </a:r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cs-CZ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udržení normálního stavu vlasů</a:t>
            </a:r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cs-CZ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udržení normálního stavu nehtů</a:t>
            </a:r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cs-CZ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normální funkci imunitního systému</a:t>
            </a:r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cs-CZ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normální činnosti štítné žlázy</a:t>
            </a:r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cs-CZ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ochraně buněk před oxidativním stresem</a:t>
            </a:r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6FB06BE-7AF5-403B-B8C4-AF424C163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4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29"/>
    </mc:Choice>
    <mc:Fallback xmlns="">
      <p:transition spd="slow" advTm="23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7B0C80-26E1-46FE-AB86-7B0075C11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latin typeface="Cavolini" panose="03000502040302020204" pitchFamily="66" charset="0"/>
                <a:cs typeface="Cavolini" panose="03000502040302020204" pitchFamily="66" charset="0"/>
              </a:rPr>
              <a:t>VÝŽIVOVÁ DOPORUČENÁ DÁVKA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E9AC7D64-35EE-400C-B369-DB08821192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8917458"/>
              </p:ext>
            </p:extLst>
          </p:nvPr>
        </p:nvGraphicFramePr>
        <p:xfrm>
          <a:off x="838200" y="2183924"/>
          <a:ext cx="10515600" cy="3994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7324266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544650594"/>
                    </a:ext>
                  </a:extLst>
                </a:gridCol>
              </a:tblGrid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Věk</a:t>
                      </a:r>
                      <a:endParaRPr lang="cs-CZ" sz="2400" dirty="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VDD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3763153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7–11 měsíců</a:t>
                      </a:r>
                      <a:endParaRPr lang="cs-CZ" sz="2400" dirty="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15 µg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6460892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1–3 let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15 µg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8042726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4–6 let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20 µg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1945195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7–10 let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35 µg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5323426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11–14 let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55 µg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3806589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15–17 let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70 µg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0502877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≥ 18 let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70 µg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9803590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Těhotné ženy (≥ 18 let)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70 µg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8153904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 dirty="0">
                          <a:effectLst/>
                          <a:latin typeface="Gill Sans Nova" panose="020B0602020104020203" pitchFamily="34" charset="0"/>
                        </a:rPr>
                        <a:t>Kojící ženy (≥ 18 let)</a:t>
                      </a:r>
                      <a:endParaRPr lang="cs-CZ" sz="2400" dirty="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 dirty="0">
                          <a:effectLst/>
                          <a:latin typeface="Gill Sans Nova" panose="020B0602020104020203" pitchFamily="34" charset="0"/>
                        </a:rPr>
                        <a:t>85 µg</a:t>
                      </a:r>
                      <a:endParaRPr lang="cs-CZ" sz="2400" dirty="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4279918"/>
                  </a:ext>
                </a:extLst>
              </a:tr>
            </a:tbl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1C8D57C-FB8C-4DD7-8DA1-4A3BB8E49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5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5"/>
    </mc:Choice>
    <mc:Fallback xmlns="">
      <p:transition spd="slow" advTm="12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1BFE4C-EC68-4C7A-96F1-3F9BF5817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6600" dirty="0"/>
              <a:t>SELEN  ZDROJE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196C6"/>
          </a:solidFill>
          <a:ln w="38100" cap="rnd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3014DD-38BE-4DE6-ADBB-2A6D325CD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Obsah v půdě</a:t>
            </a:r>
          </a:p>
          <a:p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Fortifikace krm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  <a:p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aso, ryby, vejce, dále čočka, chřest, obiloviny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Obsah obrázku jídlo, stůl, talíř, kontejner&#10;&#10;Popis byl vytvořen automaticky">
            <a:extLst>
              <a:ext uri="{FF2B5EF4-FFF2-40B4-BE49-F238E27FC236}">
                <a16:creationId xmlns:a16="http://schemas.microsoft.com/office/drawing/2014/main" id="{75A26313-F11E-458D-ABE3-EF8164A91E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4" r="163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2F1023F-EC62-43F4-A63E-39C2EC3CD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7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43"/>
    </mc:Choice>
    <mc:Fallback xmlns="">
      <p:transition spd="slow" advTm="24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A8D4DA-EC44-4ADA-A663-4BD803A70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SELEN - RIZIKA</a:t>
            </a:r>
            <a:endParaRPr lang="cs-CZ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B196C6"/>
          </a:solidFill>
          <a:ln w="38100" cap="rnd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F1B775-80D5-423E-98E7-6B30EEE46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942550" cy="3735542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Nadbytek</a:t>
            </a:r>
          </a:p>
          <a:p>
            <a:pPr marL="800100" lvl="1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průjem, nauzea, ztráta vlasů </a:t>
            </a:r>
            <a:b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nehtů, kožní léze</a:t>
            </a:r>
          </a:p>
          <a:p>
            <a:pPr marL="800100" lvl="1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vyšší přívod – stimulace imunity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Nedostatek</a:t>
            </a:r>
          </a:p>
          <a:p>
            <a:pPr marL="800100" lvl="1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postižení srdce</a:t>
            </a:r>
          </a:p>
          <a:p>
            <a:pPr marL="800100" lvl="1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snížená 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imunita</a:t>
            </a:r>
          </a:p>
          <a:p>
            <a:pPr marL="800100" lvl="1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cs-CZ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Keshanova</a:t>
            </a: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choroba</a:t>
            </a:r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Obrázek 4">
            <a:extLst>
              <a:ext uri="{FF2B5EF4-FFF2-40B4-BE49-F238E27FC236}">
                <a16:creationId xmlns:a16="http://schemas.microsoft.com/office/drawing/2014/main" id="{6951EF1F-E03F-425B-AE0B-124E0053B9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914"/>
          <a:stretch/>
        </p:blipFill>
        <p:spPr>
          <a:xfrm>
            <a:off x="6436239" y="362547"/>
            <a:ext cx="5708774" cy="6305326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EE60AEA-0494-4F3D-90C6-1AEB1B2CC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59"/>
    </mc:Choice>
    <mc:Fallback xmlns="">
      <p:transition spd="slow" advTm="49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59ACD65-8D71-4A5D-81CE-B7C1F3460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3" r="-1" b="2921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1EBF6F-AAFC-4A0A-9DB6-2A4ADEC08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0800"/>
              <a:t>FLUOR</a:t>
            </a: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5241384-8C96-4979-AA67-060F4F826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57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584"/>
    </mc:Choice>
    <mc:Fallback xmlns="">
      <p:transition spd="slow" advTm="4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3946F6A7-0B48-49A7-8E23-3C1F09939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y content container">
            <a:extLst>
              <a:ext uri="{FF2B5EF4-FFF2-40B4-BE49-F238E27FC236}">
                <a16:creationId xmlns:a16="http://schemas.microsoft.com/office/drawing/2014/main" id="{F53AD421-C5C8-4C52-9DD0-6A594F21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564" y="493776"/>
            <a:ext cx="11040872" cy="5722227"/>
          </a:xfrm>
          <a:custGeom>
            <a:avLst/>
            <a:gdLst>
              <a:gd name="connsiteX0" fmla="*/ 0 w 11040872"/>
              <a:gd name="connsiteY0" fmla="*/ 594482 h 5722227"/>
              <a:gd name="connsiteX1" fmla="*/ 594482 w 11040872"/>
              <a:gd name="connsiteY1" fmla="*/ 0 h 5722227"/>
              <a:gd name="connsiteX2" fmla="*/ 1448314 w 11040872"/>
              <a:gd name="connsiteY2" fmla="*/ 0 h 5722227"/>
              <a:gd name="connsiteX3" fmla="*/ 1908070 w 11040872"/>
              <a:gd name="connsiteY3" fmla="*/ 0 h 5722227"/>
              <a:gd name="connsiteX4" fmla="*/ 2564864 w 11040872"/>
              <a:gd name="connsiteY4" fmla="*/ 0 h 5722227"/>
              <a:gd name="connsiteX5" fmla="*/ 3320177 w 11040872"/>
              <a:gd name="connsiteY5" fmla="*/ 0 h 5722227"/>
              <a:gd name="connsiteX6" fmla="*/ 4174009 w 11040872"/>
              <a:gd name="connsiteY6" fmla="*/ 0 h 5722227"/>
              <a:gd name="connsiteX7" fmla="*/ 4929322 w 11040872"/>
              <a:gd name="connsiteY7" fmla="*/ 0 h 5722227"/>
              <a:gd name="connsiteX8" fmla="*/ 5783154 w 11040872"/>
              <a:gd name="connsiteY8" fmla="*/ 0 h 5722227"/>
              <a:gd name="connsiteX9" fmla="*/ 6538466 w 11040872"/>
              <a:gd name="connsiteY9" fmla="*/ 0 h 5722227"/>
              <a:gd name="connsiteX10" fmla="*/ 6998222 w 11040872"/>
              <a:gd name="connsiteY10" fmla="*/ 0 h 5722227"/>
              <a:gd name="connsiteX11" fmla="*/ 7753535 w 11040872"/>
              <a:gd name="connsiteY11" fmla="*/ 0 h 5722227"/>
              <a:gd name="connsiteX12" fmla="*/ 8311810 w 11040872"/>
              <a:gd name="connsiteY12" fmla="*/ 0 h 5722227"/>
              <a:gd name="connsiteX13" fmla="*/ 8771566 w 11040872"/>
              <a:gd name="connsiteY13" fmla="*/ 0 h 5722227"/>
              <a:gd name="connsiteX14" fmla="*/ 9132802 w 11040872"/>
              <a:gd name="connsiteY14" fmla="*/ 0 h 5722227"/>
              <a:gd name="connsiteX15" fmla="*/ 9592558 w 11040872"/>
              <a:gd name="connsiteY15" fmla="*/ 0 h 5722227"/>
              <a:gd name="connsiteX16" fmla="*/ 10446390 w 11040872"/>
              <a:gd name="connsiteY16" fmla="*/ 0 h 5722227"/>
              <a:gd name="connsiteX17" fmla="*/ 11040872 w 11040872"/>
              <a:gd name="connsiteY17" fmla="*/ 594482 h 5722227"/>
              <a:gd name="connsiteX18" fmla="*/ 11040872 w 11040872"/>
              <a:gd name="connsiteY18" fmla="*/ 1332756 h 5722227"/>
              <a:gd name="connsiteX19" fmla="*/ 11040872 w 11040872"/>
              <a:gd name="connsiteY19" fmla="*/ 2071031 h 5722227"/>
              <a:gd name="connsiteX20" fmla="*/ 11040872 w 11040872"/>
              <a:gd name="connsiteY20" fmla="*/ 2627974 h 5722227"/>
              <a:gd name="connsiteX21" fmla="*/ 11040872 w 11040872"/>
              <a:gd name="connsiteY21" fmla="*/ 3366249 h 5722227"/>
              <a:gd name="connsiteX22" fmla="*/ 11040872 w 11040872"/>
              <a:gd name="connsiteY22" fmla="*/ 3923192 h 5722227"/>
              <a:gd name="connsiteX23" fmla="*/ 11040872 w 11040872"/>
              <a:gd name="connsiteY23" fmla="*/ 5127745 h 5722227"/>
              <a:gd name="connsiteX24" fmla="*/ 10446390 w 11040872"/>
              <a:gd name="connsiteY24" fmla="*/ 5722227 h 5722227"/>
              <a:gd name="connsiteX25" fmla="*/ 9986634 w 11040872"/>
              <a:gd name="connsiteY25" fmla="*/ 5722227 h 5722227"/>
              <a:gd name="connsiteX26" fmla="*/ 9132802 w 11040872"/>
              <a:gd name="connsiteY26" fmla="*/ 5722227 h 5722227"/>
              <a:gd name="connsiteX27" fmla="*/ 8771566 w 11040872"/>
              <a:gd name="connsiteY27" fmla="*/ 5722227 h 5722227"/>
              <a:gd name="connsiteX28" fmla="*/ 8114772 w 11040872"/>
              <a:gd name="connsiteY28" fmla="*/ 5722227 h 5722227"/>
              <a:gd name="connsiteX29" fmla="*/ 7556497 w 11040872"/>
              <a:gd name="connsiteY29" fmla="*/ 5722227 h 5722227"/>
              <a:gd name="connsiteX30" fmla="*/ 6998222 w 11040872"/>
              <a:gd name="connsiteY30" fmla="*/ 5722227 h 5722227"/>
              <a:gd name="connsiteX31" fmla="*/ 6439947 w 11040872"/>
              <a:gd name="connsiteY31" fmla="*/ 5722227 h 5722227"/>
              <a:gd name="connsiteX32" fmla="*/ 6078711 w 11040872"/>
              <a:gd name="connsiteY32" fmla="*/ 5722227 h 5722227"/>
              <a:gd name="connsiteX33" fmla="*/ 5224879 w 11040872"/>
              <a:gd name="connsiteY33" fmla="*/ 5722227 h 5722227"/>
              <a:gd name="connsiteX34" fmla="*/ 4371047 w 11040872"/>
              <a:gd name="connsiteY34" fmla="*/ 5722227 h 5722227"/>
              <a:gd name="connsiteX35" fmla="*/ 4009810 w 11040872"/>
              <a:gd name="connsiteY35" fmla="*/ 5722227 h 5722227"/>
              <a:gd name="connsiteX36" fmla="*/ 3550054 w 11040872"/>
              <a:gd name="connsiteY36" fmla="*/ 5722227 h 5722227"/>
              <a:gd name="connsiteX37" fmla="*/ 2893261 w 11040872"/>
              <a:gd name="connsiteY37" fmla="*/ 5722227 h 5722227"/>
              <a:gd name="connsiteX38" fmla="*/ 2137948 w 11040872"/>
              <a:gd name="connsiteY38" fmla="*/ 5722227 h 5722227"/>
              <a:gd name="connsiteX39" fmla="*/ 1579673 w 11040872"/>
              <a:gd name="connsiteY39" fmla="*/ 5722227 h 5722227"/>
              <a:gd name="connsiteX40" fmla="*/ 594482 w 11040872"/>
              <a:gd name="connsiteY40" fmla="*/ 5722227 h 5722227"/>
              <a:gd name="connsiteX41" fmla="*/ 0 w 11040872"/>
              <a:gd name="connsiteY41" fmla="*/ 5127745 h 5722227"/>
              <a:gd name="connsiteX42" fmla="*/ 0 w 11040872"/>
              <a:gd name="connsiteY42" fmla="*/ 4389471 h 5722227"/>
              <a:gd name="connsiteX43" fmla="*/ 0 w 11040872"/>
              <a:gd name="connsiteY43" fmla="*/ 3787194 h 5722227"/>
              <a:gd name="connsiteX44" fmla="*/ 0 w 11040872"/>
              <a:gd name="connsiteY44" fmla="*/ 3139585 h 5722227"/>
              <a:gd name="connsiteX45" fmla="*/ 0 w 11040872"/>
              <a:gd name="connsiteY45" fmla="*/ 2582642 h 5722227"/>
              <a:gd name="connsiteX46" fmla="*/ 0 w 11040872"/>
              <a:gd name="connsiteY46" fmla="*/ 1844367 h 5722227"/>
              <a:gd name="connsiteX47" fmla="*/ 0 w 11040872"/>
              <a:gd name="connsiteY47" fmla="*/ 1332756 h 5722227"/>
              <a:gd name="connsiteX48" fmla="*/ 0 w 11040872"/>
              <a:gd name="connsiteY48" fmla="*/ 594482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040872" h="5722227" fill="none" extrusionOk="0">
                <a:moveTo>
                  <a:pt x="0" y="594482"/>
                </a:moveTo>
                <a:cubicBezTo>
                  <a:pt x="15746" y="210853"/>
                  <a:pt x="238566" y="-49047"/>
                  <a:pt x="594482" y="0"/>
                </a:cubicBezTo>
                <a:cubicBezTo>
                  <a:pt x="794518" y="-29056"/>
                  <a:pt x="1056835" y="31998"/>
                  <a:pt x="1448314" y="0"/>
                </a:cubicBezTo>
                <a:cubicBezTo>
                  <a:pt x="1839793" y="-31998"/>
                  <a:pt x="1717857" y="10568"/>
                  <a:pt x="1908070" y="0"/>
                </a:cubicBezTo>
                <a:cubicBezTo>
                  <a:pt x="2098283" y="-10568"/>
                  <a:pt x="2377757" y="-10377"/>
                  <a:pt x="2564864" y="0"/>
                </a:cubicBezTo>
                <a:cubicBezTo>
                  <a:pt x="2751971" y="10377"/>
                  <a:pt x="3048766" y="25570"/>
                  <a:pt x="3320177" y="0"/>
                </a:cubicBezTo>
                <a:cubicBezTo>
                  <a:pt x="3591588" y="-25570"/>
                  <a:pt x="3890997" y="-35762"/>
                  <a:pt x="4174009" y="0"/>
                </a:cubicBezTo>
                <a:cubicBezTo>
                  <a:pt x="4457021" y="35762"/>
                  <a:pt x="4687341" y="20239"/>
                  <a:pt x="4929322" y="0"/>
                </a:cubicBezTo>
                <a:cubicBezTo>
                  <a:pt x="5171303" y="-20239"/>
                  <a:pt x="5520807" y="-10743"/>
                  <a:pt x="5783154" y="0"/>
                </a:cubicBezTo>
                <a:cubicBezTo>
                  <a:pt x="6045501" y="10743"/>
                  <a:pt x="6171473" y="-14245"/>
                  <a:pt x="6538466" y="0"/>
                </a:cubicBezTo>
                <a:cubicBezTo>
                  <a:pt x="6905459" y="14245"/>
                  <a:pt x="6859386" y="-15798"/>
                  <a:pt x="6998222" y="0"/>
                </a:cubicBezTo>
                <a:cubicBezTo>
                  <a:pt x="7137058" y="15798"/>
                  <a:pt x="7493034" y="17684"/>
                  <a:pt x="7753535" y="0"/>
                </a:cubicBezTo>
                <a:cubicBezTo>
                  <a:pt x="8014036" y="-17684"/>
                  <a:pt x="8093734" y="-5742"/>
                  <a:pt x="8311810" y="0"/>
                </a:cubicBezTo>
                <a:cubicBezTo>
                  <a:pt x="8529886" y="5742"/>
                  <a:pt x="8549001" y="8497"/>
                  <a:pt x="8771566" y="0"/>
                </a:cubicBezTo>
                <a:cubicBezTo>
                  <a:pt x="8994131" y="-8497"/>
                  <a:pt x="8987828" y="-849"/>
                  <a:pt x="9132802" y="0"/>
                </a:cubicBezTo>
                <a:cubicBezTo>
                  <a:pt x="9277776" y="849"/>
                  <a:pt x="9415114" y="-11551"/>
                  <a:pt x="9592558" y="0"/>
                </a:cubicBezTo>
                <a:cubicBezTo>
                  <a:pt x="9770002" y="11551"/>
                  <a:pt x="10181650" y="-41772"/>
                  <a:pt x="10446390" y="0"/>
                </a:cubicBezTo>
                <a:cubicBezTo>
                  <a:pt x="10835046" y="-41554"/>
                  <a:pt x="11056788" y="252696"/>
                  <a:pt x="11040872" y="594482"/>
                </a:cubicBezTo>
                <a:cubicBezTo>
                  <a:pt x="11043504" y="949757"/>
                  <a:pt x="11021866" y="1151453"/>
                  <a:pt x="11040872" y="1332756"/>
                </a:cubicBezTo>
                <a:cubicBezTo>
                  <a:pt x="11059878" y="1514059"/>
                  <a:pt x="11068100" y="1802860"/>
                  <a:pt x="11040872" y="2071031"/>
                </a:cubicBezTo>
                <a:cubicBezTo>
                  <a:pt x="11013644" y="2339203"/>
                  <a:pt x="11032418" y="2442705"/>
                  <a:pt x="11040872" y="2627974"/>
                </a:cubicBezTo>
                <a:cubicBezTo>
                  <a:pt x="11049326" y="2813243"/>
                  <a:pt x="11063609" y="3012513"/>
                  <a:pt x="11040872" y="3366249"/>
                </a:cubicBezTo>
                <a:cubicBezTo>
                  <a:pt x="11018135" y="3719985"/>
                  <a:pt x="11016901" y="3727349"/>
                  <a:pt x="11040872" y="3923192"/>
                </a:cubicBezTo>
                <a:cubicBezTo>
                  <a:pt x="11064843" y="4119035"/>
                  <a:pt x="11006950" y="4790605"/>
                  <a:pt x="11040872" y="5127745"/>
                </a:cubicBezTo>
                <a:cubicBezTo>
                  <a:pt x="11056495" y="5431543"/>
                  <a:pt x="10805033" y="5712114"/>
                  <a:pt x="10446390" y="5722227"/>
                </a:cubicBezTo>
                <a:cubicBezTo>
                  <a:pt x="10354097" y="5715080"/>
                  <a:pt x="10214750" y="5743729"/>
                  <a:pt x="9986634" y="5722227"/>
                </a:cubicBezTo>
                <a:cubicBezTo>
                  <a:pt x="9758518" y="5700725"/>
                  <a:pt x="9314174" y="5689111"/>
                  <a:pt x="9132802" y="5722227"/>
                </a:cubicBezTo>
                <a:cubicBezTo>
                  <a:pt x="8951430" y="5755343"/>
                  <a:pt x="8857182" y="5714580"/>
                  <a:pt x="8771566" y="5722227"/>
                </a:cubicBezTo>
                <a:cubicBezTo>
                  <a:pt x="8685950" y="5729874"/>
                  <a:pt x="8346042" y="5748953"/>
                  <a:pt x="8114772" y="5722227"/>
                </a:cubicBezTo>
                <a:cubicBezTo>
                  <a:pt x="7883502" y="5695501"/>
                  <a:pt x="7746868" y="5746487"/>
                  <a:pt x="7556497" y="5722227"/>
                </a:cubicBezTo>
                <a:cubicBezTo>
                  <a:pt x="7366127" y="5697967"/>
                  <a:pt x="7202924" y="5748709"/>
                  <a:pt x="6998222" y="5722227"/>
                </a:cubicBezTo>
                <a:cubicBezTo>
                  <a:pt x="6793521" y="5695745"/>
                  <a:pt x="6669169" y="5749243"/>
                  <a:pt x="6439947" y="5722227"/>
                </a:cubicBezTo>
                <a:cubicBezTo>
                  <a:pt x="6210725" y="5695211"/>
                  <a:pt x="6188382" y="5721246"/>
                  <a:pt x="6078711" y="5722227"/>
                </a:cubicBezTo>
                <a:cubicBezTo>
                  <a:pt x="5969040" y="5723208"/>
                  <a:pt x="5527862" y="5683728"/>
                  <a:pt x="5224879" y="5722227"/>
                </a:cubicBezTo>
                <a:cubicBezTo>
                  <a:pt x="4921896" y="5760726"/>
                  <a:pt x="4729422" y="5692801"/>
                  <a:pt x="4371047" y="5722227"/>
                </a:cubicBezTo>
                <a:cubicBezTo>
                  <a:pt x="4012672" y="5751653"/>
                  <a:pt x="4105017" y="5723347"/>
                  <a:pt x="4009810" y="5722227"/>
                </a:cubicBezTo>
                <a:cubicBezTo>
                  <a:pt x="3914603" y="5721107"/>
                  <a:pt x="3645009" y="5723324"/>
                  <a:pt x="3550054" y="5722227"/>
                </a:cubicBezTo>
                <a:cubicBezTo>
                  <a:pt x="3455099" y="5721130"/>
                  <a:pt x="3124597" y="5727159"/>
                  <a:pt x="2893261" y="5722227"/>
                </a:cubicBezTo>
                <a:cubicBezTo>
                  <a:pt x="2661925" y="5717295"/>
                  <a:pt x="2343077" y="5701539"/>
                  <a:pt x="2137948" y="5722227"/>
                </a:cubicBezTo>
                <a:cubicBezTo>
                  <a:pt x="1932819" y="5742915"/>
                  <a:pt x="1693233" y="5733214"/>
                  <a:pt x="1579673" y="5722227"/>
                </a:cubicBezTo>
                <a:cubicBezTo>
                  <a:pt x="1466114" y="5711240"/>
                  <a:pt x="1044435" y="5724184"/>
                  <a:pt x="594482" y="5722227"/>
                </a:cubicBezTo>
                <a:cubicBezTo>
                  <a:pt x="328734" y="5686479"/>
                  <a:pt x="-66657" y="5424823"/>
                  <a:pt x="0" y="5127745"/>
                </a:cubicBezTo>
                <a:cubicBezTo>
                  <a:pt x="-35087" y="4972394"/>
                  <a:pt x="-19370" y="4652638"/>
                  <a:pt x="0" y="4389471"/>
                </a:cubicBezTo>
                <a:cubicBezTo>
                  <a:pt x="19370" y="4126304"/>
                  <a:pt x="-21113" y="3933106"/>
                  <a:pt x="0" y="3787194"/>
                </a:cubicBezTo>
                <a:cubicBezTo>
                  <a:pt x="21113" y="3641282"/>
                  <a:pt x="19216" y="3402544"/>
                  <a:pt x="0" y="3139585"/>
                </a:cubicBezTo>
                <a:cubicBezTo>
                  <a:pt x="-19216" y="2876626"/>
                  <a:pt x="-14413" y="2787638"/>
                  <a:pt x="0" y="2582642"/>
                </a:cubicBezTo>
                <a:cubicBezTo>
                  <a:pt x="14413" y="2377646"/>
                  <a:pt x="33464" y="2134599"/>
                  <a:pt x="0" y="1844367"/>
                </a:cubicBezTo>
                <a:cubicBezTo>
                  <a:pt x="-33464" y="1554136"/>
                  <a:pt x="25477" y="1493251"/>
                  <a:pt x="0" y="1332756"/>
                </a:cubicBezTo>
                <a:cubicBezTo>
                  <a:pt x="-25477" y="1172261"/>
                  <a:pt x="17540" y="876667"/>
                  <a:pt x="0" y="594482"/>
                </a:cubicBezTo>
                <a:close/>
              </a:path>
              <a:path w="11040872" h="5722227" stroke="0" extrusionOk="0">
                <a:moveTo>
                  <a:pt x="0" y="594482"/>
                </a:moveTo>
                <a:cubicBezTo>
                  <a:pt x="-37935" y="242760"/>
                  <a:pt x="194077" y="27054"/>
                  <a:pt x="594482" y="0"/>
                </a:cubicBezTo>
                <a:cubicBezTo>
                  <a:pt x="773932" y="-24550"/>
                  <a:pt x="1057890" y="25913"/>
                  <a:pt x="1448314" y="0"/>
                </a:cubicBezTo>
                <a:cubicBezTo>
                  <a:pt x="1838738" y="-25913"/>
                  <a:pt x="1797328" y="9502"/>
                  <a:pt x="2006589" y="0"/>
                </a:cubicBezTo>
                <a:cubicBezTo>
                  <a:pt x="2215851" y="-9502"/>
                  <a:pt x="2305839" y="-2636"/>
                  <a:pt x="2466345" y="0"/>
                </a:cubicBezTo>
                <a:cubicBezTo>
                  <a:pt x="2626851" y="2636"/>
                  <a:pt x="3037147" y="20740"/>
                  <a:pt x="3221657" y="0"/>
                </a:cubicBezTo>
                <a:cubicBezTo>
                  <a:pt x="3406167" y="-20740"/>
                  <a:pt x="3611889" y="-6653"/>
                  <a:pt x="3779932" y="0"/>
                </a:cubicBezTo>
                <a:cubicBezTo>
                  <a:pt x="3947975" y="6653"/>
                  <a:pt x="4422439" y="33567"/>
                  <a:pt x="4633764" y="0"/>
                </a:cubicBezTo>
                <a:cubicBezTo>
                  <a:pt x="4845089" y="-33567"/>
                  <a:pt x="4901367" y="-8717"/>
                  <a:pt x="5093520" y="0"/>
                </a:cubicBezTo>
                <a:cubicBezTo>
                  <a:pt x="5285673" y="8717"/>
                  <a:pt x="5570621" y="653"/>
                  <a:pt x="5947352" y="0"/>
                </a:cubicBezTo>
                <a:cubicBezTo>
                  <a:pt x="6324083" y="-653"/>
                  <a:pt x="6209930" y="13850"/>
                  <a:pt x="6308589" y="0"/>
                </a:cubicBezTo>
                <a:cubicBezTo>
                  <a:pt x="6407248" y="-13850"/>
                  <a:pt x="6752695" y="30990"/>
                  <a:pt x="6965383" y="0"/>
                </a:cubicBezTo>
                <a:cubicBezTo>
                  <a:pt x="7178071" y="-30990"/>
                  <a:pt x="7443480" y="-17327"/>
                  <a:pt x="7622176" y="0"/>
                </a:cubicBezTo>
                <a:cubicBezTo>
                  <a:pt x="7800872" y="17327"/>
                  <a:pt x="7990906" y="27729"/>
                  <a:pt x="8180451" y="0"/>
                </a:cubicBezTo>
                <a:cubicBezTo>
                  <a:pt x="8369996" y="-27729"/>
                  <a:pt x="8845868" y="-13192"/>
                  <a:pt x="9034283" y="0"/>
                </a:cubicBezTo>
                <a:cubicBezTo>
                  <a:pt x="9222698" y="13192"/>
                  <a:pt x="9517603" y="-10499"/>
                  <a:pt x="9888115" y="0"/>
                </a:cubicBezTo>
                <a:cubicBezTo>
                  <a:pt x="10258627" y="10499"/>
                  <a:pt x="10316781" y="14930"/>
                  <a:pt x="10446390" y="0"/>
                </a:cubicBezTo>
                <a:cubicBezTo>
                  <a:pt x="10718440" y="-53019"/>
                  <a:pt x="11013962" y="225931"/>
                  <a:pt x="11040872" y="594482"/>
                </a:cubicBezTo>
                <a:cubicBezTo>
                  <a:pt x="11043451" y="904574"/>
                  <a:pt x="11020776" y="1089158"/>
                  <a:pt x="11040872" y="1287424"/>
                </a:cubicBezTo>
                <a:cubicBezTo>
                  <a:pt x="11060968" y="1485690"/>
                  <a:pt x="11051926" y="1673788"/>
                  <a:pt x="11040872" y="1799035"/>
                </a:cubicBezTo>
                <a:cubicBezTo>
                  <a:pt x="11029818" y="1924282"/>
                  <a:pt x="11054623" y="2135970"/>
                  <a:pt x="11040872" y="2355978"/>
                </a:cubicBezTo>
                <a:cubicBezTo>
                  <a:pt x="11027121" y="2575986"/>
                  <a:pt x="11013030" y="2749477"/>
                  <a:pt x="11040872" y="3094253"/>
                </a:cubicBezTo>
                <a:cubicBezTo>
                  <a:pt x="11068714" y="3439030"/>
                  <a:pt x="11029506" y="3525085"/>
                  <a:pt x="11040872" y="3741862"/>
                </a:cubicBezTo>
                <a:cubicBezTo>
                  <a:pt x="11052238" y="3958639"/>
                  <a:pt x="11021397" y="4116679"/>
                  <a:pt x="11040872" y="4298805"/>
                </a:cubicBezTo>
                <a:cubicBezTo>
                  <a:pt x="11060347" y="4480931"/>
                  <a:pt x="11022539" y="4900124"/>
                  <a:pt x="11040872" y="5127745"/>
                </a:cubicBezTo>
                <a:cubicBezTo>
                  <a:pt x="10974688" y="5452322"/>
                  <a:pt x="10793932" y="5738773"/>
                  <a:pt x="10446390" y="5722227"/>
                </a:cubicBezTo>
                <a:cubicBezTo>
                  <a:pt x="10272062" y="5749271"/>
                  <a:pt x="10063650" y="5719054"/>
                  <a:pt x="9789596" y="5722227"/>
                </a:cubicBezTo>
                <a:cubicBezTo>
                  <a:pt x="9515542" y="5725400"/>
                  <a:pt x="9521222" y="5705365"/>
                  <a:pt x="9329840" y="5722227"/>
                </a:cubicBezTo>
                <a:cubicBezTo>
                  <a:pt x="9138458" y="5739089"/>
                  <a:pt x="8905417" y="5705714"/>
                  <a:pt x="8574527" y="5722227"/>
                </a:cubicBezTo>
                <a:cubicBezTo>
                  <a:pt x="8243637" y="5738740"/>
                  <a:pt x="8277624" y="5741955"/>
                  <a:pt x="8114772" y="5722227"/>
                </a:cubicBezTo>
                <a:cubicBezTo>
                  <a:pt x="7951921" y="5702499"/>
                  <a:pt x="7640420" y="5738357"/>
                  <a:pt x="7359459" y="5722227"/>
                </a:cubicBezTo>
                <a:cubicBezTo>
                  <a:pt x="7078498" y="5706097"/>
                  <a:pt x="7122500" y="5736206"/>
                  <a:pt x="6998222" y="5722227"/>
                </a:cubicBezTo>
                <a:cubicBezTo>
                  <a:pt x="6873944" y="5708248"/>
                  <a:pt x="6584762" y="5737766"/>
                  <a:pt x="6242909" y="5722227"/>
                </a:cubicBezTo>
                <a:cubicBezTo>
                  <a:pt x="5901056" y="5706688"/>
                  <a:pt x="5911118" y="5710812"/>
                  <a:pt x="5783154" y="5722227"/>
                </a:cubicBezTo>
                <a:cubicBezTo>
                  <a:pt x="5655191" y="5733642"/>
                  <a:pt x="5585023" y="5732166"/>
                  <a:pt x="5421917" y="5722227"/>
                </a:cubicBezTo>
                <a:cubicBezTo>
                  <a:pt x="5258811" y="5712288"/>
                  <a:pt x="5178725" y="5705468"/>
                  <a:pt x="4962161" y="5722227"/>
                </a:cubicBezTo>
                <a:cubicBezTo>
                  <a:pt x="4745597" y="5738986"/>
                  <a:pt x="4430318" y="5744224"/>
                  <a:pt x="4206848" y="5722227"/>
                </a:cubicBezTo>
                <a:cubicBezTo>
                  <a:pt x="3983378" y="5700230"/>
                  <a:pt x="3911697" y="5735058"/>
                  <a:pt x="3747093" y="5722227"/>
                </a:cubicBezTo>
                <a:cubicBezTo>
                  <a:pt x="3582489" y="5709396"/>
                  <a:pt x="3545682" y="5704593"/>
                  <a:pt x="3385856" y="5722227"/>
                </a:cubicBezTo>
                <a:cubicBezTo>
                  <a:pt x="3226030" y="5739861"/>
                  <a:pt x="3029507" y="5730116"/>
                  <a:pt x="2926100" y="5722227"/>
                </a:cubicBezTo>
                <a:cubicBezTo>
                  <a:pt x="2822693" y="5714338"/>
                  <a:pt x="2554822" y="5699610"/>
                  <a:pt x="2367825" y="5722227"/>
                </a:cubicBezTo>
                <a:cubicBezTo>
                  <a:pt x="2180829" y="5744844"/>
                  <a:pt x="2002855" y="5738254"/>
                  <a:pt x="1711032" y="5722227"/>
                </a:cubicBezTo>
                <a:cubicBezTo>
                  <a:pt x="1419209" y="5706200"/>
                  <a:pt x="1407274" y="5738383"/>
                  <a:pt x="1251276" y="5722227"/>
                </a:cubicBezTo>
                <a:cubicBezTo>
                  <a:pt x="1095278" y="5706071"/>
                  <a:pt x="872658" y="5717760"/>
                  <a:pt x="594482" y="5722227"/>
                </a:cubicBezTo>
                <a:cubicBezTo>
                  <a:pt x="253293" y="5699246"/>
                  <a:pt x="-22323" y="5466443"/>
                  <a:pt x="0" y="5127745"/>
                </a:cubicBezTo>
                <a:cubicBezTo>
                  <a:pt x="-23138" y="4892853"/>
                  <a:pt x="-21399" y="4758867"/>
                  <a:pt x="0" y="4616134"/>
                </a:cubicBezTo>
                <a:cubicBezTo>
                  <a:pt x="21399" y="4473401"/>
                  <a:pt x="-2392" y="4140718"/>
                  <a:pt x="0" y="4013858"/>
                </a:cubicBezTo>
                <a:cubicBezTo>
                  <a:pt x="2392" y="3886998"/>
                  <a:pt x="-9073" y="3524231"/>
                  <a:pt x="0" y="3320916"/>
                </a:cubicBezTo>
                <a:cubicBezTo>
                  <a:pt x="9073" y="3117601"/>
                  <a:pt x="-20614" y="2922972"/>
                  <a:pt x="0" y="2763972"/>
                </a:cubicBezTo>
                <a:cubicBezTo>
                  <a:pt x="20614" y="2604972"/>
                  <a:pt x="5751" y="2418545"/>
                  <a:pt x="0" y="2116363"/>
                </a:cubicBezTo>
                <a:cubicBezTo>
                  <a:pt x="-5751" y="1814181"/>
                  <a:pt x="-23336" y="1771268"/>
                  <a:pt x="0" y="1604752"/>
                </a:cubicBezTo>
                <a:cubicBezTo>
                  <a:pt x="23336" y="1438236"/>
                  <a:pt x="-35446" y="1063211"/>
                  <a:pt x="0" y="594482"/>
                </a:cubicBezTo>
                <a:close/>
              </a:path>
            </a:pathLst>
          </a:custGeom>
          <a:solidFill>
            <a:srgbClr val="B196C6"/>
          </a:solidFill>
          <a:ln w="25400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03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EDA28B4-9DE3-46A7-9B3C-5F4D80001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887973"/>
            <a:ext cx="9889067" cy="1325563"/>
          </a:xfrm>
        </p:spPr>
        <p:txBody>
          <a:bodyPr>
            <a:normAutofit/>
          </a:bodyPr>
          <a:lstStyle/>
          <a:p>
            <a:r>
              <a:rPr lang="cs-CZ" sz="6600">
                <a:solidFill>
                  <a:schemeClr val="bg1"/>
                </a:solidFill>
              </a:rPr>
              <a:t>FLUOR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6D7E5B0F-5185-440A-8222-321C1D118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092" y="2325880"/>
            <a:ext cx="9957816" cy="18288"/>
          </a:xfrm>
          <a:custGeom>
            <a:avLst/>
            <a:gdLst>
              <a:gd name="connsiteX0" fmla="*/ 0 w 9957816"/>
              <a:gd name="connsiteY0" fmla="*/ 0 h 18288"/>
              <a:gd name="connsiteX1" fmla="*/ 863011 w 9957816"/>
              <a:gd name="connsiteY1" fmla="*/ 0 h 18288"/>
              <a:gd name="connsiteX2" fmla="*/ 1327709 w 9957816"/>
              <a:gd name="connsiteY2" fmla="*/ 0 h 18288"/>
              <a:gd name="connsiteX3" fmla="*/ 2091141 w 9957816"/>
              <a:gd name="connsiteY3" fmla="*/ 0 h 18288"/>
              <a:gd name="connsiteX4" fmla="*/ 2555839 w 9957816"/>
              <a:gd name="connsiteY4" fmla="*/ 0 h 18288"/>
              <a:gd name="connsiteX5" fmla="*/ 3219694 w 9957816"/>
              <a:gd name="connsiteY5" fmla="*/ 0 h 18288"/>
              <a:gd name="connsiteX6" fmla="*/ 3983126 w 9957816"/>
              <a:gd name="connsiteY6" fmla="*/ 0 h 18288"/>
              <a:gd name="connsiteX7" fmla="*/ 4348246 w 9957816"/>
              <a:gd name="connsiteY7" fmla="*/ 0 h 18288"/>
              <a:gd name="connsiteX8" fmla="*/ 4713366 w 9957816"/>
              <a:gd name="connsiteY8" fmla="*/ 0 h 18288"/>
              <a:gd name="connsiteX9" fmla="*/ 5576377 w 9957816"/>
              <a:gd name="connsiteY9" fmla="*/ 0 h 18288"/>
              <a:gd name="connsiteX10" fmla="*/ 6240231 w 9957816"/>
              <a:gd name="connsiteY10" fmla="*/ 0 h 18288"/>
              <a:gd name="connsiteX11" fmla="*/ 6605351 w 9957816"/>
              <a:gd name="connsiteY11" fmla="*/ 0 h 18288"/>
              <a:gd name="connsiteX12" fmla="*/ 7269206 w 9957816"/>
              <a:gd name="connsiteY12" fmla="*/ 0 h 18288"/>
              <a:gd name="connsiteX13" fmla="*/ 8132216 w 9957816"/>
              <a:gd name="connsiteY13" fmla="*/ 0 h 18288"/>
              <a:gd name="connsiteX14" fmla="*/ 8696493 w 9957816"/>
              <a:gd name="connsiteY14" fmla="*/ 0 h 18288"/>
              <a:gd name="connsiteX15" fmla="*/ 9260769 w 9957816"/>
              <a:gd name="connsiteY15" fmla="*/ 0 h 18288"/>
              <a:gd name="connsiteX16" fmla="*/ 9957816 w 9957816"/>
              <a:gd name="connsiteY16" fmla="*/ 0 h 18288"/>
              <a:gd name="connsiteX17" fmla="*/ 9957816 w 9957816"/>
              <a:gd name="connsiteY17" fmla="*/ 18288 h 18288"/>
              <a:gd name="connsiteX18" fmla="*/ 9293962 w 9957816"/>
              <a:gd name="connsiteY18" fmla="*/ 18288 h 18288"/>
              <a:gd name="connsiteX19" fmla="*/ 8530529 w 9957816"/>
              <a:gd name="connsiteY19" fmla="*/ 18288 h 18288"/>
              <a:gd name="connsiteX20" fmla="*/ 7767096 w 9957816"/>
              <a:gd name="connsiteY20" fmla="*/ 18288 h 18288"/>
              <a:gd name="connsiteX21" fmla="*/ 7302398 w 9957816"/>
              <a:gd name="connsiteY21" fmla="*/ 18288 h 18288"/>
              <a:gd name="connsiteX22" fmla="*/ 6439388 w 9957816"/>
              <a:gd name="connsiteY22" fmla="*/ 18288 h 18288"/>
              <a:gd name="connsiteX23" fmla="*/ 5775533 w 9957816"/>
              <a:gd name="connsiteY23" fmla="*/ 18288 h 18288"/>
              <a:gd name="connsiteX24" fmla="*/ 5410413 w 9957816"/>
              <a:gd name="connsiteY24" fmla="*/ 18288 h 18288"/>
              <a:gd name="connsiteX25" fmla="*/ 4746559 w 9957816"/>
              <a:gd name="connsiteY25" fmla="*/ 18288 h 18288"/>
              <a:gd name="connsiteX26" fmla="*/ 4182283 w 9957816"/>
              <a:gd name="connsiteY26" fmla="*/ 18288 h 18288"/>
              <a:gd name="connsiteX27" fmla="*/ 3618006 w 9957816"/>
              <a:gd name="connsiteY27" fmla="*/ 18288 h 18288"/>
              <a:gd name="connsiteX28" fmla="*/ 3053730 w 9957816"/>
              <a:gd name="connsiteY28" fmla="*/ 18288 h 18288"/>
              <a:gd name="connsiteX29" fmla="*/ 2489454 w 9957816"/>
              <a:gd name="connsiteY29" fmla="*/ 18288 h 18288"/>
              <a:gd name="connsiteX30" fmla="*/ 1726021 w 9957816"/>
              <a:gd name="connsiteY30" fmla="*/ 18288 h 18288"/>
              <a:gd name="connsiteX31" fmla="*/ 1062167 w 9957816"/>
              <a:gd name="connsiteY31" fmla="*/ 18288 h 18288"/>
              <a:gd name="connsiteX32" fmla="*/ 697047 w 9957816"/>
              <a:gd name="connsiteY32" fmla="*/ 18288 h 18288"/>
              <a:gd name="connsiteX33" fmla="*/ 0 w 9957816"/>
              <a:gd name="connsiteY33" fmla="*/ 18288 h 18288"/>
              <a:gd name="connsiteX34" fmla="*/ 0 w 9957816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957816" h="18288" fill="none" extrusionOk="0">
                <a:moveTo>
                  <a:pt x="0" y="0"/>
                </a:moveTo>
                <a:cubicBezTo>
                  <a:pt x="258912" y="4528"/>
                  <a:pt x="602792" y="35413"/>
                  <a:pt x="863011" y="0"/>
                </a:cubicBezTo>
                <a:cubicBezTo>
                  <a:pt x="1123230" y="-35413"/>
                  <a:pt x="1110743" y="8950"/>
                  <a:pt x="1327709" y="0"/>
                </a:cubicBezTo>
                <a:cubicBezTo>
                  <a:pt x="1544675" y="-8950"/>
                  <a:pt x="1720121" y="-30004"/>
                  <a:pt x="2091141" y="0"/>
                </a:cubicBezTo>
                <a:cubicBezTo>
                  <a:pt x="2462161" y="30004"/>
                  <a:pt x="2325710" y="-22120"/>
                  <a:pt x="2555839" y="0"/>
                </a:cubicBezTo>
                <a:cubicBezTo>
                  <a:pt x="2785968" y="22120"/>
                  <a:pt x="2943172" y="14890"/>
                  <a:pt x="3219694" y="0"/>
                </a:cubicBezTo>
                <a:cubicBezTo>
                  <a:pt x="3496216" y="-14890"/>
                  <a:pt x="3789247" y="-1477"/>
                  <a:pt x="3983126" y="0"/>
                </a:cubicBezTo>
                <a:cubicBezTo>
                  <a:pt x="4177005" y="1477"/>
                  <a:pt x="4180112" y="16397"/>
                  <a:pt x="4348246" y="0"/>
                </a:cubicBezTo>
                <a:cubicBezTo>
                  <a:pt x="4516380" y="-16397"/>
                  <a:pt x="4601818" y="4117"/>
                  <a:pt x="4713366" y="0"/>
                </a:cubicBezTo>
                <a:cubicBezTo>
                  <a:pt x="4824914" y="-4117"/>
                  <a:pt x="5400642" y="663"/>
                  <a:pt x="5576377" y="0"/>
                </a:cubicBezTo>
                <a:cubicBezTo>
                  <a:pt x="5752112" y="-663"/>
                  <a:pt x="6036350" y="11452"/>
                  <a:pt x="6240231" y="0"/>
                </a:cubicBezTo>
                <a:cubicBezTo>
                  <a:pt x="6444112" y="-11452"/>
                  <a:pt x="6508667" y="-15154"/>
                  <a:pt x="6605351" y="0"/>
                </a:cubicBezTo>
                <a:cubicBezTo>
                  <a:pt x="6702035" y="15154"/>
                  <a:pt x="7096186" y="19291"/>
                  <a:pt x="7269206" y="0"/>
                </a:cubicBezTo>
                <a:cubicBezTo>
                  <a:pt x="7442227" y="-19291"/>
                  <a:pt x="7802902" y="39720"/>
                  <a:pt x="8132216" y="0"/>
                </a:cubicBezTo>
                <a:cubicBezTo>
                  <a:pt x="8461530" y="-39720"/>
                  <a:pt x="8551221" y="24341"/>
                  <a:pt x="8696493" y="0"/>
                </a:cubicBezTo>
                <a:cubicBezTo>
                  <a:pt x="8841765" y="-24341"/>
                  <a:pt x="9091257" y="15574"/>
                  <a:pt x="9260769" y="0"/>
                </a:cubicBezTo>
                <a:cubicBezTo>
                  <a:pt x="9430281" y="-15574"/>
                  <a:pt x="9809458" y="-15806"/>
                  <a:pt x="9957816" y="0"/>
                </a:cubicBezTo>
                <a:cubicBezTo>
                  <a:pt x="9958154" y="7640"/>
                  <a:pt x="9957366" y="11289"/>
                  <a:pt x="9957816" y="18288"/>
                </a:cubicBezTo>
                <a:cubicBezTo>
                  <a:pt x="9789958" y="23645"/>
                  <a:pt x="9437684" y="-10787"/>
                  <a:pt x="9293962" y="18288"/>
                </a:cubicBezTo>
                <a:cubicBezTo>
                  <a:pt x="9150240" y="47363"/>
                  <a:pt x="8858466" y="6899"/>
                  <a:pt x="8530529" y="18288"/>
                </a:cubicBezTo>
                <a:cubicBezTo>
                  <a:pt x="8202592" y="29677"/>
                  <a:pt x="8042036" y="-12845"/>
                  <a:pt x="7767096" y="18288"/>
                </a:cubicBezTo>
                <a:cubicBezTo>
                  <a:pt x="7492156" y="49421"/>
                  <a:pt x="7464764" y="38557"/>
                  <a:pt x="7302398" y="18288"/>
                </a:cubicBezTo>
                <a:cubicBezTo>
                  <a:pt x="7140032" y="-1981"/>
                  <a:pt x="6674139" y="-20177"/>
                  <a:pt x="6439388" y="18288"/>
                </a:cubicBezTo>
                <a:cubicBezTo>
                  <a:pt x="6204637" y="56753"/>
                  <a:pt x="6044763" y="2398"/>
                  <a:pt x="5775533" y="18288"/>
                </a:cubicBezTo>
                <a:cubicBezTo>
                  <a:pt x="5506303" y="34178"/>
                  <a:pt x="5528640" y="8636"/>
                  <a:pt x="5410413" y="18288"/>
                </a:cubicBezTo>
                <a:cubicBezTo>
                  <a:pt x="5292186" y="27940"/>
                  <a:pt x="4880771" y="-3659"/>
                  <a:pt x="4746559" y="18288"/>
                </a:cubicBezTo>
                <a:cubicBezTo>
                  <a:pt x="4612347" y="40235"/>
                  <a:pt x="4346390" y="46329"/>
                  <a:pt x="4182283" y="18288"/>
                </a:cubicBezTo>
                <a:cubicBezTo>
                  <a:pt x="4018176" y="-9753"/>
                  <a:pt x="3743247" y="40654"/>
                  <a:pt x="3618006" y="18288"/>
                </a:cubicBezTo>
                <a:cubicBezTo>
                  <a:pt x="3492765" y="-4078"/>
                  <a:pt x="3201495" y="15624"/>
                  <a:pt x="3053730" y="18288"/>
                </a:cubicBezTo>
                <a:cubicBezTo>
                  <a:pt x="2905965" y="20952"/>
                  <a:pt x="2770855" y="10382"/>
                  <a:pt x="2489454" y="18288"/>
                </a:cubicBezTo>
                <a:cubicBezTo>
                  <a:pt x="2208053" y="26194"/>
                  <a:pt x="1999579" y="12705"/>
                  <a:pt x="1726021" y="18288"/>
                </a:cubicBezTo>
                <a:cubicBezTo>
                  <a:pt x="1452463" y="23871"/>
                  <a:pt x="1261725" y="2423"/>
                  <a:pt x="1062167" y="18288"/>
                </a:cubicBezTo>
                <a:cubicBezTo>
                  <a:pt x="862609" y="34153"/>
                  <a:pt x="828837" y="34680"/>
                  <a:pt x="697047" y="18288"/>
                </a:cubicBezTo>
                <a:cubicBezTo>
                  <a:pt x="565257" y="1896"/>
                  <a:pt x="290333" y="-12656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9957816" h="18288" stroke="0" extrusionOk="0">
                <a:moveTo>
                  <a:pt x="0" y="0"/>
                </a:moveTo>
                <a:cubicBezTo>
                  <a:pt x="239894" y="-13568"/>
                  <a:pt x="444306" y="20490"/>
                  <a:pt x="564276" y="0"/>
                </a:cubicBezTo>
                <a:cubicBezTo>
                  <a:pt x="684246" y="-20490"/>
                  <a:pt x="829702" y="-16311"/>
                  <a:pt x="929396" y="0"/>
                </a:cubicBezTo>
                <a:cubicBezTo>
                  <a:pt x="1029090" y="16311"/>
                  <a:pt x="1434080" y="4599"/>
                  <a:pt x="1792407" y="0"/>
                </a:cubicBezTo>
                <a:cubicBezTo>
                  <a:pt x="2150734" y="-4599"/>
                  <a:pt x="2230922" y="-3217"/>
                  <a:pt x="2356683" y="0"/>
                </a:cubicBezTo>
                <a:cubicBezTo>
                  <a:pt x="2482444" y="3217"/>
                  <a:pt x="2727176" y="10118"/>
                  <a:pt x="2920959" y="0"/>
                </a:cubicBezTo>
                <a:cubicBezTo>
                  <a:pt x="3114742" y="-10118"/>
                  <a:pt x="3583268" y="6126"/>
                  <a:pt x="3783970" y="0"/>
                </a:cubicBezTo>
                <a:cubicBezTo>
                  <a:pt x="3984672" y="-6126"/>
                  <a:pt x="4119530" y="12121"/>
                  <a:pt x="4248668" y="0"/>
                </a:cubicBezTo>
                <a:cubicBezTo>
                  <a:pt x="4377806" y="-12121"/>
                  <a:pt x="4830370" y="39306"/>
                  <a:pt x="5111679" y="0"/>
                </a:cubicBezTo>
                <a:cubicBezTo>
                  <a:pt x="5392988" y="-39306"/>
                  <a:pt x="5595981" y="-37432"/>
                  <a:pt x="5974690" y="0"/>
                </a:cubicBezTo>
                <a:cubicBezTo>
                  <a:pt x="6353399" y="37432"/>
                  <a:pt x="6382398" y="-32218"/>
                  <a:pt x="6638544" y="0"/>
                </a:cubicBezTo>
                <a:cubicBezTo>
                  <a:pt x="6894690" y="32218"/>
                  <a:pt x="7107197" y="-8479"/>
                  <a:pt x="7501555" y="0"/>
                </a:cubicBezTo>
                <a:cubicBezTo>
                  <a:pt x="7895913" y="8479"/>
                  <a:pt x="7913370" y="-2556"/>
                  <a:pt x="8065831" y="0"/>
                </a:cubicBezTo>
                <a:cubicBezTo>
                  <a:pt x="8218292" y="2556"/>
                  <a:pt x="8391465" y="4509"/>
                  <a:pt x="8630107" y="0"/>
                </a:cubicBezTo>
                <a:cubicBezTo>
                  <a:pt x="8868749" y="-4509"/>
                  <a:pt x="9078381" y="-9348"/>
                  <a:pt x="9393540" y="0"/>
                </a:cubicBezTo>
                <a:cubicBezTo>
                  <a:pt x="9708699" y="9348"/>
                  <a:pt x="9789190" y="-16759"/>
                  <a:pt x="9957816" y="0"/>
                </a:cubicBezTo>
                <a:cubicBezTo>
                  <a:pt x="9957941" y="4395"/>
                  <a:pt x="9957741" y="9776"/>
                  <a:pt x="9957816" y="18288"/>
                </a:cubicBezTo>
                <a:cubicBezTo>
                  <a:pt x="9649812" y="40651"/>
                  <a:pt x="9486007" y="41594"/>
                  <a:pt x="9194383" y="18288"/>
                </a:cubicBezTo>
                <a:cubicBezTo>
                  <a:pt x="8902759" y="-5018"/>
                  <a:pt x="8744094" y="43814"/>
                  <a:pt x="8530529" y="18288"/>
                </a:cubicBezTo>
                <a:cubicBezTo>
                  <a:pt x="8316964" y="-7238"/>
                  <a:pt x="8282371" y="24093"/>
                  <a:pt x="8165409" y="18288"/>
                </a:cubicBezTo>
                <a:cubicBezTo>
                  <a:pt x="8048447" y="12483"/>
                  <a:pt x="7851788" y="12040"/>
                  <a:pt x="7700711" y="18288"/>
                </a:cubicBezTo>
                <a:cubicBezTo>
                  <a:pt x="7549634" y="24536"/>
                  <a:pt x="7127225" y="27915"/>
                  <a:pt x="6837700" y="18288"/>
                </a:cubicBezTo>
                <a:cubicBezTo>
                  <a:pt x="6548175" y="8661"/>
                  <a:pt x="6330711" y="50037"/>
                  <a:pt x="6173846" y="18288"/>
                </a:cubicBezTo>
                <a:cubicBezTo>
                  <a:pt x="6016981" y="-13461"/>
                  <a:pt x="5930031" y="15985"/>
                  <a:pt x="5709148" y="18288"/>
                </a:cubicBezTo>
                <a:cubicBezTo>
                  <a:pt x="5488265" y="20591"/>
                  <a:pt x="5372997" y="43097"/>
                  <a:pt x="5045293" y="18288"/>
                </a:cubicBezTo>
                <a:cubicBezTo>
                  <a:pt x="4717590" y="-6521"/>
                  <a:pt x="4829875" y="6803"/>
                  <a:pt x="4680174" y="18288"/>
                </a:cubicBezTo>
                <a:cubicBezTo>
                  <a:pt x="4530473" y="29773"/>
                  <a:pt x="4441300" y="27030"/>
                  <a:pt x="4315054" y="18288"/>
                </a:cubicBezTo>
                <a:cubicBezTo>
                  <a:pt x="4188808" y="9546"/>
                  <a:pt x="3846162" y="4446"/>
                  <a:pt x="3651199" y="18288"/>
                </a:cubicBezTo>
                <a:cubicBezTo>
                  <a:pt x="3456236" y="32130"/>
                  <a:pt x="3412656" y="-1324"/>
                  <a:pt x="3186501" y="18288"/>
                </a:cubicBezTo>
                <a:cubicBezTo>
                  <a:pt x="2960346" y="37900"/>
                  <a:pt x="2783091" y="19872"/>
                  <a:pt x="2423069" y="18288"/>
                </a:cubicBezTo>
                <a:cubicBezTo>
                  <a:pt x="2063047" y="16704"/>
                  <a:pt x="2066062" y="18692"/>
                  <a:pt x="1958370" y="18288"/>
                </a:cubicBezTo>
                <a:cubicBezTo>
                  <a:pt x="1850678" y="17884"/>
                  <a:pt x="1403255" y="47471"/>
                  <a:pt x="1194938" y="18288"/>
                </a:cubicBezTo>
                <a:cubicBezTo>
                  <a:pt x="986621" y="-10895"/>
                  <a:pt x="986435" y="4670"/>
                  <a:pt x="829818" y="18288"/>
                </a:cubicBezTo>
                <a:cubicBezTo>
                  <a:pt x="673201" y="31906"/>
                  <a:pt x="178831" y="-2639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1A8BFA-8642-45A3-80D8-59F399BD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467" y="2607733"/>
            <a:ext cx="9889067" cy="328506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Zuby a kosti </a:t>
            </a:r>
          </a:p>
          <a:p>
            <a:r>
              <a:rPr lang="cs-CZ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antikariogenní účinek</a:t>
            </a:r>
          </a:p>
          <a:p>
            <a:r>
              <a:rPr lang="cs-CZ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zdraví zubů pre- i posterupčně </a:t>
            </a:r>
          </a:p>
          <a:p>
            <a:pPr>
              <a:spcBef>
                <a:spcPts val="1500"/>
              </a:spcBef>
            </a:pPr>
            <a:endParaRPr lang="cs-CZ" b="1" cap="all" spc="75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500"/>
              </a:spcBef>
            </a:pPr>
            <a:endParaRPr lang="cs-CZ" b="1" cap="all" spc="75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>
              <a:solidFill>
                <a:schemeClr val="bg1"/>
              </a:solidFill>
            </a:endParaRPr>
          </a:p>
        </p:txBody>
      </p:sp>
      <p:pic>
        <p:nvPicPr>
          <p:cNvPr id="5" name="Grafický objekt 4" descr="Zubní péče">
            <a:extLst>
              <a:ext uri="{FF2B5EF4-FFF2-40B4-BE49-F238E27FC236}">
                <a16:creationId xmlns:a16="http://schemas.microsoft.com/office/drawing/2014/main" id="{66009076-4F74-4067-9B71-32CA336C01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3324" y="2607733"/>
            <a:ext cx="3000375" cy="3000375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3131EAE-6582-476A-B6E1-906A94462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0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84"/>
    </mc:Choice>
    <mc:Fallback xmlns="">
      <p:transition spd="slow" advTm="29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A679BB0-7A65-4D04-A504-2C4772292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/>
              <a:t>FLUOR – ZDRAVOTNÍ TVRZENÍ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4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B196C6"/>
          </a:solidFill>
          <a:ln w="38100" cap="rnd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F452B02-DD22-430E-AB1A-D50E554244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0" r="16910" b="1"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10E99C-AFC2-4E2C-8201-C72E3EAAE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955" y="2071316"/>
            <a:ext cx="6713552" cy="4114800"/>
          </a:xfrm>
        </p:spPr>
        <p:txBody>
          <a:bodyPr anchor="t">
            <a:normAutofit/>
          </a:bodyPr>
          <a:lstStyle/>
          <a:p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Fluorid přispívá </a:t>
            </a:r>
            <a:r>
              <a:rPr lang="cs-CZ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zachování mineralizace zubů.</a:t>
            </a:r>
            <a:endParaRPr lang="cs-CZ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CEA1E1E6-E32D-4A23-B95B-0D100CC6E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8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4"/>
    </mc:Choice>
    <mc:Fallback xmlns="">
      <p:transition spd="slow" advTm="11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Zástupný obsah 6" descr="Obsah obrázku řetěz, kolo, motocykl, vsedě&#10;&#10;Popis byl vytvořen automaticky">
            <a:extLst>
              <a:ext uri="{FF2B5EF4-FFF2-40B4-BE49-F238E27FC236}">
                <a16:creationId xmlns:a16="http://schemas.microsoft.com/office/drawing/2014/main" id="{19B0D6CF-58D0-452D-86F1-5221849C6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3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319B032-DD21-4ACC-915C-929F9A2DD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0800" b="1" i="0" cap="all" baseline="0"/>
              <a:t>ŽELEZO</a:t>
            </a: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9056B26-2D03-4C83-8B37-46979FF50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43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7946"/>
    </mc:Choice>
    <mc:Fallback xmlns="">
      <p:transition spd="slow" advTm="7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BE60D6-764D-4088-A10A-7D6062C3E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dirty="0">
                <a:latin typeface="Cavolini" panose="03000502040302020204" pitchFamily="66" charset="0"/>
                <a:cs typeface="Cavolini" panose="03000502040302020204" pitchFamily="66" charset="0"/>
              </a:rPr>
              <a:t>VÝŽIVOVÁ DOPORUČENÁ DÁVKA</a:t>
            </a:r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B196C6"/>
          </a:solidFill>
          <a:ln w="34925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BF52EB2A-7B70-4061-AEAC-B8064ED38F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4626036"/>
              </p:ext>
            </p:extLst>
          </p:nvPr>
        </p:nvGraphicFramePr>
        <p:xfrm>
          <a:off x="930905" y="2323856"/>
          <a:ext cx="10327141" cy="35914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28199">
                  <a:extLst>
                    <a:ext uri="{9D8B030D-6E8A-4147-A177-3AD203B41FA5}">
                      <a16:colId xmlns:a16="http://schemas.microsoft.com/office/drawing/2014/main" val="989756789"/>
                    </a:ext>
                  </a:extLst>
                </a:gridCol>
                <a:gridCol w="2577872">
                  <a:extLst>
                    <a:ext uri="{9D8B030D-6E8A-4147-A177-3AD203B41FA5}">
                      <a16:colId xmlns:a16="http://schemas.microsoft.com/office/drawing/2014/main" val="2603200315"/>
                    </a:ext>
                  </a:extLst>
                </a:gridCol>
                <a:gridCol w="2421070">
                  <a:extLst>
                    <a:ext uri="{9D8B030D-6E8A-4147-A177-3AD203B41FA5}">
                      <a16:colId xmlns:a16="http://schemas.microsoft.com/office/drawing/2014/main" val="3098025058"/>
                    </a:ext>
                  </a:extLst>
                </a:gridCol>
              </a:tblGrid>
              <a:tr h="386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Věk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598" marR="113598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VDD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598" marR="113598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911787"/>
                  </a:ext>
                </a:extLst>
              </a:tr>
              <a:tr h="386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 dirty="0">
                          <a:effectLst/>
                          <a:latin typeface="Gill Sans Nova" panose="020B0602020104020203" pitchFamily="34" charset="0"/>
                        </a:rPr>
                        <a:t>7–11 měsíců</a:t>
                      </a:r>
                      <a:endParaRPr lang="cs-CZ" sz="2400" dirty="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598" marR="113598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0,4 mg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598" marR="113598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829643"/>
                  </a:ext>
                </a:extLst>
              </a:tr>
              <a:tr h="386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1–3 let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598" marR="113598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0,6 mg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598" marR="113598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402031"/>
                  </a:ext>
                </a:extLst>
              </a:tr>
              <a:tr h="386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4–6 let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598" marR="1135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1 mg ♂ 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598" marR="1135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0,9 mg ♀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598" marR="113598" marT="0" marB="0"/>
                </a:tc>
                <a:extLst>
                  <a:ext uri="{0D108BD9-81ED-4DB2-BD59-A6C34878D82A}">
                    <a16:rowId xmlns:a16="http://schemas.microsoft.com/office/drawing/2014/main" val="1112770282"/>
                  </a:ext>
                </a:extLst>
              </a:tr>
              <a:tr h="386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7–10 let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598" marR="1135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1,5 mg ♂ 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598" marR="1135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1,4 mg ♀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598" marR="113598" marT="0" marB="0"/>
                </a:tc>
                <a:extLst>
                  <a:ext uri="{0D108BD9-81ED-4DB2-BD59-A6C34878D82A}">
                    <a16:rowId xmlns:a16="http://schemas.microsoft.com/office/drawing/2014/main" val="4267937530"/>
                  </a:ext>
                </a:extLst>
              </a:tr>
              <a:tr h="386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11–14 let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598" marR="1135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2,2 mg ♂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598" marR="1135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2,3 mg ♀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598" marR="113598" marT="0" marB="0"/>
                </a:tc>
                <a:extLst>
                  <a:ext uri="{0D108BD9-81ED-4DB2-BD59-A6C34878D82A}">
                    <a16:rowId xmlns:a16="http://schemas.microsoft.com/office/drawing/2014/main" val="1533465240"/>
                  </a:ext>
                </a:extLst>
              </a:tr>
              <a:tr h="386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15–17 let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598" marR="1135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3,2 mg ♂ 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598" marR="1135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2,8 mg ♀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598" marR="113598" marT="0" marB="0"/>
                </a:tc>
                <a:extLst>
                  <a:ext uri="{0D108BD9-81ED-4DB2-BD59-A6C34878D82A}">
                    <a16:rowId xmlns:a16="http://schemas.microsoft.com/office/drawing/2014/main" val="3646469724"/>
                  </a:ext>
                </a:extLst>
              </a:tr>
              <a:tr h="386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≥ 18 let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598" marR="1135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3,4 mg ♂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598" marR="1135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2,9 mg ♀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598" marR="113598" marT="0" marB="0"/>
                </a:tc>
                <a:extLst>
                  <a:ext uri="{0D108BD9-81ED-4DB2-BD59-A6C34878D82A}">
                    <a16:rowId xmlns:a16="http://schemas.microsoft.com/office/drawing/2014/main" val="500913249"/>
                  </a:ext>
                </a:extLst>
              </a:tr>
              <a:tr h="386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Těhotné a kojící ženy (≥ 18 let)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598" marR="113598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 dirty="0">
                          <a:effectLst/>
                          <a:latin typeface="Gill Sans Nova" panose="020B0602020104020203" pitchFamily="34" charset="0"/>
                        </a:rPr>
                        <a:t>2,9 mg</a:t>
                      </a:r>
                      <a:endParaRPr lang="cs-CZ" sz="2400" dirty="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598" marR="113598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299223"/>
                  </a:ext>
                </a:extLst>
              </a:tr>
            </a:tbl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39BC2A9-8FDF-4E87-84AA-7DBE4A670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2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10"/>
    </mc:Choice>
    <mc:Fallback xmlns="">
      <p:transition spd="slow" advTm="19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8339C53-CDAE-45E4-BA7D-C5DCD91ED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6600" dirty="0"/>
              <a:t>FLUOR  ZDROJE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196C6"/>
          </a:solidFill>
          <a:ln w="38100" cap="rnd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AF841B-7848-4779-A4DB-E057334E3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>
              <a:spcBef>
                <a:spcPts val="1500"/>
              </a:spcBef>
            </a:pPr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mořské ryby, černý čaj, obohacená sůl, minerální vody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6971056-D829-45FD-9B8E-064EDD30E2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32" r="1" b="6236"/>
          <a:stretch/>
        </p:blipFill>
        <p:spPr>
          <a:xfrm>
            <a:off x="5310177" y="206761"/>
            <a:ext cx="6878775" cy="644447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1EF0F68-CF3D-4730-B10B-D99C59DD7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7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5"/>
    </mc:Choice>
    <mc:Fallback xmlns="">
      <p:transition spd="slow" advTm="15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59913C-3A1A-4059-845D-309D9E3F5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6600" dirty="0"/>
              <a:t>FLUOR  RIZIKA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196C6"/>
          </a:solidFill>
          <a:ln w="38100" cap="rnd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AD5EE3-7AA1-4B44-9E2A-A0EACFE91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Nadbytek</a:t>
            </a: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zubní fluoróza</a:t>
            </a:r>
          </a:p>
          <a:p>
            <a:pPr marL="0" indent="0">
              <a:lnSpc>
                <a:spcPct val="100000"/>
              </a:lnSpc>
              <a:buNone/>
            </a:pPr>
            <a:endParaRPr lang="cs-CZ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Nedostatek</a:t>
            </a: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zvýšená náchylnost k zubnímu kazu</a:t>
            </a:r>
          </a:p>
          <a:p>
            <a:pPr>
              <a:lnSpc>
                <a:spcPct val="100000"/>
              </a:lnSpc>
            </a:pPr>
            <a:endParaRPr lang="cs-CZ"/>
          </a:p>
        </p:txBody>
      </p:sp>
      <p:pic>
        <p:nvPicPr>
          <p:cNvPr id="5" name="Obrázek 4" descr="Obsah obrázku jídlo, interiér, stůl, vsedě&#10;&#10;Popis byl vytvořen automaticky">
            <a:extLst>
              <a:ext uri="{FF2B5EF4-FFF2-40B4-BE49-F238E27FC236}">
                <a16:creationId xmlns:a16="http://schemas.microsoft.com/office/drawing/2014/main" id="{3C0F7C67-7CEB-41F7-BE41-EB27B3650F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" r="1601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D98B886-F780-47FB-816E-F89FC0A5A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9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43"/>
    </mc:Choice>
    <mc:Fallback xmlns="">
      <p:transition spd="slow" advTm="20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jídlo, stůl, ovoce, různé&#10;&#10;Popis byl vytvořen automaticky">
            <a:extLst>
              <a:ext uri="{FF2B5EF4-FFF2-40B4-BE49-F238E27FC236}">
                <a16:creationId xmlns:a16="http://schemas.microsoft.com/office/drawing/2014/main" id="{A281E68F-422F-43FC-B12A-4260956E7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9" r="-1" b="5190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D1FCFAE-3575-4E10-BBDC-C08D144FC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0800"/>
              <a:t>CHROM</a:t>
            </a: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DC9FD6E-9199-4B37-9A7F-F76F6F731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80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609"/>
    </mc:Choice>
    <mc:Fallback xmlns="">
      <p:transition spd="slow" advTm="6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rgbClr val="B196C6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DDF7B16-3720-4A97-923D-C7B9AD0A4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cs-CZ" sz="6800">
                <a:solidFill>
                  <a:schemeClr val="bg1"/>
                </a:solidFill>
              </a:rPr>
              <a:t>CHROM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AAA17E-DD37-441A-9216-0F253C48A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40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kumimoji="0" lang="cs-CZ" altLang="cs-CZ" sz="4000" b="1" i="0" u="none" strike="noStrike" cap="none" normalizeH="0" baseline="3000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r>
              <a:rPr lang="cs-CZ" altLang="cs-CZ" sz="4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vs. 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kumimoji="0" lang="cs-CZ" altLang="cs-CZ" b="0" i="0" u="none" strike="noStrike" cap="none" normalizeH="0" baseline="3000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metabolismus sacharidů, proteinů a lipidů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Glukóza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inzulin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804F52-71A6-4F3B-B4BB-327D7FF06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20" y="2275255"/>
            <a:ext cx="4673600" cy="4654904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DB6CC58-588E-4CBB-9890-2E105D8F4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03"/>
    </mc:Choice>
    <mc:Fallback xmlns="">
      <p:transition spd="slow" advTm="31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1887D59-81D5-4FA3-857B-D975491E1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500"/>
              <a:t>CHROM – ZDRAVOTNÍ TVRZENÍ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B196C6"/>
          </a:solidFill>
          <a:ln w="38100" cap="rnd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578B64-A9DE-4F22-8A0D-A1723E04B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Chrom přispívá k </a:t>
            </a:r>
            <a:r>
              <a:rPr kumimoji="0" lang="cs-CZ" altLang="cs-CZ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normálnímu metabolismu makroživin.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cs-CZ" altLang="cs-CZ" b="0" i="0" u="none" strike="noStrike" cap="none" normalizeH="0" baseline="0" dirty="0">
              <a:ln>
                <a:noFill/>
              </a:ln>
              <a:effectLst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Chrom přispívá k </a:t>
            </a:r>
            <a:r>
              <a:rPr kumimoji="0" lang="cs-CZ" altLang="cs-CZ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udržení normální hladiny glukózy v krvi.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cs-CZ" altLang="cs-CZ" b="0" i="0" u="none" strike="noStrike" cap="none" normalizeH="0" baseline="0" dirty="0">
              <a:ln>
                <a:noFill/>
              </a:ln>
              <a:effectLst/>
            </a:endParaRPr>
          </a:p>
          <a:p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25B63D-C79D-4531-B43E-1088F06650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033" r="1034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E17BF54-7AAA-4DF8-AA95-7B5115C42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0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9"/>
    </mc:Choice>
    <mc:Fallback xmlns="">
      <p:transition spd="slow" advTm="15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6F17853-1FE3-4927-BA82-25A0E0B97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cs-CZ" sz="3600" dirty="0">
                <a:latin typeface="Cavolini" panose="03000502040302020204" pitchFamily="66" charset="0"/>
                <a:cs typeface="Cavolini" panose="03000502040302020204" pitchFamily="66" charset="0"/>
              </a:rPr>
              <a:t>VÝŽIVOVÁ DOPORUČENÁ DÁVKA (DACH)</a:t>
            </a:r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B196C6"/>
          </a:solidFill>
          <a:ln w="34925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EA8BDD78-059C-42D3-AF29-4C376A8747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3639759"/>
              </p:ext>
            </p:extLst>
          </p:nvPr>
        </p:nvGraphicFramePr>
        <p:xfrm>
          <a:off x="2063852" y="2805098"/>
          <a:ext cx="8053460" cy="34789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89856">
                  <a:extLst>
                    <a:ext uri="{9D8B030D-6E8A-4147-A177-3AD203B41FA5}">
                      <a16:colId xmlns:a16="http://schemas.microsoft.com/office/drawing/2014/main" val="3303045009"/>
                    </a:ext>
                  </a:extLst>
                </a:gridCol>
                <a:gridCol w="3663604">
                  <a:extLst>
                    <a:ext uri="{9D8B030D-6E8A-4147-A177-3AD203B41FA5}">
                      <a16:colId xmlns:a16="http://schemas.microsoft.com/office/drawing/2014/main" val="1367971155"/>
                    </a:ext>
                  </a:extLst>
                </a:gridCol>
              </a:tblGrid>
              <a:tr h="496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Věk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VDD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extLst>
                  <a:ext uri="{0D108BD9-81ED-4DB2-BD59-A6C34878D82A}">
                    <a16:rowId xmlns:a16="http://schemas.microsoft.com/office/drawing/2014/main" val="536618384"/>
                  </a:ext>
                </a:extLst>
              </a:tr>
              <a:tr h="496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0–3 měsíců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1–10 µg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extLst>
                  <a:ext uri="{0D108BD9-81ED-4DB2-BD59-A6C34878D82A}">
                    <a16:rowId xmlns:a16="http://schemas.microsoft.com/office/drawing/2014/main" val="594125733"/>
                  </a:ext>
                </a:extLst>
              </a:tr>
              <a:tr h="496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 dirty="0">
                          <a:effectLst/>
                          <a:latin typeface="Gill Sans Nova" panose="020B0602020104020203" pitchFamily="34" charset="0"/>
                        </a:rPr>
                        <a:t>4–11 měsíců</a:t>
                      </a:r>
                      <a:endParaRPr lang="cs-CZ" sz="2600" dirty="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20–40 µg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extLst>
                  <a:ext uri="{0D108BD9-81ED-4DB2-BD59-A6C34878D82A}">
                    <a16:rowId xmlns:a16="http://schemas.microsoft.com/office/drawing/2014/main" val="1398630425"/>
                  </a:ext>
                </a:extLst>
              </a:tr>
              <a:tr h="496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1–3 let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20–60 µg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extLst>
                  <a:ext uri="{0D108BD9-81ED-4DB2-BD59-A6C34878D82A}">
                    <a16:rowId xmlns:a16="http://schemas.microsoft.com/office/drawing/2014/main" val="728645314"/>
                  </a:ext>
                </a:extLst>
              </a:tr>
              <a:tr h="496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4–6 let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20–80 µg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extLst>
                  <a:ext uri="{0D108BD9-81ED-4DB2-BD59-A6C34878D82A}">
                    <a16:rowId xmlns:a16="http://schemas.microsoft.com/office/drawing/2014/main" val="2456443673"/>
                  </a:ext>
                </a:extLst>
              </a:tr>
              <a:tr h="496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7–14 let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20–100 µg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extLst>
                  <a:ext uri="{0D108BD9-81ED-4DB2-BD59-A6C34878D82A}">
                    <a16:rowId xmlns:a16="http://schemas.microsoft.com/office/drawing/2014/main" val="794261332"/>
                  </a:ext>
                </a:extLst>
              </a:tr>
              <a:tr h="496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>
                          <a:effectLst/>
                          <a:latin typeface="Gill Sans Nova" panose="020B0602020104020203" pitchFamily="34" charset="0"/>
                        </a:rPr>
                        <a:t>≥ 15 let</a:t>
                      </a:r>
                      <a:endParaRPr lang="cs-CZ" sz="26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600" dirty="0">
                          <a:effectLst/>
                          <a:latin typeface="Gill Sans Nova" panose="020B0602020104020203" pitchFamily="34" charset="0"/>
                        </a:rPr>
                        <a:t>30–100 µg</a:t>
                      </a:r>
                      <a:endParaRPr lang="cs-CZ" sz="2600" dirty="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54" marR="146054" marT="0" marB="0"/>
                </a:tc>
                <a:extLst>
                  <a:ext uri="{0D108BD9-81ED-4DB2-BD59-A6C34878D82A}">
                    <a16:rowId xmlns:a16="http://schemas.microsoft.com/office/drawing/2014/main" val="585274393"/>
                  </a:ext>
                </a:extLst>
              </a:tr>
            </a:tbl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5F4882A-6BD5-4C4E-BF6F-B4D5836ED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9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3"/>
    </mc:Choice>
    <mc:Fallback xmlns="">
      <p:transition spd="slow" advTm="19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043A57-8A8C-45F1-AF1C-84CB78279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6600" dirty="0"/>
              <a:t>CHROM  ZDROJE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196C6"/>
          </a:solidFill>
          <a:ln w="38100" cap="rnd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19CAC5-6E91-4522-8A38-CF345F59F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kumimoji="0" lang="cs-CZ" altLang="cs-CZ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maso, játra, vejce, </a:t>
            </a:r>
          </a:p>
          <a:p>
            <a:r>
              <a:rPr kumimoji="0" lang="cs-CZ" altLang="cs-CZ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ovesné vločky, rajčata, hlávkový salát, houby, kakao, celozrnné obiloviny, pivní kvasnice, </a:t>
            </a:r>
            <a:endParaRPr lang="cs-CZ" dirty="0"/>
          </a:p>
        </p:txBody>
      </p:sp>
      <p:pic>
        <p:nvPicPr>
          <p:cNvPr id="5" name="Obrázek 4" descr="Obsah obrázku jídlo, talíř, stůl, interiér&#10;&#10;Popis byl vytvořen automaticky">
            <a:extLst>
              <a:ext uri="{FF2B5EF4-FFF2-40B4-BE49-F238E27FC236}">
                <a16:creationId xmlns:a16="http://schemas.microsoft.com/office/drawing/2014/main" id="{DB72AFC1-7B22-472F-8566-2B1CAC48E1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8" r="1074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1AE671B-BDF8-4BD6-8BCA-81E5851D0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7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53"/>
    </mc:Choice>
    <mc:Fallback xmlns="">
      <p:transition spd="slow" advTm="16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jídlo, talíř, stůl, mísa&#10;&#10;Popis byl vytvořen automaticky">
            <a:extLst>
              <a:ext uri="{FF2B5EF4-FFF2-40B4-BE49-F238E27FC236}">
                <a16:creationId xmlns:a16="http://schemas.microsoft.com/office/drawing/2014/main" id="{2F291B79-512C-4CD9-B822-DC8F46802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BECCB51-584C-4685-90E7-4E29F98D1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0800"/>
              <a:t>MANGAN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44CC2D1-D86F-4195-811E-54233BF24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83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179"/>
    </mc:Choice>
    <mc:Fallback xmlns="">
      <p:transition spd="slow" advTm="5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rgbClr val="B196C6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223E48-A4A6-4E3F-A799-3E240EAA0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cs-CZ" sz="6800">
                <a:solidFill>
                  <a:schemeClr val="bg1"/>
                </a:solidFill>
              </a:rPr>
              <a:t>MANGAN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7A1A4A-C894-469F-9484-313FEFF3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/>
          </a:bodyPr>
          <a:lstStyle/>
          <a:p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Kosti, pojiva</a:t>
            </a:r>
          </a:p>
          <a:p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Funkce CNS</a:t>
            </a:r>
          </a:p>
          <a:p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antioxidační vlastnosti</a:t>
            </a:r>
          </a:p>
          <a:p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Toxicita 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8374F14-00E2-421C-90E6-5AD93FD110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240" y="2344881"/>
            <a:ext cx="4460568" cy="4442724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196DFCF-CC66-4137-BC0B-B30CE7A3D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1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23"/>
    </mc:Choice>
    <mc:Fallback xmlns="">
      <p:transition spd="slow" advTm="19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rgbClr val="B196C6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A30412-D279-403E-B76A-78D45647E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cs-CZ" sz="6800">
                <a:solidFill>
                  <a:schemeClr val="bg1"/>
                </a:solidFill>
              </a:rPr>
              <a:t>ŽELEZO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E89FE4-C6E2-4722-947C-47EAD2331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/>
          </a:bodyPr>
          <a:lstStyle/>
          <a:p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hemoglobin, myoglobin, cytochromy aj. </a:t>
            </a:r>
          </a:p>
          <a:p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významný podíl na získávání energie</a:t>
            </a:r>
          </a:p>
          <a:p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kofaktorem antioxidačních enzymů </a:t>
            </a:r>
          </a:p>
          <a:p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vliv na imunitní systém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4470F37-C082-4D02-8D1A-03E8B5229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1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71"/>
    </mc:Choice>
    <mc:Fallback xmlns="">
      <p:transition spd="slow" advTm="34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F62872-A845-4ED5-B1C9-402737A52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MANGAN – ZDRAVOTNÍ TVRZENÍ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28EF82-0400-4662-B717-1EB658746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15000"/>
              </a:lnSpc>
              <a:buNone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Mangan p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řispívá </a:t>
            </a:r>
          </a:p>
          <a:p>
            <a:pPr lvl="1" algn="just">
              <a:lnSpc>
                <a:spcPct val="115000"/>
              </a:lnSpc>
            </a:pP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 </a:t>
            </a:r>
            <a:r>
              <a:rPr lang="cs-CZ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normálnímu energetickému metabolismu</a:t>
            </a: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>
              <a:lnSpc>
                <a:spcPct val="115000"/>
              </a:lnSpc>
            </a:pP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 udržení </a:t>
            </a:r>
            <a:r>
              <a:rPr lang="cs-CZ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normálního stavu kostí</a:t>
            </a: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>
              <a:lnSpc>
                <a:spcPct val="115000"/>
              </a:lnSpc>
            </a:pP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 </a:t>
            </a:r>
            <a:r>
              <a:rPr lang="cs-CZ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normální</a:t>
            </a: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tvorbě pojivových tkání</a:t>
            </a: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>
              <a:lnSpc>
                <a:spcPct val="115000"/>
              </a:lnSpc>
            </a:pP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 </a:t>
            </a:r>
            <a:r>
              <a:rPr lang="cs-CZ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ochraně buněk před oxidativním stresem</a:t>
            </a: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7E4EA19-2A38-427C-B8F8-FF9D95630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32"/>
    </mc:Choice>
    <mc:Fallback xmlns="">
      <p:transition spd="slow" advTm="20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94E4E2-F3FA-45ED-9E46-CF1BA764C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6600" dirty="0"/>
              <a:t>MANGAN  ZDROJE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196C6"/>
          </a:solidFill>
          <a:ln w="38100" cap="rnd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8810A4-DF46-47CC-A96B-E3C4EA832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Potraviny rostlinného původu ˃ Potraviny živočišného původu </a:t>
            </a:r>
          </a:p>
          <a:p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čaj, pórek, hlávkový salát, špenát či ovesné vločky</a:t>
            </a:r>
          </a:p>
          <a:p>
            <a:endParaRPr lang="cs-CZ"/>
          </a:p>
        </p:txBody>
      </p:sp>
      <p:pic>
        <p:nvPicPr>
          <p:cNvPr id="11" name="Obrázek 10" descr="Obsah obrázku jídlo, stůl, talíř, mísa&#10;&#10;Popis byl vytvořen automaticky">
            <a:extLst>
              <a:ext uri="{FF2B5EF4-FFF2-40B4-BE49-F238E27FC236}">
                <a16:creationId xmlns:a16="http://schemas.microsoft.com/office/drawing/2014/main" id="{0D4AFFA3-90AF-4B74-9C47-C4F18177D6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8" r="-2" b="638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FC3C627-B44E-4C2A-B716-DAD233805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37"/>
    </mc:Choice>
    <mc:Fallback xmlns="">
      <p:transition spd="slow" advTm="18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6EE6E8-AA20-4CAB-BB75-B87AF9808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KOBALT, MOLYBDEN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FCC51E4-6EC1-44DC-85D3-1B1995B53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2"/>
          <a:stretch/>
        </p:blipFill>
        <p:spPr>
          <a:xfrm>
            <a:off x="559265" y="1749221"/>
            <a:ext cx="5201456" cy="512549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6FB6C1-0EDA-4EED-BB5E-B2B703653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80" y="1818084"/>
            <a:ext cx="5059680" cy="5039916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B776EBC-A4D6-4A94-A726-56B9461E3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9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5"/>
    </mc:Choice>
    <mc:Fallback xmlns="">
      <p:transition spd="slow" advTm="7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rgbClr val="B196C6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C2F44E-029C-4CDC-8789-EC52081FE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b="1" cap="all" spc="75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Kobalt, molybden </a:t>
            </a:r>
            <a:endParaRPr lang="cs-CZ" sz="5600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5DACB4-1C69-4720-9DC2-DC34EB5A5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882315"/>
            <a:ext cx="5254754" cy="5294647"/>
          </a:xfrm>
        </p:spPr>
        <p:txBody>
          <a:bodyPr>
            <a:normAutofit/>
          </a:bodyPr>
          <a:lstStyle/>
          <a:p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Odpovídají definici stopovým prvkům (včetně niklu)</a:t>
            </a:r>
            <a:endParaRPr lang="cs-CZ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Kobalt </a:t>
            </a:r>
          </a:p>
          <a:p>
            <a:pPr lvl="1"/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vitamin B12 </a:t>
            </a:r>
          </a:p>
          <a:p>
            <a:pPr marL="0" indent="0">
              <a:spcBef>
                <a:spcPts val="1500"/>
              </a:spcBef>
              <a:buNone/>
            </a:pPr>
            <a:endParaRPr lang="cs-CZ" b="1" cap="all" spc="75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500"/>
              </a:spcBef>
              <a:buNone/>
            </a:pPr>
            <a:r>
              <a:rPr lang="cs-CZ" b="1" cap="all" spc="75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Zdravotní tvrzení</a:t>
            </a:r>
          </a:p>
          <a:p>
            <a:r>
              <a:rPr lang="cs-C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Molybden přispívá </a:t>
            </a:r>
            <a:r>
              <a:rPr lang="cs-CZ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 normálnímu metabolismu sirných aminokyselin.</a:t>
            </a:r>
            <a:endParaRPr lang="cs-CZ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9F3FE03-D68A-4F2A-9129-5619E0F5C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4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31"/>
    </mc:Choice>
    <mc:Fallback xmlns="">
      <p:transition spd="slow" advTm="47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7D725CCF-F4B1-4731-8D22-C57C091EB2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" r="1" b="4746"/>
          <a:stretch/>
        </p:blipFill>
        <p:spPr>
          <a:xfrm>
            <a:off x="577637" y="424330"/>
            <a:ext cx="11036726" cy="5869478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  <p:sp>
        <p:nvSpPr>
          <p:cNvPr id="2" name="Obdélník: ohnutý roh 1">
            <a:extLst>
              <a:ext uri="{FF2B5EF4-FFF2-40B4-BE49-F238E27FC236}">
                <a16:creationId xmlns:a16="http://schemas.microsoft.com/office/drawing/2014/main" id="{7F193D22-3823-4F61-B878-3A725B565A00}"/>
              </a:ext>
            </a:extLst>
          </p:cNvPr>
          <p:cNvSpPr/>
          <p:nvPr/>
        </p:nvSpPr>
        <p:spPr>
          <a:xfrm>
            <a:off x="8649085" y="4499343"/>
            <a:ext cx="3539867" cy="2358657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Cavolini" panose="03000502040302020204" pitchFamily="66" charset="0"/>
                <a:cs typeface="Cavolini" panose="03000502040302020204" pitchFamily="66" charset="0"/>
              </a:rPr>
              <a:t>Konzultace/dotazy</a:t>
            </a:r>
          </a:p>
          <a:p>
            <a:pPr algn="ctr"/>
            <a:endParaRPr lang="cs-CZ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dirty="0">
                <a:latin typeface="Cavolini" panose="03000502040302020204" pitchFamily="66" charset="0"/>
                <a:cs typeface="Cavolini" panose="03000502040302020204" pitchFamily="66" charset="0"/>
              </a:rPr>
              <a:t>MS </a:t>
            </a:r>
            <a:r>
              <a:rPr lang="cs-CZ" dirty="0" err="1">
                <a:latin typeface="Cavolini" panose="03000502040302020204" pitchFamily="66" charset="0"/>
                <a:cs typeface="Cavolini" panose="03000502040302020204" pitchFamily="66" charset="0"/>
              </a:rPr>
              <a:t>Teams</a:t>
            </a:r>
            <a:endParaRPr lang="cs-CZ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dirty="0">
                <a:latin typeface="Cavolini" panose="03000502040302020204" pitchFamily="66" charset="0"/>
                <a:cs typeface="Cavolini" panose="03000502040302020204" pitchFamily="66" charset="0"/>
              </a:rPr>
              <a:t>446836@mail.muni.cz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7CEE933-BB60-4FF3-B49F-48AEC859E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9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92"/>
    </mc:Choice>
    <mc:Fallback xmlns="">
      <p:transition spd="slow" advTm="22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3DAA0EF-336D-4CDC-A9A2-8460363E2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079A19-B31E-4129-A464-7547FF05A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90556" cy="6858000"/>
          </a:xfrm>
          <a:custGeom>
            <a:avLst/>
            <a:gdLst>
              <a:gd name="connsiteX0" fmla="*/ 0 w 4090556"/>
              <a:gd name="connsiteY0" fmla="*/ 0 h 6858000"/>
              <a:gd name="connsiteX1" fmla="*/ 4077555 w 4090556"/>
              <a:gd name="connsiteY1" fmla="*/ 0 h 6858000"/>
              <a:gd name="connsiteX2" fmla="*/ 4077574 w 4090556"/>
              <a:gd name="connsiteY2" fmla="*/ 720 h 6858000"/>
              <a:gd name="connsiteX3" fmla="*/ 4075790 w 4090556"/>
              <a:gd name="connsiteY3" fmla="*/ 575485 h 6858000"/>
              <a:gd name="connsiteX4" fmla="*/ 4076555 w 4090556"/>
              <a:gd name="connsiteY4" fmla="*/ 932245 h 6858000"/>
              <a:gd name="connsiteX5" fmla="*/ 4076555 w 4090556"/>
              <a:gd name="connsiteY5" fmla="*/ 1286711 h 6858000"/>
              <a:gd name="connsiteX6" fmla="*/ 4082288 w 4090556"/>
              <a:gd name="connsiteY6" fmla="*/ 1595180 h 6858000"/>
              <a:gd name="connsiteX7" fmla="*/ 4078211 w 4090556"/>
              <a:gd name="connsiteY7" fmla="*/ 2133123 h 6858000"/>
              <a:gd name="connsiteX8" fmla="*/ 4071968 w 4090556"/>
              <a:gd name="connsiteY8" fmla="*/ 2946025 h 6858000"/>
              <a:gd name="connsiteX9" fmla="*/ 4068401 w 4090556"/>
              <a:gd name="connsiteY9" fmla="*/ 3502061 h 6858000"/>
              <a:gd name="connsiteX10" fmla="*/ 4087513 w 4090556"/>
              <a:gd name="connsiteY10" fmla="*/ 4076061 h 6858000"/>
              <a:gd name="connsiteX11" fmla="*/ 4076938 w 4090556"/>
              <a:gd name="connsiteY11" fmla="*/ 4442632 h 6858000"/>
              <a:gd name="connsiteX12" fmla="*/ 4071459 w 4090556"/>
              <a:gd name="connsiteY12" fmla="*/ 4827550 h 6858000"/>
              <a:gd name="connsiteX13" fmla="*/ 4071459 w 4090556"/>
              <a:gd name="connsiteY13" fmla="*/ 5019945 h 6858000"/>
              <a:gd name="connsiteX14" fmla="*/ 4084200 w 4090556"/>
              <a:gd name="connsiteY14" fmla="*/ 5490104 h 6858000"/>
              <a:gd name="connsiteX15" fmla="*/ 4077446 w 4090556"/>
              <a:gd name="connsiteY15" fmla="*/ 5844569 h 6858000"/>
              <a:gd name="connsiteX16" fmla="*/ 4082544 w 4090556"/>
              <a:gd name="connsiteY16" fmla="*/ 6260195 h 6858000"/>
              <a:gd name="connsiteX17" fmla="*/ 4086110 w 4090556"/>
              <a:gd name="connsiteY17" fmla="*/ 6706145 h 6858000"/>
              <a:gd name="connsiteX18" fmla="*/ 4086135 w 4090556"/>
              <a:gd name="connsiteY18" fmla="*/ 6794562 h 6858000"/>
              <a:gd name="connsiteX19" fmla="*/ 4080334 w 4090556"/>
              <a:gd name="connsiteY19" fmla="*/ 6858000 h 6858000"/>
              <a:gd name="connsiteX20" fmla="*/ 0 w 4090556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90556" h="6858000">
                <a:moveTo>
                  <a:pt x="0" y="0"/>
                </a:moveTo>
                <a:lnTo>
                  <a:pt x="4077555" y="0"/>
                </a:lnTo>
                <a:lnTo>
                  <a:pt x="4077574" y="720"/>
                </a:lnTo>
                <a:cubicBezTo>
                  <a:pt x="4079358" y="192351"/>
                  <a:pt x="4064960" y="384364"/>
                  <a:pt x="4075790" y="575485"/>
                </a:cubicBezTo>
                <a:cubicBezTo>
                  <a:pt x="4082544" y="694108"/>
                  <a:pt x="4081269" y="814132"/>
                  <a:pt x="4076555" y="932245"/>
                </a:cubicBezTo>
                <a:cubicBezTo>
                  <a:pt x="4071840" y="1050357"/>
                  <a:pt x="4065470" y="1168597"/>
                  <a:pt x="4076555" y="1286711"/>
                </a:cubicBezTo>
                <a:cubicBezTo>
                  <a:pt x="4084710" y="1389317"/>
                  <a:pt x="4086621" y="1492332"/>
                  <a:pt x="4082288" y="1595180"/>
                </a:cubicBezTo>
                <a:cubicBezTo>
                  <a:pt x="4077319" y="1774452"/>
                  <a:pt x="4067637" y="1953851"/>
                  <a:pt x="4078211" y="2133123"/>
                </a:cubicBezTo>
                <a:cubicBezTo>
                  <a:pt x="4094393" y="2404260"/>
                  <a:pt x="4084710" y="2675143"/>
                  <a:pt x="4071968" y="2946025"/>
                </a:cubicBezTo>
                <a:cubicBezTo>
                  <a:pt x="4063049" y="3131413"/>
                  <a:pt x="4055659" y="3316673"/>
                  <a:pt x="4068401" y="3502061"/>
                </a:cubicBezTo>
                <a:cubicBezTo>
                  <a:pt x="4081396" y="3693182"/>
                  <a:pt x="4097323" y="3884176"/>
                  <a:pt x="4087513" y="4076061"/>
                </a:cubicBezTo>
                <a:cubicBezTo>
                  <a:pt x="4081142" y="4198251"/>
                  <a:pt x="4069037" y="4320315"/>
                  <a:pt x="4076938" y="4442632"/>
                </a:cubicBezTo>
                <a:cubicBezTo>
                  <a:pt x="4083270" y="4570925"/>
                  <a:pt x="4081435" y="4699486"/>
                  <a:pt x="4071459" y="4827550"/>
                </a:cubicBezTo>
                <a:cubicBezTo>
                  <a:pt x="4065725" y="4891550"/>
                  <a:pt x="4065725" y="4955945"/>
                  <a:pt x="4071459" y="5019945"/>
                </a:cubicBezTo>
                <a:cubicBezTo>
                  <a:pt x="4087742" y="5176105"/>
                  <a:pt x="4091997" y="5333296"/>
                  <a:pt x="4084200" y="5490104"/>
                </a:cubicBezTo>
                <a:cubicBezTo>
                  <a:pt x="4079740" y="5608217"/>
                  <a:pt x="4071968" y="5726202"/>
                  <a:pt x="4077446" y="5844569"/>
                </a:cubicBezTo>
                <a:cubicBezTo>
                  <a:pt x="4083944" y="5983069"/>
                  <a:pt x="4088914" y="6121696"/>
                  <a:pt x="4082544" y="6260195"/>
                </a:cubicBezTo>
                <a:cubicBezTo>
                  <a:pt x="4075841" y="6408803"/>
                  <a:pt x="4077026" y="6557662"/>
                  <a:pt x="4086110" y="6706145"/>
                </a:cubicBezTo>
                <a:cubicBezTo>
                  <a:pt x="4087467" y="6735616"/>
                  <a:pt x="4087474" y="6765120"/>
                  <a:pt x="4086135" y="6794562"/>
                </a:cubicBezTo>
                <a:lnTo>
                  <a:pt x="408033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19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40DFB91-D502-478C-B1C1-CBF6DB9A7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640823"/>
            <a:ext cx="3103194" cy="5583148"/>
          </a:xfrm>
        </p:spPr>
        <p:txBody>
          <a:bodyPr anchor="ctr">
            <a:normAutofit/>
          </a:bodyPr>
          <a:lstStyle/>
          <a:p>
            <a:r>
              <a:rPr lang="cs-CZ" sz="3700">
                <a:solidFill>
                  <a:schemeClr val="bg1"/>
                </a:solidFill>
              </a:rPr>
              <a:t>ŽELEZO – ZDRAVOTNÍ TVRZENÍ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B7D0E10B-7B19-4CC1-B520-30AAC3B613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63749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7596B99-B17D-4C53-B0F3-4563C2F5B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1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47"/>
    </mc:Choice>
    <mc:Fallback xmlns="">
      <p:transition spd="slow" advTm="25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17DCBF-B693-4F8F-9868-ED7F01BE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cs-CZ" sz="5000" dirty="0">
                <a:latin typeface="Cavolini" panose="03000502040302020204" pitchFamily="66" charset="0"/>
                <a:cs typeface="Cavolini" panose="03000502040302020204" pitchFamily="66" charset="0"/>
              </a:rPr>
              <a:t>VÝŽIVOVÁ DOPORUČENÁ DÁVKA</a:t>
            </a:r>
          </a:p>
        </p:txBody>
      </p:sp>
      <p:sp>
        <p:nvSpPr>
          <p:cNvPr id="16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B196C6"/>
          </a:solidFill>
          <a:ln w="34925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C1BEAF13-32B4-4015-B180-B20490FEFA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092104"/>
              </p:ext>
            </p:extLst>
          </p:nvPr>
        </p:nvGraphicFramePr>
        <p:xfrm>
          <a:off x="632647" y="2805545"/>
          <a:ext cx="10915870" cy="34780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09068">
                  <a:extLst>
                    <a:ext uri="{9D8B030D-6E8A-4147-A177-3AD203B41FA5}">
                      <a16:colId xmlns:a16="http://schemas.microsoft.com/office/drawing/2014/main" val="563393868"/>
                    </a:ext>
                  </a:extLst>
                </a:gridCol>
                <a:gridCol w="2353400">
                  <a:extLst>
                    <a:ext uri="{9D8B030D-6E8A-4147-A177-3AD203B41FA5}">
                      <a16:colId xmlns:a16="http://schemas.microsoft.com/office/drawing/2014/main" val="1721495202"/>
                    </a:ext>
                  </a:extLst>
                </a:gridCol>
                <a:gridCol w="2353402">
                  <a:extLst>
                    <a:ext uri="{9D8B030D-6E8A-4147-A177-3AD203B41FA5}">
                      <a16:colId xmlns:a16="http://schemas.microsoft.com/office/drawing/2014/main" val="3195330533"/>
                    </a:ext>
                  </a:extLst>
                </a:gridCol>
              </a:tblGrid>
              <a:tr h="4351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Věk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89" marR="136589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VDD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89" marR="136589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618661"/>
                  </a:ext>
                </a:extLst>
              </a:tr>
              <a:tr h="4351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7–11 měsíců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89" marR="136589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11 mg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89" marR="136589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341985"/>
                  </a:ext>
                </a:extLst>
              </a:tr>
              <a:tr h="4351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 dirty="0">
                          <a:effectLst/>
                          <a:latin typeface="Gill Sans Nova" panose="020B0602020104020203" pitchFamily="34" charset="0"/>
                        </a:rPr>
                        <a:t>1–6 let</a:t>
                      </a:r>
                      <a:endParaRPr lang="cs-CZ" sz="2400" dirty="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89" marR="136589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7 mg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89" marR="136589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262121"/>
                  </a:ext>
                </a:extLst>
              </a:tr>
              <a:tr h="4351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7–11 let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89" marR="136589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11 mg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89" marR="136589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433632"/>
                  </a:ext>
                </a:extLst>
              </a:tr>
              <a:tr h="4351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12–17 let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89" marR="136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11 mg ♂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89" marR="136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13 mg ♀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89" marR="136589" marT="0" marB="0"/>
                </a:tc>
                <a:extLst>
                  <a:ext uri="{0D108BD9-81ED-4DB2-BD59-A6C34878D82A}">
                    <a16:rowId xmlns:a16="http://schemas.microsoft.com/office/drawing/2014/main" val="4197349651"/>
                  </a:ext>
                </a:extLst>
              </a:tr>
              <a:tr h="431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≥ 18 let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89" marR="136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11 mg ♂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89" marR="136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16 mg ♀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89" marR="136589" marT="0" marB="0"/>
                </a:tc>
                <a:extLst>
                  <a:ext uri="{0D108BD9-81ED-4DB2-BD59-A6C34878D82A}">
                    <a16:rowId xmlns:a16="http://schemas.microsoft.com/office/drawing/2014/main" val="4041845615"/>
                  </a:ext>
                </a:extLst>
              </a:tr>
              <a:tr h="4351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 dirty="0">
                          <a:effectLst/>
                          <a:latin typeface="Gill Sans Nova" panose="020B0602020104020203" pitchFamily="34" charset="0"/>
                        </a:rPr>
                        <a:t>Těhotné a kojící ženy (≥ 18 let)</a:t>
                      </a:r>
                      <a:endParaRPr lang="cs-CZ" sz="2400" dirty="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89" marR="136589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16 mg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89" marR="136589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543678"/>
                  </a:ext>
                </a:extLst>
              </a:tr>
              <a:tr h="4351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>
                          <a:effectLst/>
                          <a:latin typeface="Gill Sans Nova" panose="020B0602020104020203" pitchFamily="34" charset="0"/>
                        </a:rPr>
                        <a:t>Postmenopauzální ženy (≥ 40 let)</a:t>
                      </a:r>
                      <a:endParaRPr lang="cs-CZ" sz="24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89" marR="136589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400" dirty="0">
                          <a:effectLst/>
                          <a:latin typeface="Gill Sans Nova" panose="020B0602020104020203" pitchFamily="34" charset="0"/>
                        </a:rPr>
                        <a:t>11 mg</a:t>
                      </a:r>
                      <a:endParaRPr lang="cs-CZ" sz="2400" dirty="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89" marR="136589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689389"/>
                  </a:ext>
                </a:extLst>
              </a:tr>
            </a:tbl>
          </a:graphicData>
        </a:graphic>
      </p:graphicFrame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C7734E9-564E-4472-9E12-DEA813750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6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72"/>
    </mc:Choice>
    <mc:Fallback xmlns="">
      <p:transition spd="slow" advTm="28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3E1B95C-0873-48AD-A3D2-E6B68FA8E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70"/>
            <a:ext cx="6894576" cy="178453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/>
              <a:t>ŽELEZO - ZDROJE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395391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B196C6"/>
          </a:solidFill>
          <a:ln w="38100" cap="rnd">
            <a:solidFill>
              <a:srgbClr val="B196C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98986D-E120-4BCB-9330-A520E11CD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8307"/>
            <a:ext cx="6894576" cy="34852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formy</a:t>
            </a:r>
          </a:p>
          <a:p>
            <a:pPr lvl="1">
              <a:lnSpc>
                <a:spcPct val="100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Hemové </a:t>
            </a:r>
          </a:p>
          <a:p>
            <a:pPr lvl="2">
              <a:lnSpc>
                <a:spcPct val="100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maso, játra a ryby</a:t>
            </a:r>
          </a:p>
          <a:p>
            <a:pPr lvl="2">
              <a:lnSpc>
                <a:spcPct val="100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Absorpce 15–35 %</a:t>
            </a:r>
          </a:p>
          <a:p>
            <a:pPr lvl="1">
              <a:lnSpc>
                <a:spcPct val="100000"/>
              </a:lnSpc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Nehemové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2">
              <a:lnSpc>
                <a:spcPct val="100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skořápkové plody, obiloviny, luštěniny, kakao, zelenina, vejce </a:t>
            </a:r>
          </a:p>
          <a:p>
            <a:pPr lvl="2">
              <a:lnSpc>
                <a:spcPct val="100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Absorpce 2–15 %</a:t>
            </a:r>
          </a:p>
          <a:p>
            <a:pPr lvl="2">
              <a:lnSpc>
                <a:spcPct val="100000"/>
              </a:lnSpc>
            </a:pPr>
            <a:endParaRPr lang="cs-CZ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MM – absorpce okolo 40 %</a:t>
            </a:r>
          </a:p>
          <a:p>
            <a:pPr lvl="2">
              <a:lnSpc>
                <a:spcPct val="100000"/>
              </a:lnSpc>
            </a:pPr>
            <a:endParaRPr lang="cs-CZ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</a:pP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</a:pPr>
            <a:endParaRPr lang="cs-CZ" sz="17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cs-CZ" sz="1700" dirty="0"/>
          </a:p>
        </p:txBody>
      </p:sp>
      <p:pic>
        <p:nvPicPr>
          <p:cNvPr id="5" name="Obrázek 4" descr="Obsah obrázku jídlo, stůl, talíř, interiér&#10;&#10;Popis byl vytvořen automaticky">
            <a:extLst>
              <a:ext uri="{FF2B5EF4-FFF2-40B4-BE49-F238E27FC236}">
                <a16:creationId xmlns:a16="http://schemas.microsoft.com/office/drawing/2014/main" id="{668A9C83-9970-4D5F-B07E-21F1E5268F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2" r="23668" b="6563"/>
          <a:stretch/>
        </p:blipFill>
        <p:spPr>
          <a:xfrm>
            <a:off x="7891567" y="9"/>
            <a:ext cx="4300433" cy="6803127"/>
          </a:xfrm>
          <a:custGeom>
            <a:avLst/>
            <a:gdLst/>
            <a:ahLst/>
            <a:cxnLst/>
            <a:rect l="l" t="t" r="r" b="b"/>
            <a:pathLst>
              <a:path w="4050601" h="6858000">
                <a:moveTo>
                  <a:pt x="26697" y="0"/>
                </a:moveTo>
                <a:lnTo>
                  <a:pt x="4050601" y="0"/>
                </a:lnTo>
                <a:lnTo>
                  <a:pt x="4050601" y="6858000"/>
                </a:lnTo>
                <a:lnTo>
                  <a:pt x="28376" y="6858000"/>
                </a:lnTo>
                <a:lnTo>
                  <a:pt x="28782" y="6851321"/>
                </a:lnTo>
                <a:cubicBezTo>
                  <a:pt x="31911" y="6730915"/>
                  <a:pt x="35027" y="6610471"/>
                  <a:pt x="38157" y="6489990"/>
                </a:cubicBezTo>
                <a:cubicBezTo>
                  <a:pt x="38284" y="6484913"/>
                  <a:pt x="39171" y="6479963"/>
                  <a:pt x="39171" y="6474886"/>
                </a:cubicBezTo>
                <a:cubicBezTo>
                  <a:pt x="48166" y="6361042"/>
                  <a:pt x="53107" y="6247198"/>
                  <a:pt x="18899" y="6136019"/>
                </a:cubicBezTo>
                <a:cubicBezTo>
                  <a:pt x="15871" y="6125573"/>
                  <a:pt x="14262" y="6114773"/>
                  <a:pt x="14084" y="6103909"/>
                </a:cubicBezTo>
                <a:cubicBezTo>
                  <a:pt x="12413" y="6006983"/>
                  <a:pt x="16644" y="5910056"/>
                  <a:pt x="26754" y="5813650"/>
                </a:cubicBezTo>
                <a:cubicBezTo>
                  <a:pt x="31949" y="5754507"/>
                  <a:pt x="26754" y="5694475"/>
                  <a:pt x="43478" y="5635967"/>
                </a:cubicBezTo>
                <a:cubicBezTo>
                  <a:pt x="50864" y="5606890"/>
                  <a:pt x="55109" y="5577103"/>
                  <a:pt x="56147" y="5547125"/>
                </a:cubicBezTo>
                <a:cubicBezTo>
                  <a:pt x="59948" y="5474529"/>
                  <a:pt x="38537" y="5406248"/>
                  <a:pt x="18139" y="5337713"/>
                </a:cubicBezTo>
                <a:cubicBezTo>
                  <a:pt x="7370" y="5301414"/>
                  <a:pt x="-5426" y="5264355"/>
                  <a:pt x="2429" y="5226280"/>
                </a:cubicBezTo>
                <a:cubicBezTo>
                  <a:pt x="16707" y="5167720"/>
                  <a:pt x="24854" y="5107828"/>
                  <a:pt x="26754" y="5047581"/>
                </a:cubicBezTo>
                <a:cubicBezTo>
                  <a:pt x="26754" y="5004937"/>
                  <a:pt x="16365" y="4963181"/>
                  <a:pt x="20039" y="4920664"/>
                </a:cubicBezTo>
                <a:cubicBezTo>
                  <a:pt x="28211" y="4838181"/>
                  <a:pt x="30238" y="4755203"/>
                  <a:pt x="26121" y="4672415"/>
                </a:cubicBezTo>
                <a:cubicBezTo>
                  <a:pt x="26095" y="4639315"/>
                  <a:pt x="29846" y="4606317"/>
                  <a:pt x="37270" y="4574054"/>
                </a:cubicBezTo>
                <a:cubicBezTo>
                  <a:pt x="46506" y="4517120"/>
                  <a:pt x="48419" y="4459246"/>
                  <a:pt x="42971" y="4401829"/>
                </a:cubicBezTo>
                <a:cubicBezTo>
                  <a:pt x="37016" y="4335324"/>
                  <a:pt x="19279" y="4269835"/>
                  <a:pt x="14845" y="4203331"/>
                </a:cubicBezTo>
                <a:cubicBezTo>
                  <a:pt x="7876" y="4093167"/>
                  <a:pt x="17759" y="3983003"/>
                  <a:pt x="27514" y="3873347"/>
                </a:cubicBezTo>
                <a:cubicBezTo>
                  <a:pt x="35116" y="3803010"/>
                  <a:pt x="37143" y="3732178"/>
                  <a:pt x="33596" y="3661523"/>
                </a:cubicBezTo>
                <a:cubicBezTo>
                  <a:pt x="29161" y="3605426"/>
                  <a:pt x="22193" y="3549329"/>
                  <a:pt x="20926" y="3493232"/>
                </a:cubicBezTo>
                <a:cubicBezTo>
                  <a:pt x="18646" y="3392967"/>
                  <a:pt x="19532" y="3292703"/>
                  <a:pt x="25360" y="3192439"/>
                </a:cubicBezTo>
                <a:cubicBezTo>
                  <a:pt x="28274" y="3142180"/>
                  <a:pt x="32962" y="3092429"/>
                  <a:pt x="34989" y="3041789"/>
                </a:cubicBezTo>
                <a:cubicBezTo>
                  <a:pt x="37016" y="2991149"/>
                  <a:pt x="41071" y="2940002"/>
                  <a:pt x="29542" y="2890377"/>
                </a:cubicBezTo>
                <a:cubicBezTo>
                  <a:pt x="10030" y="2805978"/>
                  <a:pt x="24347" y="2721959"/>
                  <a:pt x="28528" y="2637813"/>
                </a:cubicBezTo>
                <a:cubicBezTo>
                  <a:pt x="31062" y="2585523"/>
                  <a:pt x="46266" y="2531964"/>
                  <a:pt x="32836" y="2481198"/>
                </a:cubicBezTo>
                <a:cubicBezTo>
                  <a:pt x="11677" y="2401621"/>
                  <a:pt x="25487" y="2323694"/>
                  <a:pt x="32836" y="2245386"/>
                </a:cubicBezTo>
                <a:cubicBezTo>
                  <a:pt x="41311" y="2171280"/>
                  <a:pt x="39816" y="2096361"/>
                  <a:pt x="28401" y="2022648"/>
                </a:cubicBezTo>
                <a:cubicBezTo>
                  <a:pt x="14084" y="1949518"/>
                  <a:pt x="14084" y="1874307"/>
                  <a:pt x="28401" y="1801178"/>
                </a:cubicBezTo>
                <a:cubicBezTo>
                  <a:pt x="40260" y="1740816"/>
                  <a:pt x="41628" y="1678868"/>
                  <a:pt x="32455" y="1618037"/>
                </a:cubicBezTo>
                <a:cubicBezTo>
                  <a:pt x="26247" y="1574505"/>
                  <a:pt x="15098" y="1531226"/>
                  <a:pt x="13578" y="1487694"/>
                </a:cubicBezTo>
                <a:cubicBezTo>
                  <a:pt x="10436" y="1396656"/>
                  <a:pt x="12298" y="1305517"/>
                  <a:pt x="19153" y="1214696"/>
                </a:cubicBezTo>
                <a:cubicBezTo>
                  <a:pt x="27134" y="1111259"/>
                  <a:pt x="42464" y="1008202"/>
                  <a:pt x="31822" y="904004"/>
                </a:cubicBezTo>
                <a:cubicBezTo>
                  <a:pt x="28148" y="868213"/>
                  <a:pt x="20673" y="832549"/>
                  <a:pt x="19913" y="796632"/>
                </a:cubicBezTo>
                <a:cubicBezTo>
                  <a:pt x="18266" y="729366"/>
                  <a:pt x="17505" y="662989"/>
                  <a:pt x="21306" y="593565"/>
                </a:cubicBezTo>
                <a:cubicBezTo>
                  <a:pt x="25107" y="524142"/>
                  <a:pt x="39550" y="453703"/>
                  <a:pt x="29795" y="385549"/>
                </a:cubicBezTo>
                <a:cubicBezTo>
                  <a:pt x="20039" y="317394"/>
                  <a:pt x="26374" y="250382"/>
                  <a:pt x="32709" y="183497"/>
                </a:cubicBezTo>
                <a:cubicBezTo>
                  <a:pt x="35750" y="151705"/>
                  <a:pt x="37809" y="120261"/>
                  <a:pt x="37254" y="88945"/>
                </a:cubicBezTo>
                <a:close/>
              </a:path>
            </a:pathLst>
          </a:cu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309DA7CA-526A-4712-934E-D9C7B862E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17"/>
    </mc:Choice>
    <mc:Fallback xmlns="">
      <p:transition spd="slow" advTm="93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7984810A-2B1F-4240-A9BC-A670E02CF5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227208"/>
              </p:ext>
            </p:extLst>
          </p:nvPr>
        </p:nvGraphicFramePr>
        <p:xfrm>
          <a:off x="0" y="0"/>
          <a:ext cx="12192000" cy="6858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441544429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716889994"/>
                    </a:ext>
                  </a:extLst>
                </a:gridCol>
              </a:tblGrid>
              <a:tr h="76071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effectLst/>
                          <a:latin typeface="Gill Sans Nova" panose="020B0602020104020203" pitchFamily="34" charset="0"/>
                        </a:rPr>
                        <a:t>Nutriční faktory ovlivňující absorpci HEMOVÉHO železa</a:t>
                      </a:r>
                      <a:endParaRPr lang="cs-CZ" sz="28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252752"/>
                  </a:ext>
                </a:extLst>
              </a:tr>
              <a:tr h="7617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dirty="0">
                          <a:effectLst/>
                          <a:latin typeface="Gill Sans Nova" panose="020B0602020104020203" pitchFamily="34" charset="0"/>
                        </a:rPr>
                        <a:t>Zvýšení absorpce ↑</a:t>
                      </a:r>
                      <a:endParaRPr lang="cs-CZ" sz="2800" dirty="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b="1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Snížení absorpce ↓</a:t>
                      </a:r>
                      <a:endParaRPr lang="cs-CZ" sz="2800" b="1" dirty="0">
                        <a:solidFill>
                          <a:schemeClr val="bg1"/>
                        </a:solidFill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919169"/>
                  </a:ext>
                </a:extLst>
              </a:tr>
              <a:tr h="763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b="0" dirty="0">
                          <a:solidFill>
                            <a:schemeClr val="tx1"/>
                          </a:solidFill>
                          <a:effectLst/>
                          <a:latin typeface="Gill Sans Nova" panose="020B0602020104020203" pitchFamily="34" charset="0"/>
                        </a:rPr>
                        <a:t>Maso</a:t>
                      </a:r>
                      <a:endParaRPr lang="cs-CZ" sz="2800" b="0" dirty="0">
                        <a:solidFill>
                          <a:schemeClr val="tx1"/>
                        </a:solidFill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b="0" dirty="0">
                          <a:solidFill>
                            <a:schemeClr val="tx1"/>
                          </a:solidFill>
                          <a:effectLst/>
                          <a:latin typeface="Gill Sans Nova" panose="020B0602020104020203" pitchFamily="34" charset="0"/>
                        </a:rPr>
                        <a:t>Vápník</a:t>
                      </a:r>
                      <a:endParaRPr lang="cs-CZ" sz="2800" b="0" dirty="0">
                        <a:solidFill>
                          <a:schemeClr val="tx1"/>
                        </a:solidFill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136051"/>
                  </a:ext>
                </a:extLst>
              </a:tr>
              <a:tr h="76071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dirty="0">
                          <a:effectLst/>
                          <a:latin typeface="Gill Sans Nova" panose="020B0602020104020203" pitchFamily="34" charset="0"/>
                        </a:rPr>
                        <a:t>Nutriční faktory ovlivňující absorpci </a:t>
                      </a:r>
                      <a:r>
                        <a:rPr lang="cs-CZ" sz="2800" u="sng" dirty="0">
                          <a:effectLst/>
                          <a:latin typeface="Gill Sans Nova" panose="020B0602020104020203" pitchFamily="34" charset="0"/>
                        </a:rPr>
                        <a:t>NE</a:t>
                      </a:r>
                      <a:r>
                        <a:rPr lang="cs-CZ" sz="2800" dirty="0">
                          <a:effectLst/>
                          <a:latin typeface="Gill Sans Nova" panose="020B0602020104020203" pitchFamily="34" charset="0"/>
                        </a:rPr>
                        <a:t>HEMOVÉHO železa</a:t>
                      </a:r>
                      <a:endParaRPr lang="cs-CZ" sz="2800" dirty="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686939"/>
                  </a:ext>
                </a:extLst>
              </a:tr>
              <a:tr h="7617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dirty="0">
                          <a:effectLst/>
                          <a:latin typeface="Gill Sans Nova" panose="020B0602020104020203" pitchFamily="34" charset="0"/>
                        </a:rPr>
                        <a:t>Zvýšení absorpce ↑</a:t>
                      </a:r>
                      <a:endParaRPr lang="cs-CZ" sz="2800" dirty="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b="1" dirty="0">
                          <a:solidFill>
                            <a:schemeClr val="bg1"/>
                          </a:solidFill>
                          <a:effectLst/>
                          <a:latin typeface="Gill Sans Nova" panose="020B0602020104020203" pitchFamily="34" charset="0"/>
                        </a:rPr>
                        <a:t>Snížení absorpce ↓</a:t>
                      </a:r>
                      <a:endParaRPr lang="cs-CZ" sz="2800" b="1" dirty="0">
                        <a:solidFill>
                          <a:schemeClr val="bg1"/>
                        </a:solidFill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960688"/>
                  </a:ext>
                </a:extLst>
              </a:tr>
              <a:tr h="763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b="0" dirty="0">
                          <a:solidFill>
                            <a:schemeClr val="tx1"/>
                          </a:solidFill>
                          <a:effectLst/>
                          <a:latin typeface="Gill Sans Nova" panose="020B0602020104020203" pitchFamily="34" charset="0"/>
                        </a:rPr>
                        <a:t>Vitamin C</a:t>
                      </a:r>
                      <a:endParaRPr lang="cs-CZ" sz="2800" b="0" dirty="0">
                        <a:solidFill>
                          <a:schemeClr val="tx1"/>
                        </a:solidFill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dirty="0" err="1">
                          <a:effectLst/>
                          <a:latin typeface="Gill Sans Nova" panose="020B0602020104020203" pitchFamily="34" charset="0"/>
                        </a:rPr>
                        <a:t>Fytáty</a:t>
                      </a:r>
                      <a:r>
                        <a:rPr lang="cs-CZ" sz="2800" dirty="0">
                          <a:effectLst/>
                          <a:latin typeface="Gill Sans Nova" panose="020B0602020104020203" pitchFamily="34" charset="0"/>
                        </a:rPr>
                        <a:t>, fosfáty</a:t>
                      </a:r>
                      <a:endParaRPr lang="cs-CZ" sz="2800" dirty="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373756"/>
                  </a:ext>
                </a:extLst>
              </a:tr>
              <a:tr h="760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b="0" dirty="0" err="1">
                          <a:solidFill>
                            <a:schemeClr val="tx1"/>
                          </a:solidFill>
                          <a:effectLst/>
                          <a:latin typeface="Gill Sans Nova" panose="020B0602020104020203" pitchFamily="34" charset="0"/>
                        </a:rPr>
                        <a:t>Meat</a:t>
                      </a:r>
                      <a:r>
                        <a:rPr lang="cs-CZ" sz="2800" b="0" dirty="0">
                          <a:solidFill>
                            <a:schemeClr val="tx1"/>
                          </a:solidFill>
                          <a:effectLst/>
                          <a:latin typeface="Gill Sans Nova" panose="020B0602020104020203" pitchFamily="34" charset="0"/>
                        </a:rPr>
                        <a:t> </a:t>
                      </a:r>
                      <a:r>
                        <a:rPr lang="cs-CZ" sz="2800" b="0" dirty="0" err="1">
                          <a:solidFill>
                            <a:schemeClr val="tx1"/>
                          </a:solidFill>
                          <a:effectLst/>
                          <a:latin typeface="Gill Sans Nova" panose="020B0602020104020203" pitchFamily="34" charset="0"/>
                        </a:rPr>
                        <a:t>Factor</a:t>
                      </a:r>
                      <a:endParaRPr lang="cs-CZ" sz="2800" b="0" dirty="0">
                        <a:solidFill>
                          <a:schemeClr val="tx1"/>
                        </a:solidFill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effectLst/>
                          <a:latin typeface="Gill Sans Nova" panose="020B0602020104020203" pitchFamily="34" charset="0"/>
                        </a:rPr>
                        <a:t>Vápník, zinek, měď</a:t>
                      </a:r>
                      <a:endParaRPr lang="cs-CZ" sz="28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163463"/>
                  </a:ext>
                </a:extLst>
              </a:tr>
              <a:tr h="760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b="0">
                          <a:solidFill>
                            <a:schemeClr val="tx1"/>
                          </a:solidFill>
                          <a:effectLst/>
                          <a:latin typeface="Gill Sans Nova" panose="020B0602020104020203" pitchFamily="34" charset="0"/>
                        </a:rPr>
                        <a:t>Některé organické kyseliny</a:t>
                      </a:r>
                      <a:endParaRPr lang="cs-CZ" sz="2800" b="0">
                        <a:solidFill>
                          <a:schemeClr val="tx1"/>
                        </a:solidFill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>
                          <a:effectLst/>
                          <a:latin typeface="Gill Sans Nova" panose="020B0602020104020203" pitchFamily="34" charset="0"/>
                        </a:rPr>
                        <a:t>Kyselina šťavelová</a:t>
                      </a:r>
                      <a:endParaRPr lang="cs-CZ" sz="280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92368"/>
                  </a:ext>
                </a:extLst>
              </a:tr>
              <a:tr h="763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b="0" dirty="0">
                          <a:solidFill>
                            <a:schemeClr val="tx1"/>
                          </a:solidFill>
                          <a:effectLst/>
                          <a:latin typeface="Gill Sans Nova" panose="020B0602020104020203" pitchFamily="34" charset="0"/>
                        </a:rPr>
                        <a:t>Vitamin A, β-karoten</a:t>
                      </a:r>
                      <a:endParaRPr lang="cs-CZ" sz="2800" b="0" dirty="0">
                        <a:solidFill>
                          <a:schemeClr val="tx1"/>
                        </a:solidFill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2800" dirty="0">
                          <a:effectLst/>
                          <a:latin typeface="Gill Sans Nova" panose="020B0602020104020203" pitchFamily="34" charset="0"/>
                        </a:rPr>
                        <a:t>Taniny, ligniny</a:t>
                      </a:r>
                      <a:endParaRPr lang="cs-CZ" sz="2800" dirty="0">
                        <a:effectLst/>
                        <a:latin typeface="Gill Sans Nova" panose="020B06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392896"/>
                  </a:ext>
                </a:extLst>
              </a:tr>
            </a:tbl>
          </a:graphicData>
        </a:graphic>
      </p:graphicFrame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AB70611-F9D9-4145-B6D3-B6BE42040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13"/>
    </mc:Choice>
    <mc:Fallback xmlns="">
      <p:transition spd="slow" advTm="151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AnalogousFromLightSeedRightStep">
      <a:dk1>
        <a:srgbClr val="000000"/>
      </a:dk1>
      <a:lt1>
        <a:srgbClr val="FFFFFF"/>
      </a:lt1>
      <a:dk2>
        <a:srgbClr val="313C22"/>
      </a:dk2>
      <a:lt2>
        <a:srgbClr val="E5E8E2"/>
      </a:lt2>
      <a:accent1>
        <a:srgbClr val="B196C6"/>
      </a:accent1>
      <a:accent2>
        <a:srgbClr val="B87FBA"/>
      </a:accent2>
      <a:accent3>
        <a:srgbClr val="C696B4"/>
      </a:accent3>
      <a:accent4>
        <a:srgbClr val="BA7F8B"/>
      </a:accent4>
      <a:accent5>
        <a:srgbClr val="C39B90"/>
      </a:accent5>
      <a:accent6>
        <a:srgbClr val="B6A17C"/>
      </a:accent6>
      <a:hlink>
        <a:srgbClr val="6E8C55"/>
      </a:hlink>
      <a:folHlink>
        <a:srgbClr val="828282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1481</Words>
  <Application>Microsoft Office PowerPoint</Application>
  <PresentationFormat>Širokoúhlá obrazovka</PresentationFormat>
  <Paragraphs>428</Paragraphs>
  <Slides>54</Slides>
  <Notes>33</Notes>
  <HiddenSlides>0</HiddenSlides>
  <MMClips>54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65" baseType="lpstr">
      <vt:lpstr>Arial</vt:lpstr>
      <vt:lpstr>Calibri</vt:lpstr>
      <vt:lpstr>Cambria Math</vt:lpstr>
      <vt:lpstr>Cavolini</vt:lpstr>
      <vt:lpstr>Courier New</vt:lpstr>
      <vt:lpstr>Gill Sans Nova</vt:lpstr>
      <vt:lpstr>Modern Love</vt:lpstr>
      <vt:lpstr>Symbol</vt:lpstr>
      <vt:lpstr>The Hand</vt:lpstr>
      <vt:lpstr>Wingdings</vt:lpstr>
      <vt:lpstr>SketchyVTI</vt:lpstr>
      <vt:lpstr>Stopové prvky</vt:lpstr>
      <vt:lpstr>Co nás dnes čeká</vt:lpstr>
      <vt:lpstr>Stopové prvky </vt:lpstr>
      <vt:lpstr>ŽELEZO</vt:lpstr>
      <vt:lpstr>ŽELEZO</vt:lpstr>
      <vt:lpstr>ŽELEZO – ZDRAVOTNÍ TVRZENÍ</vt:lpstr>
      <vt:lpstr>VÝŽIVOVÁ DOPORUČENÁ DÁVKA</vt:lpstr>
      <vt:lpstr>ŽELEZO - ZDROJE</vt:lpstr>
      <vt:lpstr>Prezentace aplikace PowerPoint</vt:lpstr>
      <vt:lpstr>Doporučení WHO</vt:lpstr>
      <vt:lpstr>ŽELEZO - RIZIKO</vt:lpstr>
      <vt:lpstr>ZINEK</vt:lpstr>
      <vt:lpstr>ZINEK</vt:lpstr>
      <vt:lpstr>ZINEK – ZDRAVOTNÍ TVRZENÍ</vt:lpstr>
      <vt:lpstr>VÝŽIVOVÁ DOPORUČENÁ DÁVKA</vt:lpstr>
      <vt:lpstr>ZINEK - ZDROJE</vt:lpstr>
      <vt:lpstr>ZINEK - RIZIKO</vt:lpstr>
      <vt:lpstr>MĚĎ</vt:lpstr>
      <vt:lpstr>MĚĎ</vt:lpstr>
      <vt:lpstr>MĚĎ – ZDRAVOTNÍ TVRZENÍ</vt:lpstr>
      <vt:lpstr>VÝŽIVOVÁ DOPORUČENÁ DÁVKA</vt:lpstr>
      <vt:lpstr>MĚĎ  ZDROJE</vt:lpstr>
      <vt:lpstr>MĚĎ - RIZIKA</vt:lpstr>
      <vt:lpstr>JOD</vt:lpstr>
      <vt:lpstr>JOD</vt:lpstr>
      <vt:lpstr>JOD – ZDRAVOTNÍ TVRZENÍ</vt:lpstr>
      <vt:lpstr>VÝŽIVOVÁ DOPORUČENÁ DÁVKA</vt:lpstr>
      <vt:lpstr>JOD  ZDROJE </vt:lpstr>
      <vt:lpstr>Strumigeny</vt:lpstr>
      <vt:lpstr>JOD - RIZIKA</vt:lpstr>
      <vt:lpstr>SELEN</vt:lpstr>
      <vt:lpstr>SELEN</vt:lpstr>
      <vt:lpstr>SELEN – ZDRAVOTNÍ TVRZENÍ</vt:lpstr>
      <vt:lpstr>VÝŽIVOVÁ DOPORUČENÁ DÁVKA</vt:lpstr>
      <vt:lpstr>SELEN  ZDROJE</vt:lpstr>
      <vt:lpstr>SELEN - RIZIKA</vt:lpstr>
      <vt:lpstr>FLUOR</vt:lpstr>
      <vt:lpstr>FLUOR</vt:lpstr>
      <vt:lpstr>FLUOR – ZDRAVOTNÍ TVRZENÍ</vt:lpstr>
      <vt:lpstr>VÝŽIVOVÁ DOPORUČENÁ DÁVKA</vt:lpstr>
      <vt:lpstr>FLUOR  ZDROJE</vt:lpstr>
      <vt:lpstr>FLUOR  RIZIKA</vt:lpstr>
      <vt:lpstr>CHROM</vt:lpstr>
      <vt:lpstr>CHROM</vt:lpstr>
      <vt:lpstr>CHROM – ZDRAVOTNÍ TVRZENÍ</vt:lpstr>
      <vt:lpstr>VÝŽIVOVÁ DOPORUČENÁ DÁVKA (DACH)</vt:lpstr>
      <vt:lpstr>CHROM  ZDROJE</vt:lpstr>
      <vt:lpstr>MANGAN</vt:lpstr>
      <vt:lpstr>MANGAN</vt:lpstr>
      <vt:lpstr>MANGAN – ZDRAVOTNÍ TVRZENÍ</vt:lpstr>
      <vt:lpstr>MANGAN  ZDROJE</vt:lpstr>
      <vt:lpstr>KOBALT, MOLYBDEN</vt:lpstr>
      <vt:lpstr>Kobalt, molybden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Stopové prvky</dc:title>
  <dc:creator>Monika Kunzová</dc:creator>
  <cp:lastModifiedBy>Monika Kunzová</cp:lastModifiedBy>
  <cp:revision>9</cp:revision>
  <dcterms:created xsi:type="dcterms:W3CDTF">2020-11-09T20:37:35Z</dcterms:created>
  <dcterms:modified xsi:type="dcterms:W3CDTF">2020-11-10T09:25:29Z</dcterms:modified>
</cp:coreProperties>
</file>