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51"/>
  </p:notesMasterIdLst>
  <p:sldIdLst>
    <p:sldId id="256" r:id="rId2"/>
    <p:sldId id="260" r:id="rId3"/>
    <p:sldId id="261" r:id="rId4"/>
    <p:sldId id="290" r:id="rId5"/>
    <p:sldId id="309" r:id="rId6"/>
    <p:sldId id="295" r:id="rId7"/>
    <p:sldId id="291" r:id="rId8"/>
    <p:sldId id="310" r:id="rId9"/>
    <p:sldId id="292" r:id="rId10"/>
    <p:sldId id="316" r:id="rId11"/>
    <p:sldId id="320" r:id="rId12"/>
    <p:sldId id="293" r:id="rId13"/>
    <p:sldId id="294" r:id="rId14"/>
    <p:sldId id="264" r:id="rId15"/>
    <p:sldId id="262" r:id="rId16"/>
    <p:sldId id="298" r:id="rId17"/>
    <p:sldId id="265" r:id="rId18"/>
    <p:sldId id="308" r:id="rId19"/>
    <p:sldId id="301" r:id="rId20"/>
    <p:sldId id="268" r:id="rId21"/>
    <p:sldId id="311" r:id="rId22"/>
    <p:sldId id="269" r:id="rId23"/>
    <p:sldId id="317" r:id="rId24"/>
    <p:sldId id="312" r:id="rId25"/>
    <p:sldId id="302" r:id="rId26"/>
    <p:sldId id="307" r:id="rId27"/>
    <p:sldId id="303" r:id="rId28"/>
    <p:sldId id="304" r:id="rId29"/>
    <p:sldId id="305" r:id="rId30"/>
    <p:sldId id="306" r:id="rId31"/>
    <p:sldId id="297" r:id="rId32"/>
    <p:sldId id="270" r:id="rId33"/>
    <p:sldId id="280" r:id="rId34"/>
    <p:sldId id="275" r:id="rId35"/>
    <p:sldId id="313" r:id="rId36"/>
    <p:sldId id="274" r:id="rId37"/>
    <p:sldId id="318" r:id="rId38"/>
    <p:sldId id="278" r:id="rId39"/>
    <p:sldId id="281" r:id="rId40"/>
    <p:sldId id="276" r:id="rId41"/>
    <p:sldId id="277" r:id="rId42"/>
    <p:sldId id="287" r:id="rId43"/>
    <p:sldId id="314" r:id="rId44"/>
    <p:sldId id="283" r:id="rId45"/>
    <p:sldId id="319" r:id="rId46"/>
    <p:sldId id="284" r:id="rId47"/>
    <p:sldId id="285" r:id="rId48"/>
    <p:sldId id="288" r:id="rId49"/>
    <p:sldId id="289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4995"/>
    <a:srgbClr val="D1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Štýl s motívom 1 - zvýrazneni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Štýl s motívom 1 - zvýrazneni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Štýl s motívom 1 - zvýrazneni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Štýl s motívom 1 - zvýrazneni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88312" autoAdjust="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09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0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D6ABC-5C62-4CF0-8F2C-AA827045F46C}" type="datetimeFigureOut">
              <a:rPr lang="sk-SK" smtClean="0"/>
              <a:pPr/>
              <a:t>2. 11. 2020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6498F-C138-413F-94B4-26F3DB3E266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Prekurzor: výchozí látka, ze které vzniká chemickou přeměnou výsledný produkt</a:t>
            </a:r>
          </a:p>
          <a:p>
            <a:r>
              <a:rPr lang="cs-CZ" noProof="0" dirty="0"/>
              <a:t>Antioxidant: látky inhibující oxidaci molekul, působí proti radikálům (např. kyslíkové radikály), které jsou vysoce reaktivní a mohou způsobit poškození buňky...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Senioři: problém</a:t>
            </a:r>
            <a:r>
              <a:rPr lang="cs-CZ" baseline="0" noProof="0" dirty="0"/>
              <a:t> vystavovaní se slunečnímu záření, zhoršený </a:t>
            </a:r>
            <a:r>
              <a:rPr lang="cs-CZ" noProof="0" dirty="0"/>
              <a:t>stav pokožky, zhoršená</a:t>
            </a:r>
            <a:r>
              <a:rPr lang="cs-CZ" baseline="0" noProof="0" dirty="0"/>
              <a:t> </a:t>
            </a:r>
            <a:r>
              <a:rPr lang="cs-CZ" noProof="0" dirty="0"/>
              <a:t>funkce</a:t>
            </a:r>
            <a:r>
              <a:rPr lang="cs-CZ" baseline="0" noProof="0" dirty="0"/>
              <a:t> jater a ledvin- orgány aktivující vitamin D</a:t>
            </a:r>
            <a:endParaRPr lang="cs-CZ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26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Intramuskulárně: do svalu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46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Vidění:</a:t>
            </a:r>
            <a:r>
              <a:rPr lang="cs-CZ" baseline="0" noProof="0" dirty="0"/>
              <a:t> </a:t>
            </a:r>
            <a:r>
              <a:rPr lang="cs-CZ" baseline="0" noProof="0" dirty="0" err="1"/>
              <a:t>retinal</a:t>
            </a:r>
            <a:r>
              <a:rPr lang="cs-CZ" baseline="0" noProof="0" dirty="0"/>
              <a:t> (jedna z forem vitaminu A/retinolu) je složkou pigmentů tyčinek a čípků retiny/sítnice oka a je esenciální pro </a:t>
            </a:r>
            <a:r>
              <a:rPr lang="cs-CZ" baseline="0" noProof="0" dirty="0" err="1"/>
              <a:t>fotorecepciu</a:t>
            </a:r>
            <a:endParaRPr lang="cs-CZ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Xeroftalmie</a:t>
            </a:r>
            <a:r>
              <a:rPr lang="sk-SK" dirty="0"/>
              <a:t>:</a:t>
            </a:r>
            <a:r>
              <a:rPr lang="sk-SK" baseline="0" dirty="0"/>
              <a:t> </a:t>
            </a:r>
            <a:r>
              <a:rPr lang="sk-SK" baseline="0" dirty="0" err="1"/>
              <a:t>vysychání</a:t>
            </a:r>
            <a:r>
              <a:rPr lang="sk-SK" baseline="0" dirty="0"/>
              <a:t> oční rohovky a spojivky</a:t>
            </a:r>
          </a:p>
          <a:p>
            <a:r>
              <a:rPr lang="sk-SK" baseline="0" dirty="0" err="1"/>
              <a:t>Hyperkeratóza</a:t>
            </a:r>
            <a:r>
              <a:rPr lang="sk-SK" baseline="0" dirty="0"/>
              <a:t>: suchá a drsná k</a:t>
            </a:r>
            <a:r>
              <a:rPr lang="cs-CZ" dirty="0" err="1"/>
              <a:t>ůže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 err="1"/>
              <a:t>Hyperkarotenodermie</a:t>
            </a:r>
            <a:r>
              <a:rPr lang="cs-CZ" noProof="0" dirty="0"/>
              <a:t>:</a:t>
            </a:r>
            <a:r>
              <a:rPr lang="cs-CZ" baseline="0" noProof="0" dirty="0"/>
              <a:t> zežloutnutí kůže</a:t>
            </a:r>
            <a:endParaRPr lang="cs-CZ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2634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Solária:</a:t>
            </a:r>
            <a:r>
              <a:rPr lang="cs-CZ" baseline="0" noProof="0" dirty="0"/>
              <a:t> jiné UV záření, vitamin D se netvoří</a:t>
            </a:r>
            <a:endParaRPr lang="cs-CZ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EFSA: kojenci:</a:t>
            </a:r>
            <a:r>
              <a:rPr lang="cs-CZ" baseline="0" noProof="0" dirty="0"/>
              <a:t> 50 </a:t>
            </a:r>
            <a:r>
              <a:rPr lang="cs-CZ" noProof="0" dirty="0"/>
              <a:t>μg/den,</a:t>
            </a:r>
            <a:r>
              <a:rPr lang="cs-CZ" baseline="0" noProof="0" dirty="0"/>
              <a:t> děti a dospělí: 100 </a:t>
            </a:r>
            <a:r>
              <a:rPr lang="cs-CZ" noProof="0" dirty="0"/>
              <a:t>μg/den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25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CC2849AC-8859-4980-ACE5-9939ACEC4CB3}" type="datetimeFigureOut">
              <a:rPr lang="sk-SK" smtClean="0"/>
              <a:pPr/>
              <a:t>2. 11. 2020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2335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2. 11. 2020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11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C2849AC-8859-4980-ACE5-9939ACEC4CB3}" type="datetimeFigureOut">
              <a:rPr lang="sk-SK" smtClean="0"/>
              <a:pPr/>
              <a:t>2. 11. 2020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981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C2849AC-8859-4980-ACE5-9939ACEC4CB3}" type="datetimeFigureOut">
              <a:rPr lang="sk-SK" smtClean="0"/>
              <a:pPr/>
              <a:t>2. 11. 2020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9845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C2849AC-8859-4980-ACE5-9939ACEC4CB3}" type="datetimeFigureOut">
              <a:rPr lang="sk-SK" smtClean="0"/>
              <a:pPr/>
              <a:t>2. 11. 2020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128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2. 11. 2020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04443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2. 11. 2020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44324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2. 11. 2020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27759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C2849AC-8859-4980-ACE5-9939ACEC4CB3}" type="datetimeFigureOut">
              <a:rPr lang="sk-SK" smtClean="0"/>
              <a:pPr/>
              <a:t>2. 11. 2020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588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2. 11. 2020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770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C2849AC-8859-4980-ACE5-9939ACEC4CB3}" type="datetimeFigureOut">
              <a:rPr lang="sk-SK" smtClean="0"/>
              <a:pPr/>
              <a:t>2. 11. 2020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263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2. 11. 2020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6385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2. 11. 2020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1371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2. 11. 2020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7038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2. 11. 2020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680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2. 11. 2020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9282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2. 11. 2020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521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849AC-8859-4980-ACE5-9939ACEC4CB3}" type="datetimeFigureOut">
              <a:rPr lang="sk-SK" smtClean="0"/>
              <a:pPr/>
              <a:t>2. 11. 2020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136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ge.de/wissenschaft/referenzwerte/vitamin-d/" TargetMode="External"/><Relationship Id="rId2" Type="http://schemas.openxmlformats.org/officeDocument/2006/relationships/hyperlink" Target="http://nutritiondata.self.com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204864"/>
            <a:ext cx="8640960" cy="1830065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/>
              <a:t>Vitaminy </a:t>
            </a:r>
            <a:br>
              <a:rPr lang="cs-CZ" sz="4800" b="1" dirty="0"/>
            </a:br>
            <a:r>
              <a:rPr lang="cs-CZ" sz="4800" b="1" dirty="0"/>
              <a:t>rozpustné v tucích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sk-SK" sz="2800" dirty="0">
                <a:solidFill>
                  <a:schemeClr val="tx1"/>
                </a:solidFill>
              </a:rPr>
              <a:t>Mgr. Jana Kráľová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1924"/>
              </p:ext>
            </p:extLst>
          </p:nvPr>
        </p:nvGraphicFramePr>
        <p:xfrm>
          <a:off x="467544" y="1297215"/>
          <a:ext cx="8208912" cy="4263570"/>
        </p:xfrm>
        <a:graphic>
          <a:graphicData uri="http://schemas.openxmlformats.org/drawingml/2006/table">
            <a:tbl>
              <a:tblPr/>
              <a:tblGrid>
                <a:gridCol w="2400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3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44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+mn-lt"/>
                          <a:ea typeface="Calibri"/>
                          <a:cs typeface="Times New Roman"/>
                        </a:rPr>
                        <a:t>Vitamin A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Potravina 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+mn-lt"/>
                          <a:ea typeface="Calibri"/>
                          <a:cs typeface="Times New Roman"/>
                        </a:rPr>
                        <a:t>Hodnota vitaminu A 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+mn-lt"/>
                          <a:ea typeface="Calibri"/>
                          <a:cs typeface="Times New Roman"/>
                        </a:rPr>
                        <a:t>ve 100 g potraviny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Množství potraviny 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pro DDD (1 mg)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Játra kuřecí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10  RE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10 g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Játra tresčí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5 RE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20 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Vejce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0,9 RE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110 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Máslo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0,7 RE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140 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Tuňák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0,3 RE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333 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Sýr Eidam 30 %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0,1 RE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1 kg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Smetana kysaná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0,1 RE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1 kg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Jogurt smetanový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0,09 RE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1,1 kg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746179"/>
              </p:ext>
            </p:extLst>
          </p:nvPr>
        </p:nvGraphicFramePr>
        <p:xfrm>
          <a:off x="323527" y="1304764"/>
          <a:ext cx="8496945" cy="4248472"/>
        </p:xfrm>
        <a:graphic>
          <a:graphicData uri="http://schemas.openxmlformats.org/drawingml/2006/table">
            <a:tbl>
              <a:tblPr/>
              <a:tblGrid>
                <a:gridCol w="2470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6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81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+mn-lt"/>
                          <a:ea typeface="Calibri"/>
                          <a:cs typeface="Times New Roman"/>
                        </a:rPr>
                        <a:t>β-karoten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+mn-lt"/>
                          <a:ea typeface="Calibri"/>
                          <a:cs typeface="Times New Roman"/>
                        </a:rPr>
                        <a:t>Potravina 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+mn-lt"/>
                          <a:ea typeface="Calibri"/>
                          <a:cs typeface="Times New Roman"/>
                        </a:rPr>
                        <a:t>Hodnota  β-karotenu 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+mn-lt"/>
                          <a:ea typeface="Calibri"/>
                          <a:cs typeface="Times New Roman"/>
                        </a:rPr>
                        <a:t>ve 100 g potraviny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Množství potraviny 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pro DDD (4 mg)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Mrkev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9,9 mg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40 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Kapusta hlávková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5,4 mg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75 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Špenát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4,2 mg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95 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Paprika červená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3,2 mg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125 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Meruňky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1,5 mg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260 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Salát hlávkový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1,2 mg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330 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Brokolice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0,9 mg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440 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Rajčata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0,6 mg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660 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Nedostatek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/>
              <a:t>Vysychání oční rohovky a spojivky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Šeroslepost až slepota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Poruchy reprodukce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Poruchy imunity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Poruchy růstu kostí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Suchá a drsná kůže </a:t>
            </a:r>
          </a:p>
        </p:txBody>
      </p:sp>
      <p:pic>
        <p:nvPicPr>
          <p:cNvPr id="38914" name="Picture 2" descr="Výsledek obrázku pro xerophthalm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8505" y="2196543"/>
            <a:ext cx="2199597" cy="1542306"/>
          </a:xfrm>
          <a:prstGeom prst="rect">
            <a:avLst/>
          </a:prstGeom>
          <a:noFill/>
        </p:spPr>
      </p:pic>
      <p:pic>
        <p:nvPicPr>
          <p:cNvPr id="38916" name="Picture 4" descr="Výsledek obrázku pro hyperkerato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8505" y="4005064"/>
            <a:ext cx="2199598" cy="1483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Nadbytek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94360" y="1916832"/>
            <a:ext cx="8549640" cy="494116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/>
              <a:t>Příjem vitaminu A nad 200 mg u dospělých a 100 mg u dětí 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Kapacita jater ukládat vitamin A je překročena 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Karotenoidy málo toxické → </a:t>
            </a:r>
            <a:r>
              <a:rPr lang="cs-CZ" sz="2400" b="1" dirty="0" err="1"/>
              <a:t>hyperkarotenodermie</a:t>
            </a:r>
            <a:endParaRPr lang="cs-CZ" sz="2400" b="1" dirty="0"/>
          </a:p>
          <a:p>
            <a:pPr>
              <a:buFont typeface="Wingdings" pitchFamily="2" charset="2"/>
              <a:buChar char="v"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dirty="0"/>
              <a:t>Suché rty, nosní sliznice, oči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Olupování kůže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Ztráta vlasů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Křehkost nehtů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Bolest hlavy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Nevolnost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Zvracení</a:t>
            </a:r>
          </a:p>
        </p:txBody>
      </p:sp>
      <p:pic>
        <p:nvPicPr>
          <p:cNvPr id="47106" name="Picture 2" descr="Výsledok vyhľadávania obrázkov pre dopyt hyper carotenoderm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933056"/>
            <a:ext cx="3240360" cy="2679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C:\Users\Jana Kráľová\Desktop\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694" y="1"/>
            <a:ext cx="917669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b="1" dirty="0"/>
              <a:t>Charakteristika</a:t>
            </a:r>
            <a:r>
              <a:rPr lang="sk-SK" b="1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474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/>
              <a:t>Kalciferol, „sluneční vitamin“</a:t>
            </a:r>
          </a:p>
          <a:p>
            <a:pPr>
              <a:buFont typeface="Wingdings" pitchFamily="2" charset="2"/>
              <a:buChar char="v"/>
            </a:pPr>
            <a:r>
              <a:rPr lang="cs-CZ" sz="2400" b="1" dirty="0"/>
              <a:t>Steroidní hormon 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Stabilní během tepelné úpravy a dlouhodobého skladování</a:t>
            </a:r>
          </a:p>
          <a:p>
            <a:pPr>
              <a:buFont typeface="Wingdings" pitchFamily="2" charset="2"/>
              <a:buChar char="v"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b="1" dirty="0"/>
              <a:t>Funkce: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Vliv na genovou expresi 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Udržování homeostázy vápníku a fosforu:</a:t>
            </a:r>
          </a:p>
          <a:p>
            <a:pPr lvl="2">
              <a:buFont typeface="Courier New" pitchFamily="49" charset="0"/>
              <a:buChar char="o"/>
            </a:pPr>
            <a:r>
              <a:rPr lang="cs-CZ" sz="2400" dirty="0"/>
              <a:t>Zvýšení vstřebávání vápníku a fosforu</a:t>
            </a:r>
          </a:p>
          <a:p>
            <a:pPr lvl="2">
              <a:buFont typeface="Courier New" pitchFamily="49" charset="0"/>
              <a:buChar char="o"/>
            </a:pPr>
            <a:r>
              <a:rPr lang="cs-CZ" sz="2400" dirty="0"/>
              <a:t>Snížení ztrát vápníku a fosforu močí </a:t>
            </a:r>
          </a:p>
        </p:txBody>
      </p:sp>
      <p:sp>
        <p:nvSpPr>
          <p:cNvPr id="35842" name="AutoShape 2" descr="Výsledok vyhľadávania obrázkov pre dopyt s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5844" name="AutoShape 4" descr="Výsledok vyhľadávania obrázkov pre dopyt s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1" name="Obrázok 10" descr="Výsledok vyhľadávania obrázkov pre dopyt su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772816"/>
            <a:ext cx="1368152" cy="129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Zdravotní tvrzení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sz="2600" dirty="0"/>
              <a:t>Vitamin D přispívá k normálnímu vstřebávání/využití vápníku a fosforu.</a:t>
            </a:r>
            <a:endParaRPr lang="sk-SK" sz="2600" b="1" dirty="0"/>
          </a:p>
          <a:p>
            <a:pPr>
              <a:buNone/>
            </a:pPr>
            <a:r>
              <a:rPr lang="cs-CZ" sz="2600" dirty="0"/>
              <a:t>Vitamin D přispívá k normální hladině vápníku v krvi.</a:t>
            </a:r>
            <a:endParaRPr lang="sk-SK" sz="2600" b="1" dirty="0"/>
          </a:p>
          <a:p>
            <a:pPr>
              <a:buNone/>
            </a:pPr>
            <a:r>
              <a:rPr lang="cs-CZ" sz="2600" dirty="0"/>
              <a:t>Vitamin D přispívá k udržení normálního stavu kostí.</a:t>
            </a:r>
            <a:endParaRPr lang="sk-SK" sz="2600" b="1" dirty="0"/>
          </a:p>
          <a:p>
            <a:pPr>
              <a:buNone/>
            </a:pPr>
            <a:r>
              <a:rPr lang="cs-CZ" sz="2600" dirty="0"/>
              <a:t>Vitamin D přispívá k udržení normální činnosti svalů.</a:t>
            </a:r>
            <a:endParaRPr lang="sk-SK" sz="2600" b="1" dirty="0"/>
          </a:p>
          <a:p>
            <a:pPr>
              <a:buNone/>
            </a:pPr>
            <a:r>
              <a:rPr lang="cs-CZ" sz="2600" dirty="0"/>
              <a:t>Vitamin D přispívá k udržení normálního stavu zubů.</a:t>
            </a:r>
            <a:endParaRPr lang="sk-SK" sz="2600" b="1" dirty="0"/>
          </a:p>
          <a:p>
            <a:pPr>
              <a:buNone/>
            </a:pPr>
            <a:r>
              <a:rPr lang="cs-CZ" sz="2600" dirty="0"/>
              <a:t>Vitamin D přispívá k normální funkci imunitního systému.</a:t>
            </a:r>
            <a:endParaRPr lang="sk-SK" sz="2600" b="1" dirty="0"/>
          </a:p>
          <a:p>
            <a:pPr>
              <a:buNone/>
            </a:pPr>
            <a:r>
              <a:rPr lang="cs-CZ" sz="2600" dirty="0"/>
              <a:t>Vitamin D se podílí na procesu dělení buněk.</a:t>
            </a:r>
            <a:endParaRPr lang="sk-SK" sz="2600" b="1" dirty="0"/>
          </a:p>
          <a:p>
            <a:endParaRPr lang="sk-SK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94360" y="1628800"/>
            <a:ext cx="7955280" cy="51125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b="1" dirty="0"/>
              <a:t>Prekurzory vitaminu D: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7- </a:t>
            </a:r>
            <a:r>
              <a:rPr lang="cs-CZ" sz="2400" dirty="0" err="1"/>
              <a:t>dehydrocholesterol</a:t>
            </a:r>
            <a:r>
              <a:rPr lang="cs-CZ" sz="2400" dirty="0"/>
              <a:t> (živočichové) → </a:t>
            </a:r>
          </a:p>
          <a:p>
            <a:pPr lvl="1">
              <a:buNone/>
            </a:pPr>
            <a:r>
              <a:rPr lang="cs-CZ" sz="2400" dirty="0"/>
              <a:t>	vitamin D3  (cholekalciferol)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Ergosterol (rostliny) → </a:t>
            </a:r>
          </a:p>
          <a:p>
            <a:pPr lvl="1">
              <a:buNone/>
            </a:pPr>
            <a:r>
              <a:rPr lang="cs-CZ" sz="2400" dirty="0"/>
              <a:t>	vitamin D2 (ergokalciferol)</a:t>
            </a:r>
          </a:p>
          <a:p>
            <a:pPr lvl="1">
              <a:buNone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b="1" dirty="0"/>
              <a:t>Vitamin D2 a vitamin D3 </a:t>
            </a:r>
            <a:r>
              <a:rPr lang="cs-CZ" sz="2400" dirty="0"/>
              <a:t>→ </a:t>
            </a:r>
            <a:r>
              <a:rPr lang="cs-CZ" sz="2400" dirty="0" err="1"/>
              <a:t>kalcitriol</a:t>
            </a:r>
            <a:endParaRPr lang="cs-CZ" sz="2400" dirty="0"/>
          </a:p>
          <a:p>
            <a:pPr>
              <a:buNone/>
            </a:pPr>
            <a:r>
              <a:rPr lang="cs-CZ" sz="2400" dirty="0"/>
              <a:t>	(1,25 </a:t>
            </a:r>
            <a:r>
              <a:rPr lang="cs-CZ" sz="2400" dirty="0" err="1"/>
              <a:t>dihydroxyvitamin</a:t>
            </a:r>
            <a:r>
              <a:rPr lang="cs-CZ" sz="2400" dirty="0"/>
              <a:t> D) </a:t>
            </a:r>
          </a:p>
          <a:p>
            <a:pPr>
              <a:buNone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b="1" dirty="0"/>
              <a:t>Aktivní forma – </a:t>
            </a:r>
            <a:r>
              <a:rPr lang="cs-CZ" sz="2400" b="1" dirty="0" err="1"/>
              <a:t>kalcitriol</a:t>
            </a:r>
            <a:r>
              <a:rPr lang="cs-CZ" sz="2400" b="1" dirty="0"/>
              <a:t> </a:t>
            </a:r>
            <a:r>
              <a:rPr lang="cs-CZ" sz="2400" dirty="0"/>
              <a:t>vzniká hydroxylací v játrech a ledvinách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ýsledok vyhľadávania obrázkov pre dopyt vitamin D su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740365"/>
            <a:ext cx="5592588" cy="6097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/>
              <a:t>Slunění</a:t>
            </a:r>
            <a:r>
              <a:rPr lang="cs-CZ" b="1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/>
              <a:t>Dostačující je vystavení obličeje, rukou, paží, nohou slunečnímu záření během neoblačné doby </a:t>
            </a:r>
            <a:r>
              <a:rPr lang="cs-CZ" sz="2400" b="1" dirty="0"/>
              <a:t>20 minut 2-3 x týdně</a:t>
            </a:r>
          </a:p>
          <a:p>
            <a:pPr>
              <a:buFont typeface="Wingdings" pitchFamily="2" charset="2"/>
              <a:buChar char="v"/>
            </a:pPr>
            <a:endParaRPr lang="cs-CZ" sz="2400" b="1" dirty="0"/>
          </a:p>
          <a:p>
            <a:pPr>
              <a:buFont typeface="Wingdings" pitchFamily="2" charset="2"/>
              <a:buChar char="v"/>
            </a:pPr>
            <a:r>
              <a:rPr lang="cs-CZ" sz="2400" dirty="0"/>
              <a:t>Rozhodující je množství melaninu v pokožce, oděv, použití opalovacího krému </a:t>
            </a:r>
          </a:p>
          <a:p>
            <a:pPr>
              <a:buFont typeface="Wingdings" pitchFamily="2" charset="2"/>
              <a:buChar char="v"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dirty="0"/>
              <a:t>Narušené působení přes skleněné okno</a:t>
            </a:r>
          </a:p>
          <a:p>
            <a:pPr>
              <a:buFont typeface="Wingdings" pitchFamily="2" charset="2"/>
              <a:buChar char="v"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dirty="0"/>
              <a:t>Solária ???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charakteristika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b="1" dirty="0"/>
              <a:t>A, D, E, K  </a:t>
            </a:r>
            <a:r>
              <a:rPr lang="cs-CZ" sz="2400" dirty="0"/>
              <a:t>neboli „DEKA“ </a:t>
            </a:r>
          </a:p>
          <a:p>
            <a:pPr>
              <a:buFont typeface="Wingdings" pitchFamily="2" charset="2"/>
              <a:buChar char="v"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dirty="0"/>
              <a:t>Vstřebávání vyžaduje přítomnost tuku</a:t>
            </a:r>
          </a:p>
          <a:p>
            <a:pPr>
              <a:buFont typeface="Wingdings" pitchFamily="2" charset="2"/>
              <a:buChar char="v"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dirty="0"/>
              <a:t>Ukládají se v těle 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dirty="0"/>
              <a:t>Vylučují se stolicí</a:t>
            </a:r>
          </a:p>
        </p:txBody>
      </p:sp>
      <p:pic>
        <p:nvPicPr>
          <p:cNvPr id="1026" name="Picture 2" descr="What Are Fat-Soluble Vitamins? - Definition, Functions, Characteristics &amp;  Examples - Video &amp; Lesson Transcript | Study.com">
            <a:extLst>
              <a:ext uri="{FF2B5EF4-FFF2-40B4-BE49-F238E27FC236}">
                <a16:creationId xmlns:a16="http://schemas.microsoft.com/office/drawing/2014/main" id="{790D6D6B-5430-4199-815D-46C6CA50D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9401" r="23751" b="6600"/>
          <a:stretch/>
        </p:blipFill>
        <p:spPr bwMode="auto">
          <a:xfrm>
            <a:off x="5363135" y="3760449"/>
            <a:ext cx="2831063" cy="26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64373"/>
            <a:ext cx="8226112" cy="1293028"/>
          </a:xfrm>
        </p:spPr>
        <p:txBody>
          <a:bodyPr>
            <a:normAutofit/>
          </a:bodyPr>
          <a:lstStyle/>
          <a:p>
            <a:r>
              <a:rPr lang="cs-CZ" b="1" dirty="0"/>
              <a:t>Doporučená</a:t>
            </a:r>
            <a:r>
              <a:rPr lang="sk-SK" b="1" dirty="0"/>
              <a:t> denní dávka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2587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/>
              <a:t>Část denní potřeby získáváme na základě expozice slunečnímu záření</a:t>
            </a:r>
          </a:p>
          <a:p>
            <a:pPr>
              <a:buFont typeface="Wingdings" pitchFamily="2" charset="2"/>
              <a:buChar char="v"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dirty="0"/>
              <a:t>DDD stanovené pro lidi nevystavující se slunečnímu záření </a:t>
            </a:r>
          </a:p>
          <a:p>
            <a:pPr>
              <a:buFont typeface="Wingdings" pitchFamily="2" charset="2"/>
              <a:buChar char="v"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dirty="0"/>
              <a:t>1 IU = 0,025 μg 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1 μg = 40 IU</a:t>
            </a:r>
          </a:p>
          <a:p>
            <a:pPr>
              <a:buFont typeface="Wingdings" pitchFamily="2" charset="2"/>
              <a:buChar char="v"/>
            </a:pPr>
            <a:endParaRPr lang="cs-CZ" sz="26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472782"/>
              </p:ext>
            </p:extLst>
          </p:nvPr>
        </p:nvGraphicFramePr>
        <p:xfrm>
          <a:off x="1656000" y="361677"/>
          <a:ext cx="5831999" cy="6134646"/>
        </p:xfrm>
        <a:graphic>
          <a:graphicData uri="http://schemas.openxmlformats.org/drawingml/2006/table">
            <a:tbl>
              <a:tblPr/>
              <a:tblGrid>
                <a:gridCol w="2442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94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+mn-lt"/>
                          <a:ea typeface="Calibri"/>
                          <a:cs typeface="Times New Roman"/>
                        </a:rPr>
                        <a:t>Věk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Vitamin D (μg) 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94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Muži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Ženy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Kojenci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0-3 měsíce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4-11 měsíců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Děti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1-3 roky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4-6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7-9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10-12 let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13-14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Dospívající a dospělí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15-18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19-24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25-50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51-64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b="0">
                          <a:latin typeface="+mn-lt"/>
                          <a:ea typeface="Calibri"/>
                          <a:cs typeface="Times New Roman"/>
                        </a:rPr>
                        <a:t> ≥ 65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Těhotné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Kojící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764373"/>
            <a:ext cx="7434024" cy="1293028"/>
          </a:xfrm>
        </p:spPr>
        <p:txBody>
          <a:bodyPr>
            <a:normAutofit/>
          </a:bodyPr>
          <a:lstStyle/>
          <a:p>
            <a:r>
              <a:rPr lang="sk-SK" sz="4800" b="1" dirty="0"/>
              <a:t>Potravinové zdroje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/>
              <a:t>Tresčí játra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Ryby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Vejce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Houby</a:t>
            </a:r>
          </a:p>
        </p:txBody>
      </p:sp>
      <p:pic>
        <p:nvPicPr>
          <p:cNvPr id="26626" name="Picture 2" descr="Výsledok vyhľadávania obrázkov pre dopyt vitamin 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079497"/>
            <a:ext cx="3744416" cy="3443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803768"/>
              </p:ext>
            </p:extLst>
          </p:nvPr>
        </p:nvGraphicFramePr>
        <p:xfrm>
          <a:off x="1475656" y="1513239"/>
          <a:ext cx="6192688" cy="3831521"/>
        </p:xfrm>
        <a:graphic>
          <a:graphicData uri="http://schemas.openxmlformats.org/drawingml/2006/table">
            <a:tbl>
              <a:tblPr/>
              <a:tblGrid>
                <a:gridCol w="2771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1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30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+mn-lt"/>
                          <a:ea typeface="Calibri"/>
                          <a:cs typeface="Times New Roman"/>
                        </a:rPr>
                        <a:t>Vitamin D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+mn-lt"/>
                          <a:ea typeface="Calibri"/>
                          <a:cs typeface="Times New Roman"/>
                        </a:rPr>
                        <a:t>Potravina 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+mn-lt"/>
                          <a:ea typeface="Calibri"/>
                          <a:cs typeface="Times New Roman"/>
                        </a:rPr>
                        <a:t>Hodnota vitaminu D 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+mn-lt"/>
                          <a:ea typeface="Calibri"/>
                          <a:cs typeface="Times New Roman"/>
                        </a:rPr>
                        <a:t>ve 100 g potraviny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Tresčí játra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250 μg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Máslo čerstvé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0,71 </a:t>
                      </a:r>
                      <a:r>
                        <a:rPr lang="cs-CZ" sz="2000" b="0" dirty="0" err="1">
                          <a:latin typeface="+mn-lt"/>
                          <a:ea typeface="Calibri"/>
                          <a:cs typeface="Times New Roman"/>
                        </a:rPr>
                        <a:t>μg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Sýr Niva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0,28 </a:t>
                      </a:r>
                      <a:r>
                        <a:rPr lang="cs-CZ" sz="2000" b="0" dirty="0" err="1">
                          <a:latin typeface="+mn-lt"/>
                          <a:ea typeface="Calibri"/>
                          <a:cs typeface="Times New Roman"/>
                        </a:rPr>
                        <a:t>μg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Smetana kysaná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0,21 μg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Sýr Eidam 30 % 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0,18 </a:t>
                      </a:r>
                      <a:r>
                        <a:rPr lang="cs-CZ" sz="2000" b="0" dirty="0" err="1">
                          <a:latin typeface="+mn-lt"/>
                          <a:ea typeface="Calibri"/>
                          <a:cs typeface="Times New Roman"/>
                        </a:rPr>
                        <a:t>μg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Tvaroh tučný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0,16 </a:t>
                      </a:r>
                      <a:r>
                        <a:rPr lang="cs-CZ" sz="2000" b="0" dirty="0" err="1">
                          <a:latin typeface="+mn-lt"/>
                          <a:ea typeface="Calibri"/>
                          <a:cs typeface="Times New Roman"/>
                        </a:rPr>
                        <a:t>μg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Jogurt smetanový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0,15 </a:t>
                      </a:r>
                      <a:r>
                        <a:rPr lang="cs-CZ" sz="2000" b="0" dirty="0" err="1">
                          <a:latin typeface="+mn-lt"/>
                          <a:ea typeface="Calibri"/>
                          <a:cs typeface="Times New Roman"/>
                        </a:rPr>
                        <a:t>μg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Mléko polotučné 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0,08 μg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Zjištěný nedostatek vitaminu D v populaci na základě hladin vitaminu D v krvi </a:t>
            </a:r>
          </a:p>
          <a:p>
            <a:pPr>
              <a:buNone/>
            </a:pPr>
            <a:endParaRPr lang="cs-CZ" sz="2400" dirty="0"/>
          </a:p>
          <a:p>
            <a:r>
              <a:rPr lang="cs-CZ" sz="2400" dirty="0"/>
              <a:t>Doporučení zvýšit konzumaci potravin bohatých na vitamin D</a:t>
            </a:r>
          </a:p>
          <a:p>
            <a:endParaRPr lang="cs-CZ" sz="2400" dirty="0"/>
          </a:p>
          <a:p>
            <a:r>
              <a:rPr lang="cs-CZ" sz="2400" dirty="0"/>
              <a:t>Fortifikace ???</a:t>
            </a:r>
          </a:p>
          <a:p>
            <a:r>
              <a:rPr lang="cs-CZ" sz="2400" dirty="0"/>
              <a:t>Suplementace ??? </a:t>
            </a:r>
          </a:p>
          <a:p>
            <a:endParaRPr lang="sk-SK" dirty="0"/>
          </a:p>
        </p:txBody>
      </p:sp>
      <p:pic>
        <p:nvPicPr>
          <p:cNvPr id="5" name="Obrázok 4" descr="Výsledok vyhľadávania obrázkov pre dopyt probl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076159"/>
            <a:ext cx="2160240" cy="221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Fortifikace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94360" y="2194560"/>
            <a:ext cx="8442136" cy="40690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/>
              <a:t>Fortifikace: obohacování potravin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Fortifikace musí být striktně regulována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Nadměrná i nedostatečná fortifikace nebezpečná</a:t>
            </a:r>
          </a:p>
          <a:p>
            <a:pPr>
              <a:buFont typeface="Wingdings" pitchFamily="2" charset="2"/>
              <a:buChar char="v"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dirty="0"/>
              <a:t>Fortifikace mléka výhodná z hlediska obsahu vápníku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Nápoje rostlinného původu fortifikované vitaminem D i vápníkem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Suplementace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94360" y="2194560"/>
            <a:ext cx="8442136" cy="40690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/>
              <a:t>Suplementace: </a:t>
            </a:r>
            <a:r>
              <a:rPr lang="cs-CZ" noProof="0" dirty="0"/>
              <a:t>doplňovaní</a:t>
            </a:r>
            <a:r>
              <a:rPr lang="cs-CZ" baseline="0" noProof="0" dirty="0"/>
              <a:t> stravy o zdraví prospěšné látky </a:t>
            </a:r>
            <a:endParaRPr lang="cs-CZ" dirty="0"/>
          </a:p>
          <a:p>
            <a:pPr>
              <a:buFont typeface="Wingdings" pitchFamily="2" charset="2"/>
              <a:buChar char="v"/>
            </a:pPr>
            <a:endParaRPr lang="cs-CZ" dirty="0"/>
          </a:p>
          <a:p>
            <a:pPr>
              <a:buFont typeface="Wingdings" pitchFamily="2" charset="2"/>
              <a:buChar char="v"/>
            </a:pPr>
            <a:r>
              <a:rPr lang="cs-CZ" dirty="0"/>
              <a:t>Jedinci nevystavující se slunečnímu záření </a:t>
            </a:r>
          </a:p>
          <a:p>
            <a:pPr>
              <a:buFont typeface="Wingdings" pitchFamily="2" charset="2"/>
              <a:buChar char="v"/>
            </a:pPr>
            <a:r>
              <a:rPr lang="cs-CZ" dirty="0"/>
              <a:t>Zimní období</a:t>
            </a:r>
          </a:p>
          <a:p>
            <a:pPr>
              <a:buFont typeface="Wingdings" pitchFamily="2" charset="2"/>
              <a:buChar char="v"/>
            </a:pPr>
            <a:r>
              <a:rPr lang="cs-CZ" dirty="0"/>
              <a:t>Jedinci žijící v severních zeměpisných šířkách nebo v oblastech se znečištěnou atmosférou</a:t>
            </a:r>
          </a:p>
          <a:p>
            <a:pPr>
              <a:buFont typeface="Wingdings" pitchFamily="2" charset="2"/>
              <a:buChar char="v"/>
            </a:pPr>
            <a:r>
              <a:rPr lang="cs-CZ" dirty="0"/>
              <a:t>Jedinci nosící oblečení pokrývající celé tělo</a:t>
            </a:r>
          </a:p>
          <a:p>
            <a:pPr>
              <a:buFont typeface="Wingdings" pitchFamily="2" charset="2"/>
              <a:buChar char="v"/>
            </a:pPr>
            <a:r>
              <a:rPr lang="cs-CZ" dirty="0"/>
              <a:t>Jedinci pracující v noci</a:t>
            </a:r>
          </a:p>
          <a:p>
            <a:pPr>
              <a:buFont typeface="Wingdings" pitchFamily="2" charset="2"/>
              <a:buChar char="v"/>
            </a:pPr>
            <a:r>
              <a:rPr lang="cs-CZ" dirty="0"/>
              <a:t>Senioři </a:t>
            </a:r>
            <a:endParaRPr lang="sk-SK" dirty="0"/>
          </a:p>
        </p:txBody>
      </p:sp>
      <p:pic>
        <p:nvPicPr>
          <p:cNvPr id="24580" name="Picture 4" descr="Výsledok vyhľadávania obrázkov pre dopyt vitamin 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166376"/>
            <a:ext cx="2592288" cy="1234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Nedostatek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/>
              <a:t>Děti: křivice (rachitida)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Dospělí: osteomalacie </a:t>
            </a:r>
          </a:p>
          <a:p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dirty="0"/>
              <a:t>Po narození </a:t>
            </a:r>
            <a:r>
              <a:rPr lang="cs-CZ" sz="2400" dirty="0" err="1"/>
              <a:t>Vigantol</a:t>
            </a:r>
            <a:r>
              <a:rPr lang="cs-CZ" sz="2400" dirty="0"/>
              <a:t> </a:t>
            </a:r>
          </a:p>
          <a:p>
            <a:pPr>
              <a:buNone/>
            </a:pPr>
            <a:r>
              <a:rPr lang="cs-CZ" sz="2400" dirty="0"/>
              <a:t>     jako prevence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348880"/>
            <a:ext cx="2425996" cy="370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Křivice</a:t>
            </a: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/>
              <a:t>Narušená mineralizace rostoucích kostí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Nedostatek vitaminu D, vápníku a fosforu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Bolest kostí, svalová slabost, tetanické křeče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Měkké kosti nedokážou vydržet běžný tlak a namáhání, což vede ke vzniku "ohnutých nohou", ptačího hrudníku a abnormalit na přední straně lebky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Léčba: konzumace potravin bohatých na vitamin D a suplementace vitaminu 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sz="2400" b="1" dirty="0"/>
              <a:t>Ohrožené děti:</a:t>
            </a:r>
          </a:p>
          <a:p>
            <a:pPr>
              <a:buFont typeface="Wingdings" pitchFamily="2" charset="2"/>
              <a:buChar char="v"/>
            </a:pPr>
            <a:endParaRPr lang="cs-CZ" sz="2400" dirty="0"/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Děti s tmavou kůží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Děti nevystavované slunečnímu záření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Děti bez suplementace vitaminu D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Děti s malabsorpcí tuků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Děti dlouhodobě užívající léky na epilepsii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755576" y="2130425"/>
            <a:ext cx="7702624" cy="1470025"/>
          </a:xfrm>
        </p:spPr>
        <p:txBody>
          <a:bodyPr/>
          <a:lstStyle/>
          <a:p>
            <a:endParaRPr lang="sk-SK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C:\Users\Jana Kráľová\Desktop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Osteomalacie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/>
              <a:t>Úbytek kostní hmoty v dospělosti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Měkkost kostí, svalová slabost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Zvýšené riziko zlomenin</a:t>
            </a:r>
          </a:p>
          <a:p>
            <a:pPr>
              <a:buNone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dirty="0"/>
              <a:t>Osteomalacie (měknutí kostí) 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Osteoporóza (řídnutí kostí)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Nadbytek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/>
              <a:t>Podráždění gastrointestinálního traktu, křehkost kostí, opožděný růst u dětí, nevolnost, bolest hlavy, slabost, nadměrný příjem tekutin, nadměrné močení</a:t>
            </a:r>
          </a:p>
          <a:p>
            <a:pPr>
              <a:buFont typeface="Wingdings" pitchFamily="2" charset="2"/>
              <a:buChar char="v"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dirty="0"/>
              <a:t>Zvýšení hladin vápníku a fosforu v krvi, ukládání vápníku do měkkých tkání</a:t>
            </a:r>
          </a:p>
          <a:p>
            <a:pPr>
              <a:buFont typeface="Wingdings" pitchFamily="2" charset="2"/>
              <a:buChar char="v"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dirty="0"/>
              <a:t>Nadměrný příjem vitaminu D může vést k intoxikaci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 descr="C:\Users\Jana Kráľová\Desktop\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Charakteristika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b="1" dirty="0"/>
              <a:t>Formy: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Tokoferoly (nejdůležitější ɑ-tokoferol)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 err="1"/>
              <a:t>Tokotrienoly</a:t>
            </a:r>
            <a:r>
              <a:rPr lang="cs-CZ" sz="2400" dirty="0"/>
              <a:t> (méně biologicky aktivní)</a:t>
            </a:r>
          </a:p>
          <a:p>
            <a:pPr>
              <a:buFont typeface="Wingdings" pitchFamily="2" charset="2"/>
              <a:buChar char="v"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dirty="0"/>
              <a:t>Nestabilní během tepelné úpravy</a:t>
            </a:r>
          </a:p>
          <a:p>
            <a:pPr>
              <a:buFont typeface="Wingdings" pitchFamily="2" charset="2"/>
              <a:buChar char="v"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b="1" dirty="0"/>
              <a:t>Funkce: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Antioxidant 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Vliv na genovou expresi</a:t>
            </a:r>
          </a:p>
          <a:p>
            <a:pPr>
              <a:buFont typeface="Wingdings" pitchFamily="2" charset="2"/>
              <a:buChar char="v"/>
            </a:pP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Zdravotní </a:t>
            </a:r>
            <a:r>
              <a:rPr lang="cs-CZ" sz="4800" b="1" dirty="0"/>
              <a:t>tvrzení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400" dirty="0"/>
              <a:t>Vitamin E přispívá k ochraně buněk před oxidativním stresem</a:t>
            </a:r>
            <a:r>
              <a:rPr lang="sk-SK" sz="2400" dirty="0"/>
              <a:t>. </a:t>
            </a:r>
            <a:endParaRPr lang="sk-SK" sz="24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309019"/>
              </p:ext>
            </p:extLst>
          </p:nvPr>
        </p:nvGraphicFramePr>
        <p:xfrm>
          <a:off x="1835696" y="476672"/>
          <a:ext cx="5831999" cy="6134646"/>
        </p:xfrm>
        <a:graphic>
          <a:graphicData uri="http://schemas.openxmlformats.org/drawingml/2006/table">
            <a:tbl>
              <a:tblPr/>
              <a:tblGrid>
                <a:gridCol w="2442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94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+mn-lt"/>
                          <a:ea typeface="Calibri"/>
                          <a:cs typeface="Times New Roman"/>
                        </a:rPr>
                        <a:t>Věk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Vitamin E: ɑ-TE (mg)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94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Muži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Ženy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Kojenci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0-3 měsíce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4-11 měsíců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Děti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1-3 roky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4-6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7-9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10-12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13-14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Dospívající a dospělí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15-18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19-24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25-50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51-64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b="0">
                          <a:latin typeface="+mn-lt"/>
                          <a:ea typeface="Calibri"/>
                          <a:cs typeface="Times New Roman"/>
                        </a:rPr>
                        <a:t> ≥ 65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Těhotné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Kojící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17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764373"/>
            <a:ext cx="7434024" cy="1293028"/>
          </a:xfrm>
        </p:spPr>
        <p:txBody>
          <a:bodyPr>
            <a:normAutofit/>
          </a:bodyPr>
          <a:lstStyle/>
          <a:p>
            <a:r>
              <a:rPr lang="sk-SK" sz="4800" b="1" dirty="0"/>
              <a:t>Potravinové zdroje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94360" y="2194560"/>
            <a:ext cx="8549640" cy="4069080"/>
          </a:xfrm>
        </p:spPr>
        <p:txBody>
          <a:bodyPr>
            <a:normAutofit/>
          </a:bodyPr>
          <a:lstStyle/>
          <a:p>
            <a:r>
              <a:rPr lang="sk-SK" sz="2400" dirty="0"/>
              <a:t>T</a:t>
            </a:r>
            <a:r>
              <a:rPr lang="nb-NO" sz="2400" dirty="0"/>
              <a:t>okoferoly a tokotrienoly syntetizovány jen rostlinami</a:t>
            </a:r>
            <a:endParaRPr lang="cs-CZ" sz="2400" dirty="0"/>
          </a:p>
          <a:p>
            <a:r>
              <a:rPr lang="cs-CZ" sz="2400" dirty="0"/>
              <a:t>Nejlepší zdroje jsou rostlinné oleje </a:t>
            </a:r>
          </a:p>
          <a:p>
            <a:r>
              <a:rPr lang="cs-CZ" sz="2400" dirty="0"/>
              <a:t>Ořechy a olejnatá semena</a:t>
            </a:r>
          </a:p>
        </p:txBody>
      </p:sp>
      <p:pic>
        <p:nvPicPr>
          <p:cNvPr id="13314" name="Picture 2" descr="Výsledok vyhľadávania obrázkov pre dopyt vitamin 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6444" y="3849008"/>
            <a:ext cx="3312367" cy="2551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765516"/>
              </p:ext>
            </p:extLst>
          </p:nvPr>
        </p:nvGraphicFramePr>
        <p:xfrm>
          <a:off x="143506" y="1884121"/>
          <a:ext cx="8856987" cy="3089757"/>
        </p:xfrm>
        <a:graphic>
          <a:graphicData uri="http://schemas.openxmlformats.org/drawingml/2006/table">
            <a:tbl>
              <a:tblPr/>
              <a:tblGrid>
                <a:gridCol w="2908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4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3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55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+mn-lt"/>
                          <a:ea typeface="Calibri"/>
                          <a:cs typeface="Times New Roman"/>
                        </a:rPr>
                        <a:t>Vitamin E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Potravina 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+mn-lt"/>
                          <a:ea typeface="Calibri"/>
                          <a:cs typeface="Times New Roman"/>
                        </a:rPr>
                        <a:t>Hodnota vitaminu E 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+mn-lt"/>
                          <a:ea typeface="Calibri"/>
                          <a:cs typeface="Times New Roman"/>
                        </a:rPr>
                        <a:t>ve 100 g potraviny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Množství potraviny 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pro DDD (12 mg)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Olej slunečnicový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55 ATE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20 g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Semena slunečnicová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50 ATE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24 g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Mandle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25 ATE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50 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Játra tresčí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20 ATE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60 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Olej řepkový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18 ATE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66 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Arašídy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9 ATE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133 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Olej olivový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5 ATE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240 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Nedostatek</a:t>
            </a:r>
            <a:endParaRPr lang="sk-SK" sz="4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Oxidační stres vedoucí k poškození buněk</a:t>
            </a:r>
          </a:p>
          <a:p>
            <a:endParaRPr lang="cs-CZ" sz="2400" dirty="0"/>
          </a:p>
          <a:p>
            <a:r>
              <a:rPr lang="cs-CZ" sz="2400" dirty="0"/>
              <a:t>Poruchy rovnováhy a koordinace, </a:t>
            </a:r>
          </a:p>
          <a:p>
            <a:pPr>
              <a:buNone/>
            </a:pPr>
            <a:r>
              <a:rPr lang="cs-CZ" sz="2400" dirty="0"/>
              <a:t>	svalová slabost, poruchy vidění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Nadbytek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/>
              <a:t>Jeden z nejméně toxických vitaminů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U dospělých tolerance až 1000 mg/den 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Zvířata: 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Poruchy mineralizace kostí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Poruchy zásobení vitaminu A v játrech 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Prodloužení srážlivosti krve 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Vliv na jiné v tucích rozpustné vitaminy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Charakteristika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b="1" dirty="0"/>
              <a:t>Formy: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Vitamin A/retinol (živočišné potraviny)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Provitamin A/karotenoidy (rostlinné potraviny)</a:t>
            </a:r>
          </a:p>
          <a:p>
            <a:pPr lvl="1">
              <a:buNone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b="1" dirty="0"/>
              <a:t>Karotenoidy jsou prekurzory vitaminu A </a:t>
            </a:r>
            <a:r>
              <a:rPr lang="cs-CZ" sz="2400" dirty="0" err="1"/>
              <a:t>a</a:t>
            </a:r>
            <a:r>
              <a:rPr lang="cs-CZ" sz="2400" dirty="0"/>
              <a:t> slouží jako antioxidanty</a:t>
            </a:r>
          </a:p>
          <a:p>
            <a:pPr>
              <a:buNone/>
            </a:pPr>
            <a:endParaRPr lang="sk-SK" sz="2400" dirty="0"/>
          </a:p>
          <a:p>
            <a:pPr>
              <a:buFont typeface="Wingdings" pitchFamily="2" charset="2"/>
              <a:buChar char="v"/>
            </a:pPr>
            <a:r>
              <a:rPr lang="cs-CZ" sz="2400" b="1" dirty="0"/>
              <a:t>Nejdůležitější je </a:t>
            </a:r>
            <a:r>
              <a:rPr lang="el-GR" sz="2400" b="1" dirty="0"/>
              <a:t>β-</a:t>
            </a:r>
            <a:r>
              <a:rPr lang="cs-CZ" sz="2400" b="1" dirty="0"/>
              <a:t>karoten</a:t>
            </a:r>
          </a:p>
          <a:p>
            <a:pPr>
              <a:buFont typeface="Wingdings" pitchFamily="2" charset="2"/>
              <a:buChar char="v"/>
            </a:pPr>
            <a:endParaRPr lang="cs-CZ" dirty="0"/>
          </a:p>
          <a:p>
            <a:pPr>
              <a:buFont typeface="Wingdings" pitchFamily="2" charset="2"/>
              <a:buChar char="v"/>
            </a:pPr>
            <a:endParaRPr lang="cs-CZ" dirty="0"/>
          </a:p>
          <a:p>
            <a:pPr>
              <a:buFont typeface="Wingdings" pitchFamily="2" charset="2"/>
              <a:buChar char="v"/>
            </a:pPr>
            <a:endParaRPr lang="cs-CZ" dirty="0"/>
          </a:p>
          <a:p>
            <a:pPr>
              <a:buFont typeface="Wingdings" pitchFamily="2" charset="2"/>
              <a:buChar char="v"/>
            </a:pPr>
            <a:endParaRPr lang="cs-CZ" dirty="0"/>
          </a:p>
          <a:p>
            <a:pPr>
              <a:buFont typeface="Wingdings" pitchFamily="2" charset="2"/>
              <a:buChar char="v"/>
            </a:pPr>
            <a:endParaRPr lang="cs-CZ" dirty="0"/>
          </a:p>
          <a:p>
            <a:pPr>
              <a:buFont typeface="Wingdings" pitchFamily="2" charset="2"/>
              <a:buChar char="v"/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C:\Users\Jana Kráľová\Desktop\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Charakteristika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6634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b="1" dirty="0"/>
              <a:t>Formy: 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Fylochinon (vitamin K1): zelené rostliny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 err="1"/>
              <a:t>Menachinon</a:t>
            </a:r>
            <a:r>
              <a:rPr lang="cs-CZ" sz="2400" dirty="0"/>
              <a:t> (vitamin K2): střevní bakterie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Menadion (vitamin K3): syntetická forma</a:t>
            </a:r>
          </a:p>
          <a:p>
            <a:pPr lvl="1">
              <a:buNone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dirty="0"/>
              <a:t>Citlivý na světlo a alkalické prostředí</a:t>
            </a:r>
          </a:p>
          <a:p>
            <a:pPr>
              <a:buFont typeface="Wingdings" pitchFamily="2" charset="2"/>
              <a:buChar char="v"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b="1" dirty="0"/>
              <a:t>Funkce: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Krevní srážení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Tvorba kostí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Regulace enzymových systémů</a:t>
            </a:r>
          </a:p>
          <a:p>
            <a:pPr>
              <a:buFont typeface="Wingdings" pitchFamily="2" charset="2"/>
              <a:buChar char="v"/>
            </a:pP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764373"/>
            <a:ext cx="7073984" cy="1293028"/>
          </a:xfrm>
        </p:spPr>
        <p:txBody>
          <a:bodyPr>
            <a:normAutofit/>
          </a:bodyPr>
          <a:lstStyle/>
          <a:p>
            <a:r>
              <a:rPr lang="cs-CZ" sz="4800" b="1" dirty="0"/>
              <a:t>Zdravotní tvrzení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dirty="0"/>
              <a:t>Vitamin K přispívá k normální srážlivosti krve.</a:t>
            </a:r>
            <a:endParaRPr lang="cs-CZ" sz="2400" b="1" dirty="0"/>
          </a:p>
          <a:p>
            <a:pPr>
              <a:buNone/>
            </a:pPr>
            <a:r>
              <a:rPr lang="cs-CZ" sz="2400" dirty="0"/>
              <a:t>Vitamin K přispívá k udržení normálního stavu kostí.</a:t>
            </a:r>
            <a:endParaRPr lang="cs-CZ" sz="2400" b="1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750011"/>
              </p:ext>
            </p:extLst>
          </p:nvPr>
        </p:nvGraphicFramePr>
        <p:xfrm>
          <a:off x="1691680" y="548680"/>
          <a:ext cx="5832000" cy="6134646"/>
        </p:xfrm>
        <a:graphic>
          <a:graphicData uri="http://schemas.openxmlformats.org/drawingml/2006/table">
            <a:tbl>
              <a:tblPr/>
              <a:tblGrid>
                <a:gridCol w="2442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94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+mn-lt"/>
                          <a:ea typeface="Calibri"/>
                          <a:cs typeface="Times New Roman"/>
                        </a:rPr>
                        <a:t>Věk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Vitamin K (μg)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94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Muži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Ženy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+mn-lt"/>
                          <a:ea typeface="Calibri"/>
                          <a:cs typeface="Times New Roman"/>
                        </a:rPr>
                        <a:t>Kojenci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0-3 měsíce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4-11 měsíců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Děti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1-3 roky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4-6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7-9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10-12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13-14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Dospívající a dospělí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15-18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70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60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19-24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70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60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25-50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70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60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51-64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80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65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b="0">
                          <a:latin typeface="+mn-lt"/>
                          <a:ea typeface="Calibri"/>
                          <a:cs typeface="Times New Roman"/>
                        </a:rPr>
                        <a:t> ≥ 65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80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65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Těhotné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60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Kojící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60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764373"/>
            <a:ext cx="7218000" cy="1293028"/>
          </a:xfrm>
        </p:spPr>
        <p:txBody>
          <a:bodyPr>
            <a:normAutofit/>
          </a:bodyPr>
          <a:lstStyle/>
          <a:p>
            <a:r>
              <a:rPr lang="sk-SK" sz="4800" b="1" dirty="0"/>
              <a:t>Potravinové zdroje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Zelená zelenina: špenát, brokolice, zelí, listy tuřínu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146" name="Picture 2" descr="Výsledok vyhľadávania obrázkov pre dopyt vitamin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829302"/>
            <a:ext cx="6446651" cy="3431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229752"/>
              </p:ext>
            </p:extLst>
          </p:nvPr>
        </p:nvGraphicFramePr>
        <p:xfrm>
          <a:off x="863588" y="1668760"/>
          <a:ext cx="7416824" cy="3520479"/>
        </p:xfrm>
        <a:graphic>
          <a:graphicData uri="http://schemas.openxmlformats.org/drawingml/2006/table">
            <a:tbl>
              <a:tblPr/>
              <a:tblGrid>
                <a:gridCol w="2183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52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+mn-lt"/>
                          <a:ea typeface="Calibri"/>
                          <a:cs typeface="Times New Roman"/>
                        </a:rPr>
                        <a:t>Vitamin K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Potravina 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+mn-lt"/>
                          <a:ea typeface="Calibri"/>
                          <a:cs typeface="Times New Roman"/>
                        </a:rPr>
                        <a:t>Hodnota vitaminu K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+mn-lt"/>
                          <a:ea typeface="Calibri"/>
                          <a:cs typeface="Times New Roman"/>
                        </a:rPr>
                        <a:t>ve 100 g potraviny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Množství potraviny 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pro DDD (60 μg)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Špenát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483 </a:t>
                      </a:r>
                      <a:r>
                        <a:rPr lang="cs-CZ" sz="2000" b="0" dirty="0" err="1">
                          <a:latin typeface="+mn-lt"/>
                          <a:ea typeface="Calibri"/>
                          <a:cs typeface="Times New Roman"/>
                        </a:rPr>
                        <a:t>μg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12 g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Listy tuřínu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251 </a:t>
                      </a:r>
                      <a:r>
                        <a:rPr lang="cs-CZ" sz="2000" b="0" dirty="0" err="1">
                          <a:latin typeface="+mn-lt"/>
                          <a:ea typeface="Calibri"/>
                          <a:cs typeface="Times New Roman"/>
                        </a:rPr>
                        <a:t>μg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24 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Salát hlávkový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174 μg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34 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Brokolice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102 μg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60 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Zelí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76 μg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80 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Avokádo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21 μg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285 g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Nedostatek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sz="2400" dirty="0"/>
              <a:t>Vzácný 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Výskyt v případě malabsorpce tuků, poškození střevního </a:t>
            </a:r>
            <a:r>
              <a:rPr lang="cs-CZ" sz="2400" dirty="0" err="1"/>
              <a:t>mikrobiomu</a:t>
            </a:r>
            <a:r>
              <a:rPr lang="cs-CZ" sz="2400" dirty="0"/>
              <a:t> a onemocnění jater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Po narození intramuskulárně </a:t>
            </a:r>
            <a:r>
              <a:rPr lang="cs-CZ" sz="2400" dirty="0" err="1"/>
              <a:t>manadion</a:t>
            </a:r>
            <a:r>
              <a:rPr lang="cs-CZ" sz="2400" dirty="0"/>
              <a:t> jako prevence hemoragické diatézy</a:t>
            </a:r>
          </a:p>
          <a:p>
            <a:pPr>
              <a:buFont typeface="Wingdings" pitchFamily="2" charset="2"/>
              <a:buChar char="v"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dirty="0"/>
              <a:t>Krvácení (prodloužená doba pro srážení krve)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Nadbytek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 err="1"/>
              <a:t>Fyloquinon</a:t>
            </a:r>
            <a:r>
              <a:rPr lang="cs-CZ" sz="2400" dirty="0"/>
              <a:t>, </a:t>
            </a:r>
            <a:r>
              <a:rPr lang="cs-CZ" sz="2400" dirty="0" err="1"/>
              <a:t>menaquinon</a:t>
            </a:r>
            <a:r>
              <a:rPr lang="cs-CZ" sz="2400" dirty="0"/>
              <a:t>: nezjištěné žádné nepříznivé účinky</a:t>
            </a:r>
          </a:p>
          <a:p>
            <a:pPr>
              <a:buFont typeface="Wingdings" pitchFamily="2" charset="2"/>
              <a:buChar char="v"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dirty="0"/>
              <a:t>Menadion: ve vysokých dávkách žloutenka u kojenců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Použitá literatura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sk-SK" sz="2400" dirty="0"/>
              <a:t>MAHAN, L. </a:t>
            </a:r>
            <a:r>
              <a:rPr lang="sk-SK" sz="2400" dirty="0" err="1"/>
              <a:t>Kathleen</a:t>
            </a:r>
            <a:r>
              <a:rPr lang="sk-SK" sz="2400" dirty="0"/>
              <a:t>, Sylvia ESCOTT-STUMP, Janice L. RAYMOND a </a:t>
            </a:r>
            <a:r>
              <a:rPr lang="sk-SK" sz="2400" dirty="0" err="1"/>
              <a:t>Marie</a:t>
            </a:r>
            <a:r>
              <a:rPr lang="sk-SK" sz="2400" dirty="0"/>
              <a:t> V. KRAUSE. </a:t>
            </a:r>
            <a:r>
              <a:rPr lang="sk-SK" sz="2400" i="1" dirty="0" err="1"/>
              <a:t>Krause’s</a:t>
            </a:r>
            <a:r>
              <a:rPr lang="sk-SK" sz="2400" i="1" dirty="0"/>
              <a:t> food &amp; </a:t>
            </a:r>
            <a:r>
              <a:rPr lang="sk-SK" sz="2400" i="1" dirty="0" err="1"/>
              <a:t>the</a:t>
            </a:r>
            <a:r>
              <a:rPr lang="sk-SK" sz="2400" i="1" dirty="0"/>
              <a:t> </a:t>
            </a:r>
            <a:r>
              <a:rPr lang="sk-SK" sz="2400" i="1" dirty="0" err="1"/>
              <a:t>nutrition</a:t>
            </a:r>
            <a:r>
              <a:rPr lang="sk-SK" sz="2400" i="1" dirty="0"/>
              <a:t> </a:t>
            </a:r>
            <a:r>
              <a:rPr lang="sk-SK" sz="2400" i="1" dirty="0" err="1"/>
              <a:t>care</a:t>
            </a:r>
            <a:r>
              <a:rPr lang="sk-SK" sz="2400" i="1" dirty="0"/>
              <a:t> </a:t>
            </a:r>
            <a:r>
              <a:rPr lang="sk-SK" sz="2400" i="1" dirty="0" err="1"/>
              <a:t>process</a:t>
            </a:r>
            <a:r>
              <a:rPr lang="sk-SK" sz="2400" dirty="0"/>
              <a:t>. </a:t>
            </a:r>
            <a:r>
              <a:rPr lang="sk-SK" sz="2400" dirty="0" err="1"/>
              <a:t>B.m</a:t>
            </a:r>
            <a:r>
              <a:rPr lang="sk-SK" sz="2400" dirty="0"/>
              <a:t>.: St. Louis, </a:t>
            </a:r>
            <a:r>
              <a:rPr lang="sk-SK" sz="2400" dirty="0" err="1"/>
              <a:t>Mo</a:t>
            </a:r>
            <a:r>
              <a:rPr lang="sk-SK" sz="2400" dirty="0"/>
              <a:t>. : </a:t>
            </a:r>
            <a:r>
              <a:rPr lang="sk-SK" sz="2400" dirty="0" err="1"/>
              <a:t>Elsevier</a:t>
            </a:r>
            <a:r>
              <a:rPr lang="sk-SK" sz="2400" dirty="0"/>
              <a:t>/</a:t>
            </a:r>
            <a:r>
              <a:rPr lang="sk-SK" sz="2400" dirty="0" err="1"/>
              <a:t>Saunders</a:t>
            </a:r>
            <a:r>
              <a:rPr lang="sk-SK" sz="2400" dirty="0"/>
              <a:t>, c2012, 2012. ISBN 978-1-4377-2233-8.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SCHLENKER, Eleanor D. a Joyce GILBERT. </a:t>
            </a:r>
            <a:r>
              <a:rPr lang="en-US" sz="2400" i="1" dirty="0"/>
              <a:t>Williams' essentials of nutrition and diet therapy</a:t>
            </a:r>
            <a:r>
              <a:rPr lang="en-US" sz="2400" dirty="0"/>
              <a:t>. 11th edition. St. Louis: Mosby, 2015. ISBN 978-0-323-18580-6.</a:t>
            </a:r>
            <a:endParaRPr lang="sk-SK" sz="2400" dirty="0"/>
          </a:p>
          <a:p>
            <a:pPr>
              <a:buFont typeface="Wingdings" pitchFamily="2" charset="2"/>
              <a:buChar char="v"/>
            </a:pPr>
            <a:r>
              <a:rPr lang="en-US" sz="2400" dirty="0"/>
              <a:t>WHITNEY, Eleanor </a:t>
            </a:r>
            <a:r>
              <a:rPr lang="en-US" sz="2400" dirty="0" err="1"/>
              <a:t>Noss</a:t>
            </a:r>
            <a:r>
              <a:rPr lang="en-US" sz="2400" dirty="0"/>
              <a:t> a Sharon </a:t>
            </a:r>
            <a:r>
              <a:rPr lang="en-US" sz="2400" dirty="0" err="1"/>
              <a:t>Rady</a:t>
            </a:r>
            <a:r>
              <a:rPr lang="en-US" sz="2400" dirty="0"/>
              <a:t> ROLFES. </a:t>
            </a:r>
            <a:r>
              <a:rPr lang="en-US" sz="2400" i="1" dirty="0"/>
              <a:t>Understanding nutrition</a:t>
            </a:r>
            <a:r>
              <a:rPr lang="en-US" sz="2400" dirty="0"/>
              <a:t>. 12th ed. Australia: Wadsworth, </a:t>
            </a:r>
            <a:r>
              <a:rPr lang="en-US" sz="2400" dirty="0" err="1"/>
              <a:t>Cengage</a:t>
            </a:r>
            <a:r>
              <a:rPr lang="en-US" sz="2400" dirty="0"/>
              <a:t> Learning, c2011. ISBN 978-0-538-73476-9.</a:t>
            </a:r>
            <a:endParaRPr lang="sk-SK" sz="2400" dirty="0"/>
          </a:p>
          <a:p>
            <a:pPr>
              <a:buFont typeface="Wingdings" pitchFamily="2" charset="2"/>
              <a:buChar char="v"/>
            </a:pPr>
            <a:r>
              <a:rPr lang="sk-SK" sz="2400" i="1" dirty="0"/>
              <a:t>Referenční hodnoty </a:t>
            </a:r>
            <a:r>
              <a:rPr lang="sk-SK" sz="2400" i="1" dirty="0" err="1"/>
              <a:t>pro</a:t>
            </a:r>
            <a:r>
              <a:rPr lang="sk-SK" sz="2400" i="1" dirty="0"/>
              <a:t> </a:t>
            </a:r>
            <a:r>
              <a:rPr lang="sk-SK" sz="2400" i="1" dirty="0" err="1"/>
              <a:t>příjem</a:t>
            </a:r>
            <a:r>
              <a:rPr lang="sk-SK" sz="2400" i="1" dirty="0"/>
              <a:t> </a:t>
            </a:r>
            <a:r>
              <a:rPr lang="sk-SK" sz="2400" i="1" dirty="0" err="1"/>
              <a:t>živin</a:t>
            </a:r>
            <a:r>
              <a:rPr lang="sk-SK" sz="2400" dirty="0"/>
              <a:t>. V ČR 1. vyd. Praha: </a:t>
            </a:r>
            <a:r>
              <a:rPr lang="sk-SK" sz="2400" dirty="0" err="1"/>
              <a:t>Společnost</a:t>
            </a:r>
            <a:r>
              <a:rPr lang="sk-SK" sz="2400" dirty="0"/>
              <a:t> </a:t>
            </a:r>
            <a:r>
              <a:rPr lang="sk-SK" sz="2400" dirty="0" err="1"/>
              <a:t>pro</a:t>
            </a:r>
            <a:r>
              <a:rPr lang="sk-SK" sz="2400" dirty="0"/>
              <a:t> výživu, 2011. ISBN 978-80-254-6987-3. </a:t>
            </a:r>
          </a:p>
          <a:p>
            <a:pPr>
              <a:buFont typeface="Wingdings" pitchFamily="2" charset="2"/>
              <a:buChar char="v"/>
            </a:pPr>
            <a:r>
              <a:rPr lang="sk-SK" sz="2400" dirty="0">
                <a:hlinkClick r:id="rId2"/>
              </a:rPr>
              <a:t>http://nutritiondata.self.com/</a:t>
            </a:r>
            <a:endParaRPr lang="sk-SK" sz="2400" dirty="0"/>
          </a:p>
          <a:p>
            <a:pPr>
              <a:buFont typeface="Wingdings" pitchFamily="2" charset="2"/>
              <a:buChar char="v"/>
            </a:pPr>
            <a:r>
              <a:rPr lang="sk-SK" sz="2400" dirty="0">
                <a:hlinkClick r:id="rId3"/>
              </a:rPr>
              <a:t>https://www.dge.de/wissenschaft/referenzwerte/vitamin-d/</a:t>
            </a:r>
            <a:endParaRPr lang="sk-SK" sz="2400" dirty="0"/>
          </a:p>
          <a:p>
            <a:endParaRPr lang="sk-SK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dirty="0"/>
              <a:t>Děkuji za pozornost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/>
              <a:t>Vitamin A stabilní během tepelné úpravy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Karotenoidy po tepelné úpravě vstřebatelnější 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/>
              <a:t>Zásoby vitaminu A v játrech na 6-12 měsíců</a:t>
            </a:r>
          </a:p>
          <a:p>
            <a:pPr>
              <a:buNone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b="1" dirty="0"/>
              <a:t>Funkce: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Vliv na genovou expresi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Zrak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Růst a vývoj (kostí)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Imunita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/>
              <a:t>Reprodukce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Zdravotní tvrzení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94360" y="2194560"/>
            <a:ext cx="8370128" cy="4069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/>
              <a:t>Vitamin A přispívá k normálnímu metabolismu železa.</a:t>
            </a:r>
            <a:endParaRPr lang="sk-SK" sz="2400" b="1" dirty="0"/>
          </a:p>
          <a:p>
            <a:pPr>
              <a:buNone/>
            </a:pPr>
            <a:r>
              <a:rPr lang="cs-CZ" sz="2400" dirty="0"/>
              <a:t>Vitamin A přispívá k udržení normálního stavu sliznic.</a:t>
            </a:r>
            <a:endParaRPr lang="sk-SK" sz="2400" b="1" dirty="0"/>
          </a:p>
          <a:p>
            <a:pPr>
              <a:buNone/>
            </a:pPr>
            <a:r>
              <a:rPr lang="cs-CZ" sz="2400" dirty="0"/>
              <a:t>Vitamin A přispívá k udržení normálního stavu pokožky.</a:t>
            </a:r>
            <a:endParaRPr lang="sk-SK" sz="2400" b="1" dirty="0"/>
          </a:p>
          <a:p>
            <a:pPr>
              <a:buNone/>
            </a:pPr>
            <a:r>
              <a:rPr lang="cs-CZ" sz="2400" dirty="0"/>
              <a:t>Vitamin A přispívá k udržení normálního stavu zraku.</a:t>
            </a:r>
            <a:endParaRPr lang="sk-SK" sz="2400" b="1" dirty="0"/>
          </a:p>
          <a:p>
            <a:pPr>
              <a:buNone/>
            </a:pPr>
            <a:r>
              <a:rPr lang="cs-CZ" sz="2400" dirty="0"/>
              <a:t>Vitamin A přispívá k normální funkci imunitního systému.</a:t>
            </a:r>
            <a:endParaRPr lang="sk-SK" sz="2400" b="1" dirty="0"/>
          </a:p>
          <a:p>
            <a:pPr>
              <a:buNone/>
            </a:pPr>
            <a:r>
              <a:rPr lang="cs-CZ" sz="2400" dirty="0"/>
              <a:t>Vitamin A se podílí na procesu specializace buněk.</a:t>
            </a:r>
            <a:endParaRPr lang="sk-SK" sz="2400" b="1" dirty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rmAutofit fontScale="90000"/>
          </a:bodyPr>
          <a:lstStyle/>
          <a:p>
            <a:r>
              <a:rPr lang="sk-SK" sz="4400" b="1" dirty="0"/>
              <a:t>Doporučená denní dávka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b="1" dirty="0"/>
              <a:t>1 RAE  = 1 mg retinolu = 12 mg β-karotenu</a:t>
            </a:r>
          </a:p>
          <a:p>
            <a:pPr lvl="0">
              <a:buNone/>
            </a:pPr>
            <a:r>
              <a:rPr lang="cs-CZ" sz="2400" dirty="0"/>
              <a:t>	 (24 mg jiných karotenoidů)</a:t>
            </a:r>
          </a:p>
          <a:p>
            <a:pPr lvl="0">
              <a:buNone/>
            </a:pPr>
            <a:endParaRPr lang="cs-CZ" sz="2400" dirty="0"/>
          </a:p>
          <a:p>
            <a:r>
              <a:rPr lang="cs-CZ" sz="2400" dirty="0"/>
              <a:t>RAE </a:t>
            </a:r>
            <a:r>
              <a:rPr lang="sk-SK" sz="2400" dirty="0"/>
              <a:t>(retinol </a:t>
            </a:r>
            <a:r>
              <a:rPr lang="sk-SK" sz="2400" dirty="0" err="1"/>
              <a:t>activity</a:t>
            </a:r>
            <a:r>
              <a:rPr lang="sk-SK" sz="2400" dirty="0"/>
              <a:t> </a:t>
            </a:r>
            <a:r>
              <a:rPr lang="sk-SK" sz="2400" dirty="0" err="1"/>
              <a:t>equivalents</a:t>
            </a:r>
            <a:r>
              <a:rPr lang="sk-SK" sz="2400" dirty="0"/>
              <a:t>)</a:t>
            </a:r>
            <a:endParaRPr lang="sk-SK" sz="2400" b="1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b="1" dirty="0"/>
          </a:p>
          <a:p>
            <a:pPr lvl="0"/>
            <a:endParaRPr lang="cs-CZ" sz="2800" b="1" dirty="0"/>
          </a:p>
          <a:p>
            <a:endParaRPr lang="cs-CZ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475883"/>
              </p:ext>
            </p:extLst>
          </p:nvPr>
        </p:nvGraphicFramePr>
        <p:xfrm>
          <a:off x="1133781" y="512680"/>
          <a:ext cx="6876438" cy="5832639"/>
        </p:xfrm>
        <a:graphic>
          <a:graphicData uri="http://schemas.openxmlformats.org/drawingml/2006/table">
            <a:tbl>
              <a:tblPr/>
              <a:tblGrid>
                <a:gridCol w="2880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98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+mn-lt"/>
                          <a:ea typeface="Calibri"/>
                          <a:cs typeface="Times New Roman"/>
                        </a:rPr>
                        <a:t>Věk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Vitamin A: RAE (mg) 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981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Muži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Ženy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Kojenci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0-3 měsíce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0,5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0,5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4-11 měsíců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0,6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0,6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+mn-lt"/>
                          <a:ea typeface="Calibri"/>
                          <a:cs typeface="Times New Roman"/>
                        </a:rPr>
                        <a:t>Děti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1-3 roky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0,6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0,6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4-6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0,7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0,7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7-9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0,8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0,8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10-12 let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0,9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0,9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13-14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1,1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1,0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Dospívající a dospělí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15-18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1,1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0,9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19-24 let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1,0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0,8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25-50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1,0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0,8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51-64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1,0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0,8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b="0">
                          <a:latin typeface="+mn-lt"/>
                          <a:ea typeface="Calibri"/>
                          <a:cs typeface="Times New Roman"/>
                        </a:rPr>
                        <a:t> ≥ 65 let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1,0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latin typeface="+mn-lt"/>
                          <a:ea typeface="Calibri"/>
                          <a:cs typeface="Times New Roman"/>
                        </a:rPr>
                        <a:t>0,8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+mn-lt"/>
                          <a:ea typeface="Calibri"/>
                          <a:cs typeface="Times New Roman"/>
                        </a:rPr>
                        <a:t>Těhotné </a:t>
                      </a: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(od 4.měsíce)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1,1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+mn-lt"/>
                          <a:ea typeface="Calibri"/>
                          <a:cs typeface="Times New Roman"/>
                        </a:rPr>
                        <a:t>Kojící</a:t>
                      </a:r>
                      <a:endParaRPr lang="sk-SK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latin typeface="+mn-lt"/>
                          <a:ea typeface="Calibri"/>
                          <a:cs typeface="Times New Roman"/>
                        </a:rPr>
                        <a:t>1,5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764373"/>
            <a:ext cx="7650048" cy="1293028"/>
          </a:xfrm>
        </p:spPr>
        <p:txBody>
          <a:bodyPr>
            <a:normAutofit/>
          </a:bodyPr>
          <a:lstStyle/>
          <a:p>
            <a:r>
              <a:rPr lang="sk-SK" sz="4800" b="1" dirty="0"/>
              <a:t>Potravinové zdroje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b="1" dirty="0"/>
              <a:t>Živočišné zdroje (vitamin A): </a:t>
            </a:r>
          </a:p>
          <a:p>
            <a:pPr>
              <a:buNone/>
            </a:pPr>
            <a:r>
              <a:rPr lang="cs-CZ" sz="2400" dirty="0"/>
              <a:t>	játra, mléko, vejce, ryby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b="1" dirty="0"/>
              <a:t>Rostlinné zdroje (karotenoidy): </a:t>
            </a:r>
          </a:p>
          <a:p>
            <a:pPr>
              <a:buNone/>
            </a:pPr>
            <a:r>
              <a:rPr lang="cs-CZ" sz="2400" dirty="0"/>
              <a:t>	žluto-oranžové ovoce a zelenina, </a:t>
            </a:r>
          </a:p>
          <a:p>
            <a:pPr>
              <a:buNone/>
            </a:pPr>
            <a:r>
              <a:rPr lang="cs-CZ" sz="2400" dirty="0"/>
              <a:t>	zelená listová zelenina</a:t>
            </a:r>
          </a:p>
        </p:txBody>
      </p:sp>
      <p:pic>
        <p:nvPicPr>
          <p:cNvPr id="38914" name="Picture 2" descr="Výsledok vyhľadávania obrázkov pre dopyt vitamin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348880"/>
            <a:ext cx="2978350" cy="2746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ymová stopa">
  <a:themeElements>
    <a:clrScheme name="Dymová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Dymová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ymová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TM04033937[[fn=Dymová stopa]]</Template>
  <TotalTime>908</TotalTime>
  <Words>1856</Words>
  <Application>Microsoft Office PowerPoint</Application>
  <PresentationFormat>Prezentácia na obrazovke (4:3)</PresentationFormat>
  <Paragraphs>583</Paragraphs>
  <Slides>49</Slides>
  <Notes>11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49</vt:i4>
      </vt:variant>
    </vt:vector>
  </HeadingPairs>
  <TitlesOfParts>
    <vt:vector size="55" baseType="lpstr">
      <vt:lpstr>Arial</vt:lpstr>
      <vt:lpstr>Calibri</vt:lpstr>
      <vt:lpstr>Century Gothic</vt:lpstr>
      <vt:lpstr>Courier New</vt:lpstr>
      <vt:lpstr>Wingdings</vt:lpstr>
      <vt:lpstr>Dymová stopa</vt:lpstr>
      <vt:lpstr>Vitaminy  rozpustné v tucích</vt:lpstr>
      <vt:lpstr>charakteristika</vt:lpstr>
      <vt:lpstr>Prezentácia programu PowerPoint</vt:lpstr>
      <vt:lpstr>Charakteristika</vt:lpstr>
      <vt:lpstr>Prezentácia programu PowerPoint</vt:lpstr>
      <vt:lpstr>Zdravotní tvrzení</vt:lpstr>
      <vt:lpstr>Doporučená denní dávka</vt:lpstr>
      <vt:lpstr>Prezentácia programu PowerPoint</vt:lpstr>
      <vt:lpstr>Potravinové zdroje</vt:lpstr>
      <vt:lpstr>Prezentácia programu PowerPoint</vt:lpstr>
      <vt:lpstr>Prezentácia programu PowerPoint</vt:lpstr>
      <vt:lpstr>Nedostatek</vt:lpstr>
      <vt:lpstr>Nadbytek</vt:lpstr>
      <vt:lpstr>Prezentácia programu PowerPoint</vt:lpstr>
      <vt:lpstr>Charakteristika </vt:lpstr>
      <vt:lpstr>Zdravotní tvrzení</vt:lpstr>
      <vt:lpstr>Prezentácia programu PowerPoint</vt:lpstr>
      <vt:lpstr>Prezentácia programu PowerPoint</vt:lpstr>
      <vt:lpstr>Slunění </vt:lpstr>
      <vt:lpstr>Doporučená denní dávka</vt:lpstr>
      <vt:lpstr>Prezentácia programu PowerPoint</vt:lpstr>
      <vt:lpstr>Potravinové zdroje</vt:lpstr>
      <vt:lpstr>Prezentácia programu PowerPoint</vt:lpstr>
      <vt:lpstr>Prezentácia programu PowerPoint</vt:lpstr>
      <vt:lpstr>Fortifikace</vt:lpstr>
      <vt:lpstr>Suplementace</vt:lpstr>
      <vt:lpstr>Nedostatek</vt:lpstr>
      <vt:lpstr>Křivice</vt:lpstr>
      <vt:lpstr>Prezentácia programu PowerPoint</vt:lpstr>
      <vt:lpstr>Osteomalacie</vt:lpstr>
      <vt:lpstr>Nadbytek</vt:lpstr>
      <vt:lpstr>Prezentácia programu PowerPoint</vt:lpstr>
      <vt:lpstr>Charakteristika</vt:lpstr>
      <vt:lpstr>Zdravotní tvrzení</vt:lpstr>
      <vt:lpstr>Prezentácia programu PowerPoint</vt:lpstr>
      <vt:lpstr>Potravinové zdroje</vt:lpstr>
      <vt:lpstr>Prezentácia programu PowerPoint</vt:lpstr>
      <vt:lpstr>Nedostatek</vt:lpstr>
      <vt:lpstr>Nadbytek</vt:lpstr>
      <vt:lpstr>Prezentácia programu PowerPoint</vt:lpstr>
      <vt:lpstr>Charakteristika</vt:lpstr>
      <vt:lpstr>Zdravotní tvrzení</vt:lpstr>
      <vt:lpstr>Prezentácia programu PowerPoint</vt:lpstr>
      <vt:lpstr>Potravinové zdroje</vt:lpstr>
      <vt:lpstr>Prezentácia programu PowerPoint</vt:lpstr>
      <vt:lpstr>Nedostatek</vt:lpstr>
      <vt:lpstr>Nadbytek</vt:lpstr>
      <vt:lpstr>Použitá literatura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Vitaminy rozpustné v tucích</dc:title>
  <dc:creator>Jana Kráľová</dc:creator>
  <cp:lastModifiedBy>Jana Kráľová</cp:lastModifiedBy>
  <cp:revision>171</cp:revision>
  <dcterms:created xsi:type="dcterms:W3CDTF">2016-11-03T13:03:32Z</dcterms:created>
  <dcterms:modified xsi:type="dcterms:W3CDTF">2020-11-02T14:01:51Z</dcterms:modified>
</cp:coreProperties>
</file>