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96" r:id="rId2"/>
  </p:sldMasterIdLst>
  <p:notesMasterIdLst>
    <p:notesMasterId r:id="rId33"/>
  </p:notesMasterIdLst>
  <p:handoutMasterIdLst>
    <p:handoutMasterId r:id="rId34"/>
  </p:handoutMasterIdLst>
  <p:sldIdLst>
    <p:sldId id="256" r:id="rId3"/>
    <p:sldId id="257" r:id="rId4"/>
    <p:sldId id="258" r:id="rId5"/>
    <p:sldId id="265" r:id="rId6"/>
    <p:sldId id="268" r:id="rId7"/>
    <p:sldId id="266" r:id="rId8"/>
    <p:sldId id="267" r:id="rId9"/>
    <p:sldId id="269" r:id="rId10"/>
    <p:sldId id="270" r:id="rId11"/>
    <p:sldId id="262" r:id="rId12"/>
    <p:sldId id="271" r:id="rId13"/>
    <p:sldId id="272" r:id="rId14"/>
    <p:sldId id="264" r:id="rId15"/>
    <p:sldId id="273" r:id="rId16"/>
    <p:sldId id="274" r:id="rId17"/>
    <p:sldId id="276" r:id="rId18"/>
    <p:sldId id="278" r:id="rId19"/>
    <p:sldId id="277" r:id="rId20"/>
    <p:sldId id="280" r:id="rId21"/>
    <p:sldId id="281" r:id="rId22"/>
    <p:sldId id="287" r:id="rId23"/>
    <p:sldId id="283" r:id="rId24"/>
    <p:sldId id="284" r:id="rId25"/>
    <p:sldId id="279" r:id="rId26"/>
    <p:sldId id="285" r:id="rId27"/>
    <p:sldId id="260" r:id="rId28"/>
    <p:sldId id="259" r:id="rId29"/>
    <p:sldId id="282" r:id="rId30"/>
    <p:sldId id="286" r:id="rId31"/>
    <p:sldId id="263" r:id="rId32"/>
  </p:sldIdLst>
  <p:sldSz cx="9144000" cy="6858000" type="screen4x3"/>
  <p:notesSz cx="9144000" cy="6858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E20C082-8A0B-49ED-B8EA-8579458FFC76}" v="42" dt="2019-09-19T19:22:24.98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Střední styl 4 – zvýraznění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6D9F66E-5EB9-4882-86FB-DCBF35E3C3E4}" styleName="Střední styl 4 – zvýraznění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3C2FFA5D-87B4-456A-9821-1D502468CF0F}" styleName="Styl s motivem 1 – zvýraznění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 autoAdjust="0"/>
  </p:normalViewPr>
  <p:slideViewPr>
    <p:cSldViewPr>
      <p:cViewPr varScale="1">
        <p:scale>
          <a:sx n="126" d="100"/>
          <a:sy n="126" d="100"/>
        </p:scale>
        <p:origin x="360" y="1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microsoft.com/office/2015/10/relationships/revisionInfo" Target="revisionInfo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4568D366-93A4-498A-A3E1-FB896ECB2F8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A7AA3681-AE17-4BE5-A9E4-3647AFD3FBB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EB1C70B5-1D55-488B-96C5-F035E21D32A7}" type="datetimeFigureOut">
              <a:rPr lang="cs-CZ"/>
              <a:pPr>
                <a:defRPr/>
              </a:pPr>
              <a:t>19.09.2019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0DC38D46-F63E-4EA5-AC39-D54C9A653FF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37B492C1-0C83-4B20-8A5A-A6A545E46DA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D40B2507-85C8-4814-ABA9-81975B9E13F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8B22351-3A73-4DF6-AAB7-0A18E879870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5CDD811-0386-4865-BE06-F135684C8E04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5078251-19D8-4475-9D21-941621EE9BDB}" type="datetimeFigureOut">
              <a:rPr lang="en-US"/>
              <a:pPr>
                <a:defRPr/>
              </a:pPr>
              <a:t>9/19/2019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7AAA84F3-D6E4-487B-AF8E-47987194C10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3F2AAC3C-518E-48E9-A0E7-E367B9C740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ADF01A-3A56-4A8C-8818-ABDC5199746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CE495C-BFF3-4001-AA27-146FC5DD68C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63071853-A26B-4D68-B2A9-832CBD3BF5C8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7C01B915-9243-4BD2-8238-2BE5BB6D6D0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31618D79-4217-475B-961C-8502E16FD82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2BEE73B0-57F8-4036-90CD-D5D2F1A6C8A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675301D-E984-48E6-B31F-1BE99ADFA65A}" type="slidenum">
              <a:rPr lang="en-US" altLang="cs-CZ" smtClean="0">
                <a:latin typeface="Calibri" panose="020F0502020204030204" pitchFamily="34" charset="0"/>
              </a:rPr>
              <a:pPr/>
              <a:t>1</a:t>
            </a:fld>
            <a:endParaRPr lang="en-US" altLang="cs-CZ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>
            <a:extLst>
              <a:ext uri="{FF2B5EF4-FFF2-40B4-BE49-F238E27FC236}">
                <a16:creationId xmlns:a16="http://schemas.microsoft.com/office/drawing/2014/main" id="{99383553-F3C3-4A58-A319-A6F85ECA478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>
            <a:extLst>
              <a:ext uri="{FF2B5EF4-FFF2-40B4-BE49-F238E27FC236}">
                <a16:creationId xmlns:a16="http://schemas.microsoft.com/office/drawing/2014/main" id="{340465EB-2554-490E-966B-D98DA389C04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/>
          </a:p>
        </p:txBody>
      </p:sp>
      <p:sp>
        <p:nvSpPr>
          <p:cNvPr id="17412" name="Slide Number Placeholder 3">
            <a:extLst>
              <a:ext uri="{FF2B5EF4-FFF2-40B4-BE49-F238E27FC236}">
                <a16:creationId xmlns:a16="http://schemas.microsoft.com/office/drawing/2014/main" id="{3D392F72-C072-4015-AFE1-06F0CBCF964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D7E77F8-72FD-44A0-A810-B74363759713}" type="slidenum">
              <a:rPr lang="en-US" altLang="cs-CZ" smtClean="0">
                <a:latin typeface="Calibri" panose="020F0502020204030204" pitchFamily="34" charset="0"/>
              </a:rPr>
              <a:pPr/>
              <a:t>2</a:t>
            </a:fld>
            <a:endParaRPr lang="en-US" altLang="cs-CZ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>
            <a:extLst>
              <a:ext uri="{FF2B5EF4-FFF2-40B4-BE49-F238E27FC236}">
                <a16:creationId xmlns:a16="http://schemas.microsoft.com/office/drawing/2014/main" id="{BFE2A00E-D410-4692-A5F8-4D52046A08B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>
            <a:extLst>
              <a:ext uri="{FF2B5EF4-FFF2-40B4-BE49-F238E27FC236}">
                <a16:creationId xmlns:a16="http://schemas.microsoft.com/office/drawing/2014/main" id="{5ACB2D80-ABDE-4F81-A20D-DBAE8820715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/>
          </a:p>
        </p:txBody>
      </p:sp>
      <p:sp>
        <p:nvSpPr>
          <p:cNvPr id="19460" name="Slide Number Placeholder 3">
            <a:extLst>
              <a:ext uri="{FF2B5EF4-FFF2-40B4-BE49-F238E27FC236}">
                <a16:creationId xmlns:a16="http://schemas.microsoft.com/office/drawing/2014/main" id="{03FED481-7864-4AAB-B78D-84BD74C198C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F900AB4-0A24-4C21-B0B2-105BA7E4DDA9}" type="slidenum">
              <a:rPr lang="en-US" altLang="cs-CZ" smtClean="0">
                <a:latin typeface="Calibri" panose="020F0502020204030204" pitchFamily="34" charset="0"/>
              </a:rPr>
              <a:pPr/>
              <a:t>3</a:t>
            </a:fld>
            <a:endParaRPr lang="en-US" altLang="cs-CZ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>
            <a:extLst>
              <a:ext uri="{FF2B5EF4-FFF2-40B4-BE49-F238E27FC236}">
                <a16:creationId xmlns:a16="http://schemas.microsoft.com/office/drawing/2014/main" id="{EF092739-0A2C-4D6B-8735-8E3FA885F4F8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cs-CZ" altLang="cs-CZ">
              <a:latin typeface="Gill Sans MT" panose="020B0502020104020203" pitchFamily="34" charset="-18"/>
            </a:endParaRPr>
          </a:p>
        </p:txBody>
      </p:sp>
      <p:sp>
        <p:nvSpPr>
          <p:cNvPr id="5" name="Rectangle 18">
            <a:extLst>
              <a:ext uri="{FF2B5EF4-FFF2-40B4-BE49-F238E27FC236}">
                <a16:creationId xmlns:a16="http://schemas.microsoft.com/office/drawing/2014/main" id="{1FC8FB04-1DEA-40C0-B145-E9FF9C5F20D6}"/>
              </a:ext>
            </a:extLst>
          </p:cNvPr>
          <p:cNvSpPr>
            <a:spLocks noChangeArrowheads="1"/>
          </p:cNvSpPr>
          <p:nvPr/>
        </p:nvSpPr>
        <p:spPr bwMode="white"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cs-CZ" altLang="cs-CZ">
              <a:latin typeface="Gill Sans MT" panose="020B0502020104020203" pitchFamily="34" charset="-18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B96DC00-F23B-45B1-AB81-D86249ABD089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cs-CZ" altLang="cs-CZ">
              <a:latin typeface="Gill Sans MT" panose="020B0502020104020203" pitchFamily="34" charset="-18"/>
            </a:endParaRPr>
          </a:p>
        </p:txBody>
      </p:sp>
      <p:sp>
        <p:nvSpPr>
          <p:cNvPr id="7" name="Rectangle 15">
            <a:extLst>
              <a:ext uri="{FF2B5EF4-FFF2-40B4-BE49-F238E27FC236}">
                <a16:creationId xmlns:a16="http://schemas.microsoft.com/office/drawing/2014/main" id="{B523825F-8683-4199-8F0D-450790273833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cs-CZ" altLang="cs-CZ">
              <a:latin typeface="Gill Sans MT" panose="020B0502020104020203" pitchFamily="34" charset="-18"/>
            </a:endParaRPr>
          </a:p>
        </p:txBody>
      </p:sp>
      <p:sp>
        <p:nvSpPr>
          <p:cNvPr id="10" name="Rectangle 11">
            <a:extLst>
              <a:ext uri="{FF2B5EF4-FFF2-40B4-BE49-F238E27FC236}">
                <a16:creationId xmlns:a16="http://schemas.microsoft.com/office/drawing/2014/main" id="{A89C542F-2E9B-45C7-AA2A-618FB4BABF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Straight Connector 6">
            <a:extLst>
              <a:ext uri="{FF2B5EF4-FFF2-40B4-BE49-F238E27FC236}">
                <a16:creationId xmlns:a16="http://schemas.microsoft.com/office/drawing/2014/main" id="{BDC632A5-D78F-4D8E-AFE2-B8E761EF8664}"/>
              </a:ext>
            </a:extLst>
          </p:cNvPr>
          <p:cNvSpPr>
            <a:spLocks noChangeShapeType="1"/>
          </p:cNvSpPr>
          <p:nvPr/>
        </p:nvSpPr>
        <p:spPr bwMode="auto">
          <a:xfrm>
            <a:off x="155575" y="241935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Rectangle 9">
            <a:extLst>
              <a:ext uri="{FF2B5EF4-FFF2-40B4-BE49-F238E27FC236}">
                <a16:creationId xmlns:a16="http://schemas.microsoft.com/office/drawing/2014/main" id="{A0A0519B-D0FA-42E6-99D6-87B2C9D2C4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046F30A-517C-4307-8D39-AEDB0389FB97}"/>
              </a:ext>
            </a:extLst>
          </p:cNvPr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66904543-A24A-4AE4-A174-FF570F858586}"/>
              </a:ext>
            </a:extLst>
          </p:cNvPr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0" cap="all" spc="250" baseline="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cs-CZ"/>
              <a:t>Kliknutím lze upravit styl předlohy.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15" name="Date Placeholder 27">
            <a:extLst>
              <a:ext uri="{FF2B5EF4-FFF2-40B4-BE49-F238E27FC236}">
                <a16:creationId xmlns:a16="http://schemas.microsoft.com/office/drawing/2014/main" id="{887F0436-1EA9-4E3C-9BDA-436E0EEA3C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A6FB1B-27A8-41A1-92DF-6383C9E1A34D}" type="datetimeFigureOut">
              <a:rPr lang="en-US"/>
              <a:pPr>
                <a:defRPr/>
              </a:pPr>
              <a:t>9/19/2019</a:t>
            </a:fld>
            <a:endParaRPr lang="en-US"/>
          </a:p>
        </p:txBody>
      </p:sp>
      <p:sp>
        <p:nvSpPr>
          <p:cNvPr id="16" name="Footer Placeholder 16">
            <a:extLst>
              <a:ext uri="{FF2B5EF4-FFF2-40B4-BE49-F238E27FC236}">
                <a16:creationId xmlns:a16="http://schemas.microsoft.com/office/drawing/2014/main" id="{02F7884F-41C8-49CB-9DD3-82EF6AC6E2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28">
            <a:extLst>
              <a:ext uri="{FF2B5EF4-FFF2-40B4-BE49-F238E27FC236}">
                <a16:creationId xmlns:a16="http://schemas.microsoft.com/office/drawing/2014/main" id="{DD17B4A8-7E29-4066-AC7D-7A29D86BE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009B67-163C-4A96-8D81-AFEE35893D8A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30664897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13">
            <a:extLst>
              <a:ext uri="{FF2B5EF4-FFF2-40B4-BE49-F238E27FC236}">
                <a16:creationId xmlns:a16="http://schemas.microsoft.com/office/drawing/2014/main" id="{F0C70F07-85E4-4EB9-AF51-62C57F710F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7A4037-B94E-4EF0-91E0-E2F7FBC36FEC}" type="datetimeFigureOut">
              <a:rPr lang="en-US"/>
              <a:pPr>
                <a:defRPr/>
              </a:pPr>
              <a:t>9/19/2019</a:t>
            </a:fld>
            <a:endParaRPr lang="en-US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46776A29-0667-43BD-B98C-1391C9F78B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id="{EA0F4C6E-B7EA-407E-976B-21FDD57C6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911636-0C8E-44FB-BD4C-2C48A4660472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23739838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:a16="http://schemas.microsoft.com/office/drawing/2014/main" id="{B76FF56E-E727-4325-9CA2-9E0BBE8BC56F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cs-CZ" altLang="cs-CZ">
              <a:latin typeface="Gill Sans MT" panose="020B0502020104020203" pitchFamily="34" charset="-18"/>
            </a:endParaRP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AA986C31-8D13-4F4B-8994-8C3DEBDA217E}"/>
              </a:ext>
            </a:extLst>
          </p:cNvPr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cs-CZ" altLang="cs-CZ">
              <a:latin typeface="Gill Sans MT" panose="020B0502020104020203" pitchFamily="34" charset="-18"/>
            </a:endParaRPr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E1F03BFC-BB25-483C-8EA8-3B26AC85F849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cs-CZ" altLang="cs-CZ">
              <a:latin typeface="Gill Sans MT" panose="020B0502020104020203" pitchFamily="34" charset="-18"/>
            </a:endParaRPr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159E4381-554E-405D-83ED-6B1FBFC66874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cs-CZ" altLang="cs-CZ">
              <a:latin typeface="Gill Sans MT" panose="020B0502020104020203" pitchFamily="34" charset="-18"/>
            </a:endParaRPr>
          </a:p>
        </p:txBody>
      </p:sp>
      <p:sp>
        <p:nvSpPr>
          <p:cNvPr id="8" name="Rectangle 10">
            <a:extLst>
              <a:ext uri="{FF2B5EF4-FFF2-40B4-BE49-F238E27FC236}">
                <a16:creationId xmlns:a16="http://schemas.microsoft.com/office/drawing/2014/main" id="{39BD57B9-321A-47BD-BAA5-B3C3866829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Rectangle 11">
            <a:extLst>
              <a:ext uri="{FF2B5EF4-FFF2-40B4-BE49-F238E27FC236}">
                <a16:creationId xmlns:a16="http://schemas.microsoft.com/office/drawing/2014/main" id="{8E79A6F0-C220-43C1-B14F-2231DED48F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0" name="Straight Connector 12">
            <a:extLst>
              <a:ext uri="{FF2B5EF4-FFF2-40B4-BE49-F238E27FC236}">
                <a16:creationId xmlns:a16="http://schemas.microsoft.com/office/drawing/2014/main" id="{F199F0D9-361E-408B-9691-A55661C380A4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4021137" y="3278188"/>
            <a:ext cx="6245225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Oval 13">
            <a:extLst>
              <a:ext uri="{FF2B5EF4-FFF2-40B4-BE49-F238E27FC236}">
                <a16:creationId xmlns:a16="http://schemas.microsoft.com/office/drawing/2014/main" id="{25996522-572F-42FD-9FA6-71E80F64A70C}"/>
              </a:ext>
            </a:extLst>
          </p:cNvPr>
          <p:cNvSpPr/>
          <p:nvPr/>
        </p:nvSpPr>
        <p:spPr>
          <a:xfrm>
            <a:off x="6838950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Oval 14">
            <a:extLst>
              <a:ext uri="{FF2B5EF4-FFF2-40B4-BE49-F238E27FC236}">
                <a16:creationId xmlns:a16="http://schemas.microsoft.com/office/drawing/2014/main" id="{78138073-0A93-4CD4-9A91-104C4AF9564C}"/>
              </a:ext>
            </a:extLst>
          </p:cNvPr>
          <p:cNvSpPr/>
          <p:nvPr/>
        </p:nvSpPr>
        <p:spPr>
          <a:xfrm>
            <a:off x="6934200" y="3021013"/>
            <a:ext cx="420688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560F9B6F-BE09-4985-9327-89BD50EE234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915150" y="3009900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FCEDE5-52A3-4A78-BD27-4471DB9AC50C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876B5EF4-C1D9-4AE6-8892-FFC282F9A432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63E416-41FB-4E4C-9771-6AC9270B37F4}" type="datetimeFigureOut">
              <a:rPr lang="en-US"/>
              <a:pPr>
                <a:defRPr/>
              </a:pPr>
              <a:t>9/19/2019</a:t>
            </a:fld>
            <a:endParaRPr lang="en-US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FB65D55A-2A5D-4355-A151-9CB06FC7363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2952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375D30-2011-4DE4-B920-EBB053FAF0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5C13FE-F6C0-4400-BC3D-CA379EDA0C0E}" type="datetimeFigureOut">
              <a:rPr lang="en-US"/>
              <a:pPr>
                <a:defRPr/>
              </a:pPr>
              <a:t>9/19/2019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7B9498-B5A7-4C84-941F-4F2D318B59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D2EE50-E937-4A1E-9191-825228D196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362450" y="1027113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E2D2D5-0CC5-4FE6-8031-A8D57B3B1693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37402817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6">
            <a:extLst>
              <a:ext uri="{FF2B5EF4-FFF2-40B4-BE49-F238E27FC236}">
                <a16:creationId xmlns:a16="http://schemas.microsoft.com/office/drawing/2014/main" id="{28CA63C8-74BC-4AB7-AF19-95AF29749367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cs-CZ" altLang="cs-CZ">
              <a:latin typeface="Gill Sans MT" panose="020B0502020104020203" pitchFamily="34" charset="-18"/>
            </a:endParaRPr>
          </a:p>
        </p:txBody>
      </p:sp>
      <p:sp>
        <p:nvSpPr>
          <p:cNvPr id="5" name="Rectangle 14">
            <a:extLst>
              <a:ext uri="{FF2B5EF4-FFF2-40B4-BE49-F238E27FC236}">
                <a16:creationId xmlns:a16="http://schemas.microsoft.com/office/drawing/2014/main" id="{3FBAE4BF-7254-422A-AD9A-39EB4E31EB84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cs-CZ" altLang="cs-CZ">
              <a:latin typeface="Gill Sans MT" panose="020B0502020104020203" pitchFamily="34" charset="-18"/>
            </a:endParaRPr>
          </a:p>
        </p:txBody>
      </p:sp>
      <p:sp>
        <p:nvSpPr>
          <p:cNvPr id="6" name="Rectangle 15">
            <a:extLst>
              <a:ext uri="{FF2B5EF4-FFF2-40B4-BE49-F238E27FC236}">
                <a16:creationId xmlns:a16="http://schemas.microsoft.com/office/drawing/2014/main" id="{662DE0EE-AF1E-4930-8A81-5030E1594292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cs-CZ" altLang="cs-CZ">
              <a:latin typeface="Gill Sans MT" panose="020B0502020104020203" pitchFamily="34" charset="-18"/>
            </a:endParaRPr>
          </a:p>
        </p:txBody>
      </p:sp>
      <p:sp>
        <p:nvSpPr>
          <p:cNvPr id="7" name="Rectangle 17">
            <a:extLst>
              <a:ext uri="{FF2B5EF4-FFF2-40B4-BE49-F238E27FC236}">
                <a16:creationId xmlns:a16="http://schemas.microsoft.com/office/drawing/2014/main" id="{2A3B2AE6-8233-4D7C-8122-76CDD0D7EF18}"/>
              </a:ext>
            </a:extLst>
          </p:cNvPr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cs-CZ" altLang="cs-CZ">
              <a:latin typeface="Gill Sans MT" panose="020B0502020104020203" pitchFamily="34" charset="-18"/>
            </a:endParaRPr>
          </a:p>
        </p:txBody>
      </p:sp>
      <p:sp>
        <p:nvSpPr>
          <p:cNvPr id="8" name="Rectangle 18">
            <a:extLst>
              <a:ext uri="{FF2B5EF4-FFF2-40B4-BE49-F238E27FC236}">
                <a16:creationId xmlns:a16="http://schemas.microsoft.com/office/drawing/2014/main" id="{94851D23-8621-4EE3-A79E-0010F3B51F5B}"/>
              </a:ext>
            </a:extLst>
          </p:cNvPr>
          <p:cNvSpPr>
            <a:spLocks noChangeArrowheads="1"/>
          </p:cNvSpPr>
          <p:nvPr/>
        </p:nvSpPr>
        <p:spPr bwMode="white">
          <a:xfrm>
            <a:off x="152400" y="2286000"/>
            <a:ext cx="8832850" cy="304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cs-CZ" altLang="cs-CZ">
              <a:latin typeface="Gill Sans MT" panose="020B0502020104020203" pitchFamily="34" charset="-18"/>
            </a:endParaRPr>
          </a:p>
        </p:txBody>
      </p:sp>
      <p:sp>
        <p:nvSpPr>
          <p:cNvPr id="9" name="Rectangle 11">
            <a:extLst>
              <a:ext uri="{FF2B5EF4-FFF2-40B4-BE49-F238E27FC236}">
                <a16:creationId xmlns:a16="http://schemas.microsoft.com/office/drawing/2014/main" id="{3E776DC8-502C-4CAC-B89C-B54E563667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575" y="142875"/>
            <a:ext cx="8832850" cy="213995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cs-CZ" altLang="cs-CZ">
              <a:latin typeface="Gill Sans MT" panose="020B0502020104020203" pitchFamily="34" charset="-18"/>
            </a:endParaRPr>
          </a:p>
        </p:txBody>
      </p:sp>
      <p:sp>
        <p:nvSpPr>
          <p:cNvPr id="10" name="Rectangle 12">
            <a:extLst>
              <a:ext uri="{FF2B5EF4-FFF2-40B4-BE49-F238E27FC236}">
                <a16:creationId xmlns:a16="http://schemas.microsoft.com/office/drawing/2014/main" id="{C717D6B9-3DCA-4979-A6F2-F4B405350C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Rectangle 13">
            <a:extLst>
              <a:ext uri="{FF2B5EF4-FFF2-40B4-BE49-F238E27FC236}">
                <a16:creationId xmlns:a16="http://schemas.microsoft.com/office/drawing/2014/main" id="{60F60385-B0CE-4778-9BA0-B738332B13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2" name="Straight Connector 7">
            <a:extLst>
              <a:ext uri="{FF2B5EF4-FFF2-40B4-BE49-F238E27FC236}">
                <a16:creationId xmlns:a16="http://schemas.microsoft.com/office/drawing/2014/main" id="{D1F4384C-A362-45A4-82D4-7E9542F5E933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" y="2438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" name="Oval 9">
            <a:extLst>
              <a:ext uri="{FF2B5EF4-FFF2-40B4-BE49-F238E27FC236}">
                <a16:creationId xmlns:a16="http://schemas.microsoft.com/office/drawing/2014/main" id="{5027D80B-9EB0-4E14-9A29-2CEC4F326625}"/>
              </a:ext>
            </a:extLst>
          </p:cNvPr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Oval 10">
            <a:extLst>
              <a:ext uri="{FF2B5EF4-FFF2-40B4-BE49-F238E27FC236}">
                <a16:creationId xmlns:a16="http://schemas.microsoft.com/office/drawing/2014/main" id="{2DABAA3D-DA27-4CBD-914C-20B9D23EA931}"/>
              </a:ext>
            </a:extLst>
          </p:cNvPr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8CF7DBB8-DE5E-451F-AA2D-8161C2381A2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6329C2B2-DC14-40CC-A1BD-4377601696F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8D8C7F-DA26-46A4-93E9-C898A3B83F31}" type="datetimeFigureOut">
              <a:rPr lang="en-US"/>
              <a:pPr>
                <a:defRPr/>
              </a:pPr>
              <a:t>9/19/2019</a:t>
            </a:fld>
            <a:endParaRPr lang="en-US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7CAAED8F-C980-4069-8C28-ECD6FBF2D6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B1BB8B-7985-4278-B480-AD1C875EADE5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20537194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7">
            <a:extLst>
              <a:ext uri="{FF2B5EF4-FFF2-40B4-BE49-F238E27FC236}">
                <a16:creationId xmlns:a16="http://schemas.microsoft.com/office/drawing/2014/main" id="{B8FC6140-9D59-4940-AE08-BC77D002659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562475" y="1576388"/>
            <a:ext cx="9525" cy="4818062"/>
          </a:xfrm>
          <a:prstGeom prst="line">
            <a:avLst/>
          </a:prstGeom>
          <a:noFill/>
          <a:ln w="9525" algn="ctr">
            <a:solidFill>
              <a:schemeClr val="tx2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D2D545FE-62C4-40B1-A89D-B02F15F390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91200" y="6410325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7EA016-1E66-4830-B0CA-092ED942EDFF}" type="datetimeFigureOut">
              <a:rPr lang="en-US"/>
              <a:pPr>
                <a:defRPr/>
              </a:pPr>
              <a:t>9/19/2019</a:t>
            </a:fld>
            <a:endParaRPr lang="en-U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2936EE87-DB61-4088-A420-3020DC3D9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5F8B558C-2B22-4C4D-907D-E1247847BE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BB1FA4-7A49-4543-8FCA-C8AEA033F234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3743947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9">
            <a:extLst>
              <a:ext uri="{FF2B5EF4-FFF2-40B4-BE49-F238E27FC236}">
                <a16:creationId xmlns:a16="http://schemas.microsoft.com/office/drawing/2014/main" id="{C7464132-3B78-4DB0-BC34-0FE7F58B9F0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572000" y="2200275"/>
            <a:ext cx="0" cy="4187825"/>
          </a:xfrm>
          <a:prstGeom prst="line">
            <a:avLst/>
          </a:prstGeom>
          <a:noFill/>
          <a:ln w="9525" algn="ctr">
            <a:solidFill>
              <a:schemeClr val="tx2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8" name="Rectangle 19">
            <a:extLst>
              <a:ext uri="{FF2B5EF4-FFF2-40B4-BE49-F238E27FC236}">
                <a16:creationId xmlns:a16="http://schemas.microsoft.com/office/drawing/2014/main" id="{EC2CCBA3-17F5-4D5D-B4C2-5388D6082220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cs-CZ" altLang="cs-CZ">
              <a:latin typeface="Gill Sans MT" panose="020B0502020104020203" pitchFamily="34" charset="-18"/>
            </a:endParaRPr>
          </a:p>
        </p:txBody>
      </p:sp>
      <p:sp>
        <p:nvSpPr>
          <p:cNvPr id="9" name="Rectangle 18">
            <a:extLst>
              <a:ext uri="{FF2B5EF4-FFF2-40B4-BE49-F238E27FC236}">
                <a16:creationId xmlns:a16="http://schemas.microsoft.com/office/drawing/2014/main" id="{5AE1D60B-2308-4F18-A759-B3F3FE08B534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cs-CZ" altLang="cs-CZ">
              <a:latin typeface="Gill Sans MT" panose="020B0502020104020203" pitchFamily="34" charset="-18"/>
            </a:endParaRPr>
          </a:p>
        </p:txBody>
      </p:sp>
      <p:sp>
        <p:nvSpPr>
          <p:cNvPr id="10" name="Rectangle 20">
            <a:extLst>
              <a:ext uri="{FF2B5EF4-FFF2-40B4-BE49-F238E27FC236}">
                <a16:creationId xmlns:a16="http://schemas.microsoft.com/office/drawing/2014/main" id="{3F807346-DE3A-4225-B59C-65EA3A407EE0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cs-CZ" altLang="cs-CZ">
              <a:latin typeface="Gill Sans MT" panose="020B0502020104020203" pitchFamily="34" charset="-18"/>
            </a:endParaRPr>
          </a:p>
        </p:txBody>
      </p:sp>
      <p:sp>
        <p:nvSpPr>
          <p:cNvPr id="11" name="Rectangle 21">
            <a:extLst>
              <a:ext uri="{FF2B5EF4-FFF2-40B4-BE49-F238E27FC236}">
                <a16:creationId xmlns:a16="http://schemas.microsoft.com/office/drawing/2014/main" id="{358274A2-BE51-4495-8570-3AC6474F078A}"/>
              </a:ext>
            </a:extLst>
          </p:cNvPr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cs-CZ" altLang="cs-CZ">
              <a:latin typeface="Gill Sans MT" panose="020B0502020104020203" pitchFamily="34" charset="-18"/>
            </a:endParaRPr>
          </a:p>
        </p:txBody>
      </p:sp>
      <p:sp>
        <p:nvSpPr>
          <p:cNvPr id="12" name="Rectangle 10">
            <a:extLst>
              <a:ext uri="{FF2B5EF4-FFF2-40B4-BE49-F238E27FC236}">
                <a16:creationId xmlns:a16="http://schemas.microsoft.com/office/drawing/2014/main" id="{A4CED1B6-2EA4-41FC-82F7-B7D01DE36832}"/>
              </a:ext>
            </a:extLst>
          </p:cNvPr>
          <p:cNvSpPr/>
          <p:nvPr/>
        </p:nvSpPr>
        <p:spPr>
          <a:xfrm>
            <a:off x="152400" y="1371600"/>
            <a:ext cx="8832850" cy="914400"/>
          </a:xfrm>
          <a:prstGeom prst="rect">
            <a:avLst/>
          </a:prstGeom>
          <a:solidFill>
            <a:schemeClr val="accent2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63BEB32-88D2-4899-92F3-669A99C0C0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050" y="6391275"/>
            <a:ext cx="8832850" cy="31115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Straight Connector 14">
            <a:extLst>
              <a:ext uri="{FF2B5EF4-FFF2-40B4-BE49-F238E27FC236}">
                <a16:creationId xmlns:a16="http://schemas.microsoft.com/office/drawing/2014/main" id="{6C5B4ED3-A55C-4C1F-AD7D-22861FFE80C9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" y="1279525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5" name="Rectangle 17">
            <a:extLst>
              <a:ext uri="{FF2B5EF4-FFF2-40B4-BE49-F238E27FC236}">
                <a16:creationId xmlns:a16="http://schemas.microsoft.com/office/drawing/2014/main" id="{EC7862A3-41A8-40FD-B131-C7FC9AA2A2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6" name="Oval 24">
            <a:extLst>
              <a:ext uri="{FF2B5EF4-FFF2-40B4-BE49-F238E27FC236}">
                <a16:creationId xmlns:a16="http://schemas.microsoft.com/office/drawing/2014/main" id="{60BD42B7-E8A3-409F-AF1D-497086F75BB4}"/>
              </a:ext>
            </a:extLst>
          </p:cNvPr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FBF3A06F-7CDB-4003-8FC7-BCEFD3EFB7B3}"/>
              </a:ext>
            </a:extLst>
          </p:cNvPr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18" name="Date Placeholder 6">
            <a:extLst>
              <a:ext uri="{FF2B5EF4-FFF2-40B4-BE49-F238E27FC236}">
                <a16:creationId xmlns:a16="http://schemas.microsoft.com/office/drawing/2014/main" id="{964F2D2B-66E4-41BE-AE1B-1886321381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BD1C61-C97E-4CC0-B150-C01E8C19F301}" type="datetimeFigureOut">
              <a:rPr lang="en-US"/>
              <a:pPr>
                <a:defRPr/>
              </a:pPr>
              <a:t>9/19/2019</a:t>
            </a:fld>
            <a:endParaRPr lang="en-US"/>
          </a:p>
        </p:txBody>
      </p:sp>
      <p:sp>
        <p:nvSpPr>
          <p:cNvPr id="19" name="Footer Placeholder 7">
            <a:extLst>
              <a:ext uri="{FF2B5EF4-FFF2-40B4-BE49-F238E27FC236}">
                <a16:creationId xmlns:a16="http://schemas.microsoft.com/office/drawing/2014/main" id="{EC1CFEC0-19AA-4FD6-9704-D5BC26C8C6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4800" y="6410325"/>
            <a:ext cx="3581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" name="Slide Number Placeholder 8">
            <a:extLst>
              <a:ext uri="{FF2B5EF4-FFF2-40B4-BE49-F238E27FC236}">
                <a16:creationId xmlns:a16="http://schemas.microsoft.com/office/drawing/2014/main" id="{15A19115-CB16-45BB-B39C-591C3AFC2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343400" y="104298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2D308A-A46D-4339-8292-DF939EC8AE41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13146974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1A2E5AA-61DC-40DD-BC7E-44A0159269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C93523-F6E2-4985-BC22-E6D232AAD53A}" type="datetimeFigureOut">
              <a:rPr lang="en-US"/>
              <a:pPr>
                <a:defRPr/>
              </a:pPr>
              <a:t>9/19/2019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1948A6-A37A-4825-8F00-226551FA70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D82494-2B4E-494A-AE03-01EEBCBCE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343400" y="10366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51B1EE-BD47-40A4-9CC5-BCA7334E5096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33831004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>
                <a16:creationId xmlns:a16="http://schemas.microsoft.com/office/drawing/2014/main" id="{3828634B-B1BD-40C4-8184-32E5393B7ECF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cs-CZ" altLang="cs-CZ">
              <a:latin typeface="Gill Sans MT" panose="020B0502020104020203" pitchFamily="34" charset="-18"/>
            </a:endParaRPr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id="{1C76BBA9-BC62-425B-8230-63C4DBD84757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cs-CZ" altLang="cs-CZ">
              <a:latin typeface="Gill Sans MT" panose="020B0502020104020203" pitchFamily="34" charset="-18"/>
            </a:endParaRP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80D8E5E3-E602-4A1D-A44E-13027EFED265}"/>
              </a:ext>
            </a:extLst>
          </p:cNvPr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cs-CZ" altLang="cs-CZ">
              <a:latin typeface="Gill Sans MT" panose="020B0502020104020203" pitchFamily="34" charset="-18"/>
            </a:endParaRPr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61483795-4AF9-4E9F-82B9-AB85BBA572AC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cs-CZ" altLang="cs-CZ">
              <a:latin typeface="Gill Sans MT" panose="020B0502020104020203" pitchFamily="34" charset="-18"/>
            </a:endParaRP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16AF7458-CCE0-4CA0-8B65-492B0772D4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97F61E53-EBCD-4793-89F2-CB1AEDB787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875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8" name="Date Placeholder 1">
            <a:extLst>
              <a:ext uri="{FF2B5EF4-FFF2-40B4-BE49-F238E27FC236}">
                <a16:creationId xmlns:a16="http://schemas.microsoft.com/office/drawing/2014/main" id="{C8CFF47E-4A1D-4CCE-AD1B-C9BAC8CB4D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D67D77-99F1-4ACF-BDFE-6FD5D7EF6BF3}" type="datetimeFigureOut">
              <a:rPr lang="en-US"/>
              <a:pPr>
                <a:defRPr/>
              </a:pPr>
              <a:t>9/19/2019</a:t>
            </a:fld>
            <a:endParaRPr lang="en-US"/>
          </a:p>
        </p:txBody>
      </p:sp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466ECC6F-5D3F-468C-97F1-0B07C5E9AA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E96A674A-5520-4215-8B22-A303A82B8B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F9926131-300F-4779-AEC8-EB25DE1ED6BB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4057561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8">
            <a:extLst>
              <a:ext uri="{FF2B5EF4-FFF2-40B4-BE49-F238E27FC236}">
                <a16:creationId xmlns:a16="http://schemas.microsoft.com/office/drawing/2014/main" id="{68E11D82-27A3-4063-918A-46D2C0FBC1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8832850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F730A6AA-9622-4FA9-AB3E-787E2DEF5138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cs-CZ" altLang="cs-CZ">
              <a:latin typeface="Gill Sans MT" panose="020B0502020104020203" pitchFamily="34" charset="-18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14467E8-666E-4223-BA9E-00674EDE4112}"/>
              </a:ext>
            </a:extLst>
          </p:cNvPr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cs-CZ" altLang="cs-CZ">
              <a:latin typeface="Gill Sans MT" panose="020B0502020104020203" pitchFamily="34" charset="-18"/>
            </a:endParaRPr>
          </a:p>
        </p:txBody>
      </p:sp>
      <p:sp>
        <p:nvSpPr>
          <p:cNvPr id="8" name="Rectangle 15">
            <a:extLst>
              <a:ext uri="{FF2B5EF4-FFF2-40B4-BE49-F238E27FC236}">
                <a16:creationId xmlns:a16="http://schemas.microsoft.com/office/drawing/2014/main" id="{52BDE063-344B-4722-94D1-017E6E5E5623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9144000" cy="1190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cs-CZ" altLang="cs-CZ">
              <a:latin typeface="Gill Sans MT" panose="020B0502020104020203" pitchFamily="34" charset="-18"/>
            </a:endParaRPr>
          </a:p>
        </p:txBody>
      </p:sp>
      <p:sp>
        <p:nvSpPr>
          <p:cNvPr id="9" name="Rectangle 16">
            <a:extLst>
              <a:ext uri="{FF2B5EF4-FFF2-40B4-BE49-F238E27FC236}">
                <a16:creationId xmlns:a16="http://schemas.microsoft.com/office/drawing/2014/main" id="{65D86841-261C-49AE-8828-9A4549AA0325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cs-CZ" altLang="cs-CZ">
              <a:latin typeface="Gill Sans MT" panose="020B0502020104020203" pitchFamily="34" charset="-18"/>
            </a:endParaRPr>
          </a:p>
        </p:txBody>
      </p:sp>
      <p:sp>
        <p:nvSpPr>
          <p:cNvPr id="10" name="Rectangle 12">
            <a:extLst>
              <a:ext uri="{FF2B5EF4-FFF2-40B4-BE49-F238E27FC236}">
                <a16:creationId xmlns:a16="http://schemas.microsoft.com/office/drawing/2014/main" id="{668C7A33-80D4-466F-95BF-8350C3559827}"/>
              </a:ext>
            </a:extLst>
          </p:cNvPr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2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ectangle 7">
            <a:extLst>
              <a:ext uri="{FF2B5EF4-FFF2-40B4-BE49-F238E27FC236}">
                <a16:creationId xmlns:a16="http://schemas.microsoft.com/office/drawing/2014/main" id="{A7E8388F-8FBC-4937-A0A7-AFCBB1D8F6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2" name="Straight Connector 8">
            <a:extLst>
              <a:ext uri="{FF2B5EF4-FFF2-40B4-BE49-F238E27FC236}">
                <a16:creationId xmlns:a16="http://schemas.microsoft.com/office/drawing/2014/main" id="{B30BF39C-7558-491E-BC07-5061D9969439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" name="Oval 9">
            <a:extLst>
              <a:ext uri="{FF2B5EF4-FFF2-40B4-BE49-F238E27FC236}">
                <a16:creationId xmlns:a16="http://schemas.microsoft.com/office/drawing/2014/main" id="{9AECEA42-05C3-4FE3-AB67-5DBB29339F21}"/>
              </a:ext>
            </a:extLst>
          </p:cNvPr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Oval 10">
            <a:extLst>
              <a:ext uri="{FF2B5EF4-FFF2-40B4-BE49-F238E27FC236}">
                <a16:creationId xmlns:a16="http://schemas.microsoft.com/office/drawing/2014/main" id="{8E38B01E-D79D-4913-B9C2-BBF7D058C0B0}"/>
              </a:ext>
            </a:extLst>
          </p:cNvPr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Rectangle 20">
            <a:extLst>
              <a:ext uri="{FF2B5EF4-FFF2-40B4-BE49-F238E27FC236}">
                <a16:creationId xmlns:a16="http://schemas.microsoft.com/office/drawing/2014/main" id="{9A810C07-DFDB-43F3-B9AA-4CF0EA8082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16" name="Slide Number Placeholder 6">
            <a:extLst>
              <a:ext uri="{FF2B5EF4-FFF2-40B4-BE49-F238E27FC236}">
                <a16:creationId xmlns:a16="http://schemas.microsoft.com/office/drawing/2014/main" id="{96C636DD-1CD6-4A67-AF06-DFC1443EFE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DF0478-8AB8-4CE6-AFF6-1BF1D6CA796B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  <p:sp>
        <p:nvSpPr>
          <p:cNvPr id="17" name="Date Placeholder 4">
            <a:extLst>
              <a:ext uri="{FF2B5EF4-FFF2-40B4-BE49-F238E27FC236}">
                <a16:creationId xmlns:a16="http://schemas.microsoft.com/office/drawing/2014/main" id="{186360BE-E7FB-411F-ADF0-9E8BDAB0F43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AC08A9-EA94-480F-96C9-61ED1865D2E8}" type="datetimeFigureOut">
              <a:rPr lang="en-US"/>
              <a:pPr>
                <a:defRPr/>
              </a:pPr>
              <a:t>9/19/2019</a:t>
            </a:fld>
            <a:endParaRPr lang="en-US"/>
          </a:p>
        </p:txBody>
      </p:sp>
      <p:sp>
        <p:nvSpPr>
          <p:cNvPr id="18" name="Footer Placeholder 5">
            <a:extLst>
              <a:ext uri="{FF2B5EF4-FFF2-40B4-BE49-F238E27FC236}">
                <a16:creationId xmlns:a16="http://schemas.microsoft.com/office/drawing/2014/main" id="{B6195D43-9BEA-49E4-B469-AD331B3E4A9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382963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5469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20">
            <a:extLst>
              <a:ext uri="{FF2B5EF4-FFF2-40B4-BE49-F238E27FC236}">
                <a16:creationId xmlns:a16="http://schemas.microsoft.com/office/drawing/2014/main" id="{2D6DF28E-7C3E-4734-B1C0-5FA997F7D0A0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Rectangle 18">
            <a:extLst>
              <a:ext uri="{FF2B5EF4-FFF2-40B4-BE49-F238E27FC236}">
                <a16:creationId xmlns:a16="http://schemas.microsoft.com/office/drawing/2014/main" id="{60393475-D6F1-4A5F-A05E-5552FFEB7EF3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cs-CZ" altLang="cs-CZ">
              <a:latin typeface="Gill Sans MT" panose="020B0502020104020203" pitchFamily="34" charset="-18"/>
            </a:endParaRPr>
          </a:p>
        </p:txBody>
      </p:sp>
      <p:sp>
        <p:nvSpPr>
          <p:cNvPr id="7" name="Rectangle 15">
            <a:extLst>
              <a:ext uri="{FF2B5EF4-FFF2-40B4-BE49-F238E27FC236}">
                <a16:creationId xmlns:a16="http://schemas.microsoft.com/office/drawing/2014/main" id="{2784CB19-BFC7-43DC-8197-66C2948A9C6D}"/>
              </a:ext>
            </a:extLst>
          </p:cNvPr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cs-CZ" altLang="cs-CZ">
              <a:latin typeface="Gill Sans MT" panose="020B0502020104020203" pitchFamily="34" charset="-18"/>
            </a:endParaRPr>
          </a:p>
        </p:txBody>
      </p:sp>
      <p:sp>
        <p:nvSpPr>
          <p:cNvPr id="8" name="Rectangle 16">
            <a:extLst>
              <a:ext uri="{FF2B5EF4-FFF2-40B4-BE49-F238E27FC236}">
                <a16:creationId xmlns:a16="http://schemas.microsoft.com/office/drawing/2014/main" id="{B7208198-4E77-4E4D-BE53-61979D89FE2E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cs-CZ" altLang="cs-CZ">
              <a:latin typeface="Gill Sans MT" panose="020B0502020104020203" pitchFamily="34" charset="-18"/>
            </a:endParaRPr>
          </a:p>
        </p:txBody>
      </p:sp>
      <p:sp>
        <p:nvSpPr>
          <p:cNvPr id="9" name="Rectangle 17">
            <a:extLst>
              <a:ext uri="{FF2B5EF4-FFF2-40B4-BE49-F238E27FC236}">
                <a16:creationId xmlns:a16="http://schemas.microsoft.com/office/drawing/2014/main" id="{51DB308F-A986-4971-AE47-B721DD8C537A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cs-CZ" altLang="cs-CZ">
              <a:latin typeface="Gill Sans MT" panose="020B0502020104020203" pitchFamily="34" charset="-18"/>
            </a:endParaRPr>
          </a:p>
        </p:txBody>
      </p:sp>
      <p:sp>
        <p:nvSpPr>
          <p:cNvPr id="10" name="Rectangle 19">
            <a:extLst>
              <a:ext uri="{FF2B5EF4-FFF2-40B4-BE49-F238E27FC236}">
                <a16:creationId xmlns:a16="http://schemas.microsoft.com/office/drawing/2014/main" id="{1CEA8571-8C94-4E8D-B089-26215BC194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8832850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Rectangle 7">
            <a:extLst>
              <a:ext uri="{FF2B5EF4-FFF2-40B4-BE49-F238E27FC236}">
                <a16:creationId xmlns:a16="http://schemas.microsoft.com/office/drawing/2014/main" id="{2E03296D-265C-4775-B885-9EAD1EE75FE0}"/>
              </a:ext>
            </a:extLst>
          </p:cNvPr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2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tangle 14">
            <a:extLst>
              <a:ext uri="{FF2B5EF4-FFF2-40B4-BE49-F238E27FC236}">
                <a16:creationId xmlns:a16="http://schemas.microsoft.com/office/drawing/2014/main" id="{C4358131-B81B-4498-8B13-E075FB39B5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3" name="Oval 11">
            <a:extLst>
              <a:ext uri="{FF2B5EF4-FFF2-40B4-BE49-F238E27FC236}">
                <a16:creationId xmlns:a16="http://schemas.microsoft.com/office/drawing/2014/main" id="{21A8BC78-58CC-46EE-BC9E-64B4A16DE9B4}"/>
              </a:ext>
            </a:extLst>
          </p:cNvPr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Oval 12">
            <a:extLst>
              <a:ext uri="{FF2B5EF4-FFF2-40B4-BE49-F238E27FC236}">
                <a16:creationId xmlns:a16="http://schemas.microsoft.com/office/drawing/2014/main" id="{E7CC05A7-9057-4133-935C-D2AFADF89B8D}"/>
              </a:ext>
            </a:extLst>
          </p:cNvPr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Rectangle 21">
            <a:extLst>
              <a:ext uri="{FF2B5EF4-FFF2-40B4-BE49-F238E27FC236}">
                <a16:creationId xmlns:a16="http://schemas.microsoft.com/office/drawing/2014/main" id="{9483FF77-A505-4533-86D4-30410E68DB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cs-CZ" noProof="0"/>
              <a:t>Kliknutím na ikonu přidáte obrázek.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6" name="Slide Number Placeholder 6">
            <a:extLst>
              <a:ext uri="{FF2B5EF4-FFF2-40B4-BE49-F238E27FC236}">
                <a16:creationId xmlns:a16="http://schemas.microsoft.com/office/drawing/2014/main" id="{0D0D69A3-4071-4825-B7A5-3BC2CE66A7E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FE0A9F-574C-4E20-819C-23DB205D3275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  <p:sp>
        <p:nvSpPr>
          <p:cNvPr id="17" name="Date Placeholder 4">
            <a:extLst>
              <a:ext uri="{FF2B5EF4-FFF2-40B4-BE49-F238E27FC236}">
                <a16:creationId xmlns:a16="http://schemas.microsoft.com/office/drawing/2014/main" id="{31EC81A2-D2D4-4221-AA3A-928FD9F11057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5788025" y="6405563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70D519-DE5F-4793-8DE9-63571B899BC0}" type="datetimeFigureOut">
              <a:rPr lang="en-US"/>
              <a:pPr>
                <a:defRPr/>
              </a:pPr>
              <a:t>9/19/2019</a:t>
            </a:fld>
            <a:endParaRPr lang="en-US"/>
          </a:p>
        </p:txBody>
      </p:sp>
      <p:sp>
        <p:nvSpPr>
          <p:cNvPr id="18" name="Footer Placeholder 5">
            <a:extLst>
              <a:ext uri="{FF2B5EF4-FFF2-40B4-BE49-F238E27FC236}">
                <a16:creationId xmlns:a16="http://schemas.microsoft.com/office/drawing/2014/main" id="{82D40C01-70BD-4D1B-9F46-8067456F764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584575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2651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6">
            <a:extLst>
              <a:ext uri="{FF2B5EF4-FFF2-40B4-BE49-F238E27FC236}">
                <a16:creationId xmlns:a16="http://schemas.microsoft.com/office/drawing/2014/main" id="{D6B7094B-A240-4B92-9AD4-6A6F2CB8B986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cs-CZ" altLang="cs-CZ">
              <a:latin typeface="Gill Sans MT" panose="020B0502020104020203" pitchFamily="34" charset="-18"/>
            </a:endParaRPr>
          </a:p>
        </p:txBody>
      </p:sp>
      <p:sp>
        <p:nvSpPr>
          <p:cNvPr id="1027" name="Rectangle 15">
            <a:extLst>
              <a:ext uri="{FF2B5EF4-FFF2-40B4-BE49-F238E27FC236}">
                <a16:creationId xmlns:a16="http://schemas.microsoft.com/office/drawing/2014/main" id="{29AB449C-DA8D-4986-B6C1-8032FD5AD9A7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cs-CZ" altLang="cs-CZ">
              <a:latin typeface="Gill Sans MT" panose="020B0502020104020203" pitchFamily="34" charset="-18"/>
            </a:endParaRPr>
          </a:p>
        </p:txBody>
      </p:sp>
      <p:sp>
        <p:nvSpPr>
          <p:cNvPr id="1028" name="Rectangle 17">
            <a:extLst>
              <a:ext uri="{FF2B5EF4-FFF2-40B4-BE49-F238E27FC236}">
                <a16:creationId xmlns:a16="http://schemas.microsoft.com/office/drawing/2014/main" id="{151F0B1D-D38D-4E79-ADB8-D2F127641197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cs-CZ" altLang="cs-CZ">
              <a:latin typeface="Gill Sans MT" panose="020B0502020104020203" pitchFamily="34" charset="-18"/>
            </a:endParaRPr>
          </a:p>
        </p:txBody>
      </p:sp>
      <p:sp>
        <p:nvSpPr>
          <p:cNvPr id="1029" name="Rectangle 18">
            <a:extLst>
              <a:ext uri="{FF2B5EF4-FFF2-40B4-BE49-F238E27FC236}">
                <a16:creationId xmlns:a16="http://schemas.microsoft.com/office/drawing/2014/main" id="{D475D429-421B-4798-BB43-FE6E56D9A256}"/>
              </a:ext>
            </a:extLst>
          </p:cNvPr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cs-CZ" altLang="cs-CZ">
              <a:latin typeface="Gill Sans MT" panose="020B0502020104020203" pitchFamily="34" charset="-18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D3447DE-8DEE-45B1-925E-5FE3AD352E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7199BBD7-C82E-408F-8F16-1D6AC0A8E9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6458103-57D6-4123-9132-12DF1FD3A727}" type="datetimeFigureOut">
              <a:rPr lang="en-US"/>
              <a:pPr>
                <a:defRPr/>
              </a:pPr>
              <a:t>9/19/2019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7890FC0-FED0-4750-B626-2903C1039D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B2A06B2-1730-45F5-9A7F-17BE1ABF8C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0" name="Straight Connector 9">
            <a:extLst>
              <a:ext uri="{FF2B5EF4-FFF2-40B4-BE49-F238E27FC236}">
                <a16:creationId xmlns:a16="http://schemas.microsoft.com/office/drawing/2014/main" id="{02E6BA4D-C263-4D6E-806B-C7B4DB2233E1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4EC3166-5219-4D10-8ED0-2525A3285F50}"/>
              </a:ext>
            </a:extLst>
          </p:cNvPr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314EA876-2E06-439A-8ED9-B2200D172ECF}"/>
              </a:ext>
            </a:extLst>
          </p:cNvPr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EE322599-1A49-4A31-816C-06A3170EE9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  <a:normAutofit/>
          </a:bodyPr>
          <a:lstStyle>
            <a:lvl1pPr algn="ctr" eaLnBrk="1" hangingPunct="1">
              <a:defRPr sz="1600">
                <a:solidFill>
                  <a:srgbClr val="A03F20"/>
                </a:solidFill>
                <a:latin typeface="Gill Sans MT" panose="020B0502020104020203" pitchFamily="34" charset="-18"/>
              </a:defRPr>
            </a:lvl1pPr>
          </a:lstStyle>
          <a:p>
            <a:pPr>
              <a:defRPr/>
            </a:pPr>
            <a:fld id="{52AB82BF-0E52-4E33-9482-AC24B5843947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  <p:sp>
        <p:nvSpPr>
          <p:cNvPr id="1038" name="Title Placeholder 21">
            <a:extLst>
              <a:ext uri="{FF2B5EF4-FFF2-40B4-BE49-F238E27FC236}">
                <a16:creationId xmlns:a16="http://schemas.microsoft.com/office/drawing/2014/main" id="{ED50E321-E5AE-4E42-BCA2-B9B557D75F87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Kliknutím lze upravit styl.</a:t>
            </a:r>
            <a:endParaRPr lang="en-US" altLang="cs-CZ"/>
          </a:p>
        </p:txBody>
      </p:sp>
      <p:sp>
        <p:nvSpPr>
          <p:cNvPr id="1039" name="Text Placeholder 12">
            <a:extLst>
              <a:ext uri="{FF2B5EF4-FFF2-40B4-BE49-F238E27FC236}">
                <a16:creationId xmlns:a16="http://schemas.microsoft.com/office/drawing/2014/main" id="{B7DAB3E4-C55B-4B18-A44C-63DB60D0426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Kliknutím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  <a:endParaRPr lang="en-US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70" r:id="rId10"/>
    <p:sldLayoutId id="214748378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rgbClr val="A03F2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A03F20"/>
          </a:solidFill>
          <a:latin typeface="Gill Sans MT" panose="020B0502020104020203" pitchFamily="34" charset="-1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A03F20"/>
          </a:solidFill>
          <a:latin typeface="Gill Sans MT" panose="020B0502020104020203" pitchFamily="34" charset="-1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A03F20"/>
          </a:solidFill>
          <a:latin typeface="Gill Sans MT" panose="020B0502020104020203" pitchFamily="34" charset="-1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A03F20"/>
          </a:solidFill>
          <a:latin typeface="Gill Sans MT" panose="020B0502020104020203" pitchFamily="34" charset="-18"/>
        </a:defRPr>
      </a:lvl5pPr>
      <a:lvl6pPr marL="457200" algn="ctr" rtl="0" fontAlgn="base">
        <a:spcBef>
          <a:spcPct val="0"/>
        </a:spcBef>
        <a:spcAft>
          <a:spcPct val="0"/>
        </a:spcAft>
        <a:defRPr sz="3300">
          <a:solidFill>
            <a:srgbClr val="A03F20"/>
          </a:solidFill>
          <a:latin typeface="Gill Sans MT" panose="020B0502020104020203" pitchFamily="34" charset="-18"/>
        </a:defRPr>
      </a:lvl6pPr>
      <a:lvl7pPr marL="914400" algn="ctr" rtl="0" fontAlgn="base">
        <a:spcBef>
          <a:spcPct val="0"/>
        </a:spcBef>
        <a:spcAft>
          <a:spcPct val="0"/>
        </a:spcAft>
        <a:defRPr sz="3300">
          <a:solidFill>
            <a:srgbClr val="A03F20"/>
          </a:solidFill>
          <a:latin typeface="Gill Sans MT" panose="020B0502020104020203" pitchFamily="34" charset="-18"/>
        </a:defRPr>
      </a:lvl7pPr>
      <a:lvl8pPr marL="1371600" algn="ctr" rtl="0" fontAlgn="base">
        <a:spcBef>
          <a:spcPct val="0"/>
        </a:spcBef>
        <a:spcAft>
          <a:spcPct val="0"/>
        </a:spcAft>
        <a:defRPr sz="3300">
          <a:solidFill>
            <a:srgbClr val="A03F20"/>
          </a:solidFill>
          <a:latin typeface="Gill Sans MT" panose="020B0502020104020203" pitchFamily="34" charset="-18"/>
        </a:defRPr>
      </a:lvl8pPr>
      <a:lvl9pPr marL="1828800" algn="ctr" rtl="0" fontAlgn="base">
        <a:spcBef>
          <a:spcPct val="0"/>
        </a:spcBef>
        <a:spcAft>
          <a:spcPct val="0"/>
        </a:spcAft>
        <a:defRPr sz="3300">
          <a:solidFill>
            <a:srgbClr val="A03F20"/>
          </a:solidFill>
          <a:latin typeface="Gill Sans MT" panose="020B0502020104020203" pitchFamily="34" charset="-18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Wingdings 2" panose="05020102010507070707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"/>
        <a:defRPr sz="2200" kern="1200">
          <a:solidFill>
            <a:srgbClr val="595959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 2" panose="05020102010507070707" pitchFamily="18" charset="2"/>
        <a:buChar char=""/>
        <a:defRPr sz="2000" kern="1200">
          <a:solidFill>
            <a:srgbClr val="595959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"/>
        <a:defRPr sz="2000" kern="1200">
          <a:solidFill>
            <a:srgbClr val="595959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ern="1200">
          <a:solidFill>
            <a:srgbClr val="595959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1C21C18-7167-4961-B3DB-FFC5C2E930B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cs-CZ" dirty="0">
              <a:latin typeface="Palatino Linotype" panose="02040502050505030304" pitchFamily="18" charset="0"/>
            </a:endParaRPr>
          </a:p>
        </p:txBody>
      </p:sp>
      <p:sp>
        <p:nvSpPr>
          <p:cNvPr id="14339" name="Title 1">
            <a:extLst>
              <a:ext uri="{FF2B5EF4-FFF2-40B4-BE49-F238E27FC236}">
                <a16:creationId xmlns:a16="http://schemas.microsoft.com/office/drawing/2014/main" id="{0AB2696C-0032-450A-A4BF-921503D5D9C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cs-CZ" altLang="cs-CZ">
                <a:latin typeface="Palatino Linotype" panose="02040502050505030304" pitchFamily="18" charset="0"/>
              </a:rPr>
              <a:t>Základy lékařské terminologie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Nadpis 1">
            <a:extLst>
              <a:ext uri="{FF2B5EF4-FFF2-40B4-BE49-F238E27FC236}">
                <a16:creationId xmlns:a16="http://schemas.microsoft.com/office/drawing/2014/main" id="{0D26E93D-11D2-4850-BFF8-56214E067E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600">
                <a:solidFill>
                  <a:srgbClr val="A03F20"/>
                </a:solidFill>
                <a:latin typeface="Palatino Linotype" panose="02040502050505030304" pitchFamily="18" charset="0"/>
              </a:rPr>
              <a:t>Výslovnost</a:t>
            </a:r>
            <a:endParaRPr lang="cs-CZ" altLang="cs-CZ">
              <a:solidFill>
                <a:srgbClr val="A03F2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6AF493D-AD1A-4510-91B7-2B5B8333E92E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01625" y="1484313"/>
            <a:ext cx="8504238" cy="5040312"/>
          </a:xfrm>
        </p:spPr>
        <p:txBody>
          <a:bodyPr>
            <a:normAutofit fontScale="70000" lnSpcReduction="20000"/>
          </a:bodyPr>
          <a:lstStyle/>
          <a:p>
            <a:pPr marL="274320" indent="-274320" eaLnBrk="1" fontAlgn="auto" hangingPunct="1">
              <a:lnSpc>
                <a:spcPct val="12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cs-CZ" altLang="cs-CZ" sz="2600" dirty="0">
                <a:latin typeface="Palatino Linotype" panose="02040502050505030304" pitchFamily="18" charset="0"/>
              </a:rPr>
              <a:t>Latinská abeceda má 24 písmen, chybí J a W</a:t>
            </a:r>
            <a:endParaRPr lang="cs-CZ" altLang="cs-CZ" sz="2600" b="1" dirty="0">
              <a:latin typeface="Palatino Linotype" panose="02040502050505030304" pitchFamily="18" charset="0"/>
            </a:endParaRPr>
          </a:p>
          <a:p>
            <a:pPr marL="274320" indent="-274320" eaLnBrk="1" fontAlgn="auto" hangingPunct="1">
              <a:lnSpc>
                <a:spcPct val="12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cs-CZ" altLang="cs-CZ" sz="2600" b="1" dirty="0">
                <a:latin typeface="Palatino Linotype" panose="02040502050505030304" pitchFamily="18" charset="0"/>
              </a:rPr>
              <a:t>SAMOHLÁSKY</a:t>
            </a:r>
          </a:p>
          <a:p>
            <a:pPr marL="548640" lvl="1" indent="-274320" eaLnBrk="1" fontAlgn="auto" hangingPunct="1">
              <a:lnSpc>
                <a:spcPct val="120000"/>
              </a:lnSpc>
              <a:spcAft>
                <a:spcPts val="0"/>
              </a:spcAft>
              <a:buFont typeface="Wingdings"/>
              <a:buChar char=""/>
              <a:defRPr/>
            </a:pPr>
            <a:r>
              <a:rPr lang="cs-CZ" altLang="cs-CZ" sz="2400" b="1" dirty="0">
                <a:solidFill>
                  <a:schemeClr val="tx1"/>
                </a:solidFill>
                <a:latin typeface="Palatino Linotype" panose="02040502050505030304" pitchFamily="18" charset="0"/>
              </a:rPr>
              <a:t>Dvojhlásky</a:t>
            </a:r>
          </a:p>
          <a:p>
            <a:pPr marL="822960" lvl="2" eaLnBrk="1" fontAlgn="auto" hangingPunct="1">
              <a:lnSpc>
                <a:spcPct val="120000"/>
              </a:lnSpc>
              <a:spcAft>
                <a:spcPts val="0"/>
              </a:spcAft>
              <a:buFont typeface="Wingdings 2"/>
              <a:buChar char=""/>
              <a:defRPr/>
            </a:pPr>
            <a:r>
              <a:rPr lang="cs-CZ" altLang="cs-CZ" sz="2200" b="1" dirty="0" err="1">
                <a:solidFill>
                  <a:schemeClr val="tx1"/>
                </a:solidFill>
                <a:latin typeface="Palatino Linotype" panose="02040502050505030304" pitchFamily="18" charset="0"/>
              </a:rPr>
              <a:t>ae</a:t>
            </a:r>
            <a:r>
              <a:rPr lang="cs-CZ" altLang="cs-CZ" sz="2200" b="1" dirty="0">
                <a:solidFill>
                  <a:schemeClr val="tx1"/>
                </a:solidFill>
                <a:latin typeface="Palatino Linotype" panose="02040502050505030304" pitchFamily="18" charset="0"/>
              </a:rPr>
              <a:t>/</a:t>
            </a:r>
            <a:r>
              <a:rPr lang="cs-CZ" altLang="cs-CZ" sz="2200" b="1" dirty="0" err="1">
                <a:solidFill>
                  <a:schemeClr val="tx1"/>
                </a:solidFill>
                <a:latin typeface="Palatino Linotype" panose="02040502050505030304" pitchFamily="18" charset="0"/>
              </a:rPr>
              <a:t>oe</a:t>
            </a:r>
            <a:r>
              <a:rPr lang="cs-CZ" altLang="cs-CZ" sz="2200" dirty="0">
                <a:solidFill>
                  <a:schemeClr val="tx1"/>
                </a:solidFill>
                <a:latin typeface="Palatino Linotype" panose="02040502050505030304" pitchFamily="18" charset="0"/>
              </a:rPr>
              <a:t> [é] (</a:t>
            </a:r>
            <a:r>
              <a:rPr lang="cs-CZ" altLang="cs-CZ" sz="2200" i="1" dirty="0" err="1">
                <a:solidFill>
                  <a:schemeClr val="tx1"/>
                </a:solidFill>
                <a:latin typeface="Palatino Linotype" panose="02040502050505030304" pitchFamily="18" charset="0"/>
              </a:rPr>
              <a:t>anaemia</a:t>
            </a:r>
            <a:r>
              <a:rPr lang="cs-CZ" altLang="cs-CZ" sz="2200" dirty="0">
                <a:solidFill>
                  <a:schemeClr val="tx1"/>
                </a:solidFill>
                <a:latin typeface="Palatino Linotype" panose="02040502050505030304" pitchFamily="18" charset="0"/>
              </a:rPr>
              <a:t>, </a:t>
            </a:r>
            <a:r>
              <a:rPr lang="cs-CZ" altLang="cs-CZ" sz="2200" i="1" dirty="0" err="1">
                <a:solidFill>
                  <a:schemeClr val="tx1"/>
                </a:solidFill>
                <a:latin typeface="Palatino Linotype" panose="02040502050505030304" pitchFamily="18" charset="0"/>
              </a:rPr>
              <a:t>lagoena</a:t>
            </a:r>
            <a:r>
              <a:rPr lang="cs-CZ" altLang="cs-CZ" sz="2200" dirty="0">
                <a:solidFill>
                  <a:schemeClr val="tx1"/>
                </a:solidFill>
                <a:latin typeface="Palatino Linotype" panose="02040502050505030304" pitchFamily="18" charset="0"/>
              </a:rPr>
              <a:t>) </a:t>
            </a:r>
          </a:p>
          <a:p>
            <a:pPr marL="274320" indent="-274320" eaLnBrk="1" fontAlgn="auto" hangingPunct="1">
              <a:lnSpc>
                <a:spcPct val="12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cs-CZ" altLang="cs-CZ" sz="2200" dirty="0">
                <a:latin typeface="Palatino Linotype" panose="02040502050505030304" pitchFamily="18" charset="0"/>
              </a:rPr>
              <a:t>		X</a:t>
            </a:r>
          </a:p>
          <a:p>
            <a:pPr marL="0" indent="0" eaLnBrk="1" fontAlgn="auto" hangingPunct="1">
              <a:lnSpc>
                <a:spcPct val="12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cs-CZ" sz="2200" dirty="0">
                <a:latin typeface="Palatino Linotype" panose="02040502050505030304" pitchFamily="18" charset="0"/>
              </a:rPr>
              <a:t>      	</a:t>
            </a:r>
            <a:r>
              <a:rPr lang="cs-CZ" sz="2200" b="1" dirty="0" err="1">
                <a:latin typeface="Palatino Linotype" panose="02040502050505030304" pitchFamily="18" charset="0"/>
              </a:rPr>
              <a:t>oē</a:t>
            </a:r>
            <a:r>
              <a:rPr lang="cs-CZ" sz="2200" dirty="0">
                <a:latin typeface="Palatino Linotype" panose="02040502050505030304" pitchFamily="18" charset="0"/>
              </a:rPr>
              <a:t> na konci slov není dvojhláska, čteme tedy</a:t>
            </a:r>
            <a:r>
              <a:rPr lang="cs-CZ" altLang="cs-CZ" sz="2200" dirty="0">
                <a:latin typeface="Palatino Linotype" panose="02040502050505030304" pitchFamily="18" charset="0"/>
              </a:rPr>
              <a:t>[</a:t>
            </a:r>
            <a:r>
              <a:rPr lang="cs-CZ" altLang="cs-CZ" sz="2200" dirty="0" err="1">
                <a:latin typeface="Palatino Linotype" panose="02040502050505030304" pitchFamily="18" charset="0"/>
              </a:rPr>
              <a:t>oé</a:t>
            </a:r>
            <a:r>
              <a:rPr lang="cs-CZ" altLang="cs-CZ" sz="2200" dirty="0">
                <a:latin typeface="Palatino Linotype" panose="02040502050505030304" pitchFamily="18" charset="0"/>
              </a:rPr>
              <a:t>]</a:t>
            </a:r>
            <a:endParaRPr lang="cs-CZ" altLang="cs-CZ" sz="2200" b="1" dirty="0">
              <a:latin typeface="Palatino Linotype" panose="02040502050505030304" pitchFamily="18" charset="0"/>
            </a:endParaRPr>
          </a:p>
          <a:p>
            <a:pPr marL="274320" indent="-274320" eaLnBrk="1" fontAlgn="auto" hangingPunct="1">
              <a:lnSpc>
                <a:spcPct val="120000"/>
              </a:lnSpc>
              <a:spcAft>
                <a:spcPts val="1200"/>
              </a:spcAft>
              <a:buFont typeface="Wingdings 2"/>
              <a:buNone/>
              <a:defRPr/>
            </a:pPr>
            <a:r>
              <a:rPr lang="cs-CZ" altLang="cs-CZ" sz="2200" i="1" dirty="0">
                <a:latin typeface="Palatino Linotype" panose="02040502050505030304" pitchFamily="18" charset="0"/>
              </a:rPr>
              <a:t>		</a:t>
            </a:r>
            <a:r>
              <a:rPr lang="cs-CZ" altLang="cs-CZ" sz="2200" i="1" dirty="0" err="1">
                <a:latin typeface="Palatino Linotype" panose="02040502050505030304" pitchFamily="18" charset="0"/>
              </a:rPr>
              <a:t>diploē</a:t>
            </a:r>
            <a:r>
              <a:rPr lang="cs-CZ" altLang="cs-CZ" sz="2200" dirty="0">
                <a:latin typeface="Palatino Linotype" panose="02040502050505030304" pitchFamily="18" charset="0"/>
              </a:rPr>
              <a:t> [</a:t>
            </a:r>
            <a:r>
              <a:rPr lang="cs-CZ" altLang="cs-CZ" sz="2200" dirty="0" err="1">
                <a:latin typeface="Palatino Linotype" panose="02040502050505030304" pitchFamily="18" charset="0"/>
              </a:rPr>
              <a:t>dyploé</a:t>
            </a:r>
            <a:r>
              <a:rPr lang="cs-CZ" altLang="cs-CZ" sz="2200" dirty="0">
                <a:latin typeface="Palatino Linotype" panose="02040502050505030304" pitchFamily="18" charset="0"/>
              </a:rPr>
              <a:t>] </a:t>
            </a:r>
          </a:p>
          <a:p>
            <a:pPr marL="274320" indent="-274320" eaLnBrk="1" fontAlgn="auto" hangingPunct="1">
              <a:lnSpc>
                <a:spcPct val="12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cs-CZ" altLang="cs-CZ" sz="2600" b="1" dirty="0">
                <a:latin typeface="Palatino Linotype" panose="02040502050505030304" pitchFamily="18" charset="0"/>
              </a:rPr>
              <a:t>SOUHLÁSKY</a:t>
            </a:r>
          </a:p>
          <a:p>
            <a:pPr marL="548640" lvl="1" indent="-274320" eaLnBrk="1" fontAlgn="auto" hangingPunct="1">
              <a:lnSpc>
                <a:spcPct val="120000"/>
              </a:lnSpc>
              <a:spcAft>
                <a:spcPts val="0"/>
              </a:spcAft>
              <a:buFont typeface="Wingdings"/>
              <a:buChar char=""/>
              <a:defRPr/>
            </a:pPr>
            <a:r>
              <a:rPr lang="cs-CZ" sz="2300" b="1" dirty="0">
                <a:solidFill>
                  <a:schemeClr val="tx1"/>
                </a:solidFill>
                <a:latin typeface="Palatino Linotype" panose="02040502050505030304" pitchFamily="18" charset="0"/>
              </a:rPr>
              <a:t>C </a:t>
            </a:r>
            <a:endParaRPr lang="cs-CZ" sz="2300" dirty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822960" lvl="2" eaLnBrk="1" fontAlgn="auto" hangingPunct="1">
              <a:lnSpc>
                <a:spcPct val="120000"/>
              </a:lnSpc>
              <a:spcAft>
                <a:spcPts val="0"/>
              </a:spcAft>
              <a:buFont typeface="Wingdings 2"/>
              <a:buChar char=""/>
              <a:defRPr/>
            </a:pPr>
            <a:r>
              <a:rPr lang="pl-PL" sz="2200" dirty="0">
                <a:solidFill>
                  <a:schemeClr val="tx1"/>
                </a:solidFill>
                <a:latin typeface="Palatino Linotype" panose="02040502050505030304" pitchFamily="18" charset="0"/>
              </a:rPr>
              <a:t>vyslovuje se jako [k], pokud: </a:t>
            </a:r>
          </a:p>
          <a:p>
            <a:pPr marL="1097280" lvl="3" eaLnBrk="1" fontAlgn="auto" hangingPunct="1">
              <a:lnSpc>
                <a:spcPct val="120000"/>
              </a:lnSpc>
              <a:spcAft>
                <a:spcPts val="0"/>
              </a:spcAft>
              <a:buFont typeface="Wingdings"/>
              <a:buChar char=""/>
              <a:defRPr/>
            </a:pPr>
            <a:r>
              <a:rPr lang="cs-CZ" sz="2100" dirty="0">
                <a:solidFill>
                  <a:schemeClr val="tx1"/>
                </a:solidFill>
                <a:latin typeface="Palatino Linotype" panose="02040502050505030304" pitchFamily="18" charset="0"/>
              </a:rPr>
              <a:t>za ním následuje </a:t>
            </a:r>
            <a:r>
              <a:rPr lang="cs-CZ" sz="2100" b="1" i="1" dirty="0">
                <a:solidFill>
                  <a:schemeClr val="tx1"/>
                </a:solidFill>
                <a:latin typeface="Palatino Linotype" panose="02040502050505030304" pitchFamily="18" charset="0"/>
              </a:rPr>
              <a:t>a, o, u</a:t>
            </a:r>
            <a:r>
              <a:rPr lang="cs-CZ" sz="2100" dirty="0">
                <a:solidFill>
                  <a:schemeClr val="tx1"/>
                </a:solidFill>
                <a:latin typeface="Palatino Linotype" panose="02040502050505030304" pitchFamily="18" charset="0"/>
              </a:rPr>
              <a:t>: </a:t>
            </a:r>
            <a:r>
              <a:rPr lang="cs-CZ" sz="2100" i="1" dirty="0" err="1">
                <a:solidFill>
                  <a:schemeClr val="tx1"/>
                </a:solidFill>
                <a:latin typeface="Palatino Linotype" panose="02040502050505030304" pitchFamily="18" charset="0"/>
              </a:rPr>
              <a:t>scapula</a:t>
            </a:r>
            <a:r>
              <a:rPr lang="cs-CZ" sz="2100" i="1" dirty="0">
                <a:solidFill>
                  <a:schemeClr val="tx1"/>
                </a:solidFill>
                <a:latin typeface="Palatino Linotype" panose="02040502050505030304" pitchFamily="18" charset="0"/>
              </a:rPr>
              <a:t>, </a:t>
            </a:r>
            <a:r>
              <a:rPr lang="cs-CZ" sz="2100" i="1" dirty="0" err="1">
                <a:solidFill>
                  <a:schemeClr val="tx1"/>
                </a:solidFill>
                <a:latin typeface="Palatino Linotype" panose="02040502050505030304" pitchFamily="18" charset="0"/>
              </a:rPr>
              <a:t>scabies</a:t>
            </a:r>
            <a:r>
              <a:rPr lang="cs-CZ" sz="2100" i="1" dirty="0">
                <a:solidFill>
                  <a:schemeClr val="tx1"/>
                </a:solidFill>
                <a:latin typeface="Palatino Linotype" panose="02040502050505030304" pitchFamily="18" charset="0"/>
              </a:rPr>
              <a:t> </a:t>
            </a:r>
            <a:endParaRPr lang="cs-CZ" sz="2100" dirty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1097280" lvl="3" eaLnBrk="1" fontAlgn="auto" hangingPunct="1">
              <a:lnSpc>
                <a:spcPct val="120000"/>
              </a:lnSpc>
              <a:spcAft>
                <a:spcPts val="0"/>
              </a:spcAft>
              <a:buFont typeface="Wingdings"/>
              <a:buChar char=""/>
              <a:defRPr/>
            </a:pPr>
            <a:r>
              <a:rPr lang="cs-CZ" sz="2100" dirty="0">
                <a:solidFill>
                  <a:schemeClr val="tx1"/>
                </a:solidFill>
                <a:latin typeface="Palatino Linotype" panose="02040502050505030304" pitchFamily="18" charset="0"/>
              </a:rPr>
              <a:t>za ním následuje souhláska: </a:t>
            </a:r>
            <a:r>
              <a:rPr lang="cs-CZ" sz="2100" i="1" dirty="0" err="1">
                <a:solidFill>
                  <a:schemeClr val="tx1"/>
                </a:solidFill>
                <a:latin typeface="Palatino Linotype" panose="02040502050505030304" pitchFamily="18" charset="0"/>
              </a:rPr>
              <a:t>cranium</a:t>
            </a:r>
            <a:r>
              <a:rPr lang="cs-CZ" sz="2100" i="1" dirty="0">
                <a:solidFill>
                  <a:schemeClr val="tx1"/>
                </a:solidFill>
                <a:latin typeface="Palatino Linotype" panose="02040502050505030304" pitchFamily="18" charset="0"/>
              </a:rPr>
              <a:t>, </a:t>
            </a:r>
            <a:r>
              <a:rPr lang="cs-CZ" sz="2100" i="1" dirty="0" err="1">
                <a:solidFill>
                  <a:schemeClr val="tx1"/>
                </a:solidFill>
                <a:latin typeface="Palatino Linotype" panose="02040502050505030304" pitchFamily="18" charset="0"/>
              </a:rPr>
              <a:t>vulnus</a:t>
            </a:r>
            <a:r>
              <a:rPr lang="cs-CZ" sz="2100" i="1" dirty="0">
                <a:solidFill>
                  <a:schemeClr val="tx1"/>
                </a:solidFill>
                <a:latin typeface="Palatino Linotype" panose="02040502050505030304" pitchFamily="18" charset="0"/>
              </a:rPr>
              <a:t> </a:t>
            </a:r>
            <a:r>
              <a:rPr lang="cs-CZ" sz="2100" i="1" dirty="0" err="1">
                <a:solidFill>
                  <a:schemeClr val="tx1"/>
                </a:solidFill>
                <a:latin typeface="Palatino Linotype" panose="02040502050505030304" pitchFamily="18" charset="0"/>
              </a:rPr>
              <a:t>sclopetarium</a:t>
            </a:r>
            <a:r>
              <a:rPr lang="cs-CZ" sz="2100" i="1" dirty="0">
                <a:solidFill>
                  <a:schemeClr val="tx1"/>
                </a:solidFill>
                <a:latin typeface="Palatino Linotype" panose="02040502050505030304" pitchFamily="18" charset="0"/>
              </a:rPr>
              <a:t> </a:t>
            </a:r>
            <a:endParaRPr lang="cs-CZ" sz="2100" dirty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1097280" lvl="3" eaLnBrk="1" fontAlgn="auto" hangingPunct="1">
              <a:lnSpc>
                <a:spcPct val="120000"/>
              </a:lnSpc>
              <a:spcAft>
                <a:spcPts val="0"/>
              </a:spcAft>
              <a:buFont typeface="Wingdings"/>
              <a:buChar char=""/>
              <a:defRPr/>
            </a:pPr>
            <a:r>
              <a:rPr lang="pl-PL" sz="2100" dirty="0">
                <a:solidFill>
                  <a:schemeClr val="tx1"/>
                </a:solidFill>
                <a:latin typeface="Palatino Linotype" panose="02040502050505030304" pitchFamily="18" charset="0"/>
              </a:rPr>
              <a:t>je na konci slova: </a:t>
            </a:r>
            <a:r>
              <a:rPr lang="pl-PL" sz="2100" i="1" dirty="0">
                <a:solidFill>
                  <a:schemeClr val="tx1"/>
                </a:solidFill>
                <a:latin typeface="Palatino Linotype" panose="02040502050505030304" pitchFamily="18" charset="0"/>
              </a:rPr>
              <a:t>lac </a:t>
            </a:r>
            <a:endParaRPr lang="pl-PL" sz="2100" dirty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822960" lvl="2" eaLnBrk="1" fontAlgn="auto" hangingPunct="1">
              <a:lnSpc>
                <a:spcPct val="120000"/>
              </a:lnSpc>
              <a:spcAft>
                <a:spcPts val="0"/>
              </a:spcAft>
              <a:buFont typeface="Wingdings 2"/>
              <a:buChar char=""/>
              <a:defRPr/>
            </a:pPr>
            <a:r>
              <a:rPr lang="pl-PL" sz="2200" dirty="0">
                <a:solidFill>
                  <a:schemeClr val="tx1"/>
                </a:solidFill>
                <a:latin typeface="Palatino Linotype" panose="02040502050505030304" pitchFamily="18" charset="0"/>
              </a:rPr>
              <a:t>vyslovuje se jako [c], pokud: </a:t>
            </a:r>
          </a:p>
          <a:p>
            <a:pPr marL="1097280" lvl="3" eaLnBrk="1" fontAlgn="auto" hangingPunct="1">
              <a:lnSpc>
                <a:spcPct val="120000"/>
              </a:lnSpc>
              <a:spcAft>
                <a:spcPts val="0"/>
              </a:spcAft>
              <a:buFont typeface="Wingdings"/>
              <a:buChar char=""/>
              <a:defRPr/>
            </a:pPr>
            <a:r>
              <a:rPr lang="cs-CZ" sz="2100" dirty="0">
                <a:solidFill>
                  <a:schemeClr val="tx1"/>
                </a:solidFill>
                <a:latin typeface="Palatino Linotype" panose="02040502050505030304" pitchFamily="18" charset="0"/>
              </a:rPr>
              <a:t>za ním následuje vyslovované [e/é] nebo [i/í], zapsané jako </a:t>
            </a:r>
            <a:r>
              <a:rPr lang="cs-CZ" sz="2100" i="1" dirty="0">
                <a:solidFill>
                  <a:schemeClr val="tx1"/>
                </a:solidFill>
                <a:latin typeface="Palatino Linotype" panose="02040502050505030304" pitchFamily="18" charset="0"/>
              </a:rPr>
              <a:t>e, </a:t>
            </a:r>
            <a:r>
              <a:rPr lang="cs-CZ" sz="2100" i="1" dirty="0" err="1">
                <a:solidFill>
                  <a:schemeClr val="tx1"/>
                </a:solidFill>
                <a:latin typeface="Palatino Linotype" panose="02040502050505030304" pitchFamily="18" charset="0"/>
              </a:rPr>
              <a:t>ae</a:t>
            </a:r>
            <a:r>
              <a:rPr lang="cs-CZ" sz="2100" i="1" dirty="0">
                <a:solidFill>
                  <a:schemeClr val="tx1"/>
                </a:solidFill>
                <a:latin typeface="Palatino Linotype" panose="02040502050505030304" pitchFamily="18" charset="0"/>
              </a:rPr>
              <a:t>, </a:t>
            </a:r>
            <a:r>
              <a:rPr lang="cs-CZ" sz="2100" i="1" dirty="0" err="1">
                <a:solidFill>
                  <a:schemeClr val="tx1"/>
                </a:solidFill>
                <a:latin typeface="Palatino Linotype" panose="02040502050505030304" pitchFamily="18" charset="0"/>
              </a:rPr>
              <a:t>oe</a:t>
            </a:r>
            <a:r>
              <a:rPr lang="cs-CZ" sz="2100" i="1" dirty="0">
                <a:solidFill>
                  <a:schemeClr val="tx1"/>
                </a:solidFill>
                <a:latin typeface="Palatino Linotype" panose="02040502050505030304" pitchFamily="18" charset="0"/>
              </a:rPr>
              <a:t>, i, y </a:t>
            </a:r>
            <a:endParaRPr lang="cs-CZ" sz="2100" dirty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1097280" lvl="3" eaLnBrk="1" fontAlgn="auto" hangingPunct="1">
              <a:lnSpc>
                <a:spcPct val="120000"/>
              </a:lnSpc>
              <a:spcAft>
                <a:spcPts val="0"/>
              </a:spcAft>
              <a:buFont typeface="Wingdings"/>
              <a:buChar char=""/>
              <a:defRPr/>
            </a:pPr>
            <a:r>
              <a:rPr lang="cs-CZ" sz="2100" i="1" dirty="0">
                <a:solidFill>
                  <a:schemeClr val="tx1"/>
                </a:solidFill>
                <a:latin typeface="Palatino Linotype" panose="02040502050505030304" pitchFamily="18" charset="0"/>
              </a:rPr>
              <a:t>cervix </a:t>
            </a:r>
            <a:r>
              <a:rPr lang="cs-CZ" sz="2100" i="1" dirty="0" err="1">
                <a:solidFill>
                  <a:schemeClr val="tx1"/>
                </a:solidFill>
                <a:latin typeface="Palatino Linotype" panose="02040502050505030304" pitchFamily="18" charset="0"/>
              </a:rPr>
              <a:t>uteri</a:t>
            </a:r>
            <a:r>
              <a:rPr lang="cs-CZ" sz="2100" i="1" dirty="0">
                <a:solidFill>
                  <a:schemeClr val="tx1"/>
                </a:solidFill>
                <a:latin typeface="Palatino Linotype" panose="02040502050505030304" pitchFamily="18" charset="0"/>
              </a:rPr>
              <a:t>, intestinum </a:t>
            </a:r>
            <a:r>
              <a:rPr lang="cs-CZ" sz="2100" i="1" dirty="0" err="1">
                <a:solidFill>
                  <a:schemeClr val="tx1"/>
                </a:solidFill>
                <a:latin typeface="Palatino Linotype" panose="02040502050505030304" pitchFamily="18" charset="0"/>
              </a:rPr>
              <a:t>caecum</a:t>
            </a:r>
            <a:r>
              <a:rPr lang="cs-CZ" sz="2100" i="1" dirty="0">
                <a:solidFill>
                  <a:schemeClr val="tx1"/>
                </a:solidFill>
                <a:latin typeface="Palatino Linotype" panose="02040502050505030304" pitchFamily="18" charset="0"/>
              </a:rPr>
              <a:t>, </a:t>
            </a:r>
            <a:r>
              <a:rPr lang="cs-CZ" sz="2100" i="1" dirty="0" err="1">
                <a:solidFill>
                  <a:schemeClr val="tx1"/>
                </a:solidFill>
                <a:latin typeface="Palatino Linotype" panose="02040502050505030304" pitchFamily="18" charset="0"/>
              </a:rPr>
              <a:t>coeliakia</a:t>
            </a:r>
            <a:r>
              <a:rPr lang="cs-CZ" sz="2100" i="1" dirty="0">
                <a:solidFill>
                  <a:schemeClr val="tx1"/>
                </a:solidFill>
                <a:latin typeface="Palatino Linotype" panose="02040502050505030304" pitchFamily="18" charset="0"/>
              </a:rPr>
              <a:t>, </a:t>
            </a:r>
            <a:r>
              <a:rPr lang="cs-CZ" sz="2100" i="1" dirty="0" err="1">
                <a:solidFill>
                  <a:schemeClr val="tx1"/>
                </a:solidFill>
                <a:latin typeface="Palatino Linotype" panose="02040502050505030304" pitchFamily="18" charset="0"/>
              </a:rPr>
              <a:t>suspicio</a:t>
            </a:r>
            <a:r>
              <a:rPr lang="cs-CZ" sz="2100" i="1" dirty="0">
                <a:solidFill>
                  <a:schemeClr val="tx1"/>
                </a:solidFill>
                <a:latin typeface="Palatino Linotype" panose="02040502050505030304" pitchFamily="18" charset="0"/>
              </a:rPr>
              <a:t>, </a:t>
            </a:r>
            <a:r>
              <a:rPr lang="cs-CZ" sz="2100" i="1" dirty="0" err="1">
                <a:solidFill>
                  <a:schemeClr val="tx1"/>
                </a:solidFill>
                <a:latin typeface="Palatino Linotype" panose="02040502050505030304" pitchFamily="18" charset="0"/>
              </a:rPr>
              <a:t>cystis</a:t>
            </a:r>
            <a:r>
              <a:rPr lang="cs-CZ" sz="2100" i="1" dirty="0">
                <a:solidFill>
                  <a:schemeClr val="tx1"/>
                </a:solidFill>
                <a:latin typeface="Palatino Linotype" panose="02040502050505030304" pitchFamily="18" charset="0"/>
              </a:rPr>
              <a:t> </a:t>
            </a:r>
            <a:endParaRPr lang="cs-CZ" sz="2100" dirty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548640" lvl="1" indent="-274320" eaLnBrk="1" fontAlgn="auto" hangingPunct="1">
              <a:lnSpc>
                <a:spcPct val="120000"/>
              </a:lnSpc>
              <a:spcAft>
                <a:spcPts val="0"/>
              </a:spcAft>
              <a:buFont typeface="Wingdings"/>
              <a:buChar char=""/>
              <a:defRPr/>
            </a:pPr>
            <a:endParaRPr lang="cs-CZ" altLang="cs-CZ" sz="1900" b="1" dirty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274320" indent="-274320" eaLnBrk="1" fontAlgn="auto" hangingPunct="1">
              <a:lnSpc>
                <a:spcPct val="120000"/>
              </a:lnSpc>
              <a:spcAft>
                <a:spcPts val="0"/>
              </a:spcAft>
              <a:buFont typeface="Wingdings 2"/>
              <a:buChar char=""/>
              <a:defRPr/>
            </a:pPr>
            <a:endParaRPr lang="cs-CZ" altLang="cs-CZ" sz="2800" b="1" dirty="0">
              <a:latin typeface="Palatino Linotype" panose="02040502050505030304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Nadpis 1">
            <a:extLst>
              <a:ext uri="{FF2B5EF4-FFF2-40B4-BE49-F238E27FC236}">
                <a16:creationId xmlns:a16="http://schemas.microsoft.com/office/drawing/2014/main" id="{157D2193-6063-4739-B6C9-FABF6FC722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>
                <a:solidFill>
                  <a:srgbClr val="A03F20"/>
                </a:solidFill>
                <a:latin typeface="Palatino Linotype" panose="02040502050505030304" pitchFamily="18" charset="0"/>
              </a:rPr>
              <a:t>Výslovnost</a:t>
            </a:r>
            <a:endParaRPr lang="cs-CZ" altLang="cs-CZ">
              <a:solidFill>
                <a:srgbClr val="A03F20"/>
              </a:solidFill>
            </a:endParaRPr>
          </a:p>
        </p:txBody>
      </p:sp>
      <p:sp>
        <p:nvSpPr>
          <p:cNvPr id="27651" name="Zástupný symbol pro obsah 2">
            <a:extLst>
              <a:ext uri="{FF2B5EF4-FFF2-40B4-BE49-F238E27FC236}">
                <a16:creationId xmlns:a16="http://schemas.microsoft.com/office/drawing/2014/main" id="{1FCFAA4F-0AE8-4278-9F73-AE0BEAE06310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01625" y="1341438"/>
            <a:ext cx="8734425" cy="5040312"/>
          </a:xfrm>
        </p:spPr>
        <p:txBody>
          <a:bodyPr/>
          <a:lstStyle/>
          <a:p>
            <a:pPr eaLnBrk="1" hangingPunct="1"/>
            <a:r>
              <a:rPr lang="cs-CZ" altLang="cs-CZ" b="1">
                <a:latin typeface="Palatino Linotype" panose="02040502050505030304" pitchFamily="18" charset="0"/>
              </a:rPr>
              <a:t>S</a:t>
            </a:r>
            <a:endParaRPr lang="cs-CZ" altLang="cs-CZ">
              <a:latin typeface="Palatino Linotype" panose="02040502050505030304" pitchFamily="18" charset="0"/>
            </a:endParaRPr>
          </a:p>
          <a:p>
            <a:pPr lvl="1" eaLnBrk="1" hangingPunct="1"/>
            <a:r>
              <a:rPr lang="cs-CZ" altLang="cs-CZ">
                <a:solidFill>
                  <a:schemeClr val="tx1"/>
                </a:solidFill>
                <a:latin typeface="Palatino Linotype" panose="02040502050505030304" pitchFamily="18" charset="0"/>
              </a:rPr>
              <a:t>vyslovuje se [z], pokud: </a:t>
            </a:r>
          </a:p>
          <a:p>
            <a:pPr lvl="2" eaLnBrk="1" hangingPunct="1"/>
            <a:r>
              <a:rPr lang="cs-CZ" altLang="cs-CZ">
                <a:solidFill>
                  <a:schemeClr val="tx1"/>
                </a:solidFill>
                <a:latin typeface="Palatino Linotype" panose="02040502050505030304" pitchFamily="18" charset="0"/>
              </a:rPr>
              <a:t>se vyskytuje uprostřed slova mezi dvěma samohláskami, např. </a:t>
            </a:r>
          </a:p>
          <a:p>
            <a:pPr lvl="3" eaLnBrk="1" hangingPunct="1"/>
            <a:r>
              <a:rPr lang="cs-CZ" altLang="cs-CZ" i="1">
                <a:solidFill>
                  <a:schemeClr val="tx1"/>
                </a:solidFill>
                <a:latin typeface="Palatino Linotype" panose="02040502050505030304" pitchFamily="18" charset="0"/>
              </a:rPr>
              <a:t>os nasale, adhesiones, mesencephalon </a:t>
            </a:r>
            <a:endParaRPr lang="cs-CZ" altLang="cs-CZ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lvl="2" eaLnBrk="1" hangingPunct="1"/>
            <a:r>
              <a:rPr lang="cs-CZ" altLang="cs-CZ">
                <a:solidFill>
                  <a:schemeClr val="tx1"/>
                </a:solidFill>
                <a:latin typeface="Palatino Linotype" panose="02040502050505030304" pitchFamily="18" charset="0"/>
              </a:rPr>
              <a:t>tomuto grafému předchází samohláska a za ním následuje </a:t>
            </a:r>
            <a:r>
              <a:rPr lang="cs-CZ" altLang="cs-CZ" i="1">
                <a:solidFill>
                  <a:schemeClr val="tx1"/>
                </a:solidFill>
                <a:latin typeface="Palatino Linotype" panose="02040502050505030304" pitchFamily="18" charset="0"/>
              </a:rPr>
              <a:t>m</a:t>
            </a:r>
            <a:r>
              <a:rPr lang="cs-CZ" altLang="cs-CZ">
                <a:solidFill>
                  <a:schemeClr val="tx1"/>
                </a:solidFill>
                <a:latin typeface="Palatino Linotype" panose="02040502050505030304" pitchFamily="18" charset="0"/>
              </a:rPr>
              <a:t>, např. </a:t>
            </a:r>
          </a:p>
          <a:p>
            <a:pPr lvl="3" eaLnBrk="1" hangingPunct="1"/>
            <a:r>
              <a:rPr lang="cs-CZ" altLang="cs-CZ">
                <a:solidFill>
                  <a:schemeClr val="tx1"/>
                </a:solidFill>
                <a:latin typeface="Palatino Linotype" panose="02040502050505030304" pitchFamily="18" charset="0"/>
              </a:rPr>
              <a:t>plasma, infantilismus, aneurysma </a:t>
            </a:r>
          </a:p>
          <a:p>
            <a:pPr lvl="1" eaLnBrk="1" hangingPunct="1"/>
            <a:r>
              <a:rPr lang="pl-PL" altLang="cs-CZ">
                <a:solidFill>
                  <a:schemeClr val="tx1"/>
                </a:solidFill>
                <a:latin typeface="Palatino Linotype" panose="02040502050505030304" pitchFamily="18" charset="0"/>
              </a:rPr>
              <a:t>následuje po grafémech </a:t>
            </a:r>
            <a:r>
              <a:rPr lang="pl-PL" altLang="cs-CZ" i="1">
                <a:solidFill>
                  <a:schemeClr val="tx1"/>
                </a:solidFill>
                <a:latin typeface="Palatino Linotype" panose="02040502050505030304" pitchFamily="18" charset="0"/>
              </a:rPr>
              <a:t>l, r, </a:t>
            </a:r>
            <a:r>
              <a:rPr lang="pl-PL" altLang="cs-CZ">
                <a:solidFill>
                  <a:schemeClr val="tx1"/>
                </a:solidFill>
                <a:latin typeface="Palatino Linotype" panose="02040502050505030304" pitchFamily="18" charset="0"/>
              </a:rPr>
              <a:t>nebo </a:t>
            </a:r>
            <a:r>
              <a:rPr lang="pl-PL" altLang="cs-CZ" i="1">
                <a:solidFill>
                  <a:schemeClr val="tx1"/>
                </a:solidFill>
                <a:latin typeface="Palatino Linotype" panose="02040502050505030304" pitchFamily="18" charset="0"/>
              </a:rPr>
              <a:t>n</a:t>
            </a:r>
            <a:r>
              <a:rPr lang="pl-PL" altLang="cs-CZ">
                <a:solidFill>
                  <a:schemeClr val="tx1"/>
                </a:solidFill>
                <a:latin typeface="Palatino Linotype" panose="02040502050505030304" pitchFamily="18" charset="0"/>
              </a:rPr>
              <a:t>, např. </a:t>
            </a:r>
          </a:p>
          <a:p>
            <a:pPr lvl="2" eaLnBrk="1" hangingPunct="1"/>
            <a:r>
              <a:rPr lang="cs-CZ" altLang="cs-CZ" i="1">
                <a:solidFill>
                  <a:schemeClr val="tx1"/>
                </a:solidFill>
                <a:latin typeface="Palatino Linotype" panose="02040502050505030304" pitchFamily="18" charset="0"/>
              </a:rPr>
              <a:t>pulsus, metatarsus, mensis </a:t>
            </a:r>
            <a:endParaRPr lang="cs-CZ" altLang="cs-CZ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eaLnBrk="1" hangingPunct="1"/>
            <a:r>
              <a:rPr lang="pl-PL" altLang="cs-CZ">
                <a:latin typeface="Palatino Linotype" panose="02040502050505030304" pitchFamily="18" charset="0"/>
              </a:rPr>
              <a:t>v ostatních případech se vyslovuje jako [s]: </a:t>
            </a:r>
          </a:p>
          <a:p>
            <a:pPr lvl="1" eaLnBrk="1" hangingPunct="1"/>
            <a:r>
              <a:rPr lang="cs-CZ" altLang="cs-CZ" i="1">
                <a:solidFill>
                  <a:schemeClr val="tx1"/>
                </a:solidFill>
                <a:latin typeface="Palatino Linotype" panose="02040502050505030304" pitchFamily="18" charset="0"/>
              </a:rPr>
              <a:t>os sacrum, strangulatio, systema </a:t>
            </a:r>
            <a:endParaRPr lang="cs-CZ" altLang="cs-CZ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lvl="1" eaLnBrk="1" hangingPunct="1"/>
            <a:r>
              <a:rPr lang="cs-CZ" altLang="cs-CZ">
                <a:solidFill>
                  <a:schemeClr val="tx1"/>
                </a:solidFill>
                <a:latin typeface="Palatino Linotype" panose="02040502050505030304" pitchFamily="18" charset="0"/>
              </a:rPr>
              <a:t>! Pozor na výslovnost zdvojeného -ss-! </a:t>
            </a:r>
          </a:p>
          <a:p>
            <a:pPr lvl="2" eaLnBrk="1" hangingPunct="1"/>
            <a:r>
              <a:rPr lang="pt-BR" altLang="cs-CZ" i="1">
                <a:solidFill>
                  <a:schemeClr val="tx1"/>
                </a:solidFill>
                <a:latin typeface="Palatino Linotype" panose="02040502050505030304" pitchFamily="18" charset="0"/>
              </a:rPr>
              <a:t>ossa </a:t>
            </a:r>
            <a:r>
              <a:rPr lang="pt-BR" altLang="cs-CZ">
                <a:solidFill>
                  <a:schemeClr val="tx1"/>
                </a:solidFill>
                <a:latin typeface="Palatino Linotype" panose="02040502050505030304" pitchFamily="18" charset="0"/>
              </a:rPr>
              <a:t>[ossa] </a:t>
            </a:r>
            <a:r>
              <a:rPr lang="pt-BR" altLang="cs-CZ" i="1">
                <a:solidFill>
                  <a:schemeClr val="tx1"/>
                </a:solidFill>
                <a:latin typeface="Palatino Linotype" panose="02040502050505030304" pitchFamily="18" charset="0"/>
              </a:rPr>
              <a:t>– intestinum crassum </a:t>
            </a:r>
            <a:r>
              <a:rPr lang="pt-BR" altLang="cs-CZ">
                <a:solidFill>
                  <a:schemeClr val="tx1"/>
                </a:solidFill>
                <a:latin typeface="Palatino Linotype" panose="02040502050505030304" pitchFamily="18" charset="0"/>
              </a:rPr>
              <a:t>[krassum] </a:t>
            </a:r>
            <a:endParaRPr lang="cs-CZ" altLang="cs-CZ">
              <a:solidFill>
                <a:schemeClr val="tx1"/>
              </a:solidFill>
              <a:latin typeface="Palatino Linotype" panose="02040502050505030304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Nadpis 1">
            <a:extLst>
              <a:ext uri="{FF2B5EF4-FFF2-40B4-BE49-F238E27FC236}">
                <a16:creationId xmlns:a16="http://schemas.microsoft.com/office/drawing/2014/main" id="{0A0795F4-05FE-4708-9991-5F5C40A836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>
                <a:solidFill>
                  <a:srgbClr val="A03F20"/>
                </a:solidFill>
                <a:latin typeface="Palatino Linotype" panose="02040502050505030304" pitchFamily="18" charset="0"/>
              </a:rPr>
              <a:t>Výslovnost</a:t>
            </a:r>
            <a:endParaRPr lang="cs-CZ" altLang="cs-CZ">
              <a:solidFill>
                <a:srgbClr val="A03F20"/>
              </a:solidFill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9C37C5A-E87F-4590-975F-BBAB1A522A9D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01625" y="1341438"/>
            <a:ext cx="8504238" cy="5040312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sz="2100" b="1">
                <a:latin typeface="Palatino Linotype" panose="02040502050505030304" pitchFamily="18" charset="0"/>
              </a:rPr>
              <a:t>Skupiny hlásek</a:t>
            </a:r>
          </a:p>
          <a:p>
            <a:pPr lvl="1" eaLnBrk="1" hangingPunct="1"/>
            <a:r>
              <a:rPr lang="cs-CZ" altLang="cs-CZ" sz="1700" b="1">
                <a:solidFill>
                  <a:schemeClr val="tx1"/>
                </a:solidFill>
                <a:latin typeface="Palatino Linotype" panose="02040502050505030304" pitchFamily="18" charset="0"/>
              </a:rPr>
              <a:t>qu/ngu</a:t>
            </a:r>
            <a:r>
              <a:rPr lang="cs-CZ" altLang="cs-CZ" sz="1700">
                <a:solidFill>
                  <a:schemeClr val="tx1"/>
                </a:solidFill>
                <a:latin typeface="Palatino Linotype" panose="02040502050505030304" pitchFamily="18" charset="0"/>
              </a:rPr>
              <a:t> [kv/ngv]	(</a:t>
            </a:r>
            <a:r>
              <a:rPr lang="cs-CZ" altLang="cs-CZ" sz="1700" i="1">
                <a:solidFill>
                  <a:schemeClr val="tx1"/>
                </a:solidFill>
                <a:latin typeface="Palatino Linotype" panose="02040502050505030304" pitchFamily="18" charset="0"/>
              </a:rPr>
              <a:t>aqua</a:t>
            </a:r>
            <a:r>
              <a:rPr lang="cs-CZ" altLang="cs-CZ" sz="1700">
                <a:solidFill>
                  <a:schemeClr val="tx1"/>
                </a:solidFill>
                <a:latin typeface="Palatino Linotype" panose="02040502050505030304" pitchFamily="18" charset="0"/>
              </a:rPr>
              <a:t>, </a:t>
            </a:r>
            <a:r>
              <a:rPr lang="cs-CZ" altLang="cs-CZ" sz="1700" i="1">
                <a:solidFill>
                  <a:schemeClr val="tx1"/>
                </a:solidFill>
                <a:latin typeface="Palatino Linotype" panose="02040502050505030304" pitchFamily="18" charset="0"/>
              </a:rPr>
              <a:t>lingua</a:t>
            </a:r>
            <a:r>
              <a:rPr lang="cs-CZ" altLang="cs-CZ" sz="1700">
                <a:solidFill>
                  <a:schemeClr val="tx1"/>
                </a:solidFill>
                <a:latin typeface="Palatino Linotype" panose="02040502050505030304" pitchFamily="18" charset="0"/>
              </a:rPr>
              <a:t>)</a:t>
            </a:r>
            <a:endParaRPr lang="cs-CZ" altLang="cs-CZ" sz="1700" b="1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lvl="1" eaLnBrk="1" hangingPunct="1"/>
            <a:r>
              <a:rPr lang="cs-CZ" altLang="cs-CZ" sz="1700" b="1">
                <a:solidFill>
                  <a:schemeClr val="tx1"/>
                </a:solidFill>
                <a:latin typeface="Palatino Linotype" panose="02040502050505030304" pitchFamily="18" charset="0"/>
              </a:rPr>
              <a:t>su</a:t>
            </a:r>
            <a:r>
              <a:rPr lang="cs-CZ" altLang="cs-CZ" sz="1700">
                <a:solidFill>
                  <a:schemeClr val="tx1"/>
                </a:solidFill>
                <a:latin typeface="Palatino Linotype" panose="02040502050505030304" pitchFamily="18" charset="0"/>
              </a:rPr>
              <a:t> [sv] před samohláskou téže slabiky 	(</a:t>
            </a:r>
            <a:r>
              <a:rPr lang="cs-CZ" altLang="cs-CZ" sz="1700" i="1">
                <a:solidFill>
                  <a:schemeClr val="tx1"/>
                </a:solidFill>
                <a:latin typeface="Palatino Linotype" panose="02040502050505030304" pitchFamily="18" charset="0"/>
              </a:rPr>
              <a:t>suavis)</a:t>
            </a:r>
            <a:endParaRPr lang="cs-CZ" altLang="cs-CZ" sz="1700" b="1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lvl="1" eaLnBrk="1" hangingPunct="1"/>
            <a:r>
              <a:rPr lang="cs-CZ" altLang="cs-CZ" sz="1700" b="1">
                <a:solidFill>
                  <a:schemeClr val="tx1"/>
                </a:solidFill>
                <a:latin typeface="Palatino Linotype" panose="02040502050505030304" pitchFamily="18" charset="0"/>
              </a:rPr>
              <a:t>di, ti, ni</a:t>
            </a:r>
            <a:r>
              <a:rPr lang="cs-CZ" altLang="cs-CZ" sz="1700">
                <a:solidFill>
                  <a:schemeClr val="tx1"/>
                </a:solidFill>
                <a:latin typeface="Palatino Linotype" panose="02040502050505030304" pitchFamily="18" charset="0"/>
              </a:rPr>
              <a:t> [dy, ty, ny]	</a:t>
            </a:r>
            <a:r>
              <a:rPr lang="cs-CZ" altLang="cs-CZ" sz="1700" i="1">
                <a:solidFill>
                  <a:schemeClr val="tx1"/>
                </a:solidFill>
                <a:latin typeface="Palatino Linotype" panose="02040502050505030304" pitchFamily="18" charset="0"/>
              </a:rPr>
              <a:t>diabetes</a:t>
            </a:r>
            <a:r>
              <a:rPr lang="cs-CZ" altLang="cs-CZ" sz="1700">
                <a:solidFill>
                  <a:schemeClr val="tx1"/>
                </a:solidFill>
                <a:latin typeface="Palatino Linotype" panose="02040502050505030304" pitchFamily="18" charset="0"/>
              </a:rPr>
              <a:t>, </a:t>
            </a:r>
            <a:r>
              <a:rPr lang="cs-CZ" altLang="cs-CZ" sz="1700" i="1">
                <a:solidFill>
                  <a:schemeClr val="tx1"/>
                </a:solidFill>
                <a:latin typeface="Palatino Linotype" panose="02040502050505030304" pitchFamily="18" charset="0"/>
              </a:rPr>
              <a:t>tibia</a:t>
            </a:r>
            <a:r>
              <a:rPr lang="cs-CZ" altLang="cs-CZ" sz="1700">
                <a:solidFill>
                  <a:schemeClr val="tx1"/>
                </a:solidFill>
                <a:latin typeface="Palatino Linotype" panose="02040502050505030304" pitchFamily="18" charset="0"/>
              </a:rPr>
              <a:t>, </a:t>
            </a:r>
            <a:r>
              <a:rPr lang="cs-CZ" altLang="cs-CZ" sz="1700" i="1">
                <a:solidFill>
                  <a:schemeClr val="tx1"/>
                </a:solidFill>
                <a:latin typeface="Palatino Linotype" panose="02040502050505030304" pitchFamily="18" charset="0"/>
              </a:rPr>
              <a:t>pneumonia</a:t>
            </a:r>
            <a:endParaRPr lang="cs-CZ" altLang="cs-CZ" sz="170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lvl="2" eaLnBrk="1" hangingPunct="1"/>
            <a:r>
              <a:rPr lang="cs-CZ" altLang="cs-CZ" sz="1600">
                <a:solidFill>
                  <a:schemeClr val="tx1"/>
                </a:solidFill>
                <a:latin typeface="Palatino Linotype" panose="02040502050505030304" pitchFamily="18" charset="0"/>
              </a:rPr>
              <a:t>	výjimka: </a:t>
            </a:r>
            <a:r>
              <a:rPr lang="cs-CZ" altLang="cs-CZ" sz="1600" b="1">
                <a:solidFill>
                  <a:schemeClr val="tx1"/>
                </a:solidFill>
                <a:latin typeface="Palatino Linotype" panose="02040502050505030304" pitchFamily="18" charset="0"/>
              </a:rPr>
              <a:t>ti</a:t>
            </a:r>
            <a:r>
              <a:rPr lang="cs-CZ" altLang="cs-CZ" sz="1600">
                <a:solidFill>
                  <a:schemeClr val="tx1"/>
                </a:solidFill>
                <a:latin typeface="Palatino Linotype" panose="02040502050505030304" pitchFamily="18" charset="0"/>
              </a:rPr>
              <a:t> + samohláska: [ci]	</a:t>
            </a:r>
            <a:r>
              <a:rPr lang="cs-CZ" altLang="cs-CZ" sz="1600" i="1">
                <a:solidFill>
                  <a:schemeClr val="tx1"/>
                </a:solidFill>
                <a:latin typeface="Palatino Linotype" panose="02040502050505030304" pitchFamily="18" charset="0"/>
              </a:rPr>
              <a:t>substantia</a:t>
            </a:r>
            <a:r>
              <a:rPr lang="cs-CZ" altLang="cs-CZ" sz="1600">
                <a:solidFill>
                  <a:schemeClr val="tx1"/>
                </a:solidFill>
                <a:latin typeface="Palatino Linotype" panose="02040502050505030304" pitchFamily="18" charset="0"/>
              </a:rPr>
              <a:t> </a:t>
            </a:r>
          </a:p>
          <a:p>
            <a:pPr lvl="2" eaLnBrk="1" hangingPunct="1"/>
            <a:r>
              <a:rPr lang="cs-CZ" altLang="cs-CZ" sz="1600" b="1">
                <a:solidFill>
                  <a:schemeClr val="tx1"/>
                </a:solidFill>
                <a:latin typeface="Palatino Linotype" panose="02040502050505030304" pitchFamily="18" charset="0"/>
              </a:rPr>
              <a:t>!X </a:t>
            </a:r>
            <a:r>
              <a:rPr lang="cs-CZ" altLang="cs-CZ" sz="1600">
                <a:solidFill>
                  <a:schemeClr val="tx1"/>
                </a:solidFill>
                <a:latin typeface="Palatino Linotype" panose="02040502050505030304" pitchFamily="18" charset="0"/>
              </a:rPr>
              <a:t>pokud </a:t>
            </a:r>
            <a:r>
              <a:rPr lang="cs-CZ" altLang="cs-CZ" sz="1600" b="1">
                <a:solidFill>
                  <a:schemeClr val="tx1"/>
                </a:solidFill>
                <a:latin typeface="Palatino Linotype" panose="02040502050505030304" pitchFamily="18" charset="0"/>
              </a:rPr>
              <a:t>ti</a:t>
            </a:r>
            <a:r>
              <a:rPr lang="cs-CZ" altLang="cs-CZ" sz="1600">
                <a:solidFill>
                  <a:schemeClr val="tx1"/>
                </a:solidFill>
                <a:latin typeface="Palatino Linotype" panose="02040502050505030304" pitchFamily="18" charset="0"/>
              </a:rPr>
              <a:t> předchází </a:t>
            </a:r>
            <a:r>
              <a:rPr lang="cs-CZ" altLang="cs-CZ" sz="1600" b="1">
                <a:solidFill>
                  <a:schemeClr val="tx1"/>
                </a:solidFill>
                <a:latin typeface="Palatino Linotype" panose="02040502050505030304" pitchFamily="18" charset="0"/>
              </a:rPr>
              <a:t>s, t, x</a:t>
            </a:r>
            <a:r>
              <a:rPr lang="cs-CZ" altLang="cs-CZ" sz="1600">
                <a:solidFill>
                  <a:schemeClr val="tx1"/>
                </a:solidFill>
                <a:latin typeface="Palatino Linotype" panose="02040502050505030304" pitchFamily="18" charset="0"/>
              </a:rPr>
              <a:t> nebo se jedná o slovo původem řecké, pak čteme [ty]	(</a:t>
            </a:r>
            <a:r>
              <a:rPr lang="cs-CZ" altLang="cs-CZ" sz="1600" i="1">
                <a:solidFill>
                  <a:schemeClr val="tx1"/>
                </a:solidFill>
                <a:latin typeface="Palatino Linotype" panose="02040502050505030304" pitchFamily="18" charset="0"/>
              </a:rPr>
              <a:t>ostium)</a:t>
            </a:r>
            <a:endParaRPr lang="cs-CZ" altLang="cs-CZ" sz="1600" b="1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lvl="1" eaLnBrk="1" hangingPunct="1"/>
            <a:r>
              <a:rPr lang="cs-CZ" altLang="cs-CZ" sz="1700" b="1">
                <a:solidFill>
                  <a:schemeClr val="tx1"/>
                </a:solidFill>
                <a:latin typeface="Palatino Linotype" panose="02040502050505030304" pitchFamily="18" charset="0"/>
              </a:rPr>
              <a:t>ex</a:t>
            </a:r>
            <a:r>
              <a:rPr lang="cs-CZ" altLang="cs-CZ" sz="1700">
                <a:solidFill>
                  <a:schemeClr val="tx1"/>
                </a:solidFill>
                <a:latin typeface="Palatino Linotype" panose="02040502050505030304" pitchFamily="18" charset="0"/>
              </a:rPr>
              <a:t> + vokál [egz]	</a:t>
            </a:r>
            <a:r>
              <a:rPr lang="cs-CZ" altLang="cs-CZ" sz="1700" i="1">
                <a:solidFill>
                  <a:schemeClr val="tx1"/>
                </a:solidFill>
                <a:latin typeface="Palatino Linotype" panose="02040502050505030304" pitchFamily="18" charset="0"/>
              </a:rPr>
              <a:t>exitus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ru-RU" sz="1700">
                <a:solidFill>
                  <a:schemeClr val="tx1"/>
                </a:solidFill>
                <a:latin typeface="Palatino Linotype" panose="02040502050505030304" pitchFamily="18" charset="0"/>
              </a:rPr>
              <a:t>i/y </a:t>
            </a:r>
            <a:r>
              <a:rPr lang="cs-CZ" altLang="ru-RU" sz="1800">
                <a:solidFill>
                  <a:schemeClr val="tx1"/>
                </a:solidFill>
                <a:latin typeface="Palatino Linotype" panose="02040502050505030304" pitchFamily="18" charset="0"/>
              </a:rPr>
              <a:t>+ samohláska </a:t>
            </a:r>
            <a:r>
              <a:rPr lang="cs-CZ" altLang="cs-CZ" sz="1900">
                <a:solidFill>
                  <a:schemeClr val="tx1"/>
                </a:solidFill>
                <a:latin typeface="Palatino Linotype" panose="02040502050505030304" pitchFamily="18" charset="0"/>
              </a:rPr>
              <a:t>[ij]</a:t>
            </a:r>
          </a:p>
          <a:p>
            <a:pPr lvl="2" eaLnBrk="1" hangingPunct="1">
              <a:lnSpc>
                <a:spcPct val="80000"/>
              </a:lnSpc>
            </a:pPr>
            <a:r>
              <a:rPr lang="cs-CZ" altLang="ru-RU" sz="1500" i="1">
                <a:solidFill>
                  <a:schemeClr val="tx1"/>
                </a:solidFill>
                <a:latin typeface="Palatino Linotype" panose="02040502050505030304" pitchFamily="18" charset="0"/>
              </a:rPr>
              <a:t>arteria, myometrium </a:t>
            </a:r>
            <a:endParaRPr lang="cs-CZ" altLang="ru-RU" sz="150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lvl="1" eaLnBrk="1" hangingPunct="1"/>
            <a:r>
              <a:rPr lang="cs-CZ" altLang="cs-CZ" sz="1700" b="1">
                <a:solidFill>
                  <a:schemeClr val="tx1"/>
                </a:solidFill>
                <a:latin typeface="Palatino Linotype" panose="02040502050505030304" pitchFamily="18" charset="0"/>
              </a:rPr>
              <a:t>ph</a:t>
            </a:r>
            <a:r>
              <a:rPr lang="cs-CZ" altLang="cs-CZ" sz="1700">
                <a:solidFill>
                  <a:schemeClr val="tx1"/>
                </a:solidFill>
                <a:latin typeface="Palatino Linotype" panose="02040502050505030304" pitchFamily="18" charset="0"/>
              </a:rPr>
              <a:t> [f]	</a:t>
            </a:r>
            <a:r>
              <a:rPr lang="cs-CZ" altLang="cs-CZ" sz="1700" i="1">
                <a:solidFill>
                  <a:schemeClr val="tx1"/>
                </a:solidFill>
                <a:latin typeface="Palatino Linotype" panose="02040502050505030304" pitchFamily="18" charset="0"/>
              </a:rPr>
              <a:t>rhaphē, phalanx</a:t>
            </a:r>
            <a:endParaRPr lang="cs-CZ" altLang="cs-CZ" sz="1700" b="1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lvl="1" eaLnBrk="1" hangingPunct="1"/>
            <a:r>
              <a:rPr lang="cs-CZ" altLang="cs-CZ" sz="1700" b="1">
                <a:solidFill>
                  <a:schemeClr val="tx1"/>
                </a:solidFill>
                <a:latin typeface="Palatino Linotype" panose="02040502050505030304" pitchFamily="18" charset="0"/>
              </a:rPr>
              <a:t>rh</a:t>
            </a:r>
            <a:r>
              <a:rPr lang="cs-CZ" altLang="cs-CZ" sz="1700">
                <a:solidFill>
                  <a:schemeClr val="tx1"/>
                </a:solidFill>
                <a:latin typeface="Palatino Linotype" panose="02040502050505030304" pitchFamily="18" charset="0"/>
              </a:rPr>
              <a:t> [r]	</a:t>
            </a:r>
            <a:r>
              <a:rPr lang="cs-CZ" altLang="cs-CZ" sz="1700" i="1">
                <a:solidFill>
                  <a:schemeClr val="tx1"/>
                </a:solidFill>
                <a:latin typeface="Palatino Linotype" panose="02040502050505030304" pitchFamily="18" charset="0"/>
              </a:rPr>
              <a:t>haemorrhagia</a:t>
            </a:r>
            <a:endParaRPr lang="cs-CZ" altLang="cs-CZ" sz="1700" b="1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lvl="1" eaLnBrk="1" hangingPunct="1"/>
            <a:r>
              <a:rPr lang="cs-CZ" altLang="cs-CZ" sz="1700" b="1">
                <a:solidFill>
                  <a:schemeClr val="tx1"/>
                </a:solidFill>
                <a:latin typeface="Palatino Linotype" panose="02040502050505030304" pitchFamily="18" charset="0"/>
              </a:rPr>
              <a:t>th</a:t>
            </a:r>
            <a:r>
              <a:rPr lang="cs-CZ" altLang="cs-CZ" sz="1700">
                <a:solidFill>
                  <a:schemeClr val="tx1"/>
                </a:solidFill>
                <a:latin typeface="Palatino Linotype" panose="02040502050505030304" pitchFamily="18" charset="0"/>
              </a:rPr>
              <a:t> [t]	</a:t>
            </a:r>
            <a:r>
              <a:rPr lang="cs-CZ" altLang="cs-CZ" sz="1700" i="1">
                <a:solidFill>
                  <a:schemeClr val="tx1"/>
                </a:solidFill>
                <a:latin typeface="Palatino Linotype" panose="02040502050505030304" pitchFamily="18" charset="0"/>
              </a:rPr>
              <a:t>thorax</a:t>
            </a:r>
          </a:p>
          <a:p>
            <a:pPr eaLnBrk="1" hangingPunct="1">
              <a:lnSpc>
                <a:spcPct val="80000"/>
              </a:lnSpc>
            </a:pPr>
            <a:endParaRPr lang="cs-CZ" altLang="ru-RU" sz="2200">
              <a:latin typeface="Palatino Linotype" panose="02040502050505030304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cs-CZ" altLang="ru-RU" sz="2200">
                <a:latin typeface="Palatino Linotype" panose="02040502050505030304" pitchFamily="18" charset="0"/>
              </a:rPr>
              <a:t>Písmena </a:t>
            </a:r>
            <a:r>
              <a:rPr lang="cs-CZ" altLang="ru-RU" sz="2200" i="1">
                <a:latin typeface="Palatino Linotype" panose="02040502050505030304" pitchFamily="18" charset="0"/>
              </a:rPr>
              <a:t>ch, k, ph, rh, th, y, z </a:t>
            </a:r>
            <a:r>
              <a:rPr lang="cs-CZ" altLang="ru-RU" sz="2200">
                <a:latin typeface="Palatino Linotype" panose="02040502050505030304" pitchFamily="18" charset="0"/>
              </a:rPr>
              <a:t>svědčí o řeckém původu slova: 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ru-RU" sz="1800" i="1">
                <a:latin typeface="Palatino Linotype" panose="02040502050505030304" pitchFamily="18" charset="0"/>
              </a:rPr>
              <a:t>chole, skeleton, raphe, rhinitis, therapia, cystis, eczema</a:t>
            </a:r>
            <a:endParaRPr lang="cs-CZ" altLang="cs-CZ" sz="1700">
              <a:solidFill>
                <a:schemeClr val="tx1"/>
              </a:solidFill>
              <a:latin typeface="Palatino Linotype" panose="02040502050505030304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Nadpis 2">
            <a:extLst>
              <a:ext uri="{FF2B5EF4-FFF2-40B4-BE49-F238E27FC236}">
                <a16:creationId xmlns:a16="http://schemas.microsoft.com/office/drawing/2014/main" id="{8F0E31FE-6F67-47A6-AA50-68864EC08F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>
                <a:solidFill>
                  <a:srgbClr val="A03F20"/>
                </a:solidFill>
                <a:latin typeface="Palatino Linotype" panose="02040502050505030304" pitchFamily="18" charset="0"/>
              </a:rPr>
              <a:t>Délka slabik a přízvuk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527E4ECB-A2BC-4434-9B88-B21AD36802F1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5070475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cs-CZ" altLang="cs-CZ" sz="2000">
                <a:latin typeface="Palatino Linotype" panose="02040502050505030304" pitchFamily="18" charset="0"/>
              </a:rPr>
              <a:t>Délka slabik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ru-RU" sz="1600">
                <a:solidFill>
                  <a:schemeClr val="tx1"/>
                </a:solidFill>
                <a:latin typeface="Palatino Linotype" panose="02040502050505030304" pitchFamily="18" charset="0"/>
              </a:rPr>
              <a:t>vyznačuje se vodorovnou čárkou nad příslušnou samohláskou 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ru-RU" sz="1600">
                <a:solidFill>
                  <a:schemeClr val="tx1"/>
                </a:solidFill>
                <a:latin typeface="Palatino Linotype" panose="02040502050505030304" pitchFamily="18" charset="0"/>
              </a:rPr>
              <a:t>přirozená délka</a:t>
            </a:r>
          </a:p>
          <a:p>
            <a:pPr lvl="2" eaLnBrk="1" hangingPunct="1">
              <a:lnSpc>
                <a:spcPct val="80000"/>
              </a:lnSpc>
            </a:pPr>
            <a:r>
              <a:rPr lang="cs-CZ" altLang="ru-RU" sz="1500">
                <a:solidFill>
                  <a:schemeClr val="tx1"/>
                </a:solidFill>
                <a:latin typeface="Palatino Linotype" panose="02040502050505030304" pitchFamily="18" charset="0"/>
              </a:rPr>
              <a:t>slabika je dlouhá, pokud obsahuje dlouhou samohlásku nebo dvojhlásku </a:t>
            </a:r>
          </a:p>
          <a:p>
            <a:pPr lvl="3" eaLnBrk="1" hangingPunct="1">
              <a:lnSpc>
                <a:spcPct val="80000"/>
              </a:lnSpc>
            </a:pPr>
            <a:r>
              <a:rPr lang="cs-CZ" altLang="ru-RU" sz="1500" i="1">
                <a:solidFill>
                  <a:schemeClr val="tx1"/>
                </a:solidFill>
                <a:latin typeface="Palatino Linotype" panose="02040502050505030304" pitchFamily="18" charset="0"/>
              </a:rPr>
              <a:t>v</a:t>
            </a:r>
            <a:r>
              <a:rPr lang="cs-CZ" altLang="ru-RU" sz="1500" i="1">
                <a:solidFill>
                  <a:srgbClr val="C00000"/>
                </a:solidFill>
                <a:latin typeface="Palatino Linotype" panose="02040502050505030304" pitchFamily="18" charset="0"/>
              </a:rPr>
              <a:t>ē</a:t>
            </a:r>
            <a:r>
              <a:rPr lang="cs-CZ" altLang="ru-RU" sz="1500" i="1">
                <a:solidFill>
                  <a:schemeClr val="tx1"/>
                </a:solidFill>
                <a:latin typeface="Palatino Linotype" panose="02040502050505030304" pitchFamily="18" charset="0"/>
              </a:rPr>
              <a:t>na, </a:t>
            </a:r>
            <a:r>
              <a:rPr lang="cs-CZ" altLang="ru-RU" sz="1500" i="1">
                <a:solidFill>
                  <a:srgbClr val="C00000"/>
                </a:solidFill>
                <a:latin typeface="Palatino Linotype" panose="02040502050505030304" pitchFamily="18" charset="0"/>
              </a:rPr>
              <a:t>oe</a:t>
            </a:r>
            <a:r>
              <a:rPr lang="cs-CZ" altLang="ru-RU" sz="1500" i="1">
                <a:solidFill>
                  <a:schemeClr val="tx1"/>
                </a:solidFill>
                <a:latin typeface="Palatino Linotype" panose="02040502050505030304" pitchFamily="18" charset="0"/>
              </a:rPr>
              <a:t>d</a:t>
            </a:r>
            <a:r>
              <a:rPr lang="cs-CZ" altLang="ru-RU" sz="1500" i="1">
                <a:solidFill>
                  <a:srgbClr val="C00000"/>
                </a:solidFill>
                <a:latin typeface="Palatino Linotype" panose="02040502050505030304" pitchFamily="18" charset="0"/>
              </a:rPr>
              <a:t>ē</a:t>
            </a:r>
            <a:r>
              <a:rPr lang="cs-CZ" altLang="ru-RU" sz="1500" i="1">
                <a:solidFill>
                  <a:schemeClr val="tx1"/>
                </a:solidFill>
                <a:latin typeface="Palatino Linotype" panose="02040502050505030304" pitchFamily="18" charset="0"/>
              </a:rPr>
              <a:t>ma </a:t>
            </a:r>
            <a:endParaRPr lang="cs-CZ" altLang="ru-RU" sz="150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lvl="1" eaLnBrk="1" hangingPunct="1">
              <a:lnSpc>
                <a:spcPct val="80000"/>
              </a:lnSpc>
            </a:pPr>
            <a:r>
              <a:rPr lang="cs-CZ" altLang="ru-RU" sz="1600">
                <a:solidFill>
                  <a:schemeClr val="tx1"/>
                </a:solidFill>
                <a:latin typeface="Palatino Linotype" panose="02040502050505030304" pitchFamily="18" charset="0"/>
              </a:rPr>
              <a:t>poziční délka</a:t>
            </a:r>
          </a:p>
          <a:p>
            <a:pPr lvl="2" eaLnBrk="1" hangingPunct="1">
              <a:lnSpc>
                <a:spcPct val="80000"/>
              </a:lnSpc>
            </a:pPr>
            <a:r>
              <a:rPr lang="cs-CZ" altLang="ru-RU" sz="1500">
                <a:solidFill>
                  <a:schemeClr val="tx1"/>
                </a:solidFill>
                <a:latin typeface="Palatino Linotype" panose="02040502050505030304" pitchFamily="18" charset="0"/>
              </a:rPr>
              <a:t>slabika může být dlouhá i tehdy, pokud za krátkou samohláskou následuje skupina souhlásek </a:t>
            </a:r>
          </a:p>
          <a:p>
            <a:pPr lvl="3" eaLnBrk="1" hangingPunct="1">
              <a:lnSpc>
                <a:spcPct val="80000"/>
              </a:lnSpc>
            </a:pPr>
            <a:r>
              <a:rPr lang="cs-CZ" altLang="ru-RU" sz="1500" i="1">
                <a:solidFill>
                  <a:schemeClr val="accent1"/>
                </a:solidFill>
                <a:latin typeface="Palatino Linotype" panose="02040502050505030304" pitchFamily="18" charset="0"/>
              </a:rPr>
              <a:t>maxi</a:t>
            </a:r>
            <a:r>
              <a:rPr lang="cs-CZ" altLang="ru-RU" sz="1500" i="1">
                <a:solidFill>
                  <a:schemeClr val="tx1"/>
                </a:solidFill>
                <a:latin typeface="Palatino Linotype" panose="02040502050505030304" pitchFamily="18" charset="0"/>
              </a:rPr>
              <a:t>lla, dēcubitus pro</a:t>
            </a:r>
            <a:r>
              <a:rPr lang="cs-CZ" altLang="ru-RU" sz="1500" i="1">
                <a:solidFill>
                  <a:schemeClr val="accent1"/>
                </a:solidFill>
                <a:latin typeface="Palatino Linotype" panose="02040502050505030304" pitchFamily="18" charset="0"/>
              </a:rPr>
              <a:t>fun</a:t>
            </a:r>
            <a:r>
              <a:rPr lang="cs-CZ" altLang="ru-RU" sz="1500" i="1">
                <a:solidFill>
                  <a:schemeClr val="tx1"/>
                </a:solidFill>
                <a:latin typeface="Palatino Linotype" panose="02040502050505030304" pitchFamily="18" charset="0"/>
              </a:rPr>
              <a:t>dus </a:t>
            </a:r>
            <a:endParaRPr lang="cs-CZ" altLang="ru-RU" sz="150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lvl="2" eaLnBrk="1" hangingPunct="1">
              <a:lnSpc>
                <a:spcPct val="80000"/>
              </a:lnSpc>
            </a:pPr>
            <a:r>
              <a:rPr lang="cs-CZ" altLang="cs-CZ" sz="1500">
                <a:solidFill>
                  <a:schemeClr val="tx1"/>
                </a:solidFill>
                <a:latin typeface="Palatino Linotype" panose="02040502050505030304" pitchFamily="18" charset="0"/>
              </a:rPr>
              <a:t>! Je-li v dané skupině souhlásek  b, p, d, t, g, c, q + r / l, slabika se dlouze nečte</a:t>
            </a:r>
          </a:p>
          <a:p>
            <a:pPr lvl="3" eaLnBrk="1" hangingPunct="1">
              <a:lnSpc>
                <a:spcPct val="80000"/>
              </a:lnSpc>
            </a:pPr>
            <a:r>
              <a:rPr lang="cs-CZ" altLang="cs-CZ" sz="1500">
                <a:solidFill>
                  <a:schemeClr val="tx1"/>
                </a:solidFill>
                <a:latin typeface="Palatino Linotype" panose="02040502050505030304" pitchFamily="18" charset="0"/>
              </a:rPr>
              <a:t>vertebra</a:t>
            </a:r>
          </a:p>
          <a:p>
            <a:pPr eaLnBrk="1" hangingPunct="1">
              <a:lnSpc>
                <a:spcPct val="80000"/>
              </a:lnSpc>
              <a:buFont typeface="Courier New" panose="02070309020205020404" pitchFamily="49" charset="0"/>
              <a:buChar char="o"/>
            </a:pPr>
            <a:endParaRPr lang="cs-CZ" altLang="cs-CZ" sz="2000">
              <a:latin typeface="Palatino Linotype" panose="02040502050505030304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cs-CZ" altLang="cs-CZ" sz="2000">
                <a:latin typeface="Palatino Linotype" panose="02040502050505030304" pitchFamily="18" charset="0"/>
              </a:rPr>
              <a:t>Přízvuk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1600">
                <a:solidFill>
                  <a:schemeClr val="tx1"/>
                </a:solidFill>
                <a:latin typeface="Palatino Linotype" panose="02040502050505030304" pitchFamily="18" charset="0"/>
              </a:rPr>
              <a:t>u dvojslabičných slov je na druhé slabice od konce</a:t>
            </a:r>
          </a:p>
          <a:p>
            <a:pPr lvl="2" eaLnBrk="1" hangingPunct="1">
              <a:lnSpc>
                <a:spcPct val="80000"/>
              </a:lnSpc>
            </a:pPr>
            <a:r>
              <a:rPr lang="cs-CZ" altLang="cs-CZ" sz="1500">
                <a:latin typeface="Palatino Linotype" panose="02040502050505030304" pitchFamily="18" charset="0"/>
              </a:rPr>
              <a:t> </a:t>
            </a:r>
            <a:r>
              <a:rPr lang="cs-CZ" altLang="cs-CZ" sz="1500">
                <a:solidFill>
                  <a:schemeClr val="accent1"/>
                </a:solidFill>
                <a:latin typeface="Palatino Linotype" panose="02040502050505030304" pitchFamily="18" charset="0"/>
              </a:rPr>
              <a:t>pul</a:t>
            </a:r>
            <a:r>
              <a:rPr lang="cs-CZ" altLang="cs-CZ" sz="1500">
                <a:solidFill>
                  <a:schemeClr val="tx1"/>
                </a:solidFill>
                <a:latin typeface="Palatino Linotype" panose="02040502050505030304" pitchFamily="18" charset="0"/>
              </a:rPr>
              <a:t>mo</a:t>
            </a:r>
            <a:r>
              <a:rPr lang="cs-CZ" altLang="cs-CZ" sz="1500">
                <a:latin typeface="Palatino Linotype" panose="02040502050505030304" pitchFamily="18" charset="0"/>
              </a:rPr>
              <a:t>, </a:t>
            </a:r>
            <a:r>
              <a:rPr lang="cs-CZ" altLang="cs-CZ" sz="1500">
                <a:solidFill>
                  <a:schemeClr val="accent1"/>
                </a:solidFill>
                <a:latin typeface="Palatino Linotype" panose="02040502050505030304" pitchFamily="18" charset="0"/>
              </a:rPr>
              <a:t>cer</a:t>
            </a:r>
            <a:r>
              <a:rPr lang="cs-CZ" altLang="cs-CZ" sz="1500">
                <a:solidFill>
                  <a:schemeClr val="tx1"/>
                </a:solidFill>
                <a:latin typeface="Palatino Linotype" panose="02040502050505030304" pitchFamily="18" charset="0"/>
              </a:rPr>
              <a:t>vix</a:t>
            </a:r>
            <a:r>
              <a:rPr lang="cs-CZ" altLang="cs-CZ" sz="1500">
                <a:latin typeface="Palatino Linotype" panose="02040502050505030304" pitchFamily="18" charset="0"/>
              </a:rPr>
              <a:t>	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1600">
                <a:solidFill>
                  <a:schemeClr val="tx1"/>
                </a:solidFill>
                <a:latin typeface="Palatino Linotype" panose="02040502050505030304" pitchFamily="18" charset="0"/>
              </a:rPr>
              <a:t>u tří- a víceslabičných slov se přízvuk řídí délkou předposlední slabiky</a:t>
            </a:r>
          </a:p>
          <a:p>
            <a:pPr lvl="2" eaLnBrk="1" hangingPunct="1">
              <a:lnSpc>
                <a:spcPct val="80000"/>
              </a:lnSpc>
            </a:pPr>
            <a:r>
              <a:rPr lang="cs-CZ" altLang="cs-CZ" sz="1500">
                <a:solidFill>
                  <a:schemeClr val="tx1"/>
                </a:solidFill>
                <a:latin typeface="Palatino Linotype" panose="02040502050505030304" pitchFamily="18" charset="0"/>
              </a:rPr>
              <a:t>je-li dlouhá, je přízvuk na ní</a:t>
            </a:r>
          </a:p>
          <a:p>
            <a:pPr lvl="3" eaLnBrk="1" hangingPunct="1">
              <a:lnSpc>
                <a:spcPct val="80000"/>
              </a:lnSpc>
            </a:pPr>
            <a:r>
              <a:rPr lang="cs-CZ" altLang="cs-CZ" sz="1500" i="1">
                <a:solidFill>
                  <a:schemeClr val="tx1"/>
                </a:solidFill>
                <a:latin typeface="Palatino Linotype" panose="02040502050505030304" pitchFamily="18" charset="0"/>
              </a:rPr>
              <a:t>medi</a:t>
            </a:r>
            <a:r>
              <a:rPr lang="cs-CZ" altLang="cs-CZ" sz="1500" i="1">
                <a:solidFill>
                  <a:schemeClr val="accent1"/>
                </a:solidFill>
                <a:latin typeface="Palatino Linotype" panose="02040502050505030304" pitchFamily="18" charset="0"/>
              </a:rPr>
              <a:t>c</a:t>
            </a:r>
            <a:r>
              <a:rPr lang="en-US" altLang="cs-CZ" sz="1500" i="1">
                <a:solidFill>
                  <a:schemeClr val="accent1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ī</a:t>
            </a:r>
            <a:r>
              <a:rPr lang="cs-CZ" altLang="cs-CZ" sz="1500" i="1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na, pa</a:t>
            </a:r>
            <a:r>
              <a:rPr lang="cs-CZ" altLang="cs-CZ" sz="1500" i="1">
                <a:solidFill>
                  <a:schemeClr val="accent1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pi</a:t>
            </a:r>
            <a:r>
              <a:rPr lang="cs-CZ" altLang="cs-CZ" sz="1500" i="1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lla</a:t>
            </a:r>
          </a:p>
          <a:p>
            <a:pPr lvl="2" eaLnBrk="1" hangingPunct="1">
              <a:lnSpc>
                <a:spcPct val="80000"/>
              </a:lnSpc>
            </a:pPr>
            <a:r>
              <a:rPr lang="cs-CZ" altLang="cs-CZ" sz="1500">
                <a:solidFill>
                  <a:schemeClr val="tx1"/>
                </a:solidFill>
                <a:latin typeface="Palatino Linotype" panose="02040502050505030304" pitchFamily="18" charset="0"/>
              </a:rPr>
              <a:t>je-li krátká, je přízvuk na třetí slabice od konce</a:t>
            </a:r>
          </a:p>
          <a:p>
            <a:pPr lvl="2" eaLnBrk="1" hangingPunct="1">
              <a:lnSpc>
                <a:spcPct val="80000"/>
              </a:lnSpc>
            </a:pPr>
            <a:r>
              <a:rPr lang="cs-CZ" altLang="cs-CZ" sz="1500" i="1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cor</a:t>
            </a:r>
            <a:r>
              <a:rPr lang="en-US" altLang="cs-CZ" sz="1500" i="1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ō</a:t>
            </a:r>
            <a:r>
              <a:rPr lang="cs-CZ" altLang="cs-CZ" sz="1500" i="1">
                <a:solidFill>
                  <a:schemeClr val="accent1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n</a:t>
            </a:r>
            <a:r>
              <a:rPr lang="en-US" altLang="cs-CZ" sz="1500" i="1">
                <a:solidFill>
                  <a:schemeClr val="accent1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ā</a:t>
            </a:r>
            <a:r>
              <a:rPr lang="cs-CZ" altLang="cs-CZ" sz="1500" i="1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rius,</a:t>
            </a:r>
            <a:r>
              <a:rPr lang="cs-CZ" altLang="cs-CZ" sz="1500" i="1">
                <a:latin typeface="Palatino Linotype" panose="02040502050505030304" pitchFamily="18" charset="0"/>
                <a:cs typeface="Arial" panose="020B0604020202020204" pitchFamily="34" charset="0"/>
              </a:rPr>
              <a:t> </a:t>
            </a:r>
            <a:r>
              <a:rPr lang="cs-CZ" altLang="cs-CZ" sz="1500" i="1">
                <a:solidFill>
                  <a:schemeClr val="accent1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hu</a:t>
            </a:r>
            <a:r>
              <a:rPr lang="cs-CZ" altLang="cs-CZ" sz="1500" i="1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merus, </a:t>
            </a:r>
            <a:r>
              <a:rPr lang="cs-CZ" altLang="cs-CZ" sz="1500" i="1">
                <a:solidFill>
                  <a:schemeClr val="accent1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ce</a:t>
            </a:r>
            <a:r>
              <a:rPr lang="cs-CZ" altLang="cs-CZ" sz="1500" i="1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rebrum	</a:t>
            </a:r>
            <a:r>
              <a:rPr lang="cs-CZ" altLang="cs-CZ" sz="1500" i="1">
                <a:latin typeface="Palatino Linotype" panose="02040502050505030304" pitchFamily="18" charset="0"/>
                <a:cs typeface="Arial" panose="020B0604020202020204" pitchFamily="34" charset="0"/>
              </a:rPr>
              <a:t>			</a:t>
            </a:r>
            <a:endParaRPr lang="en-US" altLang="cs-CZ" sz="1500" i="1">
              <a:latin typeface="Palatino Linotype" panose="02040502050505030304" pitchFamily="18" charset="0"/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cs-CZ" altLang="ru-RU" sz="1900">
              <a:latin typeface="Palatino Linotype" panose="02040502050505030304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Nadpis 1">
            <a:extLst>
              <a:ext uri="{FF2B5EF4-FFF2-40B4-BE49-F238E27FC236}">
                <a16:creationId xmlns:a16="http://schemas.microsoft.com/office/drawing/2014/main" id="{B1535953-2D88-4CBA-A4EB-3F17B23C60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>
                <a:solidFill>
                  <a:srgbClr val="A03F20"/>
                </a:solidFill>
                <a:latin typeface="Palatino Linotype" panose="02040502050505030304" pitchFamily="18" charset="0"/>
              </a:rPr>
              <a:t>Přečtěte</a:t>
            </a:r>
          </a:p>
        </p:txBody>
      </p:sp>
      <p:sp>
        <p:nvSpPr>
          <p:cNvPr id="30723" name="Zástupný symbol pro obsah 2">
            <a:extLst>
              <a:ext uri="{FF2B5EF4-FFF2-40B4-BE49-F238E27FC236}">
                <a16:creationId xmlns:a16="http://schemas.microsoft.com/office/drawing/2014/main" id="{C5F6067A-A621-46BF-8D61-D6615616D21F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79388" y="1412875"/>
            <a:ext cx="8785225" cy="5329238"/>
          </a:xfrm>
        </p:spPr>
        <p:txBody>
          <a:bodyPr/>
          <a:lstStyle/>
          <a:p>
            <a:pPr eaLnBrk="1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</a:pPr>
            <a:r>
              <a:rPr lang="cs-CZ" altLang="cs-CZ" sz="1800">
                <a:latin typeface="Palatino Linotype" panose="02040502050505030304" pitchFamily="18" charset="0"/>
              </a:rPr>
              <a:t>lingua, unguis, diameter obliqua, liquor cerebrospinalis, lobus quadratus hepatis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</a:pPr>
            <a:r>
              <a:rPr lang="pt-BR" altLang="cs-CZ" sz="1800">
                <a:latin typeface="Palatino Linotype" panose="02040502050505030304" pitchFamily="18" charset="0"/>
              </a:rPr>
              <a:t>os nasale, medulla ossium, dorsum, ossa cranii</a:t>
            </a:r>
            <a:r>
              <a:rPr lang="cs-CZ" altLang="cs-CZ" sz="1800">
                <a:latin typeface="Palatino Linotype" panose="02040502050505030304" pitchFamily="18" charset="0"/>
              </a:rPr>
              <a:t>, intestinum crassum, junctura fibrosa, membrana interossea antebrachii, musculus masseter, musculus risorius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</a:pPr>
            <a:r>
              <a:rPr lang="cs-CZ" altLang="cs-CZ" sz="1800">
                <a:latin typeface="Palatino Linotype" panose="02040502050505030304" pitchFamily="18" charset="0"/>
              </a:rPr>
              <a:t> aorta descendens, arteria comitans nervi ischiadici, articulatio sacrococcygea, intestinum caecum, tunica mucosa vesicae urinariae, fossa sacci lacrimalis, pectus, occiput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</a:pPr>
            <a:r>
              <a:rPr lang="cs-CZ" altLang="cs-CZ" sz="1800">
                <a:latin typeface="Palatino Linotype" panose="02040502050505030304" pitchFamily="18" charset="0"/>
              </a:rPr>
              <a:t>phalanx media, diaphragma, diaphysis, encephalon, os sphenoidale, hemispherium, kyphosis, sphincter, nephros, symphysis pubica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</a:pPr>
            <a:r>
              <a:rPr lang="cs-CZ" altLang="cs-CZ" sz="1800">
                <a:latin typeface="Palatino Linotype" panose="02040502050505030304" pitchFamily="18" charset="0"/>
              </a:rPr>
              <a:t>antebrachium, facies, atrium cordis dextrum, brachium sinistrum, endometrium, frenulum labii inferioris, impressio cardiaca, os hyoideum, promontorium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</a:pPr>
            <a:r>
              <a:rPr lang="cs-CZ" altLang="cs-CZ" sz="1800">
                <a:latin typeface="Palatino Linotype" panose="02040502050505030304" pitchFamily="18" charset="0"/>
              </a:rPr>
              <a:t>tonsillae palatinae, areae gastricae, arteria nutricia ulnae, cartilago tubae auditivae, meatus nasopharyngeus,  membrana vitrea, musculus tensor fasciae latae, plicae palatinae transversae, sulcus glutealis, tunica mucosa tracheae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</a:pPr>
            <a:endParaRPr lang="cs-CZ" altLang="cs-CZ" sz="1800">
              <a:latin typeface="Palatino Linotype" panose="02040502050505030304" pitchFamily="18" charset="0"/>
            </a:endParaRPr>
          </a:p>
          <a:p>
            <a:pPr eaLnBrk="1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</a:pPr>
            <a:endParaRPr lang="pt-BR" altLang="cs-CZ" sz="1800">
              <a:latin typeface="Palatino Linotype" panose="02040502050505030304" pitchFamily="18" charset="0"/>
            </a:endParaRPr>
          </a:p>
          <a:p>
            <a:pPr eaLnBrk="1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</a:pPr>
            <a:endParaRPr lang="cs-CZ" altLang="cs-CZ" sz="1800">
              <a:latin typeface="Palatino Linotype" panose="02040502050505030304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Nadpis 1">
            <a:extLst>
              <a:ext uri="{FF2B5EF4-FFF2-40B4-BE49-F238E27FC236}">
                <a16:creationId xmlns:a16="http://schemas.microsoft.com/office/drawing/2014/main" id="{AA9D586F-518E-4EE3-A1D8-6519548D7B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>
                <a:solidFill>
                  <a:srgbClr val="A03F20"/>
                </a:solidFill>
                <a:latin typeface="Palatino Linotype" panose="02040502050505030304" pitchFamily="18" charset="0"/>
              </a:rPr>
              <a:t>Latinská morfologie</a:t>
            </a:r>
          </a:p>
        </p:txBody>
      </p:sp>
      <p:graphicFrame>
        <p:nvGraphicFramePr>
          <p:cNvPr id="4" name="Zástupný symbol pro obsah 3">
            <a:extLst>
              <a:ext uri="{FF2B5EF4-FFF2-40B4-BE49-F238E27FC236}">
                <a16:creationId xmlns:a16="http://schemas.microsoft.com/office/drawing/2014/main" id="{11BCAEC9-EC83-4B53-9946-0BC67EEB8BA8}"/>
              </a:ext>
            </a:extLst>
          </p:cNvPr>
          <p:cNvGraphicFramePr>
            <a:graphicFrameLocks noGrp="1"/>
          </p:cNvGraphicFramePr>
          <p:nvPr>
            <p:ph sz="quarter" idx="1"/>
          </p:nvPr>
        </p:nvGraphicFramePr>
        <p:xfrm>
          <a:off x="301625" y="1527175"/>
          <a:ext cx="8504238" cy="2228850"/>
        </p:xfrm>
        <a:graphic>
          <a:graphicData uri="http://schemas.openxmlformats.org/drawingml/2006/table">
            <a:tbl>
              <a:tblPr/>
              <a:tblGrid>
                <a:gridCol w="2835275">
                  <a:extLst>
                    <a:ext uri="{9D8B030D-6E8A-4147-A177-3AD203B41FA5}">
                      <a16:colId xmlns:a16="http://schemas.microsoft.com/office/drawing/2014/main" val="3610973652"/>
                    </a:ext>
                  </a:extLst>
                </a:gridCol>
                <a:gridCol w="2833688">
                  <a:extLst>
                    <a:ext uri="{9D8B030D-6E8A-4147-A177-3AD203B41FA5}">
                      <a16:colId xmlns:a16="http://schemas.microsoft.com/office/drawing/2014/main" val="273142808"/>
                    </a:ext>
                  </a:extLst>
                </a:gridCol>
                <a:gridCol w="2835275">
                  <a:extLst>
                    <a:ext uri="{9D8B030D-6E8A-4147-A177-3AD203B41FA5}">
                      <a16:colId xmlns:a16="http://schemas.microsoft.com/office/drawing/2014/main" val="3064326968"/>
                    </a:ext>
                  </a:extLst>
                </a:gridCol>
              </a:tblGrid>
              <a:tr h="371475">
                <a:tc rowSpan="6"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cs typeface="Arial" panose="020B0604020202020204" pitchFamily="34" charset="0"/>
                        </a:rPr>
                        <a:t>Slovní druhy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cs typeface="Arial" panose="020B0604020202020204" pitchFamily="34" charset="0"/>
                        </a:rPr>
                        <a:t>(se kterými se v lékařské terminologii setkáte)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9E8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cs typeface="Arial" panose="020B0604020202020204" pitchFamily="34" charset="0"/>
                        </a:rPr>
                        <a:t>Podstatná jména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9E8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cs typeface="Arial" panose="020B0604020202020204" pitchFamily="34" charset="0"/>
                        </a:rPr>
                        <a:t>Substantiva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9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3347499"/>
                  </a:ext>
                </a:extLst>
              </a:tr>
              <a:tr h="3714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cs typeface="Arial" panose="020B0604020202020204" pitchFamily="34" charset="0"/>
                        </a:rPr>
                        <a:t>Přídavná jména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D0CC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cs typeface="Arial" panose="020B0604020202020204" pitchFamily="34" charset="0"/>
                        </a:rPr>
                        <a:t>Adjektiva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D0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5157662"/>
                  </a:ext>
                </a:extLst>
              </a:tr>
              <a:tr h="3714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cs typeface="Arial" panose="020B0604020202020204" pitchFamily="34" charset="0"/>
                        </a:rPr>
                        <a:t>Číslovky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9E8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cs typeface="Arial" panose="020B0604020202020204" pitchFamily="34" charset="0"/>
                        </a:rPr>
                        <a:t>Numeralia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9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5286750"/>
                  </a:ext>
                </a:extLst>
              </a:tr>
              <a:tr h="3714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cs typeface="Arial" panose="020B0604020202020204" pitchFamily="34" charset="0"/>
                        </a:rPr>
                        <a:t>Slovesa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D0CC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cs typeface="Arial" panose="020B0604020202020204" pitchFamily="34" charset="0"/>
                        </a:rPr>
                        <a:t>Verba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D0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2980960"/>
                  </a:ext>
                </a:extLst>
              </a:tr>
              <a:tr h="3714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cs typeface="Arial" panose="020B0604020202020204" pitchFamily="34" charset="0"/>
                        </a:rPr>
                        <a:t>Příslovce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9E8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cs typeface="Arial" panose="020B0604020202020204" pitchFamily="34" charset="0"/>
                        </a:rPr>
                        <a:t>Adverbia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9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3270820"/>
                  </a:ext>
                </a:extLst>
              </a:tr>
              <a:tr h="3714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cs typeface="Arial" panose="020B0604020202020204" pitchFamily="34" charset="0"/>
                        </a:rPr>
                        <a:t>Přeložky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D0CC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cs typeface="Arial" panose="020B0604020202020204" pitchFamily="34" charset="0"/>
                        </a:rPr>
                        <a:t>Prepozice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D0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2897584"/>
                  </a:ext>
                </a:extLst>
              </a:tr>
            </a:tbl>
          </a:graphicData>
        </a:graphic>
      </p:graphicFrame>
      <p:graphicFrame>
        <p:nvGraphicFramePr>
          <p:cNvPr id="6" name="Zástupný symbol pro obsah 3">
            <a:extLst>
              <a:ext uri="{FF2B5EF4-FFF2-40B4-BE49-F238E27FC236}">
                <a16:creationId xmlns:a16="http://schemas.microsoft.com/office/drawing/2014/main" id="{498EF61D-0CFA-4303-B545-6C1EA1BEC8C5}"/>
              </a:ext>
            </a:extLst>
          </p:cNvPr>
          <p:cNvGraphicFramePr>
            <a:graphicFrameLocks noGrp="1"/>
          </p:cNvGraphicFramePr>
          <p:nvPr/>
        </p:nvGraphicFramePr>
        <p:xfrm>
          <a:off x="323850" y="3933825"/>
          <a:ext cx="8504238" cy="1105434"/>
        </p:xfrm>
        <a:graphic>
          <a:graphicData uri="http://schemas.openxmlformats.org/drawingml/2006/table">
            <a:tbl>
              <a:tblPr/>
              <a:tblGrid>
                <a:gridCol w="2835275">
                  <a:extLst>
                    <a:ext uri="{9D8B030D-6E8A-4147-A177-3AD203B41FA5}">
                      <a16:colId xmlns:a16="http://schemas.microsoft.com/office/drawing/2014/main" val="2500750161"/>
                    </a:ext>
                  </a:extLst>
                </a:gridCol>
                <a:gridCol w="2833688">
                  <a:extLst>
                    <a:ext uri="{9D8B030D-6E8A-4147-A177-3AD203B41FA5}">
                      <a16:colId xmlns:a16="http://schemas.microsoft.com/office/drawing/2014/main" val="1065359202"/>
                    </a:ext>
                  </a:extLst>
                </a:gridCol>
                <a:gridCol w="2835275">
                  <a:extLst>
                    <a:ext uri="{9D8B030D-6E8A-4147-A177-3AD203B41FA5}">
                      <a16:colId xmlns:a16="http://schemas.microsoft.com/office/drawing/2014/main" val="3705877743"/>
                    </a:ext>
                  </a:extLst>
                </a:gridCol>
              </a:tblGrid>
              <a:tr h="365125">
                <a:tc rowSpan="3"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cs typeface="Arial" panose="020B0604020202020204" pitchFamily="34" charset="0"/>
                        </a:rPr>
                        <a:t>Gramatický rod podstatných jmen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9E8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cs typeface="Arial" panose="020B0604020202020204" pitchFamily="34" charset="0"/>
                        </a:rPr>
                        <a:t>mužský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9E8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cs typeface="Arial" panose="020B0604020202020204" pitchFamily="34" charset="0"/>
                        </a:rPr>
                        <a:t>maskulinum (m.)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9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25422"/>
                  </a:ext>
                </a:extLst>
              </a:tr>
              <a:tr h="3698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cs typeface="Arial" panose="020B0604020202020204" pitchFamily="34" charset="0"/>
                        </a:rPr>
                        <a:t>ženský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D0CC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cs typeface="Arial" panose="020B0604020202020204" pitchFamily="34" charset="0"/>
                        </a:rPr>
                        <a:t>femininum (f.)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D0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3467960"/>
                  </a:ext>
                </a:extLst>
              </a:tr>
              <a:tr h="3698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cs typeface="Arial" panose="020B0604020202020204" pitchFamily="34" charset="0"/>
                        </a:rPr>
                        <a:t>střední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9E8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cs typeface="Arial" panose="020B0604020202020204" pitchFamily="34" charset="0"/>
                        </a:rPr>
                        <a:t>neutrum (n.)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9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000920"/>
                  </a:ext>
                </a:extLst>
              </a:tr>
            </a:tbl>
          </a:graphicData>
        </a:graphic>
      </p:graphicFrame>
      <p:graphicFrame>
        <p:nvGraphicFramePr>
          <p:cNvPr id="7" name="Zástupný symbol pro obsah 3">
            <a:extLst>
              <a:ext uri="{FF2B5EF4-FFF2-40B4-BE49-F238E27FC236}">
                <a16:creationId xmlns:a16="http://schemas.microsoft.com/office/drawing/2014/main" id="{054C79CD-FD38-46CF-81DE-9D64CF272833}"/>
              </a:ext>
            </a:extLst>
          </p:cNvPr>
          <p:cNvGraphicFramePr>
            <a:graphicFrameLocks/>
          </p:cNvGraphicFramePr>
          <p:nvPr/>
        </p:nvGraphicFramePr>
        <p:xfrm>
          <a:off x="323850" y="5229225"/>
          <a:ext cx="8504238" cy="73660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8347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347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347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4088">
                <a:tc rowSpan="2">
                  <a:txBody>
                    <a:bodyPr/>
                    <a:lstStyle/>
                    <a:p>
                      <a:r>
                        <a:rPr lang="cs-CZ" dirty="0">
                          <a:latin typeface="Palatino Linotype" panose="02040502050505030304" pitchFamily="18" charset="0"/>
                        </a:rPr>
                        <a:t>Gramatické číslo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0" dirty="0">
                          <a:latin typeface="Palatino Linotype" panose="02040502050505030304" pitchFamily="18" charset="0"/>
                        </a:rPr>
                        <a:t>jednotné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singulár (</a:t>
                      </a:r>
                      <a:r>
                        <a:rPr lang="cs-CZ" b="1" dirty="0" err="1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sg</a:t>
                      </a:r>
                      <a:r>
                        <a:rPr lang="cs-CZ" b="1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.)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0" dirty="0">
                          <a:latin typeface="Palatino Linotype" panose="02040502050505030304" pitchFamily="18" charset="0"/>
                        </a:rPr>
                        <a:t>množné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baseline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plurál (</a:t>
                      </a:r>
                      <a:r>
                        <a:rPr lang="cs-CZ" b="1" baseline="0" dirty="0" err="1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pl</a:t>
                      </a:r>
                      <a:r>
                        <a:rPr lang="cs-CZ" b="1" baseline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.)</a:t>
                      </a:r>
                      <a:endParaRPr lang="cs-CZ" b="1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1801" name="TextovéPole 7">
            <a:extLst>
              <a:ext uri="{FF2B5EF4-FFF2-40B4-BE49-F238E27FC236}">
                <a16:creationId xmlns:a16="http://schemas.microsoft.com/office/drawing/2014/main" id="{30ED7A92-941E-451B-BD06-2B03982384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6381750"/>
            <a:ext cx="84963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cs-CZ" altLang="cs-CZ">
                <a:latin typeface="Gill Sans MT" panose="020B0502020104020203" pitchFamily="34" charset="0"/>
              </a:rPr>
              <a:t>Výrazy vyznačené tučně budeme v hodinách běžně používat, takže se je naučte.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Nadpis 1">
            <a:extLst>
              <a:ext uri="{FF2B5EF4-FFF2-40B4-BE49-F238E27FC236}">
                <a16:creationId xmlns:a16="http://schemas.microsoft.com/office/drawing/2014/main" id="{37B7DA71-7200-43B1-97C5-938A681670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>
                <a:solidFill>
                  <a:srgbClr val="A03F20"/>
                </a:solidFill>
                <a:latin typeface="Palatino Linotype" panose="02040502050505030304" pitchFamily="18" charset="0"/>
              </a:rPr>
              <a:t>Latinská substantiva</a:t>
            </a:r>
            <a:endParaRPr lang="cs-CZ" altLang="cs-CZ">
              <a:solidFill>
                <a:srgbClr val="A03F20"/>
              </a:solidFill>
            </a:endParaRPr>
          </a:p>
        </p:txBody>
      </p:sp>
      <p:sp>
        <p:nvSpPr>
          <p:cNvPr id="32771" name="Zástupný symbol pro obsah 2">
            <a:extLst>
              <a:ext uri="{FF2B5EF4-FFF2-40B4-BE49-F238E27FC236}">
                <a16:creationId xmlns:a16="http://schemas.microsoft.com/office/drawing/2014/main" id="{CC3CCA01-A1CA-4241-B96F-8631F515A326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494213"/>
          </a:xfrm>
        </p:spPr>
        <p:txBody>
          <a:bodyPr/>
          <a:lstStyle/>
          <a:p>
            <a:pPr eaLnBrk="1" hangingPunct="1"/>
            <a:r>
              <a:rPr lang="cs-CZ" altLang="cs-CZ" sz="2200">
                <a:latin typeface="Palatino Linotype" panose="02040502050505030304" pitchFamily="18" charset="0"/>
              </a:rPr>
              <a:t>Latinská substantiva jsou slova ohebná a tedy je skloňujeme</a:t>
            </a:r>
          </a:p>
          <a:p>
            <a:pPr eaLnBrk="1" hangingPunct="1"/>
            <a:endParaRPr lang="cs-CZ" altLang="cs-CZ" sz="2200">
              <a:latin typeface="Palatino Linotype" panose="02040502050505030304" pitchFamily="18" charset="0"/>
            </a:endParaRPr>
          </a:p>
          <a:p>
            <a:pPr eaLnBrk="1" hangingPunct="1"/>
            <a:endParaRPr lang="cs-CZ" altLang="cs-CZ" sz="2200">
              <a:latin typeface="Palatino Linotype" panose="02040502050505030304" pitchFamily="18" charset="0"/>
            </a:endParaRPr>
          </a:p>
          <a:p>
            <a:pPr eaLnBrk="1" hangingPunct="1"/>
            <a:endParaRPr lang="cs-CZ" altLang="cs-CZ" sz="2200">
              <a:latin typeface="Palatino Linotype" panose="02040502050505030304" pitchFamily="18" charset="0"/>
            </a:endParaRPr>
          </a:p>
          <a:p>
            <a:pPr eaLnBrk="1" hangingPunct="1"/>
            <a:endParaRPr lang="cs-CZ" altLang="cs-CZ" sz="2200">
              <a:latin typeface="Palatino Linotype" panose="02040502050505030304" pitchFamily="18" charset="0"/>
            </a:endParaRPr>
          </a:p>
          <a:p>
            <a:pPr eaLnBrk="1" hangingPunct="1"/>
            <a:endParaRPr lang="cs-CZ" altLang="cs-CZ" sz="2200">
              <a:latin typeface="Palatino Linotype" panose="02040502050505030304" pitchFamily="18" charset="0"/>
            </a:endParaRPr>
          </a:p>
          <a:p>
            <a:pPr eaLnBrk="1" hangingPunct="1"/>
            <a:endParaRPr lang="cs-CZ" altLang="cs-CZ" sz="2200">
              <a:latin typeface="Palatino Linotype" panose="02040502050505030304" pitchFamily="18" charset="0"/>
            </a:endParaRPr>
          </a:p>
          <a:p>
            <a:pPr eaLnBrk="1" hangingPunct="1"/>
            <a:endParaRPr lang="cs-CZ" altLang="cs-CZ" sz="2200">
              <a:latin typeface="Palatino Linotype" panose="02040502050505030304" pitchFamily="18" charset="0"/>
            </a:endParaRPr>
          </a:p>
          <a:p>
            <a:pPr eaLnBrk="1" hangingPunct="1"/>
            <a:r>
              <a:rPr lang="cs-CZ" altLang="cs-CZ" sz="2200">
                <a:latin typeface="Palatino Linotype" panose="02040502050505030304" pitchFamily="18" charset="0"/>
              </a:rPr>
              <a:t>V lékařské terminologii se setkáme pouze s 1., 2., 4. a 6. pádem</a:t>
            </a:r>
          </a:p>
          <a:p>
            <a:pPr eaLnBrk="1" hangingPunct="1"/>
            <a:endParaRPr lang="cs-CZ" altLang="cs-CZ" sz="2200">
              <a:latin typeface="Palatino Linotype" panose="02040502050505030304" pitchFamily="18" charset="0"/>
            </a:endParaRPr>
          </a:p>
          <a:p>
            <a:pPr eaLnBrk="1" hangingPunct="1"/>
            <a:endParaRPr lang="cs-CZ" altLang="cs-CZ" sz="2400"/>
          </a:p>
          <a:p>
            <a:pPr eaLnBrk="1" hangingPunct="1"/>
            <a:endParaRPr lang="cs-CZ" altLang="cs-CZ" sz="2400">
              <a:latin typeface="Palatino Linotype" panose="02040502050505030304" pitchFamily="18" charset="0"/>
            </a:endParaRPr>
          </a:p>
        </p:txBody>
      </p:sp>
      <p:graphicFrame>
        <p:nvGraphicFramePr>
          <p:cNvPr id="14" name="Tabulka 13">
            <a:extLst>
              <a:ext uri="{FF2B5EF4-FFF2-40B4-BE49-F238E27FC236}">
                <a16:creationId xmlns:a16="http://schemas.microsoft.com/office/drawing/2014/main" id="{29A16BFF-A791-4C6D-9D83-84485ECABE26}"/>
              </a:ext>
            </a:extLst>
          </p:cNvPr>
          <p:cNvGraphicFramePr>
            <a:graphicFrameLocks noGrp="1"/>
          </p:cNvGraphicFramePr>
          <p:nvPr/>
        </p:nvGraphicFramePr>
        <p:xfrm>
          <a:off x="971550" y="2133600"/>
          <a:ext cx="6913563" cy="2219328"/>
        </p:xfrm>
        <a:graphic>
          <a:graphicData uri="http://schemas.openxmlformats.org/drawingml/2006/table">
            <a:tbl>
              <a:tblPr/>
              <a:tblGrid>
                <a:gridCol w="1143000">
                  <a:extLst>
                    <a:ext uri="{9D8B030D-6E8A-4147-A177-3AD203B41FA5}">
                      <a16:colId xmlns:a16="http://schemas.microsoft.com/office/drawing/2014/main" val="2313560144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1367178701"/>
                    </a:ext>
                  </a:extLst>
                </a:gridCol>
                <a:gridCol w="1387475">
                  <a:extLst>
                    <a:ext uri="{9D8B030D-6E8A-4147-A177-3AD203B41FA5}">
                      <a16:colId xmlns:a16="http://schemas.microsoft.com/office/drawing/2014/main" val="1229680045"/>
                    </a:ext>
                  </a:extLst>
                </a:gridCol>
                <a:gridCol w="3240088">
                  <a:extLst>
                    <a:ext uri="{9D8B030D-6E8A-4147-A177-3AD203B41FA5}">
                      <a16:colId xmlns:a16="http://schemas.microsoft.com/office/drawing/2014/main" val="1632482247"/>
                    </a:ext>
                  </a:extLst>
                </a:gridCol>
              </a:tblGrid>
              <a:tr h="369888">
                <a:tc rowSpan="6"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cs typeface="Arial" panose="020B0604020202020204" pitchFamily="34" charset="0"/>
                        </a:rPr>
                        <a:t>Pády</a:t>
                      </a:r>
                    </a:p>
                  </a:txBody>
                  <a:tcPr marL="91451" marR="91451" marT="45700" marB="4570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9E8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cs typeface="Arial" panose="020B0604020202020204" pitchFamily="34" charset="0"/>
                        </a:rPr>
                        <a:t>1. pád</a:t>
                      </a:r>
                    </a:p>
                  </a:txBody>
                  <a:tcPr marL="91451" marR="91451" marT="45700" marB="4570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9E8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cs typeface="Arial" panose="020B0604020202020204" pitchFamily="34" charset="0"/>
                        </a:rPr>
                        <a:t>nominativ</a:t>
                      </a:r>
                    </a:p>
                  </a:txBody>
                  <a:tcPr marL="91451" marR="91451" marT="45700" marB="4570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9E8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ru-RU" sz="1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cs typeface="Arial" panose="020B0604020202020204" pitchFamily="34" charset="0"/>
                      </a:endParaRPr>
                    </a:p>
                  </a:txBody>
                  <a:tcPr marL="91451" marR="91451" marT="45700" marB="4570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9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3575709"/>
                  </a:ext>
                </a:extLst>
              </a:tr>
              <a:tr h="3698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cs typeface="Arial" panose="020B0604020202020204" pitchFamily="34" charset="0"/>
                        </a:rPr>
                        <a:t>2. pád</a:t>
                      </a:r>
                    </a:p>
                  </a:txBody>
                  <a:tcPr marL="91451" marR="91451" marT="45700" marB="4570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D0CC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cs typeface="Arial" panose="020B0604020202020204" pitchFamily="34" charset="0"/>
                        </a:rPr>
                        <a:t>genitiv</a:t>
                      </a:r>
                    </a:p>
                  </a:txBody>
                  <a:tcPr marL="91451" marR="91451" marT="45700" marB="4570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D0CC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cs typeface="Arial" panose="020B0604020202020204" pitchFamily="34" charset="0"/>
                        </a:rPr>
                        <a:t>neshodný přívlastek</a:t>
                      </a:r>
                    </a:p>
                  </a:txBody>
                  <a:tcPr marL="91451" marR="91451" marT="45700" marB="4570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D0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7637007"/>
                  </a:ext>
                </a:extLst>
              </a:tr>
              <a:tr h="3698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cs typeface="Arial" panose="020B0604020202020204" pitchFamily="34" charset="0"/>
                        </a:rPr>
                        <a:t>3. pád</a:t>
                      </a:r>
                    </a:p>
                  </a:txBody>
                  <a:tcPr marL="91451" marR="91451" marT="45700" marB="4570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9E8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cs typeface="Arial" panose="020B0604020202020204" pitchFamily="34" charset="0"/>
                        </a:rPr>
                        <a:t>dativ</a:t>
                      </a:r>
                    </a:p>
                  </a:txBody>
                  <a:tcPr marL="91451" marR="91451" marT="45700" marB="4570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9E8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ru-RU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cs typeface="Arial" panose="020B0604020202020204" pitchFamily="34" charset="0"/>
                      </a:endParaRPr>
                    </a:p>
                  </a:txBody>
                  <a:tcPr marL="91451" marR="91451" marT="45700" marB="4570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9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5886584"/>
                  </a:ext>
                </a:extLst>
              </a:tr>
              <a:tr h="3698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cs typeface="Arial" panose="020B0604020202020204" pitchFamily="34" charset="0"/>
                        </a:rPr>
                        <a:t>4. pád</a:t>
                      </a:r>
                    </a:p>
                  </a:txBody>
                  <a:tcPr marL="91451" marR="91451" marT="45700" marB="4570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D0CC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cs typeface="Arial" panose="020B0604020202020204" pitchFamily="34" charset="0"/>
                        </a:rPr>
                        <a:t>akuzativ</a:t>
                      </a:r>
                    </a:p>
                  </a:txBody>
                  <a:tcPr marL="91451" marR="91451" marT="45700" marB="4570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D0CC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cs typeface="Arial" panose="020B0604020202020204" pitchFamily="34" charset="0"/>
                        </a:rPr>
                        <a:t>předložkový pád</a:t>
                      </a:r>
                    </a:p>
                  </a:txBody>
                  <a:tcPr marL="91451" marR="91451" marT="45700" marB="4570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D0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6436492"/>
                  </a:ext>
                </a:extLst>
              </a:tr>
              <a:tr h="3698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cs typeface="Arial" panose="020B0604020202020204" pitchFamily="34" charset="0"/>
                        </a:rPr>
                        <a:t>5. pád</a:t>
                      </a:r>
                    </a:p>
                  </a:txBody>
                  <a:tcPr marL="91451" marR="91451" marT="45700" marB="4570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9E8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cs typeface="Arial" panose="020B0604020202020204" pitchFamily="34" charset="0"/>
                        </a:rPr>
                        <a:t>vokativ</a:t>
                      </a:r>
                    </a:p>
                  </a:txBody>
                  <a:tcPr marL="91451" marR="91451" marT="45700" marB="4570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9E8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ru-RU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cs typeface="Arial" panose="020B0604020202020204" pitchFamily="34" charset="0"/>
                      </a:endParaRPr>
                    </a:p>
                  </a:txBody>
                  <a:tcPr marL="91451" marR="91451" marT="45700" marB="4570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9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4291334"/>
                  </a:ext>
                </a:extLst>
              </a:tr>
              <a:tr h="3698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cs typeface="Arial" panose="020B0604020202020204" pitchFamily="34" charset="0"/>
                        </a:rPr>
                        <a:t>6. pád</a:t>
                      </a:r>
                    </a:p>
                  </a:txBody>
                  <a:tcPr marL="91451" marR="91451" marT="45700" marB="4570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D0CC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cs typeface="Arial" panose="020B0604020202020204" pitchFamily="34" charset="0"/>
                        </a:rPr>
                        <a:t>ablativ</a:t>
                      </a:r>
                    </a:p>
                  </a:txBody>
                  <a:tcPr marL="91451" marR="91451" marT="45700" marB="4570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D0CC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cs typeface="Arial" panose="020B0604020202020204" pitchFamily="34" charset="0"/>
                        </a:rPr>
                        <a:t>předložkový pád</a:t>
                      </a:r>
                    </a:p>
                  </a:txBody>
                  <a:tcPr marL="91451" marR="91451" marT="45700" marB="4570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D0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586378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Nadpis 1">
            <a:extLst>
              <a:ext uri="{FF2B5EF4-FFF2-40B4-BE49-F238E27FC236}">
                <a16:creationId xmlns:a16="http://schemas.microsoft.com/office/drawing/2014/main" id="{C23429D8-913C-41E0-A433-8844452D4B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>
                <a:solidFill>
                  <a:srgbClr val="A03F20"/>
                </a:solidFill>
                <a:latin typeface="Palatino Linotype" panose="02040502050505030304" pitchFamily="18" charset="0"/>
              </a:rPr>
              <a:t>Latinská substantiva</a:t>
            </a:r>
            <a:endParaRPr lang="cs-CZ" altLang="cs-CZ">
              <a:solidFill>
                <a:srgbClr val="A03F20"/>
              </a:solidFill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FB1419E-1DC6-4816-81AB-AC1F604E20C3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79388" y="1527175"/>
            <a:ext cx="8626475" cy="3557588"/>
          </a:xfrm>
        </p:spPr>
        <p:txBody>
          <a:bodyPr>
            <a:noAutofit/>
          </a:bodyPr>
          <a:lstStyle/>
          <a:p>
            <a:pPr eaLnBrk="1" hangingPunct="1"/>
            <a:r>
              <a:rPr lang="cs-CZ" altLang="ru-RU" sz="2200" dirty="0">
                <a:latin typeface="Palatino Linotype"/>
              </a:rPr>
              <a:t>Rozdělujeme je do 5 deklinací (způsobů skloňování)</a:t>
            </a:r>
          </a:p>
          <a:p>
            <a:pPr eaLnBrk="1" hangingPunct="1"/>
            <a:r>
              <a:rPr lang="cs-CZ" altLang="ru-RU" sz="2200" dirty="0">
                <a:latin typeface="Palatino Linotype"/>
              </a:rPr>
              <a:t>Pro správné přiřazení substantiva do jedné z deklinací je třeba znát slovníkový tvar a význam i funkci jednotlivých údajů, např.  </a:t>
            </a:r>
          </a:p>
          <a:p>
            <a:pPr eaLnBrk="1" hangingPunct="1">
              <a:buNone/>
            </a:pPr>
            <a:r>
              <a:rPr lang="cs-CZ" altLang="ru-RU" sz="2400" dirty="0">
                <a:latin typeface="Palatino Linotype"/>
              </a:rPr>
              <a:t>               	</a:t>
            </a:r>
            <a:r>
              <a:rPr lang="cs-CZ" altLang="ru-RU" sz="2600" dirty="0" err="1">
                <a:latin typeface="Palatino Linotype"/>
              </a:rPr>
              <a:t>arteria</a:t>
            </a:r>
            <a:r>
              <a:rPr lang="cs-CZ" altLang="ru-RU" sz="2600" dirty="0">
                <a:latin typeface="Palatino Linotype"/>
              </a:rPr>
              <a:t>,      	</a:t>
            </a:r>
            <a:r>
              <a:rPr lang="cs-CZ" altLang="ru-RU" sz="2600" dirty="0" err="1">
                <a:latin typeface="Palatino Linotype"/>
              </a:rPr>
              <a:t>ae</a:t>
            </a:r>
            <a:r>
              <a:rPr lang="cs-CZ" altLang="ru-RU" sz="2600" dirty="0">
                <a:latin typeface="Palatino Linotype"/>
              </a:rPr>
              <a:t>,      	f.</a:t>
            </a:r>
          </a:p>
          <a:p>
            <a:pPr eaLnBrk="1" hangingPunct="1">
              <a:buFont typeface="Wingdings 2" panose="05020102010507070707" pitchFamily="18" charset="2"/>
              <a:buNone/>
            </a:pPr>
            <a:endParaRPr lang="cs-CZ" altLang="ru-RU" sz="2400">
              <a:latin typeface="Palatino Linotype" panose="02040502050505030304" pitchFamily="18" charset="0"/>
            </a:endParaRPr>
          </a:p>
          <a:p>
            <a:pPr eaLnBrk="1" hangingPunct="1">
              <a:buNone/>
            </a:pPr>
            <a:r>
              <a:rPr lang="cs-CZ" altLang="ru-RU" sz="1600" dirty="0">
                <a:latin typeface="Palatino Linotype"/>
              </a:rPr>
              <a:t>Tvar nominativu </a:t>
            </a:r>
            <a:r>
              <a:rPr lang="cs-CZ" altLang="ru-RU" sz="1600" dirty="0" err="1">
                <a:latin typeface="Palatino Linotype"/>
              </a:rPr>
              <a:t>sg</a:t>
            </a:r>
            <a:r>
              <a:rPr lang="cs-CZ" altLang="ru-RU" sz="1600" dirty="0">
                <a:latin typeface="Palatino Linotype"/>
              </a:rPr>
              <a:t>.  koncovka genitivu </a:t>
            </a:r>
            <a:r>
              <a:rPr lang="cs-CZ" altLang="ru-RU" sz="1600" dirty="0" err="1">
                <a:latin typeface="Palatino Linotype"/>
              </a:rPr>
              <a:t>sg</a:t>
            </a:r>
            <a:r>
              <a:rPr lang="cs-CZ" altLang="ru-RU" sz="1600" dirty="0">
                <a:latin typeface="Palatino Linotype"/>
              </a:rPr>
              <a:t>.    gramatický rod</a:t>
            </a:r>
          </a:p>
          <a:p>
            <a:pPr eaLnBrk="1" hangingPunct="1"/>
            <a:r>
              <a:rPr lang="cs-CZ" altLang="ru-RU" sz="2200" dirty="0">
                <a:latin typeface="Palatino Linotype"/>
              </a:rPr>
              <a:t>JEN podle koncovky genitivu singuláru je možné určit, do které z deklinací substantivum patří.</a:t>
            </a:r>
          </a:p>
          <a:p>
            <a:pPr eaLnBrk="1" hangingPunct="1">
              <a:spcBef>
                <a:spcPct val="0"/>
              </a:spcBef>
            </a:pPr>
            <a:endParaRPr lang="cs-CZ" altLang="ru-RU" sz="2200">
              <a:latin typeface="Palatino Linotype" panose="02040502050505030304" pitchFamily="18" charset="0"/>
            </a:endParaRPr>
          </a:p>
          <a:p>
            <a:pPr eaLnBrk="1" hangingPunct="1">
              <a:spcBef>
                <a:spcPct val="0"/>
              </a:spcBef>
            </a:pPr>
            <a:endParaRPr lang="cs-CZ" altLang="ru-RU" sz="2200">
              <a:latin typeface="Palatino Linotype" panose="02040502050505030304" pitchFamily="18" charset="0"/>
            </a:endParaRPr>
          </a:p>
          <a:p>
            <a:pPr eaLnBrk="1" hangingPunct="1">
              <a:spcBef>
                <a:spcPct val="0"/>
              </a:spcBef>
            </a:pPr>
            <a:endParaRPr lang="cs-CZ" altLang="ru-RU" sz="2200">
              <a:latin typeface="Palatino Linotype" panose="02040502050505030304" pitchFamily="18" charset="0"/>
            </a:endParaRPr>
          </a:p>
          <a:p>
            <a:pPr eaLnBrk="1" hangingPunct="1">
              <a:spcBef>
                <a:spcPts val="400"/>
              </a:spcBef>
            </a:pPr>
            <a:r>
              <a:rPr lang="cs-CZ" altLang="ru-RU" sz="2200" dirty="0">
                <a:latin typeface="Palatino Linotype"/>
              </a:rPr>
              <a:t>Na základě gramatického rodu je možné k substantivu přiřadit správný tvar adjektiva.</a:t>
            </a:r>
          </a:p>
          <a:p>
            <a:pPr eaLnBrk="1" hangingPunct="1"/>
            <a:endParaRPr lang="cs-CZ" altLang="ru-RU" sz="2200">
              <a:latin typeface="Palatino Linotype" panose="02040502050505030304" pitchFamily="18" charset="0"/>
            </a:endParaRPr>
          </a:p>
          <a:p>
            <a:pPr eaLnBrk="1" hangingPunct="1"/>
            <a:endParaRPr lang="cs-CZ" altLang="ru-RU" sz="2400"/>
          </a:p>
        </p:txBody>
      </p:sp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id="{C0505523-8F17-47FC-8DD3-5BFC783A903B}"/>
              </a:ext>
            </a:extLst>
          </p:cNvPr>
          <p:cNvGraphicFramePr>
            <a:graphicFrameLocks noGrp="1"/>
          </p:cNvGraphicFramePr>
          <p:nvPr/>
        </p:nvGraphicFramePr>
        <p:xfrm>
          <a:off x="247650" y="4610100"/>
          <a:ext cx="8642350" cy="990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83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03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83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83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4039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564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cs-CZ" sz="1700" b="0" dirty="0">
                        <a:latin typeface="Palatino Linotype" panose="02040502050505030304" pitchFamily="18" charset="0"/>
                      </a:endParaRPr>
                    </a:p>
                  </a:txBody>
                  <a:tcPr marL="91455" marR="91455"/>
                </a:tc>
                <a:tc>
                  <a:txBody>
                    <a:bodyPr/>
                    <a:lstStyle/>
                    <a:p>
                      <a:r>
                        <a:rPr lang="cs-CZ" sz="1700" b="0" dirty="0">
                          <a:latin typeface="Palatino Linotype" panose="02040502050505030304" pitchFamily="18" charset="0"/>
                        </a:rPr>
                        <a:t>1. deklinace</a:t>
                      </a:r>
                    </a:p>
                  </a:txBody>
                  <a:tcPr marL="91455" marR="91455"/>
                </a:tc>
                <a:tc>
                  <a:txBody>
                    <a:bodyPr/>
                    <a:lstStyle/>
                    <a:p>
                      <a:r>
                        <a:rPr lang="cs-CZ" sz="1700" b="0" dirty="0">
                          <a:latin typeface="Palatino Linotype" panose="02040502050505030304" pitchFamily="18" charset="0"/>
                        </a:rPr>
                        <a:t>2. deklinace</a:t>
                      </a:r>
                    </a:p>
                  </a:txBody>
                  <a:tcPr marL="91455" marR="91455"/>
                </a:tc>
                <a:tc>
                  <a:txBody>
                    <a:bodyPr/>
                    <a:lstStyle/>
                    <a:p>
                      <a:r>
                        <a:rPr lang="cs-CZ" sz="1700" b="0" dirty="0">
                          <a:latin typeface="Palatino Linotype" panose="02040502050505030304" pitchFamily="18" charset="0"/>
                        </a:rPr>
                        <a:t>3. deklinace</a:t>
                      </a:r>
                    </a:p>
                  </a:txBody>
                  <a:tcPr marL="91455" marR="91455"/>
                </a:tc>
                <a:tc>
                  <a:txBody>
                    <a:bodyPr/>
                    <a:lstStyle/>
                    <a:p>
                      <a:r>
                        <a:rPr lang="cs-CZ" sz="1700" b="0" dirty="0">
                          <a:latin typeface="Palatino Linotype" panose="02040502050505030304" pitchFamily="18" charset="0"/>
                        </a:rPr>
                        <a:t>4. deklinace</a:t>
                      </a:r>
                    </a:p>
                  </a:txBody>
                  <a:tcPr marL="91455" marR="91455"/>
                </a:tc>
                <a:tc>
                  <a:txBody>
                    <a:bodyPr/>
                    <a:lstStyle/>
                    <a:p>
                      <a:r>
                        <a:rPr lang="cs-CZ" sz="1700" b="0" dirty="0">
                          <a:latin typeface="Palatino Linotype" panose="02040502050505030304" pitchFamily="18" charset="0"/>
                        </a:rPr>
                        <a:t>5. deklinace</a:t>
                      </a:r>
                    </a:p>
                  </a:txBody>
                  <a:tcPr marL="91455" marR="9145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>
                          <a:latin typeface="Palatino Linotype" panose="02040502050505030304" pitchFamily="18" charset="0"/>
                        </a:rPr>
                        <a:t>Koncovka gen. </a:t>
                      </a:r>
                      <a:r>
                        <a:rPr lang="cs-CZ" dirty="0" err="1">
                          <a:latin typeface="Palatino Linotype" panose="02040502050505030304" pitchFamily="18" charset="0"/>
                        </a:rPr>
                        <a:t>sg</a:t>
                      </a:r>
                      <a:r>
                        <a:rPr lang="cs-CZ" dirty="0">
                          <a:latin typeface="Palatino Linotype" panose="02040502050505030304" pitchFamily="18" charset="0"/>
                        </a:rPr>
                        <a:t>. </a:t>
                      </a:r>
                    </a:p>
                  </a:txBody>
                  <a:tcPr marL="91455" marR="9145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latin typeface="Palatino Linotype" panose="02040502050505030304" pitchFamily="18" charset="0"/>
                        </a:rPr>
                        <a:t>-</a:t>
                      </a:r>
                      <a:r>
                        <a:rPr lang="cs-CZ" sz="2000" dirty="0" err="1">
                          <a:latin typeface="Palatino Linotype" panose="02040502050505030304" pitchFamily="18" charset="0"/>
                        </a:rPr>
                        <a:t>ae</a:t>
                      </a:r>
                      <a:endParaRPr lang="cs-CZ" sz="2000" dirty="0">
                        <a:latin typeface="Palatino Linotype" panose="02040502050505030304" pitchFamily="18" charset="0"/>
                      </a:endParaRPr>
                    </a:p>
                  </a:txBody>
                  <a:tcPr marL="91455" marR="9145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cs-CZ" sz="2000" b="0" i="0" u="none" strike="noStrike" kern="1200" baseline="0" dirty="0">
                          <a:solidFill>
                            <a:schemeClr val="dk1"/>
                          </a:solidFill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-ī </a:t>
                      </a:r>
                    </a:p>
                  </a:txBody>
                  <a:tcPr marL="91455" marR="9145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latin typeface="Palatino Linotype" panose="02040502050505030304" pitchFamily="18" charset="0"/>
                        </a:rPr>
                        <a:t>-</a:t>
                      </a:r>
                      <a:r>
                        <a:rPr lang="cs-CZ" sz="2000" dirty="0" err="1">
                          <a:latin typeface="Palatino Linotype" panose="02040502050505030304" pitchFamily="18" charset="0"/>
                        </a:rPr>
                        <a:t>is</a:t>
                      </a:r>
                      <a:endParaRPr lang="cs-CZ" sz="2000" dirty="0">
                        <a:latin typeface="Palatino Linotype" panose="02040502050505030304" pitchFamily="18" charset="0"/>
                      </a:endParaRPr>
                    </a:p>
                  </a:txBody>
                  <a:tcPr marL="91455" marR="9145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cs-CZ" sz="2000" b="0" i="0" u="none" strike="noStrike" kern="1200" baseline="0" dirty="0">
                          <a:solidFill>
                            <a:schemeClr val="dk1"/>
                          </a:solidFill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-</a:t>
                      </a:r>
                      <a:r>
                        <a:rPr kumimoji="0" lang="cs-CZ" sz="2000" b="0" i="0" u="none" strike="noStrike" kern="1200" baseline="0" dirty="0" err="1">
                          <a:solidFill>
                            <a:schemeClr val="dk1"/>
                          </a:solidFill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ūs</a:t>
                      </a:r>
                      <a:r>
                        <a:rPr kumimoji="0" lang="cs-CZ" sz="2000" b="0" i="0" u="none" strike="noStrike" kern="1200" baseline="0" dirty="0">
                          <a:solidFill>
                            <a:schemeClr val="dk1"/>
                          </a:solidFill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91455" marR="9145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cs-CZ" sz="2000" b="0" i="0" u="none" strike="noStrike" kern="1200" baseline="0" dirty="0">
                          <a:solidFill>
                            <a:schemeClr val="dk1"/>
                          </a:solidFill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-</a:t>
                      </a:r>
                      <a:r>
                        <a:rPr kumimoji="0" lang="cs-CZ" sz="2000" b="0" i="0" u="none" strike="noStrike" kern="1200" baseline="0" dirty="0" err="1">
                          <a:solidFill>
                            <a:schemeClr val="dk1"/>
                          </a:solidFill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ēī</a:t>
                      </a:r>
                      <a:r>
                        <a:rPr kumimoji="0" lang="cs-CZ" sz="2000" b="0" i="0" u="none" strike="noStrike" kern="1200" baseline="0" dirty="0">
                          <a:solidFill>
                            <a:schemeClr val="dk1"/>
                          </a:solidFill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/-</a:t>
                      </a:r>
                      <a:r>
                        <a:rPr kumimoji="0" lang="cs-CZ" sz="2000" b="0" i="0" u="none" strike="noStrike" kern="1200" baseline="0" dirty="0" err="1">
                          <a:solidFill>
                            <a:schemeClr val="dk1"/>
                          </a:solidFill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eī</a:t>
                      </a:r>
                      <a:r>
                        <a:rPr kumimoji="0" lang="cs-CZ" sz="2000" b="0" i="0" u="none" strike="noStrike" kern="1200" baseline="0" dirty="0">
                          <a:solidFill>
                            <a:schemeClr val="dk1"/>
                          </a:solidFill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 	</a:t>
                      </a:r>
                    </a:p>
                  </a:txBody>
                  <a:tcPr marL="91455" marR="9145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5" name="Přímá spojnice se šipkou 4">
            <a:extLst>
              <a:ext uri="{FF2B5EF4-FFF2-40B4-BE49-F238E27FC236}">
                <a16:creationId xmlns:a16="http://schemas.microsoft.com/office/drawing/2014/main" id="{46A3280C-539D-44F2-90A1-B2B47D9983DE}"/>
              </a:ext>
            </a:extLst>
          </p:cNvPr>
          <p:cNvCxnSpPr/>
          <p:nvPr/>
        </p:nvCxnSpPr>
        <p:spPr>
          <a:xfrm flipV="1">
            <a:off x="1476375" y="3116263"/>
            <a:ext cx="282575" cy="3603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Přímá spojnice se šipkou 5">
            <a:extLst>
              <a:ext uri="{FF2B5EF4-FFF2-40B4-BE49-F238E27FC236}">
                <a16:creationId xmlns:a16="http://schemas.microsoft.com/office/drawing/2014/main" id="{B93F2C07-C9ED-4A30-AE42-63091619CC8F}"/>
              </a:ext>
            </a:extLst>
          </p:cNvPr>
          <p:cNvCxnSpPr/>
          <p:nvPr/>
        </p:nvCxnSpPr>
        <p:spPr>
          <a:xfrm flipV="1">
            <a:off x="3030538" y="3116263"/>
            <a:ext cx="288925" cy="3603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římá spojnice se šipkou 6">
            <a:extLst>
              <a:ext uri="{FF2B5EF4-FFF2-40B4-BE49-F238E27FC236}">
                <a16:creationId xmlns:a16="http://schemas.microsoft.com/office/drawing/2014/main" id="{4B39668C-12F5-4597-8BE0-A393768FBB14}"/>
              </a:ext>
            </a:extLst>
          </p:cNvPr>
          <p:cNvCxnSpPr/>
          <p:nvPr/>
        </p:nvCxnSpPr>
        <p:spPr>
          <a:xfrm flipH="1" flipV="1">
            <a:off x="4140200" y="3078163"/>
            <a:ext cx="295275" cy="4381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Nadpis 1">
            <a:extLst>
              <a:ext uri="{FF2B5EF4-FFF2-40B4-BE49-F238E27FC236}">
                <a16:creationId xmlns:a16="http://schemas.microsoft.com/office/drawing/2014/main" id="{AB0E7651-0AAD-4C4F-80DA-485AD111B0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>
                <a:solidFill>
                  <a:srgbClr val="A03F20"/>
                </a:solidFill>
                <a:latin typeface="Palatino Linotype" panose="02040502050505030304" pitchFamily="18" charset="0"/>
              </a:rPr>
              <a:t>Cvičení</a:t>
            </a:r>
          </a:p>
        </p:txBody>
      </p:sp>
      <p:sp>
        <p:nvSpPr>
          <p:cNvPr id="34819" name="Zástupný symbol pro obsah 2">
            <a:extLst>
              <a:ext uri="{FF2B5EF4-FFF2-40B4-BE49-F238E27FC236}">
                <a16:creationId xmlns:a16="http://schemas.microsoft.com/office/drawing/2014/main" id="{3A0318E1-11CC-417E-8BA7-FFC6BE218D12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01625" y="2924175"/>
            <a:ext cx="8504238" cy="3457575"/>
          </a:xfrm>
        </p:spPr>
        <p:txBody>
          <a:bodyPr/>
          <a:lstStyle/>
          <a:p>
            <a:pPr eaLnBrk="1" hangingPunct="1"/>
            <a:r>
              <a:rPr lang="cs-CZ" altLang="cs-CZ" sz="2400">
                <a:latin typeface="Palatino Linotype" panose="02040502050505030304" pitchFamily="18" charset="0"/>
              </a:rPr>
              <a:t>Určete deklinaci následujících substantiv:</a:t>
            </a:r>
          </a:p>
          <a:p>
            <a:pPr lvl="1" eaLnBrk="1" hangingPunct="1"/>
            <a:r>
              <a:rPr lang="cs-CZ" altLang="cs-CZ" sz="2000" i="1">
                <a:solidFill>
                  <a:schemeClr val="tx1"/>
                </a:solidFill>
                <a:latin typeface="Palatino Linotype" panose="02040502050505030304" pitchFamily="18" charset="0"/>
              </a:rPr>
              <a:t>ductus, ūs, m. </a:t>
            </a:r>
            <a:endParaRPr lang="cs-CZ" altLang="cs-CZ" sz="200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lvl="1" eaLnBrk="1" hangingPunct="1"/>
            <a:r>
              <a:rPr lang="cs-CZ" altLang="cs-CZ" sz="2000" i="1">
                <a:solidFill>
                  <a:schemeClr val="tx1"/>
                </a:solidFill>
                <a:latin typeface="Palatino Linotype" panose="02040502050505030304" pitchFamily="18" charset="0"/>
              </a:rPr>
              <a:t>nervus, ī, m. </a:t>
            </a:r>
            <a:endParaRPr lang="cs-CZ" altLang="cs-CZ" sz="200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lvl="1" eaLnBrk="1" hangingPunct="1"/>
            <a:r>
              <a:rPr lang="cs-CZ" altLang="cs-CZ" sz="2000" i="1">
                <a:solidFill>
                  <a:schemeClr val="tx1"/>
                </a:solidFill>
                <a:latin typeface="Palatino Linotype" panose="02040502050505030304" pitchFamily="18" charset="0"/>
              </a:rPr>
              <a:t>faciēs, ēī, f. </a:t>
            </a:r>
            <a:endParaRPr lang="cs-CZ" altLang="cs-CZ" sz="200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lvl="1" eaLnBrk="1" hangingPunct="1"/>
            <a:r>
              <a:rPr lang="cs-CZ" altLang="cs-CZ" sz="2000" i="1">
                <a:solidFill>
                  <a:schemeClr val="tx1"/>
                </a:solidFill>
                <a:latin typeface="Palatino Linotype" panose="02040502050505030304" pitchFamily="18" charset="0"/>
              </a:rPr>
              <a:t>melanōma, tis, n. </a:t>
            </a:r>
            <a:endParaRPr lang="cs-CZ" altLang="cs-CZ" sz="200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lvl="1" eaLnBrk="1" hangingPunct="1"/>
            <a:r>
              <a:rPr lang="cs-CZ" altLang="cs-CZ" sz="2000" i="1">
                <a:solidFill>
                  <a:schemeClr val="tx1"/>
                </a:solidFill>
                <a:latin typeface="Palatino Linotype" panose="02040502050505030304" pitchFamily="18" charset="0"/>
              </a:rPr>
              <a:t>mamma, ae, f. </a:t>
            </a:r>
            <a:endParaRPr lang="cs-CZ" altLang="cs-CZ" sz="200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lvl="1" eaLnBrk="1" hangingPunct="1"/>
            <a:r>
              <a:rPr lang="cs-CZ" altLang="cs-CZ" sz="2000" i="1">
                <a:solidFill>
                  <a:schemeClr val="tx1"/>
                </a:solidFill>
                <a:latin typeface="Palatino Linotype" panose="02040502050505030304" pitchFamily="18" charset="0"/>
              </a:rPr>
              <a:t>cerebrum</a:t>
            </a:r>
            <a:r>
              <a:rPr lang="cs-CZ" altLang="cs-CZ" sz="2000">
                <a:solidFill>
                  <a:schemeClr val="tx1"/>
                </a:solidFill>
                <a:latin typeface="Palatino Linotype" panose="02040502050505030304" pitchFamily="18" charset="0"/>
              </a:rPr>
              <a:t>, </a:t>
            </a:r>
            <a:r>
              <a:rPr lang="cs-CZ" altLang="cs-CZ" sz="2000" i="1">
                <a:solidFill>
                  <a:schemeClr val="tx1"/>
                </a:solidFill>
                <a:latin typeface="Palatino Linotype" panose="02040502050505030304" pitchFamily="18" charset="0"/>
              </a:rPr>
              <a:t>ī, n.</a:t>
            </a:r>
          </a:p>
          <a:p>
            <a:pPr lvl="1" eaLnBrk="1" hangingPunct="1"/>
            <a:r>
              <a:rPr lang="cs-CZ" altLang="cs-CZ" sz="2000" i="1">
                <a:solidFill>
                  <a:schemeClr val="tx1"/>
                </a:solidFill>
                <a:latin typeface="Palatino Linotype" panose="02040502050505030304" pitchFamily="18" charset="0"/>
              </a:rPr>
              <a:t>manus, ūs, f.</a:t>
            </a:r>
          </a:p>
          <a:p>
            <a:pPr lvl="1" eaLnBrk="1" hangingPunct="1"/>
            <a:r>
              <a:rPr lang="cs-CZ" altLang="cs-CZ" sz="2000" i="1">
                <a:solidFill>
                  <a:schemeClr val="tx1"/>
                </a:solidFill>
                <a:latin typeface="Palatino Linotype" panose="02040502050505030304" pitchFamily="18" charset="0"/>
              </a:rPr>
              <a:t>diabētēs, ae, m.</a:t>
            </a:r>
          </a:p>
          <a:p>
            <a:pPr lvl="1" eaLnBrk="1" hangingPunct="1"/>
            <a:endParaRPr lang="cs-CZ" altLang="cs-CZ" sz="2000" i="1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lvl="1" eaLnBrk="1" hangingPunct="1"/>
            <a:endParaRPr lang="cs-CZ" altLang="cs-CZ">
              <a:latin typeface="Palatino Linotype" panose="02040502050505030304" pitchFamily="18" charset="0"/>
            </a:endParaRPr>
          </a:p>
        </p:txBody>
      </p:sp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id="{17E96578-C62C-452A-97B3-427ACAEAE479}"/>
              </a:ext>
            </a:extLst>
          </p:cNvPr>
          <p:cNvGraphicFramePr>
            <a:graphicFrameLocks noGrp="1"/>
          </p:cNvGraphicFramePr>
          <p:nvPr/>
        </p:nvGraphicFramePr>
        <p:xfrm>
          <a:off x="323850" y="1628775"/>
          <a:ext cx="8640763" cy="990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81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01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81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812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4012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5614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cs-CZ" sz="1700" b="0" dirty="0">
                        <a:latin typeface="Palatino Linotype" panose="02040502050505030304" pitchFamily="18" charset="0"/>
                      </a:endParaRPr>
                    </a:p>
                  </a:txBody>
                  <a:tcPr marL="91438" marR="91438"/>
                </a:tc>
                <a:tc>
                  <a:txBody>
                    <a:bodyPr/>
                    <a:lstStyle/>
                    <a:p>
                      <a:r>
                        <a:rPr lang="cs-CZ" sz="1700" b="0" dirty="0">
                          <a:latin typeface="Palatino Linotype" panose="02040502050505030304" pitchFamily="18" charset="0"/>
                        </a:rPr>
                        <a:t>1. deklinace</a:t>
                      </a:r>
                    </a:p>
                  </a:txBody>
                  <a:tcPr marL="91438" marR="91438"/>
                </a:tc>
                <a:tc>
                  <a:txBody>
                    <a:bodyPr/>
                    <a:lstStyle/>
                    <a:p>
                      <a:r>
                        <a:rPr lang="cs-CZ" sz="1700" b="0" dirty="0">
                          <a:latin typeface="Palatino Linotype" panose="02040502050505030304" pitchFamily="18" charset="0"/>
                        </a:rPr>
                        <a:t>2. deklinace</a:t>
                      </a:r>
                    </a:p>
                  </a:txBody>
                  <a:tcPr marL="91438" marR="91438"/>
                </a:tc>
                <a:tc>
                  <a:txBody>
                    <a:bodyPr/>
                    <a:lstStyle/>
                    <a:p>
                      <a:r>
                        <a:rPr lang="cs-CZ" sz="1700" b="0" dirty="0">
                          <a:latin typeface="Palatino Linotype" panose="02040502050505030304" pitchFamily="18" charset="0"/>
                        </a:rPr>
                        <a:t>3. deklinace</a:t>
                      </a:r>
                    </a:p>
                  </a:txBody>
                  <a:tcPr marL="91438" marR="91438"/>
                </a:tc>
                <a:tc>
                  <a:txBody>
                    <a:bodyPr/>
                    <a:lstStyle/>
                    <a:p>
                      <a:r>
                        <a:rPr lang="cs-CZ" sz="1700" b="0" dirty="0">
                          <a:latin typeface="Palatino Linotype" panose="02040502050505030304" pitchFamily="18" charset="0"/>
                        </a:rPr>
                        <a:t>4. deklinace</a:t>
                      </a:r>
                    </a:p>
                  </a:txBody>
                  <a:tcPr marL="91438" marR="91438"/>
                </a:tc>
                <a:tc>
                  <a:txBody>
                    <a:bodyPr/>
                    <a:lstStyle/>
                    <a:p>
                      <a:r>
                        <a:rPr lang="cs-CZ" sz="1700" b="0" dirty="0">
                          <a:latin typeface="Palatino Linotype" panose="02040502050505030304" pitchFamily="18" charset="0"/>
                        </a:rPr>
                        <a:t>5. deklinace</a:t>
                      </a:r>
                    </a:p>
                  </a:txBody>
                  <a:tcPr marL="91438" marR="9143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>
                          <a:latin typeface="Palatino Linotype" panose="02040502050505030304" pitchFamily="18" charset="0"/>
                        </a:rPr>
                        <a:t>Koncovka gen. </a:t>
                      </a:r>
                      <a:r>
                        <a:rPr lang="cs-CZ" dirty="0" err="1">
                          <a:latin typeface="Palatino Linotype" panose="02040502050505030304" pitchFamily="18" charset="0"/>
                        </a:rPr>
                        <a:t>sg</a:t>
                      </a:r>
                      <a:r>
                        <a:rPr lang="cs-CZ" dirty="0">
                          <a:latin typeface="Palatino Linotype" panose="02040502050505030304" pitchFamily="18" charset="0"/>
                        </a:rPr>
                        <a:t>. </a:t>
                      </a:r>
                    </a:p>
                  </a:txBody>
                  <a:tcPr marL="91438" marR="9143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latin typeface="Palatino Linotype" panose="02040502050505030304" pitchFamily="18" charset="0"/>
                        </a:rPr>
                        <a:t>-</a:t>
                      </a:r>
                      <a:r>
                        <a:rPr lang="cs-CZ" sz="2000" dirty="0" err="1">
                          <a:latin typeface="Palatino Linotype" panose="02040502050505030304" pitchFamily="18" charset="0"/>
                        </a:rPr>
                        <a:t>ae</a:t>
                      </a:r>
                      <a:endParaRPr lang="cs-CZ" sz="2000" dirty="0">
                        <a:latin typeface="Palatino Linotype" panose="02040502050505030304" pitchFamily="18" charset="0"/>
                      </a:endParaRPr>
                    </a:p>
                  </a:txBody>
                  <a:tcPr marL="91438" marR="9143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cs-CZ" sz="2000" b="0" i="0" u="none" strike="noStrike" kern="1200" baseline="0" dirty="0">
                          <a:solidFill>
                            <a:schemeClr val="dk1"/>
                          </a:solidFill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-ī </a:t>
                      </a:r>
                    </a:p>
                  </a:txBody>
                  <a:tcPr marL="91438" marR="9143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latin typeface="Palatino Linotype" panose="02040502050505030304" pitchFamily="18" charset="0"/>
                        </a:rPr>
                        <a:t>-</a:t>
                      </a:r>
                      <a:r>
                        <a:rPr lang="cs-CZ" sz="2000" dirty="0" err="1">
                          <a:latin typeface="Palatino Linotype" panose="02040502050505030304" pitchFamily="18" charset="0"/>
                        </a:rPr>
                        <a:t>is</a:t>
                      </a:r>
                      <a:endParaRPr lang="cs-CZ" sz="2000" dirty="0">
                        <a:latin typeface="Palatino Linotype" panose="02040502050505030304" pitchFamily="18" charset="0"/>
                      </a:endParaRPr>
                    </a:p>
                  </a:txBody>
                  <a:tcPr marL="91438" marR="9143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cs-CZ" sz="2000" b="0" i="0" u="none" strike="noStrike" kern="1200" baseline="0" dirty="0">
                          <a:solidFill>
                            <a:schemeClr val="dk1"/>
                          </a:solidFill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-</a:t>
                      </a:r>
                      <a:r>
                        <a:rPr kumimoji="0" lang="cs-CZ" sz="2000" b="0" i="0" u="none" strike="noStrike" kern="1200" baseline="0" dirty="0" err="1">
                          <a:solidFill>
                            <a:schemeClr val="dk1"/>
                          </a:solidFill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ūs</a:t>
                      </a:r>
                      <a:r>
                        <a:rPr kumimoji="0" lang="cs-CZ" sz="2000" b="0" i="0" u="none" strike="noStrike" kern="1200" baseline="0" dirty="0">
                          <a:solidFill>
                            <a:schemeClr val="dk1"/>
                          </a:solidFill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91438" marR="9143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cs-CZ" sz="2000" b="0" i="0" u="none" strike="noStrike" kern="1200" baseline="0" dirty="0">
                          <a:solidFill>
                            <a:schemeClr val="dk1"/>
                          </a:solidFill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-</a:t>
                      </a:r>
                      <a:r>
                        <a:rPr kumimoji="0" lang="cs-CZ" sz="2000" b="0" i="0" u="none" strike="noStrike" kern="1200" baseline="0" dirty="0" err="1">
                          <a:solidFill>
                            <a:schemeClr val="dk1"/>
                          </a:solidFill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ēī</a:t>
                      </a:r>
                      <a:r>
                        <a:rPr kumimoji="0" lang="cs-CZ" sz="2000" b="0" i="0" u="none" strike="noStrike" kern="1200" baseline="0" dirty="0">
                          <a:solidFill>
                            <a:schemeClr val="dk1"/>
                          </a:solidFill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/-</a:t>
                      </a:r>
                      <a:r>
                        <a:rPr kumimoji="0" lang="cs-CZ" sz="2000" b="0" i="0" u="none" strike="noStrike" kern="1200" baseline="0" dirty="0" err="1">
                          <a:solidFill>
                            <a:schemeClr val="dk1"/>
                          </a:solidFill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eī</a:t>
                      </a:r>
                      <a:r>
                        <a:rPr kumimoji="0" lang="cs-CZ" sz="2000" b="0" i="0" u="none" strike="noStrike" kern="1200" baseline="0" dirty="0">
                          <a:solidFill>
                            <a:schemeClr val="dk1"/>
                          </a:solidFill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 	</a:t>
                      </a:r>
                    </a:p>
                  </a:txBody>
                  <a:tcPr marL="91438" marR="91438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Nadpis 1">
            <a:extLst>
              <a:ext uri="{FF2B5EF4-FFF2-40B4-BE49-F238E27FC236}">
                <a16:creationId xmlns:a16="http://schemas.microsoft.com/office/drawing/2014/main" id="{86A4FEDD-CDB0-4F81-A062-8A23143918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>
                <a:solidFill>
                  <a:srgbClr val="A03F20"/>
                </a:solidFill>
                <a:latin typeface="Palatino Linotype" panose="02040502050505030304" pitchFamily="18" charset="0"/>
              </a:rPr>
              <a:t>Latinská substantiva</a:t>
            </a:r>
            <a:endParaRPr lang="cs-CZ" altLang="cs-CZ">
              <a:solidFill>
                <a:srgbClr val="A03F20"/>
              </a:solidFill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E46AE7E-06FC-4F43-B699-BF49255622C8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997450"/>
          </a:xfrm>
        </p:spPr>
        <p:txBody>
          <a:bodyPr>
            <a:normAutofit/>
          </a:bodyPr>
          <a:lstStyle/>
          <a:p>
            <a:pPr eaLnBrk="1" hangingPunct="1">
              <a:spcBef>
                <a:spcPct val="0"/>
              </a:spcBef>
            </a:pPr>
            <a:r>
              <a:rPr lang="cs-CZ" altLang="ru-RU">
                <a:latin typeface="Palatino Linotype" panose="02040502050505030304" pitchFamily="18" charset="0"/>
              </a:rPr>
              <a:t>Rod</a:t>
            </a:r>
          </a:p>
          <a:p>
            <a:pPr lvl="1" eaLnBrk="1" hangingPunct="1">
              <a:spcBef>
                <a:spcPct val="0"/>
              </a:spcBef>
            </a:pPr>
            <a:r>
              <a:rPr lang="cs-CZ" altLang="ru-RU" sz="2300">
                <a:solidFill>
                  <a:schemeClr val="tx1"/>
                </a:solidFill>
                <a:latin typeface="Palatino Linotype" panose="02040502050505030304" pitchFamily="18" charset="0"/>
              </a:rPr>
              <a:t>ovlivňuje tvar a způsob skloňování adjektiva, se kterým dané substantivum vytváří spojení (shodný přívlastek), např. </a:t>
            </a:r>
          </a:p>
          <a:p>
            <a:pPr lvl="2" eaLnBrk="1" hangingPunct="1">
              <a:spcBef>
                <a:spcPct val="0"/>
              </a:spcBef>
            </a:pPr>
            <a:r>
              <a:rPr lang="cs-CZ" altLang="ru-RU" i="1">
                <a:solidFill>
                  <a:schemeClr val="tx1"/>
                </a:solidFill>
                <a:latin typeface="Palatino Linotype" panose="02040502050505030304" pitchFamily="18" charset="0"/>
              </a:rPr>
              <a:t>dexter, dextra, dextrum </a:t>
            </a:r>
            <a:r>
              <a:rPr lang="cs-CZ" altLang="ru-RU" sz="2100">
                <a:solidFill>
                  <a:schemeClr val="tx1"/>
                </a:solidFill>
                <a:latin typeface="Palatino Linotype" panose="02040502050505030304" pitchFamily="18" charset="0"/>
              </a:rPr>
              <a:t>(pravý, pravá, pravé = ležící na pravé straně) </a:t>
            </a:r>
          </a:p>
          <a:p>
            <a:pPr lvl="2" eaLnBrk="1" hangingPunct="1">
              <a:spcBef>
                <a:spcPct val="0"/>
              </a:spcBef>
            </a:pPr>
            <a:r>
              <a:rPr lang="cs-CZ" altLang="ru-RU" sz="2100" i="1">
                <a:solidFill>
                  <a:schemeClr val="tx1"/>
                </a:solidFill>
                <a:latin typeface="Palatino Linotype" panose="02040502050505030304" pitchFamily="18" charset="0"/>
              </a:rPr>
              <a:t>ductus (m.) lymphaticus dext</a:t>
            </a:r>
            <a:r>
              <a:rPr lang="cs-CZ" altLang="ru-RU" sz="2100" i="1">
                <a:solidFill>
                  <a:srgbClr val="FF0000"/>
                </a:solidFill>
                <a:latin typeface="Palatino Linotype" panose="02040502050505030304" pitchFamily="18" charset="0"/>
              </a:rPr>
              <a:t>er</a:t>
            </a:r>
            <a:r>
              <a:rPr lang="cs-CZ" altLang="ru-RU" sz="2100" i="1">
                <a:solidFill>
                  <a:schemeClr val="tx1"/>
                </a:solidFill>
                <a:latin typeface="Palatino Linotype" panose="02040502050505030304" pitchFamily="18" charset="0"/>
              </a:rPr>
              <a:t> </a:t>
            </a:r>
            <a:r>
              <a:rPr lang="cs-CZ" altLang="ru-RU" sz="2100">
                <a:solidFill>
                  <a:schemeClr val="tx1"/>
                </a:solidFill>
                <a:latin typeface="Palatino Linotype" panose="02040502050505030304" pitchFamily="18" charset="0"/>
              </a:rPr>
              <a:t>(prav</a:t>
            </a:r>
            <a:r>
              <a:rPr lang="cs-CZ" altLang="ru-RU" sz="2100">
                <a:solidFill>
                  <a:srgbClr val="FF0000"/>
                </a:solidFill>
                <a:latin typeface="Palatino Linotype" panose="02040502050505030304" pitchFamily="18" charset="0"/>
              </a:rPr>
              <a:t>ý</a:t>
            </a:r>
            <a:r>
              <a:rPr lang="cs-CZ" altLang="ru-RU" sz="2100">
                <a:solidFill>
                  <a:schemeClr val="tx1"/>
                </a:solidFill>
                <a:latin typeface="Palatino Linotype" panose="02040502050505030304" pitchFamily="18" charset="0"/>
              </a:rPr>
              <a:t> mízovod) </a:t>
            </a:r>
          </a:p>
          <a:p>
            <a:pPr lvl="2" eaLnBrk="1" hangingPunct="1">
              <a:spcBef>
                <a:spcPct val="0"/>
              </a:spcBef>
            </a:pPr>
            <a:r>
              <a:rPr lang="cs-CZ" altLang="ru-RU" sz="2100" i="1">
                <a:solidFill>
                  <a:schemeClr val="tx1"/>
                </a:solidFill>
                <a:latin typeface="Palatino Linotype" panose="02040502050505030304" pitchFamily="18" charset="0"/>
              </a:rPr>
              <a:t>a</a:t>
            </a:r>
            <a:r>
              <a:rPr lang="pt-BR" altLang="ru-RU" sz="2100" i="1">
                <a:solidFill>
                  <a:schemeClr val="tx1"/>
                </a:solidFill>
                <a:latin typeface="Palatino Linotype" panose="02040502050505030304" pitchFamily="18" charset="0"/>
              </a:rPr>
              <a:t>rteria (f.) coronaria dextr</a:t>
            </a:r>
            <a:r>
              <a:rPr lang="pt-BR" altLang="ru-RU" sz="2100" i="1">
                <a:solidFill>
                  <a:srgbClr val="FF0000"/>
                </a:solidFill>
                <a:latin typeface="Palatino Linotype" panose="02040502050505030304" pitchFamily="18" charset="0"/>
              </a:rPr>
              <a:t>a</a:t>
            </a:r>
            <a:r>
              <a:rPr lang="pt-BR" altLang="ru-RU" sz="2100" i="1">
                <a:solidFill>
                  <a:schemeClr val="tx1"/>
                </a:solidFill>
                <a:latin typeface="Palatino Linotype" panose="02040502050505030304" pitchFamily="18" charset="0"/>
              </a:rPr>
              <a:t> </a:t>
            </a:r>
            <a:r>
              <a:rPr lang="pt-BR" altLang="ru-RU" sz="2100">
                <a:solidFill>
                  <a:schemeClr val="tx1"/>
                </a:solidFill>
                <a:latin typeface="Palatino Linotype" panose="02040502050505030304" pitchFamily="18" charset="0"/>
              </a:rPr>
              <a:t>(prav</a:t>
            </a:r>
            <a:r>
              <a:rPr lang="pt-BR" altLang="ru-RU" sz="2100">
                <a:solidFill>
                  <a:srgbClr val="FF0000"/>
                </a:solidFill>
                <a:latin typeface="Palatino Linotype" panose="02040502050505030304" pitchFamily="18" charset="0"/>
              </a:rPr>
              <a:t>á</a:t>
            </a:r>
            <a:r>
              <a:rPr lang="pt-BR" altLang="ru-RU" sz="2100">
                <a:solidFill>
                  <a:schemeClr val="tx1"/>
                </a:solidFill>
                <a:latin typeface="Palatino Linotype" panose="02040502050505030304" pitchFamily="18" charset="0"/>
              </a:rPr>
              <a:t> věnčitá tepna) </a:t>
            </a:r>
          </a:p>
          <a:p>
            <a:pPr lvl="2" eaLnBrk="1" hangingPunct="1">
              <a:spcBef>
                <a:spcPct val="0"/>
              </a:spcBef>
            </a:pPr>
            <a:r>
              <a:rPr lang="cs-CZ" altLang="ru-RU" sz="2100" i="1">
                <a:solidFill>
                  <a:schemeClr val="tx1"/>
                </a:solidFill>
                <a:latin typeface="Palatino Linotype" panose="02040502050505030304" pitchFamily="18" charset="0"/>
              </a:rPr>
              <a:t>genu (n.) dextr</a:t>
            </a:r>
            <a:r>
              <a:rPr lang="cs-CZ" altLang="ru-RU" sz="2100" i="1">
                <a:solidFill>
                  <a:srgbClr val="FF0000"/>
                </a:solidFill>
                <a:latin typeface="Palatino Linotype" panose="02040502050505030304" pitchFamily="18" charset="0"/>
              </a:rPr>
              <a:t>um</a:t>
            </a:r>
            <a:r>
              <a:rPr lang="cs-CZ" altLang="ru-RU" sz="2100" i="1">
                <a:solidFill>
                  <a:schemeClr val="tx1"/>
                </a:solidFill>
                <a:latin typeface="Palatino Linotype" panose="02040502050505030304" pitchFamily="18" charset="0"/>
              </a:rPr>
              <a:t> </a:t>
            </a:r>
            <a:r>
              <a:rPr lang="cs-CZ" altLang="ru-RU" sz="2100">
                <a:solidFill>
                  <a:schemeClr val="tx1"/>
                </a:solidFill>
                <a:latin typeface="Palatino Linotype" panose="02040502050505030304" pitchFamily="18" charset="0"/>
              </a:rPr>
              <a:t>(prav</a:t>
            </a:r>
            <a:r>
              <a:rPr lang="cs-CZ" altLang="ru-RU" sz="2100">
                <a:solidFill>
                  <a:srgbClr val="FF0000"/>
                </a:solidFill>
                <a:latin typeface="Palatino Linotype" panose="02040502050505030304" pitchFamily="18" charset="0"/>
              </a:rPr>
              <a:t>é</a:t>
            </a:r>
            <a:r>
              <a:rPr lang="cs-CZ" altLang="ru-RU" sz="2100">
                <a:solidFill>
                  <a:schemeClr val="tx1"/>
                </a:solidFill>
                <a:latin typeface="Palatino Linotype" panose="02040502050505030304" pitchFamily="18" charset="0"/>
              </a:rPr>
              <a:t> koleno) </a:t>
            </a:r>
          </a:p>
          <a:p>
            <a:pPr lvl="1" eaLnBrk="1" hangingPunct="1">
              <a:spcBef>
                <a:spcPts val="1200"/>
              </a:spcBef>
            </a:pPr>
            <a:r>
              <a:rPr lang="cs-CZ" altLang="ru-RU" sz="2300">
                <a:solidFill>
                  <a:schemeClr val="tx1"/>
                </a:solidFill>
                <a:latin typeface="Palatino Linotype" panose="02040502050505030304" pitchFamily="18" charset="0"/>
              </a:rPr>
              <a:t>rod latinského substantiva nemusí odpovídat rodu jeho českého ekvivalentu, např. </a:t>
            </a:r>
          </a:p>
          <a:p>
            <a:pPr lvl="2" eaLnBrk="1" hangingPunct="1">
              <a:spcBef>
                <a:spcPct val="0"/>
              </a:spcBef>
            </a:pPr>
            <a:r>
              <a:rPr lang="cs-CZ" altLang="ru-RU" sz="2100" i="1">
                <a:solidFill>
                  <a:schemeClr val="tx1"/>
                </a:solidFill>
                <a:latin typeface="Palatino Linotype" panose="02040502050505030304" pitchFamily="18" charset="0"/>
              </a:rPr>
              <a:t>os </a:t>
            </a:r>
            <a:r>
              <a:rPr lang="cs-CZ" altLang="ru-RU" sz="2100">
                <a:solidFill>
                  <a:schemeClr val="tx1"/>
                </a:solidFill>
                <a:latin typeface="Palatino Linotype" panose="02040502050505030304" pitchFamily="18" charset="0"/>
              </a:rPr>
              <a:t>(n.) = kost (f.) </a:t>
            </a:r>
          </a:p>
          <a:p>
            <a:pPr lvl="2" eaLnBrk="1" hangingPunct="1">
              <a:spcBef>
                <a:spcPct val="0"/>
              </a:spcBef>
            </a:pPr>
            <a:r>
              <a:rPr lang="cs-CZ" altLang="ru-RU" sz="2100" i="1">
                <a:solidFill>
                  <a:schemeClr val="tx1"/>
                </a:solidFill>
                <a:latin typeface="Palatino Linotype" panose="02040502050505030304" pitchFamily="18" charset="0"/>
              </a:rPr>
              <a:t>cerebrum </a:t>
            </a:r>
            <a:r>
              <a:rPr lang="cs-CZ" altLang="ru-RU" sz="2100">
                <a:solidFill>
                  <a:schemeClr val="tx1"/>
                </a:solidFill>
                <a:latin typeface="Palatino Linotype" panose="02040502050505030304" pitchFamily="18" charset="0"/>
              </a:rPr>
              <a:t>(n.) = mozek (m.) </a:t>
            </a:r>
          </a:p>
          <a:p>
            <a:pPr lvl="1" eaLnBrk="1" hangingPunct="1">
              <a:lnSpc>
                <a:spcPct val="90000"/>
              </a:lnSpc>
            </a:pPr>
            <a:endParaRPr lang="cs-CZ" alt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>
            <a:extLst>
              <a:ext uri="{FF2B5EF4-FFF2-40B4-BE49-F238E27FC236}">
                <a16:creationId xmlns:a16="http://schemas.microsoft.com/office/drawing/2014/main" id="{F8BDDA0C-555E-4FA8-90CF-24F7D30639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>
                <a:solidFill>
                  <a:srgbClr val="A03F20"/>
                </a:solidFill>
                <a:latin typeface="Palatino Linotype" panose="02040502050505030304" pitchFamily="18" charset="0"/>
              </a:rPr>
              <a:t>Literatura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7C59A7-05F1-461C-9025-BF4556F36D8D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79388" y="1341438"/>
            <a:ext cx="8785225" cy="5400675"/>
          </a:xfrm>
        </p:spPr>
        <p:txBody>
          <a:bodyPr>
            <a:normAutofit/>
          </a:bodyPr>
          <a:lstStyle/>
          <a:p>
            <a:pPr eaLnBrk="1" hangingPunct="1">
              <a:lnSpc>
                <a:spcPct val="120000"/>
              </a:lnSpc>
            </a:pPr>
            <a:r>
              <a:rPr lang="cs-CZ" altLang="cs-CZ" sz="2600">
                <a:latin typeface="Palatino Linotype" panose="02040502050505030304" pitchFamily="18" charset="0"/>
              </a:rPr>
              <a:t>Povinně</a:t>
            </a:r>
            <a:r>
              <a:rPr lang="cs-CZ" altLang="cs-CZ" sz="2900">
                <a:latin typeface="Palatino Linotype" panose="02040502050505030304" pitchFamily="18" charset="0"/>
              </a:rPr>
              <a:t>:</a:t>
            </a:r>
          </a:p>
          <a:p>
            <a:pPr lvl="1" eaLnBrk="1" hangingPunct="1">
              <a:lnSpc>
                <a:spcPct val="120000"/>
              </a:lnSpc>
            </a:pPr>
            <a:r>
              <a:rPr lang="cs-CZ" altLang="cs-CZ" sz="2300">
                <a:solidFill>
                  <a:schemeClr val="tx1"/>
                </a:solidFill>
                <a:latin typeface="Palatino Linotype" panose="02040502050505030304" pitchFamily="18" charset="0"/>
              </a:rPr>
              <a:t>Švanda Libor, Kateřina Pořízková, Jozefa Artimová, Eva Dávidová: </a:t>
            </a:r>
            <a:r>
              <a:rPr lang="cs-CZ" altLang="cs-CZ" sz="2300" i="1">
                <a:solidFill>
                  <a:schemeClr val="tx1"/>
                </a:solidFill>
                <a:latin typeface="Palatino Linotype" panose="02040502050505030304" pitchFamily="18" charset="0"/>
              </a:rPr>
              <a:t>Terminologia graeco-latina medica pro studijní obory fyzioterapie a všeobecná sestra</a:t>
            </a:r>
            <a:r>
              <a:rPr lang="cs-CZ" altLang="cs-CZ" sz="2300">
                <a:solidFill>
                  <a:schemeClr val="tx1"/>
                </a:solidFill>
                <a:latin typeface="Palatino Linotype" panose="02040502050505030304" pitchFamily="18" charset="0"/>
              </a:rPr>
              <a:t>. 2016.</a:t>
            </a:r>
            <a:endParaRPr lang="cs-CZ" altLang="cs-CZ" sz="1900">
              <a:latin typeface="Palatino Linotype" panose="02040502050505030304" pitchFamily="18" charset="0"/>
            </a:endParaRPr>
          </a:p>
          <a:p>
            <a:pPr eaLnBrk="1" hangingPunct="1">
              <a:lnSpc>
                <a:spcPct val="120000"/>
              </a:lnSpc>
            </a:pPr>
            <a:r>
              <a:rPr lang="cs-CZ" altLang="cs-CZ">
                <a:latin typeface="Palatino Linotype" panose="02040502050505030304" pitchFamily="18" charset="0"/>
              </a:rPr>
              <a:t>Doporučená literatura:</a:t>
            </a:r>
          </a:p>
          <a:p>
            <a:pPr lvl="1" eaLnBrk="1" hangingPunct="1">
              <a:lnSpc>
                <a:spcPct val="120000"/>
              </a:lnSpc>
            </a:pPr>
            <a:r>
              <a:rPr lang="cs-CZ" altLang="cs-CZ" sz="1900">
                <a:solidFill>
                  <a:schemeClr val="tx1"/>
                </a:solidFill>
                <a:latin typeface="Palatino Linotype" panose="02040502050505030304" pitchFamily="18" charset="0"/>
              </a:rPr>
              <a:t>Kábrt, Jan – Kábrt, Jan jr.: </a:t>
            </a:r>
            <a:r>
              <a:rPr lang="cs-CZ" altLang="cs-CZ" sz="1900" b="1">
                <a:solidFill>
                  <a:schemeClr val="tx1"/>
                </a:solidFill>
                <a:latin typeface="Palatino Linotype" panose="02040502050505030304" pitchFamily="18" charset="0"/>
              </a:rPr>
              <a:t>Lexicon medicum.</a:t>
            </a:r>
            <a:r>
              <a:rPr lang="cs-CZ" altLang="cs-CZ" sz="1900">
                <a:solidFill>
                  <a:schemeClr val="tx1"/>
                </a:solidFill>
                <a:latin typeface="Palatino Linotype" panose="02040502050505030304" pitchFamily="18" charset="0"/>
              </a:rPr>
              <a:t> Praha: Galén, 2004. (2., dopl. a přeprac. vyd.)</a:t>
            </a:r>
          </a:p>
          <a:p>
            <a:pPr lvl="1" eaLnBrk="1" hangingPunct="1">
              <a:lnSpc>
                <a:spcPct val="120000"/>
              </a:lnSpc>
            </a:pPr>
            <a:r>
              <a:rPr lang="cs-CZ" altLang="ru-RU" sz="1900">
                <a:solidFill>
                  <a:schemeClr val="tx1"/>
                </a:solidFill>
                <a:latin typeface="Palatino Linotype" panose="02040502050505030304" pitchFamily="18" charset="0"/>
              </a:rPr>
              <a:t>Dauber Wolfgang: </a:t>
            </a:r>
            <a:r>
              <a:rPr lang="cs-CZ" altLang="ru-RU" sz="1900" b="1">
                <a:solidFill>
                  <a:schemeClr val="tx1"/>
                </a:solidFill>
                <a:latin typeface="Palatino Linotype" panose="02040502050505030304" pitchFamily="18" charset="0"/>
              </a:rPr>
              <a:t>Feneisův obrazový slovník anatomie.</a:t>
            </a:r>
            <a:r>
              <a:rPr lang="cs-CZ" altLang="ru-RU" sz="1900">
                <a:solidFill>
                  <a:schemeClr val="tx1"/>
                </a:solidFill>
                <a:latin typeface="Palatino Linotype" panose="02040502050505030304" pitchFamily="18" charset="0"/>
              </a:rPr>
              <a:t> Praha: Grada, 2007. (překlad 9., zcela přepracovaného vydání)</a:t>
            </a:r>
          </a:p>
          <a:p>
            <a:pPr lvl="1" eaLnBrk="1" hangingPunct="1">
              <a:lnSpc>
                <a:spcPct val="120000"/>
              </a:lnSpc>
            </a:pPr>
            <a:r>
              <a:rPr lang="cs-CZ" altLang="cs-CZ" sz="1900">
                <a:solidFill>
                  <a:schemeClr val="tx1"/>
                </a:solidFill>
                <a:latin typeface="Palatino Linotype" panose="02040502050505030304" pitchFamily="18" charset="0"/>
              </a:rPr>
              <a:t>Martin Vejražka, Dana Svobodová: </a:t>
            </a:r>
            <a:r>
              <a:rPr lang="cs-CZ" altLang="cs-CZ" sz="1900" b="1">
                <a:solidFill>
                  <a:schemeClr val="tx1"/>
                </a:solidFill>
                <a:latin typeface="Palatino Linotype" panose="02040502050505030304" pitchFamily="18" charset="0"/>
              </a:rPr>
              <a:t>Terminologiae medicae Ianua.</a:t>
            </a:r>
            <a:r>
              <a:rPr lang="cs-CZ" altLang="cs-CZ" sz="1900">
                <a:solidFill>
                  <a:schemeClr val="tx1"/>
                </a:solidFill>
                <a:latin typeface="Palatino Linotype" panose="02040502050505030304" pitchFamily="18" charset="0"/>
              </a:rPr>
              <a:t> Úvod do problematiky řeckolatinské lékařské terminologie pro studenty magisterského studia lékařství. Praha: Academia, 2002 (1. vydání).</a:t>
            </a:r>
          </a:p>
          <a:p>
            <a:pPr eaLnBrk="1" hangingPunct="1">
              <a:lnSpc>
                <a:spcPct val="120000"/>
              </a:lnSpc>
            </a:pPr>
            <a:endParaRPr lang="cs-CZ" altLang="cs-CZ" sz="2400">
              <a:latin typeface="Palatino Linotype" panose="02040502050505030304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Nadpis 1">
            <a:extLst>
              <a:ext uri="{FF2B5EF4-FFF2-40B4-BE49-F238E27FC236}">
                <a16:creationId xmlns:a16="http://schemas.microsoft.com/office/drawing/2014/main" id="{5FA7787C-B76D-42C8-B1D2-F6FAF3D7C7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>
                <a:solidFill>
                  <a:srgbClr val="A03F20"/>
                </a:solidFill>
                <a:latin typeface="Palatino Linotype" panose="02040502050505030304" pitchFamily="18" charset="0"/>
              </a:rPr>
              <a:t>1. deklinace</a:t>
            </a:r>
          </a:p>
        </p:txBody>
      </p:sp>
      <p:sp>
        <p:nvSpPr>
          <p:cNvPr id="36867" name="Zástupný symbol pro obsah 2">
            <a:extLst>
              <a:ext uri="{FF2B5EF4-FFF2-40B4-BE49-F238E27FC236}">
                <a16:creationId xmlns:a16="http://schemas.microsoft.com/office/drawing/2014/main" id="{5E0E83AC-598A-412F-A4D2-F6804CBC2BA9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/>
            <a:r>
              <a:rPr lang="cs-CZ" altLang="cs-CZ">
                <a:latin typeface="Palatino Linotype" panose="02040502050505030304" pitchFamily="18" charset="0"/>
              </a:rPr>
              <a:t>Charakteristické rysy: </a:t>
            </a:r>
          </a:p>
          <a:p>
            <a:pPr lvl="1" eaLnBrk="1" hangingPunct="1"/>
            <a:r>
              <a:rPr lang="cs-CZ" altLang="cs-CZ">
                <a:solidFill>
                  <a:schemeClr val="tx1"/>
                </a:solidFill>
                <a:latin typeface="Palatino Linotype" panose="02040502050505030304" pitchFamily="18" charset="0"/>
              </a:rPr>
              <a:t>koncovka </a:t>
            </a:r>
            <a:r>
              <a:rPr lang="cs-CZ" altLang="cs-CZ" b="1">
                <a:solidFill>
                  <a:schemeClr val="tx1"/>
                </a:solidFill>
                <a:latin typeface="Palatino Linotype" panose="02040502050505030304" pitchFamily="18" charset="0"/>
              </a:rPr>
              <a:t>-ae </a:t>
            </a:r>
            <a:r>
              <a:rPr lang="cs-CZ" altLang="cs-CZ">
                <a:solidFill>
                  <a:schemeClr val="tx1"/>
                </a:solidFill>
                <a:latin typeface="Palatino Linotype" panose="02040502050505030304" pitchFamily="18" charset="0"/>
              </a:rPr>
              <a:t>v genitivu singuláru </a:t>
            </a:r>
          </a:p>
          <a:p>
            <a:pPr lvl="1" eaLnBrk="1" hangingPunct="1"/>
            <a:r>
              <a:rPr lang="cs-CZ" altLang="cs-CZ">
                <a:solidFill>
                  <a:schemeClr val="tx1"/>
                </a:solidFill>
                <a:latin typeface="Palatino Linotype" panose="02040502050505030304" pitchFamily="18" charset="0"/>
              </a:rPr>
              <a:t>substantiva převážně ženského rodu </a:t>
            </a:r>
          </a:p>
          <a:p>
            <a:pPr lvl="2" eaLnBrk="1" hangingPunct="1"/>
            <a:r>
              <a:rPr lang="cs-CZ" altLang="cs-CZ">
                <a:solidFill>
                  <a:schemeClr val="tx1"/>
                </a:solidFill>
                <a:latin typeface="Palatino Linotype" panose="02040502050505030304" pitchFamily="18" charset="0"/>
              </a:rPr>
              <a:t>Př. </a:t>
            </a:r>
            <a:r>
              <a:rPr lang="cs-CZ" altLang="cs-CZ" i="1">
                <a:solidFill>
                  <a:schemeClr val="tx1"/>
                </a:solidFill>
                <a:latin typeface="Palatino Linotype" panose="02040502050505030304" pitchFamily="18" charset="0"/>
              </a:rPr>
              <a:t>aorta, ae, f. </a:t>
            </a:r>
            <a:r>
              <a:rPr lang="cs-CZ" altLang="cs-CZ">
                <a:solidFill>
                  <a:schemeClr val="tx1"/>
                </a:solidFill>
                <a:latin typeface="Palatino Linotype" panose="02040502050505030304" pitchFamily="18" charset="0"/>
              </a:rPr>
              <a:t>(srdečnice), </a:t>
            </a:r>
            <a:r>
              <a:rPr lang="cs-CZ" altLang="cs-CZ" i="1">
                <a:solidFill>
                  <a:schemeClr val="tx1"/>
                </a:solidFill>
                <a:latin typeface="Palatino Linotype" panose="02040502050505030304" pitchFamily="18" charset="0"/>
              </a:rPr>
              <a:t>āreola, ae, f. </a:t>
            </a:r>
            <a:r>
              <a:rPr lang="cs-CZ" altLang="cs-CZ">
                <a:solidFill>
                  <a:schemeClr val="tx1"/>
                </a:solidFill>
                <a:latin typeface="Palatino Linotype" panose="02040502050505030304" pitchFamily="18" charset="0"/>
              </a:rPr>
              <a:t>(dvorec), </a:t>
            </a:r>
            <a:r>
              <a:rPr lang="cs-CZ" altLang="cs-CZ" i="1">
                <a:solidFill>
                  <a:schemeClr val="tx1"/>
                </a:solidFill>
                <a:latin typeface="Palatino Linotype" panose="02040502050505030304" pitchFamily="18" charset="0"/>
              </a:rPr>
              <a:t>bursa, ae, f</a:t>
            </a:r>
            <a:r>
              <a:rPr lang="cs-CZ" altLang="cs-CZ">
                <a:solidFill>
                  <a:schemeClr val="tx1"/>
                </a:solidFill>
                <a:latin typeface="Palatino Linotype" panose="02040502050505030304" pitchFamily="18" charset="0"/>
              </a:rPr>
              <a:t>. (váček) </a:t>
            </a:r>
          </a:p>
          <a:p>
            <a:pPr lvl="1" eaLnBrk="1" hangingPunct="1"/>
            <a:r>
              <a:rPr lang="cs-CZ" altLang="cs-CZ">
                <a:solidFill>
                  <a:schemeClr val="tx1"/>
                </a:solidFill>
                <a:latin typeface="Palatino Linotype" panose="02040502050505030304" pitchFamily="18" charset="0"/>
              </a:rPr>
              <a:t>maskulina výjimečně (př. </a:t>
            </a:r>
            <a:r>
              <a:rPr lang="cs-CZ" altLang="cs-CZ" i="1">
                <a:solidFill>
                  <a:schemeClr val="tx1"/>
                </a:solidFill>
                <a:latin typeface="Palatino Linotype" panose="02040502050505030304" pitchFamily="18" charset="0"/>
              </a:rPr>
              <a:t>dentista, ae, m</a:t>
            </a:r>
            <a:r>
              <a:rPr lang="cs-CZ" altLang="cs-CZ">
                <a:solidFill>
                  <a:schemeClr val="tx1"/>
                </a:solidFill>
                <a:latin typeface="Palatino Linotype" panose="02040502050505030304" pitchFamily="18" charset="0"/>
              </a:rPr>
              <a:t>.), neutrum žádné </a:t>
            </a:r>
          </a:p>
          <a:p>
            <a:pPr lvl="1" eaLnBrk="1" hangingPunct="1"/>
            <a:r>
              <a:rPr lang="cs-CZ" altLang="cs-CZ">
                <a:solidFill>
                  <a:schemeClr val="tx1"/>
                </a:solidFill>
                <a:latin typeface="Palatino Linotype" panose="02040502050505030304" pitchFamily="18" charset="0"/>
              </a:rPr>
              <a:t>do 1. deklinace patří i adjektiva, a to tvar adjektiv 1. a 2. deklinace určený pro feminina </a:t>
            </a:r>
          </a:p>
          <a:p>
            <a:pPr lvl="2" eaLnBrk="1" hangingPunct="1"/>
            <a:r>
              <a:rPr lang="cs-CZ" altLang="cs-CZ" i="1">
                <a:solidFill>
                  <a:schemeClr val="tx1"/>
                </a:solidFill>
                <a:latin typeface="Palatino Linotype" panose="02040502050505030304" pitchFamily="18" charset="0"/>
              </a:rPr>
              <a:t>palatinus, </a:t>
            </a:r>
            <a:r>
              <a:rPr lang="cs-CZ" altLang="cs-CZ" i="1">
                <a:solidFill>
                  <a:srgbClr val="C00000"/>
                </a:solidFill>
                <a:latin typeface="Palatino Linotype" panose="02040502050505030304" pitchFamily="18" charset="0"/>
              </a:rPr>
              <a:t>palatina</a:t>
            </a:r>
            <a:r>
              <a:rPr lang="cs-CZ" altLang="cs-CZ" i="1">
                <a:solidFill>
                  <a:schemeClr val="tx1"/>
                </a:solidFill>
                <a:latin typeface="Palatino Linotype" panose="02040502050505030304" pitchFamily="18" charset="0"/>
              </a:rPr>
              <a:t>, palatinum </a:t>
            </a:r>
            <a:endParaRPr lang="cs-CZ" altLang="cs-CZ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lvl="2" eaLnBrk="1" hangingPunct="1"/>
            <a:r>
              <a:rPr lang="cs-CZ" altLang="cs-CZ" i="1">
                <a:solidFill>
                  <a:schemeClr val="tx1"/>
                </a:solidFill>
                <a:latin typeface="Palatino Linotype" panose="02040502050505030304" pitchFamily="18" charset="0"/>
              </a:rPr>
              <a:t>dexter, </a:t>
            </a:r>
            <a:r>
              <a:rPr lang="cs-CZ" altLang="cs-CZ" i="1">
                <a:solidFill>
                  <a:srgbClr val="C00000"/>
                </a:solidFill>
                <a:latin typeface="Palatino Linotype" panose="02040502050505030304" pitchFamily="18" charset="0"/>
              </a:rPr>
              <a:t>dextra</a:t>
            </a:r>
            <a:r>
              <a:rPr lang="cs-CZ" altLang="cs-CZ" i="1">
                <a:solidFill>
                  <a:schemeClr val="tx1"/>
                </a:solidFill>
                <a:latin typeface="Palatino Linotype" panose="02040502050505030304" pitchFamily="18" charset="0"/>
              </a:rPr>
              <a:t>, dextrum </a:t>
            </a:r>
            <a:endParaRPr lang="cs-CZ" altLang="cs-CZ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eaLnBrk="1" hangingPunct="1"/>
            <a:endParaRPr lang="cs-CZ" altLang="cs-CZ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Nadpis 1">
            <a:extLst>
              <a:ext uri="{FF2B5EF4-FFF2-40B4-BE49-F238E27FC236}">
                <a16:creationId xmlns:a16="http://schemas.microsoft.com/office/drawing/2014/main" id="{DC664FDF-D57F-4139-855D-A53B7E9FCE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>
                <a:solidFill>
                  <a:srgbClr val="A03F20"/>
                </a:solidFill>
                <a:latin typeface="Palatino Linotype" panose="02040502050505030304" pitchFamily="18" charset="0"/>
              </a:rPr>
              <a:t>1. deklinace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48465E6-6D2E-4340-8CDD-2243968EA19F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926013"/>
          </a:xfrm>
        </p:spPr>
        <p:txBody>
          <a:bodyPr>
            <a:normAutofit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cs-CZ" sz="2400" dirty="0">
                <a:latin typeface="Palatino Linotype" panose="02040502050505030304" pitchFamily="18" charset="0"/>
              </a:rPr>
              <a:t>Skloňování podle vzoru </a:t>
            </a:r>
            <a:r>
              <a:rPr lang="cs-CZ" sz="2400" dirty="0" err="1">
                <a:latin typeface="Palatino Linotype" panose="02040502050505030304" pitchFamily="18" charset="0"/>
              </a:rPr>
              <a:t>vēna</a:t>
            </a:r>
            <a:r>
              <a:rPr lang="cs-CZ" sz="2400" dirty="0">
                <a:latin typeface="Palatino Linotype" panose="02040502050505030304" pitchFamily="18" charset="0"/>
              </a:rPr>
              <a:t>, </a:t>
            </a:r>
            <a:r>
              <a:rPr lang="cs-CZ" sz="2400" dirty="0" err="1">
                <a:latin typeface="Palatino Linotype" panose="02040502050505030304" pitchFamily="18" charset="0"/>
              </a:rPr>
              <a:t>ae</a:t>
            </a:r>
            <a:r>
              <a:rPr lang="cs-CZ" sz="2400" dirty="0">
                <a:latin typeface="Palatino Linotype" panose="02040502050505030304" pitchFamily="18" charset="0"/>
              </a:rPr>
              <a:t>, f.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cs-CZ" sz="2400" dirty="0">
              <a:latin typeface="Palatino Linotype" panose="02040502050505030304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cs-CZ" sz="2400" dirty="0">
              <a:latin typeface="Palatino Linotype" panose="02040502050505030304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cs-CZ" sz="2400" dirty="0">
              <a:latin typeface="Palatino Linotype" panose="02040502050505030304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cs-CZ" sz="2400" dirty="0">
              <a:latin typeface="Palatino Linotype" panose="02040502050505030304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cs-CZ" sz="2400" dirty="0">
              <a:latin typeface="Palatino Linotype" panose="02040502050505030304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cs-CZ" sz="2400" dirty="0">
              <a:latin typeface="Palatino Linotype" panose="02040502050505030304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cs-CZ" sz="2400" dirty="0">
                <a:latin typeface="Palatino Linotype" panose="02040502050505030304" pitchFamily="18" charset="0"/>
              </a:rPr>
              <a:t>Podle vzoru </a:t>
            </a:r>
            <a:r>
              <a:rPr lang="cs-CZ" sz="2400" dirty="0" err="1">
                <a:latin typeface="Palatino Linotype" panose="02040502050505030304" pitchFamily="18" charset="0"/>
              </a:rPr>
              <a:t>vēna</a:t>
            </a:r>
            <a:r>
              <a:rPr lang="cs-CZ" sz="2400" dirty="0">
                <a:latin typeface="Palatino Linotype" panose="02040502050505030304" pitchFamily="18" charset="0"/>
              </a:rPr>
              <a:t> se skloňují tvary ženského rodu adjektiv 1. a 2. deklinace</a:t>
            </a:r>
          </a:p>
          <a:p>
            <a:pPr marL="548640" lvl="1" indent="-274320" eaLnBrk="1" fontAlgn="auto" hangingPunct="1">
              <a:spcAft>
                <a:spcPts val="0"/>
              </a:spcAft>
              <a:buFont typeface="Wingdings"/>
              <a:buChar char=""/>
              <a:defRPr/>
            </a:pPr>
            <a:r>
              <a:rPr lang="cs-CZ" sz="1900" dirty="0" err="1">
                <a:solidFill>
                  <a:schemeClr val="tx1"/>
                </a:solidFill>
                <a:latin typeface="Palatino Linotype" panose="02040502050505030304" pitchFamily="18" charset="0"/>
              </a:rPr>
              <a:t>nom</a:t>
            </a:r>
            <a:r>
              <a:rPr lang="cs-CZ" sz="1900" dirty="0">
                <a:solidFill>
                  <a:schemeClr val="tx1"/>
                </a:solidFill>
                <a:latin typeface="Palatino Linotype" panose="02040502050505030304" pitchFamily="18" charset="0"/>
              </a:rPr>
              <a:t>. </a:t>
            </a:r>
            <a:r>
              <a:rPr lang="cs-CZ" sz="1900" dirty="0" err="1">
                <a:solidFill>
                  <a:schemeClr val="tx1"/>
                </a:solidFill>
                <a:latin typeface="Palatino Linotype" panose="02040502050505030304" pitchFamily="18" charset="0"/>
              </a:rPr>
              <a:t>fractura</a:t>
            </a:r>
            <a:r>
              <a:rPr lang="cs-CZ" sz="1900" dirty="0">
                <a:solidFill>
                  <a:schemeClr val="tx1"/>
                </a:solidFill>
                <a:latin typeface="Palatino Linotype" panose="02040502050505030304" pitchFamily="18" charset="0"/>
              </a:rPr>
              <a:t> </a:t>
            </a:r>
            <a:r>
              <a:rPr lang="cs-CZ" sz="1900" dirty="0" err="1">
                <a:solidFill>
                  <a:schemeClr val="tx1"/>
                </a:solidFill>
                <a:latin typeface="Palatino Linotype" panose="02040502050505030304" pitchFamily="18" charset="0"/>
              </a:rPr>
              <a:t>aperta</a:t>
            </a:r>
            <a:endParaRPr lang="cs-CZ" sz="1900" dirty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548640" lvl="1" indent="-274320" eaLnBrk="1" fontAlgn="auto" hangingPunct="1">
              <a:spcAft>
                <a:spcPts val="0"/>
              </a:spcAft>
              <a:buFont typeface="Wingdings"/>
              <a:buChar char=""/>
              <a:defRPr/>
            </a:pPr>
            <a:r>
              <a:rPr lang="cs-CZ" sz="1900" dirty="0">
                <a:solidFill>
                  <a:schemeClr val="tx1"/>
                </a:solidFill>
                <a:latin typeface="Palatino Linotype" panose="02040502050505030304" pitchFamily="18" charset="0"/>
              </a:rPr>
              <a:t>gen. </a:t>
            </a:r>
            <a:r>
              <a:rPr lang="cs-CZ" sz="1900" dirty="0" err="1">
                <a:solidFill>
                  <a:schemeClr val="tx1"/>
                </a:solidFill>
                <a:latin typeface="Palatino Linotype" panose="02040502050505030304" pitchFamily="18" charset="0"/>
              </a:rPr>
              <a:t>fracturae</a:t>
            </a:r>
            <a:r>
              <a:rPr lang="cs-CZ" sz="1900" dirty="0">
                <a:solidFill>
                  <a:schemeClr val="tx1"/>
                </a:solidFill>
                <a:latin typeface="Palatino Linotype" panose="02040502050505030304" pitchFamily="18" charset="0"/>
              </a:rPr>
              <a:t> </a:t>
            </a:r>
            <a:r>
              <a:rPr lang="cs-CZ" sz="1900" dirty="0" err="1">
                <a:solidFill>
                  <a:schemeClr val="tx1"/>
                </a:solidFill>
                <a:latin typeface="Palatino Linotype" panose="02040502050505030304" pitchFamily="18" charset="0"/>
              </a:rPr>
              <a:t>apertae</a:t>
            </a:r>
            <a:endParaRPr lang="cs-CZ" sz="1900" dirty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548640" lvl="1" indent="-274320" eaLnBrk="1" fontAlgn="auto" hangingPunct="1">
              <a:spcAft>
                <a:spcPts val="0"/>
              </a:spcAft>
              <a:buFont typeface="Wingdings"/>
              <a:buChar char=""/>
              <a:defRPr/>
            </a:pPr>
            <a:r>
              <a:rPr lang="cs-CZ" sz="1900" dirty="0" err="1">
                <a:solidFill>
                  <a:schemeClr val="tx1"/>
                </a:solidFill>
                <a:latin typeface="Palatino Linotype" panose="02040502050505030304" pitchFamily="18" charset="0"/>
              </a:rPr>
              <a:t>ak</a:t>
            </a:r>
            <a:r>
              <a:rPr lang="cs-CZ" sz="1900" dirty="0">
                <a:solidFill>
                  <a:schemeClr val="tx1"/>
                </a:solidFill>
                <a:latin typeface="Palatino Linotype" panose="02040502050505030304" pitchFamily="18" charset="0"/>
              </a:rPr>
              <a:t>. </a:t>
            </a:r>
            <a:r>
              <a:rPr lang="cs-CZ" sz="1900" dirty="0" err="1">
                <a:solidFill>
                  <a:schemeClr val="tx1"/>
                </a:solidFill>
                <a:latin typeface="Palatino Linotype" panose="02040502050505030304" pitchFamily="18" charset="0"/>
              </a:rPr>
              <a:t>fracturam</a:t>
            </a:r>
            <a:r>
              <a:rPr lang="cs-CZ" sz="1900" dirty="0">
                <a:solidFill>
                  <a:schemeClr val="tx1"/>
                </a:solidFill>
                <a:latin typeface="Palatino Linotype" panose="02040502050505030304" pitchFamily="18" charset="0"/>
              </a:rPr>
              <a:t> </a:t>
            </a:r>
            <a:r>
              <a:rPr lang="cs-CZ" sz="1900" dirty="0" err="1">
                <a:solidFill>
                  <a:schemeClr val="tx1"/>
                </a:solidFill>
                <a:latin typeface="Palatino Linotype" panose="02040502050505030304" pitchFamily="18" charset="0"/>
              </a:rPr>
              <a:t>apertam</a:t>
            </a:r>
            <a:endParaRPr lang="cs-CZ" sz="1900" dirty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548640" lvl="1" indent="-274320" eaLnBrk="1" fontAlgn="auto" hangingPunct="1">
              <a:spcAft>
                <a:spcPts val="0"/>
              </a:spcAft>
              <a:buFont typeface="Wingdings"/>
              <a:buChar char=""/>
              <a:defRPr/>
            </a:pPr>
            <a:r>
              <a:rPr lang="cs-CZ" sz="1900" dirty="0" err="1">
                <a:solidFill>
                  <a:schemeClr val="tx1"/>
                </a:solidFill>
                <a:latin typeface="Palatino Linotype" panose="02040502050505030304" pitchFamily="18" charset="0"/>
              </a:rPr>
              <a:t>abl</a:t>
            </a:r>
            <a:r>
              <a:rPr lang="cs-CZ" sz="1900" dirty="0">
                <a:solidFill>
                  <a:schemeClr val="tx1"/>
                </a:solidFill>
                <a:latin typeface="Palatino Linotype" panose="02040502050505030304" pitchFamily="18" charset="0"/>
              </a:rPr>
              <a:t>. </a:t>
            </a:r>
            <a:r>
              <a:rPr lang="cs-CZ" sz="1900" dirty="0" err="1">
                <a:solidFill>
                  <a:schemeClr val="tx1"/>
                </a:solidFill>
                <a:latin typeface="Palatino Linotype" panose="02040502050505030304" pitchFamily="18" charset="0"/>
              </a:rPr>
              <a:t>fractur</a:t>
            </a:r>
            <a:r>
              <a:rPr lang="en-US" altLang="cs-CZ" sz="2000" dirty="0">
                <a:solidFill>
                  <a:schemeClr val="tx1"/>
                </a:solidFill>
                <a:latin typeface="Palatino Linotype" panose="02040502050505030304" pitchFamily="18" charset="0"/>
                <a:cs typeface="Arial" charset="0"/>
              </a:rPr>
              <a:t>ā</a:t>
            </a:r>
            <a:r>
              <a:rPr lang="cs-CZ" sz="1900" dirty="0">
                <a:solidFill>
                  <a:schemeClr val="tx1"/>
                </a:solidFill>
                <a:latin typeface="Palatino Linotype" panose="02040502050505030304" pitchFamily="18" charset="0"/>
              </a:rPr>
              <a:t> </a:t>
            </a:r>
            <a:r>
              <a:rPr lang="cs-CZ" sz="1900" dirty="0" err="1">
                <a:solidFill>
                  <a:schemeClr val="tx1"/>
                </a:solidFill>
                <a:latin typeface="Palatino Linotype" panose="02040502050505030304" pitchFamily="18" charset="0"/>
              </a:rPr>
              <a:t>apert</a:t>
            </a:r>
            <a:r>
              <a:rPr lang="en-US" altLang="cs-CZ" sz="2000" dirty="0">
                <a:solidFill>
                  <a:schemeClr val="tx1"/>
                </a:solidFill>
                <a:latin typeface="Palatino Linotype" panose="02040502050505030304" pitchFamily="18" charset="0"/>
                <a:cs typeface="Arial" charset="0"/>
              </a:rPr>
              <a:t>ā</a:t>
            </a:r>
            <a:endParaRPr lang="cs-CZ" sz="1900" dirty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cs-CZ" dirty="0"/>
          </a:p>
        </p:txBody>
      </p:sp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id="{F55E3409-2FCE-407A-82C7-859DF1C1FCD3}"/>
              </a:ext>
            </a:extLst>
          </p:cNvPr>
          <p:cNvGraphicFramePr>
            <a:graphicFrameLocks noGrp="1"/>
          </p:cNvGraphicFramePr>
          <p:nvPr/>
        </p:nvGraphicFramePr>
        <p:xfrm>
          <a:off x="1187450" y="2133600"/>
          <a:ext cx="3889375" cy="213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03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05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84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 sz="2200" dirty="0">
                          <a:latin typeface="Palatino Linotype" panose="02040502050505030304" pitchFamily="18" charset="0"/>
                        </a:rPr>
                        <a:t>pád</a:t>
                      </a:r>
                    </a:p>
                  </a:txBody>
                  <a:tcPr marL="91462" marR="91462"/>
                </a:tc>
                <a:tc>
                  <a:txBody>
                    <a:bodyPr/>
                    <a:lstStyle/>
                    <a:p>
                      <a:r>
                        <a:rPr lang="cs-CZ" sz="2200" dirty="0">
                          <a:latin typeface="Palatino Linotype" panose="02040502050505030304" pitchFamily="18" charset="0"/>
                        </a:rPr>
                        <a:t>singulár</a:t>
                      </a:r>
                    </a:p>
                  </a:txBody>
                  <a:tcPr marL="91462" marR="91462"/>
                </a:tc>
                <a:tc>
                  <a:txBody>
                    <a:bodyPr/>
                    <a:lstStyle/>
                    <a:p>
                      <a:r>
                        <a:rPr lang="cs-CZ" sz="2200" dirty="0">
                          <a:latin typeface="Palatino Linotype" panose="02040502050505030304" pitchFamily="18" charset="0"/>
                        </a:rPr>
                        <a:t>plurál</a:t>
                      </a:r>
                    </a:p>
                  </a:txBody>
                  <a:tcPr marL="91462" marR="91462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2200" dirty="0" err="1">
                          <a:latin typeface="Palatino Linotype" panose="02040502050505030304" pitchFamily="18" charset="0"/>
                        </a:rPr>
                        <a:t>nom</a:t>
                      </a:r>
                      <a:r>
                        <a:rPr lang="cs-CZ" sz="2200" dirty="0">
                          <a:latin typeface="Palatino Linotype" panose="02040502050505030304" pitchFamily="18" charset="0"/>
                        </a:rPr>
                        <a:t>.</a:t>
                      </a:r>
                    </a:p>
                  </a:txBody>
                  <a:tcPr marL="91462" marR="91462"/>
                </a:tc>
                <a:tc>
                  <a:txBody>
                    <a:bodyPr/>
                    <a:lstStyle/>
                    <a:p>
                      <a:r>
                        <a:rPr lang="cs-CZ" sz="2200" dirty="0" err="1">
                          <a:latin typeface="Palatino Linotype" panose="02040502050505030304" pitchFamily="18" charset="0"/>
                        </a:rPr>
                        <a:t>vēn</a:t>
                      </a:r>
                      <a:r>
                        <a:rPr lang="cs-CZ" sz="2200" dirty="0" err="1">
                          <a:solidFill>
                            <a:srgbClr val="C00000"/>
                          </a:solidFill>
                          <a:latin typeface="Palatino Linotype" panose="02040502050505030304" pitchFamily="18" charset="0"/>
                        </a:rPr>
                        <a:t>a</a:t>
                      </a:r>
                      <a:endParaRPr lang="cs-CZ" sz="2200" dirty="0">
                        <a:solidFill>
                          <a:srgbClr val="C00000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 marL="91462" marR="91462"/>
                </a:tc>
                <a:tc>
                  <a:txBody>
                    <a:bodyPr/>
                    <a:lstStyle/>
                    <a:p>
                      <a:r>
                        <a:rPr lang="cs-CZ" sz="2200" dirty="0" err="1">
                          <a:latin typeface="Palatino Linotype" panose="02040502050505030304" pitchFamily="18" charset="0"/>
                        </a:rPr>
                        <a:t>vēn</a:t>
                      </a:r>
                      <a:r>
                        <a:rPr lang="cs-CZ" sz="2200" dirty="0" err="1">
                          <a:solidFill>
                            <a:srgbClr val="C00000"/>
                          </a:solidFill>
                          <a:latin typeface="Palatino Linotype" panose="02040502050505030304" pitchFamily="18" charset="0"/>
                        </a:rPr>
                        <a:t>ae</a:t>
                      </a:r>
                      <a:endParaRPr lang="cs-CZ" sz="2200" dirty="0">
                        <a:solidFill>
                          <a:srgbClr val="C00000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 marL="91462" marR="91462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2200" dirty="0">
                          <a:latin typeface="Palatino Linotype" panose="02040502050505030304" pitchFamily="18" charset="0"/>
                        </a:rPr>
                        <a:t>gen.</a:t>
                      </a:r>
                    </a:p>
                  </a:txBody>
                  <a:tcPr marL="91462" marR="91462"/>
                </a:tc>
                <a:tc>
                  <a:txBody>
                    <a:bodyPr/>
                    <a:lstStyle/>
                    <a:p>
                      <a:r>
                        <a:rPr lang="cs-CZ" sz="2200" dirty="0" err="1">
                          <a:latin typeface="Palatino Linotype" panose="02040502050505030304" pitchFamily="18" charset="0"/>
                        </a:rPr>
                        <a:t>vēn</a:t>
                      </a:r>
                      <a:r>
                        <a:rPr lang="cs-CZ" sz="2200" dirty="0" err="1">
                          <a:solidFill>
                            <a:srgbClr val="C00000"/>
                          </a:solidFill>
                          <a:latin typeface="Palatino Linotype" panose="02040502050505030304" pitchFamily="18" charset="0"/>
                        </a:rPr>
                        <a:t>ae</a:t>
                      </a:r>
                      <a:endParaRPr lang="cs-CZ" sz="2200" dirty="0">
                        <a:solidFill>
                          <a:srgbClr val="C00000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 marL="91462" marR="91462"/>
                </a:tc>
                <a:tc>
                  <a:txBody>
                    <a:bodyPr/>
                    <a:lstStyle/>
                    <a:p>
                      <a:r>
                        <a:rPr lang="cs-CZ" sz="2200" dirty="0" err="1">
                          <a:latin typeface="Palatino Linotype" panose="02040502050505030304" pitchFamily="18" charset="0"/>
                        </a:rPr>
                        <a:t>vēn</a:t>
                      </a:r>
                      <a:r>
                        <a:rPr lang="en-US" altLang="cs-CZ" sz="2200" dirty="0">
                          <a:solidFill>
                            <a:srgbClr val="C00000"/>
                          </a:solidFill>
                          <a:latin typeface="Palatino Linotype" panose="02040502050505030304" pitchFamily="18" charset="0"/>
                          <a:cs typeface="Arial" charset="0"/>
                        </a:rPr>
                        <a:t>ā</a:t>
                      </a:r>
                      <a:r>
                        <a:rPr lang="cs-CZ" sz="2200" dirty="0">
                          <a:solidFill>
                            <a:srgbClr val="C00000"/>
                          </a:solidFill>
                          <a:latin typeface="Palatino Linotype" panose="02040502050505030304" pitchFamily="18" charset="0"/>
                        </a:rPr>
                        <a:t>rum</a:t>
                      </a:r>
                    </a:p>
                  </a:txBody>
                  <a:tcPr marL="91462" marR="91462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2200" dirty="0" err="1">
                          <a:latin typeface="Palatino Linotype" panose="02040502050505030304" pitchFamily="18" charset="0"/>
                        </a:rPr>
                        <a:t>ak</a:t>
                      </a:r>
                      <a:r>
                        <a:rPr lang="cs-CZ" sz="2200" dirty="0">
                          <a:latin typeface="Palatino Linotype" panose="02040502050505030304" pitchFamily="18" charset="0"/>
                        </a:rPr>
                        <a:t>.</a:t>
                      </a:r>
                    </a:p>
                  </a:txBody>
                  <a:tcPr marL="91462" marR="91462"/>
                </a:tc>
                <a:tc>
                  <a:txBody>
                    <a:bodyPr/>
                    <a:lstStyle/>
                    <a:p>
                      <a:r>
                        <a:rPr lang="cs-CZ" sz="2200" dirty="0" err="1">
                          <a:latin typeface="Palatino Linotype" panose="02040502050505030304" pitchFamily="18" charset="0"/>
                        </a:rPr>
                        <a:t>vēn</a:t>
                      </a:r>
                      <a:r>
                        <a:rPr lang="cs-CZ" sz="2200" dirty="0" err="1">
                          <a:solidFill>
                            <a:srgbClr val="C00000"/>
                          </a:solidFill>
                          <a:latin typeface="Palatino Linotype" panose="02040502050505030304" pitchFamily="18" charset="0"/>
                        </a:rPr>
                        <a:t>am</a:t>
                      </a:r>
                      <a:endParaRPr lang="cs-CZ" sz="2200" dirty="0">
                        <a:solidFill>
                          <a:srgbClr val="C00000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 marL="91462" marR="91462"/>
                </a:tc>
                <a:tc>
                  <a:txBody>
                    <a:bodyPr/>
                    <a:lstStyle/>
                    <a:p>
                      <a:r>
                        <a:rPr lang="cs-CZ" sz="2200" dirty="0" err="1">
                          <a:latin typeface="Palatino Linotype" panose="02040502050505030304" pitchFamily="18" charset="0"/>
                        </a:rPr>
                        <a:t>vēn</a:t>
                      </a:r>
                      <a:r>
                        <a:rPr lang="en-US" altLang="cs-CZ" sz="2200" dirty="0">
                          <a:solidFill>
                            <a:srgbClr val="C00000"/>
                          </a:solidFill>
                          <a:latin typeface="Palatino Linotype" panose="02040502050505030304" pitchFamily="18" charset="0"/>
                          <a:cs typeface="Arial" charset="0"/>
                        </a:rPr>
                        <a:t>ā</a:t>
                      </a:r>
                      <a:r>
                        <a:rPr lang="cs-CZ" sz="2200" dirty="0">
                          <a:solidFill>
                            <a:srgbClr val="C00000"/>
                          </a:solidFill>
                          <a:latin typeface="Palatino Linotype" panose="02040502050505030304" pitchFamily="18" charset="0"/>
                        </a:rPr>
                        <a:t>s</a:t>
                      </a:r>
                    </a:p>
                  </a:txBody>
                  <a:tcPr marL="91462" marR="91462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2200" dirty="0" err="1">
                          <a:latin typeface="Palatino Linotype" panose="02040502050505030304" pitchFamily="18" charset="0"/>
                        </a:rPr>
                        <a:t>abl</a:t>
                      </a:r>
                      <a:r>
                        <a:rPr lang="cs-CZ" sz="2200" dirty="0">
                          <a:latin typeface="Palatino Linotype" panose="02040502050505030304" pitchFamily="18" charset="0"/>
                        </a:rPr>
                        <a:t>.</a:t>
                      </a:r>
                    </a:p>
                  </a:txBody>
                  <a:tcPr marL="91462" marR="91462"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200" dirty="0" err="1">
                          <a:latin typeface="Palatino Linotype" panose="02040502050505030304" pitchFamily="18" charset="0"/>
                        </a:rPr>
                        <a:t>vēn</a:t>
                      </a:r>
                      <a:r>
                        <a:rPr lang="en-US" altLang="cs-CZ" sz="2200" dirty="0">
                          <a:solidFill>
                            <a:srgbClr val="C00000"/>
                          </a:solidFill>
                          <a:latin typeface="Palatino Linotype" panose="02040502050505030304" pitchFamily="18" charset="0"/>
                          <a:cs typeface="Arial" charset="0"/>
                        </a:rPr>
                        <a:t>ā</a:t>
                      </a:r>
                      <a:endParaRPr lang="cs-CZ" sz="2200" dirty="0">
                        <a:solidFill>
                          <a:srgbClr val="C00000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 marL="91462" marR="91462"/>
                </a:tc>
                <a:tc>
                  <a:txBody>
                    <a:bodyPr/>
                    <a:lstStyle/>
                    <a:p>
                      <a:r>
                        <a:rPr lang="cs-CZ" sz="2200" dirty="0" err="1">
                          <a:latin typeface="Palatino Linotype" panose="02040502050505030304" pitchFamily="18" charset="0"/>
                        </a:rPr>
                        <a:t>vēn</a:t>
                      </a:r>
                      <a:r>
                        <a:rPr lang="cs-CZ" sz="2200" i="0" dirty="0" err="1">
                          <a:solidFill>
                            <a:srgbClr val="C00000"/>
                          </a:solidFill>
                          <a:latin typeface="Palatino Linotype" panose="02040502050505030304" pitchFamily="18" charset="0"/>
                        </a:rPr>
                        <a:t>ī</a:t>
                      </a:r>
                      <a:r>
                        <a:rPr lang="cs-CZ" sz="2200" dirty="0" err="1">
                          <a:solidFill>
                            <a:srgbClr val="C00000"/>
                          </a:solidFill>
                          <a:latin typeface="Palatino Linotype" panose="02040502050505030304" pitchFamily="18" charset="0"/>
                        </a:rPr>
                        <a:t>s</a:t>
                      </a:r>
                      <a:endParaRPr lang="cs-CZ" sz="2200" dirty="0">
                        <a:solidFill>
                          <a:srgbClr val="C00000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 marL="91462" marR="91462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Nadpis 1">
            <a:extLst>
              <a:ext uri="{FF2B5EF4-FFF2-40B4-BE49-F238E27FC236}">
                <a16:creationId xmlns:a16="http://schemas.microsoft.com/office/drawing/2014/main" id="{03E8894B-BC13-4D34-B1B4-FDB2B9A10A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>
                <a:solidFill>
                  <a:srgbClr val="A03F20"/>
                </a:solidFill>
                <a:latin typeface="Palatino Linotype" panose="02040502050505030304" pitchFamily="18" charset="0"/>
              </a:rPr>
              <a:t>1. deklinace</a:t>
            </a:r>
            <a:endParaRPr lang="cs-CZ" altLang="cs-CZ">
              <a:solidFill>
                <a:srgbClr val="A03F20"/>
              </a:solidFill>
            </a:endParaRPr>
          </a:p>
        </p:txBody>
      </p:sp>
      <p:sp>
        <p:nvSpPr>
          <p:cNvPr id="37891" name="Zástupný symbol pro obsah 2">
            <a:extLst>
              <a:ext uri="{FF2B5EF4-FFF2-40B4-BE49-F238E27FC236}">
                <a16:creationId xmlns:a16="http://schemas.microsoft.com/office/drawing/2014/main" id="{A6EB78A0-2E23-4A4A-882A-8BBE89291815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/>
            <a:r>
              <a:rPr lang="cs-CZ" altLang="cs-CZ">
                <a:latin typeface="Palatino Linotype" panose="02040502050505030304" pitchFamily="18" charset="0"/>
              </a:rPr>
              <a:t>S</a:t>
            </a:r>
            <a:r>
              <a:rPr lang="pt-BR" altLang="cs-CZ">
                <a:latin typeface="Palatino Linotype" panose="02040502050505030304" pitchFamily="18" charset="0"/>
              </a:rPr>
              <a:t>ubstantiva 1. deklinace řeckého původu: </a:t>
            </a:r>
          </a:p>
          <a:p>
            <a:pPr lvl="1" eaLnBrk="1" hangingPunct="1">
              <a:buFont typeface="Wingdings" panose="05000000000000000000" pitchFamily="2" charset="2"/>
              <a:buChar char="Ø"/>
            </a:pPr>
            <a:r>
              <a:rPr lang="cs-CZ" altLang="cs-CZ">
                <a:latin typeface="Palatino Linotype" panose="02040502050505030304" pitchFamily="18" charset="0"/>
              </a:rPr>
              <a:t>nom. sg. zakončený na </a:t>
            </a:r>
            <a:r>
              <a:rPr lang="cs-CZ" altLang="cs-CZ" b="1">
                <a:latin typeface="Palatino Linotype" panose="02040502050505030304" pitchFamily="18" charset="0"/>
              </a:rPr>
              <a:t>-a</a:t>
            </a:r>
            <a:r>
              <a:rPr lang="cs-CZ" altLang="cs-CZ">
                <a:latin typeface="Palatino Linotype" panose="02040502050505030304" pitchFamily="18" charset="0"/>
              </a:rPr>
              <a:t>, gen. sg. </a:t>
            </a:r>
            <a:r>
              <a:rPr lang="cs-CZ" altLang="cs-CZ" b="1">
                <a:latin typeface="Palatino Linotype" panose="02040502050505030304" pitchFamily="18" charset="0"/>
              </a:rPr>
              <a:t>-ae</a:t>
            </a:r>
            <a:r>
              <a:rPr lang="cs-CZ" altLang="cs-CZ">
                <a:latin typeface="Palatino Linotype" panose="02040502050505030304" pitchFamily="18" charset="0"/>
              </a:rPr>
              <a:t>, např. </a:t>
            </a:r>
            <a:r>
              <a:rPr lang="cs-CZ" altLang="cs-CZ" i="1">
                <a:latin typeface="Palatino Linotype" panose="02040502050505030304" pitchFamily="18" charset="0"/>
              </a:rPr>
              <a:t>art</a:t>
            </a:r>
            <a:r>
              <a:rPr lang="cs-CZ" altLang="cs-CZ">
                <a:latin typeface="Palatino Linotype" panose="02040502050505030304" pitchFamily="18" charset="0"/>
              </a:rPr>
              <a:t>ē</a:t>
            </a:r>
            <a:r>
              <a:rPr lang="cs-CZ" altLang="cs-CZ" i="1">
                <a:latin typeface="Palatino Linotype" panose="02040502050505030304" pitchFamily="18" charset="0"/>
              </a:rPr>
              <a:t>ria, ae, f.</a:t>
            </a:r>
            <a:r>
              <a:rPr lang="cs-CZ" altLang="cs-CZ">
                <a:latin typeface="Palatino Linotype" panose="02040502050505030304" pitchFamily="18" charset="0"/>
              </a:rPr>
              <a:t>; skloňují se podle vzoru </a:t>
            </a:r>
            <a:r>
              <a:rPr lang="cs-CZ" altLang="cs-CZ" i="1">
                <a:latin typeface="Palatino Linotype" panose="02040502050505030304" pitchFamily="18" charset="0"/>
              </a:rPr>
              <a:t>vēna </a:t>
            </a:r>
          </a:p>
          <a:p>
            <a:pPr lvl="1" eaLnBrk="1" hangingPunct="1">
              <a:buFont typeface="Wingdings" panose="05000000000000000000" pitchFamily="2" charset="2"/>
              <a:buChar char="Ø"/>
            </a:pPr>
            <a:endParaRPr lang="cs-CZ" altLang="cs-CZ">
              <a:latin typeface="Palatino Linotype" panose="02040502050505030304" pitchFamily="18" charset="0"/>
            </a:endParaRPr>
          </a:p>
          <a:p>
            <a:pPr lvl="1" eaLnBrk="1" hangingPunct="1">
              <a:buFont typeface="Wingdings" panose="05000000000000000000" pitchFamily="2" charset="2"/>
              <a:buChar char="Ø"/>
            </a:pPr>
            <a:r>
              <a:rPr lang="cs-CZ" altLang="cs-CZ">
                <a:latin typeface="Palatino Linotype" panose="02040502050505030304" pitchFamily="18" charset="0"/>
              </a:rPr>
              <a:t>nom. sg. zakončený na </a:t>
            </a:r>
            <a:r>
              <a:rPr lang="cs-CZ" altLang="cs-CZ" b="1">
                <a:latin typeface="Palatino Linotype" panose="02040502050505030304" pitchFamily="18" charset="0"/>
              </a:rPr>
              <a:t>-ē</a:t>
            </a:r>
            <a:r>
              <a:rPr lang="cs-CZ" altLang="cs-CZ">
                <a:latin typeface="Palatino Linotype" panose="02040502050505030304" pitchFamily="18" charset="0"/>
              </a:rPr>
              <a:t>, gen. sg. -</a:t>
            </a:r>
            <a:r>
              <a:rPr lang="cs-CZ" altLang="cs-CZ" b="1">
                <a:latin typeface="Palatino Linotype" panose="02040502050505030304" pitchFamily="18" charset="0"/>
              </a:rPr>
              <a:t>ēs</a:t>
            </a:r>
            <a:r>
              <a:rPr lang="cs-CZ" altLang="cs-CZ">
                <a:latin typeface="Palatino Linotype" panose="02040502050505030304" pitchFamily="18" charset="0"/>
              </a:rPr>
              <a:t>, např. </a:t>
            </a:r>
            <a:r>
              <a:rPr lang="cs-CZ" altLang="cs-CZ" i="1">
                <a:latin typeface="Palatino Linotype" panose="02040502050505030304" pitchFamily="18" charset="0"/>
              </a:rPr>
              <a:t>systolē, ēs, f.</a:t>
            </a:r>
            <a:r>
              <a:rPr lang="cs-CZ" altLang="cs-CZ">
                <a:latin typeface="Palatino Linotype" panose="02040502050505030304" pitchFamily="18" charset="0"/>
              </a:rPr>
              <a:t>; v singuláru si uchovávají původní řecké koncovky</a:t>
            </a:r>
          </a:p>
          <a:p>
            <a:pPr lvl="1" eaLnBrk="1" hangingPunct="1">
              <a:buFont typeface="Wingdings" panose="05000000000000000000" pitchFamily="2" charset="2"/>
              <a:buChar char="Ø"/>
            </a:pPr>
            <a:endParaRPr lang="cs-CZ" altLang="cs-CZ">
              <a:latin typeface="Palatino Linotype" panose="02040502050505030304" pitchFamily="18" charset="0"/>
            </a:endParaRPr>
          </a:p>
          <a:p>
            <a:pPr lvl="1" eaLnBrk="1" hangingPunct="1">
              <a:buFont typeface="Wingdings" panose="05000000000000000000" pitchFamily="2" charset="2"/>
              <a:buChar char="Ø"/>
            </a:pPr>
            <a:r>
              <a:rPr lang="cs-CZ" altLang="cs-CZ">
                <a:latin typeface="Palatino Linotype" panose="02040502050505030304" pitchFamily="18" charset="0"/>
              </a:rPr>
              <a:t>nom. sg. zakončený na -</a:t>
            </a:r>
            <a:r>
              <a:rPr lang="cs-CZ" altLang="cs-CZ" b="1">
                <a:latin typeface="Palatino Linotype" panose="02040502050505030304" pitchFamily="18" charset="0"/>
              </a:rPr>
              <a:t>ēs</a:t>
            </a:r>
            <a:r>
              <a:rPr lang="cs-CZ" altLang="cs-CZ">
                <a:latin typeface="Palatino Linotype" panose="02040502050505030304" pitchFamily="18" charset="0"/>
              </a:rPr>
              <a:t>, gen. sg. na -</a:t>
            </a:r>
            <a:r>
              <a:rPr lang="cs-CZ" altLang="cs-CZ" b="1">
                <a:latin typeface="Palatino Linotype" panose="02040502050505030304" pitchFamily="18" charset="0"/>
              </a:rPr>
              <a:t>ae</a:t>
            </a:r>
            <a:r>
              <a:rPr lang="cs-CZ" altLang="cs-CZ">
                <a:latin typeface="Palatino Linotype" panose="02040502050505030304" pitchFamily="18" charset="0"/>
              </a:rPr>
              <a:t>, např. </a:t>
            </a:r>
            <a:r>
              <a:rPr lang="cs-CZ" altLang="cs-CZ" i="1">
                <a:latin typeface="Palatino Linotype" panose="02040502050505030304" pitchFamily="18" charset="0"/>
              </a:rPr>
              <a:t>diabētēs, ae, m.</a:t>
            </a:r>
            <a:r>
              <a:rPr lang="cs-CZ" altLang="cs-CZ">
                <a:latin typeface="Palatino Linotype" panose="02040502050505030304" pitchFamily="18" charset="0"/>
              </a:rPr>
              <a:t>; skloňují se podle vzoru </a:t>
            </a:r>
            <a:r>
              <a:rPr lang="cs-CZ" altLang="cs-CZ" i="1">
                <a:latin typeface="Palatino Linotype" panose="02040502050505030304" pitchFamily="18" charset="0"/>
              </a:rPr>
              <a:t>vēna</a:t>
            </a:r>
            <a:r>
              <a:rPr lang="cs-CZ" altLang="cs-CZ">
                <a:latin typeface="Palatino Linotype" panose="02040502050505030304" pitchFamily="18" charset="0"/>
              </a:rPr>
              <a:t>, v některých pádech v singuláru mohou mít i původní řecké koncovky </a:t>
            </a:r>
          </a:p>
          <a:p>
            <a:pPr eaLnBrk="1" hangingPunct="1"/>
            <a:endParaRPr lang="cs-CZ" altLang="cs-CZ">
              <a:latin typeface="Palatino Linotype" panose="02040502050505030304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Nadpis 1">
            <a:extLst>
              <a:ext uri="{FF2B5EF4-FFF2-40B4-BE49-F238E27FC236}">
                <a16:creationId xmlns:a16="http://schemas.microsoft.com/office/drawing/2014/main" id="{AB593524-100B-4B59-BD1D-3E08FFF5C3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823913"/>
          </a:xfrm>
        </p:spPr>
        <p:txBody>
          <a:bodyPr/>
          <a:lstStyle/>
          <a:p>
            <a:pPr eaLnBrk="1" hangingPunct="1"/>
            <a:r>
              <a:rPr lang="cs-CZ" altLang="cs-CZ" sz="3000">
                <a:solidFill>
                  <a:srgbClr val="A03F20"/>
                </a:solidFill>
                <a:latin typeface="Palatino Linotype" panose="02040502050505030304" pitchFamily="18" charset="0"/>
              </a:rPr>
              <a:t>1. deklinace – substantiva řeckého původu</a:t>
            </a:r>
            <a:endParaRPr lang="cs-CZ" altLang="cs-CZ" sz="3000">
              <a:solidFill>
                <a:srgbClr val="A03F20"/>
              </a:solidFill>
            </a:endParaRPr>
          </a:p>
        </p:txBody>
      </p:sp>
      <p:graphicFrame>
        <p:nvGraphicFramePr>
          <p:cNvPr id="4" name="Zástupný symbol pro obsah 3">
            <a:extLst>
              <a:ext uri="{FF2B5EF4-FFF2-40B4-BE49-F238E27FC236}">
                <a16:creationId xmlns:a16="http://schemas.microsoft.com/office/drawing/2014/main" id="{A99003CD-8A0B-46D1-B590-118B9CE02AEA}"/>
              </a:ext>
            </a:extLst>
          </p:cNvPr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82549473"/>
              </p:ext>
            </p:extLst>
          </p:nvPr>
        </p:nvGraphicFramePr>
        <p:xfrm>
          <a:off x="301625" y="1527175"/>
          <a:ext cx="8504240" cy="198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60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260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260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260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cs-CZ" sz="2000" b="1" dirty="0"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cs-CZ" sz="2000" b="1" i="0" u="none" strike="noStrike" kern="1200" baseline="0" dirty="0" err="1">
                          <a:solidFill>
                            <a:schemeClr val="lt1"/>
                          </a:solidFill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artēria</a:t>
                      </a:r>
                      <a:r>
                        <a:rPr kumimoji="0" lang="cs-CZ" sz="2000" b="1" i="0" u="none" strike="noStrike" kern="1200" baseline="0" dirty="0">
                          <a:solidFill>
                            <a:schemeClr val="lt1"/>
                          </a:solidFill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cs-CZ" sz="2000" b="1" i="0" u="none" strike="noStrike" kern="1200" baseline="0" dirty="0" err="1">
                          <a:solidFill>
                            <a:schemeClr val="lt1"/>
                          </a:solidFill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ae</a:t>
                      </a:r>
                      <a:r>
                        <a:rPr kumimoji="0" lang="cs-CZ" sz="2000" b="1" i="0" u="none" strike="noStrike" kern="1200" baseline="0" dirty="0">
                          <a:solidFill>
                            <a:schemeClr val="lt1"/>
                          </a:solidFill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, f.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cs-CZ" sz="2000" b="1" i="0" u="none" strike="noStrike" kern="1200" baseline="0" dirty="0" err="1">
                          <a:solidFill>
                            <a:schemeClr val="lt1"/>
                          </a:solidFill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systolē</a:t>
                      </a:r>
                      <a:r>
                        <a:rPr kumimoji="0" lang="cs-CZ" sz="2000" b="1" i="0" u="none" strike="noStrike" kern="1200" baseline="0" dirty="0">
                          <a:solidFill>
                            <a:schemeClr val="lt1"/>
                          </a:solidFill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cs-CZ" sz="2000" b="1" i="0" u="none" strike="noStrike" kern="1200" baseline="0" dirty="0" err="1">
                          <a:solidFill>
                            <a:schemeClr val="lt1"/>
                          </a:solidFill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ēs</a:t>
                      </a:r>
                      <a:r>
                        <a:rPr kumimoji="0" lang="cs-CZ" sz="2000" b="1" i="0" u="none" strike="noStrike" kern="1200" baseline="0" dirty="0">
                          <a:solidFill>
                            <a:schemeClr val="lt1"/>
                          </a:solidFill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, f</a:t>
                      </a:r>
                      <a:endParaRPr lang="cs-CZ" sz="2000" b="1" dirty="0"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cs-CZ" sz="2000" b="1" i="0" u="none" strike="noStrike" kern="1200" baseline="0" dirty="0" err="1">
                          <a:solidFill>
                            <a:schemeClr val="lt1"/>
                          </a:solidFill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diabētēs</a:t>
                      </a:r>
                      <a:r>
                        <a:rPr kumimoji="0" lang="cs-CZ" sz="2000" b="1" i="0" u="none" strike="noStrike" kern="1200" baseline="0" dirty="0">
                          <a:solidFill>
                            <a:schemeClr val="lt1"/>
                          </a:solidFill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cs-CZ" sz="2000" b="1" i="0" u="none" strike="noStrike" kern="1200" baseline="0" dirty="0" err="1">
                          <a:solidFill>
                            <a:schemeClr val="lt1"/>
                          </a:solidFill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ae</a:t>
                      </a:r>
                      <a:r>
                        <a:rPr kumimoji="0" lang="cs-CZ" sz="2000" b="1" i="0" u="none" strike="noStrike" kern="1200" baseline="0" dirty="0">
                          <a:solidFill>
                            <a:schemeClr val="lt1"/>
                          </a:solidFill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, m. </a:t>
                      </a:r>
                      <a:endParaRPr lang="cs-CZ" sz="2000" b="1" dirty="0"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2000" b="1" dirty="0" err="1">
                          <a:latin typeface="Palatino Linotype" panose="02040502050505030304" pitchFamily="18" charset="0"/>
                        </a:rPr>
                        <a:t>nom</a:t>
                      </a:r>
                      <a:r>
                        <a:rPr lang="cs-CZ" sz="2000" b="1" dirty="0">
                          <a:latin typeface="Palatino Linotype" panose="02040502050505030304" pitchFamily="18" charset="0"/>
                        </a:rPr>
                        <a:t>. </a:t>
                      </a:r>
                      <a:r>
                        <a:rPr lang="cs-CZ" sz="2000" b="1" dirty="0" err="1">
                          <a:latin typeface="Palatino Linotype" panose="02040502050505030304" pitchFamily="18" charset="0"/>
                        </a:rPr>
                        <a:t>sg</a:t>
                      </a:r>
                      <a:r>
                        <a:rPr lang="cs-CZ" sz="2000" b="1" dirty="0">
                          <a:latin typeface="Palatino Linotype" panose="02040502050505030304" pitchFamily="18" charset="0"/>
                        </a:rPr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cs-CZ" sz="2000" b="1" i="0" u="none" strike="noStrike" kern="1200" baseline="0" dirty="0" err="1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artēri</a:t>
                      </a:r>
                      <a:r>
                        <a:rPr kumimoji="0" lang="cs-CZ" sz="2000" b="1" i="0" u="none" strike="noStrike" kern="1200" baseline="0" dirty="0" err="1">
                          <a:solidFill>
                            <a:srgbClr val="C00000"/>
                          </a:solidFill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endParaRPr lang="cs-CZ" sz="2000" b="1" dirty="0">
                        <a:solidFill>
                          <a:srgbClr val="C00000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cs-CZ" sz="2000" b="1" i="0" u="none" strike="noStrike" kern="1200" baseline="0" dirty="0" err="1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systol</a:t>
                      </a:r>
                      <a:r>
                        <a:rPr kumimoji="0" lang="cs-CZ" sz="2000" b="1" i="0" u="none" strike="noStrike" kern="1200" baseline="0" dirty="0" err="1">
                          <a:solidFill>
                            <a:srgbClr val="C00000"/>
                          </a:solidFill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ē</a:t>
                      </a:r>
                      <a:endParaRPr lang="cs-CZ" sz="2000" b="1" dirty="0">
                        <a:solidFill>
                          <a:srgbClr val="C00000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cs-CZ" sz="2000" b="1" i="0" u="none" strike="noStrike" kern="1200" baseline="0" dirty="0" err="1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diabēt</a:t>
                      </a:r>
                      <a:r>
                        <a:rPr kumimoji="0" lang="cs-CZ" sz="2000" b="1" i="0" u="none" strike="noStrike" kern="1200" baseline="0" dirty="0" err="1">
                          <a:solidFill>
                            <a:srgbClr val="C00000"/>
                          </a:solidFill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ēs</a:t>
                      </a:r>
                      <a:endParaRPr lang="cs-CZ" sz="2000" b="1" dirty="0">
                        <a:solidFill>
                          <a:srgbClr val="C00000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2000" b="1" dirty="0">
                          <a:latin typeface="Palatino Linotype" panose="02040502050505030304" pitchFamily="18" charset="0"/>
                        </a:rPr>
                        <a:t>gen. </a:t>
                      </a:r>
                      <a:r>
                        <a:rPr lang="cs-CZ" sz="2000" b="1" dirty="0" err="1">
                          <a:latin typeface="Palatino Linotype" panose="02040502050505030304" pitchFamily="18" charset="0"/>
                        </a:rPr>
                        <a:t>sg</a:t>
                      </a:r>
                      <a:r>
                        <a:rPr lang="cs-CZ" sz="2000" b="1" dirty="0">
                          <a:latin typeface="Palatino Linotype" panose="02040502050505030304" pitchFamily="18" charset="0"/>
                        </a:rPr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cs-CZ" sz="2000" b="1" i="0" u="none" strike="noStrike" kern="1200" baseline="0" dirty="0" err="1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artēri</a:t>
                      </a:r>
                      <a:r>
                        <a:rPr kumimoji="0" lang="cs-CZ" sz="2000" b="1" i="0" u="none" strike="noStrike" kern="1200" baseline="0" dirty="0" err="1">
                          <a:solidFill>
                            <a:srgbClr val="C00000"/>
                          </a:solidFill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ae</a:t>
                      </a:r>
                      <a:endParaRPr lang="cs-CZ" sz="2000" b="1" dirty="0">
                        <a:solidFill>
                          <a:srgbClr val="C00000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cs-CZ" sz="2000" b="1" i="0" u="none" strike="noStrike" kern="1200" baseline="0" dirty="0" err="1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systol</a:t>
                      </a:r>
                      <a:r>
                        <a:rPr kumimoji="0" lang="cs-CZ" sz="2000" b="1" i="0" u="none" strike="noStrike" kern="1200" baseline="0" dirty="0" err="1">
                          <a:solidFill>
                            <a:srgbClr val="C00000"/>
                          </a:solidFill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ēs</a:t>
                      </a:r>
                      <a:endParaRPr lang="cs-CZ" sz="2000" b="1" dirty="0">
                        <a:solidFill>
                          <a:srgbClr val="C00000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cs-CZ" sz="2000" b="1" i="0" u="none" strike="noStrike" kern="1200" baseline="0" dirty="0" err="1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diabēt</a:t>
                      </a:r>
                      <a:r>
                        <a:rPr kumimoji="0" lang="cs-CZ" sz="2000" b="1" i="0" u="none" strike="noStrike" kern="1200" baseline="0" dirty="0" err="1">
                          <a:solidFill>
                            <a:srgbClr val="C00000"/>
                          </a:solidFill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ae</a:t>
                      </a:r>
                      <a:endParaRPr lang="cs-CZ" sz="2000" b="1" dirty="0">
                        <a:solidFill>
                          <a:srgbClr val="C00000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2000" b="1" dirty="0" err="1">
                          <a:latin typeface="Palatino Linotype" panose="02040502050505030304" pitchFamily="18" charset="0"/>
                        </a:rPr>
                        <a:t>ak</a:t>
                      </a:r>
                      <a:r>
                        <a:rPr lang="cs-CZ" sz="2000" b="1" dirty="0">
                          <a:latin typeface="Palatino Linotype" panose="02040502050505030304" pitchFamily="18" charset="0"/>
                        </a:rPr>
                        <a:t>. </a:t>
                      </a:r>
                      <a:r>
                        <a:rPr lang="cs-CZ" sz="2000" b="1" dirty="0" err="1">
                          <a:latin typeface="Palatino Linotype" panose="02040502050505030304" pitchFamily="18" charset="0"/>
                        </a:rPr>
                        <a:t>sg</a:t>
                      </a:r>
                      <a:r>
                        <a:rPr lang="cs-CZ" sz="2000" b="1" dirty="0">
                          <a:latin typeface="Palatino Linotype" panose="02040502050505030304" pitchFamily="18" charset="0"/>
                        </a:rPr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cs-CZ" sz="2000" b="1" i="0" u="none" strike="noStrike" kern="1200" baseline="0" dirty="0" err="1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artēri</a:t>
                      </a:r>
                      <a:r>
                        <a:rPr kumimoji="0" lang="cs-CZ" sz="2000" b="1" i="0" u="none" strike="noStrike" kern="1200" baseline="0" dirty="0" err="1">
                          <a:solidFill>
                            <a:srgbClr val="C00000"/>
                          </a:solidFill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am</a:t>
                      </a:r>
                      <a:endParaRPr lang="cs-CZ" sz="2000" b="1" dirty="0">
                        <a:solidFill>
                          <a:srgbClr val="C00000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cs-CZ" sz="2000" b="1" i="0" u="none" strike="noStrike" kern="1200" baseline="0" dirty="0" err="1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systol</a:t>
                      </a:r>
                      <a:r>
                        <a:rPr kumimoji="0" lang="cs-CZ" sz="2000" b="1" i="0" u="none" strike="noStrike" kern="1200" baseline="0" dirty="0" err="1">
                          <a:solidFill>
                            <a:srgbClr val="C00000"/>
                          </a:solidFill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ēn</a:t>
                      </a:r>
                      <a:endParaRPr lang="cs-CZ" sz="2000" b="1" dirty="0">
                        <a:solidFill>
                          <a:srgbClr val="C00000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cs-CZ" sz="2000" b="1" i="0" u="none" strike="noStrike" kern="1200" baseline="0" dirty="0" err="1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diabēt</a:t>
                      </a:r>
                      <a:r>
                        <a:rPr kumimoji="0" lang="cs-CZ" sz="2000" b="1" i="0" u="none" strike="noStrike" kern="1200" baseline="0" dirty="0" err="1">
                          <a:solidFill>
                            <a:srgbClr val="C00000"/>
                          </a:solidFill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ēn</a:t>
                      </a:r>
                      <a:r>
                        <a:rPr kumimoji="0" lang="cs-CZ" sz="2000" b="1" i="0" u="none" strike="noStrike" kern="1200" baseline="0" dirty="0">
                          <a:solidFill>
                            <a:srgbClr val="C00000"/>
                          </a:solidFill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 / -</a:t>
                      </a:r>
                      <a:r>
                        <a:rPr kumimoji="0" lang="cs-CZ" sz="2000" b="1" i="0" u="none" strike="noStrike" kern="1200" baseline="0" dirty="0" err="1">
                          <a:solidFill>
                            <a:srgbClr val="C00000"/>
                          </a:solidFill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am</a:t>
                      </a:r>
                      <a:endParaRPr lang="cs-CZ" sz="2000" b="1" dirty="0">
                        <a:solidFill>
                          <a:srgbClr val="C00000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2000" b="1" dirty="0" err="1">
                          <a:latin typeface="Palatino Linotype" panose="02040502050505030304" pitchFamily="18" charset="0"/>
                        </a:rPr>
                        <a:t>abl</a:t>
                      </a:r>
                      <a:r>
                        <a:rPr lang="cs-CZ" sz="2000" b="1" dirty="0">
                          <a:latin typeface="Palatino Linotype" panose="02040502050505030304" pitchFamily="18" charset="0"/>
                        </a:rPr>
                        <a:t>. </a:t>
                      </a:r>
                      <a:r>
                        <a:rPr lang="cs-CZ" sz="2000" b="1" dirty="0" err="1">
                          <a:latin typeface="Palatino Linotype" panose="02040502050505030304" pitchFamily="18" charset="0"/>
                        </a:rPr>
                        <a:t>sg</a:t>
                      </a:r>
                      <a:r>
                        <a:rPr lang="cs-CZ" sz="2000" b="1" dirty="0">
                          <a:latin typeface="Palatino Linotype" panose="02040502050505030304" pitchFamily="18" charset="0"/>
                        </a:rPr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2000" b="1" i="0" u="none" strike="noStrike" kern="1200" baseline="0" dirty="0" err="1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artēri</a:t>
                      </a:r>
                      <a:r>
                        <a:rPr lang="en-US" altLang="cs-CZ" sz="2000" b="1" dirty="0">
                          <a:solidFill>
                            <a:srgbClr val="C00000"/>
                          </a:solidFill>
                          <a:latin typeface="Palatino Linotype" panose="02040502050505030304" pitchFamily="18" charset="0"/>
                          <a:cs typeface="Arial" charset="0"/>
                        </a:rPr>
                        <a:t>ā</a:t>
                      </a:r>
                      <a:endParaRPr lang="cs-CZ" sz="2000" b="1" dirty="0">
                        <a:solidFill>
                          <a:srgbClr val="C00000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cs-CZ" sz="2000" b="1" i="0" u="none" strike="noStrike" kern="1200" baseline="0" dirty="0" err="1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systol</a:t>
                      </a:r>
                      <a:r>
                        <a:rPr kumimoji="0" lang="cs-CZ" sz="2000" b="1" i="0" u="none" strike="noStrike" kern="1200" baseline="0" dirty="0" err="1">
                          <a:solidFill>
                            <a:srgbClr val="C00000"/>
                          </a:solidFill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ē</a:t>
                      </a:r>
                      <a:endParaRPr lang="cs-CZ" sz="2000" b="1" dirty="0">
                        <a:solidFill>
                          <a:srgbClr val="C00000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2000" b="1" i="0" u="none" strike="noStrike" kern="1200" baseline="0" dirty="0" err="1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diabēt</a:t>
                      </a:r>
                      <a:r>
                        <a:rPr kumimoji="0" lang="cs-CZ" sz="2000" b="1" i="0" u="none" strike="noStrike" kern="1200" baseline="0" dirty="0" err="1">
                          <a:solidFill>
                            <a:srgbClr val="C00000"/>
                          </a:solidFill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ē</a:t>
                      </a:r>
                      <a:r>
                        <a:rPr kumimoji="0" lang="cs-CZ" sz="2000" b="1" i="0" u="none" strike="noStrike" kern="1200" baseline="0" dirty="0">
                          <a:solidFill>
                            <a:srgbClr val="C00000"/>
                          </a:solidFill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 / -</a:t>
                      </a:r>
                      <a:r>
                        <a:rPr lang="en-US" altLang="cs-CZ" sz="2000" b="1" dirty="0">
                          <a:solidFill>
                            <a:srgbClr val="C00000"/>
                          </a:solidFill>
                          <a:latin typeface="Palatino Linotype" panose="02040502050505030304" pitchFamily="18" charset="0"/>
                          <a:cs typeface="Arial" charset="0"/>
                        </a:rPr>
                        <a:t>ā</a:t>
                      </a:r>
                      <a:endParaRPr lang="cs-CZ" sz="2000" b="1" dirty="0">
                        <a:solidFill>
                          <a:srgbClr val="C00000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8947" name="TextovéPole 4">
            <a:extLst>
              <a:ext uri="{FF2B5EF4-FFF2-40B4-BE49-F238E27FC236}">
                <a16:creationId xmlns:a16="http://schemas.microsoft.com/office/drawing/2014/main" id="{57D401C7-F67D-466C-B49C-9351EBD5E4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3819525"/>
            <a:ext cx="8569325" cy="103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14000"/>
              </a:lnSpc>
              <a:buClr>
                <a:srgbClr val="FFC000"/>
              </a:buClr>
              <a:buFont typeface="Courier New" panose="02070309020205020404" pitchFamily="49" charset="0"/>
              <a:buChar char="o"/>
            </a:pPr>
            <a:r>
              <a:rPr lang="cs-CZ" altLang="cs-CZ">
                <a:latin typeface="Palatino Linotype" panose="02040502050505030304" pitchFamily="18" charset="0"/>
              </a:rPr>
              <a:t>Všechna substantiva skloňovaná podle vzoru </a:t>
            </a:r>
            <a:r>
              <a:rPr lang="cs-CZ" altLang="cs-CZ" i="1">
                <a:latin typeface="Palatino Linotype" panose="02040502050505030304" pitchFamily="18" charset="0"/>
              </a:rPr>
              <a:t>systolē </a:t>
            </a:r>
            <a:r>
              <a:rPr lang="cs-CZ" altLang="cs-CZ">
                <a:latin typeface="Palatino Linotype" panose="02040502050505030304" pitchFamily="18" charset="0"/>
              </a:rPr>
              <a:t>jsou rodu ženského</a:t>
            </a:r>
          </a:p>
          <a:p>
            <a:pPr eaLnBrk="1" hangingPunct="1">
              <a:lnSpc>
                <a:spcPct val="114000"/>
              </a:lnSpc>
              <a:buClr>
                <a:srgbClr val="FFC000"/>
              </a:buClr>
              <a:buFont typeface="Courier New" panose="02070309020205020404" pitchFamily="49" charset="0"/>
              <a:buChar char="o"/>
            </a:pPr>
            <a:r>
              <a:rPr lang="cs-CZ" altLang="cs-CZ">
                <a:latin typeface="Palatino Linotype" panose="02040502050505030304" pitchFamily="18" charset="0"/>
              </a:rPr>
              <a:t>Všechna substantiva skloňovaná podle vzoru </a:t>
            </a:r>
            <a:r>
              <a:rPr lang="cs-CZ" altLang="cs-CZ" i="1">
                <a:latin typeface="Palatino Linotype" panose="02040502050505030304" pitchFamily="18" charset="0"/>
              </a:rPr>
              <a:t>diabētēs </a:t>
            </a:r>
            <a:r>
              <a:rPr lang="cs-CZ" altLang="cs-CZ">
                <a:latin typeface="Palatino Linotype" panose="02040502050505030304" pitchFamily="18" charset="0"/>
              </a:rPr>
              <a:t>jsou rodu mužského</a:t>
            </a:r>
            <a:endParaRPr lang="cs-CZ" altLang="cs-CZ" i="1">
              <a:latin typeface="Palatino Linotype" panose="02040502050505030304" pitchFamily="18" charset="0"/>
            </a:endParaRPr>
          </a:p>
          <a:p>
            <a:pPr eaLnBrk="1" hangingPunct="1">
              <a:lnSpc>
                <a:spcPct val="114000"/>
              </a:lnSpc>
              <a:buClr>
                <a:srgbClr val="FFC000"/>
              </a:buClr>
              <a:buFont typeface="Courier New" panose="02070309020205020404" pitchFamily="49" charset="0"/>
              <a:buChar char="o"/>
            </a:pPr>
            <a:r>
              <a:rPr lang="cs-CZ" altLang="cs-CZ">
                <a:latin typeface="Palatino Linotype" panose="02040502050505030304" pitchFamily="18" charset="0"/>
              </a:rPr>
              <a:t>V plurálu se všechny vzory skloňují podle vzoru </a:t>
            </a:r>
            <a:r>
              <a:rPr lang="cs-CZ" altLang="cs-CZ" i="1">
                <a:latin typeface="Palatino Linotype" panose="02040502050505030304" pitchFamily="18" charset="0"/>
              </a:rPr>
              <a:t>vēna </a:t>
            </a:r>
            <a:endParaRPr lang="cs-CZ" altLang="cs-CZ">
              <a:latin typeface="Palatino Linotype" panose="02040502050505030304" pitchFamily="18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Nadpis 1">
            <a:extLst>
              <a:ext uri="{FF2B5EF4-FFF2-40B4-BE49-F238E27FC236}">
                <a16:creationId xmlns:a16="http://schemas.microsoft.com/office/drawing/2014/main" id="{C65B0725-E7E0-43F9-BB94-FC78D9A36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50" y="228600"/>
            <a:ext cx="8928100" cy="758825"/>
          </a:xfrm>
        </p:spPr>
        <p:txBody>
          <a:bodyPr/>
          <a:lstStyle/>
          <a:p>
            <a:pPr eaLnBrk="1" hangingPunct="1"/>
            <a:r>
              <a:rPr lang="cs-CZ" altLang="cs-CZ" sz="2800" dirty="0">
                <a:solidFill>
                  <a:srgbClr val="A03F20"/>
                </a:solidFill>
                <a:latin typeface="Palatino Linotype" panose="02040502050505030304" pitchFamily="18" charset="0"/>
              </a:rPr>
              <a:t>Syntaktická struktura lékařských termínů</a:t>
            </a:r>
          </a:p>
        </p:txBody>
      </p:sp>
      <p:sp>
        <p:nvSpPr>
          <p:cNvPr id="35843" name="Zástupný symbol pro obsah 2">
            <a:extLst>
              <a:ext uri="{FF2B5EF4-FFF2-40B4-BE49-F238E27FC236}">
                <a16:creationId xmlns:a16="http://schemas.microsoft.com/office/drawing/2014/main" id="{83E39852-EE9B-4101-9957-CE66976E18F4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79388" y="1527175"/>
            <a:ext cx="8785225" cy="485457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sz="2400" dirty="0">
                <a:latin typeface="Palatino Linotype" panose="02040502050505030304" pitchFamily="18" charset="0"/>
              </a:rPr>
              <a:t>Termíny jednoslovné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1900" dirty="0">
                <a:latin typeface="Palatino Linotype" panose="02040502050505030304" pitchFamily="18" charset="0"/>
              </a:rPr>
              <a:t>Mandibula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dirty="0">
                <a:latin typeface="Palatino Linotype" panose="02040502050505030304" pitchFamily="18" charset="0"/>
              </a:rPr>
              <a:t>Dvouslovné termíny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1900" dirty="0">
                <a:solidFill>
                  <a:schemeClr val="tx1"/>
                </a:solidFill>
                <a:latin typeface="Palatino Linotype" panose="02040502050505030304" pitchFamily="18" charset="0"/>
              </a:rPr>
              <a:t>substantivum + adjektivum</a:t>
            </a:r>
          </a:p>
          <a:p>
            <a:pPr lvl="2" eaLnBrk="1" hangingPunct="1">
              <a:lnSpc>
                <a:spcPct val="90000"/>
              </a:lnSpc>
            </a:pPr>
            <a:r>
              <a:rPr lang="cs-CZ" altLang="cs-CZ" sz="1700" i="1" dirty="0" err="1">
                <a:solidFill>
                  <a:schemeClr val="tx1"/>
                </a:solidFill>
                <a:latin typeface="Palatino Linotype" panose="02040502050505030304" pitchFamily="18" charset="0"/>
              </a:rPr>
              <a:t>costa</a:t>
            </a:r>
            <a:r>
              <a:rPr lang="cs-CZ" altLang="cs-CZ" sz="1700" i="1" dirty="0">
                <a:solidFill>
                  <a:schemeClr val="tx1"/>
                </a:solidFill>
                <a:latin typeface="Palatino Linotype" panose="02040502050505030304" pitchFamily="18" charset="0"/>
              </a:rPr>
              <a:t> vera </a:t>
            </a:r>
            <a:r>
              <a:rPr lang="cs-CZ" altLang="cs-CZ" sz="1700" dirty="0">
                <a:solidFill>
                  <a:schemeClr val="tx1"/>
                </a:solidFill>
                <a:latin typeface="Palatino Linotype" panose="02040502050505030304" pitchFamily="18" charset="0"/>
              </a:rPr>
              <a:t>(pravé žebro); </a:t>
            </a:r>
            <a:r>
              <a:rPr lang="cs-CZ" altLang="cs-CZ" sz="1700" i="1" dirty="0">
                <a:solidFill>
                  <a:schemeClr val="tx1"/>
                </a:solidFill>
                <a:latin typeface="Palatino Linotype" panose="02040502050505030304" pitchFamily="18" charset="0"/>
              </a:rPr>
              <a:t>fibula </a:t>
            </a:r>
            <a:r>
              <a:rPr lang="cs-CZ" altLang="cs-CZ" sz="1700" i="1" dirty="0" err="1">
                <a:solidFill>
                  <a:schemeClr val="tx1"/>
                </a:solidFill>
                <a:latin typeface="Palatino Linotype" panose="02040502050505030304" pitchFamily="18" charset="0"/>
              </a:rPr>
              <a:t>fracta</a:t>
            </a:r>
            <a:r>
              <a:rPr lang="cs-CZ" altLang="cs-CZ" sz="1700" i="1" dirty="0">
                <a:solidFill>
                  <a:schemeClr val="tx1"/>
                </a:solidFill>
                <a:latin typeface="Palatino Linotype" panose="02040502050505030304" pitchFamily="18" charset="0"/>
              </a:rPr>
              <a:t> </a:t>
            </a:r>
            <a:r>
              <a:rPr lang="cs-CZ" altLang="cs-CZ" sz="1700" dirty="0">
                <a:solidFill>
                  <a:schemeClr val="tx1"/>
                </a:solidFill>
                <a:latin typeface="Palatino Linotype" panose="02040502050505030304" pitchFamily="18" charset="0"/>
              </a:rPr>
              <a:t>(zlomená lýtková kost)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1900" dirty="0" err="1">
                <a:solidFill>
                  <a:schemeClr val="tx1"/>
                </a:solidFill>
                <a:latin typeface="Palatino Linotype" panose="02040502050505030304" pitchFamily="18" charset="0"/>
              </a:rPr>
              <a:t>subst</a:t>
            </a:r>
            <a:r>
              <a:rPr lang="cs-CZ" altLang="cs-CZ" sz="1900" dirty="0">
                <a:solidFill>
                  <a:schemeClr val="tx1"/>
                </a:solidFill>
                <a:latin typeface="Palatino Linotype" panose="02040502050505030304" pitchFamily="18" charset="0"/>
              </a:rPr>
              <a:t>. v </a:t>
            </a:r>
            <a:r>
              <a:rPr lang="cs-CZ" altLang="cs-CZ" sz="1900" dirty="0" err="1">
                <a:solidFill>
                  <a:schemeClr val="tx1"/>
                </a:solidFill>
                <a:latin typeface="Palatino Linotype" panose="02040502050505030304" pitchFamily="18" charset="0"/>
              </a:rPr>
              <a:t>nom</a:t>
            </a:r>
            <a:r>
              <a:rPr lang="cs-CZ" altLang="cs-CZ" sz="1900" dirty="0">
                <a:solidFill>
                  <a:schemeClr val="tx1"/>
                </a:solidFill>
                <a:latin typeface="Palatino Linotype" panose="02040502050505030304" pitchFamily="18" charset="0"/>
              </a:rPr>
              <a:t>. + </a:t>
            </a:r>
            <a:r>
              <a:rPr lang="cs-CZ" altLang="cs-CZ" sz="1900" dirty="0" err="1">
                <a:solidFill>
                  <a:schemeClr val="tx1"/>
                </a:solidFill>
                <a:latin typeface="Palatino Linotype" panose="02040502050505030304" pitchFamily="18" charset="0"/>
              </a:rPr>
              <a:t>subst</a:t>
            </a:r>
            <a:r>
              <a:rPr lang="cs-CZ" altLang="cs-CZ" sz="1900" dirty="0">
                <a:solidFill>
                  <a:schemeClr val="tx1"/>
                </a:solidFill>
                <a:latin typeface="Palatino Linotype" panose="02040502050505030304" pitchFamily="18" charset="0"/>
              </a:rPr>
              <a:t>. v gen.	(druhé substantivum má funkci neshodného přívlastku)</a:t>
            </a:r>
          </a:p>
          <a:p>
            <a:pPr lvl="2" eaLnBrk="1" hangingPunct="1">
              <a:lnSpc>
                <a:spcPct val="90000"/>
              </a:lnSpc>
            </a:pPr>
            <a:r>
              <a:rPr lang="cs-CZ" altLang="cs-CZ" sz="1700" i="1" dirty="0">
                <a:solidFill>
                  <a:schemeClr val="tx1"/>
                </a:solidFill>
                <a:latin typeface="Palatino Linotype" panose="02040502050505030304" pitchFamily="18" charset="0"/>
              </a:rPr>
              <a:t>spina </a:t>
            </a:r>
            <a:r>
              <a:rPr lang="cs-CZ" altLang="cs-CZ" sz="1700" i="1" dirty="0" err="1">
                <a:solidFill>
                  <a:schemeClr val="tx1"/>
                </a:solidFill>
                <a:latin typeface="Palatino Linotype" panose="02040502050505030304" pitchFamily="18" charset="0"/>
              </a:rPr>
              <a:t>scapulae</a:t>
            </a:r>
            <a:r>
              <a:rPr lang="cs-CZ" altLang="cs-CZ" sz="1700" i="1" dirty="0">
                <a:solidFill>
                  <a:schemeClr val="tx1"/>
                </a:solidFill>
                <a:latin typeface="Palatino Linotype" panose="02040502050505030304" pitchFamily="18" charset="0"/>
              </a:rPr>
              <a:t> </a:t>
            </a:r>
            <a:r>
              <a:rPr lang="cs-CZ" altLang="cs-CZ" sz="1700" dirty="0">
                <a:solidFill>
                  <a:schemeClr val="tx1"/>
                </a:solidFill>
                <a:latin typeface="Palatino Linotype" panose="02040502050505030304" pitchFamily="18" charset="0"/>
              </a:rPr>
              <a:t>(trn lopatky); </a:t>
            </a:r>
            <a:r>
              <a:rPr lang="cs-CZ" altLang="cs-CZ" sz="1700" i="1" dirty="0" err="1">
                <a:solidFill>
                  <a:schemeClr val="tx1"/>
                </a:solidFill>
                <a:latin typeface="Palatino Linotype" panose="02040502050505030304" pitchFamily="18" charset="0"/>
              </a:rPr>
              <a:t>fractura</a:t>
            </a:r>
            <a:r>
              <a:rPr lang="cs-CZ" altLang="cs-CZ" sz="1700" i="1" dirty="0">
                <a:solidFill>
                  <a:schemeClr val="tx1"/>
                </a:solidFill>
                <a:latin typeface="Palatino Linotype" panose="02040502050505030304" pitchFamily="18" charset="0"/>
              </a:rPr>
              <a:t> </a:t>
            </a:r>
            <a:r>
              <a:rPr lang="cs-CZ" altLang="cs-CZ" sz="1700" i="1" dirty="0" err="1">
                <a:solidFill>
                  <a:schemeClr val="tx1"/>
                </a:solidFill>
                <a:latin typeface="Palatino Linotype" panose="02040502050505030304" pitchFamily="18" charset="0"/>
              </a:rPr>
              <a:t>fibulae</a:t>
            </a:r>
            <a:r>
              <a:rPr lang="cs-CZ" altLang="cs-CZ" sz="1700" i="1" dirty="0">
                <a:solidFill>
                  <a:schemeClr val="tx1"/>
                </a:solidFill>
                <a:latin typeface="Palatino Linotype" panose="02040502050505030304" pitchFamily="18" charset="0"/>
              </a:rPr>
              <a:t> </a:t>
            </a:r>
            <a:r>
              <a:rPr lang="cs-CZ" altLang="cs-CZ" sz="1700" dirty="0">
                <a:solidFill>
                  <a:schemeClr val="tx1"/>
                </a:solidFill>
                <a:latin typeface="Palatino Linotype" panose="02040502050505030304" pitchFamily="18" charset="0"/>
              </a:rPr>
              <a:t>(zlomenina lýtkové kosti)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1900" dirty="0" err="1">
                <a:solidFill>
                  <a:schemeClr val="tx1"/>
                </a:solidFill>
                <a:latin typeface="Palatino Linotype" panose="02040502050505030304" pitchFamily="18" charset="0"/>
              </a:rPr>
              <a:t>subst</a:t>
            </a:r>
            <a:r>
              <a:rPr lang="cs-CZ" altLang="cs-CZ" sz="1900" dirty="0">
                <a:solidFill>
                  <a:schemeClr val="tx1"/>
                </a:solidFill>
                <a:latin typeface="Palatino Linotype" panose="02040502050505030304" pitchFamily="18" charset="0"/>
              </a:rPr>
              <a:t>. v </a:t>
            </a:r>
            <a:r>
              <a:rPr lang="cs-CZ" altLang="cs-CZ" sz="1900" dirty="0" err="1">
                <a:solidFill>
                  <a:schemeClr val="tx1"/>
                </a:solidFill>
                <a:latin typeface="Palatino Linotype" panose="02040502050505030304" pitchFamily="18" charset="0"/>
              </a:rPr>
              <a:t>nom</a:t>
            </a:r>
            <a:r>
              <a:rPr lang="cs-CZ" altLang="cs-CZ" sz="1900" dirty="0">
                <a:solidFill>
                  <a:schemeClr val="tx1"/>
                </a:solidFill>
                <a:latin typeface="Palatino Linotype" panose="02040502050505030304" pitchFamily="18" charset="0"/>
              </a:rPr>
              <a:t>. + </a:t>
            </a:r>
            <a:r>
              <a:rPr lang="cs-CZ" altLang="cs-CZ" sz="1900" dirty="0" err="1">
                <a:solidFill>
                  <a:schemeClr val="tx1"/>
                </a:solidFill>
                <a:latin typeface="Palatino Linotype" panose="02040502050505030304" pitchFamily="18" charset="0"/>
              </a:rPr>
              <a:t>subst</a:t>
            </a:r>
            <a:r>
              <a:rPr lang="cs-CZ" altLang="cs-CZ" sz="1900" dirty="0">
                <a:solidFill>
                  <a:schemeClr val="tx1"/>
                </a:solidFill>
                <a:latin typeface="Palatino Linotype" panose="02040502050505030304" pitchFamily="18" charset="0"/>
              </a:rPr>
              <a:t>. v předložkovém </a:t>
            </a:r>
            <a:r>
              <a:rPr lang="cs-CZ" altLang="cs-CZ" sz="1900" dirty="0" err="1">
                <a:solidFill>
                  <a:schemeClr val="tx1"/>
                </a:solidFill>
                <a:latin typeface="Palatino Linotype" panose="02040502050505030304" pitchFamily="18" charset="0"/>
              </a:rPr>
              <a:t>akuz</a:t>
            </a:r>
            <a:r>
              <a:rPr lang="cs-CZ" altLang="cs-CZ" sz="1900" dirty="0">
                <a:solidFill>
                  <a:schemeClr val="tx1"/>
                </a:solidFill>
                <a:latin typeface="Palatino Linotype" panose="02040502050505030304" pitchFamily="18" charset="0"/>
              </a:rPr>
              <a:t>. nebo </a:t>
            </a:r>
            <a:r>
              <a:rPr lang="cs-CZ" altLang="cs-CZ" sz="1900" dirty="0" err="1">
                <a:solidFill>
                  <a:schemeClr val="tx1"/>
                </a:solidFill>
                <a:latin typeface="Palatino Linotype" panose="02040502050505030304" pitchFamily="18" charset="0"/>
              </a:rPr>
              <a:t>abl</a:t>
            </a:r>
            <a:r>
              <a:rPr lang="cs-CZ" altLang="cs-CZ" sz="1900" dirty="0">
                <a:solidFill>
                  <a:schemeClr val="tx1"/>
                </a:solidFill>
                <a:latin typeface="Palatino Linotype" panose="02040502050505030304" pitchFamily="18" charset="0"/>
              </a:rPr>
              <a:t>. </a:t>
            </a:r>
          </a:p>
          <a:p>
            <a:pPr lvl="2" eaLnBrk="1" hangingPunct="1">
              <a:lnSpc>
                <a:spcPct val="90000"/>
              </a:lnSpc>
            </a:pPr>
            <a:r>
              <a:rPr lang="cs-CZ" altLang="cs-CZ" sz="1700" i="1" dirty="0">
                <a:solidFill>
                  <a:schemeClr val="tx1"/>
                </a:solidFill>
                <a:latin typeface="Palatino Linotype" panose="02040502050505030304" pitchFamily="18" charset="0"/>
              </a:rPr>
              <a:t>AK: </a:t>
            </a:r>
            <a:r>
              <a:rPr lang="cs-CZ" altLang="cs-CZ" sz="1700" i="1" dirty="0" err="1">
                <a:solidFill>
                  <a:schemeClr val="tx1"/>
                </a:solidFill>
                <a:latin typeface="Palatino Linotype" panose="02040502050505030304" pitchFamily="18" charset="0"/>
              </a:rPr>
              <a:t>medicamentum</a:t>
            </a:r>
            <a:r>
              <a:rPr lang="cs-CZ" altLang="cs-CZ" sz="1700" i="1" dirty="0">
                <a:solidFill>
                  <a:schemeClr val="tx1"/>
                </a:solidFill>
                <a:latin typeface="Palatino Linotype" panose="02040502050505030304" pitchFamily="18" charset="0"/>
              </a:rPr>
              <a:t> </a:t>
            </a:r>
            <a:r>
              <a:rPr lang="cs-CZ" altLang="cs-CZ" sz="1700" i="1" dirty="0" err="1">
                <a:solidFill>
                  <a:schemeClr val="tx1"/>
                </a:solidFill>
                <a:latin typeface="Palatino Linotype" panose="02040502050505030304" pitchFamily="18" charset="0"/>
              </a:rPr>
              <a:t>contra</a:t>
            </a:r>
            <a:r>
              <a:rPr lang="cs-CZ" altLang="cs-CZ" sz="1700" i="1" dirty="0">
                <a:solidFill>
                  <a:schemeClr val="tx1"/>
                </a:solidFill>
                <a:latin typeface="Palatino Linotype" panose="02040502050505030304" pitchFamily="18" charset="0"/>
              </a:rPr>
              <a:t> </a:t>
            </a:r>
            <a:r>
              <a:rPr lang="cs-CZ" altLang="cs-CZ" sz="1700" i="1" dirty="0" err="1">
                <a:solidFill>
                  <a:schemeClr val="tx1"/>
                </a:solidFill>
                <a:latin typeface="Palatino Linotype" panose="02040502050505030304" pitchFamily="18" charset="0"/>
              </a:rPr>
              <a:t>dolorem</a:t>
            </a:r>
            <a:r>
              <a:rPr lang="cs-CZ" altLang="cs-CZ" sz="1700" i="1" dirty="0">
                <a:solidFill>
                  <a:schemeClr val="tx1"/>
                </a:solidFill>
                <a:latin typeface="Palatino Linotype" panose="02040502050505030304" pitchFamily="18" charset="0"/>
              </a:rPr>
              <a:t> </a:t>
            </a:r>
            <a:r>
              <a:rPr lang="cs-CZ" altLang="cs-CZ" sz="1700" dirty="0">
                <a:solidFill>
                  <a:schemeClr val="tx1"/>
                </a:solidFill>
                <a:latin typeface="Palatino Linotype" panose="02040502050505030304" pitchFamily="18" charset="0"/>
              </a:rPr>
              <a:t>(lék proti bolesti)</a:t>
            </a:r>
          </a:p>
          <a:p>
            <a:pPr lvl="2" eaLnBrk="1" hangingPunct="1">
              <a:lnSpc>
                <a:spcPct val="90000"/>
              </a:lnSpc>
            </a:pPr>
            <a:r>
              <a:rPr lang="cs-CZ" altLang="cs-CZ" sz="1700" i="1" dirty="0">
                <a:solidFill>
                  <a:schemeClr val="tx1"/>
                </a:solidFill>
                <a:latin typeface="Palatino Linotype" panose="02040502050505030304" pitchFamily="18" charset="0"/>
              </a:rPr>
              <a:t>ABL: </a:t>
            </a:r>
            <a:r>
              <a:rPr lang="cs-CZ" altLang="cs-CZ" sz="1700" i="1" dirty="0" err="1">
                <a:solidFill>
                  <a:schemeClr val="tx1"/>
                </a:solidFill>
                <a:latin typeface="Palatino Linotype" panose="02040502050505030304" pitchFamily="18" charset="0"/>
              </a:rPr>
              <a:t>suppositoria</a:t>
            </a:r>
            <a:r>
              <a:rPr lang="cs-CZ" altLang="cs-CZ" sz="1700" i="1" dirty="0">
                <a:solidFill>
                  <a:schemeClr val="tx1"/>
                </a:solidFill>
                <a:latin typeface="Palatino Linotype" panose="02040502050505030304" pitchFamily="18" charset="0"/>
              </a:rPr>
              <a:t> pro </a:t>
            </a:r>
            <a:r>
              <a:rPr lang="cs-CZ" altLang="cs-CZ" sz="1700" i="1" dirty="0" err="1">
                <a:solidFill>
                  <a:schemeClr val="tx1"/>
                </a:solidFill>
                <a:latin typeface="Palatino Linotype" panose="02040502050505030304" pitchFamily="18" charset="0"/>
              </a:rPr>
              <a:t>adultis</a:t>
            </a:r>
            <a:r>
              <a:rPr lang="cs-CZ" altLang="cs-CZ" sz="1700" i="1" dirty="0">
                <a:solidFill>
                  <a:schemeClr val="tx1"/>
                </a:solidFill>
                <a:latin typeface="Palatino Linotype" panose="02040502050505030304" pitchFamily="18" charset="0"/>
              </a:rPr>
              <a:t> </a:t>
            </a:r>
            <a:r>
              <a:rPr lang="cs-CZ" altLang="cs-CZ" sz="1700" dirty="0">
                <a:solidFill>
                  <a:schemeClr val="tx1"/>
                </a:solidFill>
                <a:latin typeface="Palatino Linotype" panose="02040502050505030304" pitchFamily="18" charset="0"/>
              </a:rPr>
              <a:t>(čípky pro dospělé)</a:t>
            </a:r>
            <a:endParaRPr lang="cs-CZ" altLang="cs-CZ" sz="1900" dirty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cs-CZ" altLang="cs-CZ" sz="2400" dirty="0">
                <a:latin typeface="Palatino Linotype" panose="02040502050505030304" pitchFamily="18" charset="0"/>
              </a:rPr>
              <a:t>Víceslovné termíny 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ru-RU" sz="1900" i="1" dirty="0">
                <a:latin typeface="Palatino Linotype" panose="02040502050505030304" pitchFamily="18" charset="0"/>
              </a:rPr>
              <a:t>tunica </a:t>
            </a:r>
            <a:r>
              <a:rPr lang="cs-CZ" altLang="ru-RU" sz="1900" i="1" dirty="0" err="1">
                <a:latin typeface="Palatino Linotype" panose="02040502050505030304" pitchFamily="18" charset="0"/>
              </a:rPr>
              <a:t>mucosa</a:t>
            </a:r>
            <a:r>
              <a:rPr lang="cs-CZ" altLang="ru-RU" sz="1900" i="1" dirty="0">
                <a:latin typeface="Palatino Linotype" panose="02040502050505030304" pitchFamily="18" charset="0"/>
              </a:rPr>
              <a:t> </a:t>
            </a:r>
            <a:r>
              <a:rPr lang="cs-CZ" altLang="ru-RU" sz="1900" i="1" dirty="0" err="1">
                <a:latin typeface="Palatino Linotype" panose="02040502050505030304" pitchFamily="18" charset="0"/>
              </a:rPr>
              <a:t>vesicae</a:t>
            </a:r>
            <a:r>
              <a:rPr lang="cs-CZ" altLang="ru-RU" sz="1900" i="1" dirty="0">
                <a:latin typeface="Palatino Linotype" panose="02040502050505030304" pitchFamily="18" charset="0"/>
              </a:rPr>
              <a:t> </a:t>
            </a:r>
            <a:r>
              <a:rPr lang="cs-CZ" altLang="ru-RU" sz="1900" i="1" dirty="0" err="1">
                <a:latin typeface="Palatino Linotype" panose="02040502050505030304" pitchFamily="18" charset="0"/>
              </a:rPr>
              <a:t>urinariae</a:t>
            </a:r>
            <a:r>
              <a:rPr lang="cs-CZ" altLang="ru-RU" sz="1900" i="1" dirty="0">
                <a:latin typeface="Palatino Linotype" panose="02040502050505030304" pitchFamily="18" charset="0"/>
              </a:rPr>
              <a:t> </a:t>
            </a:r>
            <a:r>
              <a:rPr lang="cs-CZ" altLang="ru-RU" sz="1900" dirty="0">
                <a:latin typeface="Palatino Linotype" panose="02040502050505030304" pitchFamily="18" charset="0"/>
              </a:rPr>
              <a:t>(sliznice močového měchýře)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1900" i="1" dirty="0">
                <a:latin typeface="Palatino Linotype" panose="02040502050505030304" pitchFamily="18" charset="0"/>
              </a:rPr>
              <a:t>status gravis post </a:t>
            </a:r>
            <a:r>
              <a:rPr lang="cs-CZ" altLang="cs-CZ" sz="1900" i="1" dirty="0" err="1">
                <a:latin typeface="Palatino Linotype" panose="02040502050505030304" pitchFamily="18" charset="0"/>
              </a:rPr>
              <a:t>infarctum</a:t>
            </a:r>
            <a:r>
              <a:rPr lang="cs-CZ" altLang="cs-CZ" sz="1900" i="1" dirty="0">
                <a:latin typeface="Palatino Linotype" panose="02040502050505030304" pitchFamily="18" charset="0"/>
              </a:rPr>
              <a:t> </a:t>
            </a:r>
            <a:r>
              <a:rPr lang="cs-CZ" altLang="cs-CZ" sz="1900" i="1" dirty="0" err="1">
                <a:latin typeface="Palatino Linotype" panose="02040502050505030304" pitchFamily="18" charset="0"/>
              </a:rPr>
              <a:t>parietis</a:t>
            </a:r>
            <a:r>
              <a:rPr lang="cs-CZ" altLang="cs-CZ" sz="1900" i="1" dirty="0">
                <a:latin typeface="Palatino Linotype" panose="02040502050505030304" pitchFamily="18" charset="0"/>
              </a:rPr>
              <a:t> </a:t>
            </a:r>
            <a:r>
              <a:rPr lang="cs-CZ" altLang="cs-CZ" sz="1900" i="1" dirty="0" err="1">
                <a:latin typeface="Palatino Linotype" panose="02040502050505030304" pitchFamily="18" charset="0"/>
              </a:rPr>
              <a:t>anterioris</a:t>
            </a:r>
            <a:r>
              <a:rPr lang="cs-CZ" altLang="cs-CZ" sz="1900" i="1" dirty="0">
                <a:latin typeface="Palatino Linotype" panose="02040502050505030304" pitchFamily="18" charset="0"/>
              </a:rPr>
              <a:t> </a:t>
            </a:r>
            <a:r>
              <a:rPr lang="cs-CZ" altLang="cs-CZ" sz="1900" i="1" dirty="0" err="1">
                <a:latin typeface="Palatino Linotype" panose="02040502050505030304" pitchFamily="18" charset="0"/>
              </a:rPr>
              <a:t>ventriculi</a:t>
            </a:r>
            <a:r>
              <a:rPr lang="cs-CZ" altLang="cs-CZ" sz="1900" i="1" dirty="0">
                <a:latin typeface="Palatino Linotype" panose="02040502050505030304" pitchFamily="18" charset="0"/>
              </a:rPr>
              <a:t> </a:t>
            </a:r>
            <a:r>
              <a:rPr lang="cs-CZ" altLang="cs-CZ" sz="1900" i="1" dirty="0" err="1">
                <a:latin typeface="Palatino Linotype" panose="02040502050505030304" pitchFamily="18" charset="0"/>
              </a:rPr>
              <a:t>cordis</a:t>
            </a:r>
            <a:r>
              <a:rPr lang="cs-CZ" altLang="cs-CZ" sz="1900" i="1" dirty="0">
                <a:latin typeface="Palatino Linotype" panose="02040502050505030304" pitchFamily="18" charset="0"/>
              </a:rPr>
              <a:t> </a:t>
            </a:r>
            <a:r>
              <a:rPr lang="cs-CZ" altLang="cs-CZ" sz="1900" i="1" dirty="0" err="1">
                <a:latin typeface="Palatino Linotype" panose="02040502050505030304" pitchFamily="18" charset="0"/>
              </a:rPr>
              <a:t>sinistri</a:t>
            </a:r>
            <a:endParaRPr lang="cs-CZ" altLang="cs-CZ" sz="1900" dirty="0">
              <a:latin typeface="Palatino Linotype" panose="02040502050505030304" pitchFamily="18" charset="0"/>
            </a:endParaRPr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 sz="1900" dirty="0">
                <a:latin typeface="Palatino Linotype" panose="02040502050505030304" pitchFamily="18" charset="0"/>
              </a:rPr>
              <a:t>(těžký stav po infarktu přední stěny levé srdeční komory)</a:t>
            </a:r>
          </a:p>
          <a:p>
            <a:pPr eaLnBrk="1" hangingPunct="1"/>
            <a:endParaRPr lang="cs-CZ" altLang="cs-CZ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88C3139-E4D1-471E-91E5-8F4AD059C9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ru-RU">
                <a:solidFill>
                  <a:srgbClr val="A03F20"/>
                </a:solidFill>
                <a:latin typeface="Cambria" panose="02040503050406030204" pitchFamily="18" charset="0"/>
              </a:rPr>
              <a:t>Shodný a neshodný přívlastek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0F4CA3C-7CF1-404D-96DB-4D6810D64AD4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cs-CZ" altLang="ru-RU" sz="2300" b="1" dirty="0">
                <a:solidFill>
                  <a:srgbClr val="A36900"/>
                </a:solidFill>
                <a:latin typeface="Palatino Linotype" panose="02040502050505030304" pitchFamily="18" charset="0"/>
              </a:rPr>
              <a:t>Shodný přívlastek</a:t>
            </a:r>
          </a:p>
          <a:p>
            <a:pPr lvl="1">
              <a:lnSpc>
                <a:spcPct val="80000"/>
              </a:lnSpc>
            </a:pPr>
            <a:r>
              <a:rPr lang="cs-CZ" altLang="ru-RU" sz="1900" dirty="0">
                <a:latin typeface="Palatino Linotype" panose="02040502050505030304" pitchFamily="18" charset="0"/>
              </a:rPr>
              <a:t>vyjadřuje se adjektivem</a:t>
            </a:r>
          </a:p>
          <a:p>
            <a:pPr lvl="2">
              <a:lnSpc>
                <a:spcPct val="80000"/>
              </a:lnSpc>
            </a:pPr>
            <a:r>
              <a:rPr lang="cs-CZ" altLang="ru-RU" sz="1700" i="1" dirty="0" err="1">
                <a:latin typeface="Palatino Linotype" panose="02040502050505030304" pitchFamily="18" charset="0"/>
              </a:rPr>
              <a:t>Arteria</a:t>
            </a:r>
            <a:r>
              <a:rPr lang="cs-CZ" altLang="ru-RU" sz="1700" i="1" dirty="0">
                <a:latin typeface="Palatino Linotype" panose="02040502050505030304" pitchFamily="18" charset="0"/>
              </a:rPr>
              <a:t> </a:t>
            </a:r>
            <a:r>
              <a:rPr lang="cs-CZ" altLang="ru-RU" sz="1700" i="1" dirty="0" err="1">
                <a:latin typeface="Palatino Linotype" panose="02040502050505030304" pitchFamily="18" charset="0"/>
              </a:rPr>
              <a:t>coronaria</a:t>
            </a:r>
            <a:endParaRPr lang="cs-CZ" altLang="ru-RU" sz="1700" i="1" dirty="0">
              <a:latin typeface="Palatino Linotype" panose="02040502050505030304" pitchFamily="18" charset="0"/>
            </a:endParaRPr>
          </a:p>
          <a:p>
            <a:pPr lvl="1">
              <a:lnSpc>
                <a:spcPct val="80000"/>
              </a:lnSpc>
            </a:pPr>
            <a:r>
              <a:rPr lang="cs-CZ" altLang="ru-RU" sz="1900" dirty="0">
                <a:latin typeface="Palatino Linotype" panose="02040502050505030304" pitchFamily="18" charset="0"/>
              </a:rPr>
              <a:t>shodný = adjektivum je vždy ve stejném pádě, čísle a rodě jako substantivum, s nímž tvoří spojení (S + A)</a:t>
            </a:r>
          </a:p>
          <a:p>
            <a:pPr lvl="1">
              <a:lnSpc>
                <a:spcPct val="80000"/>
              </a:lnSpc>
            </a:pPr>
            <a:endParaRPr lang="cs-CZ" altLang="ru-RU" sz="1900" dirty="0">
              <a:latin typeface="Palatino Linotype" panose="02040502050505030304" pitchFamily="18" charset="0"/>
            </a:endParaRPr>
          </a:p>
          <a:p>
            <a:pPr lvl="1">
              <a:lnSpc>
                <a:spcPct val="80000"/>
              </a:lnSpc>
            </a:pPr>
            <a:endParaRPr lang="cs-CZ" altLang="ru-RU" sz="1900" dirty="0">
              <a:latin typeface="Palatino Linotype" panose="02040502050505030304" pitchFamily="18" charset="0"/>
            </a:endParaRPr>
          </a:p>
          <a:p>
            <a:pPr lvl="1">
              <a:lnSpc>
                <a:spcPct val="80000"/>
              </a:lnSpc>
            </a:pPr>
            <a:endParaRPr lang="cs-CZ" altLang="ru-RU" sz="1900" dirty="0">
              <a:latin typeface="Palatino Linotype" panose="02040502050505030304" pitchFamily="18" charset="0"/>
            </a:endParaRPr>
          </a:p>
          <a:p>
            <a:pPr lvl="1">
              <a:lnSpc>
                <a:spcPct val="80000"/>
              </a:lnSpc>
            </a:pPr>
            <a:endParaRPr lang="cs-CZ" altLang="ru-RU" sz="1900" dirty="0">
              <a:latin typeface="Palatino Linotype" panose="02040502050505030304" pitchFamily="18" charset="0"/>
            </a:endParaRPr>
          </a:p>
          <a:p>
            <a:pPr lvl="1">
              <a:lnSpc>
                <a:spcPct val="80000"/>
              </a:lnSpc>
            </a:pPr>
            <a:endParaRPr lang="cs-CZ" altLang="ru-RU" sz="1900" dirty="0">
              <a:latin typeface="Palatino Linotype" panose="02040502050505030304" pitchFamily="18" charset="0"/>
            </a:endParaRPr>
          </a:p>
          <a:p>
            <a:pPr lvl="1">
              <a:lnSpc>
                <a:spcPct val="80000"/>
              </a:lnSpc>
            </a:pPr>
            <a:r>
              <a:rPr lang="cs-CZ" altLang="ru-RU" sz="1900" dirty="0">
                <a:latin typeface="Palatino Linotype" panose="02040502050505030304" pitchFamily="18" charset="0"/>
              </a:rPr>
              <a:t>! Pozor na pozici adjektiva v latinských termínech!</a:t>
            </a:r>
          </a:p>
          <a:p>
            <a:pPr lvl="2">
              <a:lnSpc>
                <a:spcPct val="80000"/>
              </a:lnSpc>
            </a:pPr>
            <a:r>
              <a:rPr lang="cs-CZ" altLang="ru-RU" sz="1700" dirty="0">
                <a:latin typeface="Palatino Linotype" panose="02040502050505030304" pitchFamily="18" charset="0"/>
              </a:rPr>
              <a:t>adjektivum se obvykle postponuje, tzn. klade až za substantivum, se kterým tvoří spojení</a:t>
            </a:r>
          </a:p>
          <a:p>
            <a:pPr lvl="2">
              <a:lnSpc>
                <a:spcPct val="80000"/>
              </a:lnSpc>
            </a:pPr>
            <a:r>
              <a:rPr lang="cs-CZ" altLang="ru-RU" sz="1700" dirty="0">
                <a:latin typeface="Palatino Linotype" panose="02040502050505030304" pitchFamily="18" charset="0"/>
              </a:rPr>
              <a:t>při překladu do češtiny se často postupuje zprava doleva, např.</a:t>
            </a:r>
          </a:p>
          <a:p>
            <a:pPr lvl="3">
              <a:lnSpc>
                <a:spcPct val="150000"/>
              </a:lnSpc>
            </a:pPr>
            <a:r>
              <a:rPr lang="cs-CZ" altLang="ru-RU" sz="1900" i="1" dirty="0" err="1">
                <a:latin typeface="Palatino Linotype" panose="02040502050505030304" pitchFamily="18" charset="0"/>
              </a:rPr>
              <a:t>Arteria</a:t>
            </a:r>
            <a:r>
              <a:rPr lang="cs-CZ" altLang="ru-RU" sz="1900" i="1" dirty="0">
                <a:latin typeface="Palatino Linotype" panose="02040502050505030304" pitchFamily="18" charset="0"/>
              </a:rPr>
              <a:t> </a:t>
            </a:r>
            <a:r>
              <a:rPr lang="cs-CZ" altLang="ru-RU" sz="1900" i="1" dirty="0" err="1">
                <a:latin typeface="Palatino Linotype" panose="02040502050505030304" pitchFamily="18" charset="0"/>
              </a:rPr>
              <a:t>coronaria</a:t>
            </a:r>
            <a:r>
              <a:rPr lang="cs-CZ" altLang="ru-RU" sz="1900" i="1" dirty="0">
                <a:latin typeface="Palatino Linotype" panose="02040502050505030304" pitchFamily="18" charset="0"/>
              </a:rPr>
              <a:t> </a:t>
            </a:r>
            <a:r>
              <a:rPr lang="cs-CZ" altLang="ru-RU" sz="1900" i="1" dirty="0" err="1">
                <a:latin typeface="Palatino Linotype" panose="02040502050505030304" pitchFamily="18" charset="0"/>
              </a:rPr>
              <a:t>dextra</a:t>
            </a:r>
            <a:r>
              <a:rPr lang="cs-CZ" altLang="ru-RU" sz="1900" i="1" dirty="0">
                <a:latin typeface="Palatino Linotype" panose="02040502050505030304" pitchFamily="18" charset="0"/>
              </a:rPr>
              <a:t> </a:t>
            </a:r>
            <a:r>
              <a:rPr lang="cs-CZ" altLang="ru-RU" sz="1900" dirty="0">
                <a:latin typeface="Palatino Linotype" panose="02040502050505030304" pitchFamily="18" charset="0"/>
              </a:rPr>
              <a:t>= </a:t>
            </a:r>
            <a:r>
              <a:rPr lang="cs-CZ" altLang="ru-RU" sz="1900" u="sng" dirty="0">
                <a:latin typeface="Palatino Linotype" panose="02040502050505030304" pitchFamily="18" charset="0"/>
              </a:rPr>
              <a:t>pravá věnčitá tepna</a:t>
            </a:r>
          </a:p>
          <a:p>
            <a:pPr>
              <a:buFont typeface="Wingdings 2" panose="05020102010507070707" pitchFamily="18" charset="2"/>
              <a:buNone/>
            </a:pPr>
            <a:endParaRPr lang="cs-CZ" altLang="ru-RU" sz="2600" u="sng" dirty="0">
              <a:latin typeface="Cambria" panose="02040503050406030204" pitchFamily="18" charset="0"/>
            </a:endParaRPr>
          </a:p>
        </p:txBody>
      </p:sp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id="{FC86E139-CB5B-49E1-9F0B-142EB364A6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0809569"/>
              </p:ext>
            </p:extLst>
          </p:nvPr>
        </p:nvGraphicFramePr>
        <p:xfrm>
          <a:off x="1116013" y="3068638"/>
          <a:ext cx="6096000" cy="1108710"/>
        </p:xfrm>
        <a:graphic>
          <a:graphicData uri="http://schemas.openxmlformats.org/drawingml/2006/table">
            <a:tbl>
              <a:tblPr/>
              <a:tblGrid>
                <a:gridCol w="3048000">
                  <a:extLst>
                    <a:ext uri="{9D8B030D-6E8A-4147-A177-3AD203B41FA5}">
                      <a16:colId xmlns:a16="http://schemas.microsoft.com/office/drawing/2014/main" val="2316432326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623394138"/>
                    </a:ext>
                  </a:extLst>
                </a:gridCol>
              </a:tblGrid>
              <a:tr h="371475"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ru-RU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cs typeface="Arial" panose="020B0604020202020204" pitchFamily="34" charset="0"/>
                        </a:rPr>
                        <a:t>nom</a:t>
                      </a:r>
                      <a:r>
                        <a:rPr kumimoji="0" lang="cs-CZ" alt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cs typeface="Arial" panose="020B0604020202020204" pitchFamily="34" charset="0"/>
                        </a:rPr>
                        <a:t>. </a:t>
                      </a:r>
                      <a:r>
                        <a:rPr kumimoji="0" lang="cs-CZ" altLang="ru-RU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cs typeface="Arial" panose="020B0604020202020204" pitchFamily="34" charset="0"/>
                        </a:rPr>
                        <a:t>sg</a:t>
                      </a:r>
                      <a:r>
                        <a:rPr kumimoji="0" lang="cs-CZ" alt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ru-RU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cs typeface="Arial" panose="020B0604020202020204" pitchFamily="34" charset="0"/>
                        </a:rPr>
                        <a:t>nom</a:t>
                      </a:r>
                      <a:r>
                        <a:rPr kumimoji="0" lang="cs-CZ" alt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cs typeface="Arial" panose="020B0604020202020204" pitchFamily="34" charset="0"/>
                        </a:rPr>
                        <a:t>. </a:t>
                      </a:r>
                      <a:r>
                        <a:rPr kumimoji="0" lang="cs-CZ" altLang="ru-RU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cs typeface="Arial" panose="020B0604020202020204" pitchFamily="34" charset="0"/>
                        </a:rPr>
                        <a:t>pl</a:t>
                      </a:r>
                      <a:r>
                        <a:rPr kumimoji="0" lang="cs-CZ" alt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2849403"/>
                  </a:ext>
                </a:extLst>
              </a:tr>
              <a:tr h="371475"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ru-RU" sz="18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cs typeface="Arial" panose="020B0604020202020204" pitchFamily="34" charset="0"/>
                        </a:rPr>
                        <a:t>Arteria</a:t>
                      </a:r>
                      <a:r>
                        <a:rPr kumimoji="0" lang="cs-CZ" altLang="ru-RU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cs-CZ" altLang="ru-RU" sz="18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cs typeface="Arial" panose="020B0604020202020204" pitchFamily="34" charset="0"/>
                        </a:rPr>
                        <a:t>coronaria</a:t>
                      </a:r>
                      <a:endParaRPr kumimoji="0" lang="cs-CZ" altLang="ru-RU" sz="18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8CF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ru-RU" sz="18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cs typeface="Arial" panose="020B0604020202020204" pitchFamily="34" charset="0"/>
                        </a:rPr>
                        <a:t>Arteriae</a:t>
                      </a:r>
                      <a:r>
                        <a:rPr kumimoji="0" lang="cs-CZ" altLang="ru-RU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cs-CZ" altLang="ru-RU" sz="18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cs typeface="Arial" panose="020B0604020202020204" pitchFamily="34" charset="0"/>
                        </a:rPr>
                        <a:t>coronariae</a:t>
                      </a:r>
                      <a:endParaRPr kumimoji="0" lang="cs-CZ" altLang="ru-RU" sz="18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8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6124033"/>
                  </a:ext>
                </a:extLst>
              </a:tr>
              <a:tr h="121468"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cs typeface="Arial" panose="020B0604020202020204" pitchFamily="34" charset="0"/>
                        </a:rPr>
                        <a:t>věnčitá tepna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4E9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cs typeface="Arial" panose="020B0604020202020204" pitchFamily="34" charset="0"/>
                        </a:rPr>
                        <a:t>věnčité tepny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4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173044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8542B36-9606-423C-B895-355A42AA4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ru-RU">
                <a:solidFill>
                  <a:srgbClr val="A03F20"/>
                </a:solidFill>
                <a:latin typeface="Cambria" panose="02040503050406030204" pitchFamily="18" charset="0"/>
              </a:rPr>
              <a:t>Shodný a neshodný přívlastek</a:t>
            </a:r>
            <a:endParaRPr lang="cs-CZ" altLang="ru-RU">
              <a:solidFill>
                <a:srgbClr val="A03F20"/>
              </a:solidFill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5D3B5C6-4EEA-4B33-9A8A-04CC50DFCB03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marL="273050" lvl="1">
              <a:spcBef>
                <a:spcPts val="600"/>
              </a:spcBef>
              <a:buClr>
                <a:srgbClr val="FFC000"/>
              </a:buClr>
            </a:pPr>
            <a:r>
              <a:rPr lang="cs-CZ" altLang="ru-RU" dirty="0">
                <a:latin typeface="Palatino Linotype" panose="02040502050505030304" pitchFamily="18" charset="0"/>
              </a:rPr>
              <a:t>shodným přívlastkem se obvykle vyjadřuje</a:t>
            </a:r>
          </a:p>
          <a:p>
            <a:pPr marL="547688" lvl="2">
              <a:spcBef>
                <a:spcPts val="600"/>
              </a:spcBef>
              <a:buClr>
                <a:srgbClr val="FFC000"/>
              </a:buClr>
            </a:pPr>
            <a:r>
              <a:rPr lang="cs-CZ" altLang="ru-RU" dirty="0">
                <a:solidFill>
                  <a:srgbClr val="A36900"/>
                </a:solidFill>
                <a:latin typeface="Palatino Linotype" panose="02040502050505030304" pitchFamily="18" charset="0"/>
              </a:rPr>
              <a:t>příslušnost, vztah</a:t>
            </a:r>
          </a:p>
          <a:p>
            <a:pPr marL="822325" lvl="3">
              <a:spcBef>
                <a:spcPts val="600"/>
              </a:spcBef>
              <a:buClr>
                <a:srgbClr val="FFC000"/>
              </a:buClr>
            </a:pPr>
            <a:r>
              <a:rPr lang="cs-CZ" altLang="ru-RU" i="1" dirty="0" err="1">
                <a:latin typeface="Palatino Linotype" panose="02040502050505030304" pitchFamily="18" charset="0"/>
              </a:rPr>
              <a:t>Vertebra</a:t>
            </a:r>
            <a:r>
              <a:rPr lang="cs-CZ" altLang="ru-RU" i="1" dirty="0">
                <a:latin typeface="Palatino Linotype" panose="02040502050505030304" pitchFamily="18" charset="0"/>
              </a:rPr>
              <a:t> </a:t>
            </a:r>
            <a:r>
              <a:rPr lang="cs-CZ" altLang="ru-RU" i="1" dirty="0" err="1">
                <a:solidFill>
                  <a:srgbClr val="FF0000"/>
                </a:solidFill>
                <a:latin typeface="Palatino Linotype" panose="02040502050505030304" pitchFamily="18" charset="0"/>
              </a:rPr>
              <a:t>thoracica</a:t>
            </a:r>
            <a:endParaRPr lang="cs-CZ" altLang="ru-RU" i="1" dirty="0">
              <a:solidFill>
                <a:srgbClr val="FF0000"/>
              </a:solidFill>
              <a:latin typeface="Palatino Linotype" panose="02040502050505030304" pitchFamily="18" charset="0"/>
            </a:endParaRPr>
          </a:p>
          <a:p>
            <a:pPr marL="822325" lvl="3"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None/>
            </a:pPr>
            <a:endParaRPr lang="cs-CZ" altLang="ru-RU" i="1" dirty="0">
              <a:latin typeface="Palatino Linotype" panose="02040502050505030304" pitchFamily="18" charset="0"/>
            </a:endParaRPr>
          </a:p>
          <a:p>
            <a:pPr marL="547688" lvl="2">
              <a:spcBef>
                <a:spcPts val="600"/>
              </a:spcBef>
              <a:buClr>
                <a:srgbClr val="FFC000"/>
              </a:buClr>
            </a:pPr>
            <a:r>
              <a:rPr lang="cs-CZ" altLang="ru-RU" dirty="0">
                <a:solidFill>
                  <a:srgbClr val="A36900"/>
                </a:solidFill>
                <a:latin typeface="Palatino Linotype" panose="02040502050505030304" pitchFamily="18" charset="0"/>
              </a:rPr>
              <a:t>lokalizace </a:t>
            </a:r>
            <a:r>
              <a:rPr lang="cs-CZ" altLang="ru-RU" dirty="0">
                <a:latin typeface="Palatino Linotype" panose="02040502050505030304" pitchFamily="18" charset="0"/>
              </a:rPr>
              <a:t>(</a:t>
            </a:r>
            <a:r>
              <a:rPr lang="cs-CZ" altLang="ru-RU" i="1" dirty="0" err="1">
                <a:latin typeface="Palatino Linotype" panose="02040502050505030304" pitchFamily="18" charset="0"/>
              </a:rPr>
              <a:t>dexter</a:t>
            </a:r>
            <a:r>
              <a:rPr lang="cs-CZ" altLang="ru-RU" i="1" dirty="0">
                <a:latin typeface="Palatino Linotype" panose="02040502050505030304" pitchFamily="18" charset="0"/>
              </a:rPr>
              <a:t>, </a:t>
            </a:r>
            <a:r>
              <a:rPr lang="cs-CZ" altLang="ru-RU" i="1" dirty="0" err="1">
                <a:latin typeface="Palatino Linotype" panose="02040502050505030304" pitchFamily="18" charset="0"/>
              </a:rPr>
              <a:t>sinister</a:t>
            </a:r>
            <a:r>
              <a:rPr lang="cs-CZ" altLang="ru-RU" i="1" dirty="0">
                <a:latin typeface="Palatino Linotype" panose="02040502050505030304" pitchFamily="18" charset="0"/>
              </a:rPr>
              <a:t>, superior, </a:t>
            </a:r>
            <a:r>
              <a:rPr lang="cs-CZ" altLang="ru-RU" i="1" dirty="0" err="1">
                <a:latin typeface="Palatino Linotype" panose="02040502050505030304" pitchFamily="18" charset="0"/>
              </a:rPr>
              <a:t>inferior</a:t>
            </a:r>
            <a:r>
              <a:rPr lang="cs-CZ" altLang="ru-RU" i="1" dirty="0">
                <a:latin typeface="Palatino Linotype" panose="02040502050505030304" pitchFamily="18" charset="0"/>
              </a:rPr>
              <a:t>, </a:t>
            </a:r>
            <a:r>
              <a:rPr lang="cs-CZ" altLang="ru-RU" i="1" dirty="0" err="1">
                <a:latin typeface="Palatino Linotype" panose="02040502050505030304" pitchFamily="18" charset="0"/>
              </a:rPr>
              <a:t>posterior</a:t>
            </a:r>
            <a:r>
              <a:rPr lang="cs-CZ" altLang="ru-RU" i="1" dirty="0">
                <a:latin typeface="Palatino Linotype" panose="02040502050505030304" pitchFamily="18" charset="0"/>
              </a:rPr>
              <a:t>, </a:t>
            </a:r>
            <a:r>
              <a:rPr lang="cs-CZ" altLang="ru-RU" i="1" dirty="0" err="1">
                <a:latin typeface="Palatino Linotype" panose="02040502050505030304" pitchFamily="18" charset="0"/>
              </a:rPr>
              <a:t>anterior</a:t>
            </a:r>
            <a:r>
              <a:rPr lang="cs-CZ" altLang="ru-RU" dirty="0">
                <a:latin typeface="Palatino Linotype" panose="02040502050505030304" pitchFamily="18" charset="0"/>
              </a:rPr>
              <a:t>)</a:t>
            </a:r>
          </a:p>
          <a:p>
            <a:pPr marL="822325" lvl="3">
              <a:spcBef>
                <a:spcPts val="600"/>
              </a:spcBef>
              <a:buClr>
                <a:srgbClr val="FFC000"/>
              </a:buClr>
            </a:pPr>
            <a:r>
              <a:rPr lang="cs-CZ" altLang="ru-RU" i="1" dirty="0" err="1">
                <a:latin typeface="Palatino Linotype" panose="02040502050505030304" pitchFamily="18" charset="0"/>
              </a:rPr>
              <a:t>Clavicula</a:t>
            </a:r>
            <a:r>
              <a:rPr lang="cs-CZ" altLang="ru-RU" i="1" dirty="0">
                <a:latin typeface="Palatino Linotype" panose="02040502050505030304" pitchFamily="18" charset="0"/>
              </a:rPr>
              <a:t> </a:t>
            </a:r>
            <a:r>
              <a:rPr lang="cs-CZ" altLang="ru-RU" i="1" dirty="0" err="1">
                <a:solidFill>
                  <a:srgbClr val="FF0000"/>
                </a:solidFill>
                <a:latin typeface="Palatino Linotype" panose="02040502050505030304" pitchFamily="18" charset="0"/>
              </a:rPr>
              <a:t>dextra</a:t>
            </a:r>
            <a:endParaRPr lang="cs-CZ" altLang="ru-RU" i="1" dirty="0">
              <a:solidFill>
                <a:srgbClr val="FF0000"/>
              </a:solidFill>
              <a:latin typeface="Palatino Linotype" panose="02040502050505030304" pitchFamily="18" charset="0"/>
            </a:endParaRPr>
          </a:p>
          <a:p>
            <a:pPr marL="822325" lvl="3"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None/>
            </a:pPr>
            <a:endParaRPr lang="cs-CZ" altLang="ru-RU" i="1" dirty="0">
              <a:latin typeface="Palatino Linotype" panose="02040502050505030304" pitchFamily="18" charset="0"/>
            </a:endParaRPr>
          </a:p>
          <a:p>
            <a:pPr marL="547688" lvl="2"/>
            <a:r>
              <a:rPr lang="cs-CZ" altLang="ru-RU" dirty="0">
                <a:solidFill>
                  <a:srgbClr val="A36900"/>
                </a:solidFill>
                <a:latin typeface="Palatino Linotype" panose="02040502050505030304" pitchFamily="18" charset="0"/>
              </a:rPr>
              <a:t>charakteristický rys, kvalita</a:t>
            </a:r>
          </a:p>
          <a:p>
            <a:pPr marL="822325" lvl="3"/>
            <a:r>
              <a:rPr lang="cs-CZ" altLang="ru-RU" i="1" dirty="0" err="1">
                <a:latin typeface="Palatino Linotype" panose="02040502050505030304" pitchFamily="18" charset="0"/>
              </a:rPr>
              <a:t>Vena</a:t>
            </a:r>
            <a:r>
              <a:rPr lang="cs-CZ" altLang="ru-RU" i="1" dirty="0">
                <a:latin typeface="Palatino Linotype" panose="02040502050505030304" pitchFamily="18" charset="0"/>
              </a:rPr>
              <a:t> </a:t>
            </a:r>
            <a:r>
              <a:rPr lang="cs-CZ" altLang="ru-RU" i="1" dirty="0" err="1">
                <a:latin typeface="Palatino Linotype" panose="02040502050505030304" pitchFamily="18" charset="0"/>
              </a:rPr>
              <a:t>cordis</a:t>
            </a:r>
            <a:r>
              <a:rPr lang="cs-CZ" altLang="ru-RU" i="1" dirty="0">
                <a:latin typeface="Palatino Linotype" panose="02040502050505030304" pitchFamily="18" charset="0"/>
              </a:rPr>
              <a:t> </a:t>
            </a:r>
            <a:r>
              <a:rPr lang="cs-CZ" altLang="ru-RU" i="1" dirty="0" err="1">
                <a:solidFill>
                  <a:srgbClr val="FF0000"/>
                </a:solidFill>
                <a:latin typeface="Palatino Linotype" panose="02040502050505030304" pitchFamily="18" charset="0"/>
              </a:rPr>
              <a:t>magna</a:t>
            </a:r>
            <a:endParaRPr lang="cs-CZ" altLang="ru-RU" i="1" dirty="0">
              <a:solidFill>
                <a:srgbClr val="FF0000"/>
              </a:solidFill>
              <a:latin typeface="Palatino Linotype" panose="02040502050505030304" pitchFamily="18" charset="0"/>
            </a:endParaRPr>
          </a:p>
          <a:p>
            <a:pPr marL="822325" lvl="3"/>
            <a:r>
              <a:rPr lang="cs-CZ" altLang="ru-RU" i="1" dirty="0">
                <a:latin typeface="Palatino Linotype" panose="02040502050505030304" pitchFamily="18" charset="0"/>
              </a:rPr>
              <a:t>Musculus </a:t>
            </a:r>
            <a:r>
              <a:rPr lang="cs-CZ" altLang="ru-RU" i="1" dirty="0" err="1">
                <a:solidFill>
                  <a:srgbClr val="FF0000"/>
                </a:solidFill>
                <a:latin typeface="Palatino Linotype" panose="02040502050505030304" pitchFamily="18" charset="0"/>
              </a:rPr>
              <a:t>latissimus</a:t>
            </a:r>
            <a:r>
              <a:rPr lang="cs-CZ" altLang="ru-RU" i="1" dirty="0">
                <a:latin typeface="Palatino Linotype" panose="02040502050505030304" pitchFamily="18" charset="0"/>
              </a:rPr>
              <a:t> </a:t>
            </a:r>
            <a:r>
              <a:rPr lang="cs-CZ" altLang="ru-RU" i="1" dirty="0" err="1">
                <a:latin typeface="Palatino Linotype" panose="02040502050505030304" pitchFamily="18" charset="0"/>
              </a:rPr>
              <a:t>dorsi</a:t>
            </a:r>
            <a:endParaRPr lang="cs-CZ" altLang="ru-RU" i="1" dirty="0">
              <a:latin typeface="Palatino Linotype" panose="02040502050505030304" pitchFamily="18" charset="0"/>
            </a:endParaRPr>
          </a:p>
          <a:p>
            <a:pPr marL="822325" lvl="3"/>
            <a:r>
              <a:rPr lang="cs-CZ" altLang="ru-RU" i="1" dirty="0">
                <a:latin typeface="Palatino Linotype" panose="02040502050505030304" pitchFamily="18" charset="0"/>
              </a:rPr>
              <a:t>Sutura </a:t>
            </a:r>
            <a:r>
              <a:rPr lang="cs-CZ" altLang="ru-RU" i="1" dirty="0" err="1">
                <a:solidFill>
                  <a:srgbClr val="FF0000"/>
                </a:solidFill>
                <a:latin typeface="Palatino Linotype" panose="02040502050505030304" pitchFamily="18" charset="0"/>
              </a:rPr>
              <a:t>lambdoidea</a:t>
            </a:r>
            <a:endParaRPr lang="cs-CZ" altLang="ru-RU" i="1" dirty="0">
              <a:solidFill>
                <a:srgbClr val="FF0000"/>
              </a:solidFill>
              <a:latin typeface="Palatino Linotype" panose="02040502050505030304" pitchFamily="18" charset="0"/>
            </a:endParaRPr>
          </a:p>
          <a:p>
            <a:pPr marL="822325" lvl="3"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None/>
            </a:pPr>
            <a:endParaRPr lang="cs-CZ" altLang="ru-RU" dirty="0">
              <a:latin typeface="Cambria" panose="02040503050406030204" pitchFamily="18" charset="0"/>
            </a:endParaRPr>
          </a:p>
          <a:p>
            <a:endParaRPr lang="cs-CZ" altLang="ru-RU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07584F1-94CF-4ED5-807A-B46E84DD1C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ru-RU">
                <a:solidFill>
                  <a:srgbClr val="A03F20"/>
                </a:solidFill>
                <a:latin typeface="Cambria" panose="02040503050406030204" pitchFamily="18" charset="0"/>
              </a:rPr>
              <a:t>Shodný a neshodný přívlastek</a:t>
            </a:r>
            <a:endParaRPr lang="cs-CZ" altLang="ru-RU">
              <a:solidFill>
                <a:srgbClr val="A03F20"/>
              </a:solidFill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23FB016-9DC6-4C57-83B7-13B860F13736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r>
              <a:rPr lang="cs-CZ" altLang="ru-RU" sz="2000" b="1" dirty="0">
                <a:solidFill>
                  <a:srgbClr val="A36900"/>
                </a:solidFill>
                <a:latin typeface="Palatino Linotype" panose="02040502050505030304" pitchFamily="18" charset="0"/>
              </a:rPr>
              <a:t>Neshodný přívlastek</a:t>
            </a:r>
          </a:p>
          <a:p>
            <a:pPr lvl="1"/>
            <a:r>
              <a:rPr lang="cs-CZ" altLang="ru-RU" sz="2000" dirty="0">
                <a:latin typeface="Palatino Linotype" panose="02040502050505030304" pitchFamily="18" charset="0"/>
              </a:rPr>
              <a:t>vyjadřuje se substantivem v genitivním tvaru:</a:t>
            </a:r>
          </a:p>
          <a:p>
            <a:pPr lvl="3"/>
            <a:r>
              <a:rPr lang="cs-CZ" altLang="ru-RU" i="1" dirty="0">
                <a:latin typeface="Palatino Linotype" panose="02040502050505030304" pitchFamily="18" charset="0"/>
              </a:rPr>
              <a:t>Areola </a:t>
            </a:r>
            <a:r>
              <a:rPr lang="cs-CZ" altLang="ru-RU" i="1" dirty="0" err="1">
                <a:latin typeface="Palatino Linotype" panose="02040502050505030304" pitchFamily="18" charset="0"/>
              </a:rPr>
              <a:t>mammae</a:t>
            </a:r>
            <a:endParaRPr lang="cs-CZ" altLang="ru-RU" i="1" dirty="0">
              <a:latin typeface="Palatino Linotype" panose="02040502050505030304" pitchFamily="18" charset="0"/>
            </a:endParaRPr>
          </a:p>
          <a:p>
            <a:pPr lvl="1"/>
            <a:endParaRPr lang="cs-CZ" altLang="ru-RU" sz="2000" dirty="0">
              <a:latin typeface="Palatino Linotype" panose="02040502050505030304" pitchFamily="18" charset="0"/>
            </a:endParaRPr>
          </a:p>
          <a:p>
            <a:pPr lvl="1"/>
            <a:r>
              <a:rPr lang="cs-CZ" altLang="ru-RU" sz="2000" dirty="0">
                <a:latin typeface="Palatino Linotype" panose="02040502050505030304" pitchFamily="18" charset="0"/>
              </a:rPr>
              <a:t>„neshodný“ - substantivum zůstává vždy v genitivním tvaru</a:t>
            </a:r>
          </a:p>
          <a:p>
            <a:pPr lvl="2"/>
            <a:r>
              <a:rPr lang="cs-CZ" altLang="ru-RU" i="1" dirty="0" err="1">
                <a:latin typeface="Palatino Linotype" panose="02040502050505030304" pitchFamily="18" charset="0"/>
              </a:rPr>
              <a:t>Ven</a:t>
            </a:r>
            <a:r>
              <a:rPr lang="cs-CZ" altLang="ru-RU" i="1" dirty="0" err="1">
                <a:solidFill>
                  <a:srgbClr val="00B050"/>
                </a:solidFill>
                <a:latin typeface="Palatino Linotype" panose="02040502050505030304" pitchFamily="18" charset="0"/>
              </a:rPr>
              <a:t>ae</a:t>
            </a:r>
            <a:r>
              <a:rPr lang="cs-CZ" altLang="ru-RU" i="1" dirty="0">
                <a:latin typeface="Palatino Linotype" panose="02040502050505030304" pitchFamily="18" charset="0"/>
              </a:rPr>
              <a:t> </a:t>
            </a:r>
            <a:r>
              <a:rPr lang="cs-CZ" altLang="ru-RU" i="1" dirty="0" err="1">
                <a:latin typeface="Palatino Linotype" panose="02040502050505030304" pitchFamily="18" charset="0"/>
              </a:rPr>
              <a:t>profund</a:t>
            </a:r>
            <a:r>
              <a:rPr lang="cs-CZ" altLang="ru-RU" i="1" dirty="0" err="1">
                <a:solidFill>
                  <a:srgbClr val="00B050"/>
                </a:solidFill>
                <a:latin typeface="Palatino Linotype" panose="02040502050505030304" pitchFamily="18" charset="0"/>
              </a:rPr>
              <a:t>ae</a:t>
            </a:r>
            <a:r>
              <a:rPr lang="cs-CZ" altLang="ru-RU" i="1" dirty="0">
                <a:latin typeface="Palatino Linotype" panose="02040502050505030304" pitchFamily="18" charset="0"/>
              </a:rPr>
              <a:t> lingu</a:t>
            </a:r>
            <a:r>
              <a:rPr lang="cs-CZ" altLang="ru-RU" i="1" dirty="0">
                <a:solidFill>
                  <a:srgbClr val="FF0000"/>
                </a:solidFill>
                <a:latin typeface="Palatino Linotype" panose="02040502050505030304" pitchFamily="18" charset="0"/>
              </a:rPr>
              <a:t>ae</a:t>
            </a:r>
            <a:r>
              <a:rPr lang="cs-CZ" altLang="ru-RU" i="1" dirty="0">
                <a:latin typeface="Palatino Linotype" panose="02040502050505030304" pitchFamily="18" charset="0"/>
              </a:rPr>
              <a:t> </a:t>
            </a:r>
            <a:r>
              <a:rPr lang="cs-CZ" altLang="ru-RU" dirty="0">
                <a:latin typeface="Palatino Linotype" panose="02040502050505030304" pitchFamily="18" charset="0"/>
              </a:rPr>
              <a:t>= hlubok</a:t>
            </a:r>
            <a:r>
              <a:rPr lang="cs-CZ" altLang="ru-RU" dirty="0">
                <a:solidFill>
                  <a:srgbClr val="00B050"/>
                </a:solidFill>
                <a:latin typeface="Palatino Linotype" panose="02040502050505030304" pitchFamily="18" charset="0"/>
              </a:rPr>
              <a:t>é</a:t>
            </a:r>
            <a:r>
              <a:rPr lang="cs-CZ" altLang="ru-RU" dirty="0">
                <a:latin typeface="Palatino Linotype" panose="02040502050505030304" pitchFamily="18" charset="0"/>
              </a:rPr>
              <a:t> žíl</a:t>
            </a:r>
            <a:r>
              <a:rPr lang="cs-CZ" altLang="ru-RU" dirty="0">
                <a:solidFill>
                  <a:srgbClr val="00B050"/>
                </a:solidFill>
                <a:latin typeface="Palatino Linotype" panose="02040502050505030304" pitchFamily="18" charset="0"/>
              </a:rPr>
              <a:t>y</a:t>
            </a:r>
            <a:r>
              <a:rPr lang="cs-CZ" altLang="ru-RU" dirty="0">
                <a:latin typeface="Palatino Linotype" panose="02040502050505030304" pitchFamily="18" charset="0"/>
              </a:rPr>
              <a:t> jazyk</a:t>
            </a:r>
            <a:r>
              <a:rPr lang="cs-CZ" altLang="ru-RU" dirty="0">
                <a:solidFill>
                  <a:srgbClr val="FF0000"/>
                </a:solidFill>
                <a:latin typeface="Palatino Linotype" panose="02040502050505030304" pitchFamily="18" charset="0"/>
              </a:rPr>
              <a:t>a</a:t>
            </a:r>
          </a:p>
          <a:p>
            <a:pPr lvl="3"/>
            <a:r>
              <a:rPr lang="cs-CZ" altLang="ru-RU" dirty="0">
                <a:latin typeface="Palatino Linotype" panose="02040502050505030304" pitchFamily="18" charset="0"/>
              </a:rPr>
              <a:t>gen.pl. </a:t>
            </a:r>
            <a:r>
              <a:rPr lang="cs-CZ" altLang="ru-RU" i="1" dirty="0" err="1">
                <a:latin typeface="Palatino Linotype" panose="02040502050505030304" pitchFamily="18" charset="0"/>
              </a:rPr>
              <a:t>ven</a:t>
            </a:r>
            <a:r>
              <a:rPr lang="cs-CZ" altLang="ru-RU" i="1" dirty="0" err="1">
                <a:solidFill>
                  <a:srgbClr val="00B050"/>
                </a:solidFill>
                <a:latin typeface="Palatino Linotype" panose="02040502050505030304" pitchFamily="18" charset="0"/>
              </a:rPr>
              <a:t>arum</a:t>
            </a:r>
            <a:r>
              <a:rPr lang="cs-CZ" altLang="ru-RU" i="1" dirty="0">
                <a:latin typeface="Palatino Linotype" panose="02040502050505030304" pitchFamily="18" charset="0"/>
              </a:rPr>
              <a:t> </a:t>
            </a:r>
            <a:r>
              <a:rPr lang="cs-CZ" altLang="ru-RU" i="1" dirty="0" err="1">
                <a:latin typeface="Palatino Linotype" panose="02040502050505030304" pitchFamily="18" charset="0"/>
              </a:rPr>
              <a:t>profund</a:t>
            </a:r>
            <a:r>
              <a:rPr lang="cs-CZ" altLang="ru-RU" i="1" dirty="0" err="1">
                <a:solidFill>
                  <a:srgbClr val="00B050"/>
                </a:solidFill>
                <a:latin typeface="Palatino Linotype" panose="02040502050505030304" pitchFamily="18" charset="0"/>
              </a:rPr>
              <a:t>arum</a:t>
            </a:r>
            <a:r>
              <a:rPr lang="cs-CZ" altLang="ru-RU" i="1" dirty="0">
                <a:latin typeface="Palatino Linotype" panose="02040502050505030304" pitchFamily="18" charset="0"/>
              </a:rPr>
              <a:t> lingu</a:t>
            </a:r>
            <a:r>
              <a:rPr lang="cs-CZ" altLang="ru-RU" i="1" dirty="0">
                <a:solidFill>
                  <a:srgbClr val="FF0000"/>
                </a:solidFill>
                <a:latin typeface="Palatino Linotype" panose="02040502050505030304" pitchFamily="18" charset="0"/>
              </a:rPr>
              <a:t>ae</a:t>
            </a:r>
            <a:r>
              <a:rPr lang="cs-CZ" altLang="ru-RU" i="1" dirty="0">
                <a:latin typeface="Palatino Linotype" panose="02040502050505030304" pitchFamily="18" charset="0"/>
              </a:rPr>
              <a:t> </a:t>
            </a:r>
            <a:r>
              <a:rPr lang="cs-CZ" altLang="ru-RU" dirty="0">
                <a:latin typeface="Palatino Linotype" panose="02040502050505030304" pitchFamily="18" charset="0"/>
              </a:rPr>
              <a:t>= hlubok</a:t>
            </a:r>
            <a:r>
              <a:rPr lang="cs-CZ" altLang="ru-RU" dirty="0">
                <a:solidFill>
                  <a:srgbClr val="00B050"/>
                </a:solidFill>
                <a:latin typeface="Palatino Linotype" panose="02040502050505030304" pitchFamily="18" charset="0"/>
              </a:rPr>
              <a:t>ých</a:t>
            </a:r>
            <a:r>
              <a:rPr lang="cs-CZ" altLang="ru-RU" dirty="0">
                <a:latin typeface="Palatino Linotype" panose="02040502050505030304" pitchFamily="18" charset="0"/>
              </a:rPr>
              <a:t> žil jazyk</a:t>
            </a:r>
            <a:r>
              <a:rPr lang="cs-CZ" altLang="ru-RU" dirty="0">
                <a:solidFill>
                  <a:srgbClr val="FF0000"/>
                </a:solidFill>
                <a:latin typeface="Palatino Linotype" panose="02040502050505030304" pitchFamily="18" charset="0"/>
              </a:rPr>
              <a:t>a</a:t>
            </a:r>
          </a:p>
          <a:p>
            <a:pPr lvl="1"/>
            <a:endParaRPr lang="cs-CZ" altLang="ru-RU" sz="2000" dirty="0">
              <a:latin typeface="Palatino Linotype" panose="02040502050505030304" pitchFamily="18" charset="0"/>
            </a:endParaRPr>
          </a:p>
          <a:p>
            <a:pPr lvl="1"/>
            <a:r>
              <a:rPr lang="cs-CZ" altLang="ru-RU" sz="2000" dirty="0">
                <a:latin typeface="Palatino Linotype" panose="02040502050505030304" pitchFamily="18" charset="0"/>
              </a:rPr>
              <a:t>neshodným přívlastkem se obvykle vyjadřuje </a:t>
            </a:r>
            <a:r>
              <a:rPr lang="cs-CZ" altLang="ru-RU" sz="2000" b="1" dirty="0">
                <a:latin typeface="Palatino Linotype" panose="02040502050505030304" pitchFamily="18" charset="0"/>
              </a:rPr>
              <a:t>vztah</a:t>
            </a:r>
            <a:r>
              <a:rPr lang="cs-CZ" altLang="ru-RU" sz="2000" dirty="0">
                <a:latin typeface="Palatino Linotype" panose="02040502050505030304" pitchFamily="18" charset="0"/>
              </a:rPr>
              <a:t>,</a:t>
            </a:r>
            <a:r>
              <a:rPr lang="cs-CZ" altLang="ru-RU" sz="2000" b="1" dirty="0">
                <a:latin typeface="Palatino Linotype" panose="02040502050505030304" pitchFamily="18" charset="0"/>
              </a:rPr>
              <a:t> příslušnost </a:t>
            </a:r>
            <a:r>
              <a:rPr lang="cs-CZ" altLang="ru-RU" sz="2000" dirty="0">
                <a:latin typeface="Palatino Linotype" panose="02040502050505030304" pitchFamily="18" charset="0"/>
              </a:rPr>
              <a:t>(viz příklady výše)</a:t>
            </a:r>
          </a:p>
          <a:p>
            <a:pPr lvl="1">
              <a:buFont typeface="Wingdings" panose="05000000000000000000" pitchFamily="2" charset="2"/>
              <a:buNone/>
            </a:pPr>
            <a:endParaRPr lang="cs-CZ" altLang="ru-RU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Nadpis 1">
            <a:extLst>
              <a:ext uri="{FF2B5EF4-FFF2-40B4-BE49-F238E27FC236}">
                <a16:creationId xmlns:a16="http://schemas.microsoft.com/office/drawing/2014/main" id="{2AAA4ABB-9237-43D4-8099-9DC60FB485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>
                <a:solidFill>
                  <a:srgbClr val="A03F20"/>
                </a:solidFill>
                <a:latin typeface="Palatino Linotype" panose="02040502050505030304" pitchFamily="18" charset="0"/>
              </a:rPr>
              <a:t>1. deklinace</a:t>
            </a:r>
          </a:p>
        </p:txBody>
      </p:sp>
      <p:sp>
        <p:nvSpPr>
          <p:cNvPr id="44035" name="Zástupný symbol pro obsah 2">
            <a:extLst>
              <a:ext uri="{FF2B5EF4-FFF2-40B4-BE49-F238E27FC236}">
                <a16:creationId xmlns:a16="http://schemas.microsoft.com/office/drawing/2014/main" id="{441827A6-085D-4951-8972-EE99F9812FB3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926013"/>
          </a:xfrm>
        </p:spPr>
        <p:txBody>
          <a:bodyPr/>
          <a:lstStyle/>
          <a:p>
            <a:pPr eaLnBrk="1" hangingPunct="1"/>
            <a:endParaRPr lang="cs-CZ" altLang="ru-RU" sz="2400">
              <a:latin typeface="Palatino Linotype" panose="02040502050505030304" pitchFamily="18" charset="0"/>
            </a:endParaRPr>
          </a:p>
          <a:p>
            <a:pPr eaLnBrk="1" hangingPunct="1"/>
            <a:endParaRPr lang="cs-CZ" altLang="ru-RU" sz="2400">
              <a:latin typeface="Palatino Linotype" panose="02040502050505030304" pitchFamily="18" charset="0"/>
            </a:endParaRPr>
          </a:p>
          <a:p>
            <a:pPr eaLnBrk="1" hangingPunct="1"/>
            <a:endParaRPr lang="cs-CZ" altLang="ru-RU" sz="2400">
              <a:latin typeface="Palatino Linotype" panose="02040502050505030304" pitchFamily="18" charset="0"/>
            </a:endParaRPr>
          </a:p>
          <a:p>
            <a:pPr eaLnBrk="1" hangingPunct="1"/>
            <a:endParaRPr lang="cs-CZ" altLang="ru-RU" sz="2400">
              <a:latin typeface="Palatino Linotype" panose="02040502050505030304" pitchFamily="18" charset="0"/>
            </a:endParaRPr>
          </a:p>
          <a:p>
            <a:pPr eaLnBrk="1" hangingPunct="1"/>
            <a:endParaRPr lang="cs-CZ" altLang="ru-RU" sz="2400">
              <a:latin typeface="Palatino Linotype" panose="02040502050505030304" pitchFamily="18" charset="0"/>
            </a:endParaRPr>
          </a:p>
          <a:p>
            <a:pPr eaLnBrk="1" hangingPunct="1"/>
            <a:endParaRPr lang="cs-CZ" altLang="ru-RU" sz="2400">
              <a:latin typeface="Palatino Linotype" panose="02040502050505030304" pitchFamily="18" charset="0"/>
            </a:endParaRPr>
          </a:p>
          <a:p>
            <a:pPr eaLnBrk="1" hangingPunct="1"/>
            <a:endParaRPr lang="cs-CZ" altLang="ru-RU" sz="2400">
              <a:latin typeface="Palatino Linotype" panose="02040502050505030304" pitchFamily="18" charset="0"/>
            </a:endParaRPr>
          </a:p>
          <a:p>
            <a:pPr eaLnBrk="1" hangingPunct="1"/>
            <a:endParaRPr lang="cs-CZ" altLang="ru-RU"/>
          </a:p>
        </p:txBody>
      </p:sp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id="{F6B92E2F-4FEA-482E-98AE-7B0D10687FF1}"/>
              </a:ext>
            </a:extLst>
          </p:cNvPr>
          <p:cNvGraphicFramePr>
            <a:graphicFrameLocks noGrp="1"/>
          </p:cNvGraphicFramePr>
          <p:nvPr/>
        </p:nvGraphicFramePr>
        <p:xfrm>
          <a:off x="2339975" y="1677988"/>
          <a:ext cx="3889375" cy="213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03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05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84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 sz="2200" dirty="0">
                          <a:latin typeface="Palatino Linotype" panose="02040502050505030304" pitchFamily="18" charset="0"/>
                        </a:rPr>
                        <a:t>pád</a:t>
                      </a:r>
                    </a:p>
                  </a:txBody>
                  <a:tcPr marL="91462" marR="91462"/>
                </a:tc>
                <a:tc>
                  <a:txBody>
                    <a:bodyPr/>
                    <a:lstStyle/>
                    <a:p>
                      <a:r>
                        <a:rPr lang="cs-CZ" sz="2200" dirty="0">
                          <a:latin typeface="Palatino Linotype" panose="02040502050505030304" pitchFamily="18" charset="0"/>
                        </a:rPr>
                        <a:t>singulár</a:t>
                      </a:r>
                    </a:p>
                  </a:txBody>
                  <a:tcPr marL="91462" marR="91462"/>
                </a:tc>
                <a:tc>
                  <a:txBody>
                    <a:bodyPr/>
                    <a:lstStyle/>
                    <a:p>
                      <a:r>
                        <a:rPr lang="cs-CZ" sz="2200" dirty="0">
                          <a:latin typeface="Palatino Linotype" panose="02040502050505030304" pitchFamily="18" charset="0"/>
                        </a:rPr>
                        <a:t>plurál</a:t>
                      </a:r>
                    </a:p>
                  </a:txBody>
                  <a:tcPr marL="91462" marR="91462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2200" b="1" dirty="0" err="1">
                          <a:latin typeface="Palatino Linotype" panose="02040502050505030304" pitchFamily="18" charset="0"/>
                        </a:rPr>
                        <a:t>nom</a:t>
                      </a:r>
                      <a:r>
                        <a:rPr lang="cs-CZ" sz="2200" b="1" dirty="0">
                          <a:latin typeface="Palatino Linotype" panose="02040502050505030304" pitchFamily="18" charset="0"/>
                        </a:rPr>
                        <a:t>.</a:t>
                      </a:r>
                    </a:p>
                  </a:txBody>
                  <a:tcPr marL="91462" marR="91462"/>
                </a:tc>
                <a:tc>
                  <a:txBody>
                    <a:bodyPr/>
                    <a:lstStyle/>
                    <a:p>
                      <a:r>
                        <a:rPr lang="cs-CZ" sz="2200" b="1" dirty="0" err="1">
                          <a:latin typeface="Palatino Linotype" panose="02040502050505030304" pitchFamily="18" charset="0"/>
                        </a:rPr>
                        <a:t>vēn</a:t>
                      </a:r>
                      <a:r>
                        <a:rPr lang="cs-CZ" sz="2200" b="1" dirty="0" err="1">
                          <a:solidFill>
                            <a:srgbClr val="C00000"/>
                          </a:solidFill>
                          <a:latin typeface="Palatino Linotype" panose="02040502050505030304" pitchFamily="18" charset="0"/>
                        </a:rPr>
                        <a:t>a</a:t>
                      </a:r>
                      <a:endParaRPr lang="cs-CZ" sz="2200" b="1" dirty="0">
                        <a:solidFill>
                          <a:srgbClr val="C00000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 marL="91462" marR="91462"/>
                </a:tc>
                <a:tc>
                  <a:txBody>
                    <a:bodyPr/>
                    <a:lstStyle/>
                    <a:p>
                      <a:r>
                        <a:rPr lang="cs-CZ" sz="2200" b="1" dirty="0" err="1">
                          <a:latin typeface="Palatino Linotype" panose="02040502050505030304" pitchFamily="18" charset="0"/>
                        </a:rPr>
                        <a:t>vēn</a:t>
                      </a:r>
                      <a:r>
                        <a:rPr lang="cs-CZ" sz="2200" b="1" dirty="0" err="1">
                          <a:solidFill>
                            <a:srgbClr val="C00000"/>
                          </a:solidFill>
                          <a:latin typeface="Palatino Linotype" panose="02040502050505030304" pitchFamily="18" charset="0"/>
                        </a:rPr>
                        <a:t>ae</a:t>
                      </a:r>
                      <a:endParaRPr lang="cs-CZ" sz="2200" b="1" dirty="0">
                        <a:solidFill>
                          <a:srgbClr val="C00000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 marL="91462" marR="91462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2200" b="1" dirty="0">
                          <a:latin typeface="Palatino Linotype" panose="02040502050505030304" pitchFamily="18" charset="0"/>
                        </a:rPr>
                        <a:t>gen.</a:t>
                      </a:r>
                    </a:p>
                  </a:txBody>
                  <a:tcPr marL="91462" marR="91462"/>
                </a:tc>
                <a:tc>
                  <a:txBody>
                    <a:bodyPr/>
                    <a:lstStyle/>
                    <a:p>
                      <a:r>
                        <a:rPr lang="cs-CZ" sz="2200" b="1" dirty="0" err="1">
                          <a:latin typeface="Palatino Linotype" panose="02040502050505030304" pitchFamily="18" charset="0"/>
                        </a:rPr>
                        <a:t>vēn</a:t>
                      </a:r>
                      <a:r>
                        <a:rPr lang="cs-CZ" sz="2200" b="1" dirty="0" err="1">
                          <a:solidFill>
                            <a:srgbClr val="C00000"/>
                          </a:solidFill>
                          <a:latin typeface="Palatino Linotype" panose="02040502050505030304" pitchFamily="18" charset="0"/>
                        </a:rPr>
                        <a:t>ae</a:t>
                      </a:r>
                      <a:endParaRPr lang="cs-CZ" sz="2200" b="1" dirty="0">
                        <a:solidFill>
                          <a:srgbClr val="C00000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 marL="91462" marR="91462"/>
                </a:tc>
                <a:tc>
                  <a:txBody>
                    <a:bodyPr/>
                    <a:lstStyle/>
                    <a:p>
                      <a:r>
                        <a:rPr lang="cs-CZ" sz="2200" b="1" dirty="0" err="1">
                          <a:latin typeface="Palatino Linotype" panose="02040502050505030304" pitchFamily="18" charset="0"/>
                        </a:rPr>
                        <a:t>vēn</a:t>
                      </a:r>
                      <a:r>
                        <a:rPr lang="en-US" altLang="cs-CZ" sz="2200" b="1" dirty="0">
                          <a:solidFill>
                            <a:srgbClr val="C00000"/>
                          </a:solidFill>
                          <a:latin typeface="Palatino Linotype" panose="02040502050505030304" pitchFamily="18" charset="0"/>
                          <a:cs typeface="Arial" charset="0"/>
                        </a:rPr>
                        <a:t>ā</a:t>
                      </a:r>
                      <a:r>
                        <a:rPr lang="cs-CZ" sz="2200" b="1" dirty="0">
                          <a:solidFill>
                            <a:srgbClr val="C00000"/>
                          </a:solidFill>
                          <a:latin typeface="Palatino Linotype" panose="02040502050505030304" pitchFamily="18" charset="0"/>
                        </a:rPr>
                        <a:t>rum</a:t>
                      </a:r>
                    </a:p>
                  </a:txBody>
                  <a:tcPr marL="91462" marR="91462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2200" dirty="0" err="1">
                          <a:latin typeface="Palatino Linotype" panose="02040502050505030304" pitchFamily="18" charset="0"/>
                        </a:rPr>
                        <a:t>ak</a:t>
                      </a:r>
                      <a:r>
                        <a:rPr lang="cs-CZ" sz="2200" dirty="0">
                          <a:latin typeface="Palatino Linotype" panose="02040502050505030304" pitchFamily="18" charset="0"/>
                        </a:rPr>
                        <a:t>.</a:t>
                      </a:r>
                    </a:p>
                  </a:txBody>
                  <a:tcPr marL="91462" marR="91462"/>
                </a:tc>
                <a:tc>
                  <a:txBody>
                    <a:bodyPr/>
                    <a:lstStyle/>
                    <a:p>
                      <a:r>
                        <a:rPr lang="cs-CZ" sz="2200" dirty="0" err="1">
                          <a:latin typeface="Palatino Linotype" panose="02040502050505030304" pitchFamily="18" charset="0"/>
                        </a:rPr>
                        <a:t>vēn</a:t>
                      </a:r>
                      <a:r>
                        <a:rPr lang="cs-CZ" sz="2200" dirty="0" err="1">
                          <a:solidFill>
                            <a:srgbClr val="C00000"/>
                          </a:solidFill>
                          <a:latin typeface="Palatino Linotype" panose="02040502050505030304" pitchFamily="18" charset="0"/>
                        </a:rPr>
                        <a:t>am</a:t>
                      </a:r>
                      <a:endParaRPr lang="cs-CZ" sz="2200" dirty="0">
                        <a:solidFill>
                          <a:srgbClr val="C00000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 marL="91462" marR="91462"/>
                </a:tc>
                <a:tc>
                  <a:txBody>
                    <a:bodyPr/>
                    <a:lstStyle/>
                    <a:p>
                      <a:r>
                        <a:rPr lang="cs-CZ" sz="2200" dirty="0" err="1">
                          <a:latin typeface="Palatino Linotype" panose="02040502050505030304" pitchFamily="18" charset="0"/>
                        </a:rPr>
                        <a:t>vēn</a:t>
                      </a:r>
                      <a:r>
                        <a:rPr lang="en-US" altLang="cs-CZ" sz="2200" dirty="0">
                          <a:solidFill>
                            <a:srgbClr val="C00000"/>
                          </a:solidFill>
                          <a:latin typeface="Palatino Linotype" panose="02040502050505030304" pitchFamily="18" charset="0"/>
                          <a:cs typeface="Arial" charset="0"/>
                        </a:rPr>
                        <a:t>ā</a:t>
                      </a:r>
                      <a:r>
                        <a:rPr lang="cs-CZ" sz="2200" dirty="0">
                          <a:solidFill>
                            <a:srgbClr val="C00000"/>
                          </a:solidFill>
                          <a:latin typeface="Palatino Linotype" panose="02040502050505030304" pitchFamily="18" charset="0"/>
                        </a:rPr>
                        <a:t>s</a:t>
                      </a:r>
                    </a:p>
                  </a:txBody>
                  <a:tcPr marL="91462" marR="91462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2200" dirty="0" err="1">
                          <a:latin typeface="Palatino Linotype" panose="02040502050505030304" pitchFamily="18" charset="0"/>
                        </a:rPr>
                        <a:t>abl</a:t>
                      </a:r>
                      <a:r>
                        <a:rPr lang="cs-CZ" sz="2200" dirty="0">
                          <a:latin typeface="Palatino Linotype" panose="02040502050505030304" pitchFamily="18" charset="0"/>
                        </a:rPr>
                        <a:t>.</a:t>
                      </a:r>
                    </a:p>
                  </a:txBody>
                  <a:tcPr marL="91462" marR="91462"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200" dirty="0" err="1">
                          <a:latin typeface="Palatino Linotype" panose="02040502050505030304" pitchFamily="18" charset="0"/>
                        </a:rPr>
                        <a:t>vēn</a:t>
                      </a:r>
                      <a:r>
                        <a:rPr lang="en-US" altLang="cs-CZ" sz="2200" dirty="0">
                          <a:solidFill>
                            <a:srgbClr val="C00000"/>
                          </a:solidFill>
                          <a:latin typeface="Palatino Linotype" panose="02040502050505030304" pitchFamily="18" charset="0"/>
                          <a:cs typeface="Arial" charset="0"/>
                        </a:rPr>
                        <a:t>ā</a:t>
                      </a:r>
                      <a:endParaRPr lang="cs-CZ" sz="2200" dirty="0">
                        <a:solidFill>
                          <a:srgbClr val="C00000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 marL="91462" marR="91462"/>
                </a:tc>
                <a:tc>
                  <a:txBody>
                    <a:bodyPr/>
                    <a:lstStyle/>
                    <a:p>
                      <a:r>
                        <a:rPr lang="cs-CZ" sz="2200" dirty="0" err="1">
                          <a:latin typeface="Palatino Linotype" panose="02040502050505030304" pitchFamily="18" charset="0"/>
                        </a:rPr>
                        <a:t>vēn</a:t>
                      </a:r>
                      <a:r>
                        <a:rPr lang="cs-CZ" sz="2200" i="0" dirty="0" err="1">
                          <a:solidFill>
                            <a:srgbClr val="C00000"/>
                          </a:solidFill>
                          <a:latin typeface="Palatino Linotype" panose="02040502050505030304" pitchFamily="18" charset="0"/>
                        </a:rPr>
                        <a:t>ī</a:t>
                      </a:r>
                      <a:r>
                        <a:rPr lang="cs-CZ" sz="2200" dirty="0" err="1">
                          <a:solidFill>
                            <a:srgbClr val="C00000"/>
                          </a:solidFill>
                          <a:latin typeface="Palatino Linotype" panose="02040502050505030304" pitchFamily="18" charset="0"/>
                        </a:rPr>
                        <a:t>s</a:t>
                      </a:r>
                      <a:endParaRPr lang="cs-CZ" sz="2200" dirty="0">
                        <a:solidFill>
                          <a:srgbClr val="C00000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 marL="91462" marR="91462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6" name="Zástupný symbol pro obsah 3">
            <a:extLst>
              <a:ext uri="{FF2B5EF4-FFF2-40B4-BE49-F238E27FC236}">
                <a16:creationId xmlns:a16="http://schemas.microsoft.com/office/drawing/2014/main" id="{3F1780F2-5F21-4EE5-AF2C-4CE2DF7A132B}"/>
              </a:ext>
            </a:extLst>
          </p:cNvPr>
          <p:cNvGraphicFramePr>
            <a:graphicFrameLocks/>
          </p:cNvGraphicFramePr>
          <p:nvPr/>
        </p:nvGraphicFramePr>
        <p:xfrm>
          <a:off x="301625" y="4125913"/>
          <a:ext cx="8504240" cy="198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60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260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260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260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cs-CZ" sz="2000" b="1" dirty="0"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cs-CZ" sz="2000" b="1" i="0" u="none" strike="noStrike" kern="1200" baseline="0" dirty="0" err="1">
                          <a:solidFill>
                            <a:schemeClr val="lt1"/>
                          </a:solidFill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artēria</a:t>
                      </a:r>
                      <a:r>
                        <a:rPr kumimoji="0" lang="cs-CZ" sz="2000" b="1" i="0" u="none" strike="noStrike" kern="1200" baseline="0" dirty="0">
                          <a:solidFill>
                            <a:schemeClr val="lt1"/>
                          </a:solidFill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cs-CZ" sz="2000" b="1" i="0" u="none" strike="noStrike" kern="1200" baseline="0" dirty="0" err="1">
                          <a:solidFill>
                            <a:schemeClr val="lt1"/>
                          </a:solidFill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ae</a:t>
                      </a:r>
                      <a:r>
                        <a:rPr kumimoji="0" lang="cs-CZ" sz="2000" b="1" i="0" u="none" strike="noStrike" kern="1200" baseline="0" dirty="0">
                          <a:solidFill>
                            <a:schemeClr val="lt1"/>
                          </a:solidFill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, f.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cs-CZ" sz="2000" b="1" i="0" u="none" strike="noStrike" kern="1200" baseline="0" dirty="0" err="1">
                          <a:solidFill>
                            <a:schemeClr val="lt1"/>
                          </a:solidFill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systolē</a:t>
                      </a:r>
                      <a:r>
                        <a:rPr kumimoji="0" lang="cs-CZ" sz="2000" b="1" i="0" u="none" strike="noStrike" kern="1200" baseline="0" dirty="0">
                          <a:solidFill>
                            <a:schemeClr val="lt1"/>
                          </a:solidFill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cs-CZ" sz="2000" b="1" i="0" u="none" strike="noStrike" kern="1200" baseline="0" dirty="0" err="1">
                          <a:solidFill>
                            <a:schemeClr val="lt1"/>
                          </a:solidFill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ēs</a:t>
                      </a:r>
                      <a:r>
                        <a:rPr kumimoji="0" lang="cs-CZ" sz="2000" b="1" i="0" u="none" strike="noStrike" kern="1200" baseline="0" dirty="0">
                          <a:solidFill>
                            <a:schemeClr val="lt1"/>
                          </a:solidFill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, f</a:t>
                      </a:r>
                      <a:endParaRPr lang="cs-CZ" sz="2000" b="1" dirty="0"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cs-CZ" sz="2000" b="1" i="0" u="none" strike="noStrike" kern="1200" baseline="0" dirty="0" err="1">
                          <a:solidFill>
                            <a:schemeClr val="lt1"/>
                          </a:solidFill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diabētēs</a:t>
                      </a:r>
                      <a:r>
                        <a:rPr kumimoji="0" lang="cs-CZ" sz="2000" b="1" i="0" u="none" strike="noStrike" kern="1200" baseline="0" dirty="0">
                          <a:solidFill>
                            <a:schemeClr val="lt1"/>
                          </a:solidFill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cs-CZ" sz="2000" b="1" i="0" u="none" strike="noStrike" kern="1200" baseline="0" dirty="0" err="1">
                          <a:solidFill>
                            <a:schemeClr val="lt1"/>
                          </a:solidFill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ae</a:t>
                      </a:r>
                      <a:r>
                        <a:rPr kumimoji="0" lang="cs-CZ" sz="2000" b="1" i="0" u="none" strike="noStrike" kern="1200" baseline="0" dirty="0">
                          <a:solidFill>
                            <a:schemeClr val="lt1"/>
                          </a:solidFill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, m. </a:t>
                      </a:r>
                      <a:endParaRPr lang="cs-CZ" sz="2000" b="1" dirty="0"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2000" b="1" dirty="0" err="1">
                          <a:latin typeface="Palatino Linotype" panose="02040502050505030304" pitchFamily="18" charset="0"/>
                        </a:rPr>
                        <a:t>nom</a:t>
                      </a:r>
                      <a:r>
                        <a:rPr lang="cs-CZ" sz="2000" b="1" dirty="0">
                          <a:latin typeface="Palatino Linotype" panose="02040502050505030304" pitchFamily="18" charset="0"/>
                        </a:rPr>
                        <a:t>. </a:t>
                      </a:r>
                      <a:r>
                        <a:rPr lang="cs-CZ" sz="2000" b="1" dirty="0" err="1">
                          <a:latin typeface="Palatino Linotype" panose="02040502050505030304" pitchFamily="18" charset="0"/>
                        </a:rPr>
                        <a:t>sg</a:t>
                      </a:r>
                      <a:r>
                        <a:rPr lang="cs-CZ" sz="2000" b="1" dirty="0">
                          <a:latin typeface="Palatino Linotype" panose="02040502050505030304" pitchFamily="18" charset="0"/>
                        </a:rPr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cs-CZ" sz="2000" b="1" i="0" u="none" strike="noStrike" kern="1200" baseline="0" dirty="0" err="1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artēri</a:t>
                      </a:r>
                      <a:r>
                        <a:rPr kumimoji="0" lang="cs-CZ" sz="2000" b="1" i="0" u="none" strike="noStrike" kern="1200" baseline="0" dirty="0" err="1">
                          <a:solidFill>
                            <a:srgbClr val="C00000"/>
                          </a:solidFill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endParaRPr lang="cs-CZ" sz="2000" b="1" dirty="0">
                        <a:solidFill>
                          <a:srgbClr val="C00000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cs-CZ" sz="2000" b="1" i="0" u="none" strike="noStrike" kern="1200" baseline="0" dirty="0" err="1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systol</a:t>
                      </a:r>
                      <a:r>
                        <a:rPr kumimoji="0" lang="cs-CZ" sz="2000" b="1" i="0" u="none" strike="noStrike" kern="1200" baseline="0" dirty="0" err="1">
                          <a:solidFill>
                            <a:srgbClr val="C00000"/>
                          </a:solidFill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ē</a:t>
                      </a:r>
                      <a:endParaRPr lang="cs-CZ" sz="2000" b="1" dirty="0">
                        <a:solidFill>
                          <a:srgbClr val="C00000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cs-CZ" sz="2000" b="1" i="0" u="none" strike="noStrike" kern="1200" baseline="0" dirty="0" err="1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diabēt</a:t>
                      </a:r>
                      <a:r>
                        <a:rPr kumimoji="0" lang="cs-CZ" sz="2000" b="1" i="0" u="none" strike="noStrike" kern="1200" baseline="0" dirty="0" err="1">
                          <a:solidFill>
                            <a:srgbClr val="C00000"/>
                          </a:solidFill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ēs</a:t>
                      </a:r>
                      <a:endParaRPr lang="cs-CZ" sz="2000" b="1" dirty="0">
                        <a:solidFill>
                          <a:srgbClr val="C00000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2000" b="1" dirty="0">
                          <a:latin typeface="Palatino Linotype" panose="02040502050505030304" pitchFamily="18" charset="0"/>
                        </a:rPr>
                        <a:t>gen. </a:t>
                      </a:r>
                      <a:r>
                        <a:rPr lang="cs-CZ" sz="2000" b="1" dirty="0" err="1">
                          <a:latin typeface="Palatino Linotype" panose="02040502050505030304" pitchFamily="18" charset="0"/>
                        </a:rPr>
                        <a:t>sg</a:t>
                      </a:r>
                      <a:r>
                        <a:rPr lang="cs-CZ" sz="2000" b="1" dirty="0">
                          <a:latin typeface="Palatino Linotype" panose="02040502050505030304" pitchFamily="18" charset="0"/>
                        </a:rPr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cs-CZ" sz="2000" b="1" i="0" u="none" strike="noStrike" kern="1200" baseline="0" dirty="0" err="1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artēri</a:t>
                      </a:r>
                      <a:r>
                        <a:rPr kumimoji="0" lang="cs-CZ" sz="2000" b="1" i="0" u="none" strike="noStrike" kern="1200" baseline="0" dirty="0" err="1">
                          <a:solidFill>
                            <a:srgbClr val="C00000"/>
                          </a:solidFill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ae</a:t>
                      </a:r>
                      <a:endParaRPr lang="cs-CZ" sz="2000" b="1" dirty="0">
                        <a:solidFill>
                          <a:srgbClr val="C00000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cs-CZ" sz="2000" b="1" i="0" u="none" strike="noStrike" kern="1200" baseline="0" dirty="0" err="1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systol</a:t>
                      </a:r>
                      <a:r>
                        <a:rPr kumimoji="0" lang="cs-CZ" sz="2000" b="1" i="0" u="none" strike="noStrike" kern="1200" baseline="0" dirty="0" err="1">
                          <a:solidFill>
                            <a:srgbClr val="C00000"/>
                          </a:solidFill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ēs</a:t>
                      </a:r>
                      <a:endParaRPr lang="cs-CZ" sz="2000" b="1" dirty="0">
                        <a:solidFill>
                          <a:srgbClr val="C00000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cs-CZ" sz="2000" b="1" i="0" u="none" strike="noStrike" kern="1200" baseline="0" dirty="0" err="1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diabēt</a:t>
                      </a:r>
                      <a:r>
                        <a:rPr kumimoji="0" lang="cs-CZ" sz="2000" b="1" i="0" u="none" strike="noStrike" kern="1200" baseline="0" dirty="0" err="1">
                          <a:solidFill>
                            <a:srgbClr val="C00000"/>
                          </a:solidFill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ae</a:t>
                      </a:r>
                      <a:endParaRPr lang="cs-CZ" sz="2000" b="1" dirty="0">
                        <a:solidFill>
                          <a:srgbClr val="C00000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2000" b="0" dirty="0" err="1">
                          <a:latin typeface="Palatino Linotype" panose="02040502050505030304" pitchFamily="18" charset="0"/>
                        </a:rPr>
                        <a:t>ak</a:t>
                      </a:r>
                      <a:r>
                        <a:rPr lang="cs-CZ" sz="2000" b="0" dirty="0">
                          <a:latin typeface="Palatino Linotype" panose="02040502050505030304" pitchFamily="18" charset="0"/>
                        </a:rPr>
                        <a:t>. </a:t>
                      </a:r>
                      <a:r>
                        <a:rPr lang="cs-CZ" sz="2000" b="0" dirty="0" err="1">
                          <a:latin typeface="Palatino Linotype" panose="02040502050505030304" pitchFamily="18" charset="0"/>
                        </a:rPr>
                        <a:t>sg</a:t>
                      </a:r>
                      <a:r>
                        <a:rPr lang="cs-CZ" sz="2000" b="0" dirty="0">
                          <a:latin typeface="Palatino Linotype" panose="02040502050505030304" pitchFamily="18" charset="0"/>
                        </a:rPr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cs-CZ" sz="2000" b="0" i="0" u="none" strike="noStrike" kern="1200" baseline="0" dirty="0" err="1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artēri</a:t>
                      </a:r>
                      <a:r>
                        <a:rPr kumimoji="0" lang="cs-CZ" sz="2000" b="0" i="0" u="none" strike="noStrike" kern="1200" baseline="0" dirty="0" err="1">
                          <a:solidFill>
                            <a:srgbClr val="C00000"/>
                          </a:solidFill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am</a:t>
                      </a:r>
                      <a:endParaRPr lang="cs-CZ" sz="2000" b="0" dirty="0">
                        <a:solidFill>
                          <a:srgbClr val="C00000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cs-CZ" sz="2000" b="0" i="0" u="none" strike="noStrike" kern="1200" baseline="0" dirty="0" err="1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systol</a:t>
                      </a:r>
                      <a:r>
                        <a:rPr kumimoji="0" lang="cs-CZ" sz="2000" b="0" i="0" u="none" strike="noStrike" kern="1200" baseline="0" dirty="0" err="1">
                          <a:solidFill>
                            <a:srgbClr val="C00000"/>
                          </a:solidFill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ēn</a:t>
                      </a:r>
                      <a:endParaRPr lang="cs-CZ" sz="2000" b="0" dirty="0">
                        <a:solidFill>
                          <a:srgbClr val="C00000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cs-CZ" sz="2000" b="0" i="0" u="none" strike="noStrike" kern="1200" baseline="0" dirty="0" err="1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diabēt</a:t>
                      </a:r>
                      <a:r>
                        <a:rPr kumimoji="0" lang="cs-CZ" sz="2000" b="0" i="0" u="none" strike="noStrike" kern="1200" baseline="0" dirty="0" err="1">
                          <a:solidFill>
                            <a:srgbClr val="C00000"/>
                          </a:solidFill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ēn</a:t>
                      </a:r>
                      <a:r>
                        <a:rPr kumimoji="0" lang="cs-CZ" sz="2000" b="0" i="0" u="none" strike="noStrike" kern="1200" baseline="0" dirty="0">
                          <a:solidFill>
                            <a:srgbClr val="C00000"/>
                          </a:solidFill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 / -</a:t>
                      </a:r>
                      <a:r>
                        <a:rPr kumimoji="0" lang="cs-CZ" sz="2000" b="0" i="0" u="none" strike="noStrike" kern="1200" baseline="0" dirty="0" err="1">
                          <a:solidFill>
                            <a:srgbClr val="C00000"/>
                          </a:solidFill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am</a:t>
                      </a:r>
                      <a:endParaRPr lang="cs-CZ" sz="2000" b="0" dirty="0">
                        <a:solidFill>
                          <a:srgbClr val="C00000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2000" b="0" dirty="0" err="1">
                          <a:latin typeface="Palatino Linotype" panose="02040502050505030304" pitchFamily="18" charset="0"/>
                        </a:rPr>
                        <a:t>abl</a:t>
                      </a:r>
                      <a:r>
                        <a:rPr lang="cs-CZ" sz="2000" b="0" dirty="0">
                          <a:latin typeface="Palatino Linotype" panose="02040502050505030304" pitchFamily="18" charset="0"/>
                        </a:rPr>
                        <a:t>. </a:t>
                      </a:r>
                      <a:r>
                        <a:rPr lang="cs-CZ" sz="2000" b="0" dirty="0" err="1">
                          <a:latin typeface="Palatino Linotype" panose="02040502050505030304" pitchFamily="18" charset="0"/>
                        </a:rPr>
                        <a:t>sg</a:t>
                      </a:r>
                      <a:r>
                        <a:rPr lang="cs-CZ" sz="2000" b="0" dirty="0">
                          <a:latin typeface="Palatino Linotype" panose="02040502050505030304" pitchFamily="18" charset="0"/>
                        </a:rPr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2000" b="0" i="0" u="none" strike="noStrike" kern="1200" baseline="0" dirty="0" err="1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artēri</a:t>
                      </a:r>
                      <a:r>
                        <a:rPr lang="en-US" altLang="cs-CZ" sz="2000" b="0" dirty="0">
                          <a:solidFill>
                            <a:srgbClr val="C00000"/>
                          </a:solidFill>
                          <a:latin typeface="Palatino Linotype" panose="02040502050505030304" pitchFamily="18" charset="0"/>
                          <a:cs typeface="Arial" charset="0"/>
                        </a:rPr>
                        <a:t>ā</a:t>
                      </a:r>
                      <a:endParaRPr lang="cs-CZ" sz="2000" b="0" dirty="0">
                        <a:solidFill>
                          <a:srgbClr val="C00000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cs-CZ" sz="2000" b="0" i="0" u="none" strike="noStrike" kern="1200" baseline="0" dirty="0" err="1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systol</a:t>
                      </a:r>
                      <a:r>
                        <a:rPr kumimoji="0" lang="cs-CZ" sz="2000" b="0" i="0" u="none" strike="noStrike" kern="1200" baseline="0" dirty="0" err="1">
                          <a:solidFill>
                            <a:srgbClr val="C00000"/>
                          </a:solidFill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ē</a:t>
                      </a:r>
                      <a:endParaRPr lang="cs-CZ" sz="2000" b="0" dirty="0">
                        <a:solidFill>
                          <a:srgbClr val="C00000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2000" b="0" i="0" u="none" strike="noStrike" kern="1200" baseline="0" dirty="0" err="1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diabēt</a:t>
                      </a:r>
                      <a:r>
                        <a:rPr kumimoji="0" lang="cs-CZ" sz="2000" b="0" i="0" u="none" strike="noStrike" kern="1200" baseline="0" dirty="0" err="1">
                          <a:solidFill>
                            <a:srgbClr val="C00000"/>
                          </a:solidFill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ē</a:t>
                      </a:r>
                      <a:r>
                        <a:rPr kumimoji="0" lang="cs-CZ" sz="2000" b="0" i="0" u="none" strike="noStrike" kern="1200" baseline="0" dirty="0">
                          <a:solidFill>
                            <a:srgbClr val="C00000"/>
                          </a:solidFill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 / -</a:t>
                      </a:r>
                      <a:r>
                        <a:rPr lang="en-US" altLang="cs-CZ" sz="2000" b="0" dirty="0">
                          <a:solidFill>
                            <a:srgbClr val="C00000"/>
                          </a:solidFill>
                          <a:latin typeface="Palatino Linotype" panose="02040502050505030304" pitchFamily="18" charset="0"/>
                          <a:cs typeface="Arial" charset="0"/>
                        </a:rPr>
                        <a:t>ā</a:t>
                      </a:r>
                      <a:endParaRPr lang="cs-CZ" sz="2000" b="0" dirty="0">
                        <a:solidFill>
                          <a:srgbClr val="C00000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685C19C-3A39-4EC8-843E-FA9EC2A652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cs-CZ" dirty="0">
                <a:latin typeface="Cambria" panose="02040503050406030204" pitchFamily="18" charset="0"/>
              </a:rPr>
              <a:t>Nominativ plurálu 1. deklinace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00A1C05-7A30-4924-9775-47B4030CD257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r>
              <a:rPr lang="cs-CZ" altLang="ru-RU" dirty="0">
                <a:latin typeface="Palatino Linotype" panose="02040502050505030304" pitchFamily="18" charset="0"/>
              </a:rPr>
              <a:t>formální znak nominativu plurálu substantiv a adjektiv 1. deklinace:</a:t>
            </a:r>
          </a:p>
          <a:p>
            <a:pPr lvl="1"/>
            <a:r>
              <a:rPr lang="cs-CZ" altLang="ru-RU" sz="2400" dirty="0">
                <a:latin typeface="Palatino Linotype" panose="02040502050505030304" pitchFamily="18" charset="0"/>
              </a:rPr>
              <a:t>koncovka </a:t>
            </a:r>
            <a:r>
              <a:rPr lang="cs-CZ" altLang="ru-RU" sz="2400" dirty="0">
                <a:solidFill>
                  <a:srgbClr val="FF0000"/>
                </a:solidFill>
                <a:latin typeface="Palatino Linotype" panose="02040502050505030304" pitchFamily="18" charset="0"/>
              </a:rPr>
              <a:t>-</a:t>
            </a:r>
            <a:r>
              <a:rPr lang="cs-CZ" altLang="ru-RU" sz="2400" dirty="0" err="1">
                <a:solidFill>
                  <a:srgbClr val="FF0000"/>
                </a:solidFill>
                <a:latin typeface="Palatino Linotype" panose="02040502050505030304" pitchFamily="18" charset="0"/>
              </a:rPr>
              <a:t>ae</a:t>
            </a:r>
            <a:endParaRPr lang="cs-CZ" altLang="ru-RU" sz="2400" dirty="0">
              <a:solidFill>
                <a:srgbClr val="FF0000"/>
              </a:solidFill>
              <a:latin typeface="Palatino Linotype" panose="02040502050505030304" pitchFamily="18" charset="0"/>
            </a:endParaRPr>
          </a:p>
          <a:p>
            <a:pPr lvl="3"/>
            <a:endParaRPr lang="cs-CZ" altLang="ru-RU" dirty="0">
              <a:latin typeface="Palatino Linotype" panose="02040502050505030304" pitchFamily="18" charset="0"/>
            </a:endParaRPr>
          </a:p>
          <a:p>
            <a:r>
              <a:rPr lang="cs-CZ" altLang="ru-RU" dirty="0">
                <a:latin typeface="Palatino Linotype" panose="02040502050505030304" pitchFamily="18" charset="0"/>
              </a:rPr>
              <a:t>uplatnění</a:t>
            </a:r>
          </a:p>
          <a:p>
            <a:pPr lvl="1"/>
            <a:r>
              <a:rPr lang="cs-CZ" altLang="ru-RU" dirty="0">
                <a:latin typeface="Palatino Linotype" panose="02040502050505030304" pitchFamily="18" charset="0"/>
              </a:rPr>
              <a:t> v anatomických termínech pro označení struktur, jež se </a:t>
            </a:r>
          </a:p>
          <a:p>
            <a:pPr lvl="1">
              <a:buFont typeface="Wingdings" panose="05000000000000000000" pitchFamily="2" charset="2"/>
              <a:buNone/>
            </a:pPr>
            <a:r>
              <a:rPr lang="cs-CZ" altLang="ru-RU" dirty="0">
                <a:latin typeface="Palatino Linotype" panose="02040502050505030304" pitchFamily="18" charset="0"/>
              </a:rPr>
              <a:t>v lidském organismu vyskytují i ve větším počtu než jeden</a:t>
            </a:r>
          </a:p>
          <a:p>
            <a:pPr lvl="3"/>
            <a:r>
              <a:rPr lang="cs-CZ" altLang="ru-RU" sz="2400" dirty="0" err="1">
                <a:latin typeface="Palatino Linotype" panose="02040502050505030304" pitchFamily="18" charset="0"/>
              </a:rPr>
              <a:t>maxilla</a:t>
            </a:r>
            <a:r>
              <a:rPr lang="cs-CZ" altLang="ru-RU" sz="2400" dirty="0">
                <a:latin typeface="Palatino Linotype" panose="02040502050505030304" pitchFamily="18" charset="0"/>
              </a:rPr>
              <a:t> 	</a:t>
            </a:r>
            <a:r>
              <a:rPr lang="cs-CZ" altLang="ru-RU" sz="2400" dirty="0" err="1">
                <a:latin typeface="Palatino Linotype" panose="02040502050505030304" pitchFamily="18" charset="0"/>
              </a:rPr>
              <a:t>maxillae</a:t>
            </a:r>
            <a:endParaRPr lang="cs-CZ" altLang="ru-RU" sz="2400" dirty="0">
              <a:latin typeface="Palatino Linotype" panose="02040502050505030304" pitchFamily="18" charset="0"/>
            </a:endParaRPr>
          </a:p>
          <a:p>
            <a:pPr lvl="3"/>
            <a:r>
              <a:rPr lang="cs-CZ" altLang="ru-RU" sz="2400" dirty="0" err="1">
                <a:latin typeface="Palatino Linotype" panose="02040502050505030304" pitchFamily="18" charset="0"/>
              </a:rPr>
              <a:t>costa</a:t>
            </a:r>
            <a:r>
              <a:rPr lang="cs-CZ" altLang="ru-RU" sz="2400" dirty="0">
                <a:latin typeface="Palatino Linotype" panose="02040502050505030304" pitchFamily="18" charset="0"/>
              </a:rPr>
              <a:t> vera	 </a:t>
            </a:r>
            <a:r>
              <a:rPr lang="cs-CZ" altLang="ru-RU" sz="2400" dirty="0" err="1">
                <a:latin typeface="Palatino Linotype" panose="02040502050505030304" pitchFamily="18" charset="0"/>
              </a:rPr>
              <a:t>costae</a:t>
            </a:r>
            <a:r>
              <a:rPr lang="cs-CZ" altLang="ru-RU" sz="2400" dirty="0">
                <a:latin typeface="Palatino Linotype" panose="02040502050505030304" pitchFamily="18" charset="0"/>
              </a:rPr>
              <a:t> </a:t>
            </a:r>
            <a:r>
              <a:rPr lang="cs-CZ" altLang="ru-RU" sz="2400" dirty="0" err="1">
                <a:latin typeface="Palatino Linotype" panose="02040502050505030304" pitchFamily="18" charset="0"/>
              </a:rPr>
              <a:t>verae</a:t>
            </a:r>
            <a:endParaRPr lang="cs-CZ" altLang="ru-RU" sz="2400" dirty="0">
              <a:latin typeface="Palatino Linotype" panose="02040502050505030304" pitchFamily="18" charset="0"/>
            </a:endParaRPr>
          </a:p>
          <a:p>
            <a:pPr lvl="3"/>
            <a:r>
              <a:rPr lang="cs-CZ" altLang="ru-RU" sz="2400" dirty="0" err="1">
                <a:latin typeface="Palatino Linotype" panose="02040502050505030304" pitchFamily="18" charset="0"/>
              </a:rPr>
              <a:t>vertebra</a:t>
            </a:r>
            <a:r>
              <a:rPr lang="cs-CZ" altLang="ru-RU" sz="2400" dirty="0">
                <a:latin typeface="Palatino Linotype" panose="02040502050505030304" pitchFamily="18" charset="0"/>
              </a:rPr>
              <a:t> </a:t>
            </a:r>
            <a:r>
              <a:rPr lang="cs-CZ" altLang="ru-RU" sz="2400" dirty="0" err="1">
                <a:latin typeface="Palatino Linotype" panose="02040502050505030304" pitchFamily="18" charset="0"/>
              </a:rPr>
              <a:t>thoracica</a:t>
            </a:r>
            <a:r>
              <a:rPr lang="cs-CZ" altLang="ru-RU" sz="2400" dirty="0">
                <a:latin typeface="Palatino Linotype" panose="02040502050505030304" pitchFamily="18" charset="0"/>
              </a:rPr>
              <a:t> 	    vertebrae </a:t>
            </a:r>
            <a:r>
              <a:rPr lang="cs-CZ" altLang="ru-RU" sz="2400" dirty="0" err="1">
                <a:latin typeface="Palatino Linotype" panose="02040502050505030304" pitchFamily="18" charset="0"/>
              </a:rPr>
              <a:t>thoracicae</a:t>
            </a:r>
            <a:endParaRPr lang="cs-CZ" altLang="ru-RU" sz="2400" dirty="0">
              <a:latin typeface="Palatino Linotype" panose="02040502050505030304" pitchFamily="18" charset="0"/>
            </a:endParaRPr>
          </a:p>
        </p:txBody>
      </p:sp>
      <p:sp>
        <p:nvSpPr>
          <p:cNvPr id="4" name="Šrafovaná šipka doprava 3">
            <a:extLst>
              <a:ext uri="{FF2B5EF4-FFF2-40B4-BE49-F238E27FC236}">
                <a16:creationId xmlns:a16="http://schemas.microsoft.com/office/drawing/2014/main" id="{86A9495B-912C-4ADF-B991-BE301D4D5159}"/>
              </a:ext>
            </a:extLst>
          </p:cNvPr>
          <p:cNvSpPr/>
          <p:nvPr/>
        </p:nvSpPr>
        <p:spPr>
          <a:xfrm>
            <a:off x="2748280" y="4648944"/>
            <a:ext cx="293688" cy="14605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cs-CZ"/>
          </a:p>
        </p:txBody>
      </p:sp>
      <p:sp>
        <p:nvSpPr>
          <p:cNvPr id="5" name="Šrafovaná šipka doprava 4">
            <a:extLst>
              <a:ext uri="{FF2B5EF4-FFF2-40B4-BE49-F238E27FC236}">
                <a16:creationId xmlns:a16="http://schemas.microsoft.com/office/drawing/2014/main" id="{FB60EE0A-83C6-4BE9-BEFF-D01A98A85DAD}"/>
              </a:ext>
            </a:extLst>
          </p:cNvPr>
          <p:cNvSpPr/>
          <p:nvPr/>
        </p:nvSpPr>
        <p:spPr>
          <a:xfrm>
            <a:off x="2843808" y="5157192"/>
            <a:ext cx="293688" cy="14605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cs-CZ" dirty="0"/>
          </a:p>
        </p:txBody>
      </p:sp>
      <p:sp>
        <p:nvSpPr>
          <p:cNvPr id="7" name="Šrafovaná šipka doprava 4">
            <a:extLst>
              <a:ext uri="{FF2B5EF4-FFF2-40B4-BE49-F238E27FC236}">
                <a16:creationId xmlns:a16="http://schemas.microsoft.com/office/drawing/2014/main" id="{B5535468-CB02-4011-9BDA-786431D8B1AE}"/>
              </a:ext>
            </a:extLst>
          </p:cNvPr>
          <p:cNvSpPr/>
          <p:nvPr/>
        </p:nvSpPr>
        <p:spPr>
          <a:xfrm>
            <a:off x="3995936" y="5589240"/>
            <a:ext cx="293687" cy="144462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cs-CZ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>
            <a:extLst>
              <a:ext uri="{FF2B5EF4-FFF2-40B4-BE49-F238E27FC236}">
                <a16:creationId xmlns:a16="http://schemas.microsoft.com/office/drawing/2014/main" id="{3BE5219D-5900-4145-86E6-67F369365E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>
                <a:solidFill>
                  <a:srgbClr val="A03F20"/>
                </a:solidFill>
                <a:latin typeface="Palatino Linotype" panose="02040502050505030304" pitchFamily="18" charset="0"/>
              </a:rPr>
              <a:t>Organizační</a:t>
            </a:r>
            <a:r>
              <a:rPr lang="cs-CZ" altLang="cs-CZ">
                <a:solidFill>
                  <a:srgbClr val="A03F20"/>
                </a:solidFill>
              </a:rPr>
              <a:t> </a:t>
            </a:r>
            <a:r>
              <a:rPr lang="cs-CZ" altLang="cs-CZ">
                <a:solidFill>
                  <a:srgbClr val="A03F20"/>
                </a:solidFill>
                <a:latin typeface="Palatino Linotype" panose="02040502050505030304" pitchFamily="18" charset="0"/>
              </a:rPr>
              <a:t>pokyny</a:t>
            </a:r>
          </a:p>
        </p:txBody>
      </p:sp>
      <p:sp>
        <p:nvSpPr>
          <p:cNvPr id="18435" name="Content Placeholder 2">
            <a:extLst>
              <a:ext uri="{FF2B5EF4-FFF2-40B4-BE49-F238E27FC236}">
                <a16:creationId xmlns:a16="http://schemas.microsoft.com/office/drawing/2014/main" id="{CC497243-E7DE-4F8C-AAB4-A200E3C3E9F9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01625" y="1268413"/>
            <a:ext cx="8504238" cy="4854575"/>
          </a:xfrm>
        </p:spPr>
        <p:txBody>
          <a:bodyPr/>
          <a:lstStyle/>
          <a:p>
            <a:pPr eaLnBrk="1" hangingPunct="1"/>
            <a:r>
              <a:rPr lang="cs-CZ" altLang="cs-CZ" dirty="0">
                <a:latin typeface="Palatino Linotype"/>
              </a:rPr>
              <a:t>Průběžný test (L1-5)</a:t>
            </a:r>
          </a:p>
          <a:p>
            <a:pPr marL="547370" lvl="1" eaLnBrk="1" hangingPunct="1"/>
            <a:r>
              <a:rPr lang="cs-CZ" altLang="cs-CZ" dirty="0">
                <a:latin typeface="Palatino Linotype"/>
              </a:rPr>
              <a:t>v první polovině listopadu</a:t>
            </a:r>
          </a:p>
          <a:p>
            <a:pPr marL="547370" lvl="1" eaLnBrk="1" hangingPunct="1"/>
            <a:r>
              <a:rPr lang="cs-CZ" altLang="cs-CZ" dirty="0">
                <a:latin typeface="Palatino Linotype"/>
              </a:rPr>
              <a:t>požadovaná hranice úspěšnosti: 60%</a:t>
            </a:r>
          </a:p>
          <a:p>
            <a:pPr marL="547370" lvl="1" eaLnBrk="1" hangingPunct="1"/>
            <a:r>
              <a:rPr lang="cs-CZ" altLang="cs-CZ" dirty="0">
                <a:latin typeface="Palatino Linotype"/>
              </a:rPr>
              <a:t>úspěšné absolvování průběžného testu je podmínkou připuštění ke zkoušce (možnost 2 opravných termínů)</a:t>
            </a:r>
          </a:p>
          <a:p>
            <a:pPr eaLnBrk="1" hangingPunct="1"/>
            <a:r>
              <a:rPr lang="cs-CZ" altLang="cs-CZ" dirty="0">
                <a:latin typeface="Palatino Linotype"/>
              </a:rPr>
              <a:t>Zkouška</a:t>
            </a:r>
          </a:p>
          <a:p>
            <a:pPr marL="547370" lvl="1" eaLnBrk="1" hangingPunct="1"/>
            <a:r>
              <a:rPr lang="cs-CZ" altLang="cs-CZ" dirty="0">
                <a:latin typeface="Palatino Linotype"/>
              </a:rPr>
              <a:t>písemná a ústní část</a:t>
            </a:r>
          </a:p>
          <a:p>
            <a:pPr marL="547370" lvl="1" eaLnBrk="1" hangingPunct="1"/>
            <a:r>
              <a:rPr lang="cs-CZ" altLang="cs-CZ" dirty="0">
                <a:latin typeface="Palatino Linotype"/>
              </a:rPr>
              <a:t>požadovaná hranice úspěšnosti: 60%</a:t>
            </a:r>
          </a:p>
          <a:p>
            <a:pPr marL="547370" lvl="1" eaLnBrk="1" hangingPunct="1"/>
            <a:r>
              <a:rPr lang="cs-CZ" altLang="cs-CZ" dirty="0">
                <a:latin typeface="Palatino Linotype"/>
              </a:rPr>
              <a:t>ve zkouškovém období</a:t>
            </a:r>
          </a:p>
          <a:p>
            <a:pPr eaLnBrk="1" hangingPunct="1"/>
            <a:r>
              <a:rPr lang="cs-CZ" altLang="cs-CZ" dirty="0">
                <a:latin typeface="Palatino Linotype"/>
              </a:rPr>
              <a:t>Absence</a:t>
            </a:r>
          </a:p>
          <a:p>
            <a:pPr marL="547370" lvl="1" eaLnBrk="1" hangingPunct="1"/>
            <a:r>
              <a:rPr lang="cs-CZ" altLang="cs-CZ" dirty="0">
                <a:latin typeface="Palatino Linotype"/>
              </a:rPr>
              <a:t>tolerovány jsou </a:t>
            </a:r>
            <a:r>
              <a:rPr lang="cs-CZ" altLang="cs-CZ" b="1" dirty="0">
                <a:latin typeface="Palatino Linotype"/>
              </a:rPr>
              <a:t>DVĚ</a:t>
            </a:r>
            <a:r>
              <a:rPr lang="cs-CZ" altLang="cs-CZ" dirty="0">
                <a:latin typeface="Palatino Linotype"/>
              </a:rPr>
              <a:t> absence</a:t>
            </a:r>
          </a:p>
          <a:p>
            <a:pPr marL="547370" lvl="1" eaLnBrk="1" hangingPunct="1"/>
            <a:r>
              <a:rPr lang="cs-CZ" altLang="cs-CZ" dirty="0">
                <a:latin typeface="Palatino Linotype"/>
              </a:rPr>
              <a:t>ty musí být omluveny prostřednictvím Studijního oddělení LF</a:t>
            </a:r>
          </a:p>
          <a:p>
            <a:pPr marL="547370" lvl="1" eaLnBrk="1" hangingPunct="1"/>
            <a:endParaRPr lang="cs-CZ" altLang="cs-CZ">
              <a:latin typeface="Palatino Linotype" panose="02040502050505030304" pitchFamily="18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76AD0F5-838E-42D5-916A-D5859F4491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>
                <a:latin typeface="Cambria" panose="02040503050406030204" pitchFamily="18" charset="0"/>
              </a:rPr>
              <a:t>Genitiv singuláru a plurálu 1. deklinace</a:t>
            </a:r>
          </a:p>
        </p:txBody>
      </p:sp>
      <p:sp>
        <p:nvSpPr>
          <p:cNvPr id="46083" name="Zástupný symbol pro obsah 2">
            <a:extLst>
              <a:ext uri="{FF2B5EF4-FFF2-40B4-BE49-F238E27FC236}">
                <a16:creationId xmlns:a16="http://schemas.microsoft.com/office/drawing/2014/main" id="{C0147B89-168E-4311-936C-AB44448A6B0F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r>
              <a:rPr lang="cs-CZ" altLang="ru-RU" sz="2400" dirty="0">
                <a:latin typeface="Cambria" panose="02040503050406030204" pitchFamily="18" charset="0"/>
              </a:rPr>
              <a:t>formální znak genitivu substantiv a adjektiv 1. deklinace:</a:t>
            </a:r>
          </a:p>
          <a:p>
            <a:endParaRPr lang="cs-CZ" altLang="ru-RU" dirty="0">
              <a:latin typeface="Cambria" panose="02040503050406030204" pitchFamily="18" charset="0"/>
            </a:endParaRPr>
          </a:p>
          <a:p>
            <a:endParaRPr lang="cs-CZ" altLang="ru-RU" dirty="0">
              <a:latin typeface="Cambria" panose="02040503050406030204" pitchFamily="18" charset="0"/>
            </a:endParaRPr>
          </a:p>
          <a:p>
            <a:endParaRPr lang="cs-CZ" altLang="ru-RU" dirty="0">
              <a:latin typeface="Cambria" panose="02040503050406030204" pitchFamily="18" charset="0"/>
            </a:endParaRPr>
          </a:p>
          <a:p>
            <a:endParaRPr lang="cs-CZ" altLang="ru-RU" dirty="0">
              <a:latin typeface="Cambria" panose="02040503050406030204" pitchFamily="18" charset="0"/>
            </a:endParaRPr>
          </a:p>
          <a:p>
            <a:r>
              <a:rPr lang="cs-CZ" altLang="ru-RU" sz="2400" dirty="0">
                <a:latin typeface="Cambria" panose="02040503050406030204" pitchFamily="18" charset="0"/>
              </a:rPr>
              <a:t>uplatnění</a:t>
            </a:r>
          </a:p>
          <a:p>
            <a:pPr lvl="1"/>
            <a:r>
              <a:rPr lang="cs-CZ" altLang="ru-RU" dirty="0">
                <a:latin typeface="Cambria" panose="02040503050406030204" pitchFamily="18" charset="0"/>
              </a:rPr>
              <a:t>pro vyjádření vztahu nebo příslušnosti</a:t>
            </a:r>
          </a:p>
          <a:p>
            <a:pPr lvl="3"/>
            <a:r>
              <a:rPr lang="cs-CZ" altLang="ru-RU" i="1" dirty="0">
                <a:latin typeface="Cambria" panose="02040503050406030204" pitchFamily="18" charset="0"/>
              </a:rPr>
              <a:t>Spina </a:t>
            </a:r>
            <a:r>
              <a:rPr lang="cs-CZ" altLang="ru-RU" i="1" dirty="0" err="1">
                <a:latin typeface="Cambria" panose="02040503050406030204" pitchFamily="18" charset="0"/>
              </a:rPr>
              <a:t>scapulae</a:t>
            </a:r>
          </a:p>
          <a:p>
            <a:pPr lvl="3"/>
            <a:r>
              <a:rPr lang="cs-CZ" altLang="ru-RU" i="1" dirty="0" err="1">
                <a:latin typeface="Cambria" panose="02040503050406030204" pitchFamily="18" charset="0"/>
              </a:rPr>
              <a:t>Areolae</a:t>
            </a:r>
            <a:r>
              <a:rPr lang="cs-CZ" altLang="ru-RU" i="1" dirty="0">
                <a:latin typeface="Cambria" panose="02040503050406030204" pitchFamily="18" charset="0"/>
              </a:rPr>
              <a:t> </a:t>
            </a:r>
            <a:r>
              <a:rPr lang="cs-CZ" altLang="ru-RU" i="1" dirty="0" err="1">
                <a:latin typeface="Cambria" panose="02040503050406030204" pitchFamily="18" charset="0"/>
              </a:rPr>
              <a:t>mammarum</a:t>
            </a:r>
          </a:p>
          <a:p>
            <a:pPr lvl="1"/>
            <a:r>
              <a:rPr lang="cs-CZ" altLang="ru-RU" dirty="0">
                <a:latin typeface="Cambria" panose="02040503050406030204" pitchFamily="18" charset="0"/>
              </a:rPr>
              <a:t>neshodný přívlastek</a:t>
            </a:r>
          </a:p>
          <a:p>
            <a:endParaRPr lang="cs-CZ" altLang="ru-RU" dirty="0"/>
          </a:p>
        </p:txBody>
      </p:sp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id="{B96F2797-A3BF-4F07-A4D6-182032C8F0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2801373"/>
              </p:ext>
            </p:extLst>
          </p:nvPr>
        </p:nvGraphicFramePr>
        <p:xfrm>
          <a:off x="1258888" y="2276475"/>
          <a:ext cx="6096000" cy="10242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191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cs-CZ" sz="18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gen.sg.</a:t>
                      </a:r>
                    </a:p>
                  </a:txBody>
                  <a:tcPr marT="45706" marB="45706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cs-CZ" sz="18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gen.pl.</a:t>
                      </a:r>
                    </a:p>
                  </a:txBody>
                  <a:tcPr marT="45706" marB="45706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202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cs-CZ" sz="2400" b="1" dirty="0">
                          <a:solidFill>
                            <a:schemeClr val="accent6"/>
                          </a:solidFill>
                          <a:latin typeface="Cambria" panose="02040503050406030204" pitchFamily="18" charset="0"/>
                        </a:rPr>
                        <a:t>-</a:t>
                      </a:r>
                      <a:r>
                        <a:rPr lang="cs-CZ" sz="2400" b="1" dirty="0" err="1">
                          <a:solidFill>
                            <a:schemeClr val="accent6"/>
                          </a:solidFill>
                          <a:latin typeface="Cambria" panose="02040503050406030204" pitchFamily="18" charset="0"/>
                        </a:rPr>
                        <a:t>ae</a:t>
                      </a:r>
                      <a:r>
                        <a:rPr lang="cs-CZ" sz="2400" b="1" dirty="0">
                          <a:solidFill>
                            <a:schemeClr val="accent6"/>
                          </a:solidFill>
                          <a:latin typeface="Cambria" panose="02040503050406030204" pitchFamily="18" charset="0"/>
                        </a:rPr>
                        <a:t>/-</a:t>
                      </a:r>
                      <a:r>
                        <a:rPr kumimoji="0" lang="cs-CZ" sz="2400" b="1" kern="1200" dirty="0" err="1">
                          <a:solidFill>
                            <a:schemeClr val="accent6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ēs</a:t>
                      </a:r>
                      <a:endParaRPr lang="cs-CZ" sz="2400" b="1" dirty="0">
                        <a:solidFill>
                          <a:schemeClr val="accent6"/>
                        </a:solidFill>
                        <a:latin typeface="Cambria" panose="02040503050406030204" pitchFamily="18" charset="0"/>
                      </a:endParaRPr>
                    </a:p>
                  </a:txBody>
                  <a:tcPr marT="45706" marB="45706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cs-CZ" sz="2400" b="1" dirty="0">
                          <a:solidFill>
                            <a:schemeClr val="accent6"/>
                          </a:solidFill>
                          <a:latin typeface="Cambria" panose="02040503050406030204" pitchFamily="18" charset="0"/>
                        </a:rPr>
                        <a:t>-</a:t>
                      </a:r>
                      <a:r>
                        <a:rPr kumimoji="0" lang="cs-CZ" sz="2400" b="1" kern="1200" dirty="0" err="1">
                          <a:solidFill>
                            <a:schemeClr val="accent6"/>
                          </a:solidFill>
                          <a:effectLst/>
                          <a:latin typeface="Cambria" panose="02040503050406030204" pitchFamily="18" charset="0"/>
                        </a:rPr>
                        <a:t>ārum</a:t>
                      </a:r>
                      <a:endParaRPr lang="cs-CZ" sz="2400" b="1" dirty="0">
                        <a:solidFill>
                          <a:schemeClr val="accent6"/>
                        </a:solidFill>
                        <a:latin typeface="Cambria" panose="02040503050406030204" pitchFamily="18" charset="0"/>
                      </a:endParaRPr>
                    </a:p>
                  </a:txBody>
                  <a:tcPr marT="45706" marB="45706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Nadpis 1">
            <a:extLst>
              <a:ext uri="{FF2B5EF4-FFF2-40B4-BE49-F238E27FC236}">
                <a16:creationId xmlns:a16="http://schemas.microsoft.com/office/drawing/2014/main" id="{EAFD3070-9FAD-49A3-8AE1-95019AD1DC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>
                <a:solidFill>
                  <a:srgbClr val="A03F20"/>
                </a:solidFill>
                <a:latin typeface="Palatino Linotype" panose="02040502050505030304" pitchFamily="18" charset="0"/>
              </a:rPr>
              <a:t>Cíle předmětu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CDCA53C-383B-4DBA-8E35-521FB98834C5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01625" y="1557338"/>
            <a:ext cx="8504238" cy="4824412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140000"/>
              </a:lnSpc>
            </a:pPr>
            <a:r>
              <a:rPr lang="cs-CZ" altLang="ru-RU" sz="2000" dirty="0">
                <a:latin typeface="Palatino Linotype"/>
              </a:rPr>
              <a:t>základní orientace v lékařské terminologii </a:t>
            </a:r>
            <a:endParaRPr lang="cs-CZ" altLang="ru-RU" sz="2000" dirty="0">
              <a:latin typeface="Palatino Linotype" panose="02040502050505030304" pitchFamily="18" charset="0"/>
            </a:endParaRPr>
          </a:p>
          <a:p>
            <a:pPr eaLnBrk="1" hangingPunct="1">
              <a:lnSpc>
                <a:spcPct val="140000"/>
              </a:lnSpc>
            </a:pPr>
            <a:r>
              <a:rPr lang="cs-CZ" altLang="ru-RU" sz="2000" dirty="0">
                <a:latin typeface="Palatino Linotype"/>
              </a:rPr>
              <a:t>porozumění zákonitostem z oblasti morfologie a syntaxe latinských a latinizovaných lékařských termínů </a:t>
            </a:r>
            <a:endParaRPr lang="cs-CZ" altLang="ru-RU" sz="2000" dirty="0">
              <a:latin typeface="Palatino Linotype" panose="02040502050505030304" pitchFamily="18" charset="0"/>
            </a:endParaRPr>
          </a:p>
          <a:p>
            <a:pPr eaLnBrk="1" hangingPunct="1">
              <a:lnSpc>
                <a:spcPct val="140000"/>
              </a:lnSpc>
            </a:pPr>
            <a:r>
              <a:rPr lang="cs-CZ" altLang="ru-RU" sz="2000" dirty="0">
                <a:latin typeface="Palatino Linotype"/>
              </a:rPr>
              <a:t>pochopení významu termínů na základě: </a:t>
            </a:r>
            <a:endParaRPr lang="cs-CZ" altLang="ru-RU" sz="2000" dirty="0">
              <a:latin typeface="Palatino Linotype" panose="02040502050505030304" pitchFamily="18" charset="0"/>
            </a:endParaRPr>
          </a:p>
          <a:p>
            <a:pPr marL="547370" lvl="1" eaLnBrk="1" hangingPunct="1">
              <a:lnSpc>
                <a:spcPct val="140000"/>
              </a:lnSpc>
            </a:pPr>
            <a:r>
              <a:rPr lang="cs-CZ" altLang="ru-RU" sz="1600" dirty="0">
                <a:solidFill>
                  <a:schemeClr val="tx1"/>
                </a:solidFill>
                <a:latin typeface="Palatino Linotype"/>
              </a:rPr>
              <a:t>A) analýzy slovotvorné struktury </a:t>
            </a:r>
            <a:endParaRPr lang="cs-CZ" altLang="ru-RU" sz="1600" dirty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547370" lvl="1" eaLnBrk="1" hangingPunct="1">
              <a:lnSpc>
                <a:spcPct val="140000"/>
              </a:lnSpc>
            </a:pPr>
            <a:r>
              <a:rPr lang="cs-CZ" altLang="ru-RU" sz="1600" dirty="0">
                <a:solidFill>
                  <a:schemeClr val="tx1"/>
                </a:solidFill>
                <a:latin typeface="Palatino Linotype"/>
              </a:rPr>
              <a:t>B) rozpoznání syntaktické struktury u víceslovných termínů </a:t>
            </a:r>
            <a:endParaRPr lang="cs-CZ" altLang="ru-RU" sz="1600" dirty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eaLnBrk="1" hangingPunct="1">
              <a:lnSpc>
                <a:spcPct val="140000"/>
              </a:lnSpc>
            </a:pPr>
            <a:r>
              <a:rPr lang="cs-CZ" altLang="ru-RU" sz="2000" dirty="0">
                <a:latin typeface="Palatino Linotype"/>
              </a:rPr>
              <a:t>vytváření jazykově korektních spojení při překladu do latiny (zejména u anatomických termínů) </a:t>
            </a:r>
            <a:endParaRPr lang="cs-CZ" altLang="ru-RU" sz="2000" dirty="0">
              <a:latin typeface="Palatino Linotype" panose="02040502050505030304" pitchFamily="18" charset="0"/>
            </a:endParaRPr>
          </a:p>
          <a:p>
            <a:pPr eaLnBrk="1" hangingPunct="1">
              <a:lnSpc>
                <a:spcPct val="140000"/>
              </a:lnSpc>
            </a:pPr>
            <a:r>
              <a:rPr lang="cs-CZ" altLang="ru-RU" sz="2000" dirty="0">
                <a:latin typeface="Palatino Linotype"/>
              </a:rPr>
              <a:t>znalost synonymních způsobů vyjádření (zejména v klinické terminologii) </a:t>
            </a:r>
            <a:endParaRPr lang="cs-CZ" altLang="ru-RU" sz="2000" dirty="0">
              <a:latin typeface="Palatino Linotype" panose="02040502050505030304" pitchFamily="18" charset="0"/>
            </a:endParaRPr>
          </a:p>
          <a:p>
            <a:pPr eaLnBrk="1" hangingPunct="1">
              <a:lnSpc>
                <a:spcPct val="140000"/>
              </a:lnSpc>
            </a:pPr>
            <a:r>
              <a:rPr lang="cs-CZ" altLang="ru-RU" sz="2000" dirty="0">
                <a:latin typeface="Palatino Linotype"/>
              </a:rPr>
              <a:t>náležité užití termínů v kontextu studovaného oboru </a:t>
            </a:r>
            <a:endParaRPr lang="cs-CZ" altLang="ru-RU" sz="2000" dirty="0">
              <a:latin typeface="Palatino Linotype" panose="02040502050505030304" pitchFamily="18" charset="0"/>
            </a:endParaRPr>
          </a:p>
          <a:p>
            <a:pPr eaLnBrk="1" hangingPunct="1">
              <a:lnSpc>
                <a:spcPct val="80000"/>
              </a:lnSpc>
            </a:pPr>
            <a:endParaRPr lang="cs-CZ" altLang="ru-RU" sz="1900">
              <a:latin typeface="Palatino Linotype" panose="02040502050505030304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Nadpis 1">
            <a:extLst>
              <a:ext uri="{FF2B5EF4-FFF2-40B4-BE49-F238E27FC236}">
                <a16:creationId xmlns:a16="http://schemas.microsoft.com/office/drawing/2014/main" id="{3AB8D29B-9157-4FB5-B61E-32C0816337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>
                <a:solidFill>
                  <a:srgbClr val="A03F20"/>
                </a:solidFill>
                <a:latin typeface="Palatino Linotype" panose="02040502050505030304" pitchFamily="18" charset="0"/>
              </a:rPr>
              <a:t>Uplatnění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E1F08EF-E4F3-46DD-9FCF-657475663354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99745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cs-CZ" altLang="ru-RU" sz="2500" dirty="0">
                <a:latin typeface="Palatino Linotype"/>
              </a:rPr>
              <a:t>Anatomická nomenklatura: </a:t>
            </a:r>
            <a:endParaRPr lang="cs-CZ" altLang="ru-RU" sz="2500">
              <a:latin typeface="Palatino Linotype" panose="02040502050505030304" pitchFamily="18" charset="0"/>
            </a:endParaRPr>
          </a:p>
          <a:p>
            <a:pPr marL="547370" lvl="1" eaLnBrk="1" hangingPunct="1">
              <a:lnSpc>
                <a:spcPct val="80000"/>
              </a:lnSpc>
            </a:pPr>
            <a:r>
              <a:rPr lang="cs-CZ" altLang="ru-RU" sz="2000" dirty="0">
                <a:solidFill>
                  <a:schemeClr val="tx1"/>
                </a:solidFill>
                <a:latin typeface="Palatino Linotype"/>
              </a:rPr>
              <a:t>latinské názvosloví (TA = </a:t>
            </a:r>
            <a:r>
              <a:rPr lang="cs-CZ" altLang="ru-RU" sz="2000" dirty="0" err="1">
                <a:solidFill>
                  <a:schemeClr val="tx1"/>
                </a:solidFill>
                <a:latin typeface="Palatino Linotype"/>
              </a:rPr>
              <a:t>Terminologia</a:t>
            </a:r>
            <a:r>
              <a:rPr lang="cs-CZ" altLang="ru-RU" sz="2000" dirty="0">
                <a:solidFill>
                  <a:schemeClr val="tx1"/>
                </a:solidFill>
                <a:latin typeface="Palatino Linotype"/>
              </a:rPr>
              <a:t> </a:t>
            </a:r>
            <a:r>
              <a:rPr lang="cs-CZ" altLang="ru-RU" sz="2000" dirty="0" err="1">
                <a:solidFill>
                  <a:schemeClr val="tx1"/>
                </a:solidFill>
                <a:latin typeface="Palatino Linotype"/>
              </a:rPr>
              <a:t>Anatomica</a:t>
            </a:r>
            <a:r>
              <a:rPr lang="cs-CZ" altLang="ru-RU" sz="2000" dirty="0">
                <a:solidFill>
                  <a:schemeClr val="tx1"/>
                </a:solidFill>
                <a:latin typeface="Palatino Linotype"/>
              </a:rPr>
              <a:t>) </a:t>
            </a:r>
            <a:endParaRPr lang="cs-CZ" altLang="ru-RU" sz="2000" dirty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547370" lvl="1" eaLnBrk="1" hangingPunct="1">
              <a:lnSpc>
                <a:spcPct val="80000"/>
              </a:lnSpc>
            </a:pPr>
            <a:r>
              <a:rPr lang="cs-CZ" altLang="ru-RU" sz="2000" dirty="0">
                <a:solidFill>
                  <a:schemeClr val="tx1"/>
                </a:solidFill>
                <a:latin typeface="Palatino Linotype"/>
              </a:rPr>
              <a:t>oficiální, mezinárodně uznávaná </a:t>
            </a:r>
            <a:endParaRPr lang="cs-CZ" altLang="ru-RU" sz="2000" dirty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547370" lvl="1" eaLnBrk="1" hangingPunct="1">
              <a:lnSpc>
                <a:spcPct val="80000"/>
              </a:lnSpc>
            </a:pPr>
            <a:r>
              <a:rPr lang="cs-CZ" altLang="ru-RU" sz="2000" dirty="0">
                <a:solidFill>
                  <a:schemeClr val="tx1"/>
                </a:solidFill>
                <a:latin typeface="Palatino Linotype"/>
              </a:rPr>
              <a:t>revizi schvaluje a vydává FCAT (poslední vydání z r. 1998) </a:t>
            </a:r>
            <a:endParaRPr lang="cs-CZ" altLang="ru-RU" sz="2000" dirty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eaLnBrk="1" hangingPunct="1">
              <a:lnSpc>
                <a:spcPct val="80000"/>
              </a:lnSpc>
            </a:pPr>
            <a:endParaRPr lang="cs-CZ" altLang="ru-RU" sz="2500">
              <a:latin typeface="Palatino Linotype" panose="02040502050505030304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cs-CZ" altLang="ru-RU" sz="2500" dirty="0">
                <a:latin typeface="Palatino Linotype"/>
              </a:rPr>
              <a:t>Klinická a patologická terminologie </a:t>
            </a:r>
            <a:endParaRPr lang="cs-CZ" altLang="ru-RU" sz="2500" dirty="0">
              <a:latin typeface="Palatino Linotype" panose="02040502050505030304" pitchFamily="18" charset="0"/>
            </a:endParaRPr>
          </a:p>
          <a:p>
            <a:pPr marL="547370" lvl="1" eaLnBrk="1" hangingPunct="1">
              <a:lnSpc>
                <a:spcPct val="80000"/>
              </a:lnSpc>
            </a:pPr>
            <a:r>
              <a:rPr lang="cs-CZ" altLang="ru-RU" sz="2000" dirty="0">
                <a:solidFill>
                  <a:schemeClr val="tx1"/>
                </a:solidFill>
                <a:latin typeface="Palatino Linotype"/>
              </a:rPr>
              <a:t>dosud nebyla kodifikována na mezinárodní úrovni, i když existují dokumenty, které ji částečně suplují (MKN 10, SNOMED apod.) </a:t>
            </a:r>
            <a:endParaRPr lang="cs-CZ" altLang="ru-RU" sz="2000" dirty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547370" lvl="1" eaLnBrk="1" hangingPunct="1">
              <a:lnSpc>
                <a:spcPct val="80000"/>
              </a:lnSpc>
            </a:pPr>
            <a:r>
              <a:rPr lang="cs-CZ" altLang="ru-RU" sz="2000" dirty="0">
                <a:solidFill>
                  <a:schemeClr val="tx1"/>
                </a:solidFill>
                <a:latin typeface="Palatino Linotype"/>
              </a:rPr>
              <a:t>v této oblasti lékařské terminologie se užívají i termíny přejaté z různých dalších jazyků, resp. se latinské a řecké výrazy počešťují </a:t>
            </a:r>
            <a:endParaRPr lang="cs-CZ" altLang="ru-RU" sz="2000" dirty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547370" lvl="1" eaLnBrk="1" hangingPunct="1">
              <a:lnSpc>
                <a:spcPct val="80000"/>
              </a:lnSpc>
            </a:pPr>
            <a:r>
              <a:rPr lang="cs-CZ" altLang="ru-RU" sz="2000" dirty="0">
                <a:solidFill>
                  <a:schemeClr val="tx1"/>
                </a:solidFill>
                <a:latin typeface="Palatino Linotype"/>
              </a:rPr>
              <a:t>latina se uplatňuje v názvech nemocí, úrazů a operačních zákroků, nejčastěji v hospitalizačních a operačních diagnózách: </a:t>
            </a:r>
            <a:endParaRPr lang="cs-CZ" altLang="ru-RU" sz="2000" dirty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lvl="2" eaLnBrk="1" hangingPunct="1">
              <a:lnSpc>
                <a:spcPct val="80000"/>
              </a:lnSpc>
            </a:pPr>
            <a:r>
              <a:rPr lang="cs-CZ" altLang="ru-RU" sz="1900" i="1" dirty="0" err="1">
                <a:solidFill>
                  <a:schemeClr val="tx1"/>
                </a:solidFill>
                <a:latin typeface="Palatino Linotype"/>
              </a:rPr>
              <a:t>morbus</a:t>
            </a:r>
            <a:r>
              <a:rPr lang="cs-CZ" altLang="ru-RU" sz="1900" i="1" dirty="0">
                <a:solidFill>
                  <a:schemeClr val="tx1"/>
                </a:solidFill>
                <a:latin typeface="Palatino Linotype"/>
              </a:rPr>
              <a:t> </a:t>
            </a:r>
            <a:r>
              <a:rPr lang="cs-CZ" altLang="ru-RU" sz="1900" i="1" dirty="0" err="1">
                <a:solidFill>
                  <a:schemeClr val="tx1"/>
                </a:solidFill>
                <a:latin typeface="Palatino Linotype"/>
              </a:rPr>
              <a:t>hypertonicus</a:t>
            </a:r>
            <a:r>
              <a:rPr lang="cs-CZ" altLang="ru-RU" sz="1900" i="1" dirty="0">
                <a:solidFill>
                  <a:schemeClr val="tx1"/>
                </a:solidFill>
                <a:latin typeface="Palatino Linotype"/>
              </a:rPr>
              <a:t>, diabetes </a:t>
            </a:r>
            <a:r>
              <a:rPr lang="cs-CZ" altLang="ru-RU" sz="1900" i="1" dirty="0" err="1">
                <a:solidFill>
                  <a:schemeClr val="tx1"/>
                </a:solidFill>
                <a:latin typeface="Palatino Linotype"/>
              </a:rPr>
              <a:t>mellitus</a:t>
            </a:r>
            <a:r>
              <a:rPr lang="cs-CZ" altLang="ru-RU" sz="1900" i="1" dirty="0">
                <a:solidFill>
                  <a:schemeClr val="tx1"/>
                </a:solidFill>
                <a:latin typeface="Palatino Linotype"/>
              </a:rPr>
              <a:t>, </a:t>
            </a:r>
            <a:r>
              <a:rPr lang="cs-CZ" altLang="ru-RU" sz="1900" i="1" dirty="0" err="1">
                <a:solidFill>
                  <a:schemeClr val="tx1"/>
                </a:solidFill>
                <a:latin typeface="Palatino Linotype"/>
              </a:rPr>
              <a:t>arthrosis</a:t>
            </a:r>
            <a:r>
              <a:rPr lang="cs-CZ" altLang="ru-RU" sz="1900" i="1" dirty="0">
                <a:solidFill>
                  <a:schemeClr val="tx1"/>
                </a:solidFill>
                <a:latin typeface="Palatino Linotype"/>
              </a:rPr>
              <a:t> </a:t>
            </a:r>
            <a:endParaRPr lang="cs-CZ" altLang="ru-RU" sz="190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lvl="2" eaLnBrk="1" hangingPunct="1">
              <a:lnSpc>
                <a:spcPct val="80000"/>
              </a:lnSpc>
            </a:pPr>
            <a:r>
              <a:rPr lang="cs-CZ" altLang="ru-RU" sz="1900" i="1" dirty="0" err="1">
                <a:solidFill>
                  <a:schemeClr val="tx1"/>
                </a:solidFill>
                <a:latin typeface="Palatino Linotype"/>
              </a:rPr>
              <a:t>fractura</a:t>
            </a:r>
            <a:r>
              <a:rPr lang="cs-CZ" altLang="ru-RU" sz="1900" i="1" dirty="0">
                <a:solidFill>
                  <a:schemeClr val="tx1"/>
                </a:solidFill>
                <a:latin typeface="Palatino Linotype"/>
              </a:rPr>
              <a:t> </a:t>
            </a:r>
            <a:r>
              <a:rPr lang="cs-CZ" altLang="ru-RU" sz="1900" i="1" dirty="0" err="1">
                <a:solidFill>
                  <a:schemeClr val="tx1"/>
                </a:solidFill>
                <a:latin typeface="Palatino Linotype"/>
              </a:rPr>
              <a:t>costarum</a:t>
            </a:r>
            <a:r>
              <a:rPr lang="cs-CZ" altLang="ru-RU" sz="1900" i="1" dirty="0">
                <a:solidFill>
                  <a:schemeClr val="tx1"/>
                </a:solidFill>
                <a:latin typeface="Palatino Linotype"/>
              </a:rPr>
              <a:t> </a:t>
            </a:r>
            <a:r>
              <a:rPr lang="cs-CZ" altLang="ru-RU" sz="1900" i="1" dirty="0" err="1">
                <a:solidFill>
                  <a:schemeClr val="tx1"/>
                </a:solidFill>
                <a:latin typeface="Palatino Linotype"/>
              </a:rPr>
              <a:t>complicata</a:t>
            </a:r>
            <a:r>
              <a:rPr lang="cs-CZ" altLang="ru-RU" sz="1900" i="1" dirty="0">
                <a:solidFill>
                  <a:schemeClr val="tx1"/>
                </a:solidFill>
                <a:latin typeface="Palatino Linotype"/>
              </a:rPr>
              <a:t> </a:t>
            </a:r>
            <a:endParaRPr lang="cs-CZ" altLang="ru-RU" sz="190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lvl="2" eaLnBrk="1" hangingPunct="1">
              <a:lnSpc>
                <a:spcPct val="80000"/>
              </a:lnSpc>
            </a:pPr>
            <a:r>
              <a:rPr lang="cs-CZ" altLang="ru-RU" sz="1900" i="1" dirty="0" err="1">
                <a:solidFill>
                  <a:schemeClr val="tx1"/>
                </a:solidFill>
                <a:latin typeface="Palatino Linotype"/>
              </a:rPr>
              <a:t>extractio</a:t>
            </a:r>
            <a:r>
              <a:rPr lang="cs-CZ" altLang="ru-RU" sz="1900" i="1" dirty="0">
                <a:solidFill>
                  <a:schemeClr val="tx1"/>
                </a:solidFill>
                <a:latin typeface="Palatino Linotype"/>
              </a:rPr>
              <a:t> </a:t>
            </a:r>
            <a:r>
              <a:rPr lang="cs-CZ" altLang="ru-RU" sz="1900" i="1" dirty="0" err="1">
                <a:solidFill>
                  <a:schemeClr val="tx1"/>
                </a:solidFill>
                <a:latin typeface="Palatino Linotype"/>
              </a:rPr>
              <a:t>chirurgica</a:t>
            </a:r>
            <a:r>
              <a:rPr lang="cs-CZ" altLang="ru-RU" sz="1900" i="1" dirty="0">
                <a:solidFill>
                  <a:schemeClr val="tx1"/>
                </a:solidFill>
                <a:latin typeface="Palatino Linotype"/>
              </a:rPr>
              <a:t> </a:t>
            </a:r>
            <a:endParaRPr lang="cs-CZ" altLang="ru-RU" sz="190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eaLnBrk="1" hangingPunct="1">
              <a:lnSpc>
                <a:spcPct val="80000"/>
              </a:lnSpc>
            </a:pPr>
            <a:endParaRPr lang="cs-CZ" altLang="ru-RU" sz="2500">
              <a:latin typeface="Palatino Linotype" panose="02040502050505030304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Nadpis 1">
            <a:extLst>
              <a:ext uri="{FF2B5EF4-FFF2-40B4-BE49-F238E27FC236}">
                <a16:creationId xmlns:a16="http://schemas.microsoft.com/office/drawing/2014/main" id="{3B80E6AC-4B64-47C3-BA8B-2B49C94C70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>
                <a:solidFill>
                  <a:srgbClr val="A03F20"/>
                </a:solidFill>
                <a:latin typeface="Palatino Linotype" panose="02040502050505030304" pitchFamily="18" charset="0"/>
              </a:rPr>
              <a:t>Anatomické termíny</a:t>
            </a:r>
          </a:p>
        </p:txBody>
      </p:sp>
      <p:pic>
        <p:nvPicPr>
          <p:cNvPr id="22531" name="Picture 2">
            <a:extLst>
              <a:ext uri="{FF2B5EF4-FFF2-40B4-BE49-F238E27FC236}">
                <a16:creationId xmlns:a16="http://schemas.microsoft.com/office/drawing/2014/main" id="{2F1C5DEB-BBC4-4383-BC28-B2426320AE2E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850" y="1557338"/>
            <a:ext cx="8429625" cy="4852987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Nadpis 1">
            <a:extLst>
              <a:ext uri="{FF2B5EF4-FFF2-40B4-BE49-F238E27FC236}">
                <a16:creationId xmlns:a16="http://schemas.microsoft.com/office/drawing/2014/main" id="{199A9DC9-C855-4123-99D4-9BDB44D0EA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>
                <a:solidFill>
                  <a:srgbClr val="A03F20"/>
                </a:solidFill>
                <a:latin typeface="Palatino Linotype" panose="02040502050505030304" pitchFamily="18" charset="0"/>
              </a:rPr>
              <a:t>Klinické termíny</a:t>
            </a:r>
          </a:p>
        </p:txBody>
      </p:sp>
      <p:pic>
        <p:nvPicPr>
          <p:cNvPr id="23555" name="Picture 2">
            <a:extLst>
              <a:ext uri="{FF2B5EF4-FFF2-40B4-BE49-F238E27FC236}">
                <a16:creationId xmlns:a16="http://schemas.microsoft.com/office/drawing/2014/main" id="{7F45BD83-0632-4417-AE6A-88E5D11C4A0E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1938" y="1527175"/>
            <a:ext cx="8574087" cy="4710113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Nadpis 1">
            <a:extLst>
              <a:ext uri="{FF2B5EF4-FFF2-40B4-BE49-F238E27FC236}">
                <a16:creationId xmlns:a16="http://schemas.microsoft.com/office/drawing/2014/main" id="{7012F9D4-A005-43DD-8113-1514E144F6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>
                <a:solidFill>
                  <a:srgbClr val="A03F20"/>
                </a:solidFill>
                <a:latin typeface="Palatino Linotype" panose="02040502050505030304" pitchFamily="18" charset="0"/>
              </a:rPr>
              <a:t>Uplatnění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29F66CF-EFF1-43B3-A581-50F800710604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ru-RU" sz="2500">
                <a:latin typeface="Palatino Linotype" panose="02040502050505030304" pitchFamily="18" charset="0"/>
              </a:rPr>
              <a:t>Farmakologické a recepturní názvosloví </a:t>
            </a:r>
          </a:p>
          <a:p>
            <a:pPr lvl="1" eaLnBrk="1" hangingPunct="1"/>
            <a:r>
              <a:rPr lang="cs-CZ" altLang="ru-RU" sz="2000">
                <a:solidFill>
                  <a:schemeClr val="tx1"/>
                </a:solidFill>
                <a:latin typeface="Palatino Linotype" panose="02040502050505030304" pitchFamily="18" charset="0"/>
              </a:rPr>
              <a:t>kodifikovaná nomenklatura (Český lékopis 2009; vychází z mezinárodně uznávaného Evropského lékopisu) </a:t>
            </a:r>
          </a:p>
          <a:p>
            <a:pPr lvl="1" eaLnBrk="1" hangingPunct="1"/>
            <a:r>
              <a:rPr lang="cs-CZ" altLang="ru-RU" sz="2000">
                <a:solidFill>
                  <a:schemeClr val="tx1"/>
                </a:solidFill>
                <a:latin typeface="Palatino Linotype" panose="02040502050505030304" pitchFamily="18" charset="0"/>
              </a:rPr>
              <a:t>zahrnuje názvosloví </a:t>
            </a:r>
          </a:p>
          <a:p>
            <a:pPr lvl="1" eaLnBrk="1" hangingPunct="1"/>
            <a:r>
              <a:rPr lang="cs-CZ" altLang="ru-RU" sz="2000">
                <a:solidFill>
                  <a:schemeClr val="tx1"/>
                </a:solidFill>
                <a:latin typeface="Palatino Linotype" panose="02040502050505030304" pitchFamily="18" charset="0"/>
              </a:rPr>
              <a:t>léčivých a pomocných látek (</a:t>
            </a:r>
            <a:r>
              <a:rPr lang="cs-CZ" altLang="ru-RU" sz="2000" i="1">
                <a:solidFill>
                  <a:schemeClr val="tx1"/>
                </a:solidFill>
                <a:latin typeface="Palatino Linotype" panose="02040502050505030304" pitchFamily="18" charset="0"/>
              </a:rPr>
              <a:t>acidum phosphoricum</a:t>
            </a:r>
            <a:r>
              <a:rPr lang="cs-CZ" altLang="ru-RU" sz="2000">
                <a:solidFill>
                  <a:schemeClr val="tx1"/>
                </a:solidFill>
                <a:latin typeface="Palatino Linotype" panose="02040502050505030304" pitchFamily="18" charset="0"/>
              </a:rPr>
              <a:t>) </a:t>
            </a:r>
          </a:p>
          <a:p>
            <a:pPr lvl="1" eaLnBrk="1" hangingPunct="1"/>
            <a:r>
              <a:rPr lang="cs-CZ" altLang="ru-RU" sz="2000">
                <a:solidFill>
                  <a:schemeClr val="tx1"/>
                </a:solidFill>
                <a:latin typeface="Palatino Linotype" panose="02040502050505030304" pitchFamily="18" charset="0"/>
              </a:rPr>
              <a:t>lékových skupin (</a:t>
            </a:r>
            <a:r>
              <a:rPr lang="cs-CZ" altLang="ru-RU" sz="2000" i="1">
                <a:solidFill>
                  <a:schemeClr val="tx1"/>
                </a:solidFill>
                <a:latin typeface="Palatino Linotype" panose="02040502050505030304" pitchFamily="18" charset="0"/>
              </a:rPr>
              <a:t>analgetica, antibiotica</a:t>
            </a:r>
            <a:r>
              <a:rPr lang="cs-CZ" altLang="ru-RU" sz="2000">
                <a:solidFill>
                  <a:schemeClr val="tx1"/>
                </a:solidFill>
                <a:latin typeface="Palatino Linotype" panose="02040502050505030304" pitchFamily="18" charset="0"/>
              </a:rPr>
              <a:t>) </a:t>
            </a:r>
          </a:p>
          <a:p>
            <a:pPr lvl="1" eaLnBrk="1" hangingPunct="1"/>
            <a:r>
              <a:rPr lang="cs-CZ" altLang="ru-RU" sz="2000">
                <a:solidFill>
                  <a:schemeClr val="tx1"/>
                </a:solidFill>
                <a:latin typeface="Palatino Linotype" panose="02040502050505030304" pitchFamily="18" charset="0"/>
              </a:rPr>
              <a:t>drog a jejích částí (</a:t>
            </a:r>
            <a:r>
              <a:rPr lang="cs-CZ" altLang="ru-RU" sz="2000" i="1">
                <a:solidFill>
                  <a:schemeClr val="tx1"/>
                </a:solidFill>
                <a:latin typeface="Palatino Linotype" panose="02040502050505030304" pitchFamily="18" charset="0"/>
              </a:rPr>
              <a:t>chamomillae romanae flos</a:t>
            </a:r>
            <a:r>
              <a:rPr lang="cs-CZ" altLang="ru-RU" sz="2000">
                <a:solidFill>
                  <a:schemeClr val="tx1"/>
                </a:solidFill>
                <a:latin typeface="Palatino Linotype" panose="02040502050505030304" pitchFamily="18" charset="0"/>
              </a:rPr>
              <a:t>) </a:t>
            </a:r>
          </a:p>
          <a:p>
            <a:pPr lvl="1" eaLnBrk="1" hangingPunct="1"/>
            <a:r>
              <a:rPr lang="cs-CZ" altLang="ru-RU" sz="2000">
                <a:solidFill>
                  <a:schemeClr val="tx1"/>
                </a:solidFill>
                <a:latin typeface="Palatino Linotype" panose="02040502050505030304" pitchFamily="18" charset="0"/>
              </a:rPr>
              <a:t>forem farmaceutických přípravků a prostředků (</a:t>
            </a:r>
            <a:r>
              <a:rPr lang="cs-CZ" altLang="ru-RU" sz="2000" i="1">
                <a:solidFill>
                  <a:schemeClr val="tx1"/>
                </a:solidFill>
                <a:latin typeface="Palatino Linotype" panose="02040502050505030304" pitchFamily="18" charset="0"/>
              </a:rPr>
              <a:t>tabulettae obductae</a:t>
            </a:r>
            <a:r>
              <a:rPr lang="cs-CZ" altLang="ru-RU" sz="2000">
                <a:solidFill>
                  <a:schemeClr val="tx1"/>
                </a:solidFill>
                <a:latin typeface="Palatino Linotype" panose="02040502050505030304" pitchFamily="18" charset="0"/>
              </a:rPr>
              <a:t>) </a:t>
            </a:r>
          </a:p>
          <a:p>
            <a:pPr eaLnBrk="1" hangingPunct="1"/>
            <a:endParaRPr lang="cs-CZ" altLang="ru-RU" sz="2500">
              <a:latin typeface="Palatino Linotype" panose="02040502050505030304" pitchFamily="18" charset="0"/>
            </a:endParaRPr>
          </a:p>
          <a:p>
            <a:pPr eaLnBrk="1" hangingPunct="1"/>
            <a:r>
              <a:rPr lang="cs-CZ" altLang="ru-RU" sz="2500">
                <a:latin typeface="Palatino Linotype" panose="02040502050505030304" pitchFamily="18" charset="0"/>
              </a:rPr>
              <a:t>Receptura </a:t>
            </a:r>
          </a:p>
          <a:p>
            <a:pPr lvl="1" eaLnBrk="1" hangingPunct="1"/>
            <a:r>
              <a:rPr lang="cs-CZ" altLang="ru-RU" sz="2000">
                <a:solidFill>
                  <a:schemeClr val="tx1"/>
                </a:solidFill>
                <a:latin typeface="Palatino Linotype" panose="02040502050505030304" pitchFamily="18" charset="0"/>
              </a:rPr>
              <a:t>ústřední část receptu se vypisuje v latinských frázích (často převedených do zkratek) </a:t>
            </a:r>
          </a:p>
          <a:p>
            <a:pPr eaLnBrk="1" hangingPunct="1"/>
            <a:endParaRPr lang="cs-CZ" altLang="ru-RU" sz="2500">
              <a:latin typeface="Palatino Linotype" panose="02040502050505030304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Nadpis 1">
            <a:extLst>
              <a:ext uri="{FF2B5EF4-FFF2-40B4-BE49-F238E27FC236}">
                <a16:creationId xmlns:a16="http://schemas.microsoft.com/office/drawing/2014/main" id="{CE1DD406-B279-4CE7-A14D-1AEC0D5537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>
                <a:solidFill>
                  <a:srgbClr val="A03F20"/>
                </a:solidFill>
                <a:latin typeface="Palatino Linotype" panose="02040502050505030304" pitchFamily="18" charset="0"/>
              </a:rPr>
              <a:t>Recept</a:t>
            </a:r>
          </a:p>
        </p:txBody>
      </p:sp>
      <p:sp>
        <p:nvSpPr>
          <p:cNvPr id="25603" name="AutoShape 2">
            <a:extLst>
              <a:ext uri="{FF2B5EF4-FFF2-40B4-BE49-F238E27FC236}">
                <a16:creationId xmlns:a16="http://schemas.microsoft.com/office/drawing/2014/main" id="{31B5444B-5ACD-426C-97E1-E067F14A910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4419600"/>
            <a:ext cx="12477750" cy="922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cs-CZ" altLang="cs-CZ">
              <a:latin typeface="Gill Sans MT" panose="020B0502020104020203" pitchFamily="34" charset="0"/>
            </a:endParaRPr>
          </a:p>
        </p:txBody>
      </p:sp>
      <p:pic>
        <p:nvPicPr>
          <p:cNvPr id="25604" name="Picture 3">
            <a:extLst>
              <a:ext uri="{FF2B5EF4-FFF2-40B4-BE49-F238E27FC236}">
                <a16:creationId xmlns:a16="http://schemas.microsoft.com/office/drawing/2014/main" id="{5E76BD1A-E0DD-4169-97AC-18C68E529306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7063" y="908050"/>
            <a:ext cx="7399337" cy="5473700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ministrativní">
  <a:themeElements>
    <a:clrScheme name="Červeno-oranžová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Gill Sans MT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6DE1154B-2663-4545-B87A-A92003E9776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Prezentace informací o společnosti</Template>
  <TotalTime>0</TotalTime>
  <Words>1752</Words>
  <Application>Microsoft Office PowerPoint</Application>
  <PresentationFormat>Předvádění na obrazovce (4:3)</PresentationFormat>
  <Paragraphs>431</Paragraphs>
  <Slides>30</Slides>
  <Notes>3</Notes>
  <HiddenSlides>0</HiddenSlides>
  <MMClips>0</MMClips>
  <ScaleCrop>false</ScaleCrop>
  <HeadingPairs>
    <vt:vector size="6" baseType="variant">
      <vt:variant>
        <vt:lpstr>Použitá písma</vt:lpstr>
      </vt:variant>
      <vt:variant>
        <vt:i4>8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30</vt:i4>
      </vt:variant>
    </vt:vector>
  </HeadingPairs>
  <TitlesOfParts>
    <vt:vector size="39" baseType="lpstr">
      <vt:lpstr>Arial</vt:lpstr>
      <vt:lpstr>Calibri</vt:lpstr>
      <vt:lpstr>Cambria</vt:lpstr>
      <vt:lpstr>Courier New</vt:lpstr>
      <vt:lpstr>Gill Sans MT</vt:lpstr>
      <vt:lpstr>Palatino Linotype</vt:lpstr>
      <vt:lpstr>Wingdings</vt:lpstr>
      <vt:lpstr>Wingdings 2</vt:lpstr>
      <vt:lpstr>Administrativní</vt:lpstr>
      <vt:lpstr>Základy lékařské terminologie</vt:lpstr>
      <vt:lpstr>Literatura</vt:lpstr>
      <vt:lpstr>Organizační pokyny</vt:lpstr>
      <vt:lpstr>Cíle předmětu</vt:lpstr>
      <vt:lpstr>Uplatnění</vt:lpstr>
      <vt:lpstr>Anatomické termíny</vt:lpstr>
      <vt:lpstr>Klinické termíny</vt:lpstr>
      <vt:lpstr>Uplatnění</vt:lpstr>
      <vt:lpstr>Recept</vt:lpstr>
      <vt:lpstr>Výslovnost</vt:lpstr>
      <vt:lpstr>Výslovnost</vt:lpstr>
      <vt:lpstr>Výslovnost</vt:lpstr>
      <vt:lpstr>Délka slabik a přízvuk</vt:lpstr>
      <vt:lpstr>Přečtěte</vt:lpstr>
      <vt:lpstr>Latinská morfologie</vt:lpstr>
      <vt:lpstr>Latinská substantiva</vt:lpstr>
      <vt:lpstr>Latinská substantiva</vt:lpstr>
      <vt:lpstr>Cvičení</vt:lpstr>
      <vt:lpstr>Latinská substantiva</vt:lpstr>
      <vt:lpstr>1. deklinace</vt:lpstr>
      <vt:lpstr>1. deklinace</vt:lpstr>
      <vt:lpstr>1. deklinace</vt:lpstr>
      <vt:lpstr>1. deklinace – substantiva řeckého původu</vt:lpstr>
      <vt:lpstr>Syntaktická struktura lékařských termínů</vt:lpstr>
      <vt:lpstr>Shodný a neshodný přívlastek</vt:lpstr>
      <vt:lpstr>Shodný a neshodný přívlastek</vt:lpstr>
      <vt:lpstr>Shodný a neshodný přívlastek</vt:lpstr>
      <vt:lpstr>1. deklinace</vt:lpstr>
      <vt:lpstr>Nominativ plurálu 1. deklinace</vt:lpstr>
      <vt:lpstr>Genitiv singuláru a plurálu 1. deklinace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Základy lékařské terminologie</dc:title>
  <dc:creator/>
  <cp:keywords/>
  <cp:lastModifiedBy/>
  <cp:revision>23</cp:revision>
  <dcterms:created xsi:type="dcterms:W3CDTF">2015-09-17T20:59:52Z</dcterms:created>
  <dcterms:modified xsi:type="dcterms:W3CDTF">2019-09-19T19:30:38Z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TC102202119990</vt:lpwstr>
  </property>
</Properties>
</file>