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1C27D-883C-4380-AECD-ED540BB86DFD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414D6-BDA8-40DB-A86F-100337CCBA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6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38DB9-182F-435C-B662-AA0C6D0F9C1D}" type="slidenum">
              <a:rPr lang="cs-CZ"/>
              <a:pPr/>
              <a:t>7</a:t>
            </a:fld>
            <a:endParaRPr lang="cs-CZ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62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79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47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14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84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88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95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38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88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43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90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77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8ACA-15A4-4596-9135-ECAAD54EBB12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C68A3-772B-4346-92DD-CF836E9ED4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80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6.m4a"/><Relationship Id="rId7" Type="http://schemas.openxmlformats.org/officeDocument/2006/relationships/image" Target="../media/image14.png"/><Relationship Id="rId2" Type="http://schemas.microsoft.com/office/2007/relationships/media" Target="../media/media66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NUL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Klinická </a:t>
            </a:r>
            <a:r>
              <a:rPr lang="cs-CZ" dirty="0" smtClean="0"/>
              <a:t>imunologie 1.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4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3"/>
    </mc:Choice>
    <mc:Fallback>
      <p:transition spd="slow" advTm="1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Tahoma" pitchFamily="34" charset="0"/>
              </a:rPr>
              <a:t>EUROPEAN ALLERGY WHITE PAPER</a:t>
            </a:r>
            <a:br>
              <a:rPr lang="cs-CZ" sz="320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2800">
                <a:solidFill>
                  <a:schemeClr val="hlink"/>
                </a:solidFill>
                <a:latin typeface="Tahoma" pitchFamily="34" charset="0"/>
              </a:rPr>
              <a:t>Allergic Diseases as a Public Health Problem</a:t>
            </a:r>
            <a:endParaRPr lang="cs-CZ" sz="3200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cs-CZ" dirty="0">
                <a:solidFill>
                  <a:schemeClr val="accent2"/>
                </a:solidFill>
              </a:rPr>
              <a:t>Alergické choroby se vyskytují u 35</a:t>
            </a:r>
            <a:r>
              <a:rPr lang="en-US" dirty="0">
                <a:solidFill>
                  <a:schemeClr val="accent2"/>
                </a:solidFill>
              </a:rPr>
              <a:t>%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celkov</a:t>
            </a:r>
            <a:r>
              <a:rPr lang="cs-CZ" dirty="0">
                <a:solidFill>
                  <a:schemeClr val="accent2"/>
                </a:solidFill>
              </a:rPr>
              <a:t>é</a:t>
            </a:r>
            <a:r>
              <a:rPr lang="en-US" dirty="0">
                <a:solidFill>
                  <a:schemeClr val="accent2"/>
                </a:solidFill>
              </a:rPr>
              <a:t> populace</a:t>
            </a:r>
            <a:r>
              <a:rPr lang="cs-CZ" dirty="0">
                <a:solidFill>
                  <a:schemeClr val="accent2"/>
                </a:solidFill>
              </a:rPr>
              <a:t> a počet pacientů s alergickými chorobami v posledních desetiletích vzrůstá.</a:t>
            </a:r>
          </a:p>
          <a:p>
            <a:pPr algn="ctr">
              <a:buFontTx/>
              <a:buNone/>
            </a:pPr>
            <a:r>
              <a:rPr lang="cs-CZ" i="1" dirty="0">
                <a:solidFill>
                  <a:schemeClr val="hlink"/>
                </a:solidFill>
              </a:rPr>
              <a:t>Alergická rhinitida</a:t>
            </a:r>
          </a:p>
          <a:p>
            <a:pPr algn="ctr">
              <a:buFontTx/>
              <a:buNone/>
            </a:pPr>
            <a:r>
              <a:rPr lang="cs-CZ" i="1" dirty="0" err="1">
                <a:solidFill>
                  <a:schemeClr val="hlink"/>
                </a:solidFill>
              </a:rPr>
              <a:t>Asthma</a:t>
            </a:r>
            <a:r>
              <a:rPr lang="cs-CZ" i="1" dirty="0">
                <a:solidFill>
                  <a:schemeClr val="hlink"/>
                </a:solidFill>
              </a:rPr>
              <a:t> </a:t>
            </a:r>
            <a:r>
              <a:rPr lang="cs-CZ" i="1" dirty="0" err="1">
                <a:solidFill>
                  <a:schemeClr val="hlink"/>
                </a:solidFill>
              </a:rPr>
              <a:t>bronchiale</a:t>
            </a:r>
            <a:endParaRPr lang="cs-CZ" i="1" dirty="0">
              <a:solidFill>
                <a:schemeClr val="hlink"/>
              </a:solidFill>
            </a:endParaRPr>
          </a:p>
          <a:p>
            <a:pPr algn="ctr">
              <a:buFontTx/>
              <a:buNone/>
            </a:pPr>
            <a:r>
              <a:rPr lang="cs-CZ" i="1" dirty="0">
                <a:solidFill>
                  <a:schemeClr val="hlink"/>
                </a:solidFill>
              </a:rPr>
              <a:t>Atopická dermatitida</a:t>
            </a:r>
          </a:p>
          <a:p>
            <a:pPr algn="ctr">
              <a:buFontTx/>
              <a:buNone/>
            </a:pPr>
            <a:r>
              <a:rPr lang="cs-CZ" i="1" dirty="0">
                <a:solidFill>
                  <a:schemeClr val="hlink"/>
                </a:solidFill>
              </a:rPr>
              <a:t>Potravinová přecitlivělost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9"/>
    </mc:Choice>
    <mc:Fallback xmlns="">
      <p:transition spd="slow" advTm="4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752600" y="838201"/>
            <a:ext cx="8686800" cy="426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Prevalence autoimunitních chorob</a:t>
            </a:r>
            <a:endParaRPr lang="cs-CZ" sz="28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 </a:t>
            </a:r>
            <a:endParaRPr lang="cs-CZ" sz="1000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Choroby štítné žlázy: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   		 &gt; 3% dospělých žen</a:t>
            </a:r>
            <a:endParaRPr lang="cs-CZ" sz="19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Revmatoidní artritida: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 		 1% celkové populace, převaha žen</a:t>
            </a:r>
            <a:endParaRPr lang="de-AT" sz="1900" dirty="0">
              <a:solidFill>
                <a:srgbClr val="00206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Times New Roman" pitchFamily="18" charset="0"/>
              </a:rPr>
              <a:t>Primární </a:t>
            </a:r>
            <a:r>
              <a:rPr lang="cs-CZ" sz="1900" b="1" i="1" dirty="0" err="1">
                <a:solidFill>
                  <a:srgbClr val="002060"/>
                </a:solidFill>
                <a:cs typeface="Times New Roman" pitchFamily="18" charset="0"/>
              </a:rPr>
              <a:t>Sjögren</a:t>
            </a:r>
            <a:r>
              <a:rPr lang="cs-CZ" sz="1900" b="1" i="1" dirty="0" err="1">
                <a:solidFill>
                  <a:srgbClr val="002060"/>
                </a:solidFill>
              </a:rPr>
              <a:t>ů</a:t>
            </a:r>
            <a:r>
              <a:rPr lang="cs-CZ" sz="1900" b="1" i="1" dirty="0" err="1">
                <a:solidFill>
                  <a:srgbClr val="002060"/>
                </a:solidFill>
                <a:cs typeface="Times New Roman" pitchFamily="18" charset="0"/>
              </a:rPr>
              <a:t>v</a:t>
            </a:r>
            <a:r>
              <a:rPr lang="cs-CZ" sz="1900" b="1" i="1" dirty="0">
                <a:solidFill>
                  <a:srgbClr val="002060"/>
                </a:solidFill>
                <a:cs typeface="Times New Roman" pitchFamily="18" charset="0"/>
              </a:rPr>
              <a:t> syndrom: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 	 0,6-3% dosp</a:t>
            </a:r>
            <a:r>
              <a:rPr lang="cs-CZ" sz="1900" dirty="0">
                <a:solidFill>
                  <a:srgbClr val="002060"/>
                </a:solidFill>
              </a:rPr>
              <a:t>ě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lých </a:t>
            </a:r>
            <a:r>
              <a:rPr lang="cs-CZ" sz="1900" dirty="0">
                <a:solidFill>
                  <a:srgbClr val="002060"/>
                </a:solidFill>
              </a:rPr>
              <a:t>ž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Times New Roman" pitchFamily="18" charset="0"/>
              </a:rPr>
              <a:t>Systémový lupus </a:t>
            </a:r>
            <a:r>
              <a:rPr lang="cs-CZ" sz="1900" b="1" i="1" dirty="0" err="1">
                <a:solidFill>
                  <a:srgbClr val="002060"/>
                </a:solidFill>
                <a:cs typeface="Times New Roman" pitchFamily="18" charset="0"/>
              </a:rPr>
              <a:t>erytematosus</a:t>
            </a:r>
            <a:r>
              <a:rPr lang="cs-CZ" sz="1900" i="1" dirty="0">
                <a:solidFill>
                  <a:srgbClr val="002060"/>
                </a:solidFill>
                <a:cs typeface="Times New Roman" pitchFamily="18" charset="0"/>
              </a:rPr>
              <a:t>:</a:t>
            </a:r>
            <a:r>
              <a:rPr lang="cs-CZ" sz="1900" i="1" dirty="0">
                <a:solidFill>
                  <a:srgbClr val="002060"/>
                </a:solidFill>
              </a:rPr>
              <a:t> 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	0,12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% celkové populace,</a:t>
            </a:r>
            <a:r>
              <a:rPr lang="cs-CZ" sz="1900" dirty="0">
                <a:solidFill>
                  <a:srgbClr val="002060"/>
                </a:solidFill>
              </a:rPr>
              <a:t> 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p</a:t>
            </a:r>
            <a:r>
              <a:rPr lang="cs-CZ" sz="1900" dirty="0">
                <a:solidFill>
                  <a:srgbClr val="002060"/>
                </a:solidFill>
              </a:rPr>
              <a:t>ř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evaha </a:t>
            </a:r>
            <a:r>
              <a:rPr lang="cs-CZ" sz="1900" dirty="0">
                <a:solidFill>
                  <a:srgbClr val="002060"/>
                </a:solidFill>
              </a:rPr>
              <a:t>ž</a:t>
            </a:r>
            <a:r>
              <a:rPr lang="cs-CZ" sz="1900" dirty="0">
                <a:solidFill>
                  <a:srgbClr val="002060"/>
                </a:solidFill>
                <a:cs typeface="Times New Roman" pitchFamily="18" charset="0"/>
              </a:rPr>
              <a:t>en</a:t>
            </a: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Roztroušená skleróza: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 		 0,1% celkové populace, převaha žen</a:t>
            </a:r>
            <a:endParaRPr lang="de-AT" sz="1900" dirty="0">
              <a:solidFill>
                <a:srgbClr val="00206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Diabetes I. typu:</a:t>
            </a:r>
            <a:r>
              <a:rPr lang="cs-CZ" sz="1900" i="1" dirty="0">
                <a:solidFill>
                  <a:srgbClr val="002060"/>
                </a:solidFill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cs-CZ" sz="1900" dirty="0">
                <a:solidFill>
                  <a:srgbClr val="002060"/>
                </a:solidFill>
              </a:rPr>
              <a:t> 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0,1% dětí</a:t>
            </a:r>
            <a:endParaRPr lang="de-AT" sz="1900" dirty="0">
              <a:solidFill>
                <a:srgbClr val="00206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Primární biliární cirhóza: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 	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cs-CZ" sz="1900" dirty="0">
                <a:solidFill>
                  <a:srgbClr val="002060"/>
                </a:solidFill>
              </a:rPr>
              <a:t> 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0,05-0,1% žen středního a  staršího věku</a:t>
            </a:r>
            <a:endParaRPr lang="de-AT" sz="1900" dirty="0">
              <a:solidFill>
                <a:srgbClr val="00206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cs-CZ" sz="1900" b="1" i="1" dirty="0" err="1">
                <a:solidFill>
                  <a:srgbClr val="002060"/>
                </a:solidFill>
                <a:cs typeface="Arial" charset="0"/>
              </a:rPr>
              <a:t>Myasthenia</a:t>
            </a:r>
            <a:r>
              <a:rPr lang="cs-CZ" sz="1900" b="1" i="1" dirty="0">
                <a:solidFill>
                  <a:srgbClr val="002060"/>
                </a:solidFill>
                <a:cs typeface="Arial" charset="0"/>
              </a:rPr>
              <a:t> gravis: 	</a:t>
            </a:r>
            <a:r>
              <a:rPr lang="cs-CZ" sz="1900" dirty="0">
                <a:solidFill>
                  <a:srgbClr val="002060"/>
                </a:solidFill>
                <a:cs typeface="Arial" charset="0"/>
              </a:rPr>
              <a:t>	 0,01% celkové populace, převaha žen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4"/>
    </mc:Choice>
    <mc:Fallback xmlns="">
      <p:transition spd="slow" advTm="3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499910" y="304801"/>
            <a:ext cx="52699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1">
                <a:solidFill>
                  <a:schemeClr val="accent2"/>
                </a:solidFill>
              </a:rPr>
              <a:t>Kombinace faktorů podmiňujících vznik </a:t>
            </a:r>
          </a:p>
          <a:p>
            <a:pPr algn="ctr" eaLnBrk="0" hangingPunct="0"/>
            <a:r>
              <a:rPr lang="cs-CZ" sz="2400" b="1">
                <a:solidFill>
                  <a:schemeClr val="accent2"/>
                </a:solidFill>
              </a:rPr>
              <a:t>autoimunitních chorob</a:t>
            </a:r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4114800" y="1752600"/>
            <a:ext cx="3962400" cy="30480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2438401" y="2667001"/>
            <a:ext cx="4557713" cy="2028825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6019800" y="2667001"/>
            <a:ext cx="3886200" cy="2238375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334000" y="3733800"/>
            <a:ext cx="3352800" cy="2514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2819401" y="3733800"/>
            <a:ext cx="3222625" cy="22098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cs-CZ" sz="2400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257800" y="2133601"/>
            <a:ext cx="1471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2400" b="1">
                <a:solidFill>
                  <a:srgbClr val="009900"/>
                </a:solidFill>
              </a:rPr>
              <a:t>GENETIKA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667001" y="3352801"/>
            <a:ext cx="1333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2400" b="1">
                <a:solidFill>
                  <a:srgbClr val="FF3399"/>
                </a:solidFill>
              </a:rPr>
              <a:t>IMUNITA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352800" y="4953001"/>
            <a:ext cx="1600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2400" b="1">
                <a:solidFill>
                  <a:srgbClr val="00CCFF"/>
                </a:solidFill>
              </a:rPr>
              <a:t>HORMONY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924801" y="3581401"/>
            <a:ext cx="1621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2400" b="1">
                <a:solidFill>
                  <a:srgbClr val="FF9900"/>
                </a:solidFill>
              </a:rPr>
              <a:t>PROSTŘEDÍ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6477000" y="5105401"/>
            <a:ext cx="11078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2400" b="1">
                <a:solidFill>
                  <a:srgbClr val="FF0000"/>
                </a:solidFill>
              </a:rPr>
              <a:t>VÝŽIVA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2"/>
    </mc:Choice>
    <mc:Fallback xmlns="">
      <p:transition spd="slow" advTm="2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1" grpId="0" animBg="1"/>
      <p:bldP spid="37892" grpId="0" animBg="1"/>
      <p:bldP spid="37893" grpId="0" animBg="1"/>
      <p:bldP spid="37894" grpId="0" animBg="1"/>
      <p:bldP spid="37895" grpId="0" animBg="1" autoUpdateAnimBg="0"/>
      <p:bldP spid="37896" grpId="0" autoUpdateAnimBg="0"/>
      <p:bldP spid="37897" grpId="0" autoUpdateAnimBg="0"/>
      <p:bldP spid="37898" grpId="0" autoUpdateAnimBg="0"/>
      <p:bldP spid="37899" grpId="0" autoUpdateAnimBg="0"/>
      <p:bldP spid="3790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304800"/>
            <a:ext cx="8001000" cy="103663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000099"/>
                </a:solidFill>
              </a:rPr>
              <a:t>Imunitní systém a maligní nádory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844676"/>
            <a:ext cx="8569325" cy="4259263"/>
          </a:xfrm>
        </p:spPr>
        <p:txBody>
          <a:bodyPr>
            <a:normAutofit/>
          </a:bodyPr>
          <a:lstStyle/>
          <a:p>
            <a:pPr marL="342900" indent="-342900" algn="ctr">
              <a:buNone/>
            </a:pPr>
            <a:r>
              <a:rPr lang="cs-CZ" b="1" u="sng" dirty="0">
                <a:solidFill>
                  <a:srgbClr val="CC3300"/>
                </a:solidFill>
              </a:rPr>
              <a:t>Imunologická úprava nádoru (</a:t>
            </a:r>
            <a:r>
              <a:rPr lang="cs-CZ" b="1" u="sng" dirty="0" err="1">
                <a:solidFill>
                  <a:srgbClr val="CC3300"/>
                </a:solidFill>
              </a:rPr>
              <a:t>cancer</a:t>
            </a:r>
            <a:r>
              <a:rPr lang="cs-CZ" b="1" u="sng" dirty="0">
                <a:solidFill>
                  <a:srgbClr val="CC3300"/>
                </a:solidFill>
              </a:rPr>
              <a:t> </a:t>
            </a:r>
            <a:r>
              <a:rPr lang="cs-CZ" b="1" u="sng" dirty="0" err="1">
                <a:solidFill>
                  <a:srgbClr val="CC3300"/>
                </a:solidFill>
              </a:rPr>
              <a:t>immunoediting</a:t>
            </a:r>
            <a:r>
              <a:rPr lang="cs-CZ" b="1" u="sng" dirty="0">
                <a:solidFill>
                  <a:srgbClr val="CC3300"/>
                </a:solidFill>
              </a:rPr>
              <a:t>):</a:t>
            </a:r>
          </a:p>
          <a:p>
            <a:pPr marL="342900" indent="-342900" algn="ctr">
              <a:buNone/>
            </a:pPr>
            <a:endParaRPr lang="cs-CZ" sz="2400" dirty="0">
              <a:solidFill>
                <a:srgbClr val="CC3300"/>
              </a:solidFill>
            </a:endParaRPr>
          </a:p>
          <a:p>
            <a:pPr marL="342900" indent="-342900">
              <a:buNone/>
            </a:pPr>
            <a:r>
              <a:rPr lang="cs-CZ" dirty="0">
                <a:solidFill>
                  <a:srgbClr val="000099"/>
                </a:solidFill>
              </a:rPr>
              <a:t>Imunologická </a:t>
            </a:r>
            <a:r>
              <a:rPr lang="cs-CZ" dirty="0">
                <a:solidFill>
                  <a:srgbClr val="002060"/>
                </a:solidFill>
              </a:rPr>
              <a:t>ostraha</a:t>
            </a:r>
            <a:r>
              <a:rPr lang="cs-CZ" dirty="0">
                <a:solidFill>
                  <a:srgbClr val="000099"/>
                </a:solidFill>
              </a:rPr>
              <a:t> (</a:t>
            </a:r>
            <a:r>
              <a:rPr lang="cs-CZ" dirty="0" err="1">
                <a:solidFill>
                  <a:srgbClr val="000099"/>
                </a:solidFill>
              </a:rPr>
              <a:t>immunological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 err="1">
                <a:solidFill>
                  <a:srgbClr val="000099"/>
                </a:solidFill>
              </a:rPr>
              <a:t>surveillance</a:t>
            </a:r>
            <a:r>
              <a:rPr lang="cs-CZ" dirty="0">
                <a:solidFill>
                  <a:srgbClr val="000099"/>
                </a:solidFill>
              </a:rPr>
              <a:t>) – </a:t>
            </a:r>
            <a:r>
              <a:rPr lang="cs-CZ" dirty="0">
                <a:solidFill>
                  <a:srgbClr val="C00000"/>
                </a:solidFill>
              </a:rPr>
              <a:t>eliminace</a:t>
            </a:r>
            <a:r>
              <a:rPr lang="cs-CZ" dirty="0">
                <a:solidFill>
                  <a:srgbClr val="000099"/>
                </a:solidFill>
              </a:rPr>
              <a:t> maligně transformovaných buněk.</a:t>
            </a:r>
          </a:p>
          <a:p>
            <a:pPr marL="342900" indent="-342900">
              <a:buNone/>
            </a:pPr>
            <a:endParaRPr lang="cs-CZ" dirty="0">
              <a:solidFill>
                <a:srgbClr val="000099"/>
              </a:solidFill>
            </a:endParaRPr>
          </a:p>
          <a:p>
            <a:pPr marL="342900" indent="-342900">
              <a:buNone/>
            </a:pPr>
            <a:r>
              <a:rPr lang="cs-CZ" dirty="0">
                <a:solidFill>
                  <a:srgbClr val="000099"/>
                </a:solidFill>
              </a:rPr>
              <a:t>Vytvoření </a:t>
            </a:r>
            <a:r>
              <a:rPr lang="cs-CZ" dirty="0">
                <a:solidFill>
                  <a:srgbClr val="C00000"/>
                </a:solidFill>
              </a:rPr>
              <a:t>rovnováhy</a:t>
            </a:r>
            <a:r>
              <a:rPr lang="cs-CZ" dirty="0">
                <a:solidFill>
                  <a:srgbClr val="000099"/>
                </a:solidFill>
              </a:rPr>
              <a:t> mezi imunitním systémem a nádorem, selekce rezistentních mutantů.</a:t>
            </a:r>
          </a:p>
          <a:p>
            <a:pPr marL="342900" indent="-342900">
              <a:buNone/>
            </a:pPr>
            <a:endParaRPr lang="cs-CZ" dirty="0">
              <a:solidFill>
                <a:srgbClr val="000099"/>
              </a:solidFill>
            </a:endParaRPr>
          </a:p>
          <a:p>
            <a:pPr marL="342900" indent="-342900">
              <a:buNone/>
            </a:pPr>
            <a:r>
              <a:rPr lang="cs-CZ" dirty="0">
                <a:solidFill>
                  <a:srgbClr val="C00000"/>
                </a:solidFill>
              </a:rPr>
              <a:t>Únik</a:t>
            </a:r>
            <a:r>
              <a:rPr lang="cs-CZ" dirty="0">
                <a:solidFill>
                  <a:srgbClr val="000099"/>
                </a:solidFill>
              </a:rPr>
              <a:t> maligních buněk před imunitními reakcemi.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2"/>
    </mc:Choice>
    <mc:Fallback xmlns="">
      <p:transition spd="slow" advTm="7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Transplantace orgánů, tkání, buněk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773238"/>
            <a:ext cx="7772400" cy="43227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sz="2400" i="1" dirty="0">
                <a:solidFill>
                  <a:srgbClr val="C00000"/>
                </a:solidFill>
              </a:rPr>
              <a:t>Dárce </a:t>
            </a:r>
            <a:r>
              <a:rPr lang="cs-CZ" sz="2400" i="1" dirty="0">
                <a:solidFill>
                  <a:srgbClr val="C00000"/>
                </a:solidFill>
              </a:rPr>
              <a:t>a příjemce: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Autologní  transplantace (</a:t>
            </a:r>
            <a:r>
              <a:rPr lang="cs-CZ" sz="2400" dirty="0" err="1">
                <a:solidFill>
                  <a:srgbClr val="002060"/>
                </a:solidFill>
              </a:rPr>
              <a:t>autograft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Syngenní</a:t>
            </a:r>
            <a:r>
              <a:rPr lang="cs-CZ" sz="2400" dirty="0">
                <a:solidFill>
                  <a:srgbClr val="002060"/>
                </a:solidFill>
              </a:rPr>
              <a:t> transplantace  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dirty="0" err="1">
                <a:solidFill>
                  <a:srgbClr val="002060"/>
                </a:solidFill>
              </a:rPr>
              <a:t>isograft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Alogenní transplantace  (</a:t>
            </a:r>
            <a:r>
              <a:rPr lang="cs-CZ" sz="2400" dirty="0" err="1">
                <a:solidFill>
                  <a:srgbClr val="002060"/>
                </a:solidFill>
              </a:rPr>
              <a:t>allograft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Xenogenní transplantace (</a:t>
            </a:r>
            <a:r>
              <a:rPr lang="cs-CZ" sz="2400" dirty="0" err="1">
                <a:solidFill>
                  <a:srgbClr val="002060"/>
                </a:solidFill>
              </a:rPr>
              <a:t>xenograft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pPr>
              <a:buFontTx/>
              <a:buNone/>
            </a:pPr>
            <a:r>
              <a:rPr lang="cs-CZ" sz="2400" dirty="0">
                <a:solidFill>
                  <a:srgbClr val="002060"/>
                </a:solidFill>
              </a:rPr>
              <a:t>                  </a:t>
            </a:r>
            <a:endParaRPr lang="cs-CZ" sz="24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cs-CZ" sz="2400" i="1" dirty="0">
                <a:solidFill>
                  <a:srgbClr val="C00000"/>
                </a:solidFill>
              </a:rPr>
              <a:t>Důsledky </a:t>
            </a:r>
            <a:r>
              <a:rPr lang="cs-CZ" sz="2400" i="1" dirty="0" err="1">
                <a:solidFill>
                  <a:srgbClr val="C00000"/>
                </a:solidFill>
              </a:rPr>
              <a:t>histoinkompatibility</a:t>
            </a:r>
            <a:r>
              <a:rPr lang="cs-CZ" sz="2400" i="1" dirty="0">
                <a:solidFill>
                  <a:srgbClr val="C00000"/>
                </a:solidFill>
              </a:rPr>
              <a:t>:</a:t>
            </a:r>
            <a:endParaRPr lang="cs-CZ" sz="2400" i="1" dirty="0">
              <a:solidFill>
                <a:srgbClr val="C00000"/>
              </a:solidFill>
            </a:endParaRPr>
          </a:p>
          <a:p>
            <a:r>
              <a:rPr lang="cs-CZ" sz="2400" dirty="0" err="1">
                <a:solidFill>
                  <a:srgbClr val="002060"/>
                </a:solidFill>
              </a:rPr>
              <a:t>Rejekce</a:t>
            </a:r>
            <a:r>
              <a:rPr lang="cs-CZ" sz="2400" dirty="0">
                <a:solidFill>
                  <a:srgbClr val="002060"/>
                </a:solidFill>
              </a:rPr>
              <a:t> (odvržení, odhojení) štěpu</a:t>
            </a:r>
          </a:p>
          <a:p>
            <a:r>
              <a:rPr lang="cs-CZ" sz="2400" dirty="0">
                <a:solidFill>
                  <a:srgbClr val="002060"/>
                </a:solidFill>
              </a:rPr>
              <a:t>Reakce štěpu proti hostiteli (</a:t>
            </a:r>
            <a:r>
              <a:rPr lang="cs-CZ" sz="2400" dirty="0" err="1">
                <a:solidFill>
                  <a:srgbClr val="002060"/>
                </a:solidFill>
              </a:rPr>
              <a:t>graft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>
                <a:solidFill>
                  <a:srgbClr val="002060"/>
                </a:solidFill>
              </a:rPr>
              <a:t>versus host </a:t>
            </a:r>
            <a:r>
              <a:rPr lang="cs-CZ" sz="2400" dirty="0" err="1">
                <a:solidFill>
                  <a:srgbClr val="002060"/>
                </a:solidFill>
              </a:rPr>
              <a:t>reaction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>
                <a:solidFill>
                  <a:srgbClr val="002060"/>
                </a:solidFill>
              </a:rPr>
              <a:t>–</a:t>
            </a:r>
            <a:r>
              <a:rPr lang="cs-CZ" sz="2400" dirty="0" err="1">
                <a:solidFill>
                  <a:srgbClr val="002060"/>
                </a:solidFill>
              </a:rPr>
              <a:t>GvHR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  <a:endParaRPr lang="cs-CZ" sz="2400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b="1" dirty="0">
              <a:solidFill>
                <a:srgbClr val="002060"/>
              </a:solidFill>
            </a:endParaRPr>
          </a:p>
          <a:p>
            <a:pPr>
              <a:buFontTx/>
              <a:buNone/>
            </a:pP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60"/>
    </mc:Choice>
    <mc:Fallback xmlns="">
      <p:transition spd="slow" advTm="9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0"/>
          </a:xfrm>
        </p:spPr>
        <p:txBody>
          <a:bodyPr/>
          <a:lstStyle/>
          <a:p>
            <a:pPr algn="l" eaLnBrk="1" hangingPunct="1"/>
            <a:r>
              <a:rPr lang="cs-CZ" sz="3600" b="1" dirty="0">
                <a:solidFill>
                  <a:srgbClr val="002060"/>
                </a:solidFill>
              </a:rPr>
              <a:t>„</a:t>
            </a:r>
            <a:r>
              <a:rPr lang="cs-CZ" sz="3600" b="1" i="1" dirty="0">
                <a:solidFill>
                  <a:srgbClr val="002060"/>
                </a:solidFill>
              </a:rPr>
              <a:t>Koexistence matky a plodu  </a:t>
            </a:r>
            <a:br>
              <a:rPr lang="cs-CZ" sz="3600" b="1" i="1" dirty="0">
                <a:solidFill>
                  <a:srgbClr val="002060"/>
                </a:solidFill>
              </a:rPr>
            </a:br>
            <a:r>
              <a:rPr lang="cs-CZ" sz="3600" b="1" i="1" dirty="0">
                <a:solidFill>
                  <a:srgbClr val="002060"/>
                </a:solidFill>
              </a:rPr>
              <a:t>u placentárních savců je fyziologickým příkladem imunologické tolerance k </a:t>
            </a:r>
            <a:r>
              <a:rPr lang="cs-CZ" sz="3600" b="1" i="1" dirty="0" err="1">
                <a:solidFill>
                  <a:srgbClr val="002060"/>
                </a:solidFill>
              </a:rPr>
              <a:t>semialogennímu</a:t>
            </a:r>
            <a:r>
              <a:rPr lang="cs-CZ" sz="3600" b="1" i="1" dirty="0">
                <a:solidFill>
                  <a:srgbClr val="002060"/>
                </a:solidFill>
              </a:rPr>
              <a:t> štěpu“.</a:t>
            </a:r>
            <a:br>
              <a:rPr lang="cs-CZ" sz="3600" b="1" i="1" dirty="0">
                <a:solidFill>
                  <a:srgbClr val="002060"/>
                </a:solidFill>
              </a:rPr>
            </a:br>
            <a:r>
              <a:rPr lang="cs-CZ" sz="3600" b="1" i="1" dirty="0">
                <a:solidFill>
                  <a:schemeClr val="bg1"/>
                </a:solidFill>
              </a:rPr>
              <a:t/>
            </a:r>
            <a:br>
              <a:rPr lang="cs-CZ" sz="3600" b="1" i="1" dirty="0">
                <a:solidFill>
                  <a:schemeClr val="bg1"/>
                </a:solidFill>
              </a:rPr>
            </a:br>
            <a:r>
              <a:rPr lang="en-GB" sz="2400" dirty="0">
                <a:latin typeface="Arial" pitchFamily="34" charset="0"/>
                <a:cs typeface="Arial" pitchFamily="34" charset="0"/>
              </a:rPr>
              <a:t>Medawar, P.B.: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latin typeface="Arial" pitchFamily="34" charset="0"/>
                <a:cs typeface="Arial" pitchFamily="34" charset="0"/>
              </a:rPr>
              <a:t>Some immunological and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endocrinological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problems raised by the evolution of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viviparity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in vertebrates.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Symp.Soc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Exp.Biol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. 7:320-328, 1953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latin typeface="Arial" pitchFamily="34" charset="0"/>
                <a:cs typeface="Arial" pitchFamily="34" charset="0"/>
              </a:rPr>
            </a:b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382297"/>
      </p:ext>
    </p:extLst>
  </p:cSld>
  <p:clrMapOvr>
    <a:masterClrMapping/>
  </p:clrMapOvr>
  <p:transition advTm="30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Imunitní systém - základní pojmy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9"/>
    </mc:Choice>
    <mc:Fallback xmlns="">
      <p:transition spd="slow" advTm="1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Látka, kterou rozezná imunitní systém a která vyvolává imunitní reakci</a:t>
            </a:r>
          </a:p>
          <a:p>
            <a:r>
              <a:rPr lang="cs-CZ" dirty="0" smtClean="0"/>
              <a:t>Základní složení: </a:t>
            </a:r>
          </a:p>
          <a:p>
            <a:pPr lvl="2"/>
            <a:r>
              <a:rPr lang="cs-CZ" dirty="0" smtClean="0"/>
              <a:t>nosičská část molekuly</a:t>
            </a:r>
          </a:p>
          <a:p>
            <a:pPr lvl="2"/>
            <a:r>
              <a:rPr lang="cs-CZ" dirty="0" smtClean="0"/>
              <a:t>Antigenní determinanty – epitopy, tvořené 5-7 aminokyselinami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7"/>
    </mc:Choice>
    <mc:Fallback xmlns="">
      <p:transition spd="slow" advTm="2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/>
              <a:t>Vztah antigenu a epitopu</a:t>
            </a:r>
            <a:endParaRPr lang="en-US" altLang="cs-CZ"/>
          </a:p>
        </p:txBody>
      </p:sp>
      <p:pic>
        <p:nvPicPr>
          <p:cNvPr id="5" name="Picture 4" descr="17-03_Epitopes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216025"/>
            <a:ext cx="7416800" cy="55626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1"/>
    </mc:Choice>
    <mc:Fallback xmlns="">
      <p:transition spd="slow" advTm="1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Imnunogennost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Schopnost vyvolat imunitní reakci – musí:</a:t>
            </a:r>
          </a:p>
          <a:p>
            <a:pPr lvl="1"/>
            <a:r>
              <a:rPr lang="cs-CZ" dirty="0" smtClean="0"/>
              <a:t>Být cizorodé</a:t>
            </a:r>
          </a:p>
          <a:p>
            <a:pPr lvl="1"/>
            <a:r>
              <a:rPr lang="cs-CZ" dirty="0" smtClean="0"/>
              <a:t>Mít dostatečnou molekulovou hmotnost </a:t>
            </a:r>
            <a:r>
              <a:rPr lang="cs-CZ" altLang="cs-CZ" dirty="0" smtClean="0"/>
              <a:t>(</a:t>
            </a:r>
            <a:r>
              <a:rPr lang="cs-CZ" altLang="cs-CZ" sz="3200" dirty="0"/>
              <a:t>&gt;</a:t>
            </a:r>
            <a:r>
              <a:rPr lang="cs-CZ" altLang="cs-CZ" dirty="0" smtClean="0"/>
              <a:t> </a:t>
            </a:r>
            <a:r>
              <a:rPr lang="cs-CZ" altLang="cs-CZ" dirty="0"/>
              <a:t>6 </a:t>
            </a:r>
            <a:r>
              <a:rPr lang="cs-CZ" altLang="cs-CZ" dirty="0" err="1" smtClean="0"/>
              <a:t>kDa</a:t>
            </a:r>
            <a:r>
              <a:rPr lang="cs-CZ" altLang="cs-CZ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Mít komplexní strukturu</a:t>
            </a:r>
          </a:p>
          <a:p>
            <a:r>
              <a:rPr lang="cs-CZ" dirty="0" smtClean="0"/>
              <a:t>Produkty imunitní reakce ( protilátky, T-lymfocyty) mají schopnost s </a:t>
            </a:r>
            <a:r>
              <a:rPr lang="cs-CZ" dirty="0" err="1" smtClean="0"/>
              <a:t>Ag</a:t>
            </a:r>
            <a:r>
              <a:rPr lang="cs-CZ" dirty="0" smtClean="0"/>
              <a:t> specificky reagovat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1"/>
    </mc:Choice>
    <mc:Fallback xmlns="">
      <p:transition spd="slow" advTm="3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	cizorodých a škodlivých látek z organismu</a:t>
            </a: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None/>
              <a:defRPr/>
            </a:pPr>
            <a:endParaRPr lang="cs-CZ" dirty="0" smtClean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02"/>
    </mc:Choice>
    <mc:Fallback>
      <p:transition spd="slow" advTm="6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Chemické složení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 dirty="0"/>
              <a:t>Proteiny</a:t>
            </a:r>
            <a:r>
              <a:rPr lang="cs-CZ" altLang="cs-CZ" dirty="0"/>
              <a:t> – obvykle výborné imunogeny.</a:t>
            </a:r>
          </a:p>
          <a:p>
            <a:r>
              <a:rPr lang="cs-CZ" altLang="cs-CZ" u="sng" dirty="0"/>
              <a:t>Polysacharidy</a:t>
            </a:r>
            <a:r>
              <a:rPr lang="cs-CZ" altLang="cs-CZ" dirty="0"/>
              <a:t>- jsou dobrými imunogeny zejména jako součást glykoproteinů.</a:t>
            </a:r>
          </a:p>
          <a:p>
            <a:r>
              <a:rPr lang="cs-CZ" altLang="cs-CZ" u="sng" dirty="0"/>
              <a:t>Nukleové kyseliny-</a:t>
            </a:r>
            <a:r>
              <a:rPr lang="cs-CZ" altLang="cs-CZ" dirty="0"/>
              <a:t> špatná </a:t>
            </a:r>
            <a:r>
              <a:rPr lang="cs-CZ" altLang="cs-CZ" dirty="0" err="1"/>
              <a:t>imunogenicita</a:t>
            </a:r>
            <a:r>
              <a:rPr lang="cs-CZ" altLang="cs-CZ" dirty="0"/>
              <a:t>, vázána zejména na komplexy nukleových kyselin a proteinů. </a:t>
            </a:r>
          </a:p>
          <a:p>
            <a:r>
              <a:rPr lang="cs-CZ" altLang="cs-CZ" u="sng" dirty="0"/>
              <a:t>Tuky</a:t>
            </a:r>
            <a:r>
              <a:rPr lang="cs-CZ" altLang="cs-CZ" dirty="0"/>
              <a:t> – velmi zřídka se uplatňují jako imunogeny. Nejznámější jsou </a:t>
            </a:r>
            <a:r>
              <a:rPr lang="cs-CZ" altLang="cs-CZ" dirty="0" err="1"/>
              <a:t>sfingolipidy</a:t>
            </a:r>
            <a:r>
              <a:rPr lang="cs-CZ" altLang="cs-CZ" dirty="0"/>
              <a:t>.</a:t>
            </a:r>
            <a:endParaRPr lang="en-US" alt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2"/>
    </mc:Choice>
    <mc:Fallback xmlns="">
      <p:transition spd="slow" advTm="3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Zkřížená reaktivita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imunitní reakci může někdy dojít k reakci s jinou látkou, než tou, která reakci původně způsobila. </a:t>
            </a:r>
          </a:p>
          <a:p>
            <a:r>
              <a:rPr lang="cs-CZ" dirty="0" smtClean="0"/>
              <a:t>Je to dáno imunologickou podobností obou látek, ale nemusí se jednat o podobnost chemickou</a:t>
            </a:r>
          </a:p>
          <a:p>
            <a:r>
              <a:rPr lang="cs-CZ" dirty="0" smtClean="0"/>
              <a:t>Zkřížená reaktivita se uplatňuje zejména v patogenezi imunitních chorob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2"/>
    </mc:Choice>
    <mc:Fallback xmlns="">
      <p:transition spd="slow" advTm="3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schema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26" y="1710676"/>
            <a:ext cx="6110287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6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/>
              <a:t>Zkřížená reaktivita antigenů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575051" y="1268413"/>
            <a:ext cx="2233613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Vysoká afinita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43701" y="1268413"/>
            <a:ext cx="18002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Nízká afinita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83114" y="537368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9514" y="2492375"/>
            <a:ext cx="7207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608889" y="5373688"/>
            <a:ext cx="719137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43701" y="242093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1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6"/>
    </mc:Choice>
    <mc:Fallback xmlns="">
      <p:transition spd="slow" advTm="3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u="sng" dirty="0" smtClean="0"/>
              <a:t>Funkční charakteristika</a:t>
            </a:r>
            <a:r>
              <a:rPr lang="cs-CZ" dirty="0" smtClean="0"/>
              <a:t>: 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homeostáza, </a:t>
            </a:r>
            <a:r>
              <a:rPr lang="cs-CZ" dirty="0" err="1" smtClean="0"/>
              <a:t>sebeudržování</a:t>
            </a:r>
            <a:r>
              <a:rPr lang="cs-CZ" dirty="0" smtClean="0"/>
              <a:t> na úrovni 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molekulární výstavby organismu</a:t>
            </a:r>
          </a:p>
          <a:p>
            <a:pPr marL="0" indent="0"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schopnost rozpoznání a eliminace cizorodých a 	škodlivých látek z organismu</a:t>
            </a:r>
          </a:p>
          <a:p>
            <a:pPr>
              <a:defRPr/>
            </a:pPr>
            <a:r>
              <a:rPr lang="cs-CZ" u="sng" dirty="0" smtClean="0">
                <a:solidFill>
                  <a:srgbClr val="C00000"/>
                </a:solidFill>
              </a:rPr>
              <a:t>Morfologická charakteristika: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smtClean="0">
                <a:solidFill>
                  <a:srgbClr val="C00000"/>
                </a:solidFill>
              </a:rPr>
              <a:t>          lymfoidní, </a:t>
            </a:r>
            <a:r>
              <a:rPr lang="cs-CZ" dirty="0" err="1" smtClean="0">
                <a:solidFill>
                  <a:srgbClr val="C00000"/>
                </a:solidFill>
              </a:rPr>
              <a:t>lymforetikulární</a:t>
            </a:r>
            <a:r>
              <a:rPr lang="cs-CZ" dirty="0" smtClean="0">
                <a:solidFill>
                  <a:srgbClr val="C00000"/>
                </a:solidFill>
              </a:rPr>
              <a:t> systém</a:t>
            </a:r>
          </a:p>
          <a:p>
            <a:pPr>
              <a:defRPr/>
            </a:pPr>
            <a:endParaRPr lang="cs-CZ" u="sng" dirty="0" smtClean="0"/>
          </a:p>
          <a:p>
            <a:pPr>
              <a:defRPr/>
            </a:pPr>
            <a:r>
              <a:rPr lang="cs-CZ" u="sng" dirty="0" smtClean="0"/>
              <a:t>Integrální součást organismu </a:t>
            </a:r>
          </a:p>
          <a:p>
            <a:pPr marL="0" indent="0">
              <a:buNone/>
              <a:defRPr/>
            </a:pPr>
            <a:r>
              <a:rPr lang="cs-CZ" dirty="0" smtClean="0"/>
              <a:t>           propojení s metabolismem, endokrinním </a:t>
            </a:r>
          </a:p>
          <a:p>
            <a:pPr marL="0" indent="0"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a nervovým</a:t>
            </a:r>
            <a:r>
              <a:rPr lang="en-US" dirty="0" smtClean="0"/>
              <a:t> s</a:t>
            </a:r>
            <a:r>
              <a:rPr lang="cs-CZ" dirty="0" err="1" smtClean="0"/>
              <a:t>ystémem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None/>
              <a:defRPr/>
            </a:pP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7"/>
    </mc:Choice>
    <mc:Fallback xmlns="">
      <p:transition spd="slow" advTm="2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 imunitního 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Lymfatická tkáň a lymfatické </a:t>
            </a:r>
            <a:r>
              <a:rPr lang="cs-CZ" dirty="0" smtClean="0"/>
              <a:t>orgány</a:t>
            </a:r>
          </a:p>
          <a:p>
            <a:r>
              <a:rPr lang="cs-CZ" dirty="0" smtClean="0"/>
              <a:t>Buňky imunitního systému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8"/>
    </mc:Choice>
    <mc:Fallback xmlns="">
      <p:transition spd="slow" advTm="1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Složky imunitního sytému</a:t>
            </a:r>
            <a:endParaRPr lang="en-US" sz="4000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Periferní oblasti imunitního systému je možno rozdělit do několika funkčních oblastí jejichž imunitní odpověď má určité odlišné charakteristiky.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Základní složky </a:t>
            </a:r>
            <a:r>
              <a:rPr lang="cs-CZ" dirty="0"/>
              <a:t>imunitního </a:t>
            </a:r>
            <a:r>
              <a:rPr lang="cs-CZ" dirty="0" smtClean="0"/>
              <a:t>systému: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/>
              <a:t>     – </a:t>
            </a:r>
            <a:r>
              <a:rPr lang="cs-CZ" dirty="0"/>
              <a:t>K</a:t>
            </a:r>
            <a:r>
              <a:rPr lang="cs-CZ" dirty="0"/>
              <a:t>ostní dřeň, tymus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/>
              <a:t>Lymfatické uzliny a slezina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Imunitní systém sliznic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Kožní </a:t>
            </a:r>
            <a:r>
              <a:rPr lang="cs-CZ" dirty="0"/>
              <a:t>imunitní systém </a:t>
            </a:r>
            <a:endParaRPr lang="cs-CZ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Lymfatický cévní systém </a:t>
            </a:r>
            <a:endParaRPr lang="en-US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2"/>
    </mc:Choice>
    <mc:Fallback xmlns="">
      <p:transition spd="slow" advTm="6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Lymfatické orgány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2" indent="-342900"/>
            <a:r>
              <a:rPr lang="cs-CZ" sz="2800" b="1" dirty="0"/>
              <a:t>Primární: kostní dřeň, </a:t>
            </a:r>
            <a:r>
              <a:rPr lang="cs-CZ" sz="2800" b="1" dirty="0" err="1"/>
              <a:t>thymus</a:t>
            </a:r>
            <a:endParaRPr lang="cs-CZ" sz="2800" b="1" dirty="0"/>
          </a:p>
          <a:p>
            <a:pPr lvl="1"/>
            <a:r>
              <a:rPr lang="cs-CZ" dirty="0" smtClean="0"/>
              <a:t>Vznik, diferenciace a zrání imunokompetentních buněk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smtClean="0"/>
              <a:t>Sekundární lymfatické orgány: slezina, lymfatické uzliny, MALT</a:t>
            </a:r>
          </a:p>
          <a:p>
            <a:pPr lvl="1"/>
            <a:r>
              <a:rPr lang="cs-CZ" dirty="0"/>
              <a:t>	</a:t>
            </a:r>
            <a:r>
              <a:rPr lang="cs-CZ" dirty="0" smtClean="0"/>
              <a:t>místo, kde probíhají specifické imunitní reakce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5"/>
    </mc:Choice>
    <mc:Fallback xmlns="">
      <p:transition spd="slow" advTm="1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711624" y="260648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</a:rPr>
              <a:t>Primární </a:t>
            </a:r>
            <a:r>
              <a:rPr lang="cs-CZ" sz="3200" b="1" dirty="0">
                <a:solidFill>
                  <a:srgbClr val="002060"/>
                </a:solidFill>
              </a:rPr>
              <a:t>a </a:t>
            </a:r>
            <a:r>
              <a:rPr lang="cs-CZ" sz="3200" b="1" dirty="0">
                <a:solidFill>
                  <a:srgbClr val="002060"/>
                </a:solidFill>
              </a:rPr>
              <a:t>sekundární lymfatické  orgány </a:t>
            </a:r>
            <a:endParaRPr lang="cs-CZ" sz="3200" b="1" dirty="0">
              <a:solidFill>
                <a:srgbClr val="002060"/>
              </a:solidFill>
            </a:endParaRPr>
          </a:p>
          <a:p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</a:rPr>
              <a:t> 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15" y="957896"/>
            <a:ext cx="8065726" cy="5648057"/>
          </a:xfrm>
          <a:prstGeom prst="rect">
            <a:avLst/>
          </a:prstGeom>
        </p:spPr>
      </p:pic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4206536" y="2540849"/>
            <a:ext cx="1313400" cy="4579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592560" y="2235468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/>
              <a:t>Thymus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77616" y="1124745"/>
            <a:ext cx="3305811" cy="327309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/>
              <a:t>Primární lymfatické orkány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35961" y="1124743"/>
            <a:ext cx="4407380" cy="327309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b="1" dirty="0"/>
              <a:t>Sekundární lymfatické orgány</a:t>
            </a:r>
            <a:endParaRPr lang="cs-CZ" b="1" dirty="0"/>
          </a:p>
        </p:txBody>
      </p:sp>
      <p:cxnSp>
        <p:nvCxnSpPr>
          <p:cNvPr id="9" name="Přímá spojovací šipka 20"/>
          <p:cNvCxnSpPr>
            <a:stCxn id="10" idx="3"/>
          </p:cNvCxnSpPr>
          <p:nvPr/>
        </p:nvCxnSpPr>
        <p:spPr>
          <a:xfrm>
            <a:off x="3667748" y="3070732"/>
            <a:ext cx="1227953" cy="8758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439795" y="2918041"/>
            <a:ext cx="1227953" cy="305380"/>
          </a:xfrm>
          <a:prstGeom prst="rect">
            <a:avLst/>
          </a:prstGeom>
          <a:solidFill>
            <a:srgbClr val="8E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/>
              <a:t>Kostní dřeň</a:t>
            </a:r>
            <a:endParaRPr lang="cs-CZ" sz="1500" dirty="0"/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5825130" y="1860402"/>
            <a:ext cx="792088" cy="518062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6617218" y="1707712"/>
            <a:ext cx="3096344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tx1"/>
                </a:solidFill>
              </a:rPr>
              <a:t>Waldeyerův</a:t>
            </a:r>
            <a:r>
              <a:rPr lang="cs-CZ" sz="1500" dirty="0">
                <a:solidFill>
                  <a:schemeClr val="tx1"/>
                </a:solidFill>
              </a:rPr>
              <a:t> okruh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7" idx="1"/>
          </p:cNvCxnSpPr>
          <p:nvPr/>
        </p:nvCxnSpPr>
        <p:spPr>
          <a:xfrm flipH="1">
            <a:off x="5825130" y="2525309"/>
            <a:ext cx="792088" cy="89507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0"/>
          <p:cNvCxnSpPr>
            <a:stCxn id="18" idx="1"/>
          </p:cNvCxnSpPr>
          <p:nvPr/>
        </p:nvCxnSpPr>
        <p:spPr>
          <a:xfrm flipH="1">
            <a:off x="6123654" y="2894095"/>
            <a:ext cx="1855026" cy="49414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20"/>
          <p:cNvCxnSpPr>
            <a:stCxn id="19" idx="1"/>
          </p:cNvCxnSpPr>
          <p:nvPr/>
        </p:nvCxnSpPr>
        <p:spPr>
          <a:xfrm flipH="1">
            <a:off x="6245088" y="3303212"/>
            <a:ext cx="1733593" cy="419436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20"/>
          <p:cNvCxnSpPr>
            <a:stCxn id="20" idx="1"/>
          </p:cNvCxnSpPr>
          <p:nvPr/>
        </p:nvCxnSpPr>
        <p:spPr>
          <a:xfrm flipH="1">
            <a:off x="5911104" y="3686182"/>
            <a:ext cx="2067576" cy="3809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617218" y="2377813"/>
            <a:ext cx="1853366" cy="294993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tx1"/>
                </a:solidFill>
              </a:rPr>
              <a:t>BALT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978681" y="274140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978681" y="315052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Kostní dřeň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978681" y="3533492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Slezina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1" name="Přímá spojovací šipka 20"/>
          <p:cNvCxnSpPr>
            <a:stCxn id="22" idx="1"/>
          </p:cNvCxnSpPr>
          <p:nvPr/>
        </p:nvCxnSpPr>
        <p:spPr>
          <a:xfrm flipH="1">
            <a:off x="5735961" y="4133051"/>
            <a:ext cx="1846832" cy="44274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582793" y="3980360"/>
            <a:ext cx="2131456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tx1"/>
                </a:solidFill>
              </a:rPr>
              <a:t>Payerovy</a:t>
            </a:r>
            <a:r>
              <a:rPr lang="cs-CZ" sz="1500" dirty="0">
                <a:solidFill>
                  <a:schemeClr val="tx1"/>
                </a:solidFill>
              </a:rPr>
              <a:t> pláty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3" name="Přímá spojovací šipka 20"/>
          <p:cNvCxnSpPr>
            <a:stCxn id="25" idx="1"/>
          </p:cNvCxnSpPr>
          <p:nvPr/>
        </p:nvCxnSpPr>
        <p:spPr>
          <a:xfrm flipH="1">
            <a:off x="5591945" y="4663440"/>
            <a:ext cx="2403898" cy="314194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0"/>
          <p:cNvCxnSpPr>
            <a:stCxn id="26" idx="1"/>
          </p:cNvCxnSpPr>
          <p:nvPr/>
        </p:nvCxnSpPr>
        <p:spPr>
          <a:xfrm flipH="1">
            <a:off x="5911104" y="5130325"/>
            <a:ext cx="2065954" cy="9969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7995844" y="4435152"/>
            <a:ext cx="1717719" cy="456576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 err="1">
                <a:solidFill>
                  <a:schemeClr val="bg1"/>
                </a:solidFill>
              </a:rPr>
              <a:t>Mesenterické</a:t>
            </a:r>
            <a:r>
              <a:rPr lang="cs-CZ" sz="1500" dirty="0">
                <a:solidFill>
                  <a:schemeClr val="bg1"/>
                </a:solidFill>
              </a:rPr>
              <a:t> 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977059" y="4977634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Lamina propria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27" name="Přímá spojovací šipka 20"/>
          <p:cNvCxnSpPr>
            <a:stCxn id="28" idx="1"/>
          </p:cNvCxnSpPr>
          <p:nvPr/>
        </p:nvCxnSpPr>
        <p:spPr>
          <a:xfrm flipH="1" flipV="1">
            <a:off x="5591945" y="5517234"/>
            <a:ext cx="1601338" cy="64393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7193284" y="5428936"/>
            <a:ext cx="2520279" cy="305380"/>
          </a:xfrm>
          <a:prstGeom prst="rect">
            <a:avLst/>
          </a:prstGeom>
          <a:solidFill>
            <a:srgbClr val="9CEA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tx1"/>
                </a:solidFill>
              </a:rPr>
              <a:t>Urogenitální MALT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9" name="Přímá spojovací šipka 20"/>
          <p:cNvCxnSpPr>
            <a:stCxn id="30" idx="1"/>
          </p:cNvCxnSpPr>
          <p:nvPr/>
        </p:nvCxnSpPr>
        <p:spPr>
          <a:xfrm flipH="1" flipV="1">
            <a:off x="5303913" y="5576434"/>
            <a:ext cx="2691931" cy="44543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995844" y="5869178"/>
            <a:ext cx="1717719" cy="305380"/>
          </a:xfrm>
          <a:prstGeom prst="rect">
            <a:avLst/>
          </a:prstGeom>
          <a:solidFill>
            <a:srgbClr val="EE892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500" dirty="0">
                <a:solidFill>
                  <a:schemeClr val="bg1"/>
                </a:solidFill>
              </a:rPr>
              <a:t>Lymfatické uzliny</a:t>
            </a:r>
            <a:endParaRPr lang="cs-CZ" sz="1500" dirty="0">
              <a:solidFill>
                <a:schemeClr val="bg1"/>
              </a:solidFill>
            </a:endParaRPr>
          </a:p>
        </p:txBody>
      </p:sp>
      <p:cxnSp>
        <p:nvCxnSpPr>
          <p:cNvPr id="31" name="Přímá spojnice 30"/>
          <p:cNvCxnSpPr/>
          <p:nvPr/>
        </p:nvCxnSpPr>
        <p:spPr>
          <a:xfrm flipH="1">
            <a:off x="5557119" y="1052736"/>
            <a:ext cx="34827" cy="547260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3"/>
    </mc:Choice>
    <mc:Fallback xmlns="">
      <p:transition spd="slow" advTm="13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Kostní dřeň - </a:t>
            </a:r>
            <a:r>
              <a:rPr lang="cs-CZ" dirty="0" err="1" smtClean="0"/>
              <a:t>hematopoeza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77" y="1412777"/>
            <a:ext cx="7918648" cy="48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6"/>
    </mc:Choice>
    <mc:Fallback xmlns="">
      <p:transition spd="slow" advTm="5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Cirkulace lymfocytů</a:t>
            </a:r>
            <a:endParaRPr lang="cs-CZ" dirty="0"/>
          </a:p>
        </p:txBody>
      </p:sp>
      <p:pic>
        <p:nvPicPr>
          <p:cNvPr id="5" name="Picture 2" descr="S0241X-001-f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205831"/>
            <a:ext cx="7213600" cy="3314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1"/>
    </mc:Choice>
    <mc:Fallback xmlns="">
      <p:transition spd="slow" advTm="5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Imunitní systém – složka celotělového informačního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Schopen přijímat podněty prostřednictvím receptorů</a:t>
            </a:r>
          </a:p>
          <a:p>
            <a:r>
              <a:rPr lang="cs-CZ" dirty="0" smtClean="0"/>
              <a:t>Podněty kvalitativně a kvantitativně vyhodnocuje</a:t>
            </a:r>
          </a:p>
          <a:p>
            <a:r>
              <a:rPr lang="cs-CZ" dirty="0" smtClean="0"/>
              <a:t>Na podněty reaguje efektorovou aktivitou</a:t>
            </a:r>
          </a:p>
          <a:p>
            <a:r>
              <a:rPr lang="cs-CZ" dirty="0" smtClean="0"/>
              <a:t>Shodné rysy s hormonální a nervovou soustavou</a:t>
            </a:r>
          </a:p>
          <a:p>
            <a:r>
              <a:rPr lang="cs-CZ" dirty="0" smtClean="0"/>
              <a:t>Vzájemně se funkčně i strukturně provazují</a:t>
            </a:r>
          </a:p>
          <a:p>
            <a:r>
              <a:rPr lang="cs-CZ" dirty="0" smtClean="0"/>
              <a:t>Mají schopnost odpovídat na všechny druhy přicházejících podnětů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5"/>
    </mc:Choice>
    <mc:Fallback xmlns="">
      <p:transition spd="slow" advTm="6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solidFill>
                  <a:srgbClr val="A50021"/>
                </a:solidFill>
              </a:rPr>
              <a:t>IMUNITA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u="sng" dirty="0" smtClean="0">
                <a:solidFill>
                  <a:schemeClr val="accent2"/>
                </a:solidFill>
              </a:rPr>
              <a:t>Vrozená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(přirozená, nespecifická,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            </a:t>
            </a:r>
            <a:r>
              <a:rPr lang="cs-CZ" i="1" u="sng" dirty="0" err="1" smtClean="0"/>
              <a:t>innate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dirty="0" smtClean="0"/>
              <a:t>        </a:t>
            </a:r>
            <a:r>
              <a:rPr lang="cs-CZ" dirty="0" smtClean="0">
                <a:solidFill>
                  <a:schemeClr val="accent2"/>
                </a:solidFill>
              </a:rPr>
              <a:t>u všech mnohobuněčných organismů</a:t>
            </a:r>
          </a:p>
          <a:p>
            <a:pPr eaLnBrk="1" hangingPunct="1">
              <a:buFontTx/>
              <a:buNone/>
            </a:pPr>
            <a:endParaRPr lang="cs-CZ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cs-CZ" b="1" u="sng" dirty="0" smtClean="0">
                <a:solidFill>
                  <a:srgbClr val="FF0000"/>
                </a:solidFill>
              </a:rPr>
              <a:t>Adaptivní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(získaná, specifická,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             </a:t>
            </a:r>
            <a:r>
              <a:rPr lang="cs-CZ" i="1" u="sng" dirty="0" err="1" smtClean="0"/>
              <a:t>adaptive</a:t>
            </a:r>
            <a:r>
              <a:rPr lang="cs-CZ" i="1" u="sng" dirty="0" smtClean="0"/>
              <a:t> </a:t>
            </a:r>
            <a:r>
              <a:rPr lang="cs-CZ" i="1" u="sng" dirty="0" err="1" smtClean="0"/>
              <a:t>immunity</a:t>
            </a:r>
            <a:r>
              <a:rPr lang="cs-CZ" i="1" dirty="0" smtClean="0"/>
              <a:t>)</a:t>
            </a:r>
            <a:r>
              <a:rPr lang="cs-CZ" dirty="0" smtClean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dirty="0" smtClean="0">
                <a:solidFill>
                  <a:schemeClr val="hlink"/>
                </a:solidFill>
              </a:rPr>
              <a:t>        </a:t>
            </a:r>
            <a:r>
              <a:rPr lang="cs-CZ" b="1" dirty="0" smtClean="0">
                <a:solidFill>
                  <a:srgbClr val="FF0000"/>
                </a:solidFill>
              </a:rPr>
              <a:t>až od obratlovců</a:t>
            </a:r>
          </a:p>
          <a:p>
            <a:pPr marL="0" indent="0">
              <a:buNone/>
            </a:pPr>
            <a:r>
              <a:rPr lang="cs-CZ" sz="3000" i="1" dirty="0">
                <a:solidFill>
                  <a:srgbClr val="0070C0"/>
                </a:solidFill>
              </a:rPr>
              <a:t>………………………………………………………………………………………….</a:t>
            </a:r>
          </a:p>
          <a:p>
            <a:pPr marL="0" indent="0">
              <a:buNone/>
            </a:pPr>
            <a:r>
              <a:rPr lang="cs-CZ" sz="3000" i="1" dirty="0">
                <a:solidFill>
                  <a:srgbClr val="0070C0"/>
                </a:solidFill>
              </a:rPr>
              <a:t>Adaptivní =  vzniklý adaptací</a:t>
            </a:r>
          </a:p>
          <a:p>
            <a:pPr marL="0" indent="0">
              <a:buNone/>
            </a:pPr>
            <a:r>
              <a:rPr lang="cs-CZ" sz="3000" i="1" dirty="0">
                <a:solidFill>
                  <a:srgbClr val="0070C0"/>
                </a:solidFill>
              </a:rPr>
              <a:t>                    </a:t>
            </a:r>
          </a:p>
          <a:p>
            <a:pPr eaLnBrk="1" hangingPunct="1">
              <a:buFontTx/>
              <a:buNone/>
            </a:pPr>
            <a:endParaRPr lang="cs-CZ" sz="3000" b="1" dirty="0">
              <a:solidFill>
                <a:schemeClr val="accent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7"/>
    </mc:Choice>
    <mc:Fallback xmlns="">
      <p:transition spd="slow" advTm="4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VROZENÁ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"/>
    </mc:Choice>
    <mc:Fallback xmlns="">
      <p:transition spd="slow" advTm="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A50021"/>
                </a:solidFill>
              </a:rPr>
              <a:t>Vrozená imunita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buNone/>
            </a:pPr>
            <a:r>
              <a:rPr lang="cs-CZ" u="sng" smtClean="0">
                <a:solidFill>
                  <a:srgbClr val="A50021"/>
                </a:solidFill>
              </a:rPr>
              <a:t>Fyzikální bariéry</a:t>
            </a:r>
          </a:p>
          <a:p>
            <a:pPr marL="469900" indent="-469900">
              <a:buNone/>
            </a:pPr>
            <a:endParaRPr lang="cs-CZ" u="sng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smtClean="0"/>
              <a:t>   </a:t>
            </a:r>
            <a:r>
              <a:rPr lang="cs-CZ" smtClean="0">
                <a:solidFill>
                  <a:srgbClr val="000066"/>
                </a:solidFill>
              </a:rPr>
              <a:t>Kůže</a:t>
            </a:r>
          </a:p>
          <a:p>
            <a:pPr marL="469900" indent="-469900">
              <a:buNone/>
            </a:pPr>
            <a:r>
              <a:rPr lang="cs-CZ" smtClean="0">
                <a:solidFill>
                  <a:srgbClr val="000066"/>
                </a:solidFill>
              </a:rPr>
              <a:t>   Sliznice</a:t>
            </a:r>
          </a:p>
          <a:p>
            <a:pPr marL="469900" indent="-469900">
              <a:buNone/>
            </a:pPr>
            <a:r>
              <a:rPr lang="cs-CZ" smtClean="0">
                <a:solidFill>
                  <a:srgbClr val="000066"/>
                </a:solidFill>
              </a:rPr>
              <a:t>   Respirační trakt</a:t>
            </a:r>
          </a:p>
          <a:p>
            <a:pPr marL="469900" indent="-469900">
              <a:buNone/>
            </a:pPr>
            <a:r>
              <a:rPr lang="cs-CZ" smtClean="0">
                <a:solidFill>
                  <a:srgbClr val="000066"/>
                </a:solidFill>
              </a:rPr>
              <a:t>   Močový trakt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4"/>
    </mc:Choice>
    <mc:Fallback xmlns="">
      <p:transition spd="slow" advTm="2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A50021"/>
                </a:solidFill>
              </a:rPr>
              <a:t>Vrozená imunita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773238"/>
            <a:ext cx="8569325" cy="4267200"/>
          </a:xfrm>
        </p:spPr>
        <p:txBody>
          <a:bodyPr/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Chemické bariéry</a:t>
            </a:r>
          </a:p>
          <a:p>
            <a:pPr marL="469900" indent="-469900">
              <a:buNone/>
            </a:pPr>
            <a:endParaRPr lang="cs-CZ" u="sng" dirty="0" smtClean="0"/>
          </a:p>
          <a:p>
            <a:pPr marL="469900" indent="-469900">
              <a:buNone/>
            </a:pPr>
            <a:r>
              <a:rPr lang="cs-CZ" dirty="0" smtClean="0"/>
              <a:t>   </a:t>
            </a:r>
            <a:r>
              <a:rPr lang="cs-CZ" dirty="0" smtClean="0">
                <a:solidFill>
                  <a:srgbClr val="000066"/>
                </a:solidFill>
              </a:rPr>
              <a:t>pH (kůže 5,5, žaludek 1-3, vagina 4,5)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   mikrobicidní substance – antimikrobiální peptidy 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   (lysozym, </a:t>
            </a:r>
            <a:r>
              <a:rPr lang="cs-CZ" dirty="0" err="1" smtClean="0">
                <a:solidFill>
                  <a:srgbClr val="000066"/>
                </a:solidFill>
              </a:rPr>
              <a:t>defensiny</a:t>
            </a:r>
            <a:r>
              <a:rPr lang="cs-CZ" dirty="0" smtClean="0">
                <a:solidFill>
                  <a:srgbClr val="000066"/>
                </a:solidFill>
              </a:rPr>
              <a:t>, </a:t>
            </a:r>
            <a:r>
              <a:rPr lang="cs-CZ" dirty="0" err="1" smtClean="0">
                <a:solidFill>
                  <a:srgbClr val="000066"/>
                </a:solidFill>
              </a:rPr>
              <a:t>cathelicidiny</a:t>
            </a:r>
            <a:r>
              <a:rPr lang="cs-CZ" dirty="0" smtClean="0">
                <a:solidFill>
                  <a:srgbClr val="000066"/>
                </a:solidFill>
              </a:rPr>
              <a:t>…)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2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7"/>
    </mc:Choice>
    <mc:Fallback xmlns="">
      <p:transition spd="slow" advTm="2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A50021"/>
                </a:solidFill>
              </a:rPr>
              <a:t>Vrozená imunita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buNone/>
            </a:pPr>
            <a:r>
              <a:rPr lang="cs-CZ" u="sng" smtClean="0">
                <a:solidFill>
                  <a:srgbClr val="A50021"/>
                </a:solidFill>
              </a:rPr>
              <a:t>Biologické bariéry</a:t>
            </a:r>
          </a:p>
          <a:p>
            <a:pPr marL="469900" indent="-469900">
              <a:buNone/>
            </a:pPr>
            <a:endParaRPr lang="cs-CZ" u="sng" smtClean="0"/>
          </a:p>
          <a:p>
            <a:pPr marL="469900" indent="-469900">
              <a:buNone/>
            </a:pPr>
            <a:r>
              <a:rPr lang="cs-CZ" smtClean="0">
                <a:solidFill>
                  <a:srgbClr val="000066"/>
                </a:solidFill>
              </a:rPr>
              <a:t>Mikroorganismy fyziologické mikroflóry</a:t>
            </a:r>
          </a:p>
          <a:p>
            <a:pPr marL="469900" indent="-469900">
              <a:buNone/>
            </a:pPr>
            <a:r>
              <a:rPr lang="cs-CZ" smtClean="0">
                <a:solidFill>
                  <a:srgbClr val="000066"/>
                </a:solidFill>
              </a:rPr>
              <a:t>(komensální mikroorganismy)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7"/>
    </mc:Choice>
    <mc:Fallback xmlns="">
      <p:transition spd="slow" advTm="3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Nespecifická imunitní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 err="1" smtClean="0"/>
              <a:t>Ag</a:t>
            </a:r>
            <a:r>
              <a:rPr lang="cs-CZ" dirty="0" smtClean="0"/>
              <a:t> pronikne přes fyzikální, chemickou a mikrobiální bariéru – dochází k rozvoji nespecifické imunitní odpovědi</a:t>
            </a:r>
          </a:p>
          <a:p>
            <a:r>
              <a:rPr lang="cs-CZ" dirty="0" smtClean="0"/>
              <a:t>Nespecifická imunitní odpověď se rozvíjí v řádu minut v po vazbě </a:t>
            </a:r>
            <a:r>
              <a:rPr lang="cs-CZ" dirty="0" err="1" smtClean="0"/>
              <a:t>Ag</a:t>
            </a:r>
            <a:r>
              <a:rPr lang="cs-CZ" dirty="0" smtClean="0"/>
              <a:t> na tzv. </a:t>
            </a:r>
            <a:r>
              <a:rPr lang="cs-CZ" dirty="0" err="1" smtClean="0"/>
              <a:t>pattern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receptory - PRR</a:t>
            </a:r>
          </a:p>
          <a:p>
            <a:r>
              <a:rPr lang="cs-CZ" dirty="0" smtClean="0"/>
              <a:t>PRR jsou přítomny na buňkách přirozené imunity, ale můžou být i humorální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3"/>
    </mc:Choice>
    <mc:Fallback xmlns="">
      <p:transition spd="slow" advTm="4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A50021"/>
                </a:solidFill>
              </a:rPr>
              <a:t>Vrozená imunita: </a:t>
            </a:r>
            <a:br>
              <a:rPr lang="cs-CZ" sz="4000" dirty="0">
                <a:solidFill>
                  <a:srgbClr val="A50021"/>
                </a:solidFill>
              </a:rPr>
            </a:br>
            <a:r>
              <a:rPr lang="cs-CZ" sz="4000" dirty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619" y="1433373"/>
            <a:ext cx="8640762" cy="5184775"/>
          </a:xfrm>
        </p:spPr>
        <p:txBody>
          <a:bodyPr/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PRR - Specifičnost: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Jsou rozeznávány struktury, které jsou stejné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u řady cizorodých agens (u mikroorganismů 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jsou to tzv. „</a:t>
            </a:r>
            <a:r>
              <a:rPr lang="cs-CZ" dirty="0" err="1" smtClean="0">
                <a:solidFill>
                  <a:srgbClr val="000066"/>
                </a:solidFill>
              </a:rPr>
              <a:t>pathogen</a:t>
            </a:r>
            <a:r>
              <a:rPr lang="cs-CZ" dirty="0" smtClean="0">
                <a:solidFill>
                  <a:srgbClr val="000066"/>
                </a:solidFill>
              </a:rPr>
              <a:t> </a:t>
            </a:r>
            <a:r>
              <a:rPr lang="cs-CZ" dirty="0" err="1" smtClean="0">
                <a:solidFill>
                  <a:srgbClr val="000066"/>
                </a:solidFill>
              </a:rPr>
              <a:t>associated</a:t>
            </a:r>
            <a:r>
              <a:rPr lang="cs-CZ" dirty="0" smtClean="0">
                <a:solidFill>
                  <a:srgbClr val="000066"/>
                </a:solidFill>
              </a:rPr>
              <a:t> </a:t>
            </a:r>
            <a:r>
              <a:rPr lang="cs-CZ" dirty="0" err="1" smtClean="0">
                <a:solidFill>
                  <a:srgbClr val="000066"/>
                </a:solidFill>
              </a:rPr>
              <a:t>molecular</a:t>
            </a:r>
            <a:r>
              <a:rPr lang="cs-CZ" dirty="0" smtClean="0">
                <a:solidFill>
                  <a:srgbClr val="000066"/>
                </a:solidFill>
              </a:rPr>
              <a:t> </a:t>
            </a:r>
          </a:p>
          <a:p>
            <a:pPr marL="469900" indent="-469900">
              <a:buNone/>
            </a:pPr>
            <a:r>
              <a:rPr lang="cs-CZ" dirty="0" err="1" smtClean="0">
                <a:solidFill>
                  <a:srgbClr val="000066"/>
                </a:solidFill>
              </a:rPr>
              <a:t>pattern</a:t>
            </a:r>
            <a:r>
              <a:rPr lang="cs-CZ" dirty="0" smtClean="0">
                <a:solidFill>
                  <a:srgbClr val="000066"/>
                </a:solidFill>
              </a:rPr>
              <a:t>“, </a:t>
            </a:r>
            <a:r>
              <a:rPr lang="cs-CZ" b="1" dirty="0" smtClean="0">
                <a:solidFill>
                  <a:srgbClr val="000066"/>
                </a:solidFill>
              </a:rPr>
              <a:t>PAMP</a:t>
            </a:r>
            <a:r>
              <a:rPr lang="cs-CZ" dirty="0" smtClean="0">
                <a:solidFill>
                  <a:srgbClr val="000066"/>
                </a:solidFill>
              </a:rPr>
              <a:t>, např. v lipopolysacharidech </a:t>
            </a:r>
          </a:p>
          <a:p>
            <a:pPr marL="469900" indent="-469900">
              <a:buNone/>
            </a:pPr>
            <a:r>
              <a:rPr lang="cs-CZ" dirty="0" smtClean="0">
                <a:solidFill>
                  <a:srgbClr val="000066"/>
                </a:solidFill>
              </a:rPr>
              <a:t>nebo </a:t>
            </a:r>
            <a:r>
              <a:rPr lang="cs-CZ" dirty="0" err="1" smtClean="0">
                <a:solidFill>
                  <a:srgbClr val="000066"/>
                </a:solidFill>
              </a:rPr>
              <a:t>peptidoglykanech</a:t>
            </a:r>
            <a:r>
              <a:rPr lang="cs-CZ" dirty="0" smtClean="0">
                <a:solidFill>
                  <a:srgbClr val="000066"/>
                </a:solidFill>
              </a:rPr>
              <a:t>).</a:t>
            </a:r>
          </a:p>
          <a:p>
            <a:pPr marL="469900" indent="-469900">
              <a:buNone/>
            </a:pPr>
            <a:endParaRPr lang="cs-CZ" i="1" dirty="0"/>
          </a:p>
          <a:p>
            <a:pPr marL="469900" indent="-469900">
              <a:buNone/>
            </a:pPr>
            <a:endParaRPr lang="cs-CZ" dirty="0" smtClean="0">
              <a:solidFill>
                <a:srgbClr val="0000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9"/>
    </mc:Choice>
    <mc:Fallback xmlns="">
      <p:transition spd="slow" advTm="2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PAMP „ </a:t>
            </a:r>
            <a:r>
              <a:rPr lang="cs-CZ" dirty="0" err="1" smtClean="0"/>
              <a:t>Pathogen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Molecular</a:t>
            </a:r>
            <a:r>
              <a:rPr lang="cs-CZ" dirty="0" smtClean="0"/>
              <a:t> </a:t>
            </a:r>
            <a:r>
              <a:rPr lang="cs-CZ" dirty="0" err="1" smtClean="0"/>
              <a:t>Pattern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Patogenem asociované molekulové vzory</a:t>
            </a:r>
          </a:p>
          <a:p>
            <a:r>
              <a:rPr lang="cs-CZ" dirty="0" smtClean="0"/>
              <a:t>Vysoce konzervované struktury přítomny na rozsáhlých skupinách mikroorganismů, jsou esenciální pro jejich životní funkce</a:t>
            </a:r>
          </a:p>
          <a:p>
            <a:r>
              <a:rPr lang="cs-CZ" dirty="0" smtClean="0"/>
              <a:t>Nevyskytují se na hostiteli</a:t>
            </a:r>
          </a:p>
          <a:p>
            <a:r>
              <a:rPr lang="cs-CZ" dirty="0" err="1" smtClean="0"/>
              <a:t>Peptidoglykany</a:t>
            </a:r>
            <a:r>
              <a:rPr lang="cs-CZ" dirty="0" smtClean="0"/>
              <a:t>, kyselina </a:t>
            </a:r>
            <a:r>
              <a:rPr lang="cs-CZ" dirty="0" err="1" smtClean="0"/>
              <a:t>lipoteichová</a:t>
            </a:r>
            <a:r>
              <a:rPr lang="cs-CZ" dirty="0" smtClean="0"/>
              <a:t>, lipopolysacharid bakteriální </a:t>
            </a:r>
            <a:r>
              <a:rPr lang="cs-CZ" dirty="0" err="1" smtClean="0"/>
              <a:t>manany</a:t>
            </a:r>
            <a:r>
              <a:rPr lang="cs-CZ" dirty="0" smtClean="0"/>
              <a:t>, </a:t>
            </a:r>
            <a:r>
              <a:rPr lang="cs-CZ" dirty="0" err="1" smtClean="0"/>
              <a:t>glukany</a:t>
            </a:r>
            <a:r>
              <a:rPr lang="cs-CZ" dirty="0" smtClean="0"/>
              <a:t>,</a:t>
            </a:r>
          </a:p>
          <a:p>
            <a:r>
              <a:rPr lang="cs-CZ" dirty="0" smtClean="0"/>
              <a:t>Bakteriální sekvence DNA tvořené cytosinem a </a:t>
            </a:r>
            <a:r>
              <a:rPr lang="cs-CZ" dirty="0" err="1" smtClean="0"/>
              <a:t>quaninem</a:t>
            </a:r>
            <a:r>
              <a:rPr lang="cs-CZ" dirty="0" smtClean="0"/>
              <a:t> (</a:t>
            </a:r>
            <a:r>
              <a:rPr lang="cs-CZ" dirty="0" err="1" smtClean="0"/>
              <a:t>CpG</a:t>
            </a:r>
            <a:r>
              <a:rPr lang="cs-CZ" dirty="0" smtClean="0"/>
              <a:t>) a dvoušroubovicovou DNA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6"/>
    </mc:Choice>
    <mc:Fallback xmlns="">
      <p:transition spd="slow" advTm="2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DAMP „</a:t>
            </a:r>
            <a:r>
              <a:rPr lang="cs-CZ" dirty="0" err="1"/>
              <a:t>D</a:t>
            </a:r>
            <a:r>
              <a:rPr lang="cs-CZ" dirty="0" err="1" smtClean="0"/>
              <a:t>amage</a:t>
            </a:r>
            <a:r>
              <a:rPr lang="cs-CZ" dirty="0" smtClean="0"/>
              <a:t> </a:t>
            </a:r>
            <a:r>
              <a:rPr lang="cs-CZ" dirty="0" err="1"/>
              <a:t>A</a:t>
            </a:r>
            <a:r>
              <a:rPr lang="cs-CZ" dirty="0" err="1" smtClean="0"/>
              <a:t>ssociated</a:t>
            </a:r>
            <a:r>
              <a:rPr lang="cs-CZ" dirty="0" smtClean="0"/>
              <a:t> </a:t>
            </a:r>
            <a:r>
              <a:rPr lang="cs-CZ" dirty="0" err="1"/>
              <a:t>M</a:t>
            </a:r>
            <a:r>
              <a:rPr lang="cs-CZ" dirty="0" err="1" smtClean="0"/>
              <a:t>olecular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atterns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Vznikají při poškození infekcí, zánětem, chemickými toxiny, trauma, snížené krevní zásobování</a:t>
            </a:r>
          </a:p>
          <a:p>
            <a:r>
              <a:rPr lang="cs-CZ" dirty="0" smtClean="0"/>
              <a:t>Nesouvisí s buňkami v </a:t>
            </a:r>
            <a:r>
              <a:rPr lang="cs-CZ" dirty="0" err="1" smtClean="0"/>
              <a:t>apoptóze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92"/>
    </mc:Choice>
    <mc:Fallback xmlns="">
      <p:transition spd="slow" advTm="3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PAMPs</a:t>
            </a:r>
            <a:r>
              <a:rPr lang="cs-CZ" dirty="0" smtClean="0"/>
              <a:t> and </a:t>
            </a:r>
            <a:r>
              <a:rPr lang="cs-CZ" dirty="0" err="1" smtClean="0"/>
              <a:t>DAMPs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1592884"/>
            <a:ext cx="8712968" cy="463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9"/>
    </mc:Choice>
    <mc:Fallback xmlns="">
      <p:transition spd="slow" advTm="4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9192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IMUNITNÍ SYSTÉM JAKO SOUČÁST ORGANISMU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07768" y="17728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6"/>
                </a:solidFill>
              </a:rPr>
              <a:t>n</a:t>
            </a:r>
            <a:r>
              <a:rPr lang="cs-CZ" sz="2800" b="1" dirty="0">
                <a:solidFill>
                  <a:schemeClr val="accent6"/>
                </a:solidFill>
              </a:rPr>
              <a:t>ervový systém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639617" y="2492896"/>
            <a:ext cx="2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metabolismus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28048" y="24928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/>
                </a:solidFill>
              </a:rPr>
              <a:t>e</a:t>
            </a:r>
            <a:r>
              <a:rPr lang="cs-CZ" sz="2800" b="1" dirty="0">
                <a:solidFill>
                  <a:schemeClr val="accent6"/>
                </a:solidFill>
              </a:rPr>
              <a:t>ndokrinní systém </a:t>
            </a:r>
            <a:endParaRPr lang="cs-CZ" sz="2800" b="1" dirty="0">
              <a:solidFill>
                <a:schemeClr val="accent6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51784" y="3284985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IMUNITNÍ SYSTÉM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86295" y="4180947"/>
            <a:ext cx="131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</a:rPr>
              <a:t>genom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16080" y="4221088"/>
            <a:ext cx="19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chemeClr val="tx2"/>
                </a:solidFill>
              </a:rPr>
              <a:t>mikrobiom</a:t>
            </a:r>
            <a:endParaRPr lang="cs-CZ" sz="2800" b="1" dirty="0">
              <a:solidFill>
                <a:schemeClr val="tx2"/>
              </a:solidFill>
            </a:endParaRPr>
          </a:p>
        </p:txBody>
      </p:sp>
      <p:cxnSp>
        <p:nvCxnSpPr>
          <p:cNvPr id="16" name="Přímá spojnice se šipkou 15"/>
          <p:cNvCxnSpPr>
            <a:stCxn id="13" idx="0"/>
          </p:cNvCxnSpPr>
          <p:nvPr/>
        </p:nvCxnSpPr>
        <p:spPr>
          <a:xfrm flipV="1">
            <a:off x="3944414" y="3892917"/>
            <a:ext cx="1610133" cy="288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14" idx="0"/>
          </p:cNvCxnSpPr>
          <p:nvPr/>
        </p:nvCxnSpPr>
        <p:spPr>
          <a:xfrm flipH="1" flipV="1">
            <a:off x="6312024" y="3933056"/>
            <a:ext cx="14982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555454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endCxn id="3" idx="2"/>
          </p:cNvCxnSpPr>
          <p:nvPr/>
        </p:nvCxnSpPr>
        <p:spPr>
          <a:xfrm flipV="1">
            <a:off x="5699956" y="2296036"/>
            <a:ext cx="0" cy="844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6" idx="2"/>
          </p:cNvCxnSpPr>
          <p:nvPr/>
        </p:nvCxnSpPr>
        <p:spPr>
          <a:xfrm flipH="1">
            <a:off x="6023992" y="3016116"/>
            <a:ext cx="2016224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6168008" y="3016116"/>
            <a:ext cx="237626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5" idx="2"/>
          </p:cNvCxnSpPr>
          <p:nvPr/>
        </p:nvCxnSpPr>
        <p:spPr>
          <a:xfrm>
            <a:off x="3901150" y="3016116"/>
            <a:ext cx="1402762" cy="2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3431705" y="3016116"/>
            <a:ext cx="1730979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4007769" y="5085184"/>
            <a:ext cx="430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cs-CZ" sz="2800" b="1" dirty="0">
                <a:solidFill>
                  <a:srgbClr val="00B050"/>
                </a:solidFill>
              </a:rPr>
              <a:t>epigenetické vlivy</a:t>
            </a:r>
            <a:endParaRPr lang="cs-CZ" sz="2800" b="1" dirty="0">
              <a:solidFill>
                <a:srgbClr val="00B050"/>
              </a:solidFill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6023992" y="4744308"/>
            <a:ext cx="1656184" cy="340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4007768" y="4653136"/>
            <a:ext cx="154677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aoblený obdélník 3"/>
          <p:cNvSpPr/>
          <p:nvPr/>
        </p:nvSpPr>
        <p:spPr>
          <a:xfrm>
            <a:off x="1703512" y="404664"/>
            <a:ext cx="8784976" cy="60486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0"/>
    </mc:Choice>
    <mc:Fallback xmlns="">
      <p:transition spd="slow" advTm="1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A50021"/>
                </a:solidFill>
              </a:rPr>
              <a:t>PRR- </a:t>
            </a:r>
            <a:r>
              <a:rPr lang="cs-CZ" dirty="0" err="1">
                <a:solidFill>
                  <a:srgbClr val="A50021"/>
                </a:solidFill>
              </a:rPr>
              <a:t>Pattern</a:t>
            </a:r>
            <a:r>
              <a:rPr lang="cs-CZ" dirty="0">
                <a:solidFill>
                  <a:srgbClr val="A50021"/>
                </a:solidFill>
              </a:rPr>
              <a:t> </a:t>
            </a:r>
            <a:r>
              <a:rPr lang="cs-CZ" dirty="0" err="1">
                <a:solidFill>
                  <a:srgbClr val="A50021"/>
                </a:solidFill>
              </a:rPr>
              <a:t>Recognition</a:t>
            </a:r>
            <a:r>
              <a:rPr lang="cs-CZ" dirty="0">
                <a:solidFill>
                  <a:srgbClr val="A50021"/>
                </a:solidFill>
              </a:rPr>
              <a:t> </a:t>
            </a:r>
            <a:r>
              <a:rPr lang="cs-CZ" dirty="0" err="1">
                <a:solidFill>
                  <a:srgbClr val="A50021"/>
                </a:solidFill>
              </a:rPr>
              <a:t>Receptors</a:t>
            </a:r>
            <a:r>
              <a:rPr lang="cs-CZ" dirty="0">
                <a:solidFill>
                  <a:srgbClr val="A50021"/>
                </a:solidFill>
              </a:rPr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Váží PAMP a DAMP </a:t>
            </a:r>
          </a:p>
          <a:p>
            <a:r>
              <a:rPr lang="cs-CZ" dirty="0" smtClean="0"/>
              <a:t>Exprese PRR není klonální – receptory přítomné na stejném typu buněk mají stejnou identitu</a:t>
            </a:r>
          </a:p>
          <a:p>
            <a:r>
              <a:rPr lang="cs-CZ" dirty="0" smtClean="0"/>
              <a:t>Připraveny okamžitě reagovat  - rychlá odpověď</a:t>
            </a:r>
          </a:p>
          <a:p>
            <a:r>
              <a:rPr lang="cs-CZ" dirty="0" smtClean="0"/>
              <a:t>Schopny diskriminace mezi patogenními a nepatogenními mikroorganismy</a:t>
            </a:r>
          </a:p>
          <a:p>
            <a:r>
              <a:rPr lang="cs-CZ" dirty="0" smtClean="0"/>
              <a:t>Při vazbě patogenu nevzniká imunologická paměť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36"/>
    </mc:Choice>
    <mc:Fallback xmlns="">
      <p:transition spd="slow" advTm="5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>
                <a:solidFill>
                  <a:srgbClr val="A50021"/>
                </a:solidFill>
              </a:rPr>
              <a:t>Vrozená imunita: </a:t>
            </a:r>
            <a:br>
              <a:rPr lang="cs-CZ" sz="4000">
                <a:solidFill>
                  <a:srgbClr val="A50021"/>
                </a:solidFill>
              </a:rPr>
            </a:br>
            <a:r>
              <a:rPr lang="cs-CZ" sz="400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752600"/>
            <a:ext cx="8569325" cy="4845050"/>
          </a:xfrm>
        </p:spPr>
        <p:txBody>
          <a:bodyPr/>
          <a:lstStyle/>
          <a:p>
            <a:pPr marL="469900" indent="-469900">
              <a:lnSpc>
                <a:spcPct val="70000"/>
              </a:lnSpc>
              <a:buNone/>
            </a:pPr>
            <a:r>
              <a:rPr lang="cs-CZ" u="sng" dirty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>
              <a:lnSpc>
                <a:spcPct val="70000"/>
              </a:lnSpc>
              <a:buNone/>
            </a:pPr>
            <a:endParaRPr lang="cs-CZ" dirty="0">
              <a:solidFill>
                <a:srgbClr val="A50021"/>
              </a:solidFill>
            </a:endParaRPr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Poznávací schopnost PRR je omezená, </a:t>
            </a:r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odhaduje se na cca 10</a:t>
            </a:r>
            <a:r>
              <a:rPr lang="cs-CZ" baseline="30000" dirty="0">
                <a:solidFill>
                  <a:srgbClr val="000066"/>
                </a:solidFill>
              </a:rPr>
              <a:t>3 „</a:t>
            </a:r>
            <a:r>
              <a:rPr lang="cs-CZ" dirty="0">
                <a:solidFill>
                  <a:srgbClr val="000066"/>
                </a:solidFill>
              </a:rPr>
              <a:t>molekulárních vzorců“, </a:t>
            </a:r>
          </a:p>
          <a:p>
            <a:pPr marL="469900" indent="-469900">
              <a:lnSpc>
                <a:spcPct val="70000"/>
              </a:lnSpc>
              <a:buNone/>
            </a:pPr>
            <a:endParaRPr lang="cs-CZ" i="1" dirty="0"/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Kromě součástí mikroorganismů poznává </a:t>
            </a:r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vrozený imunitní systém také alterované buňky </a:t>
            </a:r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hostitele (prostřednictvím např. </a:t>
            </a:r>
            <a:r>
              <a:rPr lang="cs-CZ" dirty="0" err="1">
                <a:solidFill>
                  <a:srgbClr val="000066"/>
                </a:solidFill>
              </a:rPr>
              <a:t>heat</a:t>
            </a:r>
            <a:r>
              <a:rPr lang="cs-CZ" dirty="0">
                <a:solidFill>
                  <a:srgbClr val="000066"/>
                </a:solidFill>
              </a:rPr>
              <a:t> </a:t>
            </a:r>
            <a:r>
              <a:rPr lang="cs-CZ" dirty="0" err="1">
                <a:solidFill>
                  <a:srgbClr val="000066"/>
                </a:solidFill>
              </a:rPr>
              <a:t>shock</a:t>
            </a:r>
            <a:endParaRPr lang="cs-CZ" dirty="0">
              <a:solidFill>
                <a:srgbClr val="000066"/>
              </a:solidFill>
            </a:endParaRPr>
          </a:p>
          <a:p>
            <a:pPr marL="469900" indent="-469900">
              <a:lnSpc>
                <a:spcPct val="70000"/>
              </a:lnSpc>
              <a:buNone/>
            </a:pPr>
            <a:r>
              <a:rPr lang="cs-CZ" dirty="0">
                <a:solidFill>
                  <a:srgbClr val="000066"/>
                </a:solidFill>
              </a:rPr>
              <a:t>proteinů, membránových fosfolipidů, MHC)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8"/>
    </mc:Choice>
    <mc:Fallback xmlns="">
      <p:transition spd="slow" advTm="2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PRP buněk přirozené imunity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 smtClean="0"/>
              <a:t>PRP fungují jako</a:t>
            </a:r>
          </a:p>
          <a:p>
            <a:pPr lvl="1"/>
            <a:r>
              <a:rPr lang="cs-CZ" dirty="0" smtClean="0"/>
              <a:t>Receptory pro fagocytózu, kde stimulují pohlcení </a:t>
            </a:r>
            <a:r>
              <a:rPr lang="cs-CZ" dirty="0" err="1" smtClean="0"/>
              <a:t>Ag</a:t>
            </a:r>
            <a:endParaRPr lang="cs-CZ" dirty="0" smtClean="0"/>
          </a:p>
          <a:p>
            <a:pPr lvl="1"/>
            <a:r>
              <a:rPr lang="cs-CZ" dirty="0" smtClean="0"/>
              <a:t>Chemotaktické receptory zajišťující postup fagocytujících buněk do místa zánětu</a:t>
            </a:r>
          </a:p>
          <a:p>
            <a:pPr lvl="1"/>
            <a:r>
              <a:rPr lang="cs-CZ" dirty="0" err="1" smtClean="0"/>
              <a:t>STimulancia</a:t>
            </a:r>
            <a:r>
              <a:rPr lang="cs-CZ" dirty="0" smtClean="0"/>
              <a:t> - stimulují produkci efektorových molekul a </a:t>
            </a:r>
            <a:r>
              <a:rPr lang="cs-CZ" dirty="0" err="1" smtClean="0"/>
              <a:t>cytokinů</a:t>
            </a:r>
            <a:r>
              <a:rPr lang="cs-CZ" dirty="0" smtClean="0"/>
              <a:t>, které pomáhají rozvoji přirozené imunitní odpovědi a následně i adaptivní imunitní odpovědi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1"/>
    </mc:Choice>
    <mc:Fallback xmlns="">
      <p:transition spd="slow" advTm="3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9"/>
            <a:ext cx="8229600" cy="771525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A50021"/>
                </a:solidFill>
              </a:rPr>
              <a:t>Vrozená imunita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1" y="1268414"/>
            <a:ext cx="8569325" cy="4751387"/>
          </a:xfrm>
        </p:spPr>
        <p:txBody>
          <a:bodyPr>
            <a:normAutofit lnSpcReduction="10000"/>
          </a:bodyPr>
          <a:lstStyle/>
          <a:p>
            <a:pPr marL="469900" indent="-469900">
              <a:buNone/>
            </a:pPr>
            <a:r>
              <a:rPr lang="cs-CZ" u="sng" dirty="0">
                <a:solidFill>
                  <a:srgbClr val="A50021"/>
                </a:solidFill>
              </a:rPr>
              <a:t>Humorální složky</a:t>
            </a:r>
          </a:p>
          <a:p>
            <a:pPr marL="469900" indent="-469900">
              <a:buNone/>
            </a:pPr>
            <a:endParaRPr lang="cs-CZ" dirty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dirty="0">
                <a:solidFill>
                  <a:srgbClr val="000066"/>
                </a:solidFill>
              </a:rPr>
              <a:t>Mikrobicidní faktory (lysozym, </a:t>
            </a:r>
            <a:r>
              <a:rPr lang="cs-CZ" dirty="0" err="1">
                <a:solidFill>
                  <a:srgbClr val="000066"/>
                </a:solidFill>
              </a:rPr>
              <a:t>defensiny</a:t>
            </a:r>
            <a:r>
              <a:rPr lang="cs-CZ" dirty="0">
                <a:solidFill>
                  <a:srgbClr val="000066"/>
                </a:solidFill>
              </a:rPr>
              <a:t>, </a:t>
            </a:r>
            <a:r>
              <a:rPr lang="cs-CZ" dirty="0" err="1">
                <a:solidFill>
                  <a:srgbClr val="000066"/>
                </a:solidFill>
              </a:rPr>
              <a:t>kathelicidiny</a:t>
            </a:r>
            <a:r>
              <a:rPr lang="cs-CZ" dirty="0">
                <a:solidFill>
                  <a:srgbClr val="000066"/>
                </a:solidFill>
              </a:rPr>
              <a:t> a další)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0066"/>
                </a:solidFill>
              </a:rPr>
              <a:t>Histamin, </a:t>
            </a:r>
            <a:r>
              <a:rPr lang="cs-CZ" dirty="0" err="1">
                <a:solidFill>
                  <a:srgbClr val="000066"/>
                </a:solidFill>
              </a:rPr>
              <a:t>eikosanoidy</a:t>
            </a:r>
            <a:endParaRPr lang="cs-CZ" dirty="0">
              <a:solidFill>
                <a:srgbClr val="000066"/>
              </a:solidFill>
            </a:endParaRPr>
          </a:p>
          <a:p>
            <a:pPr marL="469900" indent="-469900">
              <a:buNone/>
            </a:pPr>
            <a:r>
              <a:rPr lang="cs-CZ" b="1" dirty="0">
                <a:solidFill>
                  <a:srgbClr val="000066"/>
                </a:solidFill>
              </a:rPr>
              <a:t>Komplementový systém</a:t>
            </a:r>
          </a:p>
          <a:p>
            <a:pPr marL="469900" indent="-469900">
              <a:buNone/>
            </a:pPr>
            <a:r>
              <a:rPr lang="cs-CZ" dirty="0" err="1">
                <a:solidFill>
                  <a:srgbClr val="000066"/>
                </a:solidFill>
              </a:rPr>
              <a:t>Pentraxiny</a:t>
            </a:r>
            <a:r>
              <a:rPr lang="cs-CZ" dirty="0">
                <a:solidFill>
                  <a:srgbClr val="000066"/>
                </a:solidFill>
              </a:rPr>
              <a:t> (CRP, SAP, PTX3)</a:t>
            </a:r>
          </a:p>
          <a:p>
            <a:pPr marL="469900" indent="-469900">
              <a:buNone/>
            </a:pPr>
            <a:r>
              <a:rPr lang="cs-CZ" dirty="0" err="1">
                <a:solidFill>
                  <a:srgbClr val="000066"/>
                </a:solidFill>
              </a:rPr>
              <a:t>Kollektiny</a:t>
            </a:r>
            <a:r>
              <a:rPr lang="cs-CZ" dirty="0">
                <a:solidFill>
                  <a:srgbClr val="000066"/>
                </a:solidFill>
              </a:rPr>
              <a:t> (MBL, SP-A, SP-B), </a:t>
            </a:r>
            <a:r>
              <a:rPr lang="cs-CZ" dirty="0" err="1">
                <a:solidFill>
                  <a:srgbClr val="000066"/>
                </a:solidFill>
              </a:rPr>
              <a:t>Fikoliny</a:t>
            </a:r>
            <a:endParaRPr lang="cs-CZ" dirty="0">
              <a:solidFill>
                <a:srgbClr val="000066"/>
              </a:solidFill>
            </a:endParaRPr>
          </a:p>
          <a:p>
            <a:pPr marL="469900" indent="-469900">
              <a:buNone/>
            </a:pPr>
            <a:r>
              <a:rPr lang="cs-CZ" dirty="0" err="1">
                <a:solidFill>
                  <a:srgbClr val="000066"/>
                </a:solidFill>
              </a:rPr>
              <a:t>Cytokiny</a:t>
            </a:r>
            <a:r>
              <a:rPr lang="cs-CZ" dirty="0">
                <a:solidFill>
                  <a:srgbClr val="000066"/>
                </a:solidFill>
              </a:rPr>
              <a:t> (Interferony </a:t>
            </a:r>
            <a:r>
              <a:rPr lang="cs-CZ" dirty="0" err="1">
                <a:solidFill>
                  <a:srgbClr val="000066"/>
                </a:solidFill>
                <a:latin typeface="Symbol" pitchFamily="18" charset="2"/>
              </a:rPr>
              <a:t>a,b</a:t>
            </a:r>
            <a:r>
              <a:rPr lang="cs-CZ" dirty="0">
                <a:solidFill>
                  <a:srgbClr val="000066"/>
                </a:solidFill>
                <a:latin typeface="Symbol" pitchFamily="18" charset="2"/>
              </a:rPr>
              <a:t>, g, </a:t>
            </a:r>
            <a:r>
              <a:rPr lang="cs-CZ" dirty="0" err="1">
                <a:solidFill>
                  <a:srgbClr val="000066"/>
                </a:solidFill>
              </a:rPr>
              <a:t>TNF</a:t>
            </a:r>
            <a:r>
              <a:rPr lang="cs-CZ" dirty="0" err="1">
                <a:solidFill>
                  <a:srgbClr val="000066"/>
                </a:solidFill>
                <a:latin typeface="Symbol" pitchFamily="18" charset="2"/>
              </a:rPr>
              <a:t>a</a:t>
            </a:r>
            <a:r>
              <a:rPr lang="cs-CZ" dirty="0">
                <a:solidFill>
                  <a:srgbClr val="000066"/>
                </a:solidFill>
                <a:latin typeface="Symbol" pitchFamily="18" charset="2"/>
              </a:rPr>
              <a:t>, </a:t>
            </a:r>
            <a:r>
              <a:rPr lang="cs-CZ" dirty="0">
                <a:solidFill>
                  <a:srgbClr val="000066"/>
                </a:solidFill>
              </a:rPr>
              <a:t>IL-1, IL-6,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0066"/>
                </a:solidFill>
                <a:latin typeface="Symbol" pitchFamily="18" charset="2"/>
              </a:rPr>
              <a:t>    </a:t>
            </a:r>
            <a:r>
              <a:rPr lang="cs-CZ" dirty="0" err="1">
                <a:solidFill>
                  <a:srgbClr val="000066"/>
                </a:solidFill>
              </a:rPr>
              <a:t>chemokiny</a:t>
            </a:r>
            <a:r>
              <a:rPr lang="cs-CZ" dirty="0">
                <a:solidFill>
                  <a:srgbClr val="000066"/>
                </a:solidFill>
              </a:rPr>
              <a:t>)</a:t>
            </a:r>
            <a:endParaRPr lang="cs-CZ" dirty="0">
              <a:solidFill>
                <a:srgbClr val="000066"/>
              </a:solidFill>
              <a:latin typeface="Symbol" pitchFamily="18" charset="2"/>
            </a:endParaRPr>
          </a:p>
          <a:p>
            <a:pPr marL="469900" indent="-469900">
              <a:buNone/>
            </a:pPr>
            <a:endParaRPr lang="cs-CZ" dirty="0">
              <a:solidFill>
                <a:srgbClr val="000066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3"/>
    </mc:Choice>
    <mc:Fallback xmlns="">
      <p:transition spd="slow" advTm="4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Molekuly  buněčných interakcí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u="sng" dirty="0" err="1" smtClean="0"/>
              <a:t>Cytokiny</a:t>
            </a:r>
            <a:r>
              <a:rPr lang="cs-CZ" u="sng" dirty="0" smtClean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   </a:t>
            </a:r>
            <a:r>
              <a:rPr lang="cs-CZ" dirty="0" err="1" smtClean="0"/>
              <a:t>Interleukiny</a:t>
            </a:r>
            <a:r>
              <a:rPr lang="cs-CZ" dirty="0" smtClean="0"/>
              <a:t> (IL-1 – IL-35), </a:t>
            </a:r>
          </a:p>
          <a:p>
            <a:pPr eaLnBrk="1" hangingPunct="1">
              <a:buFontTx/>
              <a:buNone/>
              <a:defRPr/>
            </a:pPr>
            <a:r>
              <a:rPr lang="cs-CZ" dirty="0" smtClean="0"/>
              <a:t>   IFN, TNF, TGF, CSF</a:t>
            </a:r>
          </a:p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marL="0" indent="0">
              <a:buNone/>
              <a:defRPr/>
            </a:pPr>
            <a:r>
              <a:rPr lang="cs-CZ" dirty="0" err="1" smtClean="0"/>
              <a:t>Chemokiny</a:t>
            </a:r>
            <a:r>
              <a:rPr lang="cs-CZ" dirty="0" smtClean="0"/>
              <a:t> (C, CC, CXC,CX3C)</a:t>
            </a:r>
          </a:p>
          <a:p>
            <a:pPr eaLnBrk="1" hangingPunct="1">
              <a:defRPr/>
            </a:pPr>
            <a:endParaRPr lang="cs-CZ" dirty="0" smtClean="0"/>
          </a:p>
          <a:p>
            <a:pPr marL="0" indent="0">
              <a:buNone/>
              <a:defRPr/>
            </a:pPr>
            <a:r>
              <a:rPr lang="cs-CZ" u="sng" dirty="0" smtClean="0"/>
              <a:t>Adhezivní </a:t>
            </a:r>
            <a:r>
              <a:rPr lang="cs-CZ" u="sng" dirty="0" err="1" smtClean="0"/>
              <a:t>molekuly</a:t>
            </a:r>
            <a:r>
              <a:rPr lang="cs-CZ" dirty="0" err="1" smtClean="0"/>
              <a:t>:</a:t>
            </a:r>
            <a:r>
              <a:rPr lang="cs-CZ" sz="2400" dirty="0" err="1"/>
              <a:t>integriny</a:t>
            </a:r>
            <a:r>
              <a:rPr lang="cs-CZ" sz="2000" dirty="0"/>
              <a:t>, </a:t>
            </a:r>
            <a:r>
              <a:rPr lang="cs-CZ" sz="2400" dirty="0" err="1"/>
              <a:t>selektiny</a:t>
            </a:r>
            <a:r>
              <a:rPr lang="cs-CZ" sz="2400" dirty="0"/>
              <a:t>, </a:t>
            </a:r>
            <a:r>
              <a:rPr lang="cs-CZ" sz="2400" dirty="0" err="1"/>
              <a:t>adresiny</a:t>
            </a:r>
            <a:r>
              <a:rPr lang="cs-CZ" dirty="0" smtClean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Cytokiny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 regulátory imunitního systému, působící na krátkou vzdálenost prostřednictvím vazby na specifické receptory na povrchu buněk</a:t>
            </a:r>
          </a:p>
          <a:p>
            <a:r>
              <a:rPr lang="cs-CZ" dirty="0" smtClean="0"/>
              <a:t>Jsou produkovány buňkami imunitního systému, mají krátký biologický poločas</a:t>
            </a:r>
          </a:p>
          <a:p>
            <a:r>
              <a:rPr lang="cs-CZ" dirty="0" smtClean="0"/>
              <a:t>Účinek – </a:t>
            </a:r>
            <a:r>
              <a:rPr lang="cs-CZ" dirty="0" err="1" smtClean="0"/>
              <a:t>autokrinní</a:t>
            </a:r>
            <a:r>
              <a:rPr lang="cs-CZ" dirty="0" smtClean="0"/>
              <a:t>, </a:t>
            </a:r>
            <a:r>
              <a:rPr lang="cs-CZ" dirty="0" err="1" smtClean="0"/>
              <a:t>parakrinní</a:t>
            </a:r>
            <a:r>
              <a:rPr lang="cs-CZ" dirty="0" smtClean="0"/>
              <a:t>, </a:t>
            </a:r>
            <a:r>
              <a:rPr lang="cs-CZ" dirty="0" err="1" smtClean="0"/>
              <a:t>endokrynní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27" descr="schemata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3"/>
            <a:ext cx="7632700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703388" y="0"/>
            <a:ext cx="8856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/>
              <a:t>Schéma typů působení cytokinů na druhé buňky</a:t>
            </a:r>
            <a:endParaRPr lang="en-US" altLang="cs-CZ" sz="3200"/>
          </a:p>
        </p:txBody>
      </p:sp>
      <p:sp>
        <p:nvSpPr>
          <p:cNvPr id="6" name="TextovéPole 5"/>
          <p:cNvSpPr txBox="1"/>
          <p:nvPr/>
        </p:nvSpPr>
        <p:spPr>
          <a:xfrm>
            <a:off x="1992314" y="1773238"/>
            <a:ext cx="1690687" cy="3159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b="1" dirty="0" err="1"/>
              <a:t>Autokrinní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83114" y="908051"/>
            <a:ext cx="936625" cy="27781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Receptor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92314" y="3536950"/>
            <a:ext cx="1690687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b="1" dirty="0" err="1"/>
              <a:t>Parakrinní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992314" y="5300663"/>
            <a:ext cx="1690687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b="1" dirty="0"/>
              <a:t>Endokrinní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432175" y="1196975"/>
            <a:ext cx="935038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Signál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816726" y="1844675"/>
            <a:ext cx="1655763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Sekrece </a:t>
            </a:r>
            <a:r>
              <a:rPr lang="cs-CZ" sz="15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cytokinu</a:t>
            </a:r>
            <a:endParaRPr lang="cs-CZ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Přímá spojovací šipka 16"/>
          <p:cNvCxnSpPr>
            <a:stCxn id="7" idx="2"/>
          </p:cNvCxnSpPr>
          <p:nvPr/>
        </p:nvCxnSpPr>
        <p:spPr>
          <a:xfrm>
            <a:off x="5051426" y="1185863"/>
            <a:ext cx="36513" cy="298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9"/>
          <p:cNvCxnSpPr/>
          <p:nvPr/>
        </p:nvCxnSpPr>
        <p:spPr>
          <a:xfrm>
            <a:off x="3971925" y="1477963"/>
            <a:ext cx="539750" cy="222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24"/>
          <p:cNvCxnSpPr/>
          <p:nvPr/>
        </p:nvCxnSpPr>
        <p:spPr>
          <a:xfrm flipH="1">
            <a:off x="6096001" y="1985964"/>
            <a:ext cx="792163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808664" y="4508501"/>
            <a:ext cx="1800225" cy="27781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Céva, krevní oběh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"/>
    </mc:Choice>
    <mc:Fallback xmlns="">
      <p:transition spd="slow" advTm="2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Cytokiny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Hlavním producentem je určitá skupina buněk  x mohou však být produkovány různými buňkami</a:t>
            </a:r>
          </a:p>
          <a:p>
            <a:r>
              <a:rPr lang="cs-CZ" dirty="0" smtClean="0"/>
              <a:t>Vytvářejí funkční cytokinovou síť </a:t>
            </a:r>
          </a:p>
          <a:p>
            <a:r>
              <a:rPr lang="cs-CZ" dirty="0" smtClean="0"/>
              <a:t>Jeden </a:t>
            </a:r>
            <a:r>
              <a:rPr lang="cs-CZ" dirty="0" err="1" smtClean="0"/>
              <a:t>cytokin</a:t>
            </a:r>
            <a:r>
              <a:rPr lang="cs-CZ" dirty="0" smtClean="0"/>
              <a:t> má často stimulační i tlumivý efekt</a:t>
            </a:r>
          </a:p>
          <a:p>
            <a:r>
              <a:rPr lang="cs-CZ" dirty="0" smtClean="0"/>
              <a:t>Působí</a:t>
            </a:r>
            <a:r>
              <a:rPr lang="cs-CZ" dirty="0"/>
              <a:t> na více oblastí, </a:t>
            </a:r>
            <a:r>
              <a:rPr lang="cs-CZ" dirty="0" smtClean="0"/>
              <a:t>vlastností – tzv. </a:t>
            </a:r>
            <a:r>
              <a:rPr lang="cs-CZ" dirty="0" err="1" smtClean="0"/>
              <a:t>pleiotropní</a:t>
            </a:r>
            <a:r>
              <a:rPr lang="cs-CZ" dirty="0" smtClean="0"/>
              <a:t> efekt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9"/>
    </mc:Choice>
    <mc:Fallback xmlns="">
      <p:transition spd="slow" advTm="34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</a:t>
            </a:r>
            <a:r>
              <a:rPr lang="cs-CZ" dirty="0" err="1" smtClean="0"/>
              <a:t>cytokinů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Stimulační:</a:t>
            </a:r>
          </a:p>
          <a:p>
            <a:pPr lvl="1"/>
            <a:r>
              <a:rPr lang="cs-CZ" dirty="0"/>
              <a:t>Stimulace T- lymfocytů: IL-2</a:t>
            </a:r>
          </a:p>
          <a:p>
            <a:pPr lvl="1"/>
            <a:r>
              <a:rPr lang="cs-CZ" dirty="0"/>
              <a:t>Stimulace B-lymfocytů, produkce protilátek: IL-4, IL-5, IL-10, IL-21</a:t>
            </a:r>
          </a:p>
          <a:p>
            <a:pPr lvl="1"/>
            <a:r>
              <a:rPr lang="cs-CZ" dirty="0"/>
              <a:t>Stimulace makrofágů: </a:t>
            </a:r>
            <a:r>
              <a:rPr lang="cs-CZ" altLang="cs-CZ" dirty="0"/>
              <a:t>IFN-</a:t>
            </a:r>
            <a:r>
              <a:rPr lang="cs-CZ" altLang="cs-CZ" dirty="0">
                <a:latin typeface="Symbol" pitchFamily="18" charset="2"/>
              </a:rPr>
              <a:t>g</a:t>
            </a:r>
            <a:endParaRPr lang="cs-CZ" altLang="cs-CZ" dirty="0"/>
          </a:p>
          <a:p>
            <a:pPr lvl="1"/>
            <a:r>
              <a:rPr lang="cs-CZ" dirty="0"/>
              <a:t>Stimulace granulocytů: IL-8, </a:t>
            </a:r>
            <a:r>
              <a:rPr lang="cs-CZ" dirty="0" err="1"/>
              <a:t>chemokiny</a:t>
            </a:r>
            <a:endParaRPr lang="cs-CZ" dirty="0"/>
          </a:p>
          <a:p>
            <a:pPr lvl="1"/>
            <a:r>
              <a:rPr lang="cs-CZ" dirty="0"/>
              <a:t>Proliferace </a:t>
            </a:r>
            <a:r>
              <a:rPr lang="cs-CZ" dirty="0" err="1"/>
              <a:t>progenitorových</a:t>
            </a:r>
            <a:r>
              <a:rPr lang="cs-CZ" dirty="0"/>
              <a:t> buněk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Prozánětlivé </a:t>
            </a:r>
            <a:r>
              <a:rPr lang="cs-CZ" dirty="0" err="1" smtClean="0"/>
              <a:t>cytokiny</a:t>
            </a:r>
            <a:r>
              <a:rPr lang="cs-CZ" dirty="0" smtClean="0"/>
              <a:t>: IL-1, IL-6, IL-18, </a:t>
            </a:r>
            <a:r>
              <a:rPr lang="cs-CZ" altLang="cs-CZ" dirty="0"/>
              <a:t>TNF-</a:t>
            </a:r>
            <a:r>
              <a:rPr lang="cs-CZ" altLang="cs-CZ" dirty="0">
                <a:latin typeface="Symbol" pitchFamily="18" charset="2"/>
              </a:rPr>
              <a:t>a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Regulační: IL-10, IL-13, </a:t>
            </a:r>
            <a:r>
              <a:rPr lang="cs-CZ" altLang="cs-CZ" dirty="0" smtClean="0"/>
              <a:t>TGF-</a:t>
            </a:r>
            <a:r>
              <a:rPr lang="cs-CZ" altLang="cs-CZ" dirty="0" smtClean="0">
                <a:latin typeface="Symbol" pitchFamily="18" charset="2"/>
              </a:rPr>
              <a:t>b</a:t>
            </a:r>
            <a:endParaRPr lang="cs-CZ" altLang="cs-CZ" dirty="0">
              <a:latin typeface="Symbol" pitchFamily="18" charset="2"/>
            </a:endParaRPr>
          </a:p>
          <a:p>
            <a:pPr marL="0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5"/>
    </mc:Choice>
    <mc:Fallback xmlns="">
      <p:transition spd="slow" advTm="6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Interferony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Typ I: IFN </a:t>
            </a:r>
            <a:r>
              <a:rPr lang="cs-CZ" altLang="cs-CZ" dirty="0">
                <a:latin typeface="Symbol" pitchFamily="18" charset="2"/>
              </a:rPr>
              <a:t>a</a:t>
            </a:r>
            <a:r>
              <a:rPr lang="cs-CZ" altLang="cs-CZ" dirty="0"/>
              <a:t>, IFN </a:t>
            </a:r>
            <a:r>
              <a:rPr lang="cs-CZ" altLang="cs-CZ" dirty="0">
                <a:latin typeface="Symbol" pitchFamily="18" charset="2"/>
              </a:rPr>
              <a:t>b : </a:t>
            </a:r>
            <a:r>
              <a:rPr lang="cs-CZ" altLang="cs-CZ" dirty="0">
                <a:latin typeface="Times New Roman" pitchFamily="18" charset="0"/>
              </a:rPr>
              <a:t>jsou produkovány některými buňkami infikovanými viry (hlavně fibroblasty, makrofágy). V cílové buňce inhibují virovou replikaci.</a:t>
            </a:r>
          </a:p>
          <a:p>
            <a:r>
              <a:rPr lang="cs-CZ" altLang="cs-CZ" dirty="0">
                <a:latin typeface="Times New Roman" pitchFamily="18" charset="0"/>
              </a:rPr>
              <a:t>Typ II „Imunní“: IFN </a:t>
            </a:r>
            <a:r>
              <a:rPr lang="cs-CZ" altLang="cs-CZ" dirty="0">
                <a:latin typeface="Symbol" pitchFamily="18" charset="2"/>
              </a:rPr>
              <a:t>g</a:t>
            </a:r>
            <a:r>
              <a:rPr lang="cs-CZ" altLang="cs-CZ" dirty="0">
                <a:latin typeface="Times New Roman" pitchFamily="18" charset="0"/>
              </a:rPr>
              <a:t>: produkován aktivovanými T</a:t>
            </a:r>
            <a:r>
              <a:rPr lang="cs-CZ" altLang="cs-CZ" baseline="-25000" dirty="0">
                <a:latin typeface="Times New Roman" pitchFamily="18" charset="0"/>
              </a:rPr>
              <a:t>H</a:t>
            </a:r>
            <a:r>
              <a:rPr lang="cs-CZ" altLang="cs-CZ" dirty="0">
                <a:latin typeface="Times New Roman" pitchFamily="18" charset="0"/>
              </a:rPr>
              <a:t>1 buňkami, způsobuje aktivaci makrofágů. </a:t>
            </a:r>
            <a:endParaRPr lang="en-US" altLang="cs-CZ" dirty="0">
              <a:latin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6"/>
    </mc:Choice>
    <mc:Fallback xmlns="">
      <p:transition spd="slow" advTm="5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Úloha imunitního systému</a:t>
            </a:r>
            <a:endParaRPr lang="en-US" altLang="cs-CZ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Reaguje s cizorodými/nebezpečnými substancemi z vnějšího prostředí (zejména antimikrobiální ochrana).</a:t>
            </a:r>
          </a:p>
          <a:p>
            <a:pPr eaLnBrk="1" hangingPunct="1"/>
            <a:r>
              <a:rPr lang="cs-CZ" altLang="cs-CZ" dirty="0" smtClean="0"/>
              <a:t>Účastní se odstraňování starých </a:t>
            </a:r>
            <a:br>
              <a:rPr lang="cs-CZ" altLang="cs-CZ" dirty="0" smtClean="0"/>
            </a:br>
            <a:r>
              <a:rPr lang="cs-CZ" altLang="cs-CZ" dirty="0" smtClean="0"/>
              <a:t>a poškozených buněk vlastního těla.</a:t>
            </a:r>
          </a:p>
          <a:p>
            <a:pPr eaLnBrk="1" hangingPunct="1"/>
            <a:r>
              <a:rPr lang="cs-CZ" altLang="cs-CZ" dirty="0" smtClean="0"/>
              <a:t>Napadá nádorové a viry infikované buňky vlastního těla.</a:t>
            </a:r>
            <a:endParaRPr lang="en-US" alt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914400"/>
            <a:ext cx="7865859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985963" y="-79375"/>
            <a:ext cx="802689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/>
              <a:t>Mechanismus účinku interferonu (IFN)</a:t>
            </a:r>
            <a:endParaRPr lang="cs-CZ" dirty="0"/>
          </a:p>
        </p:txBody>
      </p:sp>
      <p:cxnSp>
        <p:nvCxnSpPr>
          <p:cNvPr id="6" name="Přímá spojovací šipka 20"/>
          <p:cNvCxnSpPr>
            <a:stCxn id="7" idx="3"/>
          </p:cNvCxnSpPr>
          <p:nvPr/>
        </p:nvCxnSpPr>
        <p:spPr>
          <a:xfrm>
            <a:off x="3700408" y="1556544"/>
            <a:ext cx="566792" cy="18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727326" y="1398588"/>
            <a:ext cx="973082" cy="3159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/>
              <a:t>Virus</a:t>
            </a:r>
          </a:p>
        </p:txBody>
      </p:sp>
      <p:cxnSp>
        <p:nvCxnSpPr>
          <p:cNvPr id="8" name="Přímá spojovací šipka 20"/>
          <p:cNvCxnSpPr>
            <a:stCxn id="9" idx="1"/>
          </p:cNvCxnSpPr>
          <p:nvPr/>
        </p:nvCxnSpPr>
        <p:spPr>
          <a:xfrm flipH="1">
            <a:off x="4556127" y="1335089"/>
            <a:ext cx="328612" cy="249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884740" y="1095376"/>
            <a:ext cx="1194675" cy="47942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/>
              <a:t>Viral</a:t>
            </a:r>
            <a:r>
              <a:rPr lang="cs-CZ" sz="1600" dirty="0"/>
              <a:t> </a:t>
            </a:r>
            <a:r>
              <a:rPr lang="cs-CZ" sz="1600" dirty="0" err="1"/>
              <a:t>nucleic</a:t>
            </a:r>
            <a:r>
              <a:rPr lang="cs-CZ" sz="1600" dirty="0"/>
              <a:t> acid</a:t>
            </a:r>
          </a:p>
        </p:txBody>
      </p:sp>
      <p:cxnSp>
        <p:nvCxnSpPr>
          <p:cNvPr id="10" name="Přímá spojovací šipka 20"/>
          <p:cNvCxnSpPr>
            <a:stCxn id="11" idx="1"/>
          </p:cNvCxnSpPr>
          <p:nvPr/>
        </p:nvCxnSpPr>
        <p:spPr>
          <a:xfrm flipH="1">
            <a:off x="6829426" y="1476376"/>
            <a:ext cx="261938" cy="373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091365" y="1317625"/>
            <a:ext cx="1193299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/>
              <a:t>New </a:t>
            </a:r>
            <a:r>
              <a:rPr lang="cs-CZ" sz="1600" dirty="0" err="1"/>
              <a:t>viruses</a:t>
            </a:r>
            <a:endParaRPr lang="cs-CZ" sz="1600" dirty="0"/>
          </a:p>
        </p:txBody>
      </p:sp>
      <p:cxnSp>
        <p:nvCxnSpPr>
          <p:cNvPr id="12" name="Přímá spojovací šipka 20"/>
          <p:cNvCxnSpPr>
            <a:stCxn id="13" idx="1"/>
          </p:cNvCxnSpPr>
          <p:nvPr/>
        </p:nvCxnSpPr>
        <p:spPr>
          <a:xfrm flipH="1">
            <a:off x="8450265" y="2228057"/>
            <a:ext cx="344486" cy="2976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8794752" y="1989139"/>
            <a:ext cx="2169133" cy="47783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/>
              <a:t>Antiviral</a:t>
            </a:r>
            <a:r>
              <a:rPr lang="cs-CZ" sz="1600" dirty="0"/>
              <a:t> </a:t>
            </a:r>
            <a:r>
              <a:rPr lang="cs-CZ" sz="1600" dirty="0" err="1"/>
              <a:t>proteins</a:t>
            </a:r>
            <a:r>
              <a:rPr lang="cs-CZ" sz="1600" dirty="0"/>
              <a:t> </a:t>
            </a:r>
            <a:r>
              <a:rPr lang="cs-CZ" sz="1600" dirty="0" err="1"/>
              <a:t>block</a:t>
            </a:r>
            <a:r>
              <a:rPr lang="cs-CZ" sz="1600" dirty="0"/>
              <a:t> </a:t>
            </a:r>
            <a:r>
              <a:rPr lang="cs-CZ" sz="1600" dirty="0" err="1"/>
              <a:t>viral</a:t>
            </a:r>
            <a:r>
              <a:rPr lang="cs-CZ" sz="1600" dirty="0"/>
              <a:t> </a:t>
            </a:r>
            <a:r>
              <a:rPr lang="cs-CZ" sz="1600" dirty="0" err="1"/>
              <a:t>reproduction</a:t>
            </a:r>
            <a:endParaRPr lang="cs-CZ" sz="1600" dirty="0"/>
          </a:p>
        </p:txBody>
      </p:sp>
      <p:cxnSp>
        <p:nvCxnSpPr>
          <p:cNvPr id="14" name="Přímá spojovací šipka 20"/>
          <p:cNvCxnSpPr>
            <a:stCxn id="15" idx="3"/>
          </p:cNvCxnSpPr>
          <p:nvPr/>
        </p:nvCxnSpPr>
        <p:spPr>
          <a:xfrm>
            <a:off x="3800649" y="4830563"/>
            <a:ext cx="787227" cy="3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949452" y="4505326"/>
            <a:ext cx="1851196" cy="6504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/>
              <a:t>Interferon </a:t>
            </a:r>
            <a:r>
              <a:rPr lang="cs-CZ" sz="1600" dirty="0" err="1"/>
              <a:t>molecules</a:t>
            </a:r>
            <a:r>
              <a:rPr lang="cs-CZ" sz="1600" dirty="0"/>
              <a:t> </a:t>
            </a:r>
            <a:r>
              <a:rPr lang="cs-CZ" sz="1600" dirty="0" err="1"/>
              <a:t>produced</a:t>
            </a:r>
            <a:endParaRPr lang="cs-CZ" sz="1600" dirty="0"/>
          </a:p>
        </p:txBody>
      </p:sp>
      <p:cxnSp>
        <p:nvCxnSpPr>
          <p:cNvPr id="16" name="Přímá spojovací šipka 20"/>
          <p:cNvCxnSpPr>
            <a:stCxn id="17" idx="1"/>
          </p:cNvCxnSpPr>
          <p:nvPr/>
        </p:nvCxnSpPr>
        <p:spPr>
          <a:xfrm flipH="1">
            <a:off x="7639052" y="4820444"/>
            <a:ext cx="957262" cy="3246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596314" y="4495800"/>
            <a:ext cx="2396230" cy="6492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/>
              <a:t>Interferon </a:t>
            </a:r>
            <a:r>
              <a:rPr lang="cs-CZ" sz="1600" dirty="0" err="1"/>
              <a:t>binding</a:t>
            </a:r>
            <a:r>
              <a:rPr lang="cs-CZ" sz="1600" dirty="0"/>
              <a:t> </a:t>
            </a:r>
            <a:r>
              <a:rPr lang="cs-CZ" sz="1600" dirty="0" err="1"/>
              <a:t>simulates</a:t>
            </a:r>
            <a:r>
              <a:rPr lang="cs-CZ" sz="1600" dirty="0"/>
              <a:t> cell to </a:t>
            </a:r>
            <a:r>
              <a:rPr lang="cs-CZ" sz="1600" dirty="0" err="1"/>
              <a:t>turn</a:t>
            </a:r>
            <a:r>
              <a:rPr lang="cs-CZ" sz="1600" dirty="0"/>
              <a:t> on </a:t>
            </a:r>
            <a:r>
              <a:rPr lang="cs-CZ" sz="1600" dirty="0" err="1"/>
              <a:t>genes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antiviral</a:t>
            </a:r>
            <a:r>
              <a:rPr lang="cs-CZ" sz="1600" dirty="0"/>
              <a:t> </a:t>
            </a:r>
            <a:r>
              <a:rPr lang="cs-CZ" sz="1600" dirty="0" err="1"/>
              <a:t>proteins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333627" y="5373689"/>
            <a:ext cx="2668749" cy="985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tx1"/>
                </a:solidFill>
              </a:rPr>
              <a:t>Host cell 1</a:t>
            </a:r>
            <a:endParaRPr lang="en-GB" sz="1600" b="1" dirty="0">
              <a:solidFill>
                <a:schemeClr val="tx1"/>
              </a:solidFill>
            </a:endParaRPr>
          </a:p>
          <a:p>
            <a:pPr marL="180975" indent="-180975">
              <a:buFontTx/>
              <a:buChar char="•"/>
              <a:defRPr/>
            </a:pPr>
            <a:r>
              <a:rPr lang="cs-CZ" sz="1400" dirty="0" err="1">
                <a:solidFill>
                  <a:schemeClr val="tx1"/>
                </a:solidFill>
              </a:rPr>
              <a:t>Infected</a:t>
            </a:r>
            <a:r>
              <a:rPr lang="cs-CZ" sz="1400" dirty="0">
                <a:solidFill>
                  <a:schemeClr val="tx1"/>
                </a:solidFill>
              </a:rPr>
              <a:t> by virus</a:t>
            </a:r>
          </a:p>
          <a:p>
            <a:pPr marL="180975" indent="-180975">
              <a:buFontTx/>
              <a:buChar char="•"/>
              <a:defRPr/>
            </a:pPr>
            <a:r>
              <a:rPr lang="cs-CZ" sz="1400" dirty="0" err="1">
                <a:solidFill>
                  <a:schemeClr val="tx1"/>
                </a:solidFill>
              </a:rPr>
              <a:t>Makes</a:t>
            </a:r>
            <a:r>
              <a:rPr lang="cs-CZ" sz="1400" dirty="0">
                <a:solidFill>
                  <a:schemeClr val="tx1"/>
                </a:solidFill>
              </a:rPr>
              <a:t> interferon</a:t>
            </a:r>
          </a:p>
          <a:p>
            <a:pPr marL="180975" indent="-180975">
              <a:buFontTx/>
              <a:buChar char="•"/>
              <a:defRPr/>
            </a:pPr>
            <a:r>
              <a:rPr lang="cs-CZ" sz="1400" dirty="0" err="1">
                <a:solidFill>
                  <a:schemeClr val="tx1"/>
                </a:solidFill>
              </a:rPr>
              <a:t>Is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kiled</a:t>
            </a:r>
            <a:r>
              <a:rPr lang="cs-CZ" sz="1400" dirty="0">
                <a:solidFill>
                  <a:schemeClr val="tx1"/>
                </a:solidFill>
              </a:rPr>
              <a:t> by virus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396164" y="5373689"/>
            <a:ext cx="3121569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tx1"/>
                </a:solidFill>
              </a:rPr>
              <a:t>Host cell 2</a:t>
            </a:r>
            <a:endParaRPr lang="en-GB" sz="1600" b="1" dirty="0">
              <a:solidFill>
                <a:schemeClr val="tx1"/>
              </a:solidFill>
            </a:endParaRPr>
          </a:p>
          <a:p>
            <a:pPr marL="180975" indent="-180975">
              <a:buFontTx/>
              <a:buChar char="•"/>
              <a:defRPr/>
            </a:pPr>
            <a:r>
              <a:rPr lang="cs-CZ" sz="1400" dirty="0" err="1">
                <a:solidFill>
                  <a:schemeClr val="tx1"/>
                </a:solidFill>
              </a:rPr>
              <a:t>Entered</a:t>
            </a:r>
            <a:r>
              <a:rPr lang="cs-CZ" sz="1400" dirty="0">
                <a:solidFill>
                  <a:schemeClr val="tx1"/>
                </a:solidFill>
              </a:rPr>
              <a:t> by interferon </a:t>
            </a:r>
            <a:r>
              <a:rPr lang="cs-CZ" sz="1400" dirty="0" err="1">
                <a:solidFill>
                  <a:schemeClr val="tx1"/>
                </a:solidFill>
              </a:rPr>
              <a:t>from</a:t>
            </a:r>
            <a:r>
              <a:rPr lang="cs-CZ" sz="1400" dirty="0">
                <a:solidFill>
                  <a:schemeClr val="tx1"/>
                </a:solidFill>
              </a:rPr>
              <a:t> cell 1</a:t>
            </a:r>
            <a:r>
              <a:rPr lang="en-US" sz="1400" dirty="0">
                <a:solidFill>
                  <a:schemeClr val="tx1"/>
                </a:solidFill>
              </a:rPr>
              <a:t>;</a:t>
            </a:r>
            <a:endParaRPr lang="cs-CZ" sz="1400" dirty="0">
              <a:solidFill>
                <a:schemeClr val="tx1"/>
              </a:solidFill>
            </a:endParaRPr>
          </a:p>
          <a:p>
            <a:pPr marL="180975" indent="-180975">
              <a:buFontTx/>
              <a:buChar char="•"/>
              <a:defRPr/>
            </a:pPr>
            <a:r>
              <a:rPr lang="cs-CZ" sz="1400" dirty="0">
                <a:solidFill>
                  <a:schemeClr val="tx1"/>
                </a:solidFill>
              </a:rPr>
              <a:t>Interferon </a:t>
            </a:r>
            <a:r>
              <a:rPr lang="cs-CZ" sz="1400" dirty="0" err="1">
                <a:solidFill>
                  <a:schemeClr val="tx1"/>
                </a:solidFill>
              </a:rPr>
              <a:t>induces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changes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that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protect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it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5"/>
    </mc:Choice>
    <mc:Fallback xmlns="">
      <p:transition spd="slow" advTm="2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Cytokiny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Uplatňují se v patogenezi: </a:t>
            </a:r>
          </a:p>
          <a:p>
            <a:pPr lvl="1"/>
            <a:r>
              <a:rPr lang="cs-CZ" dirty="0"/>
              <a:t>atopických chorob (IL-4, IL-13 – stimulace tvorby </a:t>
            </a:r>
            <a:r>
              <a:rPr lang="cs-CZ" dirty="0" err="1"/>
              <a:t>IgE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Zánětlivé choroby (</a:t>
            </a:r>
            <a:r>
              <a:rPr lang="cs-CZ" altLang="cs-CZ" dirty="0"/>
              <a:t>TNF-</a:t>
            </a:r>
            <a:r>
              <a:rPr lang="cs-CZ" altLang="cs-CZ" dirty="0">
                <a:latin typeface="Symbol" pitchFamily="18" charset="2"/>
              </a:rPr>
              <a:t>a)</a:t>
            </a:r>
          </a:p>
          <a:p>
            <a:pPr lvl="1"/>
            <a:r>
              <a:rPr lang="cs-CZ" dirty="0"/>
              <a:t>Imunodeficity (defekt produkce </a:t>
            </a:r>
            <a:r>
              <a:rPr lang="cs-CZ" dirty="0" err="1"/>
              <a:t>IFN</a:t>
            </a:r>
            <a:r>
              <a:rPr lang="cs-CZ" altLang="cs-CZ" dirty="0" err="1">
                <a:latin typeface="Symbol" pitchFamily="18" charset="2"/>
              </a:rPr>
              <a:t>g</a:t>
            </a:r>
            <a:r>
              <a:rPr lang="cs-CZ" dirty="0"/>
              <a:t>, IL-12)</a:t>
            </a:r>
          </a:p>
          <a:p>
            <a:r>
              <a:rPr lang="cs-CZ" dirty="0" smtClean="0"/>
              <a:t>Ale lze je využít i terapeuticky</a:t>
            </a:r>
          </a:p>
          <a:p>
            <a:pPr lvl="1"/>
            <a:r>
              <a:rPr lang="cs-CZ" dirty="0" smtClean="0"/>
              <a:t> protinádorová léčba (IL-2, </a:t>
            </a:r>
            <a:r>
              <a:rPr lang="cs-CZ" altLang="cs-CZ" dirty="0"/>
              <a:t>IFN-</a:t>
            </a:r>
            <a:r>
              <a:rPr lang="cs-CZ" altLang="cs-CZ" dirty="0">
                <a:latin typeface="Symbol" pitchFamily="18" charset="2"/>
              </a:rPr>
              <a:t>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Léčba sklerózy multiplex (</a:t>
            </a:r>
            <a:r>
              <a:rPr lang="cs-CZ" altLang="cs-CZ" dirty="0" smtClean="0"/>
              <a:t>IFN-</a:t>
            </a:r>
            <a:r>
              <a:rPr lang="cs-CZ" altLang="cs-CZ" dirty="0" smtClean="0">
                <a:latin typeface="Symbol" pitchFamily="18" charset="2"/>
              </a:rPr>
              <a:t>b)</a:t>
            </a:r>
            <a:endParaRPr lang="cs-CZ" dirty="0" smtClean="0"/>
          </a:p>
          <a:p>
            <a:pPr lvl="1"/>
            <a:r>
              <a:rPr lang="cs-CZ" dirty="0" smtClean="0"/>
              <a:t>Léčba některých imunodeficitů (</a:t>
            </a:r>
            <a:r>
              <a:rPr lang="cs-CZ" altLang="cs-CZ" dirty="0" smtClean="0"/>
              <a:t>IFN-</a:t>
            </a:r>
            <a:r>
              <a:rPr lang="cs-CZ" altLang="cs-CZ" dirty="0" smtClean="0">
                <a:latin typeface="Symbol" pitchFamily="18" charset="2"/>
              </a:rPr>
              <a:t>g)</a:t>
            </a:r>
            <a:endParaRPr lang="cs-CZ" dirty="0" smtClean="0"/>
          </a:p>
          <a:p>
            <a:pPr marL="457200" lvl="1" indent="0">
              <a:buNone/>
            </a:pPr>
            <a:endParaRPr lang="cs-CZ" altLang="cs-CZ" dirty="0" smtClean="0">
              <a:latin typeface="Symbol" pitchFamily="18" charset="2"/>
            </a:endParaRP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89"/>
    </mc:Choice>
    <mc:Fallback xmlns="">
      <p:transition spd="slow" advTm="5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Komplementový systém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Soustava 30 proteinů nacházejících se v tělních tekutinách nebo jsou vyjádřeny na povrchu buněk</a:t>
            </a:r>
          </a:p>
          <a:p>
            <a:r>
              <a:rPr lang="cs-CZ" dirty="0" smtClean="0"/>
              <a:t>Nejdůležitější humorální součást imunity</a:t>
            </a:r>
          </a:p>
          <a:p>
            <a:r>
              <a:rPr lang="cs-CZ" dirty="0" smtClean="0"/>
              <a:t>Podílí se na identifikaci nebezpečných vzorů mikroorganismů</a:t>
            </a:r>
          </a:p>
          <a:p>
            <a:r>
              <a:rPr lang="cs-CZ" dirty="0" smtClean="0"/>
              <a:t>Na některé z nich se vážou složky komplementu</a:t>
            </a:r>
          </a:p>
          <a:p>
            <a:r>
              <a:rPr lang="cs-CZ" dirty="0" smtClean="0"/>
              <a:t>Označené mikroby jsou pak identifikovány povrchovými receptory buněk imunitního systému, např. fagocyty</a:t>
            </a:r>
          </a:p>
          <a:p>
            <a:r>
              <a:rPr lang="cs-CZ" dirty="0" smtClean="0"/>
              <a:t>Plně aktivovaný komplement je schopen usmrcovat především Gram-negativní bakterie, neutralizovat viry a </a:t>
            </a:r>
            <a:r>
              <a:rPr lang="cs-CZ" dirty="0" err="1" smtClean="0"/>
              <a:t>opsonizovat</a:t>
            </a:r>
            <a:endParaRPr lang="cs-CZ" dirty="0" smtClean="0"/>
          </a:p>
          <a:p>
            <a:r>
              <a:rPr lang="cs-CZ" dirty="0" smtClean="0"/>
              <a:t>Vztah k zánětu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2"/>
    </mc:Choice>
    <mc:Fallback xmlns="">
      <p:transition spd="slow" advTm="8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19536" y="1412776"/>
            <a:ext cx="7772400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400" dirty="0"/>
              <a:t>Soustava asi 30 sérových a membránových proteinů, některé z nich jsou </a:t>
            </a:r>
            <a:r>
              <a:rPr lang="cs-CZ" altLang="cs-CZ" sz="2400" dirty="0"/>
              <a:t>latentní </a:t>
            </a:r>
            <a:r>
              <a:rPr lang="cs-CZ" altLang="cs-CZ" sz="2400" dirty="0"/>
              <a:t>enzymy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 zakotvení některých složek na povrchu buňky dochází ke štěpení navázaných složek  a získání enzymatické aktivity - </a:t>
            </a:r>
            <a:r>
              <a:rPr lang="cs-CZ" altLang="cs-CZ" sz="2400" dirty="0" err="1"/>
              <a:t>konvertázy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Kaskádovitě štěpí další složky a posouvají reakci k vtvoření </a:t>
            </a:r>
            <a:r>
              <a:rPr lang="cs-CZ" altLang="cs-CZ" sz="2400" dirty="0" err="1"/>
              <a:t>membranolytického</a:t>
            </a:r>
            <a:r>
              <a:rPr lang="cs-CZ" altLang="cs-CZ" sz="2400" dirty="0"/>
              <a:t> komplexu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Odštěpené části složek, které nemají enzymatickou aktivitu, slouží především k </a:t>
            </a:r>
            <a:r>
              <a:rPr lang="cs-CZ" altLang="cs-CZ" sz="2400" dirty="0" err="1"/>
              <a:t>opsonizaci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Hlavní složky 9 sérových proteinů C1-C9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C3 ústřední složka, C3b vazba na mikrobiální povrch,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Terminální produkt komplementové kaskády C5b, C6, C7, C8 a C9 (MAC </a:t>
            </a:r>
            <a:r>
              <a:rPr lang="cs-CZ" altLang="cs-CZ" sz="2400" dirty="0" err="1"/>
              <a:t>membrane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attack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complex</a:t>
            </a:r>
            <a:r>
              <a:rPr lang="cs-CZ" altLang="cs-CZ" sz="2400" dirty="0"/>
              <a:t>)  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774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rgbClr val="A50021"/>
                </a:solidFill>
                <a:latin typeface="Verdana" pitchFamily="34" charset="0"/>
              </a:rPr>
              <a:t>Komplementový systému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8"/>
    </mc:Choice>
    <mc:Fallback xmlns="">
      <p:transition spd="slow" advTm="9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Komplementový systém - funkce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Proteolytickým štěpením dochází k aktivaci komplementové kaskády – vznik molekul s různými biologickými účinky:</a:t>
            </a:r>
          </a:p>
          <a:p>
            <a:r>
              <a:rPr lang="cs-CZ" altLang="cs-CZ" dirty="0" smtClean="0"/>
              <a:t>Označení nebezpečných vzorů mikroorganismů - </a:t>
            </a:r>
            <a:r>
              <a:rPr lang="cs-CZ" altLang="cs-CZ" dirty="0" err="1" smtClean="0"/>
              <a:t>opsonizace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smtClean="0"/>
              <a:t>C3b, C4b)</a:t>
            </a:r>
            <a:endParaRPr lang="cs-CZ" altLang="cs-CZ" dirty="0"/>
          </a:p>
          <a:p>
            <a:r>
              <a:rPr lang="cs-CZ" altLang="cs-CZ" dirty="0" smtClean="0"/>
              <a:t>Chemotaxe </a:t>
            </a:r>
            <a:r>
              <a:rPr lang="cs-CZ" altLang="cs-CZ" dirty="0"/>
              <a:t>(C3a, </a:t>
            </a:r>
            <a:r>
              <a:rPr lang="cs-CZ" altLang="cs-CZ" dirty="0" smtClean="0"/>
              <a:t>C5a, komplex C567) </a:t>
            </a:r>
          </a:p>
          <a:p>
            <a:r>
              <a:rPr lang="cs-CZ" altLang="cs-CZ" dirty="0" smtClean="0"/>
              <a:t>Tvorba </a:t>
            </a:r>
            <a:r>
              <a:rPr lang="cs-CZ" altLang="cs-CZ" dirty="0" err="1" smtClean="0"/>
              <a:t>anafylatoxinů</a:t>
            </a:r>
            <a:r>
              <a:rPr lang="cs-CZ" altLang="cs-CZ" dirty="0" smtClean="0"/>
              <a:t> (C3a, C4a, C5a</a:t>
            </a:r>
            <a:endParaRPr lang="cs-CZ" altLang="cs-CZ" dirty="0"/>
          </a:p>
          <a:p>
            <a:r>
              <a:rPr lang="cs-CZ" altLang="cs-CZ" dirty="0" smtClean="0"/>
              <a:t>Osmotická </a:t>
            </a:r>
            <a:r>
              <a:rPr lang="cs-CZ" altLang="cs-CZ" dirty="0" err="1"/>
              <a:t>lýza</a:t>
            </a:r>
            <a:r>
              <a:rPr lang="cs-CZ" altLang="cs-CZ" dirty="0"/>
              <a:t> (komplex C5b-C9)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0"/>
    </mc:Choice>
    <mc:Fallback xmlns="">
      <p:transition spd="slow" advTm="4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</a:t>
            </a:r>
            <a:r>
              <a:rPr lang="cs-CZ" b="1" dirty="0" smtClean="0">
                <a:solidFill>
                  <a:srgbClr val="FF0000"/>
                </a:solidFill>
              </a:rPr>
              <a:t>ktivace komplementového systému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 úrovně složky C5b probíhá cestou enzymatické kaskády</a:t>
            </a:r>
          </a:p>
          <a:p>
            <a:r>
              <a:rPr lang="cs-CZ" dirty="0" smtClean="0"/>
              <a:t>Od aktivované složky C5b dochází k neenzymatickému sestavení  komplexu napadajícího membránu  - MAC = </a:t>
            </a:r>
            <a:r>
              <a:rPr lang="cs-CZ" u="sng" dirty="0" err="1"/>
              <a:t>M</a:t>
            </a:r>
            <a:r>
              <a:rPr lang="cs-CZ" dirty="0" err="1" smtClean="0"/>
              <a:t>embrane</a:t>
            </a:r>
            <a:r>
              <a:rPr lang="cs-CZ" dirty="0" smtClean="0"/>
              <a:t> </a:t>
            </a:r>
            <a:r>
              <a:rPr lang="cs-CZ" u="sng" dirty="0" err="1" smtClean="0"/>
              <a:t>A</a:t>
            </a:r>
            <a:r>
              <a:rPr lang="cs-CZ" dirty="0" err="1" smtClean="0"/>
              <a:t>ttact</a:t>
            </a:r>
            <a:r>
              <a:rPr lang="cs-CZ" dirty="0" smtClean="0"/>
              <a:t> </a:t>
            </a:r>
            <a:r>
              <a:rPr lang="cs-CZ" u="sng" dirty="0" err="1" smtClean="0"/>
              <a:t>C</a:t>
            </a:r>
            <a:r>
              <a:rPr lang="cs-CZ" dirty="0" err="1" smtClean="0"/>
              <a:t>omplex</a:t>
            </a:r>
            <a:endParaRPr lang="cs-CZ" dirty="0" smtClean="0"/>
          </a:p>
          <a:p>
            <a:r>
              <a:rPr lang="cs-CZ" dirty="0" smtClean="0"/>
              <a:t>Výsledkem je </a:t>
            </a:r>
            <a:r>
              <a:rPr lang="cs-CZ" dirty="0" err="1" smtClean="0"/>
              <a:t>lýza</a:t>
            </a:r>
            <a:r>
              <a:rPr lang="cs-CZ" dirty="0" smtClean="0"/>
              <a:t> buňky</a:t>
            </a:r>
            <a:endParaRPr lang="en-GB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0"/>
    </mc:Choice>
    <mc:Fallback xmlns="">
      <p:transition spd="slow" advTm="2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59496" y="1628800"/>
            <a:ext cx="89154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Monotype Sorts" pitchFamily="2" charset="2"/>
              <a:buChar char="F"/>
            </a:pPr>
            <a:r>
              <a:rPr lang="cs-CZ" alt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i="1" u="sng" dirty="0">
                <a:latin typeface="Times New Roman" pitchFamily="18" charset="0"/>
                <a:cs typeface="Times New Roman" panose="02020603050405020304" pitchFamily="18" charset="0"/>
              </a:rPr>
              <a:t>klasická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- spouštěna vazbou C1q na </a:t>
            </a:r>
            <a:r>
              <a:rPr lang="cs-CZ" altLang="cs-CZ" sz="2400" dirty="0" err="1">
                <a:latin typeface="Times New Roman" pitchFamily="18" charset="0"/>
                <a:cs typeface="Times New Roman" panose="02020603050405020304" pitchFamily="18" charset="0"/>
              </a:rPr>
              <a:t>Fc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úsek molekuly </a:t>
            </a:r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     </a:t>
            </a:r>
            <a:r>
              <a:rPr lang="cs-CZ" altLang="cs-CZ" sz="2400" dirty="0" err="1">
                <a:latin typeface="Times New Roman" pitchFamily="18" charset="0"/>
                <a:cs typeface="Times New Roman" panose="02020603050405020304" pitchFamily="18" charset="0"/>
              </a:rPr>
              <a:t>IgG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nebo </a:t>
            </a:r>
            <a:r>
              <a:rPr lang="cs-CZ" altLang="cs-CZ" sz="2400" dirty="0" err="1">
                <a:latin typeface="Times New Roman" pitchFamily="18" charset="0"/>
                <a:cs typeface="Times New Roman" panose="02020603050405020304" pitchFamily="18" charset="0"/>
              </a:rPr>
              <a:t>IgM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, nebo C-reaktivní protein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F"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sz="2400" i="1" u="sng" dirty="0">
                <a:latin typeface="Times New Roman" pitchFamily="18" charset="0"/>
                <a:cs typeface="Times New Roman" panose="02020603050405020304" pitchFamily="18" charset="0"/>
              </a:rPr>
              <a:t>alternativní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- spouštěna bakteriálními produkty nebo </a:t>
            </a:r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     jako následek spontánní hydrolýzy C3 složky komplementu</a:t>
            </a:r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     regulačními faktory I a H 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F"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cs-CZ" altLang="cs-CZ" sz="2400" i="1" u="sng" dirty="0" err="1">
                <a:latin typeface="Times New Roman" pitchFamily="18" charset="0"/>
                <a:cs typeface="Times New Roman" panose="02020603050405020304" pitchFamily="18" charset="0"/>
              </a:rPr>
              <a:t>lektinová</a:t>
            </a: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- na C1q a na protilátce nezávislá,</a:t>
            </a:r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cs-CZ" altLang="cs-CZ" sz="2400" dirty="0">
                <a:latin typeface="Times New Roman" pitchFamily="18" charset="0"/>
                <a:cs typeface="Times New Roman" panose="02020603050405020304" pitchFamily="18" charset="0"/>
              </a:rPr>
              <a:t>       spouštěna vazbou MBL-</a:t>
            </a:r>
            <a:r>
              <a:rPr lang="cs-CZ" altLang="cs-CZ" sz="2400" dirty="0" err="1">
                <a:latin typeface="Times New Roman" pitchFamily="18" charset="0"/>
                <a:cs typeface="Times New Roman" panose="02020603050405020304" pitchFamily="18" charset="0"/>
              </a:rPr>
              <a:t>mannan</a:t>
            </a:r>
            <a:endParaRPr lang="cs-CZ" altLang="cs-CZ" sz="24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</a:pPr>
            <a:r>
              <a:rPr lang="cs-CZ" altLang="cs-CZ" sz="2400" dirty="0">
                <a:latin typeface="Times New Roman" pitchFamily="18" charset="0"/>
              </a:rPr>
              <a:t>Různorodost aktivačních drah je výsledkem evolučního procesu</a:t>
            </a:r>
          </a:p>
          <a:p>
            <a:pPr>
              <a:buClr>
                <a:srgbClr val="FF0000"/>
              </a:buClr>
            </a:pPr>
            <a:r>
              <a:rPr lang="cs-CZ" altLang="cs-CZ" sz="2400" dirty="0">
                <a:latin typeface="Times New Roman" pitchFamily="18" charset="0"/>
              </a:rPr>
              <a:t>Zajištění obranného potenciálu komplementového sytému na přítomnost biologicky rozmanitých mikroorganismů</a:t>
            </a:r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endParaRPr lang="cs-CZ" altLang="cs-CZ" sz="2400" dirty="0">
              <a:latin typeface="Times New Roman" pitchFamily="18" charset="0"/>
            </a:endParaRPr>
          </a:p>
          <a:p>
            <a:endParaRPr lang="cs-CZ" altLang="cs-CZ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774825" y="277813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rgbClr val="A50021"/>
                </a:solidFill>
                <a:latin typeface="Verdana" pitchFamily="34" charset="0"/>
              </a:rPr>
              <a:t>Aktivace aneb cesty komplementového systému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17"/>
    </mc:Choice>
    <mc:Fallback xmlns="">
      <p:transition spd="slow" advTm="8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3413125" y="498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endParaRPr lang="en-GB" altLang="cs-CZ" sz="2400">
              <a:solidFill>
                <a:schemeClr val="tx1"/>
              </a:solidFill>
            </a:endParaRP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3048000" y="228600"/>
            <a:ext cx="6864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2800" b="1" dirty="0">
                <a:solidFill>
                  <a:schemeClr val="tx1"/>
                </a:solidFill>
                <a:latin typeface="Arial" charset="0"/>
              </a:rPr>
              <a:t>Aktivace </a:t>
            </a:r>
            <a:r>
              <a:rPr lang="cs-CZ" altLang="cs-CZ" sz="2800" b="1" dirty="0">
                <a:solidFill>
                  <a:schemeClr val="tx1"/>
                </a:solidFill>
                <a:latin typeface="Arial" charset="0"/>
              </a:rPr>
              <a:t>komplementového systému</a:t>
            </a:r>
            <a:endParaRPr lang="cs-CZ" altLang="cs-CZ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3503613" y="5373689"/>
            <a:ext cx="34020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200">
                <a:solidFill>
                  <a:schemeClr val="tx1"/>
                </a:solidFill>
                <a:latin typeface="Arial" charset="0"/>
              </a:rPr>
              <a:t>membranolytický komplex</a:t>
            </a:r>
            <a:endParaRPr lang="cs-CZ" altLang="cs-CZ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46860" y="6577608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751820"/>
            <a:ext cx="8549010" cy="58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59"/>
    </mc:Choice>
    <mc:Fallback xmlns="">
      <p:transition spd="slow" advTm="18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Membranolytický</a:t>
            </a:r>
            <a:r>
              <a:rPr lang="cs-CZ" dirty="0" smtClean="0"/>
              <a:t> komplex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340768"/>
            <a:ext cx="7162800" cy="494548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81"/>
    </mc:Choice>
    <mc:Fallback xmlns="">
      <p:transition spd="slow" advTm="4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774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solidFill>
                  <a:srgbClr val="A50021"/>
                </a:solidFill>
                <a:latin typeface="Verdana" pitchFamily="34" charset="0"/>
              </a:rPr>
              <a:t>Aktivace komplementového systému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46860" y="6577608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7934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5"/>
    </mc:Choice>
    <mc:Fallback xmlns="">
      <p:transition spd="slow" advTm="3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Přenos informací v imunitním systému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Prostřednictvím membránových interakcí:</a:t>
            </a:r>
          </a:p>
          <a:p>
            <a:r>
              <a:rPr lang="cs-CZ" dirty="0" smtClean="0"/>
              <a:t>Blízký kontakt  buňka- buňka</a:t>
            </a:r>
          </a:p>
          <a:p>
            <a:r>
              <a:rPr lang="cs-CZ" dirty="0" smtClean="0"/>
              <a:t>Membránové receptory na buňkách IS reagují  s odpovídajícími ligandy na jiných bu</a:t>
            </a:r>
            <a:r>
              <a:rPr lang="cs-CZ" dirty="0"/>
              <a:t>ň</a:t>
            </a:r>
            <a:r>
              <a:rPr lang="cs-CZ" dirty="0" smtClean="0"/>
              <a:t>kách IS nebo jiných buňkách  - přenos aktivačního signálu</a:t>
            </a:r>
          </a:p>
          <a:p>
            <a:r>
              <a:rPr lang="cs-CZ" dirty="0" smtClean="0"/>
              <a:t>Vzdálený kontakt: buňka – biologicky aktivní látka</a:t>
            </a:r>
          </a:p>
          <a:p>
            <a:r>
              <a:rPr lang="cs-CZ" dirty="0" smtClean="0"/>
              <a:t>Kontakt je opět veden přes buněčný receptor – přenos aktivačního signálu</a:t>
            </a:r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92"/>
    </mc:Choice>
    <mc:Fallback xmlns="">
      <p:transition spd="slow" advTm="4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mtClean="0">
                <a:solidFill>
                  <a:schemeClr val="accent2"/>
                </a:solidFill>
              </a:rPr>
              <a:t>L</a:t>
            </a:r>
            <a:r>
              <a:rPr lang="en-GB" smtClean="0">
                <a:solidFill>
                  <a:schemeClr val="accent2"/>
                </a:solidFill>
              </a:rPr>
              <a:t>ektin</a:t>
            </a:r>
            <a:r>
              <a:rPr lang="cs-CZ" smtClean="0">
                <a:solidFill>
                  <a:schemeClr val="accent2"/>
                </a:solidFill>
              </a:rPr>
              <a:t> vázající m</a:t>
            </a:r>
            <a:r>
              <a:rPr lang="en-GB" smtClean="0">
                <a:solidFill>
                  <a:schemeClr val="accent2"/>
                </a:solidFill>
              </a:rPr>
              <a:t>anózu</a:t>
            </a:r>
            <a:r>
              <a:rPr lang="cs-CZ" smtClean="0">
                <a:solidFill>
                  <a:schemeClr val="accent2"/>
                </a:solidFill>
              </a:rPr>
              <a:t> (MBL)</a:t>
            </a:r>
            <a:endParaRPr lang="en-GB" smtClean="0">
              <a:solidFill>
                <a:schemeClr val="accent2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 vazbě na manózové zbytky na povrchu baktérií aktivuje C2 a C4.</a:t>
            </a:r>
          </a:p>
          <a:p>
            <a:pPr eaLnBrk="1" hangingPunct="1"/>
            <a:r>
              <a:rPr lang="cs-CZ" smtClean="0"/>
              <a:t>Asi u 25% populace lze prokázat heterozygótní deficit.</a:t>
            </a:r>
          </a:p>
          <a:p>
            <a:pPr eaLnBrk="1" hangingPunct="1"/>
            <a:r>
              <a:rPr lang="cs-CZ" smtClean="0"/>
              <a:t>Deficit MBP je asociován s vyšší frekvencí banálních infekcí a komplikací při cytostatické léčbě.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3"/>
    </mc:Choice>
    <mc:Fallback xmlns="">
      <p:transition spd="slow" advTm="4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>
                <a:solidFill>
                  <a:schemeClr val="accent2"/>
                </a:solidFill>
              </a:rPr>
              <a:t>Imunochemické vyšetření jednotlivých složek komplementového systému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>
                <a:solidFill>
                  <a:schemeClr val="accent2"/>
                </a:solidFill>
              </a:rPr>
              <a:t>C3</a:t>
            </a:r>
            <a:r>
              <a:rPr lang="cs-CZ" dirty="0" smtClean="0"/>
              <a:t> (0,7 – 1,5 g/L)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>
                <a:solidFill>
                  <a:schemeClr val="accent2"/>
                </a:solidFill>
              </a:rPr>
              <a:t>C4</a:t>
            </a:r>
            <a:r>
              <a:rPr lang="cs-CZ" dirty="0" smtClean="0"/>
              <a:t> (0,1 – 0,4 g/L)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>
                <a:solidFill>
                  <a:schemeClr val="accent2"/>
                </a:solidFill>
              </a:rPr>
              <a:t>C1-INH</a:t>
            </a:r>
            <a:r>
              <a:rPr lang="cs-CZ" dirty="0" smtClean="0"/>
              <a:t> (210-390 mg/L); + funkční test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>
                <a:solidFill>
                  <a:schemeClr val="accent2"/>
                </a:solidFill>
              </a:rPr>
              <a:t>C1q</a:t>
            </a:r>
            <a:r>
              <a:rPr lang="cs-CZ" dirty="0" smtClean="0"/>
              <a:t> (100-250 mg/L), </a:t>
            </a:r>
            <a:r>
              <a:rPr lang="cs-CZ" b="1" dirty="0" smtClean="0">
                <a:solidFill>
                  <a:schemeClr val="accent2"/>
                </a:solidFill>
              </a:rPr>
              <a:t>C2</a:t>
            </a:r>
            <a:r>
              <a:rPr lang="cs-CZ" dirty="0" smtClean="0"/>
              <a:t> (10 – 30 mg/L), </a:t>
            </a:r>
            <a:r>
              <a:rPr lang="cs-CZ" b="1" dirty="0" smtClean="0">
                <a:solidFill>
                  <a:schemeClr val="accent2"/>
                </a:solidFill>
              </a:rPr>
              <a:t>C5</a:t>
            </a:r>
            <a:r>
              <a:rPr lang="cs-CZ" dirty="0" smtClean="0"/>
              <a:t> (80 – 170 mg/L)</a:t>
            </a:r>
          </a:p>
          <a:p>
            <a:pPr eaLnBrk="1" hangingPunct="1">
              <a:lnSpc>
                <a:spcPct val="90000"/>
              </a:lnSpc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>
                <a:solidFill>
                  <a:schemeClr val="accent2"/>
                </a:solidFill>
              </a:rPr>
              <a:t>MBL</a:t>
            </a:r>
            <a:r>
              <a:rPr lang="cs-CZ" dirty="0" smtClean="0"/>
              <a:t> (0,3 – 3,5 mg/L)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40"/>
    </mc:Choice>
    <mc:Fallback xmlns="">
      <p:transition spd="slow" advTm="6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dirty="0">
                <a:solidFill>
                  <a:srgbClr val="C00000"/>
                </a:solidFill>
              </a:rPr>
              <a:t>Základní indikace vyšetření složek komplementového systému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981200"/>
            <a:ext cx="81343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>
                <a:solidFill>
                  <a:srgbClr val="002060"/>
                </a:solidFill>
              </a:rPr>
              <a:t>Podezření na deficit některé složky aktivačních drah: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/>
              <a:t>Funkční vyšetření klasické (CH 50)  nebo alternativní (AH 50) dráhy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/>
              <a:t>V případě patologického nálezu vyšetření hladiny jednotlivých složek komplementu.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>
                <a:solidFill>
                  <a:srgbClr val="002060"/>
                </a:solidFill>
              </a:rPr>
              <a:t>Monitorování zánětlivého procesu: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/>
              <a:t>Složky komplementu se chovají jako proteiny akutní fáze.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/>
              <a:t>Při silné aktivaci komplementu při </a:t>
            </a:r>
            <a:r>
              <a:rPr lang="cs-CZ" sz="2000" dirty="0" err="1"/>
              <a:t>imunokomplexových</a:t>
            </a:r>
            <a:r>
              <a:rPr lang="cs-CZ" sz="2000" dirty="0"/>
              <a:t> chorobách ale dochází k výrazné konsumpci.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b="1" dirty="0">
                <a:solidFill>
                  <a:srgbClr val="002060"/>
                </a:solidFill>
              </a:rPr>
              <a:t>Podezření na poruchu regulačních složek </a:t>
            </a:r>
            <a:r>
              <a:rPr lang="cs-CZ" sz="2400" dirty="0"/>
              <a:t>komplementové kaskády (hereditární </a:t>
            </a:r>
            <a:r>
              <a:rPr lang="cs-CZ" sz="2400" dirty="0" err="1"/>
              <a:t>angioedém</a:t>
            </a:r>
            <a:r>
              <a:rPr lang="cs-CZ" sz="2400" dirty="0"/>
              <a:t>):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/>
              <a:t>Vyšetření C1 INH a hladiny složek C3 a C4.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6"/>
    </mc:Choice>
    <mc:Fallback xmlns="">
      <p:transition spd="slow" advTm="8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4" y="685800"/>
            <a:ext cx="8135937" cy="1176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Deficience  komplementového systému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205038"/>
            <a:ext cx="7924800" cy="4652962"/>
          </a:xfrm>
        </p:spPr>
        <p:txBody>
          <a:bodyPr/>
          <a:lstStyle/>
          <a:p>
            <a:pPr eaLnBrk="1" hangingPunct="1"/>
            <a:r>
              <a:rPr lang="cs-CZ" smtClean="0"/>
              <a:t>C1-C4 : častý vývoj systémových imunokoplexových chorob (SLE-like), náchylnost k pyogenním infekcím.</a:t>
            </a:r>
          </a:p>
          <a:p>
            <a:pPr eaLnBrk="1" hangingPunct="1"/>
            <a:r>
              <a:rPr lang="cs-CZ" smtClean="0"/>
              <a:t>C3-C9: zejména náchylnost k pyogenním infekcím. U deficitu C9 jsou typické opakované meningokové meningitidy.</a:t>
            </a:r>
          </a:p>
          <a:p>
            <a:pPr eaLnBrk="1" hangingPunct="1"/>
            <a:r>
              <a:rPr lang="cs-CZ" smtClean="0"/>
              <a:t>C1 INH: hereditární angioedém.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2"/>
    </mc:Choice>
    <mc:Fallback xmlns="">
      <p:transition spd="slow" advTm="5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C1-INH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72817"/>
            <a:ext cx="6264696" cy="401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5"/>
    </mc:Choice>
    <mc:Fallback xmlns="">
      <p:transition spd="slow" advTm="2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1" y="0"/>
            <a:ext cx="6911975" cy="1176338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accent2"/>
                </a:solidFill>
              </a:rPr>
              <a:t>Hereditární angioedém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295400"/>
            <a:ext cx="9144000" cy="5562600"/>
          </a:xfrm>
        </p:spPr>
        <p:txBody>
          <a:bodyPr/>
          <a:lstStyle/>
          <a:p>
            <a:pPr eaLnBrk="1" hangingPunct="1"/>
            <a:r>
              <a:rPr lang="cs-CZ" smtClean="0"/>
              <a:t>Způsoben deficitem C1 INH,dominantně dědičný</a:t>
            </a:r>
          </a:p>
          <a:p>
            <a:pPr eaLnBrk="1" hangingPunct="1"/>
            <a:r>
              <a:rPr lang="cs-CZ" smtClean="0"/>
              <a:t>Při traumatech, stomatologických výkonech, infekcích, menstruaci dochází k nekontrolované aktivaci komplementového systému </a:t>
            </a:r>
          </a:p>
          <a:p>
            <a:pPr eaLnBrk="1" hangingPunct="1"/>
            <a:r>
              <a:rPr lang="cs-CZ" smtClean="0"/>
              <a:t>Vazoaktivní peptidy způsobují zvýšenou vaskulární permeabilitu se vznikem edémem; terčem terapie může být bradykinin</a:t>
            </a:r>
          </a:p>
          <a:p>
            <a:pPr eaLnBrk="1" hangingPunct="1"/>
            <a:r>
              <a:rPr lang="cs-CZ" smtClean="0"/>
              <a:t>Klinické příznaky- nesvědivé kožní otoky, dechové obtíže, průjmy, křeče v břiše</a:t>
            </a:r>
            <a:endParaRPr lang="en-GB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1"/>
    </mc:Choice>
    <mc:Fallback xmlns="">
      <p:transition spd="slow" advTm="7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edovec v mo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847725"/>
            <a:ext cx="9144000" cy="6019800"/>
          </a:xfrm>
          <a:prstGeom prst="rect">
            <a:avLst/>
          </a:prstGeom>
          <a:noFill/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524000" y="2603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>
                <a:solidFill>
                  <a:srgbClr val="A50021"/>
                </a:solidFill>
                <a:latin typeface="Verdana" pitchFamily="34" charset="0"/>
              </a:rPr>
              <a:t>Komplementový systém je pilířem imunity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847850" y="1366838"/>
            <a:ext cx="33845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latin typeface="Verdana" pitchFamily="34" charset="0"/>
              </a:rPr>
              <a:t>mikrobicidní účinky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847851" y="2276475"/>
            <a:ext cx="3971925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latin typeface="Verdana" pitchFamily="34" charset="0"/>
              </a:rPr>
              <a:t>zánětotvorné působení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847850" y="3284538"/>
            <a:ext cx="4598988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latin typeface="Verdana" pitchFamily="34" charset="0"/>
              </a:rPr>
              <a:t>regulace adaptivní imunity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847850" y="4508500"/>
            <a:ext cx="6419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600">
                <a:latin typeface="Verdana" pitchFamily="34" charset="0"/>
              </a:rPr>
              <a:t>ovlivňování buněk, orgánů a systémů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1847851" y="908051"/>
          <a:ext cx="1000125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tografie" r:id="rId6" imgW="1000000" imgH="276117" progId="MSPhotoEd.3">
                  <p:embed/>
                </p:oleObj>
              </mc:Choice>
              <mc:Fallback>
                <p:oleObj name="Fotografie" r:id="rId6" imgW="1000000" imgH="276117" progId="MSPhotoEd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1" y="908051"/>
                        <a:ext cx="1000125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9"/>
    </mc:Choice>
    <mc:Fallback xmlns="">
      <p:transition spd="slow" advTm="3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717006" y="331788"/>
            <a:ext cx="6665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imunitního systému</a:t>
            </a:r>
            <a:endParaRPr lang="cs-CZ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572000" y="2895600"/>
            <a:ext cx="2819400" cy="2819400"/>
          </a:xfrm>
          <a:prstGeom prst="ellips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cs-CZ" sz="3000">
              <a:solidFill>
                <a:srgbClr val="99FF66"/>
              </a:solidFill>
              <a:latin typeface="Times New Roman" pitchFamily="18" charset="0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5638800" y="1438275"/>
            <a:ext cx="2743200" cy="27432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cs-CZ" sz="30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3581400" y="1447800"/>
            <a:ext cx="2743200" cy="2743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cs-CZ" sz="2400">
              <a:solidFill>
                <a:srgbClr val="00CCFF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014912" y="1987551"/>
            <a:ext cx="1418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1">
                <a:latin typeface="Comic Sans MS" pitchFamily="66" charset="0"/>
              </a:rPr>
              <a:t>HYPO-</a:t>
            </a:r>
            <a:br>
              <a:rPr lang="cs-CZ" sz="2400" b="1">
                <a:latin typeface="Comic Sans MS" pitchFamily="66" charset="0"/>
              </a:rPr>
            </a:br>
            <a:r>
              <a:rPr lang="cs-CZ" sz="2400" b="1">
                <a:latin typeface="Comic Sans MS" pitchFamily="66" charset="0"/>
              </a:rPr>
              <a:t>FUNKCE</a:t>
            </a:r>
            <a:endParaRPr lang="cs-CZ" sz="2400" b="1">
              <a:solidFill>
                <a:srgbClr val="00CCFF"/>
              </a:solidFill>
              <a:latin typeface="Comic Sans MS" pitchFamily="66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310312" y="4349751"/>
            <a:ext cx="1418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00B050"/>
                </a:solidFill>
                <a:latin typeface="Comic Sans MS" pitchFamily="66" charset="0"/>
              </a:rPr>
              <a:t>DYS-</a:t>
            </a:r>
            <a:br>
              <a:rPr lang="cs-CZ" sz="2400" b="1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cs-CZ" sz="2400" b="1" dirty="0">
                <a:solidFill>
                  <a:srgbClr val="00B050"/>
                </a:solidFill>
                <a:latin typeface="Comic Sans MS" pitchFamily="66" charset="0"/>
              </a:rPr>
              <a:t>FUNKCE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200401" y="5791201"/>
            <a:ext cx="56991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00B050"/>
                </a:solidFill>
                <a:latin typeface="Tahoma" pitchFamily="34" charset="0"/>
              </a:rPr>
              <a:t>NÁDORY </a:t>
            </a:r>
          </a:p>
          <a:p>
            <a:pPr algn="ctr" eaLnBrk="0" hangingPunct="0"/>
            <a:r>
              <a:rPr lang="cs-CZ" sz="2400" b="1" dirty="0">
                <a:solidFill>
                  <a:srgbClr val="00B050"/>
                </a:solidFill>
                <a:latin typeface="Tahoma" pitchFamily="34" charset="0"/>
              </a:rPr>
              <a:t>IMUNITNÍHO SYSTÉMU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752600" y="3657601"/>
            <a:ext cx="233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latin typeface="Tahoma" pitchFamily="34" charset="0"/>
              </a:rPr>
              <a:t>IMMUNO-</a:t>
            </a:r>
            <a:br>
              <a:rPr lang="cs-CZ" sz="2400" b="1">
                <a:latin typeface="Tahoma" pitchFamily="34" charset="0"/>
              </a:rPr>
            </a:br>
            <a:r>
              <a:rPr lang="cs-CZ" sz="2400" b="1">
                <a:latin typeface="Tahoma" pitchFamily="34" charset="0"/>
              </a:rPr>
              <a:t>DEFICIENCE</a:t>
            </a:r>
            <a:endParaRPr lang="cs-CZ" sz="30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605707" y="3657601"/>
            <a:ext cx="27590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00CCFF"/>
                </a:solidFill>
                <a:latin typeface="Tahoma" pitchFamily="34" charset="0"/>
              </a:rPr>
              <a:t>ALERGIE</a:t>
            </a:r>
            <a:br>
              <a:rPr lang="cs-CZ" sz="2400" b="1">
                <a:solidFill>
                  <a:srgbClr val="00CCFF"/>
                </a:solidFill>
                <a:latin typeface="Tahoma" pitchFamily="34" charset="0"/>
              </a:rPr>
            </a:br>
            <a:r>
              <a:rPr lang="cs-CZ" sz="2400" b="1">
                <a:solidFill>
                  <a:srgbClr val="00CCFF"/>
                </a:solidFill>
                <a:latin typeface="Tahoma" pitchFamily="34" charset="0"/>
              </a:rPr>
              <a:t>AUTOIMMUNITA</a:t>
            </a:r>
            <a:endParaRPr lang="cs-CZ" sz="3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605712" y="2063751"/>
            <a:ext cx="1418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00CCFF"/>
                </a:solidFill>
                <a:latin typeface="Comic Sans MS" pitchFamily="66" charset="0"/>
              </a:rPr>
              <a:t>HYPER-</a:t>
            </a:r>
            <a:br>
              <a:rPr lang="cs-CZ" sz="2400" b="1">
                <a:solidFill>
                  <a:srgbClr val="00CCFF"/>
                </a:solidFill>
                <a:latin typeface="Comic Sans MS" pitchFamily="66" charset="0"/>
              </a:rPr>
            </a:br>
            <a:r>
              <a:rPr lang="cs-CZ" sz="2400" b="1">
                <a:solidFill>
                  <a:srgbClr val="00CCFF"/>
                </a:solidFill>
                <a:latin typeface="Comic Sans MS" pitchFamily="66" charset="0"/>
              </a:rPr>
              <a:t>FUNKCE</a:t>
            </a:r>
            <a:endParaRPr lang="cs-CZ" sz="2400" b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1070"/>
      </p:ext>
    </p:extLst>
  </p:cSld>
  <p:clrMapOvr>
    <a:masterClrMapping/>
  </p:clrMapOvr>
  <p:transition advTm="31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3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919536" y="116633"/>
          <a:ext cx="8388350" cy="629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zentace" r:id="rId5" imgW="4561507" imgH="3421488" progId="PowerPoint.Show.8">
                  <p:embed/>
                </p:oleObj>
              </mc:Choice>
              <mc:Fallback>
                <p:oleObj name="Prezentace" r:id="rId5" imgW="4561507" imgH="3421488" progId="PowerPoint.Show.8">
                  <p:embed/>
                  <p:pic>
                    <p:nvPicPr>
                      <p:cNvPr id="61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36" y="116633"/>
                        <a:ext cx="8388350" cy="629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08214" y="2205038"/>
            <a:ext cx="302418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279576" y="1700808"/>
            <a:ext cx="389731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66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rgbClr val="000066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rgbClr val="000066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rgbClr val="000066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rgbClr val="000066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66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cs-CZ" sz="1400" dirty="0">
                <a:solidFill>
                  <a:schemeClr val="tx1"/>
                </a:solidFill>
              </a:rPr>
              <a:t>Bach J-F: N </a:t>
            </a:r>
            <a:r>
              <a:rPr lang="cs-CZ" sz="1400" dirty="0" err="1">
                <a:solidFill>
                  <a:schemeClr val="tx1"/>
                </a:solidFill>
              </a:rPr>
              <a:t>Engl</a:t>
            </a:r>
            <a:r>
              <a:rPr lang="cs-CZ" sz="1400" dirty="0">
                <a:solidFill>
                  <a:schemeClr val="tx1"/>
                </a:solidFill>
              </a:rPr>
              <a:t> J Med 2002; 347: 911- 920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6"/>
    </mc:Choice>
    <mc:Fallback xmlns="">
      <p:transition spd="slow" advTm="5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477874" y="3513138"/>
            <a:ext cx="5736314" cy="216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cs-CZ" sz="2800" b="1" u="sng" dirty="0">
                <a:solidFill>
                  <a:schemeClr val="accent2"/>
                </a:solidFill>
              </a:rPr>
              <a:t>Zvýšená vnímavost k infekčním agens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</a:rPr>
              <a:t>Náchylnost k maligním procesům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</a:endParaRPr>
          </a:p>
          <a:p>
            <a:pPr algn="ctr" eaLnBrk="0" hangingPunct="0">
              <a:lnSpc>
                <a:spcPct val="80000"/>
              </a:lnSpc>
            </a:pPr>
            <a:r>
              <a:rPr lang="cs-CZ" sz="2800" b="1" dirty="0">
                <a:solidFill>
                  <a:schemeClr val="accent2"/>
                </a:solidFill>
              </a:rPr>
              <a:t>Autoimunitní projevy </a:t>
            </a:r>
          </a:p>
          <a:p>
            <a:pPr algn="ctr" eaLnBrk="0" hangingPunct="0">
              <a:lnSpc>
                <a:spcPct val="80000"/>
              </a:lnSpc>
            </a:pPr>
            <a:endParaRPr lang="cs-CZ" sz="2800" b="1" dirty="0">
              <a:solidFill>
                <a:schemeClr val="accent2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981201" y="381000"/>
            <a:ext cx="82073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b="1" dirty="0">
                <a:solidFill>
                  <a:srgbClr val="002060"/>
                </a:solidFill>
              </a:rPr>
              <a:t>IMUNODEFICIENCE</a:t>
            </a:r>
            <a:r>
              <a:rPr lang="cs-CZ" sz="4400" dirty="0">
                <a:solidFill>
                  <a:srgbClr val="002060"/>
                </a:solidFill>
              </a:rPr>
              <a:t> </a:t>
            </a:r>
            <a:br>
              <a:rPr lang="cs-CZ" sz="4400" dirty="0">
                <a:solidFill>
                  <a:srgbClr val="002060"/>
                </a:solidFill>
              </a:rPr>
            </a:b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94808" y="1789114"/>
            <a:ext cx="19367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 dirty="0">
                <a:solidFill>
                  <a:srgbClr val="002060"/>
                </a:solidFill>
              </a:rPr>
              <a:t>PRIMÁRNÍ </a:t>
            </a:r>
          </a:p>
          <a:p>
            <a:pPr algn="ctr" eaLnBrk="0" hangingPunct="0"/>
            <a:r>
              <a:rPr lang="cs-CZ" sz="3000" b="1" dirty="0">
                <a:solidFill>
                  <a:srgbClr val="002060"/>
                </a:solidFill>
              </a:rPr>
              <a:t>(VROZENÉ)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104064" y="1789114"/>
            <a:ext cx="2387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3000" b="1" dirty="0">
                <a:solidFill>
                  <a:srgbClr val="002060"/>
                </a:solidFill>
              </a:rPr>
              <a:t>SEKUNDÁRNÍ </a:t>
            </a:r>
          </a:p>
          <a:p>
            <a:pPr eaLnBrk="0" hangingPunct="0"/>
            <a:r>
              <a:rPr lang="cs-CZ" sz="3000" b="1" dirty="0">
                <a:solidFill>
                  <a:srgbClr val="002060"/>
                </a:solidFill>
              </a:rPr>
              <a:t>  (ZÍSKANÉ)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98"/>
    </mc:Choice>
    <mc:Fallback xmlns="">
      <p:transition spd="slow" advTm="5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2398</Words>
  <Application>Microsoft Office PowerPoint</Application>
  <PresentationFormat>Širokoúhlá obrazovka</PresentationFormat>
  <Paragraphs>401</Paragraphs>
  <Slides>66</Slides>
  <Notes>1</Notes>
  <HiddenSlides>0</HiddenSlides>
  <MMClips>66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66</vt:i4>
      </vt:variant>
    </vt:vector>
  </HeadingPairs>
  <TitlesOfParts>
    <vt:vector size="78" baseType="lpstr">
      <vt:lpstr>Arial</vt:lpstr>
      <vt:lpstr>Calibri</vt:lpstr>
      <vt:lpstr>Calibri Light</vt:lpstr>
      <vt:lpstr>Comic Sans MS</vt:lpstr>
      <vt:lpstr>Monotype Sorts</vt:lpstr>
      <vt:lpstr>Symbol</vt:lpstr>
      <vt:lpstr>Tahoma</vt:lpstr>
      <vt:lpstr>Times New Roman</vt:lpstr>
      <vt:lpstr>Verdana</vt:lpstr>
      <vt:lpstr>Motiv Office</vt:lpstr>
      <vt:lpstr>Prezentace</vt:lpstr>
      <vt:lpstr>Fotografie</vt:lpstr>
      <vt:lpstr>Klinická imunologie 1.</vt:lpstr>
      <vt:lpstr>Imunitní systém</vt:lpstr>
      <vt:lpstr>Imunitní systém – složka celotělového informačního systému</vt:lpstr>
      <vt:lpstr>IMUNITNÍ SYSTÉM JAKO SOUČÁST ORGANISMU</vt:lpstr>
      <vt:lpstr>Úloha imunitního systému</vt:lpstr>
      <vt:lpstr>Přenos informací v imunitním systému</vt:lpstr>
      <vt:lpstr>Prezentace aplikace PowerPoint</vt:lpstr>
      <vt:lpstr>Prezentace aplikace PowerPoint</vt:lpstr>
      <vt:lpstr>Prezentace aplikace PowerPoint</vt:lpstr>
      <vt:lpstr>EUROPEAN ALLERGY WHITE PAPER Allergic Diseases as a Public Health Problem</vt:lpstr>
      <vt:lpstr>Prezentace aplikace PowerPoint</vt:lpstr>
      <vt:lpstr>Prezentace aplikace PowerPoint</vt:lpstr>
      <vt:lpstr>Imunitní systém a maligní nádory</vt:lpstr>
      <vt:lpstr>Transplantace orgánů, tkání, buněk</vt:lpstr>
      <vt:lpstr>„Koexistence matky a plodu   u placentárních savců je fyziologickým příkladem imunologické tolerance k semialogennímu štěpu“.  Medawar, P.B.:  Some immunological and endocrinological problems raised by the evolution of viviparity in vertebrates.  (Symp.Soc. Exp.Biol. 7:320-328, 1953) </vt:lpstr>
      <vt:lpstr>Imunitní systém - základní pojmy</vt:lpstr>
      <vt:lpstr>Antigen</vt:lpstr>
      <vt:lpstr>Prezentace aplikace PowerPoint</vt:lpstr>
      <vt:lpstr>Imnunogennost</vt:lpstr>
      <vt:lpstr>Chemické složení antigenů</vt:lpstr>
      <vt:lpstr>Zkřížená reaktivita antigenů</vt:lpstr>
      <vt:lpstr>Prezentace aplikace PowerPoint</vt:lpstr>
      <vt:lpstr>Imunitní systém</vt:lpstr>
      <vt:lpstr>Základ imunitního systému</vt:lpstr>
      <vt:lpstr>Složky imunitního sytému</vt:lpstr>
      <vt:lpstr>Lymfatické orgány</vt:lpstr>
      <vt:lpstr>Prezentace aplikace PowerPoint</vt:lpstr>
      <vt:lpstr>Kostní dřeň - hematopoeza</vt:lpstr>
      <vt:lpstr>Cirkulace lymfocytů</vt:lpstr>
      <vt:lpstr>IMUNITA</vt:lpstr>
      <vt:lpstr>IMUNITA VROZENÁ</vt:lpstr>
      <vt:lpstr>Vrozená imunita</vt:lpstr>
      <vt:lpstr>Vrozená imunita</vt:lpstr>
      <vt:lpstr>Vrozená imunita</vt:lpstr>
      <vt:lpstr>Nespecifická imunitní odpověď</vt:lpstr>
      <vt:lpstr>Vrozená imunita:  charakteristické rysy</vt:lpstr>
      <vt:lpstr>PAMP „ Pathogen Associated Molecular Pattern“</vt:lpstr>
      <vt:lpstr>DAMP „Damage Associated Molecular Patterns“</vt:lpstr>
      <vt:lpstr>PAMPs and DAMPs</vt:lpstr>
      <vt:lpstr>PRR- Pattern Recognition Receptors </vt:lpstr>
      <vt:lpstr>Vrozená imunita:  charakteristické rysy</vt:lpstr>
      <vt:lpstr>PRP buněk přirozené imunity</vt:lpstr>
      <vt:lpstr>Vrozená imunita</vt:lpstr>
      <vt:lpstr>Molekuly  buněčných interakcí</vt:lpstr>
      <vt:lpstr>Cytokiny</vt:lpstr>
      <vt:lpstr>Prezentace aplikace PowerPoint</vt:lpstr>
      <vt:lpstr>Cytokiny</vt:lpstr>
      <vt:lpstr>Funkce cytokinů</vt:lpstr>
      <vt:lpstr>Interferony</vt:lpstr>
      <vt:lpstr>Mechanismus účinku interferonu (IFN)</vt:lpstr>
      <vt:lpstr>Cytokiny</vt:lpstr>
      <vt:lpstr>Komplementový systém</vt:lpstr>
      <vt:lpstr>Prezentace aplikace PowerPoint</vt:lpstr>
      <vt:lpstr>Komplementový systém - funkce</vt:lpstr>
      <vt:lpstr>Aktivace komplementového systému</vt:lpstr>
      <vt:lpstr>Prezentace aplikace PowerPoint</vt:lpstr>
      <vt:lpstr>Prezentace aplikace PowerPoint</vt:lpstr>
      <vt:lpstr>Membranolytický komplex</vt:lpstr>
      <vt:lpstr>Prezentace aplikace PowerPoint</vt:lpstr>
      <vt:lpstr>Lektin vázající manózu (MBL)</vt:lpstr>
      <vt:lpstr>Imunochemické vyšetření jednotlivých složek komplementového systému</vt:lpstr>
      <vt:lpstr>Základní indikace vyšetření složek komplementového systému</vt:lpstr>
      <vt:lpstr>Deficience  komplementového systému</vt:lpstr>
      <vt:lpstr>Funkce C1-INH</vt:lpstr>
      <vt:lpstr>Hereditární angioedém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imunologie 1.</dc:title>
  <dc:creator>Uživatel systému Windows</dc:creator>
  <cp:lastModifiedBy>Uživatel systému Windows</cp:lastModifiedBy>
  <cp:revision>1</cp:revision>
  <dcterms:created xsi:type="dcterms:W3CDTF">2020-11-03T13:17:52Z</dcterms:created>
  <dcterms:modified xsi:type="dcterms:W3CDTF">2020-11-03T13:18:36Z</dcterms:modified>
</cp:coreProperties>
</file>