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19AD4-8A8F-401A-B183-7E1FF6048126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786D0-8D6A-4BA6-AF63-8DD1E45430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89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18293-F9B4-4B43-AF93-3736BF89F6EA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88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FE31B0-3DDE-49B0-A5AF-3EF6055185BE}" type="slidenum">
              <a:rPr lang="en-GB"/>
              <a:pPr/>
              <a:t>29</a:t>
            </a:fld>
            <a:endParaRPr lang="en-GB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7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6F64F-A8AD-417F-B0AA-2837BC10CE5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152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0A2B-91B6-4C6F-8D50-B694B56A921B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71C-8540-4475-80CF-023FCB503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57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0A2B-91B6-4C6F-8D50-B694B56A921B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71C-8540-4475-80CF-023FCB503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7797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0A2B-91B6-4C6F-8D50-B694B56A921B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71C-8540-4475-80CF-023FCB503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14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0A2B-91B6-4C6F-8D50-B694B56A921B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71C-8540-4475-80CF-023FCB503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7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0A2B-91B6-4C6F-8D50-B694B56A921B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71C-8540-4475-80CF-023FCB503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026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0A2B-91B6-4C6F-8D50-B694B56A921B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71C-8540-4475-80CF-023FCB503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167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0A2B-91B6-4C6F-8D50-B694B56A921B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71C-8540-4475-80CF-023FCB503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3960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0A2B-91B6-4C6F-8D50-B694B56A921B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71C-8540-4475-80CF-023FCB503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057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0A2B-91B6-4C6F-8D50-B694B56A921B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71C-8540-4475-80CF-023FCB503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630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0A2B-91B6-4C6F-8D50-B694B56A921B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71C-8540-4475-80CF-023FCB503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919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0A2B-91B6-4C6F-8D50-B694B56A921B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8771C-8540-4475-80CF-023FCB503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52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20A2B-91B6-4C6F-8D50-B694B56A921B}" type="datetimeFigureOut">
              <a:rPr lang="cs-CZ" smtClean="0"/>
              <a:t>03.11.2020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8771C-8540-4475-80CF-023FCB503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287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27.jpg"/><Relationship Id="rId5" Type="http://schemas.openxmlformats.org/officeDocument/2006/relationships/image" Target="../media/image26.gif"/><Relationship Id="rId4" Type="http://schemas.openxmlformats.org/officeDocument/2006/relationships/image" Target="../media/image2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m4a"/><Relationship Id="rId7" Type="http://schemas.openxmlformats.org/officeDocument/2006/relationships/image" Target="../media/image1.png"/><Relationship Id="rId2" Type="http://schemas.microsoft.com/office/2007/relationships/media" Target="../media/media56.m4a"/><Relationship Id="rId1" Type="http://schemas.openxmlformats.org/officeDocument/2006/relationships/tags" Target="../tags/tag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8.m4a"/><Relationship Id="rId7" Type="http://schemas.openxmlformats.org/officeDocument/2006/relationships/image" Target="../media/image1.png"/><Relationship Id="rId2" Type="http://schemas.microsoft.com/office/2007/relationships/media" Target="../media/media58.m4a"/><Relationship Id="rId1" Type="http://schemas.openxmlformats.org/officeDocument/2006/relationships/tags" Target="../tags/tag2.xml"/><Relationship Id="rId6" Type="http://schemas.openxmlformats.org/officeDocument/2006/relationships/image" Target="../media/image35.jpe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1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1.png"/><Relationship Id="rId4" Type="http://schemas.openxmlformats.org/officeDocument/2006/relationships/image" Target="NUL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Klinická imunologie 3.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Marcela Vlková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9265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Protilátky – imunoglobuliny (</a:t>
            </a:r>
            <a:r>
              <a:rPr lang="cs-CZ" dirty="0" err="1" smtClean="0"/>
              <a:t>Ig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2651" y="2226469"/>
            <a:ext cx="4938799" cy="3263504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 smtClean="0"/>
              <a:t>Peptidoglykany</a:t>
            </a:r>
            <a:endParaRPr lang="cs-CZ" dirty="0" smtClean="0"/>
          </a:p>
          <a:p>
            <a:r>
              <a:rPr lang="cs-CZ" dirty="0" smtClean="0"/>
              <a:t>Tvar molekuly Y</a:t>
            </a:r>
          </a:p>
          <a:p>
            <a:r>
              <a:rPr lang="cs-CZ" dirty="0" smtClean="0"/>
              <a:t>Dva těžké a dva lehké řetězce spojené disulfidickými můstky</a:t>
            </a:r>
          </a:p>
          <a:p>
            <a:r>
              <a:rPr lang="cs-CZ" dirty="0" smtClean="0"/>
              <a:t>Variabilní část – vazba </a:t>
            </a:r>
            <a:r>
              <a:rPr lang="cs-CZ" dirty="0" err="1" smtClean="0"/>
              <a:t>Ag</a:t>
            </a:r>
            <a:endParaRPr lang="cs-CZ" dirty="0" smtClean="0"/>
          </a:p>
          <a:p>
            <a:r>
              <a:rPr lang="cs-CZ" dirty="0" smtClean="0"/>
              <a:t>Konstantní část  - určuje příslušnost </a:t>
            </a:r>
            <a:r>
              <a:rPr lang="cs-CZ" dirty="0" err="1" smtClean="0"/>
              <a:t>Ig</a:t>
            </a:r>
            <a:r>
              <a:rPr lang="cs-CZ" dirty="0" smtClean="0"/>
              <a:t>  do třídy:  - existuje 5 tříd </a:t>
            </a:r>
            <a:r>
              <a:rPr lang="cs-CZ" dirty="0" err="1" smtClean="0"/>
              <a:t>Ig</a:t>
            </a:r>
            <a:r>
              <a:rPr lang="cs-CZ" dirty="0" smtClean="0"/>
              <a:t>: </a:t>
            </a:r>
            <a:r>
              <a:rPr lang="cs-CZ" dirty="0" err="1" smtClean="0"/>
              <a:t>IgA</a:t>
            </a:r>
            <a:r>
              <a:rPr lang="cs-CZ" dirty="0" smtClean="0"/>
              <a:t>, </a:t>
            </a:r>
            <a:r>
              <a:rPr lang="cs-CZ" dirty="0" err="1" smtClean="0"/>
              <a:t>IgG</a:t>
            </a:r>
            <a:r>
              <a:rPr lang="cs-CZ" dirty="0" smtClean="0"/>
              <a:t>, </a:t>
            </a:r>
            <a:r>
              <a:rPr lang="cs-CZ" dirty="0" err="1" smtClean="0"/>
              <a:t>IgD</a:t>
            </a:r>
            <a:r>
              <a:rPr lang="cs-CZ" dirty="0" smtClean="0"/>
              <a:t>, </a:t>
            </a:r>
            <a:r>
              <a:rPr lang="cs-CZ" dirty="0" err="1" smtClean="0"/>
              <a:t>IgE</a:t>
            </a:r>
            <a:r>
              <a:rPr lang="cs-CZ" dirty="0" smtClean="0"/>
              <a:t> a </a:t>
            </a:r>
            <a:r>
              <a:rPr lang="cs-CZ" dirty="0" err="1" smtClean="0"/>
              <a:t>IgM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176" y="1268760"/>
            <a:ext cx="2757872" cy="502990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4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25"/>
    </mc:Choice>
    <mc:Fallback xmlns="">
      <p:transition spd="slow" advTm="27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Vazba </a:t>
            </a:r>
            <a:r>
              <a:rPr lang="cs-CZ" dirty="0" err="1" smtClean="0"/>
              <a:t>Ag</a:t>
            </a:r>
            <a:r>
              <a:rPr lang="cs-CZ" dirty="0" smtClean="0"/>
              <a:t> a protilátky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Nevazebné interakce</a:t>
            </a:r>
          </a:p>
          <a:p>
            <a:pPr lvl="1"/>
            <a:r>
              <a:rPr lang="cs-CZ" dirty="0"/>
              <a:t>Vodíkové můstky</a:t>
            </a:r>
          </a:p>
          <a:p>
            <a:pPr lvl="1"/>
            <a:r>
              <a:rPr lang="cs-CZ" dirty="0"/>
              <a:t>Iontové interakce</a:t>
            </a:r>
          </a:p>
          <a:p>
            <a:pPr lvl="1"/>
            <a:r>
              <a:rPr lang="cs-CZ" dirty="0"/>
              <a:t>van der </a:t>
            </a:r>
            <a:r>
              <a:rPr lang="cs-CZ" dirty="0" err="1"/>
              <a:t>Waalsovy</a:t>
            </a:r>
            <a:r>
              <a:rPr lang="cs-CZ" dirty="0"/>
              <a:t> síly</a:t>
            </a:r>
          </a:p>
          <a:p>
            <a:pPr lvl="1"/>
            <a:r>
              <a:rPr lang="cs-CZ" dirty="0" err="1"/>
              <a:t>Dipol-dipol</a:t>
            </a:r>
            <a:r>
              <a:rPr lang="cs-CZ" dirty="0"/>
              <a:t> </a:t>
            </a:r>
          </a:p>
          <a:p>
            <a:pPr marL="342900" lvl="1" indent="0">
              <a:buNone/>
            </a:pPr>
            <a:endParaRPr lang="cs-CZ" dirty="0" smtClean="0"/>
          </a:p>
          <a:p>
            <a:r>
              <a:rPr lang="cs-CZ" dirty="0"/>
              <a:t>Interakce mezi antigenem a protilátkou závisí na pH, iontové síle a přítomnosti dalších látek např. detergentů, </a:t>
            </a:r>
            <a:r>
              <a:rPr lang="cs-CZ" dirty="0" err="1" smtClean="0"/>
              <a:t>chelatotropních</a:t>
            </a:r>
            <a:r>
              <a:rPr lang="cs-CZ" dirty="0" smtClean="0"/>
              <a:t> </a:t>
            </a:r>
            <a:r>
              <a:rPr lang="cs-CZ" dirty="0"/>
              <a:t>činidel …</a:t>
            </a:r>
            <a:endParaRPr lang="cs-CZ" dirty="0" smtClean="0"/>
          </a:p>
          <a:p>
            <a:pPr marL="342900" lvl="1" indent="0">
              <a:buNone/>
            </a:pPr>
            <a:endParaRPr lang="cs-CZ" dirty="0"/>
          </a:p>
          <a:p>
            <a:pPr marL="342900" lvl="1" indent="0">
              <a:buNone/>
            </a:pPr>
            <a:endParaRPr lang="cs-CZ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1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40"/>
    </mc:Choice>
    <mc:Fallback xmlns="">
      <p:transition spd="slow" advTm="21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Imunochemické metody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Podstatou je interakce </a:t>
            </a:r>
            <a:r>
              <a:rPr lang="cs-CZ" dirty="0" err="1" smtClean="0"/>
              <a:t>Ag</a:t>
            </a:r>
            <a:r>
              <a:rPr lang="cs-CZ" dirty="0" smtClean="0"/>
              <a:t> a protilátky (</a:t>
            </a:r>
            <a:r>
              <a:rPr lang="cs-CZ" dirty="0" err="1" smtClean="0"/>
              <a:t>Ig</a:t>
            </a:r>
            <a:r>
              <a:rPr lang="cs-CZ" dirty="0" smtClean="0"/>
              <a:t>) in vitro za tvorby </a:t>
            </a:r>
            <a:r>
              <a:rPr lang="cs-CZ" dirty="0" err="1" smtClean="0"/>
              <a:t>imunokomplexů</a:t>
            </a:r>
            <a:endParaRPr lang="cs-CZ" dirty="0" smtClean="0"/>
          </a:p>
          <a:p>
            <a:r>
              <a:rPr lang="cs-CZ" dirty="0" smtClean="0"/>
              <a:t>Možnost stanovit přítomnost a koncentraci jak protilátek tak antigenů</a:t>
            </a:r>
          </a:p>
          <a:p>
            <a:r>
              <a:rPr lang="cs-CZ" dirty="0" smtClean="0"/>
              <a:t>Reakce je vysoce specifická, tj. vysoce citlivá</a:t>
            </a:r>
          </a:p>
          <a:p>
            <a:r>
              <a:rPr lang="cs-CZ" dirty="0" smtClean="0"/>
              <a:t>Může vznikat precipitát, </a:t>
            </a:r>
            <a:r>
              <a:rPr lang="cs-CZ" dirty="0" err="1" smtClean="0"/>
              <a:t>aglutinát</a:t>
            </a:r>
            <a:r>
              <a:rPr lang="cs-CZ" dirty="0" smtClean="0"/>
              <a:t> či </a:t>
            </a:r>
            <a:r>
              <a:rPr lang="cs-CZ" dirty="0" err="1" smtClean="0"/>
              <a:t>imunokomplex</a:t>
            </a:r>
            <a:endParaRPr lang="cs-CZ" dirty="0"/>
          </a:p>
          <a:p>
            <a:r>
              <a:rPr lang="cs-CZ" dirty="0" smtClean="0"/>
              <a:t>Pro provedení těchto reakcí potřebujeme předem připravené protilátky – tzv. antiséra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52"/>
    </mc:Choice>
    <mc:Fallback xmlns="">
      <p:transition spd="slow" advTm="71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12C7F8-B8B2-4C92-9653-E842C8AC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Rozdělení imunologických laboratorních metod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BDEC94-C426-46FF-989D-9E70C236C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17638"/>
            <a:ext cx="7886700" cy="4963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serologické </a:t>
            </a:r>
            <a:r>
              <a:rPr lang="cs-CZ" b="1" dirty="0"/>
              <a:t>(humorální) </a:t>
            </a:r>
            <a:r>
              <a:rPr lang="cs-CZ" dirty="0"/>
              <a:t>- detekce antigenů a protilátek, </a:t>
            </a:r>
            <a:r>
              <a:rPr lang="cs-CZ" dirty="0" smtClean="0"/>
              <a:t>tvorba </a:t>
            </a:r>
            <a:r>
              <a:rPr lang="cs-CZ" dirty="0"/>
              <a:t>protilátek proti infekčnímu agens</a:t>
            </a:r>
          </a:p>
          <a:p>
            <a:pPr marL="0" indent="0">
              <a:buNone/>
            </a:pPr>
            <a:r>
              <a:rPr lang="cs-CZ" b="1" dirty="0"/>
              <a:t>		</a:t>
            </a:r>
            <a:endParaRPr lang="cs-CZ" b="1" dirty="0" smtClean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 smtClean="0"/>
              <a:t>buněčné</a:t>
            </a:r>
            <a:r>
              <a:rPr lang="cs-CZ" dirty="0" smtClean="0"/>
              <a:t> </a:t>
            </a:r>
            <a:r>
              <a:rPr lang="cs-CZ" dirty="0"/>
              <a:t>- počty a funkce jednotlivých typů leukocytů 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90967F3D-C56C-48A9-B49C-20BA3AB0D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9921" t="32196" r="30906" b="35346"/>
          <a:stretch>
            <a:fillRect/>
          </a:stretch>
        </p:blipFill>
        <p:spPr bwMode="auto">
          <a:xfrm>
            <a:off x="6240017" y="2608527"/>
            <a:ext cx="1969781" cy="91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Blood cells; drawing shows six types of white blood cells (monocytes, lymphocytes, neutrophils, eosinophils, basophils, and macrophages), a red blood cell (erythrocyte), and platelets.">
            <a:extLst>
              <a:ext uri="{FF2B5EF4-FFF2-40B4-BE49-F238E27FC236}">
                <a16:creationId xmlns:a16="http://schemas.microsoft.com/office/drawing/2014/main" id="{2DF8D6B4-E70D-4F3F-8987-98C07AB7D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17903" b="46747"/>
          <a:stretch>
            <a:fillRect/>
          </a:stretch>
        </p:blipFill>
        <p:spPr bwMode="auto">
          <a:xfrm>
            <a:off x="4367808" y="5085184"/>
            <a:ext cx="4591276" cy="1080120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1"/>
    </mc:Choice>
    <mc:Fallback xmlns="">
      <p:transition spd="slow" advTm="22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oubor:Imunoprecipita&amp;ccaron;ní k&amp;rcaron;ivka.png">
            <a:extLst>
              <a:ext uri="{FF2B5EF4-FFF2-40B4-BE49-F238E27FC236}">
                <a16:creationId xmlns:a16="http://schemas.microsoft.com/office/drawing/2014/main" id="{FFEC3A57-E35C-447B-B9D3-C0EC48C0D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7108" r="10276" b="7997"/>
          <a:stretch/>
        </p:blipFill>
        <p:spPr bwMode="auto">
          <a:xfrm>
            <a:off x="7531886" y="620688"/>
            <a:ext cx="3040311" cy="1783556"/>
          </a:xfrm>
          <a:prstGeom prst="rect">
            <a:avLst/>
          </a:prstGeom>
          <a:noFill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790E6A5-2418-4FEC-AE0D-6BF2F7293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700" dirty="0" err="1"/>
              <a:t>Serologické</a:t>
            </a:r>
            <a:r>
              <a:rPr lang="sk-SK" sz="2700" dirty="0"/>
              <a:t> </a:t>
            </a:r>
            <a:r>
              <a:rPr lang="sk-SK" sz="2700" dirty="0" err="1"/>
              <a:t>metody</a:t>
            </a:r>
            <a:endParaRPr lang="sk-SK" sz="2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14E217-258F-4F6E-A73F-94CD9B653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226470"/>
            <a:ext cx="7886700" cy="33921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900" dirty="0"/>
              <a:t>Reakce antigenu (</a:t>
            </a:r>
            <a:r>
              <a:rPr lang="cs-CZ" sz="1900" dirty="0" err="1"/>
              <a:t>Ag</a:t>
            </a:r>
            <a:r>
              <a:rPr lang="cs-CZ" sz="1900" dirty="0"/>
              <a:t>) s protilátkou (Ab) = </a:t>
            </a:r>
            <a:r>
              <a:rPr lang="cs-CZ" sz="1900" dirty="0" err="1"/>
              <a:t>imunokomplex</a:t>
            </a:r>
            <a:r>
              <a:rPr lang="cs-CZ" sz="1900" dirty="0"/>
              <a:t>:</a:t>
            </a:r>
          </a:p>
          <a:p>
            <a:pPr marL="385763" indent="-385763">
              <a:buAutoNum type="arabicPeriod"/>
            </a:pPr>
            <a:r>
              <a:rPr lang="cs-CZ" sz="1900" b="1" dirty="0"/>
              <a:t>Primární</a:t>
            </a:r>
            <a:r>
              <a:rPr lang="cs-CZ" sz="1900" dirty="0"/>
              <a:t> 	– rychlá, nepozorovatelná  pouhým okem</a:t>
            </a:r>
          </a:p>
          <a:p>
            <a:pPr marL="342900" lvl="1" indent="0">
              <a:buNone/>
            </a:pPr>
            <a:r>
              <a:rPr lang="cs-CZ" sz="1900" dirty="0"/>
              <a:t>     </a:t>
            </a:r>
            <a:r>
              <a:rPr lang="cs-CZ" sz="1900" b="1" dirty="0"/>
              <a:t>fáze</a:t>
            </a:r>
            <a:r>
              <a:rPr lang="cs-CZ" sz="1900" dirty="0"/>
              <a:t>	– tvorba </a:t>
            </a:r>
            <a:r>
              <a:rPr lang="cs-CZ" sz="1900" dirty="0" err="1"/>
              <a:t>imunokomplexů</a:t>
            </a:r>
            <a:r>
              <a:rPr lang="cs-CZ" sz="1900" dirty="0"/>
              <a:t> </a:t>
            </a:r>
            <a:r>
              <a:rPr lang="cs-CZ" sz="1900" dirty="0" err="1"/>
              <a:t>Ag</a:t>
            </a:r>
            <a:r>
              <a:rPr lang="cs-CZ" sz="1900" dirty="0"/>
              <a:t> + Ab 	</a:t>
            </a:r>
          </a:p>
          <a:p>
            <a:pPr marL="342900" lvl="1" indent="0">
              <a:buNone/>
            </a:pPr>
            <a:r>
              <a:rPr lang="cs-CZ" sz="1900" dirty="0"/>
              <a:t>		– vznik vazby jednotlivých epitopů s vazebnými místy protilátek</a:t>
            </a:r>
          </a:p>
          <a:p>
            <a:pPr marL="342900" lvl="1" indent="0">
              <a:buNone/>
            </a:pPr>
            <a:endParaRPr lang="cs-CZ" sz="1900" dirty="0"/>
          </a:p>
          <a:p>
            <a:pPr marL="385763" indent="-385763">
              <a:buAutoNum type="arabicPeriod"/>
            </a:pPr>
            <a:r>
              <a:rPr lang="cs-CZ" sz="1800" b="1" dirty="0"/>
              <a:t>Sekundární</a:t>
            </a:r>
            <a:r>
              <a:rPr lang="cs-CZ" sz="1800" dirty="0"/>
              <a:t> – pomalá, pozorovatelná pouhým okem</a:t>
            </a:r>
          </a:p>
          <a:p>
            <a:pPr marL="0" indent="0">
              <a:buNone/>
            </a:pPr>
            <a:r>
              <a:rPr lang="cs-CZ" sz="1800" dirty="0"/>
              <a:t>	 </a:t>
            </a:r>
            <a:r>
              <a:rPr lang="cs-CZ" sz="1800" b="1" dirty="0"/>
              <a:t>fáze</a:t>
            </a:r>
            <a:r>
              <a:rPr lang="cs-CZ" sz="1800" dirty="0"/>
              <a:t>	    – uplatňuje se </a:t>
            </a:r>
            <a:r>
              <a:rPr lang="cs-CZ" sz="1800" dirty="0" err="1"/>
              <a:t>multivalence</a:t>
            </a:r>
            <a:r>
              <a:rPr lang="cs-CZ" sz="1800" dirty="0"/>
              <a:t> </a:t>
            </a:r>
            <a:r>
              <a:rPr lang="cs-CZ" sz="1800" dirty="0" err="1"/>
              <a:t>Ag</a:t>
            </a:r>
            <a:r>
              <a:rPr lang="cs-CZ" sz="1800" dirty="0"/>
              <a:t> a polyvalence Ab</a:t>
            </a:r>
          </a:p>
          <a:p>
            <a:pPr marL="0" indent="0">
              <a:buNone/>
            </a:pPr>
            <a:r>
              <a:rPr lang="cs-CZ" sz="1800" dirty="0"/>
              <a:t>		    – vznik prostorového komplexu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Pokud nedochází k sekundární fázi reakce, je nutné </a:t>
            </a:r>
            <a:r>
              <a:rPr lang="cs-CZ" sz="1800" dirty="0" err="1"/>
              <a:t>imunokomplexy</a:t>
            </a:r>
            <a:r>
              <a:rPr lang="cs-CZ" sz="1800" dirty="0"/>
              <a:t> vzniklé</a:t>
            </a:r>
          </a:p>
          <a:p>
            <a:pPr marL="0" indent="0">
              <a:buNone/>
            </a:pPr>
            <a:r>
              <a:rPr lang="cs-CZ" sz="1800" dirty="0"/>
              <a:t>v primární fázi vizualizovat – imunochemické metody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5930740-F7CE-43FF-B6EB-EB40F21DD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064" y="1050302"/>
            <a:ext cx="1296144" cy="18466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600" dirty="0"/>
              <a:t>http://www.</a:t>
            </a:r>
            <a:r>
              <a:rPr lang="cs-CZ" sz="600" dirty="0" err="1"/>
              <a:t>wikiskripta.eu</a:t>
            </a:r>
            <a:endParaRPr lang="cs-CZ" sz="6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0"/>
    </mc:Choice>
    <mc:Fallback xmlns="">
      <p:transition spd="slow" advTm="58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D808D-F993-4CC5-A946-562F3B64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700" dirty="0" err="1"/>
              <a:t>Serologické</a:t>
            </a:r>
            <a:r>
              <a:rPr lang="sk-SK" sz="2700" dirty="0"/>
              <a:t> </a:t>
            </a:r>
            <a:r>
              <a:rPr lang="sk-SK" sz="2700" dirty="0" err="1"/>
              <a:t>metody</a:t>
            </a:r>
            <a:endParaRPr lang="sk-SK" sz="2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6CA51A-E78A-4725-B01F-6C3EB061F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85763" indent="-385763">
              <a:buAutoNum type="arabicPeriod"/>
            </a:pPr>
            <a:r>
              <a:rPr lang="cs-CZ" b="1" dirty="0"/>
              <a:t>Klasické serologické </a:t>
            </a:r>
            <a:r>
              <a:rPr lang="cs-CZ" b="1" dirty="0" smtClean="0"/>
              <a:t>metody je přítomna primární i sekundární reakce</a:t>
            </a:r>
            <a:endParaRPr lang="cs-CZ" b="1" dirty="0"/>
          </a:p>
          <a:p>
            <a:pPr lvl="1">
              <a:buFontTx/>
              <a:buChar char="-"/>
            </a:pPr>
            <a:r>
              <a:rPr lang="cs-CZ" dirty="0"/>
              <a:t>Aglutinace (přímá / nepřímá)</a:t>
            </a:r>
          </a:p>
          <a:p>
            <a:pPr lvl="1">
              <a:buFontTx/>
              <a:buChar char="-"/>
            </a:pPr>
            <a:r>
              <a:rPr lang="cs-CZ" dirty="0"/>
              <a:t>Precipitace (v kapalině, v gelu)</a:t>
            </a:r>
          </a:p>
          <a:p>
            <a:pPr marL="385763" indent="-385763">
              <a:buAutoNum type="arabicPeriod"/>
            </a:pPr>
            <a:r>
              <a:rPr lang="cs-CZ" b="1" dirty="0"/>
              <a:t>Imunochemické metody s následnou </a:t>
            </a:r>
            <a:r>
              <a:rPr lang="cs-CZ" b="1" dirty="0" smtClean="0"/>
              <a:t>detekcí – není přítomna sekundární reakce</a:t>
            </a:r>
            <a:endParaRPr lang="cs-CZ" b="1" dirty="0"/>
          </a:p>
          <a:p>
            <a:pPr lvl="1">
              <a:buFontTx/>
              <a:buChar char="-"/>
            </a:pPr>
            <a:r>
              <a:rPr lang="cs-CZ" sz="1500" dirty="0"/>
              <a:t>Imunofluorescence </a:t>
            </a:r>
            <a:r>
              <a:rPr lang="cs-CZ" sz="1500" dirty="0"/>
              <a:t>(přímá / nepřímá)</a:t>
            </a:r>
          </a:p>
          <a:p>
            <a:pPr lvl="1">
              <a:buFontTx/>
              <a:buChar char="-"/>
            </a:pPr>
            <a:r>
              <a:rPr lang="cs-CZ" sz="1500" dirty="0" err="1"/>
              <a:t>Imunoanalýza</a:t>
            </a:r>
            <a:r>
              <a:rPr lang="cs-CZ" sz="1500" dirty="0"/>
              <a:t> (EIA-ELISA, RIA, FIA, LIA)</a:t>
            </a:r>
          </a:p>
          <a:p>
            <a:pPr lvl="1">
              <a:buFontTx/>
              <a:buChar char="-"/>
            </a:pPr>
            <a:r>
              <a:rPr lang="cs-CZ" sz="1500" dirty="0" err="1"/>
              <a:t>Imunoblot</a:t>
            </a:r>
            <a:r>
              <a:rPr lang="cs-CZ" sz="1500" dirty="0"/>
              <a:t>, </a:t>
            </a:r>
            <a:r>
              <a:rPr lang="cs-CZ" sz="1500" dirty="0" err="1"/>
              <a:t>imunodot</a:t>
            </a:r>
            <a:endParaRPr lang="cs-CZ" sz="1500" dirty="0"/>
          </a:p>
          <a:p>
            <a:pPr marL="385763" indent="-385763">
              <a:buAutoNum type="arabicPeriod"/>
            </a:pPr>
            <a:r>
              <a:rPr lang="cs-CZ" b="1" dirty="0"/>
              <a:t>Metody založené na efektorovém účinku protilátek</a:t>
            </a:r>
          </a:p>
          <a:p>
            <a:pPr marL="0" indent="0">
              <a:buNone/>
            </a:pPr>
            <a:r>
              <a:rPr lang="cs-CZ" b="1" dirty="0"/>
              <a:t>      (využívané v klinické mikrobiologii)</a:t>
            </a:r>
          </a:p>
          <a:p>
            <a:pPr lvl="1">
              <a:buFontTx/>
              <a:buChar char="-"/>
            </a:pPr>
            <a:r>
              <a:rPr lang="cs-CZ" sz="1500" dirty="0"/>
              <a:t>Komplement fixační reakce</a:t>
            </a:r>
          </a:p>
          <a:p>
            <a:pPr lvl="1">
              <a:buFontTx/>
              <a:buChar char="-"/>
            </a:pPr>
            <a:r>
              <a:rPr lang="cs-CZ" sz="1500" dirty="0"/>
              <a:t>Inhibiční a neutralizační testy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5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73"/>
    </mc:Choice>
    <mc:Fallback xmlns="">
      <p:transition spd="slow" advTm="56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2DE569-D197-4EFF-BD02-D02842B57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124436"/>
            <a:ext cx="7886700" cy="994172"/>
          </a:xfrm>
        </p:spPr>
        <p:txBody>
          <a:bodyPr>
            <a:normAutofit/>
          </a:bodyPr>
          <a:lstStyle/>
          <a:p>
            <a:r>
              <a:rPr lang="sk-SK" sz="2700" dirty="0" err="1"/>
              <a:t>Aglutinace</a:t>
            </a:r>
            <a:r>
              <a:rPr lang="sk-SK" sz="2700" dirty="0"/>
              <a:t> </a:t>
            </a:r>
            <a:r>
              <a:rPr lang="sk-SK" sz="2700" dirty="0" err="1"/>
              <a:t>vs</a:t>
            </a:r>
            <a:r>
              <a:rPr lang="sk-SK" sz="2700" dirty="0"/>
              <a:t> </a:t>
            </a:r>
            <a:r>
              <a:rPr lang="sk-SK" sz="2700" dirty="0" err="1"/>
              <a:t>Precipitace</a:t>
            </a:r>
            <a:endParaRPr lang="sk-SK" sz="2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4423DC-B0F2-48B9-ACF3-2B85AC041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230" y="2118609"/>
            <a:ext cx="7886700" cy="361495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en-US" sz="2550" b="1" kern="0" dirty="0">
                <a:cs typeface="Arial"/>
              </a:rPr>
              <a:t>Aglutinace (shlukování)</a:t>
            </a:r>
          </a:p>
          <a:p>
            <a:pPr marL="257175" indent="-257175">
              <a:lnSpc>
                <a:spcPct val="80000"/>
              </a:lnSpc>
            </a:pPr>
            <a:endParaRPr lang="cs-CZ" altLang="en-US" sz="788" u="sng" kern="0" dirty="0"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b="0" kern="0" dirty="0">
                <a:cs typeface="Arial"/>
              </a:rPr>
              <a:t>		        </a:t>
            </a:r>
            <a:r>
              <a:rPr lang="cs-CZ" altLang="en-US" sz="2400" kern="0" dirty="0" err="1">
                <a:cs typeface="Arial"/>
              </a:rPr>
              <a:t>Ag</a:t>
            </a:r>
            <a:r>
              <a:rPr lang="cs-CZ" altLang="en-US" sz="2400" kern="0" dirty="0">
                <a:cs typeface="Arial"/>
              </a:rPr>
              <a:t>       	+       	Ab      	 </a:t>
            </a:r>
            <a:r>
              <a:rPr lang="cs-CZ" altLang="en-US" sz="2400" kern="0" dirty="0">
                <a:cs typeface="Arial"/>
                <a:sym typeface="Symbol" pitchFamily="18" charset="2"/>
              </a:rPr>
              <a:t>    	  </a:t>
            </a:r>
            <a:r>
              <a:rPr lang="cs-CZ" altLang="en-US" sz="2400" kern="0" dirty="0" err="1">
                <a:cs typeface="Arial"/>
                <a:sym typeface="Symbol" pitchFamily="18" charset="2"/>
              </a:rPr>
              <a:t>Ag</a:t>
            </a:r>
            <a:r>
              <a:rPr lang="cs-CZ" altLang="en-US" sz="2400" kern="0" dirty="0">
                <a:cs typeface="Arial"/>
                <a:sym typeface="Symbol" pitchFamily="18" charset="2"/>
              </a:rPr>
              <a:t>-Ab</a:t>
            </a:r>
          </a:p>
          <a:p>
            <a:pPr marL="257175" indent="-257175">
              <a:lnSpc>
                <a:spcPct val="80000"/>
              </a:lnSpc>
            </a:pPr>
            <a:endParaRPr lang="cs-CZ" altLang="en-US" sz="788" kern="0" dirty="0">
              <a:cs typeface="Arial"/>
              <a:sym typeface="Symbol" pitchFamily="18" charset="2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b="0" kern="0" dirty="0">
                <a:cs typeface="Arial"/>
                <a:sym typeface="Symbol" pitchFamily="18" charset="2"/>
              </a:rPr>
              <a:t>		</a:t>
            </a:r>
            <a:r>
              <a:rPr lang="cs-CZ" altLang="en-US" b="1" kern="0" dirty="0">
                <a:cs typeface="Arial"/>
                <a:sym typeface="Symbol" pitchFamily="18" charset="2"/>
              </a:rPr>
              <a:t>aglutinogen                      aglutinin                	</a:t>
            </a:r>
            <a:r>
              <a:rPr lang="cs-CZ" altLang="en-US" b="1" kern="0" dirty="0" err="1">
                <a:cs typeface="Arial"/>
                <a:sym typeface="Symbol" pitchFamily="18" charset="2"/>
              </a:rPr>
              <a:t>aglutinát</a:t>
            </a:r>
            <a:endParaRPr lang="cs-CZ" altLang="en-US" b="1" kern="0" dirty="0">
              <a:cs typeface="Arial"/>
              <a:sym typeface="Symbol" pitchFamily="18" charset="2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b="0" kern="0" dirty="0">
                <a:cs typeface="Arial"/>
                <a:sym typeface="Symbol" pitchFamily="18" charset="2"/>
              </a:rPr>
              <a:t>		</a:t>
            </a:r>
            <a:r>
              <a:rPr lang="cs-CZ" altLang="en-US" sz="1800" kern="0" dirty="0">
                <a:cs typeface="Arial"/>
                <a:sym typeface="Symbol" pitchFamily="18" charset="2"/>
              </a:rPr>
              <a:t>makromolekulární		  		</a:t>
            </a:r>
            <a:r>
              <a:rPr lang="cs-CZ" altLang="en-US" sz="1800" kern="0" dirty="0" err="1">
                <a:cs typeface="Arial"/>
                <a:sym typeface="Symbol" pitchFamily="18" charset="2"/>
              </a:rPr>
              <a:t>imunokomplex</a:t>
            </a:r>
            <a:r>
              <a:rPr lang="cs-CZ" altLang="en-US" sz="1800" kern="0" dirty="0">
                <a:cs typeface="Arial"/>
                <a:sym typeface="Symbol" pitchFamily="18" charset="2"/>
              </a:rPr>
              <a:t> „shluk“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sz="1800" kern="0" dirty="0">
                <a:cs typeface="Arial"/>
                <a:sym typeface="Symbol" pitchFamily="18" charset="2"/>
              </a:rPr>
              <a:t>		korpuskulární			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sz="1800" kern="0" dirty="0">
                <a:cs typeface="Arial"/>
                <a:sym typeface="Symbol" pitchFamily="18" charset="2"/>
              </a:rPr>
              <a:t>		nerozpustný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en-US" sz="1800" kern="0" dirty="0">
              <a:cs typeface="Arial"/>
              <a:sym typeface="Symbol" pitchFamily="18" charset="2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sz="1800" kern="0" dirty="0">
                <a:cs typeface="Arial"/>
                <a:sym typeface="Symbol" pitchFamily="18" charset="2"/>
              </a:rPr>
              <a:t>Protilátky naměřené proti epitopům antigenních částic vytvářejí mezi korpuskulární můstky, které vedou ke vzniku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sz="1800" kern="0" dirty="0">
                <a:cs typeface="Arial"/>
                <a:sym typeface="Symbol" pitchFamily="18" charset="2"/>
              </a:rPr>
              <a:t>shluků (</a:t>
            </a:r>
            <a:r>
              <a:rPr lang="cs-CZ" altLang="en-US" sz="1800" kern="0" dirty="0" err="1">
                <a:cs typeface="Arial"/>
                <a:sym typeface="Symbol" pitchFamily="18" charset="2"/>
              </a:rPr>
              <a:t>aglutinátů</a:t>
            </a:r>
            <a:r>
              <a:rPr lang="cs-CZ" altLang="en-US" sz="1800" kern="0" dirty="0">
                <a:cs typeface="Arial"/>
                <a:sym typeface="Symbol" pitchFamily="18" charset="2"/>
              </a:rPr>
              <a:t>)</a:t>
            </a:r>
          </a:p>
          <a:p>
            <a:pPr marL="257175" indent="-257175">
              <a:lnSpc>
                <a:spcPct val="80000"/>
              </a:lnSpc>
            </a:pPr>
            <a:endParaRPr lang="cs-CZ" altLang="en-US" sz="1350" kern="0" dirty="0">
              <a:cs typeface="Arial"/>
              <a:sym typeface="Symbol" pitchFamily="18" charset="2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sz="2550" b="1" kern="0" dirty="0">
                <a:cs typeface="Arial"/>
              </a:rPr>
              <a:t>Precipitace (srážení)</a:t>
            </a:r>
          </a:p>
          <a:p>
            <a:pPr marL="257175" indent="-257175">
              <a:lnSpc>
                <a:spcPct val="80000"/>
              </a:lnSpc>
            </a:pPr>
            <a:endParaRPr lang="cs-CZ" altLang="en-US" sz="788" b="1" kern="0" dirty="0"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sz="2400" kern="0" dirty="0">
                <a:cs typeface="Arial"/>
              </a:rPr>
              <a:t>		       </a:t>
            </a:r>
            <a:r>
              <a:rPr lang="cs-CZ" altLang="en-US" sz="2400" kern="0" dirty="0" err="1">
                <a:cs typeface="Arial"/>
              </a:rPr>
              <a:t>Ag</a:t>
            </a:r>
            <a:r>
              <a:rPr lang="cs-CZ" altLang="en-US" sz="2400" kern="0" dirty="0">
                <a:cs typeface="Arial"/>
              </a:rPr>
              <a:t>       	+       	</a:t>
            </a:r>
            <a:r>
              <a:rPr lang="cs-CZ" altLang="en-US" sz="2400" kern="0" dirty="0">
                <a:cs typeface="Arial"/>
              </a:rPr>
              <a:t>	Ab     </a:t>
            </a:r>
            <a:r>
              <a:rPr lang="cs-CZ" altLang="en-US" sz="2400" kern="0" dirty="0">
                <a:cs typeface="Arial"/>
              </a:rPr>
              <a:t>	  </a:t>
            </a:r>
            <a:r>
              <a:rPr lang="cs-CZ" altLang="en-US" sz="2400" kern="0" dirty="0">
                <a:cs typeface="Arial"/>
                <a:sym typeface="Symbol" pitchFamily="18" charset="2"/>
              </a:rPr>
              <a:t>      </a:t>
            </a:r>
            <a:r>
              <a:rPr lang="cs-CZ" altLang="en-US" sz="2400" kern="0" dirty="0">
                <a:cs typeface="Arial"/>
                <a:sym typeface="Symbol" pitchFamily="18" charset="2"/>
              </a:rPr>
              <a:t>	 </a:t>
            </a:r>
            <a:r>
              <a:rPr lang="cs-CZ" altLang="en-US" sz="2400" kern="0" dirty="0" err="1">
                <a:cs typeface="Arial"/>
                <a:sym typeface="Symbol" pitchFamily="18" charset="2"/>
              </a:rPr>
              <a:t>Ag</a:t>
            </a:r>
            <a:r>
              <a:rPr lang="cs-CZ" altLang="en-US" sz="2400" kern="0" dirty="0">
                <a:cs typeface="Arial"/>
                <a:sym typeface="Symbol" pitchFamily="18" charset="2"/>
              </a:rPr>
              <a:t>-Ab</a:t>
            </a:r>
          </a:p>
          <a:p>
            <a:pPr marL="257175" indent="-257175">
              <a:lnSpc>
                <a:spcPct val="80000"/>
              </a:lnSpc>
            </a:pPr>
            <a:endParaRPr lang="cs-CZ" altLang="en-US" sz="788" kern="0" dirty="0">
              <a:cs typeface="Arial"/>
              <a:sym typeface="Symbol" pitchFamily="18" charset="2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b="0" kern="0" dirty="0">
                <a:cs typeface="Arial"/>
                <a:sym typeface="Symbol" pitchFamily="18" charset="2"/>
              </a:rPr>
              <a:t>		</a:t>
            </a:r>
            <a:r>
              <a:rPr lang="cs-CZ" altLang="en-US" b="1" kern="0" dirty="0" err="1">
                <a:cs typeface="Arial"/>
                <a:sym typeface="Symbol" pitchFamily="18" charset="2"/>
              </a:rPr>
              <a:t>precipitogen</a:t>
            </a:r>
            <a:r>
              <a:rPr lang="cs-CZ" altLang="en-US" b="1" kern="0" dirty="0">
                <a:cs typeface="Arial"/>
                <a:sym typeface="Symbol" pitchFamily="18" charset="2"/>
              </a:rPr>
              <a:t>      </a:t>
            </a:r>
            <a:r>
              <a:rPr lang="cs-CZ" altLang="en-US" b="1" kern="0" dirty="0" smtClean="0">
                <a:cs typeface="Arial"/>
                <a:sym typeface="Symbol" pitchFamily="18" charset="2"/>
              </a:rPr>
              <a:t> </a:t>
            </a:r>
            <a:r>
              <a:rPr lang="cs-CZ" altLang="en-US" b="1" kern="0" dirty="0">
                <a:cs typeface="Arial"/>
                <a:sym typeface="Symbol" pitchFamily="18" charset="2"/>
              </a:rPr>
              <a:t>precipitin               </a:t>
            </a:r>
            <a:r>
              <a:rPr lang="cs-CZ" altLang="en-US" b="1" kern="0" dirty="0" smtClean="0">
                <a:cs typeface="Arial"/>
                <a:sym typeface="Symbol" pitchFamily="18" charset="2"/>
              </a:rPr>
              <a:t>		 </a:t>
            </a:r>
            <a:r>
              <a:rPr lang="cs-CZ" altLang="en-US" b="1" kern="0" dirty="0">
                <a:cs typeface="Arial"/>
                <a:sym typeface="Symbol" pitchFamily="18" charset="2"/>
              </a:rPr>
              <a:t>precipitát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sz="1800" kern="0" dirty="0">
                <a:cs typeface="Arial"/>
                <a:sym typeface="Symbol" pitchFamily="18" charset="2"/>
              </a:rPr>
              <a:t>		nízkomolekulární			               </a:t>
            </a:r>
            <a:r>
              <a:rPr lang="cs-CZ" altLang="en-US" sz="1800" kern="0" dirty="0" err="1">
                <a:cs typeface="Arial"/>
                <a:sym typeface="Symbol" pitchFamily="18" charset="2"/>
              </a:rPr>
              <a:t>imunokomplex</a:t>
            </a:r>
            <a:r>
              <a:rPr lang="cs-CZ" altLang="en-US" sz="1800" kern="0" dirty="0">
                <a:cs typeface="Arial"/>
                <a:sym typeface="Symbol" pitchFamily="18" charset="2"/>
              </a:rPr>
              <a:t> „sraženina“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sz="1800" kern="0" dirty="0">
                <a:cs typeface="Arial"/>
                <a:sym typeface="Symbol" pitchFamily="18" charset="2"/>
              </a:rPr>
              <a:t>		nekorpuskulární		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sz="1800" kern="0" dirty="0">
                <a:cs typeface="Arial"/>
                <a:sym typeface="Symbol" pitchFamily="18" charset="2"/>
              </a:rPr>
              <a:t>		rozpustný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en-US" sz="1800" kern="0" dirty="0">
              <a:cs typeface="Arial"/>
              <a:sym typeface="Symbol" pitchFamily="18" charset="2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sz="1800" kern="0" dirty="0">
                <a:cs typeface="Arial"/>
                <a:sym typeface="Symbol" pitchFamily="18" charset="2"/>
              </a:rPr>
              <a:t>Reakce mezi solubilním antigenem a protilátkou s následným vznikem </a:t>
            </a:r>
            <a:r>
              <a:rPr lang="cs-CZ" altLang="en-US" sz="1800" kern="0" dirty="0">
                <a:cs typeface="Arial"/>
                <a:sym typeface="Symbol" pitchFamily="18" charset="2"/>
              </a:rPr>
              <a:t>precipitátu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sz="1800" kern="0" dirty="0">
                <a:cs typeface="Arial"/>
                <a:sym typeface="Symbol" pitchFamily="18" charset="2"/>
              </a:rPr>
              <a:t> </a:t>
            </a:r>
            <a:r>
              <a:rPr lang="cs-CZ" altLang="en-US" sz="1800" kern="0" dirty="0">
                <a:cs typeface="Arial"/>
                <a:sym typeface="Symbol" pitchFamily="18" charset="2"/>
              </a:rPr>
              <a:t>(hydrofobní vazby – nerozpustný </a:t>
            </a:r>
            <a:r>
              <a:rPr lang="cs-CZ" altLang="en-US" sz="1800" kern="0" dirty="0">
                <a:cs typeface="Arial"/>
                <a:sym typeface="Symbol" pitchFamily="18" charset="2"/>
              </a:rPr>
              <a:t>komplex</a:t>
            </a:r>
            <a:r>
              <a:rPr lang="cs-CZ" altLang="en-US" sz="1800" kern="0" dirty="0">
                <a:cs typeface="Arial"/>
                <a:sym typeface="Symbol" pitchFamily="18" charset="2"/>
              </a:rPr>
              <a:t>) </a:t>
            </a:r>
          </a:p>
          <a:p>
            <a:pPr marL="0" indent="0">
              <a:lnSpc>
                <a:spcPct val="80000"/>
              </a:lnSpc>
              <a:buNone/>
            </a:pPr>
            <a:endParaRPr lang="sk-SK" altLang="en-US" sz="1800" kern="0" dirty="0">
              <a:cs typeface="Arial"/>
              <a:sym typeface="Symbol" pitchFamily="18" charset="2"/>
            </a:endParaRPr>
          </a:p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678" y="620689"/>
            <a:ext cx="1599672" cy="13822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260" y="4864840"/>
            <a:ext cx="1779850" cy="1158315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1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99"/>
    </mc:Choice>
    <mc:Fallback xmlns="">
      <p:transition spd="slow" advTm="42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Stanovení hladin imunoglobulinů – využití aglutinace a precipitace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Detekce celkových hladin protilátek v séru – nefelometrie</a:t>
            </a:r>
          </a:p>
          <a:p>
            <a:r>
              <a:rPr lang="cs-CZ" dirty="0" smtClean="0"/>
              <a:t>Detekce proteinů akutní fáze</a:t>
            </a:r>
          </a:p>
          <a:p>
            <a:r>
              <a:rPr lang="cs-CZ" dirty="0" smtClean="0"/>
              <a:t>Detekce protilátek proti revmatoidnímu faktoru</a:t>
            </a:r>
          </a:p>
          <a:p>
            <a:pPr marL="0" indent="0">
              <a:buNone/>
            </a:pPr>
            <a:r>
              <a:rPr lang="cs-CZ" dirty="0" smtClean="0"/>
              <a:t> </a:t>
            </a:r>
          </a:p>
          <a:p>
            <a:r>
              <a:rPr lang="cs-CZ" dirty="0" smtClean="0"/>
              <a:t>Detekce </a:t>
            </a:r>
            <a:r>
              <a:rPr lang="cs-CZ" dirty="0"/>
              <a:t>protilátek - pomocí precipitace s příslušným antigenem (Salmonela, </a:t>
            </a:r>
            <a:r>
              <a:rPr lang="cs-CZ" dirty="0" err="1"/>
              <a:t>Listerie</a:t>
            </a:r>
            <a:r>
              <a:rPr lang="cs-CZ" dirty="0"/>
              <a:t>, ...) </a:t>
            </a:r>
          </a:p>
          <a:p>
            <a:endParaRPr lang="cs-CZ" dirty="0"/>
          </a:p>
          <a:p>
            <a:r>
              <a:rPr lang="cs-CZ" dirty="0" smtClean="0"/>
              <a:t> </a:t>
            </a:r>
            <a:r>
              <a:rPr lang="cs-CZ" dirty="0"/>
              <a:t>Detekce mikroorganismů pomocí předem připravených protilátek (Salmonela, Streptokoky, Stafylokoky, ...) </a:t>
            </a:r>
          </a:p>
          <a:p>
            <a:r>
              <a:rPr lang="cs-CZ" dirty="0"/>
              <a:t> </a:t>
            </a:r>
          </a:p>
          <a:p>
            <a:r>
              <a:rPr lang="cs-CZ" dirty="0" smtClean="0"/>
              <a:t>Detekce </a:t>
            </a:r>
            <a:r>
              <a:rPr lang="cs-CZ" dirty="0"/>
              <a:t>antigenů vylučovaných mikroorganismy pomocí předem připravených protilátek (Streptokoky – zápal plic, </a:t>
            </a:r>
            <a:r>
              <a:rPr lang="cs-CZ" dirty="0" err="1"/>
              <a:t>Haemophillus</a:t>
            </a:r>
            <a:r>
              <a:rPr lang="cs-CZ" dirty="0"/>
              <a:t> </a:t>
            </a:r>
            <a:r>
              <a:rPr lang="cs-CZ" dirty="0" err="1"/>
              <a:t>influenzae</a:t>
            </a:r>
            <a:r>
              <a:rPr lang="cs-CZ" dirty="0"/>
              <a:t> – meningitida, ...) </a:t>
            </a:r>
          </a:p>
          <a:p>
            <a:r>
              <a:rPr lang="cs-CZ" dirty="0"/>
              <a:t> </a:t>
            </a:r>
          </a:p>
          <a:p>
            <a:r>
              <a:rPr lang="cs-CZ" dirty="0" smtClean="0"/>
              <a:t> </a:t>
            </a:r>
            <a:r>
              <a:rPr lang="cs-CZ" dirty="0"/>
              <a:t>Krevní skupiny – průkaz krevních skupin reakcí protilátek s antigeny na červených krvinkách 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1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56"/>
    </mc:Choice>
    <mc:Fallback xmlns="">
      <p:transition spd="slow" advTm="40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Průkaz protilátek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Má několik rovin:</a:t>
            </a:r>
          </a:p>
          <a:p>
            <a:r>
              <a:rPr lang="cs-CZ" dirty="0" smtClean="0"/>
              <a:t>1. Pacient tvoří nebo </a:t>
            </a:r>
            <a:r>
              <a:rPr lang="cs-CZ" dirty="0"/>
              <a:t>netvoří </a:t>
            </a:r>
            <a:r>
              <a:rPr lang="cs-CZ" dirty="0" smtClean="0"/>
              <a:t>protilátky – diagnóza imunodeficitu</a:t>
            </a:r>
          </a:p>
          <a:p>
            <a:r>
              <a:rPr lang="cs-CZ" dirty="0" smtClean="0"/>
              <a:t>2. Pacient tvoří </a:t>
            </a:r>
            <a:r>
              <a:rPr lang="cs-CZ" dirty="0"/>
              <a:t>nebo netvoří protilátky </a:t>
            </a:r>
            <a:r>
              <a:rPr lang="cs-CZ" dirty="0" smtClean="0"/>
              <a:t>všech tříd -  diagnóza selektivního deficitu </a:t>
            </a:r>
            <a:r>
              <a:rPr lang="cs-CZ" dirty="0" err="1" smtClean="0"/>
              <a:t>IgA</a:t>
            </a:r>
            <a:r>
              <a:rPr lang="cs-CZ" dirty="0" smtClean="0"/>
              <a:t>, </a:t>
            </a:r>
            <a:r>
              <a:rPr lang="cs-CZ" dirty="0" err="1" smtClean="0"/>
              <a:t>IgM</a:t>
            </a:r>
            <a:r>
              <a:rPr lang="cs-CZ" dirty="0" smtClean="0"/>
              <a:t>, deficit podtříd </a:t>
            </a:r>
            <a:r>
              <a:rPr lang="cs-CZ" dirty="0" err="1" smtClean="0"/>
              <a:t>Ig</a:t>
            </a:r>
            <a:endParaRPr lang="cs-CZ" dirty="0" smtClean="0"/>
          </a:p>
          <a:p>
            <a:r>
              <a:rPr lang="cs-CZ" dirty="0" smtClean="0"/>
              <a:t>3. Pacient tvoří specifické protilátky – odolnost proti infekcím, často se používá v mikrobiologii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4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80"/>
    </mc:Choice>
    <mc:Fallback xmlns="">
      <p:transition spd="slow" advTm="55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Průkaz protilátek – po infekci interpretace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9900" y="2057401"/>
            <a:ext cx="6434472" cy="3394472"/>
          </a:xfrm>
        </p:spPr>
        <p:txBody>
          <a:bodyPr>
            <a:normAutofit fontScale="92500"/>
          </a:bodyPr>
          <a:lstStyle/>
          <a:p>
            <a:r>
              <a:rPr lang="en-GB" b="1" dirty="0" err="1"/>
              <a:t>akutní</a:t>
            </a:r>
            <a:r>
              <a:rPr lang="en-GB" b="1" dirty="0"/>
              <a:t> </a:t>
            </a:r>
            <a:r>
              <a:rPr lang="en-GB" b="1" dirty="0" err="1"/>
              <a:t>infekce</a:t>
            </a:r>
            <a:r>
              <a:rPr lang="en-GB" dirty="0"/>
              <a:t>: </a:t>
            </a:r>
            <a:r>
              <a:rPr lang="en-GB" b="1" dirty="0" err="1"/>
              <a:t>velké</a:t>
            </a:r>
            <a:r>
              <a:rPr lang="en-GB" b="1" dirty="0"/>
              <a:t> </a:t>
            </a:r>
            <a:r>
              <a:rPr lang="en-GB" b="1" dirty="0" err="1"/>
              <a:t>množství</a:t>
            </a:r>
            <a:r>
              <a:rPr lang="en-GB" b="1" dirty="0"/>
              <a:t> </a:t>
            </a:r>
            <a:r>
              <a:rPr lang="en-GB" b="1" dirty="0" err="1"/>
              <a:t>protilátek</a:t>
            </a:r>
            <a:r>
              <a:rPr lang="en-GB" dirty="0"/>
              <a:t>, </a:t>
            </a:r>
            <a:r>
              <a:rPr lang="en-GB" dirty="0" err="1" smtClean="0"/>
              <a:t>převážně</a:t>
            </a:r>
            <a:r>
              <a:rPr lang="cs-CZ" dirty="0"/>
              <a:t> </a:t>
            </a:r>
            <a:r>
              <a:rPr lang="en-GB" b="1" dirty="0" err="1" smtClean="0"/>
              <a:t>třídy</a:t>
            </a:r>
            <a:r>
              <a:rPr lang="en-GB" b="1" dirty="0" smtClean="0"/>
              <a:t> </a:t>
            </a:r>
            <a:r>
              <a:rPr lang="en-GB" b="1" dirty="0"/>
              <a:t>IgM</a:t>
            </a:r>
            <a:r>
              <a:rPr lang="en-GB" dirty="0"/>
              <a:t>, </a:t>
            </a:r>
            <a:r>
              <a:rPr lang="en-GB" dirty="0" err="1"/>
              <a:t>případně</a:t>
            </a:r>
            <a:r>
              <a:rPr lang="en-GB" dirty="0"/>
              <a:t> IgM </a:t>
            </a:r>
            <a:r>
              <a:rPr lang="en-GB" dirty="0" err="1"/>
              <a:t>i</a:t>
            </a:r>
            <a:r>
              <a:rPr lang="en-GB" dirty="0"/>
              <a:t> IgG </a:t>
            </a:r>
            <a:r>
              <a:rPr lang="en-GB" b="1" dirty="0" smtClean="0"/>
              <a:t>(1)</a:t>
            </a:r>
            <a:endParaRPr lang="cs-CZ" b="1" dirty="0" smtClean="0"/>
          </a:p>
          <a:p>
            <a:r>
              <a:rPr lang="en-GB" b="1" dirty="0" err="1" smtClean="0"/>
              <a:t>po</a:t>
            </a:r>
            <a:r>
              <a:rPr lang="en-GB" b="1" dirty="0" smtClean="0"/>
              <a:t> </a:t>
            </a:r>
            <a:r>
              <a:rPr lang="en-GB" b="1" dirty="0" err="1" smtClean="0"/>
              <a:t>prodělané</a:t>
            </a:r>
            <a:r>
              <a:rPr lang="en-GB" b="1" dirty="0" smtClean="0"/>
              <a:t> </a:t>
            </a:r>
            <a:r>
              <a:rPr lang="en-GB" b="1" dirty="0" err="1" smtClean="0"/>
              <a:t>infekci</a:t>
            </a:r>
            <a:r>
              <a:rPr lang="en-GB" dirty="0" smtClean="0"/>
              <a:t>: </a:t>
            </a:r>
            <a:r>
              <a:rPr lang="en-GB" b="1" dirty="0" err="1" smtClean="0"/>
              <a:t>malé</a:t>
            </a:r>
            <a:r>
              <a:rPr lang="en-GB" b="1" dirty="0" smtClean="0"/>
              <a:t> </a:t>
            </a:r>
            <a:r>
              <a:rPr lang="en-GB" b="1" dirty="0" err="1" smtClean="0"/>
              <a:t>množství</a:t>
            </a:r>
            <a:r>
              <a:rPr lang="en-GB" b="1" dirty="0" smtClean="0"/>
              <a:t> </a:t>
            </a:r>
            <a:r>
              <a:rPr lang="en-GB" b="1" dirty="0" err="1" smtClean="0"/>
              <a:t>protilátek</a:t>
            </a:r>
            <a:r>
              <a:rPr lang="en-GB" dirty="0" smtClean="0"/>
              <a:t>,</a:t>
            </a:r>
            <a:r>
              <a:rPr lang="cs-CZ" dirty="0" smtClean="0"/>
              <a:t> </a:t>
            </a:r>
            <a:r>
              <a:rPr lang="en-GB" b="1" dirty="0" err="1" smtClean="0"/>
              <a:t>pouze</a:t>
            </a:r>
            <a:r>
              <a:rPr lang="en-GB" b="1" dirty="0" smtClean="0"/>
              <a:t> IgG </a:t>
            </a:r>
            <a:r>
              <a:rPr lang="en-GB" dirty="0" smtClean="0"/>
              <a:t>(</a:t>
            </a:r>
            <a:r>
              <a:rPr lang="en-GB" dirty="0" err="1" smtClean="0"/>
              <a:t>imunologická</a:t>
            </a:r>
            <a:r>
              <a:rPr lang="en-GB" dirty="0" smtClean="0"/>
              <a:t> </a:t>
            </a:r>
            <a:r>
              <a:rPr lang="en-GB" dirty="0" err="1" smtClean="0"/>
              <a:t>paměť</a:t>
            </a:r>
            <a:r>
              <a:rPr lang="en-GB" dirty="0" smtClean="0"/>
              <a:t>) </a:t>
            </a:r>
            <a:r>
              <a:rPr lang="en-GB" b="1" dirty="0" smtClean="0"/>
              <a:t>(2)</a:t>
            </a:r>
            <a:endParaRPr lang="cs-CZ" b="1" dirty="0" smtClean="0"/>
          </a:p>
          <a:p>
            <a:r>
              <a:rPr lang="en-GB" dirty="0" err="1" smtClean="0"/>
              <a:t>chronická</a:t>
            </a:r>
            <a:r>
              <a:rPr lang="en-GB" dirty="0" smtClean="0"/>
              <a:t> </a:t>
            </a:r>
            <a:r>
              <a:rPr lang="en-GB" dirty="0" err="1"/>
              <a:t>infekce</a:t>
            </a:r>
            <a:r>
              <a:rPr lang="en-GB" dirty="0"/>
              <a:t>: </a:t>
            </a:r>
            <a:r>
              <a:rPr lang="en-GB" dirty="0" err="1"/>
              <a:t>různé</a:t>
            </a:r>
            <a:r>
              <a:rPr lang="en-GB" dirty="0"/>
              <a:t> </a:t>
            </a:r>
            <a:r>
              <a:rPr lang="en-GB" dirty="0" err="1"/>
              <a:t>možnosti</a:t>
            </a:r>
            <a:r>
              <a:rPr lang="en-GB" dirty="0"/>
              <a:t> </a:t>
            </a:r>
            <a:r>
              <a:rPr lang="en-GB" dirty="0" err="1"/>
              <a:t>podle</a:t>
            </a:r>
            <a:r>
              <a:rPr lang="en-GB" dirty="0"/>
              <a:t> </a:t>
            </a:r>
            <a:r>
              <a:rPr lang="en-GB" dirty="0" err="1" smtClean="0"/>
              <a:t>aktivity</a:t>
            </a:r>
            <a:r>
              <a:rPr lang="cs-CZ" dirty="0"/>
              <a:t> </a:t>
            </a:r>
            <a:r>
              <a:rPr lang="en-GB" dirty="0" err="1" smtClean="0"/>
              <a:t>infekce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5150470"/>
            <a:ext cx="4968552" cy="149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96"/>
    </mc:Choice>
    <mc:Fallback xmlns="">
      <p:transition spd="slow" advTm="32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 lymfocyty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základními buňkami specifické humorální imunity </a:t>
            </a:r>
          </a:p>
          <a:p>
            <a:r>
              <a:rPr lang="cs-CZ"/>
              <a:t>primární funkce - produkce protilátek – imunoglobulinů (Ig)</a:t>
            </a:r>
          </a:p>
          <a:p>
            <a:r>
              <a:rPr lang="cs-CZ"/>
              <a:t>Ig- zaměřeny proti mikroorganismům nebo jejich toxinům působících v tělních tekutinách či dutinách tj. mimo buňky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84"/>
    </mc:Choice>
    <mc:Fallback xmlns="">
      <p:transition spd="slow" advTm="2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Průkaz protilátek - interpretace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 err="1"/>
              <a:t>obtížné</a:t>
            </a:r>
            <a:r>
              <a:rPr lang="en-GB" b="1" dirty="0"/>
              <a:t> </a:t>
            </a:r>
            <a:r>
              <a:rPr lang="en-GB" b="1" dirty="0" err="1"/>
              <a:t>zjistit</a:t>
            </a:r>
            <a:r>
              <a:rPr lang="en-GB" b="1" dirty="0"/>
              <a:t> </a:t>
            </a:r>
            <a:r>
              <a:rPr lang="en-GB" b="1" dirty="0" err="1"/>
              <a:t>absolutní</a:t>
            </a:r>
            <a:r>
              <a:rPr lang="en-GB" b="1" dirty="0"/>
              <a:t> </a:t>
            </a:r>
            <a:r>
              <a:rPr lang="en-GB" b="1" dirty="0" err="1"/>
              <a:t>koncentraci</a:t>
            </a:r>
            <a:r>
              <a:rPr lang="en-GB" b="1" dirty="0"/>
              <a:t> </a:t>
            </a:r>
            <a:r>
              <a:rPr lang="en-GB" b="1" dirty="0" err="1"/>
              <a:t>protilátek</a:t>
            </a:r>
            <a:r>
              <a:rPr lang="en-GB" b="1" dirty="0"/>
              <a:t/>
            </a:r>
            <a:br>
              <a:rPr lang="en-GB" b="1" dirty="0"/>
            </a:br>
            <a:r>
              <a:rPr lang="en-GB" b="1" dirty="0" err="1"/>
              <a:t>proti</a:t>
            </a:r>
            <a:r>
              <a:rPr lang="en-GB" b="1" dirty="0"/>
              <a:t> </a:t>
            </a:r>
            <a:r>
              <a:rPr lang="en-GB" b="1" dirty="0" err="1"/>
              <a:t>konkrétnímu</a:t>
            </a:r>
            <a:r>
              <a:rPr lang="en-GB" b="1" dirty="0"/>
              <a:t> </a:t>
            </a:r>
            <a:r>
              <a:rPr lang="en-GB" b="1" dirty="0" err="1"/>
              <a:t>antigenu</a:t>
            </a:r>
            <a:r>
              <a:rPr lang="en-GB" b="1" dirty="0"/>
              <a:t> </a:t>
            </a:r>
            <a:r>
              <a:rPr lang="en-GB" dirty="0"/>
              <a:t>(ne </a:t>
            </a:r>
            <a:r>
              <a:rPr lang="en-GB" dirty="0" err="1"/>
              <a:t>celkové</a:t>
            </a:r>
            <a:r>
              <a:rPr lang="en-GB" dirty="0"/>
              <a:t> </a:t>
            </a:r>
            <a:r>
              <a:rPr lang="en-GB" dirty="0" err="1"/>
              <a:t>množství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imunoglobulinů</a:t>
            </a:r>
            <a:r>
              <a:rPr lang="en-GB" dirty="0"/>
              <a:t>) v </a:t>
            </a:r>
            <a:r>
              <a:rPr lang="en-GB" dirty="0" err="1"/>
              <a:t>jednotkách</a:t>
            </a:r>
            <a:r>
              <a:rPr lang="en-GB" dirty="0"/>
              <a:t> </a:t>
            </a:r>
            <a:r>
              <a:rPr lang="en-GB" dirty="0" err="1"/>
              <a:t>mol</a:t>
            </a:r>
            <a:r>
              <a:rPr lang="en-GB" dirty="0"/>
              <a:t>/l, mg/l </a:t>
            </a:r>
            <a:r>
              <a:rPr lang="en-GB" dirty="0" err="1" smtClean="0"/>
              <a:t>apod</a:t>
            </a:r>
            <a:r>
              <a:rPr lang="en-GB" dirty="0" smtClean="0"/>
              <a:t>.</a:t>
            </a:r>
            <a:endParaRPr lang="cs-CZ" dirty="0"/>
          </a:p>
          <a:p>
            <a:r>
              <a:rPr lang="en-GB" b="1" dirty="0" err="1" smtClean="0"/>
              <a:t>zjišťuje</a:t>
            </a:r>
            <a:r>
              <a:rPr lang="en-GB" b="1" dirty="0" smtClean="0"/>
              <a:t> </a:t>
            </a:r>
            <a:r>
              <a:rPr lang="en-GB" b="1" dirty="0"/>
              <a:t>se </a:t>
            </a:r>
            <a:r>
              <a:rPr lang="en-GB" b="1" dirty="0" err="1"/>
              <a:t>relativní</a:t>
            </a:r>
            <a:r>
              <a:rPr lang="en-GB" b="1" dirty="0"/>
              <a:t> </a:t>
            </a:r>
            <a:r>
              <a:rPr lang="en-GB" b="1" dirty="0" err="1"/>
              <a:t>množství</a:t>
            </a:r>
            <a:r>
              <a:rPr lang="en-GB" b="1" dirty="0"/>
              <a:t> </a:t>
            </a:r>
            <a:r>
              <a:rPr lang="en-GB" dirty="0" err="1"/>
              <a:t>konkrétních</a:t>
            </a:r>
            <a:r>
              <a:rPr lang="en-GB" dirty="0"/>
              <a:t> </a:t>
            </a:r>
            <a:r>
              <a:rPr lang="en-GB" dirty="0" err="1" smtClean="0"/>
              <a:t>protilátek</a:t>
            </a:r>
            <a:r>
              <a:rPr lang="cs-CZ" dirty="0" smtClean="0"/>
              <a:t> </a:t>
            </a:r>
            <a:r>
              <a:rPr lang="en-GB" b="1" dirty="0" err="1" smtClean="0"/>
              <a:t>postupným</a:t>
            </a:r>
            <a:r>
              <a:rPr lang="en-GB" b="1" dirty="0" smtClean="0"/>
              <a:t> </a:t>
            </a:r>
            <a:r>
              <a:rPr lang="en-GB" b="1" dirty="0" err="1"/>
              <a:t>ředěním</a:t>
            </a:r>
            <a:r>
              <a:rPr lang="en-GB" b="1" dirty="0"/>
              <a:t> </a:t>
            </a:r>
            <a:r>
              <a:rPr lang="en-GB" dirty="0" err="1"/>
              <a:t>pacientova</a:t>
            </a:r>
            <a:r>
              <a:rPr lang="en-GB" dirty="0"/>
              <a:t> </a:t>
            </a:r>
            <a:r>
              <a:rPr lang="en-GB" dirty="0" err="1"/>
              <a:t>séra</a:t>
            </a:r>
            <a:r>
              <a:rPr lang="en-GB" dirty="0"/>
              <a:t>:</a:t>
            </a:r>
            <a:br>
              <a:rPr lang="en-GB" dirty="0"/>
            </a:br>
            <a:r>
              <a:rPr lang="cs-CZ" dirty="0" smtClean="0"/>
              <a:t>	</a:t>
            </a:r>
            <a:r>
              <a:rPr lang="en-GB" dirty="0" smtClean="0"/>
              <a:t>– </a:t>
            </a:r>
            <a:r>
              <a:rPr lang="en-GB" b="1" dirty="0" err="1"/>
              <a:t>pozitivní</a:t>
            </a:r>
            <a:r>
              <a:rPr lang="en-GB" b="1" dirty="0"/>
              <a:t> </a:t>
            </a:r>
            <a:r>
              <a:rPr lang="en-GB" dirty="0" err="1"/>
              <a:t>reakce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b="1" dirty="0" err="1"/>
              <a:t>vysokém</a:t>
            </a:r>
            <a:r>
              <a:rPr lang="en-GB" b="1" dirty="0"/>
              <a:t> </a:t>
            </a:r>
            <a:r>
              <a:rPr lang="en-GB" b="1" dirty="0" err="1"/>
              <a:t>zředění</a:t>
            </a:r>
            <a:r>
              <a:rPr lang="en-GB" b="1" dirty="0"/>
              <a:t> </a:t>
            </a:r>
            <a:r>
              <a:rPr lang="en-GB" dirty="0"/>
              <a:t>v </a:t>
            </a:r>
            <a:r>
              <a:rPr lang="en-GB" dirty="0" err="1"/>
              <a:t>séru</a:t>
            </a:r>
            <a:r>
              <a:rPr lang="en-GB" dirty="0"/>
              <a:t> je </a:t>
            </a:r>
            <a:r>
              <a:rPr lang="en-GB" b="1" dirty="0" err="1" smtClean="0"/>
              <a:t>velké</a:t>
            </a:r>
            <a:r>
              <a:rPr lang="en-GB" b="1" dirty="0" smtClean="0"/>
              <a:t> </a:t>
            </a:r>
            <a:r>
              <a:rPr lang="en-GB" b="1" dirty="0" err="1"/>
              <a:t>množství</a:t>
            </a:r>
            <a:r>
              <a:rPr lang="en-GB" b="1" dirty="0"/>
              <a:t> </a:t>
            </a:r>
            <a:r>
              <a:rPr lang="en-GB" b="1" dirty="0" err="1"/>
              <a:t>protilátky</a:t>
            </a:r>
            <a:r>
              <a:rPr lang="en-GB" b="1" dirty="0"/>
              <a:t/>
            </a:r>
            <a:br>
              <a:rPr lang="en-GB" b="1" dirty="0"/>
            </a:br>
            <a:r>
              <a:rPr lang="cs-CZ" b="1" dirty="0" smtClean="0"/>
              <a:t>	</a:t>
            </a:r>
            <a:r>
              <a:rPr lang="en-GB" dirty="0" smtClean="0"/>
              <a:t>– </a:t>
            </a:r>
            <a:r>
              <a:rPr lang="en-GB" b="1" dirty="0" err="1"/>
              <a:t>pozitivní</a:t>
            </a:r>
            <a:r>
              <a:rPr lang="en-GB" b="1" dirty="0"/>
              <a:t> </a:t>
            </a:r>
            <a:r>
              <a:rPr lang="en-GB" dirty="0" err="1"/>
              <a:t>reakce</a:t>
            </a:r>
            <a:r>
              <a:rPr lang="en-GB" dirty="0"/>
              <a:t> </a:t>
            </a:r>
            <a:r>
              <a:rPr lang="en-GB" b="1" dirty="0" err="1"/>
              <a:t>jen</a:t>
            </a:r>
            <a:r>
              <a:rPr lang="en-GB" b="1" dirty="0"/>
              <a:t> </a:t>
            </a:r>
            <a:r>
              <a:rPr lang="en-GB" b="1" dirty="0" err="1"/>
              <a:t>při</a:t>
            </a:r>
            <a:r>
              <a:rPr lang="en-GB" b="1" dirty="0"/>
              <a:t> </a:t>
            </a:r>
            <a:r>
              <a:rPr lang="en-GB" b="1" dirty="0" err="1"/>
              <a:t>nízkém</a:t>
            </a:r>
            <a:r>
              <a:rPr lang="en-GB" b="1" dirty="0"/>
              <a:t> </a:t>
            </a:r>
            <a:r>
              <a:rPr lang="en-GB" b="1" dirty="0" err="1"/>
              <a:t>zředění</a:t>
            </a:r>
            <a:r>
              <a:rPr lang="en-GB" b="1" dirty="0"/>
              <a:t> </a:t>
            </a:r>
            <a:r>
              <a:rPr lang="en-GB" dirty="0"/>
              <a:t>v </a:t>
            </a:r>
            <a:r>
              <a:rPr lang="en-GB" dirty="0" err="1"/>
              <a:t>séru</a:t>
            </a:r>
            <a:r>
              <a:rPr lang="en-GB" dirty="0"/>
              <a:t> </a:t>
            </a:r>
            <a:r>
              <a:rPr lang="en-GB" dirty="0" smtClean="0"/>
              <a:t>je </a:t>
            </a:r>
            <a:r>
              <a:rPr lang="en-GB" b="1" dirty="0" err="1"/>
              <a:t>malé</a:t>
            </a:r>
            <a:r>
              <a:rPr lang="en-GB" b="1" dirty="0"/>
              <a:t> </a:t>
            </a:r>
            <a:r>
              <a:rPr lang="en-GB" b="1" dirty="0" err="1"/>
              <a:t>množství</a:t>
            </a:r>
            <a:r>
              <a:rPr lang="en-GB" b="1" dirty="0"/>
              <a:t> </a:t>
            </a:r>
            <a:r>
              <a:rPr lang="en-GB" b="1" dirty="0" err="1"/>
              <a:t>protilátky</a:t>
            </a:r>
            <a:r>
              <a:rPr lang="en-GB" dirty="0"/>
              <a:t> 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1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56"/>
    </mc:Choice>
    <mc:Fallback xmlns="">
      <p:transition spd="slow" advTm="46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Protilátky třídy </a:t>
            </a:r>
            <a:r>
              <a:rPr lang="cs-CZ" b="1" dirty="0" err="1" smtClean="0"/>
              <a:t>IgM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 err="1"/>
              <a:t>pentamer</a:t>
            </a:r>
            <a:r>
              <a:rPr lang="en-GB" b="1" dirty="0"/>
              <a:t> </a:t>
            </a:r>
            <a:r>
              <a:rPr lang="en-GB" dirty="0"/>
              <a:t>→ </a:t>
            </a:r>
            <a:r>
              <a:rPr lang="en-GB" b="1" dirty="0" err="1"/>
              <a:t>neproniká</a:t>
            </a:r>
            <a:r>
              <a:rPr lang="en-GB" b="1" dirty="0"/>
              <a:t> to </a:t>
            </a:r>
            <a:r>
              <a:rPr lang="en-GB" b="1" dirty="0" err="1" smtClean="0"/>
              <a:t>tkání</a:t>
            </a:r>
            <a:endParaRPr lang="cs-CZ" b="1" dirty="0"/>
          </a:p>
          <a:p>
            <a:r>
              <a:rPr lang="en-GB" b="1" dirty="0" err="1" smtClean="0"/>
              <a:t>teoreticky</a:t>
            </a:r>
            <a:r>
              <a:rPr lang="en-GB" b="1" dirty="0" smtClean="0"/>
              <a:t> </a:t>
            </a:r>
            <a:r>
              <a:rPr lang="en-GB" b="1" dirty="0"/>
              <a:t>10 </a:t>
            </a:r>
            <a:r>
              <a:rPr lang="en-GB" b="1" dirty="0" err="1"/>
              <a:t>vazebných</a:t>
            </a:r>
            <a:r>
              <a:rPr lang="en-GB" b="1" dirty="0"/>
              <a:t> </a:t>
            </a:r>
            <a:r>
              <a:rPr lang="en-GB" b="1" dirty="0" err="1"/>
              <a:t>míst</a:t>
            </a:r>
            <a:r>
              <a:rPr lang="en-GB" b="1" dirty="0"/>
              <a:t> </a:t>
            </a: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en-GB" dirty="0" err="1" smtClean="0"/>
              <a:t>prakticky</a:t>
            </a:r>
            <a:r>
              <a:rPr lang="en-GB" dirty="0" smtClean="0"/>
              <a:t> </a:t>
            </a:r>
            <a:r>
              <a:rPr lang="en-GB" dirty="0"/>
              <a:t>je </a:t>
            </a:r>
            <a:r>
              <a:rPr lang="en-GB" dirty="0" err="1"/>
              <a:t>jich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5 </a:t>
            </a:r>
            <a:r>
              <a:rPr lang="en-GB" dirty="0" err="1"/>
              <a:t>prostorově</a:t>
            </a:r>
            <a:r>
              <a:rPr lang="en-GB" dirty="0"/>
              <a:t> </a:t>
            </a:r>
            <a:r>
              <a:rPr lang="en-GB" dirty="0" err="1" smtClean="0"/>
              <a:t>blokováno</a:t>
            </a:r>
            <a:endParaRPr lang="cs-CZ" dirty="0"/>
          </a:p>
          <a:p>
            <a:r>
              <a:rPr lang="en-GB" b="1" dirty="0" err="1" smtClean="0"/>
              <a:t>aktivuje</a:t>
            </a:r>
            <a:r>
              <a:rPr lang="en-GB" b="1" dirty="0" smtClean="0"/>
              <a:t> </a:t>
            </a:r>
            <a:r>
              <a:rPr lang="en-GB" b="1" dirty="0" err="1"/>
              <a:t>komplement</a:t>
            </a:r>
            <a:r>
              <a:rPr lang="en-GB" dirty="0"/>
              <a:t>, </a:t>
            </a:r>
            <a:r>
              <a:rPr lang="en-GB" b="1" dirty="0" err="1"/>
              <a:t>snadno</a:t>
            </a:r>
            <a:r>
              <a:rPr lang="en-GB" b="1" dirty="0"/>
              <a:t> </a:t>
            </a:r>
            <a:r>
              <a:rPr lang="en-GB" b="1" dirty="0" err="1" smtClean="0"/>
              <a:t>aglutinuje</a:t>
            </a:r>
            <a:endParaRPr lang="cs-CZ" b="1" dirty="0"/>
          </a:p>
          <a:p>
            <a:r>
              <a:rPr lang="en-GB" b="1" dirty="0" err="1" smtClean="0"/>
              <a:t>vytvářeny</a:t>
            </a:r>
            <a:r>
              <a:rPr lang="en-GB" b="1" dirty="0" smtClean="0"/>
              <a:t> </a:t>
            </a:r>
            <a:r>
              <a:rPr lang="en-GB" b="1" dirty="0" err="1"/>
              <a:t>jako</a:t>
            </a:r>
            <a:r>
              <a:rPr lang="en-GB" b="1" dirty="0"/>
              <a:t> </a:t>
            </a:r>
            <a:r>
              <a:rPr lang="en-GB" b="1" dirty="0" err="1"/>
              <a:t>první</a:t>
            </a:r>
            <a:r>
              <a:rPr lang="en-GB" b="1" dirty="0"/>
              <a:t> </a:t>
            </a:r>
            <a:r>
              <a:rPr lang="en-GB" dirty="0" err="1" smtClean="0"/>
              <a:t>jejich</a:t>
            </a:r>
            <a:r>
              <a:rPr lang="en-GB" dirty="0" smtClean="0"/>
              <a:t> </a:t>
            </a:r>
            <a:r>
              <a:rPr lang="en-GB" dirty="0" err="1"/>
              <a:t>produkce</a:t>
            </a:r>
            <a:r>
              <a:rPr lang="en-GB" dirty="0"/>
              <a:t> </a:t>
            </a:r>
            <a:r>
              <a:rPr lang="en-GB" dirty="0" err="1"/>
              <a:t>nevyžaduje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izotypový</a:t>
            </a:r>
            <a:r>
              <a:rPr lang="en-GB" dirty="0"/>
              <a:t> </a:t>
            </a:r>
            <a:r>
              <a:rPr lang="en-GB" dirty="0" err="1" smtClean="0"/>
              <a:t>přesmyk</a:t>
            </a:r>
            <a:endParaRPr lang="cs-CZ" dirty="0" smtClean="0"/>
          </a:p>
          <a:p>
            <a:r>
              <a:rPr lang="en-GB" dirty="0" err="1" smtClean="0"/>
              <a:t>pokud</a:t>
            </a:r>
            <a:r>
              <a:rPr lang="en-GB" dirty="0" smtClean="0"/>
              <a:t> </a:t>
            </a:r>
            <a:r>
              <a:rPr lang="en-GB" dirty="0" err="1"/>
              <a:t>dojde</a:t>
            </a:r>
            <a:r>
              <a:rPr lang="en-GB" dirty="0"/>
              <a:t> k </a:t>
            </a:r>
            <a:r>
              <a:rPr lang="en-GB" b="1" dirty="0" err="1"/>
              <a:t>infekci</a:t>
            </a:r>
            <a:r>
              <a:rPr lang="en-GB" b="1" dirty="0"/>
              <a:t> </a:t>
            </a:r>
            <a:r>
              <a:rPr lang="en-GB" b="1" dirty="0" err="1"/>
              <a:t>fétu</a:t>
            </a:r>
            <a:r>
              <a:rPr lang="en-GB" dirty="0"/>
              <a:t>,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b="1" dirty="0"/>
              <a:t>IgM </a:t>
            </a:r>
            <a:r>
              <a:rPr lang="en-GB" b="1" dirty="0" err="1"/>
              <a:t>přítomny</a:t>
            </a:r>
            <a:r>
              <a:rPr lang="en-GB" b="1" dirty="0"/>
              <a:t> </a:t>
            </a:r>
            <a:r>
              <a:rPr lang="en-GB" b="1" dirty="0" err="1"/>
              <a:t>již</a:t>
            </a:r>
            <a:r>
              <a:rPr lang="en-GB" b="1" dirty="0"/>
              <a:t/>
            </a:r>
            <a:br>
              <a:rPr lang="en-GB" b="1" dirty="0"/>
            </a:br>
            <a:r>
              <a:rPr lang="en-GB" b="1" dirty="0" err="1"/>
              <a:t>při</a:t>
            </a:r>
            <a:r>
              <a:rPr lang="en-GB" b="1" dirty="0"/>
              <a:t> </a:t>
            </a:r>
            <a:r>
              <a:rPr lang="en-GB" b="1" dirty="0" err="1"/>
              <a:t>narození</a:t>
            </a:r>
            <a:r>
              <a:rPr lang="en-GB" b="1" dirty="0"/>
              <a:t> </a:t>
            </a:r>
            <a:r>
              <a:rPr lang="cs-CZ" b="1" dirty="0" smtClean="0"/>
              <a:t> - </a:t>
            </a:r>
            <a:r>
              <a:rPr lang="en-GB" dirty="0" smtClean="0"/>
              <a:t>IgM </a:t>
            </a:r>
            <a:r>
              <a:rPr lang="en-GB" dirty="0" err="1"/>
              <a:t>musely</a:t>
            </a:r>
            <a:r>
              <a:rPr lang="en-GB" dirty="0"/>
              <a:t> </a:t>
            </a:r>
            <a:r>
              <a:rPr lang="en-GB" dirty="0" err="1"/>
              <a:t>být</a:t>
            </a:r>
            <a:r>
              <a:rPr lang="en-GB" dirty="0"/>
              <a:t> </a:t>
            </a:r>
            <a:r>
              <a:rPr lang="en-GB" dirty="0" err="1"/>
              <a:t>vytvořeny</a:t>
            </a:r>
            <a:r>
              <a:rPr lang="en-GB" dirty="0"/>
              <a:t> </a:t>
            </a:r>
            <a:r>
              <a:rPr lang="en-GB" dirty="0" err="1"/>
              <a:t>fétem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nikoli</a:t>
            </a:r>
            <a:r>
              <a:rPr lang="en-GB" dirty="0"/>
              <a:t> </a:t>
            </a:r>
            <a:r>
              <a:rPr lang="en-GB" dirty="0" err="1" smtClean="0"/>
              <a:t>matkou</a:t>
            </a:r>
            <a:endParaRPr lang="cs-CZ" dirty="0" smtClean="0"/>
          </a:p>
          <a:p>
            <a:pPr marL="85725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0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96"/>
    </mc:Choice>
    <mc:Fallback xmlns="">
      <p:transition spd="slow" advTm="63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Protilátky třídy </a:t>
            </a:r>
            <a:r>
              <a:rPr lang="cs-CZ" b="1" dirty="0" err="1" smtClean="0"/>
              <a:t>IgD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</a:t>
            </a:r>
            <a:r>
              <a:rPr lang="en-GB" dirty="0" err="1" smtClean="0"/>
              <a:t>ízké</a:t>
            </a:r>
            <a:r>
              <a:rPr lang="en-GB" dirty="0" smtClean="0"/>
              <a:t> </a:t>
            </a:r>
            <a:r>
              <a:rPr lang="en-GB" dirty="0" err="1"/>
              <a:t>koncentrace</a:t>
            </a:r>
            <a:r>
              <a:rPr lang="en-GB" dirty="0"/>
              <a:t> v </a:t>
            </a:r>
            <a:r>
              <a:rPr lang="en-GB" dirty="0" err="1"/>
              <a:t>séru</a:t>
            </a:r>
            <a:r>
              <a:rPr lang="en-GB" dirty="0"/>
              <a:t>, </a:t>
            </a:r>
            <a:endParaRPr lang="cs-CZ" dirty="0" smtClean="0"/>
          </a:p>
          <a:p>
            <a:r>
              <a:rPr lang="en-GB" dirty="0" err="1" smtClean="0"/>
              <a:t>nízká</a:t>
            </a:r>
            <a:r>
              <a:rPr lang="en-GB" dirty="0" smtClean="0"/>
              <a:t> </a:t>
            </a:r>
            <a:r>
              <a:rPr lang="en-GB" dirty="0" err="1"/>
              <a:t>afinita</a:t>
            </a:r>
            <a:r>
              <a:rPr lang="en-GB" dirty="0"/>
              <a:t> k </a:t>
            </a:r>
            <a:r>
              <a:rPr lang="en-GB" dirty="0" smtClean="0"/>
              <a:t>Ag</a:t>
            </a:r>
            <a:endParaRPr lang="cs-CZ" dirty="0"/>
          </a:p>
          <a:p>
            <a:r>
              <a:rPr lang="en-GB" dirty="0" err="1" smtClean="0"/>
              <a:t>nachází</a:t>
            </a:r>
            <a:r>
              <a:rPr lang="en-GB" dirty="0" smtClean="0"/>
              <a:t> </a:t>
            </a:r>
            <a:r>
              <a:rPr lang="en-GB" dirty="0"/>
              <a:t>se </a:t>
            </a:r>
            <a:r>
              <a:rPr lang="en-GB" dirty="0" err="1"/>
              <a:t>hlavně</a:t>
            </a:r>
            <a:r>
              <a:rPr lang="en-GB" dirty="0"/>
              <a:t> </a:t>
            </a:r>
            <a:r>
              <a:rPr lang="en-GB" b="1" dirty="0" err="1"/>
              <a:t>na</a:t>
            </a:r>
            <a:r>
              <a:rPr lang="en-GB" b="1" dirty="0"/>
              <a:t> </a:t>
            </a:r>
            <a:r>
              <a:rPr lang="en-GB" b="1" dirty="0" err="1"/>
              <a:t>povrchu</a:t>
            </a:r>
            <a:r>
              <a:rPr lang="en-GB" b="1" dirty="0"/>
              <a:t> </a:t>
            </a:r>
            <a:r>
              <a:rPr lang="en-GB" b="1" dirty="0" smtClean="0"/>
              <a:t>B-</a:t>
            </a:r>
            <a:r>
              <a:rPr lang="en-GB" b="1" dirty="0" err="1" smtClean="0"/>
              <a:t>lymfocytů</a:t>
            </a:r>
            <a:r>
              <a:rPr lang="en-GB" dirty="0" smtClean="0"/>
              <a:t> </a:t>
            </a:r>
            <a:endParaRPr lang="cs-CZ" dirty="0"/>
          </a:p>
          <a:p>
            <a:r>
              <a:rPr lang="en-GB" dirty="0" err="1" smtClean="0"/>
              <a:t>funkc</a:t>
            </a:r>
            <a:r>
              <a:rPr lang="cs-CZ" dirty="0" smtClean="0"/>
              <a:t>e</a:t>
            </a:r>
            <a:r>
              <a:rPr lang="en-GB" dirty="0" smtClean="0"/>
              <a:t> </a:t>
            </a:r>
            <a:r>
              <a:rPr lang="en-GB" dirty="0" err="1"/>
              <a:t>receptoru</a:t>
            </a:r>
            <a:r>
              <a:rPr lang="en-GB" dirty="0"/>
              <a:t> pro antigen </a:t>
            </a:r>
            <a:br>
              <a:rPr lang="en-GB" dirty="0"/>
            </a:b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31"/>
    </mc:Choice>
    <mc:Fallback xmlns="">
      <p:transition spd="slow" advTm="19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Protilátky třídy </a:t>
            </a:r>
            <a:r>
              <a:rPr lang="cs-CZ" b="1" dirty="0" err="1" smtClean="0"/>
              <a:t>IgG</a:t>
            </a:r>
            <a:endParaRPr lang="en-US" b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 </a:t>
            </a:r>
            <a:r>
              <a:rPr lang="en-GB" b="1" dirty="0" err="1"/>
              <a:t>tvoří</a:t>
            </a:r>
            <a:r>
              <a:rPr lang="en-GB" b="1" dirty="0"/>
              <a:t> se o </a:t>
            </a:r>
            <a:r>
              <a:rPr lang="en-GB" b="1" dirty="0" err="1"/>
              <a:t>něco</a:t>
            </a:r>
            <a:r>
              <a:rPr lang="en-GB" b="1" dirty="0"/>
              <a:t> </a:t>
            </a:r>
            <a:r>
              <a:rPr lang="en-GB" b="1" dirty="0" err="1"/>
              <a:t>později</a:t>
            </a:r>
            <a:r>
              <a:rPr lang="en-GB" b="1" dirty="0"/>
              <a:t> </a:t>
            </a:r>
            <a:r>
              <a:rPr lang="en-GB" b="1" dirty="0" err="1"/>
              <a:t>než</a:t>
            </a:r>
            <a:r>
              <a:rPr lang="en-GB" b="1" dirty="0"/>
              <a:t> IgM</a:t>
            </a:r>
            <a:endParaRPr lang="cs-CZ" dirty="0" smtClean="0"/>
          </a:p>
          <a:p>
            <a:r>
              <a:rPr lang="en-GB" b="1" dirty="0" err="1" smtClean="0"/>
              <a:t>monomery</a:t>
            </a:r>
            <a:r>
              <a:rPr lang="en-GB" b="1" dirty="0" smtClean="0"/>
              <a:t> </a:t>
            </a:r>
            <a:r>
              <a:rPr lang="en-GB" dirty="0"/>
              <a:t>(2 </a:t>
            </a:r>
            <a:r>
              <a:rPr lang="en-GB" dirty="0" err="1"/>
              <a:t>vazebná</a:t>
            </a:r>
            <a:r>
              <a:rPr lang="en-GB" dirty="0"/>
              <a:t> </a:t>
            </a:r>
            <a:r>
              <a:rPr lang="en-GB" dirty="0" err="1"/>
              <a:t>místa</a:t>
            </a:r>
            <a:r>
              <a:rPr lang="en-GB" dirty="0"/>
              <a:t>), </a:t>
            </a:r>
            <a:r>
              <a:rPr lang="en-GB" b="1" dirty="0" err="1"/>
              <a:t>proniká</a:t>
            </a:r>
            <a:r>
              <a:rPr lang="en-GB" b="1" dirty="0"/>
              <a:t> do </a:t>
            </a:r>
            <a:r>
              <a:rPr lang="en-GB" b="1" dirty="0" err="1" smtClean="0"/>
              <a:t>tkání</a:t>
            </a:r>
            <a:endParaRPr lang="cs-CZ" b="1" dirty="0"/>
          </a:p>
          <a:p>
            <a:r>
              <a:rPr lang="en-GB" b="1" dirty="0" err="1" smtClean="0"/>
              <a:t>opsonizace</a:t>
            </a:r>
            <a:r>
              <a:rPr lang="en-GB" dirty="0"/>
              <a:t>, </a:t>
            </a:r>
            <a:r>
              <a:rPr lang="en-GB" b="1" dirty="0" err="1"/>
              <a:t>aktivace</a:t>
            </a:r>
            <a:r>
              <a:rPr lang="en-GB" b="1" dirty="0"/>
              <a:t> </a:t>
            </a:r>
            <a:r>
              <a:rPr lang="en-GB" b="1" dirty="0" err="1"/>
              <a:t>komplementu</a:t>
            </a:r>
            <a:r>
              <a:rPr lang="en-GB" b="1" dirty="0"/>
              <a:t> </a:t>
            </a:r>
            <a:r>
              <a:rPr lang="en-GB" dirty="0" err="1"/>
              <a:t>klasickou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 smtClean="0"/>
              <a:t>cestou</a:t>
            </a:r>
            <a:endParaRPr lang="cs-CZ" dirty="0"/>
          </a:p>
          <a:p>
            <a:r>
              <a:rPr lang="en-GB" dirty="0" smtClean="0"/>
              <a:t> </a:t>
            </a:r>
            <a:r>
              <a:rPr lang="en-GB" b="1" dirty="0" err="1"/>
              <a:t>imunologická</a:t>
            </a:r>
            <a:r>
              <a:rPr lang="en-GB" b="1" dirty="0"/>
              <a:t> </a:t>
            </a:r>
            <a:r>
              <a:rPr lang="en-GB" b="1" dirty="0" err="1"/>
              <a:t>paměť</a:t>
            </a:r>
            <a:r>
              <a:rPr lang="en-GB" b="1" dirty="0"/>
              <a:t> </a:t>
            </a:r>
            <a:r>
              <a:rPr lang="en-GB" dirty="0"/>
              <a:t>(</a:t>
            </a:r>
            <a:r>
              <a:rPr lang="en-GB" dirty="0" err="1"/>
              <a:t>opakované</a:t>
            </a:r>
            <a:r>
              <a:rPr lang="en-GB" dirty="0"/>
              <a:t> </a:t>
            </a:r>
            <a:r>
              <a:rPr lang="en-GB" dirty="0" err="1"/>
              <a:t>setkání</a:t>
            </a:r>
            <a:r>
              <a:rPr lang="en-GB" dirty="0"/>
              <a:t> </a:t>
            </a:r>
            <a:r>
              <a:rPr lang="en-GB" dirty="0" smtClean="0"/>
              <a:t>s</a:t>
            </a:r>
            <a:r>
              <a:rPr lang="cs-CZ" dirty="0" smtClean="0"/>
              <a:t> </a:t>
            </a:r>
            <a:r>
              <a:rPr lang="en-GB" dirty="0" err="1" smtClean="0"/>
              <a:t>antigenem</a:t>
            </a:r>
            <a:r>
              <a:rPr lang="en-GB" dirty="0" smtClean="0"/>
              <a:t>)</a:t>
            </a:r>
            <a:endParaRPr lang="cs-CZ" dirty="0" smtClean="0"/>
          </a:p>
          <a:p>
            <a:r>
              <a:rPr lang="en-GB" b="1" dirty="0" err="1" smtClean="0"/>
              <a:t>neutralizace</a:t>
            </a:r>
            <a:r>
              <a:rPr lang="en-GB" b="1" dirty="0" smtClean="0"/>
              <a:t> </a:t>
            </a:r>
            <a:r>
              <a:rPr lang="en-GB" b="1" dirty="0" err="1" smtClean="0"/>
              <a:t>toxinů</a:t>
            </a:r>
            <a:endParaRPr lang="cs-CZ" b="1" dirty="0"/>
          </a:p>
          <a:p>
            <a:r>
              <a:rPr lang="en-GB" dirty="0" smtClean="0"/>
              <a:t> </a:t>
            </a:r>
            <a:r>
              <a:rPr lang="en-GB" b="1" dirty="0" err="1"/>
              <a:t>jediné</a:t>
            </a:r>
            <a:r>
              <a:rPr lang="en-GB" b="1" dirty="0"/>
              <a:t> </a:t>
            </a:r>
            <a:r>
              <a:rPr lang="en-GB" b="1" dirty="0" err="1"/>
              <a:t>procházejí</a:t>
            </a:r>
            <a:r>
              <a:rPr lang="en-GB" b="1" dirty="0"/>
              <a:t> </a:t>
            </a:r>
            <a:r>
              <a:rPr lang="en-GB" b="1" dirty="0" err="1"/>
              <a:t>placentou</a:t>
            </a:r>
            <a:r>
              <a:rPr lang="en-GB" b="1" dirty="0"/>
              <a:t> </a:t>
            </a:r>
            <a:r>
              <a:rPr lang="cs-CZ" b="1" dirty="0" smtClean="0"/>
              <a:t> - </a:t>
            </a:r>
            <a:r>
              <a:rPr lang="en-GB" dirty="0" err="1" smtClean="0"/>
              <a:t>novorozenci</a:t>
            </a:r>
            <a:r>
              <a:rPr lang="en-GB" dirty="0" smtClean="0"/>
              <a:t> </a:t>
            </a:r>
            <a:r>
              <a:rPr lang="en-GB" dirty="0" err="1"/>
              <a:t>mají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stejnou</a:t>
            </a:r>
            <a:r>
              <a:rPr lang="en-GB" dirty="0"/>
              <a:t> </a:t>
            </a:r>
            <a:r>
              <a:rPr lang="en-GB" dirty="0" err="1"/>
              <a:t>hladinu</a:t>
            </a:r>
            <a:r>
              <a:rPr lang="en-GB" dirty="0"/>
              <a:t> IgG </a:t>
            </a:r>
            <a:r>
              <a:rPr lang="en-GB" dirty="0" err="1"/>
              <a:t>protilátek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 smtClean="0"/>
              <a:t>dospělý</a:t>
            </a:r>
            <a:r>
              <a:rPr lang="en-GB" dirty="0" smtClean="0"/>
              <a:t> 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1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84"/>
    </mc:Choice>
    <mc:Fallback xmlns="">
      <p:transition spd="slow" advTm="37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Protilátky třídy </a:t>
            </a:r>
            <a:r>
              <a:rPr lang="cs-CZ" b="1" dirty="0" err="1" smtClean="0"/>
              <a:t>IgA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 err="1"/>
              <a:t>slizniční</a:t>
            </a:r>
            <a:r>
              <a:rPr lang="en-GB" b="1" dirty="0"/>
              <a:t> </a:t>
            </a:r>
            <a:r>
              <a:rPr lang="en-GB" b="1" dirty="0" err="1"/>
              <a:t>protilátky</a:t>
            </a:r>
            <a:r>
              <a:rPr lang="en-GB" b="1" dirty="0"/>
              <a:t> </a:t>
            </a:r>
            <a:r>
              <a:rPr lang="cs-CZ" dirty="0"/>
              <a:t> </a:t>
            </a:r>
            <a:r>
              <a:rPr lang="cs-CZ" dirty="0" smtClean="0"/>
              <a:t>-</a:t>
            </a:r>
            <a:r>
              <a:rPr lang="en-GB" dirty="0" err="1" smtClean="0"/>
              <a:t>tvořeny</a:t>
            </a:r>
            <a:r>
              <a:rPr lang="en-GB" dirty="0" smtClean="0"/>
              <a:t> B-</a:t>
            </a:r>
            <a:r>
              <a:rPr lang="en-GB" dirty="0" err="1" smtClean="0"/>
              <a:t>lymfocyty</a:t>
            </a:r>
            <a:r>
              <a:rPr lang="en-GB" dirty="0" smtClean="0"/>
              <a:t> </a:t>
            </a:r>
            <a:r>
              <a:rPr lang="cs-CZ" dirty="0" smtClean="0"/>
              <a:t>převážně </a:t>
            </a:r>
            <a:r>
              <a:rPr lang="en-GB" dirty="0" err="1" smtClean="0"/>
              <a:t>ve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 smtClean="0"/>
              <a:t>sliznicích</a:t>
            </a:r>
            <a:endParaRPr lang="cs-CZ" dirty="0"/>
          </a:p>
          <a:p>
            <a:r>
              <a:rPr lang="en-GB" dirty="0" err="1" smtClean="0"/>
              <a:t>poločas</a:t>
            </a:r>
            <a:r>
              <a:rPr lang="en-GB" dirty="0" smtClean="0"/>
              <a:t> </a:t>
            </a:r>
            <a:r>
              <a:rPr lang="en-GB" dirty="0" err="1"/>
              <a:t>rozpadu</a:t>
            </a:r>
            <a:r>
              <a:rPr lang="en-GB" dirty="0"/>
              <a:t> </a:t>
            </a:r>
            <a:r>
              <a:rPr lang="en-GB" dirty="0" err="1"/>
              <a:t>asi</a:t>
            </a:r>
            <a:r>
              <a:rPr lang="en-GB" dirty="0"/>
              <a:t> 1 </a:t>
            </a:r>
            <a:r>
              <a:rPr lang="en-GB" dirty="0" err="1"/>
              <a:t>týden</a:t>
            </a:r>
            <a:r>
              <a:rPr lang="en-GB" dirty="0"/>
              <a:t> → </a:t>
            </a:r>
            <a:endParaRPr lang="cs-CZ" dirty="0" smtClean="0"/>
          </a:p>
          <a:p>
            <a:r>
              <a:rPr lang="cs-CZ" b="1" dirty="0" smtClean="0"/>
              <a:t>tvoří </a:t>
            </a:r>
            <a:r>
              <a:rPr lang="en-GB" dirty="0" err="1" smtClean="0"/>
              <a:t>dimery</a:t>
            </a:r>
            <a:endParaRPr lang="cs-CZ" dirty="0"/>
          </a:p>
          <a:p>
            <a:r>
              <a:rPr lang="en-GB" b="1" dirty="0" err="1" smtClean="0"/>
              <a:t>blokáda</a:t>
            </a:r>
            <a:r>
              <a:rPr lang="en-GB" b="1" dirty="0" smtClean="0"/>
              <a:t> </a:t>
            </a:r>
            <a:r>
              <a:rPr lang="en-GB" b="1" dirty="0" err="1"/>
              <a:t>adhezních</a:t>
            </a:r>
            <a:r>
              <a:rPr lang="en-GB" b="1" dirty="0"/>
              <a:t> </a:t>
            </a:r>
            <a:r>
              <a:rPr lang="en-GB" b="1" dirty="0" err="1"/>
              <a:t>molekul</a:t>
            </a:r>
            <a:r>
              <a:rPr lang="en-GB" b="1" dirty="0"/>
              <a:t> </a:t>
            </a:r>
            <a:r>
              <a:rPr lang="cs-CZ" dirty="0" smtClean="0"/>
              <a:t>- </a:t>
            </a:r>
            <a:r>
              <a:rPr lang="en-GB" dirty="0" err="1" smtClean="0"/>
              <a:t>reagují</a:t>
            </a:r>
            <a:r>
              <a:rPr lang="en-GB" dirty="0" smtClean="0"/>
              <a:t> </a:t>
            </a:r>
            <a:r>
              <a:rPr lang="en-GB" dirty="0"/>
              <a:t>s </a:t>
            </a:r>
            <a:r>
              <a:rPr lang="en-GB" dirty="0" err="1"/>
              <a:t>adhezními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molekulami</a:t>
            </a:r>
            <a:r>
              <a:rPr lang="en-GB" dirty="0"/>
              <a:t> </a:t>
            </a:r>
            <a:r>
              <a:rPr lang="en-GB" dirty="0" err="1" smtClean="0"/>
              <a:t>bakterií</a:t>
            </a:r>
            <a:endParaRPr lang="cs-CZ" dirty="0"/>
          </a:p>
          <a:p>
            <a:r>
              <a:rPr lang="en-GB" b="1" dirty="0" err="1" smtClean="0"/>
              <a:t>opsonizace</a:t>
            </a:r>
            <a:endParaRPr lang="cs-CZ" dirty="0"/>
          </a:p>
          <a:p>
            <a:r>
              <a:rPr lang="en-GB" dirty="0" err="1" smtClean="0"/>
              <a:t>nem</a:t>
            </a:r>
            <a:r>
              <a:rPr lang="cs-CZ" dirty="0" err="1" smtClean="0"/>
              <a:t>ají</a:t>
            </a:r>
            <a:r>
              <a:rPr lang="en-GB" dirty="0" smtClean="0"/>
              <a:t> </a:t>
            </a:r>
            <a:r>
              <a:rPr lang="en-GB" dirty="0" err="1" smtClean="0"/>
              <a:t>schopnost</a:t>
            </a:r>
            <a:r>
              <a:rPr lang="cs-CZ" dirty="0"/>
              <a:t> </a:t>
            </a:r>
            <a:r>
              <a:rPr lang="en-GB" dirty="0" err="1" smtClean="0"/>
              <a:t>aktivovat</a:t>
            </a:r>
            <a:r>
              <a:rPr lang="en-GB" dirty="0" smtClean="0"/>
              <a:t> </a:t>
            </a:r>
            <a:r>
              <a:rPr lang="en-GB" dirty="0" err="1" smtClean="0"/>
              <a:t>komplement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2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35"/>
    </mc:Choice>
    <mc:Fallback xmlns="">
      <p:transition spd="slow" advTm="35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Protilátky třídy </a:t>
            </a:r>
            <a:r>
              <a:rPr lang="cs-CZ" b="1" dirty="0" err="1" smtClean="0"/>
              <a:t>IgE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err="1"/>
              <a:t>uvolňuje</a:t>
            </a:r>
            <a:r>
              <a:rPr lang="en-GB" dirty="0"/>
              <a:t> </a:t>
            </a:r>
            <a:r>
              <a:rPr lang="en-GB" dirty="0" err="1"/>
              <a:t>mediátory</a:t>
            </a:r>
            <a:r>
              <a:rPr lang="en-GB" dirty="0"/>
              <a:t> </a:t>
            </a:r>
            <a:r>
              <a:rPr lang="en-GB" dirty="0" err="1"/>
              <a:t>zánětu</a:t>
            </a:r>
            <a:r>
              <a:rPr lang="en-GB" dirty="0"/>
              <a:t> (</a:t>
            </a:r>
            <a:r>
              <a:rPr lang="en-GB" dirty="0" err="1"/>
              <a:t>histamin</a:t>
            </a:r>
            <a:r>
              <a:rPr lang="en-GB" dirty="0"/>
              <a:t>, serotonin,</a:t>
            </a:r>
            <a:br>
              <a:rPr lang="en-GB" dirty="0"/>
            </a:br>
            <a:r>
              <a:rPr lang="en-GB" dirty="0" err="1"/>
              <a:t>prostaglandiny</a:t>
            </a:r>
            <a:r>
              <a:rPr lang="en-GB" dirty="0"/>
              <a:t>, </a:t>
            </a:r>
            <a:r>
              <a:rPr lang="en-GB" dirty="0" err="1"/>
              <a:t>leukotrieny</a:t>
            </a:r>
            <a:r>
              <a:rPr lang="en-GB" dirty="0"/>
              <a:t>),</a:t>
            </a:r>
            <a:br>
              <a:rPr lang="en-GB" dirty="0"/>
            </a:br>
            <a:r>
              <a:rPr lang="en-GB" dirty="0"/>
              <a:t>– </a:t>
            </a:r>
            <a:r>
              <a:rPr lang="en-GB" dirty="0" err="1"/>
              <a:t>zodpovědné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b="1" dirty="0" err="1"/>
              <a:t>reakce</a:t>
            </a:r>
            <a:r>
              <a:rPr lang="en-GB" b="1" dirty="0"/>
              <a:t> </a:t>
            </a:r>
            <a:r>
              <a:rPr lang="en-GB" b="1" dirty="0" err="1"/>
              <a:t>časné</a:t>
            </a:r>
            <a:r>
              <a:rPr lang="en-GB" b="1" dirty="0"/>
              <a:t> </a:t>
            </a:r>
            <a:r>
              <a:rPr lang="en-GB" b="1" dirty="0" err="1"/>
              <a:t>přecitlivělosti</a:t>
            </a:r>
            <a:r>
              <a:rPr lang="en-GB" b="1" dirty="0"/>
              <a:t> a</a:t>
            </a:r>
            <a:br>
              <a:rPr lang="en-GB" b="1" dirty="0"/>
            </a:br>
            <a:r>
              <a:rPr lang="en-GB" b="1" dirty="0" err="1"/>
              <a:t>alergické</a:t>
            </a:r>
            <a:r>
              <a:rPr lang="en-GB" b="1" dirty="0"/>
              <a:t> </a:t>
            </a:r>
            <a:r>
              <a:rPr lang="en-GB" b="1" dirty="0" err="1"/>
              <a:t>reakce</a:t>
            </a:r>
            <a:r>
              <a:rPr lang="en-GB" b="1" dirty="0"/>
              <a:t/>
            </a:r>
            <a:br>
              <a:rPr lang="en-GB" b="1" dirty="0"/>
            </a:br>
            <a:r>
              <a:rPr lang="en-GB" dirty="0"/>
              <a:t>– </a:t>
            </a:r>
            <a:r>
              <a:rPr lang="en-GB" b="1" dirty="0" err="1"/>
              <a:t>úloha</a:t>
            </a:r>
            <a:r>
              <a:rPr lang="en-GB" b="1" dirty="0"/>
              <a:t> v </a:t>
            </a:r>
            <a:r>
              <a:rPr lang="en-GB" b="1" dirty="0" err="1"/>
              <a:t>antiparazitární</a:t>
            </a:r>
            <a:r>
              <a:rPr lang="en-GB" b="1" dirty="0"/>
              <a:t> </a:t>
            </a:r>
            <a:r>
              <a:rPr lang="en-GB" b="1" dirty="0" err="1"/>
              <a:t>obraně</a:t>
            </a:r>
            <a:r>
              <a:rPr lang="en-GB" b="1" dirty="0"/>
              <a:t> </a:t>
            </a:r>
            <a:r>
              <a:rPr lang="en-GB" dirty="0"/>
              <a:t>(</a:t>
            </a:r>
            <a:r>
              <a:rPr lang="en-GB" dirty="0" err="1"/>
              <a:t>červi</a:t>
            </a:r>
            <a:r>
              <a:rPr lang="en-GB" dirty="0"/>
              <a:t>) </a:t>
            </a:r>
            <a:endParaRPr lang="cs-CZ" dirty="0" smtClean="0"/>
          </a:p>
          <a:p>
            <a:r>
              <a:rPr lang="cs-CZ" dirty="0" smtClean="0"/>
              <a:t>Jeden ze základních testů pro </a:t>
            </a:r>
            <a:r>
              <a:rPr lang="cs-CZ" dirty="0" err="1" smtClean="0"/>
              <a:t>screening</a:t>
            </a:r>
            <a:r>
              <a:rPr lang="cs-CZ" dirty="0" smtClean="0"/>
              <a:t> atopických stavů – koncentrace </a:t>
            </a:r>
            <a:r>
              <a:rPr lang="cs-CZ" dirty="0" err="1"/>
              <a:t>I</a:t>
            </a:r>
            <a:r>
              <a:rPr lang="cs-CZ" dirty="0" err="1" smtClean="0"/>
              <a:t>gE</a:t>
            </a:r>
            <a:r>
              <a:rPr lang="cs-CZ" dirty="0" smtClean="0"/>
              <a:t> v séru se významně zvyšuje u </a:t>
            </a:r>
            <a:r>
              <a:rPr lang="cs-CZ" dirty="0" err="1" smtClean="0"/>
              <a:t>atopiků</a:t>
            </a:r>
            <a:r>
              <a:rPr lang="cs-CZ" dirty="0" smtClean="0"/>
              <a:t> a koreluje s klinickými obtížemi</a:t>
            </a:r>
          </a:p>
          <a:p>
            <a:r>
              <a:rPr lang="cs-CZ" dirty="0" smtClean="0"/>
              <a:t>Časný test pro predikci atopie u novorozenců</a:t>
            </a:r>
          </a:p>
          <a:p>
            <a:r>
              <a:rPr lang="cs-CZ" dirty="0" smtClean="0"/>
              <a:t>Monitorování parazitóz</a:t>
            </a:r>
          </a:p>
          <a:p>
            <a:r>
              <a:rPr lang="cs-CZ" dirty="0" smtClean="0"/>
              <a:t>Diagnostika vrozených imunodeficitních stavů – hyper </a:t>
            </a:r>
            <a:r>
              <a:rPr lang="cs-CZ" dirty="0" err="1" smtClean="0"/>
              <a:t>IgE</a:t>
            </a:r>
            <a:r>
              <a:rPr lang="cs-CZ" dirty="0" smtClean="0"/>
              <a:t> syndrom</a:t>
            </a:r>
          </a:p>
          <a:p>
            <a:r>
              <a:rPr lang="cs-CZ" dirty="0" smtClean="0"/>
              <a:t>Normální hladiny u dospělých – pod 200IU/ml (sérum)</a:t>
            </a:r>
          </a:p>
          <a:p>
            <a:r>
              <a:rPr lang="cs-CZ" dirty="0" smtClean="0"/>
              <a:t>Stanovení celkového </a:t>
            </a:r>
            <a:r>
              <a:rPr lang="cs-CZ" dirty="0" err="1" smtClean="0"/>
              <a:t>IgE</a:t>
            </a:r>
            <a:r>
              <a:rPr lang="cs-CZ" dirty="0" smtClean="0"/>
              <a:t> </a:t>
            </a:r>
            <a:r>
              <a:rPr lang="cs-CZ" dirty="0" err="1" smtClean="0"/>
              <a:t>nefelometricky</a:t>
            </a:r>
            <a:endParaRPr lang="cs-CZ" dirty="0" smtClean="0"/>
          </a:p>
          <a:p>
            <a:r>
              <a:rPr lang="cs-CZ" dirty="0" smtClean="0"/>
              <a:t>Stanovení specifického </a:t>
            </a:r>
            <a:r>
              <a:rPr lang="cs-CZ" dirty="0" err="1" smtClean="0"/>
              <a:t>IgE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05"/>
    </mc:Choice>
    <mc:Fallback xmlns="">
      <p:transition spd="slow" advTm="113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Imunopatologické reakce humorální</a:t>
            </a:r>
            <a:br>
              <a:rPr lang="cs-CZ" dirty="0" smtClean="0"/>
            </a:br>
            <a:r>
              <a:rPr lang="cs-CZ" dirty="0" smtClean="0"/>
              <a:t>- s účastí </a:t>
            </a:r>
            <a:r>
              <a:rPr lang="cs-CZ" dirty="0" err="1" smtClean="0"/>
              <a:t>IgE</a:t>
            </a:r>
            <a:r>
              <a:rPr lang="cs-CZ" dirty="0" smtClean="0"/>
              <a:t> protilátek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Atopie – reakce typu 1 nebo též přecitlivělost časného typu</a:t>
            </a:r>
          </a:p>
          <a:p>
            <a:r>
              <a:rPr lang="cs-CZ" dirty="0" smtClean="0"/>
              <a:t>K reakci dochází velmi rychle po setkání s </a:t>
            </a:r>
            <a:r>
              <a:rPr lang="cs-CZ" dirty="0" err="1" smtClean="0"/>
              <a:t>Ag</a:t>
            </a:r>
            <a:r>
              <a:rPr lang="cs-CZ" dirty="0" smtClean="0"/>
              <a:t> (minuty)</a:t>
            </a:r>
          </a:p>
          <a:p>
            <a:r>
              <a:rPr lang="cs-CZ" dirty="0" smtClean="0"/>
              <a:t>Spojen s tvorbou </a:t>
            </a:r>
            <a:r>
              <a:rPr lang="cs-CZ" dirty="0" err="1" smtClean="0"/>
              <a:t>IgE</a:t>
            </a:r>
            <a:r>
              <a:rPr lang="cs-CZ" dirty="0" smtClean="0"/>
              <a:t> proti některým antigenům  alergenům z vnějšího prostředí: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ložky pylových zrnek</a:t>
            </a:r>
          </a:p>
          <a:p>
            <a:pPr lvl="1"/>
            <a:r>
              <a:rPr lang="cs-CZ" dirty="0" smtClean="0"/>
              <a:t>antigeny roztočů z domácího prachu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otravinové antigeny</a:t>
            </a:r>
          </a:p>
          <a:p>
            <a:pPr lvl="1"/>
            <a:r>
              <a:rPr lang="cs-CZ" dirty="0"/>
              <a:t>z</a:t>
            </a:r>
            <a:r>
              <a:rPr lang="cs-CZ" dirty="0" smtClean="0"/>
              <a:t>vířecí srst</a:t>
            </a:r>
          </a:p>
          <a:p>
            <a:pPr lvl="1"/>
            <a:r>
              <a:rPr lang="cs-CZ" dirty="0"/>
              <a:t>Většina alergenů proteiny nebo glykoproteiny s enzymatickou aktivitou</a:t>
            </a:r>
          </a:p>
          <a:p>
            <a:pPr lvl="1"/>
            <a:endParaRPr lang="cs-CZ" dirty="0" smtClean="0"/>
          </a:p>
          <a:p>
            <a:endParaRPr lang="en-GB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92"/>
    </mc:Choice>
    <mc:Fallback xmlns="">
      <p:transition spd="slow" advTm="5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002060"/>
                </a:solidFill>
                <a:latin typeface="Tahoma" pitchFamily="34" charset="0"/>
              </a:rPr>
              <a:t>ALERGICKÁ PŘECITLIVĚLOST </a:t>
            </a:r>
            <a:r>
              <a:rPr lang="cs-CZ" sz="4000" dirty="0">
                <a:solidFill>
                  <a:srgbClr val="002060"/>
                </a:solidFill>
                <a:latin typeface="Tahoma" pitchFamily="34" charset="0"/>
              </a:rPr>
              <a:t>neboli přecitlivělost prvního typu</a:t>
            </a:r>
            <a:endParaRPr lang="cs-CZ" sz="2800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cs-CZ" dirty="0"/>
              <a:t>Zprostředkovaná </a:t>
            </a:r>
            <a:r>
              <a:rPr lang="cs-CZ" dirty="0" err="1" smtClean="0"/>
              <a:t>IgE</a:t>
            </a:r>
            <a:r>
              <a:rPr lang="cs-CZ" dirty="0"/>
              <a:t> </a:t>
            </a:r>
            <a:r>
              <a:rPr lang="cs-CZ" dirty="0" smtClean="0"/>
              <a:t>-</a:t>
            </a:r>
            <a:r>
              <a:rPr lang="cs-CZ" b="1" dirty="0" smtClean="0"/>
              <a:t>atopická </a:t>
            </a:r>
          </a:p>
          <a:p>
            <a:pPr>
              <a:lnSpc>
                <a:spcPct val="90000"/>
              </a:lnSpc>
            </a:pPr>
            <a:r>
              <a:rPr lang="cs-CZ" dirty="0"/>
              <a:t>atopie </a:t>
            </a:r>
            <a:r>
              <a:rPr lang="cs-CZ" dirty="0"/>
              <a:t>je individuální nebo rodinný sklon k tvorbě protilátek </a:t>
            </a:r>
            <a:r>
              <a:rPr lang="cs-CZ" dirty="0" err="1"/>
              <a:t>IgE</a:t>
            </a:r>
            <a:r>
              <a:rPr lang="cs-CZ" dirty="0"/>
              <a:t> již na malá množství alergenů, obvykle </a:t>
            </a:r>
            <a:r>
              <a:rPr lang="cs-CZ" dirty="0"/>
              <a:t>proteinů</a:t>
            </a:r>
          </a:p>
          <a:p>
            <a:pPr>
              <a:lnSpc>
                <a:spcPct val="90000"/>
              </a:lnSpc>
            </a:pPr>
            <a:r>
              <a:rPr lang="cs-CZ" dirty="0"/>
              <a:t>typické projevy </a:t>
            </a:r>
            <a:r>
              <a:rPr lang="cs-CZ" dirty="0"/>
              <a:t>– </a:t>
            </a:r>
            <a:r>
              <a:rPr lang="cs-CZ" dirty="0"/>
              <a:t>senná rýma, bronchiálního astma </a:t>
            </a:r>
            <a:r>
              <a:rPr lang="cs-CZ" dirty="0" err="1"/>
              <a:t>rhinokonjunktivitida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cs-CZ" dirty="0"/>
              <a:t>syndromu </a:t>
            </a:r>
            <a:r>
              <a:rPr lang="cs-CZ" dirty="0"/>
              <a:t>alergického </a:t>
            </a:r>
            <a:r>
              <a:rPr lang="cs-CZ" dirty="0"/>
              <a:t>ekzému/dermatitida</a:t>
            </a:r>
            <a:endParaRPr lang="cs-CZ" dirty="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cs-CZ" b="1" dirty="0" smtClean="0"/>
              <a:t>	</a:t>
            </a:r>
            <a:r>
              <a:rPr lang="cs-CZ" b="1" dirty="0" err="1" smtClean="0"/>
              <a:t>neatopická</a:t>
            </a:r>
            <a:r>
              <a:rPr lang="cs-CZ" i="1" dirty="0" smtClean="0"/>
              <a:t> 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cs-CZ" dirty="0"/>
              <a:t>hmyzí jed, </a:t>
            </a:r>
            <a:r>
              <a:rPr lang="cs-CZ" dirty="0" err="1"/>
              <a:t>helmintózy</a:t>
            </a:r>
            <a:r>
              <a:rPr lang="cs-CZ" dirty="0"/>
              <a:t>, léky,…</a:t>
            </a:r>
            <a:endParaRPr lang="cs-CZ" i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1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94"/>
    </mc:Choice>
    <mc:Fallback xmlns="">
      <p:transition spd="slow" advTm="33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556000" y="787400"/>
            <a:ext cx="4718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en-US" sz="3600" b="1">
                <a:latin typeface="Times New Roman" pitchFamily="18" charset="0"/>
              </a:rPr>
              <a:t>Type-I hypersensitivity</a:t>
            </a:r>
            <a:endParaRPr lang="en-GB" altLang="en-US" sz="2400" b="1">
              <a:latin typeface="Symbol" pitchFamily="18" charset="2"/>
            </a:endParaRPr>
          </a:p>
        </p:txBody>
      </p:sp>
      <p:pic>
        <p:nvPicPr>
          <p:cNvPr id="4" name="Picture 2" descr="Alergie-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16832"/>
            <a:ext cx="91440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74565" y="4725145"/>
            <a:ext cx="8280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 prvním setkání s alergenem je daný alergen rozeznám imunitním systémem jako </a:t>
            </a:r>
            <a:r>
              <a:rPr lang="cs-CZ" dirty="0" err="1"/>
              <a:t>Ag</a:t>
            </a:r>
            <a:r>
              <a:rPr lang="cs-CZ" dirty="0"/>
              <a:t>, dojde k aktivaci IS a tvorbě </a:t>
            </a:r>
            <a:r>
              <a:rPr lang="cs-CZ" dirty="0" err="1"/>
              <a:t>IgE</a:t>
            </a:r>
            <a:r>
              <a:rPr lang="cs-CZ" dirty="0"/>
              <a:t> protilátek a alergeny se naváží svým </a:t>
            </a:r>
            <a:r>
              <a:rPr lang="cs-CZ" dirty="0" err="1"/>
              <a:t>Fc</a:t>
            </a:r>
            <a:r>
              <a:rPr lang="cs-CZ" dirty="0"/>
              <a:t> koncem na </a:t>
            </a:r>
            <a:r>
              <a:rPr lang="cs-CZ" dirty="0" err="1"/>
              <a:t>Fc</a:t>
            </a:r>
            <a:r>
              <a:rPr lang="cs-CZ" dirty="0"/>
              <a:t> epsilon receptory žírných buněk.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 dalším setkání s alergenem dojde k vazbě alergenu na navázané </a:t>
            </a:r>
            <a:r>
              <a:rPr lang="cs-CZ" dirty="0" err="1"/>
              <a:t>IgE</a:t>
            </a:r>
            <a:r>
              <a:rPr lang="cs-CZ" dirty="0"/>
              <a:t> na žírných buňkách, to způsobí pohyb </a:t>
            </a:r>
            <a:r>
              <a:rPr lang="cs-CZ" dirty="0" err="1"/>
              <a:t>Fc</a:t>
            </a:r>
            <a:r>
              <a:rPr lang="cs-CZ" dirty="0"/>
              <a:t> epsilon receptorů na membráně, jejich konformační změnu, což všechno v důsledku vede k aktivaci žírné buňky, tj. vyplavení </a:t>
            </a:r>
            <a:r>
              <a:rPr lang="cs-CZ" dirty="0"/>
              <a:t>mediátorů</a:t>
            </a:r>
          </a:p>
          <a:p>
            <a:r>
              <a:rPr lang="cs-CZ" dirty="0"/>
              <a:t>     připravených v žírné buňce, které ovlivní okolní tkáně a buňky.</a:t>
            </a: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22"/>
    </mc:Choice>
    <mc:Fallback xmlns="">
      <p:transition spd="slow" advTm="47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71464"/>
            <a:ext cx="8128000" cy="1176337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Diagnostika atopické přecitlivělosti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4000" dirty="0"/>
              <a:t>Anamnéza</a:t>
            </a:r>
          </a:p>
          <a:p>
            <a:r>
              <a:rPr lang="cs-CZ" sz="4000" dirty="0"/>
              <a:t>Celkový a specifický </a:t>
            </a:r>
            <a:r>
              <a:rPr lang="cs-CZ" sz="4000" dirty="0" err="1"/>
              <a:t>IgE</a:t>
            </a:r>
            <a:endParaRPr lang="cs-CZ" sz="4000" dirty="0"/>
          </a:p>
          <a:p>
            <a:r>
              <a:rPr lang="cs-CZ" sz="4000" dirty="0" err="1"/>
              <a:t>Eosinofilie</a:t>
            </a:r>
            <a:endParaRPr lang="cs-CZ" sz="4000" dirty="0"/>
          </a:p>
          <a:p>
            <a:r>
              <a:rPr lang="cs-CZ" sz="4000" dirty="0"/>
              <a:t>Specifické </a:t>
            </a:r>
            <a:r>
              <a:rPr lang="cs-CZ" sz="4000" dirty="0" err="1"/>
              <a:t>IgE</a:t>
            </a:r>
            <a:endParaRPr lang="cs-CZ" sz="4000" dirty="0"/>
          </a:p>
          <a:p>
            <a:r>
              <a:rPr lang="cs-CZ" sz="4000" dirty="0"/>
              <a:t>Test aktivace </a:t>
            </a:r>
            <a:r>
              <a:rPr lang="cs-CZ" sz="4000" dirty="0" err="1"/>
              <a:t>bazofilů</a:t>
            </a:r>
            <a:endParaRPr lang="cs-CZ" sz="4000" dirty="0"/>
          </a:p>
          <a:p>
            <a:r>
              <a:rPr lang="cs-CZ" sz="4000" dirty="0"/>
              <a:t>Eosinofilní kationický protein v séru</a:t>
            </a:r>
            <a:endParaRPr lang="cs-CZ" sz="4000" dirty="0"/>
          </a:p>
          <a:p>
            <a:r>
              <a:rPr lang="cs-CZ" sz="4000" dirty="0"/>
              <a:t>Kožní testy</a:t>
            </a:r>
          </a:p>
          <a:p>
            <a:r>
              <a:rPr lang="cs-CZ" sz="4000" dirty="0"/>
              <a:t>Provokační a eliminační </a:t>
            </a:r>
            <a:r>
              <a:rPr lang="cs-CZ" sz="4000" dirty="0"/>
              <a:t>testy</a:t>
            </a:r>
          </a:p>
          <a:p>
            <a:r>
              <a:rPr lang="cs-CZ" sz="4000" dirty="0"/>
              <a:t>Vyšetřování NO ve vydechovaném vzduchu</a:t>
            </a:r>
            <a:endParaRPr lang="cs-CZ" sz="4000" dirty="0"/>
          </a:p>
          <a:p>
            <a:endParaRPr lang="cs-CZ" sz="4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9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95"/>
    </mc:Choice>
    <mc:Fallback xmlns="">
      <p:transition spd="slow" advTm="32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BCR receptor</a:t>
            </a:r>
          </a:p>
        </p:txBody>
      </p:sp>
      <p:grpSp>
        <p:nvGrpSpPr>
          <p:cNvPr id="2092" name="Group 44"/>
          <p:cNvGrpSpPr>
            <a:grpSpLocks/>
          </p:cNvGrpSpPr>
          <p:nvPr/>
        </p:nvGrpSpPr>
        <p:grpSpPr bwMode="auto">
          <a:xfrm>
            <a:off x="9551988" y="260350"/>
            <a:ext cx="825500" cy="744538"/>
            <a:chOff x="4921" y="2931"/>
            <a:chExt cx="520" cy="469"/>
          </a:xfrm>
        </p:grpSpPr>
        <p:grpSp>
          <p:nvGrpSpPr>
            <p:cNvPr id="2074" name="Group 26"/>
            <p:cNvGrpSpPr>
              <a:grpSpLocks noChangeAspect="1"/>
            </p:cNvGrpSpPr>
            <p:nvPr/>
          </p:nvGrpSpPr>
          <p:grpSpPr bwMode="auto">
            <a:xfrm rot="4961711">
              <a:off x="5264" y="2996"/>
              <a:ext cx="197" cy="157"/>
              <a:chOff x="4384" y="3143"/>
              <a:chExt cx="246" cy="196"/>
            </a:xfrm>
          </p:grpSpPr>
          <p:grpSp>
            <p:nvGrpSpPr>
              <p:cNvPr id="2075" name="Group 27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76" name="Freeform 28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1C1C1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77" name="Freeform 29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1C1C1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78" name="Line 30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9" name="Line 31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80" name="Group 32"/>
            <p:cNvGrpSpPr>
              <a:grpSpLocks noChangeAspect="1"/>
            </p:cNvGrpSpPr>
            <p:nvPr/>
          </p:nvGrpSpPr>
          <p:grpSpPr bwMode="auto">
            <a:xfrm rot="14035536">
              <a:off x="4901" y="2951"/>
              <a:ext cx="197" cy="157"/>
              <a:chOff x="4384" y="3143"/>
              <a:chExt cx="246" cy="196"/>
            </a:xfrm>
          </p:grpSpPr>
          <p:grpSp>
            <p:nvGrpSpPr>
              <p:cNvPr id="2081" name="Group 33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82" name="Freeform 34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3" name="Freeform 35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84" name="Line 36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85" name="Line 37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86" name="Group 38"/>
            <p:cNvGrpSpPr>
              <a:grpSpLocks noChangeAspect="1"/>
            </p:cNvGrpSpPr>
            <p:nvPr/>
          </p:nvGrpSpPr>
          <p:grpSpPr bwMode="auto">
            <a:xfrm rot="14917551">
              <a:off x="5083" y="3223"/>
              <a:ext cx="197" cy="157"/>
              <a:chOff x="4384" y="3143"/>
              <a:chExt cx="246" cy="196"/>
            </a:xfrm>
          </p:grpSpPr>
          <p:grpSp>
            <p:nvGrpSpPr>
              <p:cNvPr id="2087" name="Group 39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88" name="Freeform 40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9" name="Freeform 41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90" name="Line 42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91" name="Line 43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672065" y="1600201"/>
            <a:ext cx="3765890" cy="4525963"/>
          </a:xfrm>
        </p:spPr>
        <p:txBody>
          <a:bodyPr/>
          <a:lstStyle/>
          <a:p>
            <a:r>
              <a:rPr lang="cs-CZ" dirty="0" smtClean="0"/>
              <a:t>Skládá se ze dvou identických těžkých řetězců a dvou identických lehkých řetězců</a:t>
            </a:r>
          </a:p>
          <a:p>
            <a:r>
              <a:rPr lang="cs-CZ" dirty="0" smtClean="0"/>
              <a:t>Na každém řetězci jsou variabilní a konstantní oblasti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1546860" y="6401074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  <a:endParaRPr lang="cs-CZ" sz="1400" dirty="0"/>
          </a:p>
        </p:txBody>
      </p:sp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628801"/>
            <a:ext cx="4680520" cy="444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9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32"/>
    </mc:Choice>
    <mc:Fallback xmlns="">
      <p:transition spd="slow" advTm="51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79423" y="333375"/>
            <a:ext cx="6911622" cy="1176338"/>
          </a:xfrm>
        </p:spPr>
        <p:txBody>
          <a:bodyPr/>
          <a:lstStyle/>
          <a:p>
            <a:r>
              <a:rPr lang="cs-CZ"/>
              <a:t>Nejčastější alergeny</a:t>
            </a:r>
            <a:endParaRPr lang="en-US"/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59101" y="1268415"/>
            <a:ext cx="6529211" cy="55895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dirty="0"/>
              <a:t>Inhalační:</a:t>
            </a:r>
          </a:p>
          <a:p>
            <a:pPr lvl="1">
              <a:lnSpc>
                <a:spcPct val="80000"/>
              </a:lnSpc>
            </a:pPr>
            <a:r>
              <a:rPr lang="cs-CZ" dirty="0"/>
              <a:t>Pyly – traviny, stromy, plevele</a:t>
            </a:r>
          </a:p>
          <a:p>
            <a:pPr lvl="1">
              <a:lnSpc>
                <a:spcPct val="80000"/>
              </a:lnSpc>
            </a:pPr>
            <a:r>
              <a:rPr lang="cs-CZ" dirty="0"/>
              <a:t>Roztoči domácího prachu</a:t>
            </a:r>
          </a:p>
          <a:p>
            <a:pPr lvl="1">
              <a:lnSpc>
                <a:spcPct val="80000"/>
              </a:lnSpc>
            </a:pPr>
            <a:r>
              <a:rPr lang="cs-CZ" dirty="0"/>
              <a:t>Zvířecí alergeny</a:t>
            </a:r>
          </a:p>
          <a:p>
            <a:pPr lvl="1">
              <a:lnSpc>
                <a:spcPct val="80000"/>
              </a:lnSpc>
            </a:pPr>
            <a:r>
              <a:rPr lang="cs-CZ" dirty="0"/>
              <a:t>Plísně</a:t>
            </a:r>
          </a:p>
          <a:p>
            <a:pPr>
              <a:lnSpc>
                <a:spcPct val="80000"/>
              </a:lnSpc>
            </a:pPr>
            <a:r>
              <a:rPr lang="cs-CZ" dirty="0"/>
              <a:t>Potravinové</a:t>
            </a:r>
          </a:p>
          <a:p>
            <a:pPr lvl="1">
              <a:lnSpc>
                <a:spcPct val="80000"/>
              </a:lnSpc>
            </a:pPr>
            <a:r>
              <a:rPr lang="cs-CZ" dirty="0"/>
              <a:t>Mléko</a:t>
            </a:r>
          </a:p>
          <a:p>
            <a:pPr lvl="1">
              <a:lnSpc>
                <a:spcPct val="80000"/>
              </a:lnSpc>
            </a:pPr>
            <a:r>
              <a:rPr lang="cs-CZ" dirty="0"/>
              <a:t>V</a:t>
            </a:r>
            <a:r>
              <a:rPr lang="cs-CZ" dirty="0"/>
              <a:t>ejce</a:t>
            </a:r>
            <a:endParaRPr lang="cs-CZ" dirty="0"/>
          </a:p>
          <a:p>
            <a:pPr lvl="1">
              <a:lnSpc>
                <a:spcPct val="80000"/>
              </a:lnSpc>
            </a:pPr>
            <a:r>
              <a:rPr lang="cs-CZ" dirty="0"/>
              <a:t>Ořechy</a:t>
            </a:r>
          </a:p>
          <a:p>
            <a:pPr lvl="1">
              <a:lnSpc>
                <a:spcPct val="80000"/>
              </a:lnSpc>
            </a:pPr>
            <a:r>
              <a:rPr lang="cs-CZ" dirty="0"/>
              <a:t>Mořské plody</a:t>
            </a:r>
          </a:p>
          <a:p>
            <a:pPr>
              <a:lnSpc>
                <a:spcPct val="80000"/>
              </a:lnSpc>
            </a:pPr>
            <a:r>
              <a:rPr lang="cs-CZ" dirty="0"/>
              <a:t>Léky</a:t>
            </a:r>
          </a:p>
          <a:p>
            <a:pPr lvl="1">
              <a:lnSpc>
                <a:spcPct val="80000"/>
              </a:lnSpc>
            </a:pPr>
            <a:r>
              <a:rPr lang="cs-CZ" dirty="0"/>
              <a:t>Penicilinová antibiotika, lokální anestetika  </a:t>
            </a:r>
          </a:p>
          <a:p>
            <a:pPr>
              <a:lnSpc>
                <a:spcPct val="80000"/>
              </a:lnSpc>
            </a:pPr>
            <a:r>
              <a:rPr lang="cs-CZ" dirty="0"/>
              <a:t>Injekční</a:t>
            </a:r>
          </a:p>
          <a:p>
            <a:pPr lvl="1">
              <a:lnSpc>
                <a:spcPct val="80000"/>
              </a:lnSpc>
            </a:pPr>
            <a:r>
              <a:rPr lang="cs-CZ" dirty="0"/>
              <a:t>Jed blanokřídlého hmyzu</a:t>
            </a:r>
            <a:endParaRPr lang="en-US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1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43"/>
    </mc:Choice>
    <mc:Fallback xmlns="">
      <p:transition spd="slow" advTm="2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2060"/>
                </a:solidFill>
              </a:rPr>
              <a:t>ALERGENY-taxonomie</a:t>
            </a:r>
            <a:endParaRPr lang="cs-CZ" b="1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4" y="1340768"/>
            <a:ext cx="835292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 smtClean="0"/>
              <a:t>první tři písmena=rod     další písmeno=druh</a:t>
            </a:r>
          </a:p>
          <a:p>
            <a:pPr marL="0" indent="0">
              <a:buNone/>
            </a:pPr>
            <a:r>
              <a:rPr lang="cs-CZ" i="1" dirty="0" smtClean="0"/>
              <a:t>            arabské číslo=identifikační pořadí</a:t>
            </a:r>
          </a:p>
          <a:p>
            <a:pPr marL="0" indent="0">
              <a:buNone/>
            </a:pPr>
            <a:r>
              <a:rPr lang="cs-CZ" dirty="0" err="1" smtClean="0"/>
              <a:t>Phl</a:t>
            </a:r>
            <a:r>
              <a:rPr lang="cs-CZ" dirty="0" smtClean="0"/>
              <a:t> p 1-13    </a:t>
            </a:r>
            <a:r>
              <a:rPr lang="cs-CZ" dirty="0" err="1" smtClean="0"/>
              <a:t>Phleum</a:t>
            </a:r>
            <a:r>
              <a:rPr lang="cs-CZ" dirty="0" smtClean="0"/>
              <a:t> </a:t>
            </a:r>
            <a:r>
              <a:rPr lang="cs-CZ" dirty="0" err="1" smtClean="0"/>
              <a:t>pratense</a:t>
            </a:r>
            <a:r>
              <a:rPr lang="cs-CZ" dirty="0" smtClean="0"/>
              <a:t> (bojínek, </a:t>
            </a:r>
            <a:r>
              <a:rPr lang="cs-CZ" dirty="0" err="1" smtClean="0"/>
              <a:t>timotejka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Bet v 1-7 </a:t>
            </a:r>
            <a:r>
              <a:rPr lang="cs-CZ" dirty="0" err="1" smtClean="0"/>
              <a:t>Betula</a:t>
            </a:r>
            <a:r>
              <a:rPr lang="cs-CZ" dirty="0" smtClean="0"/>
              <a:t> </a:t>
            </a:r>
            <a:r>
              <a:rPr lang="cs-CZ" dirty="0" err="1" smtClean="0"/>
              <a:t>verrucosa</a:t>
            </a:r>
            <a:r>
              <a:rPr lang="cs-CZ" dirty="0" smtClean="0"/>
              <a:t> (bříza)</a:t>
            </a:r>
          </a:p>
          <a:p>
            <a:pPr marL="0" indent="0">
              <a:buNone/>
            </a:pPr>
            <a:r>
              <a:rPr lang="cs-CZ" dirty="0" err="1" smtClean="0"/>
              <a:t>Asp</a:t>
            </a:r>
            <a:r>
              <a:rPr lang="cs-CZ" dirty="0" smtClean="0"/>
              <a:t> f 1-34 </a:t>
            </a:r>
            <a:r>
              <a:rPr lang="cs-CZ" dirty="0" err="1" smtClean="0"/>
              <a:t>Aspergillus</a:t>
            </a:r>
            <a:r>
              <a:rPr lang="cs-CZ" dirty="0" smtClean="0"/>
              <a:t> </a:t>
            </a:r>
            <a:r>
              <a:rPr lang="cs-CZ" dirty="0" err="1" smtClean="0"/>
              <a:t>fumigatus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Der f 1-22 </a:t>
            </a:r>
            <a:r>
              <a:rPr lang="cs-CZ" dirty="0" err="1" smtClean="0"/>
              <a:t>Dermatophagoides</a:t>
            </a:r>
            <a:r>
              <a:rPr lang="cs-CZ" dirty="0" smtClean="0"/>
              <a:t> </a:t>
            </a:r>
            <a:r>
              <a:rPr lang="cs-CZ" dirty="0" err="1" smtClean="0"/>
              <a:t>pteronyssimus</a:t>
            </a:r>
            <a:r>
              <a:rPr lang="cs-CZ" dirty="0" smtClean="0"/>
              <a:t> - 		         (roztoči)</a:t>
            </a:r>
          </a:p>
          <a:p>
            <a:pPr marL="0" indent="0">
              <a:buNone/>
            </a:pPr>
            <a:r>
              <a:rPr lang="cs-CZ" dirty="0" err="1" smtClean="0"/>
              <a:t>Fel</a:t>
            </a:r>
            <a:r>
              <a:rPr lang="cs-CZ" dirty="0" smtClean="0"/>
              <a:t> d 1-7 </a:t>
            </a:r>
            <a:r>
              <a:rPr lang="cs-CZ" dirty="0" err="1" smtClean="0"/>
              <a:t>Felis</a:t>
            </a:r>
            <a:r>
              <a:rPr lang="cs-CZ" dirty="0" smtClean="0"/>
              <a:t> </a:t>
            </a:r>
            <a:r>
              <a:rPr lang="cs-CZ" dirty="0" err="1" smtClean="0"/>
              <a:t>domesticus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Api m 1-10 </a:t>
            </a:r>
            <a:r>
              <a:rPr lang="cs-CZ" dirty="0" err="1" smtClean="0"/>
              <a:t>Apis</a:t>
            </a:r>
            <a:r>
              <a:rPr lang="cs-CZ" dirty="0" smtClean="0"/>
              <a:t> </a:t>
            </a:r>
            <a:r>
              <a:rPr lang="cs-CZ" dirty="0" err="1" smtClean="0"/>
              <a:t>mellifera</a:t>
            </a:r>
            <a:r>
              <a:rPr lang="cs-CZ" dirty="0" smtClean="0"/>
              <a:t> (Celer)</a:t>
            </a:r>
          </a:p>
          <a:p>
            <a:pPr marL="0" indent="0">
              <a:buNone/>
            </a:pPr>
            <a:r>
              <a:rPr lang="cs-CZ" dirty="0" smtClean="0"/>
              <a:t>Ara h 1 </a:t>
            </a:r>
            <a:r>
              <a:rPr lang="cs-CZ" dirty="0" err="1" smtClean="0"/>
              <a:t>Arachis</a:t>
            </a:r>
            <a:r>
              <a:rPr lang="cs-CZ" dirty="0" smtClean="0"/>
              <a:t> </a:t>
            </a:r>
            <a:r>
              <a:rPr lang="cs-CZ" dirty="0" err="1" smtClean="0"/>
              <a:t>hypogaea</a:t>
            </a:r>
            <a:r>
              <a:rPr lang="cs-CZ" dirty="0" smtClean="0"/>
              <a:t> (burský ořech)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5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60"/>
    </mc:Choice>
    <mc:Fallback xmlns="">
      <p:transition spd="slow" advTm="3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Alergeny vyvolávající pozdní typ přecitlivělosti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Reaktivní chemikálie obsažené v </a:t>
            </a:r>
          </a:p>
          <a:p>
            <a:pPr marL="0" indent="0">
              <a:buNone/>
            </a:pPr>
            <a:r>
              <a:rPr lang="cs-CZ" dirty="0" smtClean="0"/>
              <a:t>	lécích, kosmetických výrobcích,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nátěrových hmotách, soli některých kovů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silice rostlin</a:t>
            </a:r>
          </a:p>
          <a:p>
            <a:r>
              <a:rPr lang="cs-CZ" dirty="0"/>
              <a:t> </a:t>
            </a:r>
            <a:r>
              <a:rPr lang="cs-CZ" dirty="0" smtClean="0"/>
              <a:t>Vznik kontaktní alergie – diferenciace do Th1 lymfocytů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68"/>
    </mc:Choice>
    <mc:Fallback xmlns="">
      <p:transition spd="slow" advTm="32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Alergeny mohou způsobovat různou reakci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/>
            <a:r>
              <a:rPr lang="cs-CZ" sz="3200" dirty="0"/>
              <a:t>Většina alergenů proteiny nebo glykoproteiny s enzymatickou </a:t>
            </a:r>
            <a:r>
              <a:rPr lang="cs-CZ" sz="3200" dirty="0"/>
              <a:t>aktivitou</a:t>
            </a:r>
            <a:endParaRPr lang="cs-CZ" sz="3200" dirty="0"/>
          </a:p>
          <a:p>
            <a:r>
              <a:rPr lang="cs-CZ" dirty="0" smtClean="0"/>
              <a:t>Komplexní organické sloučeniny – protilátková odpověď</a:t>
            </a:r>
          </a:p>
          <a:p>
            <a:r>
              <a:rPr lang="cs-CZ" dirty="0" smtClean="0"/>
              <a:t>Anorganické látky (kovy) – buněčná odpověď</a:t>
            </a:r>
            <a:endParaRPr lang="en-GB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3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6"/>
    </mc:Choice>
    <mc:Fallback xmlns="">
      <p:transition spd="slow" advTm="12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Autoimunitní choroby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9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03"/>
    </mc:Choice>
    <mc:Fallback>
      <p:transition spd="slow" advTm="9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 err="1" smtClean="0">
                <a:solidFill>
                  <a:srgbClr val="C00000"/>
                </a:solidFill>
              </a:rPr>
              <a:t>autotolerance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991544" y="1844824"/>
            <a:ext cx="815768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Lymfocyty, které by poznávaly „vlastní“ antigeny</a:t>
            </a:r>
          </a:p>
          <a:p>
            <a:r>
              <a:rPr lang="cs-CZ" sz="3200" dirty="0"/>
              <a:t>jsou buď odstraněny nebo inaktivovány.</a:t>
            </a:r>
          </a:p>
          <a:p>
            <a:endParaRPr lang="cs-CZ" sz="3200" dirty="0"/>
          </a:p>
          <a:p>
            <a:r>
              <a:rPr lang="cs-CZ" sz="3200" dirty="0"/>
              <a:t>Imunologická tolerance centrální.</a:t>
            </a:r>
          </a:p>
          <a:p>
            <a:r>
              <a:rPr lang="cs-CZ" sz="3200" dirty="0"/>
              <a:t>Imunologická tolerance periferní.</a:t>
            </a:r>
          </a:p>
          <a:p>
            <a:endParaRPr lang="cs-CZ" sz="3200" dirty="0"/>
          </a:p>
          <a:p>
            <a:r>
              <a:rPr lang="cs-CZ" sz="3200" i="1" dirty="0"/>
              <a:t>Prolomení tolerance – </a:t>
            </a:r>
            <a:r>
              <a:rPr lang="cs-CZ" sz="3200" i="1" dirty="0" err="1"/>
              <a:t>autoimunizace</a:t>
            </a:r>
            <a:r>
              <a:rPr lang="cs-CZ" sz="3200" i="1" dirty="0"/>
              <a:t>.</a:t>
            </a:r>
            <a:endParaRPr lang="cs-CZ" sz="3200" i="1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7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36"/>
    </mc:Choice>
    <mc:Fallback>
      <p:transition spd="slow" advTm="46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4638"/>
            <a:ext cx="8229600" cy="850900"/>
          </a:xfrm>
        </p:spPr>
        <p:txBody>
          <a:bodyPr anchor="b"/>
          <a:lstStyle/>
          <a:p>
            <a:r>
              <a:rPr lang="cs-CZ" sz="4000" b="1"/>
              <a:t>IMUNOLOGICKÁ TOLERANCE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81200" y="2492375"/>
            <a:ext cx="4033838" cy="3633788"/>
          </a:xfrm>
        </p:spPr>
        <p:txBody>
          <a:bodyPr/>
          <a:lstStyle/>
          <a:p>
            <a:pPr>
              <a:buFontTx/>
              <a:buNone/>
            </a:pPr>
            <a:r>
              <a:rPr lang="cs-CZ" b="1">
                <a:solidFill>
                  <a:srgbClr val="800000"/>
                </a:solidFill>
              </a:rPr>
              <a:t>CENTRÁLNÍ</a:t>
            </a:r>
          </a:p>
          <a:p>
            <a:pPr lvl="1"/>
            <a:r>
              <a:rPr lang="cs-CZ"/>
              <a:t>T lymfocyty</a:t>
            </a:r>
          </a:p>
          <a:p>
            <a:pPr lvl="2"/>
            <a:r>
              <a:rPr lang="cs-CZ"/>
              <a:t>thymus</a:t>
            </a:r>
          </a:p>
          <a:p>
            <a:pPr lvl="3"/>
            <a:r>
              <a:rPr lang="cs-CZ"/>
              <a:t>negativní selekce</a:t>
            </a:r>
          </a:p>
          <a:p>
            <a:pPr lvl="1"/>
            <a:r>
              <a:rPr lang="cs-CZ"/>
              <a:t>B lymfocyty</a:t>
            </a:r>
          </a:p>
          <a:p>
            <a:pPr lvl="2"/>
            <a:r>
              <a:rPr lang="cs-CZ"/>
              <a:t>kostní dřeň</a:t>
            </a:r>
          </a:p>
          <a:p>
            <a:pPr lvl="3"/>
            <a:r>
              <a:rPr lang="cs-CZ"/>
              <a:t>negativní selekce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240463" y="2492376"/>
            <a:ext cx="4248150" cy="4105275"/>
          </a:xfrm>
        </p:spPr>
        <p:txBody>
          <a:bodyPr/>
          <a:lstStyle/>
          <a:p>
            <a:pPr>
              <a:buFontTx/>
              <a:buNone/>
            </a:pPr>
            <a:r>
              <a:rPr lang="cs-CZ" b="1">
                <a:solidFill>
                  <a:srgbClr val="800000"/>
                </a:solidFill>
              </a:rPr>
              <a:t>PERIFERNÍ  (T- i B-)</a:t>
            </a:r>
          </a:p>
          <a:p>
            <a:pPr lvl="1">
              <a:buFontTx/>
              <a:buNone/>
            </a:pPr>
            <a:r>
              <a:rPr lang="cs-CZ"/>
              <a:t>Anergie</a:t>
            </a:r>
          </a:p>
          <a:p>
            <a:pPr lvl="1">
              <a:buFontTx/>
              <a:buNone/>
            </a:pPr>
            <a:r>
              <a:rPr lang="cs-CZ"/>
              <a:t>   </a:t>
            </a:r>
            <a:r>
              <a:rPr lang="cs-CZ" sz="1800"/>
              <a:t>k úplné aktivaci lymfocytů chybí druhé, kostimulační signály</a:t>
            </a:r>
            <a:endParaRPr lang="cs-CZ"/>
          </a:p>
          <a:p>
            <a:pPr lvl="1">
              <a:buFontTx/>
              <a:buNone/>
            </a:pPr>
            <a:r>
              <a:rPr lang="cs-CZ"/>
              <a:t>Suprese</a:t>
            </a:r>
          </a:p>
          <a:p>
            <a:pPr lvl="1">
              <a:buFontTx/>
              <a:buNone/>
            </a:pPr>
            <a:r>
              <a:rPr lang="cs-CZ"/>
              <a:t>   </a:t>
            </a:r>
            <a:r>
              <a:rPr lang="cs-CZ" sz="1800"/>
              <a:t>reaktivita lymfocytů je tlumena tzv. Treg</a:t>
            </a:r>
            <a:endParaRPr lang="cs-CZ"/>
          </a:p>
          <a:p>
            <a:pPr lvl="1">
              <a:buFontTx/>
              <a:buNone/>
            </a:pPr>
            <a:endParaRPr lang="cs-CZ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424113" y="1196976"/>
            <a:ext cx="741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2000" u="sng">
                <a:latin typeface="Arial" charset="0"/>
              </a:rPr>
              <a:t>Destrukce nebo inaktivace lymfocytů s BCR nebo TCR, </a:t>
            </a:r>
          </a:p>
          <a:p>
            <a:pPr algn="ctr"/>
            <a:r>
              <a:rPr lang="cs-CZ" sz="2000" u="sng">
                <a:latin typeface="Arial" charset="0"/>
              </a:rPr>
              <a:t>které poznávají a váží  epitopy vlastních antigenů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495551" y="1289051"/>
            <a:ext cx="347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6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106"/>
    </mc:Choice>
    <mc:Fallback>
      <p:transition spd="slow" advTm="98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19288" y="333376"/>
            <a:ext cx="8062912" cy="5762625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sz="2400" b="1" u="sng" dirty="0">
                <a:solidFill>
                  <a:schemeClr val="accent2"/>
                </a:solidFill>
              </a:rPr>
              <a:t>prolomení  tolerance</a:t>
            </a:r>
          </a:p>
          <a:p>
            <a:pPr algn="ctr">
              <a:buFont typeface="Wingdings" pitchFamily="2" charset="2"/>
              <a:buChar char="â"/>
            </a:pPr>
            <a:r>
              <a:rPr lang="cs-CZ" dirty="0">
                <a:solidFill>
                  <a:schemeClr val="bg2"/>
                </a:solidFill>
                <a:sym typeface="Wingdings" pitchFamily="2" charset="2"/>
              </a:rPr>
              <a:t>                     </a:t>
            </a:r>
            <a:r>
              <a:rPr lang="cs-CZ" dirty="0" smtClean="0">
                <a:solidFill>
                  <a:schemeClr val="bg2"/>
                </a:solidFill>
                <a:sym typeface="Wingdings" pitchFamily="2" charset="2"/>
              </a:rPr>
              <a:t></a:t>
            </a:r>
          </a:p>
          <a:p>
            <a:pPr marL="0" indent="0" algn="ctr">
              <a:buNone/>
            </a:pPr>
            <a:r>
              <a:rPr lang="cs-CZ" sz="2400" b="1" dirty="0">
                <a:solidFill>
                  <a:srgbClr val="FF0066"/>
                </a:solidFill>
              </a:rPr>
              <a:t>nevhodné geny                      nevhodné prostředí</a:t>
            </a:r>
          </a:p>
          <a:p>
            <a:pPr>
              <a:buFont typeface="Wingdings" pitchFamily="2" charset="2"/>
              <a:buNone/>
            </a:pPr>
            <a:r>
              <a:rPr lang="cs-CZ" sz="2000" b="1" dirty="0"/>
              <a:t>	determinující </a:t>
            </a:r>
            <a:r>
              <a:rPr lang="cs-CZ" sz="2000" b="1" dirty="0"/>
              <a:t>specifickou 		  </a:t>
            </a:r>
            <a:r>
              <a:rPr lang="cs-CZ" sz="2000" b="1" dirty="0"/>
              <a:t>      zevní </a:t>
            </a:r>
            <a:r>
              <a:rPr lang="cs-CZ" sz="2000" b="1" dirty="0"/>
              <a:t>i vnitřní </a:t>
            </a:r>
          </a:p>
          <a:p>
            <a:pPr>
              <a:buFont typeface="Wingdings" pitchFamily="2" charset="2"/>
              <a:buNone/>
            </a:pPr>
            <a:r>
              <a:rPr lang="cs-CZ" sz="2000" b="1" dirty="0"/>
              <a:t>	reaktivitu </a:t>
            </a:r>
            <a:r>
              <a:rPr lang="cs-CZ" sz="2000" b="1" dirty="0"/>
              <a:t>na </a:t>
            </a:r>
            <a:r>
              <a:rPr lang="cs-CZ" sz="2000" b="1" dirty="0" err="1"/>
              <a:t>autoantigeny</a:t>
            </a:r>
            <a:r>
              <a:rPr lang="cs-CZ" sz="2000" b="1" dirty="0"/>
              <a:t> 		</a:t>
            </a:r>
          </a:p>
          <a:p>
            <a:pPr>
              <a:buFont typeface="Wingdings" pitchFamily="2" charset="2"/>
              <a:buNone/>
            </a:pPr>
            <a:r>
              <a:rPr lang="cs-CZ" sz="2000" b="1" dirty="0"/>
              <a:t>	i </a:t>
            </a:r>
            <a:r>
              <a:rPr lang="cs-CZ" sz="2000" b="1" dirty="0"/>
              <a:t>obecnou vnímavost </a:t>
            </a:r>
          </a:p>
          <a:p>
            <a:pPr>
              <a:buFont typeface="Wingdings" pitchFamily="2" charset="2"/>
              <a:buNone/>
            </a:pPr>
            <a:r>
              <a:rPr lang="cs-CZ" sz="2000" b="1" dirty="0"/>
              <a:t>	k</a:t>
            </a:r>
            <a:r>
              <a:rPr lang="cs-CZ" sz="2000" b="1" dirty="0"/>
              <a:t> autoimunitním reakcím</a:t>
            </a:r>
          </a:p>
          <a:p>
            <a:pPr>
              <a:buFont typeface="Wingdings" pitchFamily="2" charset="2"/>
              <a:buNone/>
            </a:pPr>
            <a:r>
              <a:rPr lang="cs-CZ" sz="2000" b="1" dirty="0"/>
              <a:t>					</a:t>
            </a:r>
          </a:p>
          <a:p>
            <a:pPr algn="ctr">
              <a:buFont typeface="Wingdings" pitchFamily="2" charset="2"/>
              <a:buChar char="â"/>
            </a:pPr>
            <a:r>
              <a:rPr lang="cs-CZ" dirty="0">
                <a:solidFill>
                  <a:schemeClr val="bg2"/>
                </a:solidFill>
                <a:sym typeface="Wingdings" pitchFamily="2" charset="2"/>
              </a:rPr>
              <a:t></a:t>
            </a:r>
          </a:p>
          <a:p>
            <a:pPr algn="ctr">
              <a:buFont typeface="Wingdings" pitchFamily="2" charset="2"/>
              <a:buNone/>
            </a:pPr>
            <a:r>
              <a:rPr lang="cs-CZ" sz="3600" b="1" dirty="0">
                <a:solidFill>
                  <a:srgbClr val="C45C1C"/>
                </a:solidFill>
              </a:rPr>
              <a:t>AUTOIMUNITNÍ CHOROBA</a:t>
            </a:r>
          </a:p>
          <a:p>
            <a:pPr>
              <a:buFontTx/>
              <a:buNone/>
            </a:pPr>
            <a:endParaRPr lang="cs-CZ" sz="3600" b="1" u="sng" dirty="0">
              <a:solidFill>
                <a:srgbClr val="C45C1C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5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40"/>
    </mc:Choice>
    <mc:Fallback>
      <p:transition spd="slow" advTm="59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47850" y="260350"/>
            <a:ext cx="8229600" cy="1143000"/>
          </a:xfrm>
        </p:spPr>
        <p:txBody>
          <a:bodyPr anchor="b"/>
          <a:lstStyle/>
          <a:p>
            <a:r>
              <a:rPr lang="cs-CZ" dirty="0" smtClean="0">
                <a:solidFill>
                  <a:srgbClr val="C00000"/>
                </a:solidFill>
              </a:rPr>
              <a:t>Autoimunitní choroby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cs-CZ" dirty="0"/>
          </a:p>
          <a:p>
            <a:r>
              <a:rPr lang="cs-CZ" dirty="0">
                <a:solidFill>
                  <a:srgbClr val="002060"/>
                </a:solidFill>
              </a:rPr>
              <a:t>onemocnění, při kterém </a:t>
            </a:r>
            <a:r>
              <a:rPr lang="cs-CZ" b="1" dirty="0">
                <a:solidFill>
                  <a:srgbClr val="002060"/>
                </a:solidFill>
              </a:rPr>
              <a:t>autoprotilátky</a:t>
            </a:r>
            <a:r>
              <a:rPr lang="cs-CZ" dirty="0">
                <a:solidFill>
                  <a:srgbClr val="002060"/>
                </a:solidFill>
              </a:rPr>
              <a:t> nebo </a:t>
            </a:r>
            <a:r>
              <a:rPr lang="cs-CZ" b="1" dirty="0" err="1">
                <a:solidFill>
                  <a:srgbClr val="002060"/>
                </a:solidFill>
              </a:rPr>
              <a:t>autoreaktivní</a:t>
            </a:r>
            <a:r>
              <a:rPr lang="cs-CZ" b="1" dirty="0">
                <a:solidFill>
                  <a:srgbClr val="002060"/>
                </a:solidFill>
              </a:rPr>
              <a:t> T-lymfocyty</a:t>
            </a:r>
            <a:r>
              <a:rPr lang="cs-CZ" dirty="0">
                <a:solidFill>
                  <a:srgbClr val="002060"/>
                </a:solidFill>
              </a:rPr>
              <a:t> vedou k poškození vlastních buněk nebo tkání</a:t>
            </a:r>
          </a:p>
          <a:p>
            <a:pPr>
              <a:buFontTx/>
              <a:buNone/>
            </a:pPr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postihují 5-7% populace, především ženy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0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99"/>
    </mc:Choice>
    <mc:Fallback>
      <p:transition spd="slow" advTm="35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4638"/>
            <a:ext cx="8229600" cy="850900"/>
          </a:xfrm>
        </p:spPr>
        <p:txBody>
          <a:bodyPr anchor="b"/>
          <a:lstStyle/>
          <a:p>
            <a:pPr eaLnBrk="1" hangingPunct="1"/>
            <a:r>
              <a:rPr lang="cs-CZ" sz="3600" dirty="0">
                <a:solidFill>
                  <a:srgbClr val="C00000"/>
                </a:solidFill>
              </a:rPr>
              <a:t>Prevalence autoimunitních chorob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752600" y="1916113"/>
            <a:ext cx="8447088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(</a:t>
            </a:r>
            <a:r>
              <a:rPr lang="cs-CZ" sz="2000" dirty="0" err="1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Mackay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IR, BMJ 2000; 321: 93-96)</a:t>
            </a:r>
            <a:endParaRPr lang="de-AT" sz="2000" dirty="0">
              <a:solidFill>
                <a:srgbClr val="002060"/>
              </a:solidFill>
              <a:latin typeface="Comic Sans MS" pitchFamily="66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 </a:t>
            </a:r>
            <a:endParaRPr lang="cs-CZ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Choroby štítné žlázy: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  		 &gt; 3% dospělých žen</a:t>
            </a:r>
            <a:endParaRPr lang="cs-CZ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Revmatoidní artritida: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		 1% celkové populace, převaha žen</a:t>
            </a:r>
            <a:endParaRPr lang="de-AT" sz="2000" dirty="0">
              <a:solidFill>
                <a:srgbClr val="002060"/>
              </a:solidFill>
              <a:latin typeface="Comic Sans MS" pitchFamily="66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i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Primární </a:t>
            </a:r>
            <a:r>
              <a:rPr lang="cs-CZ" sz="2000" i="1" dirty="0" err="1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Sjögren</a:t>
            </a:r>
            <a:r>
              <a:rPr lang="cs-CZ" sz="2000" i="1" dirty="0" err="1">
                <a:solidFill>
                  <a:srgbClr val="002060"/>
                </a:solidFill>
                <a:latin typeface="Comic Sans MS" pitchFamily="66" charset="0"/>
              </a:rPr>
              <a:t>ů</a:t>
            </a:r>
            <a:r>
              <a:rPr lang="cs-CZ" sz="2000" i="1" dirty="0" err="1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v</a:t>
            </a:r>
            <a:r>
              <a:rPr lang="cs-CZ" sz="2000" i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syndrom: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	 0,6-3% dosp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</a:rPr>
              <a:t>ě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lých 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</a:rPr>
              <a:t>ž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en</a:t>
            </a:r>
          </a:p>
          <a:p>
            <a:pPr eaLnBrk="1" hangingPunct="1">
              <a:spcBef>
                <a:spcPct val="50000"/>
              </a:spcBef>
            </a:pPr>
            <a:r>
              <a:rPr lang="cs-CZ" sz="2000" i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Systémový lupus </a:t>
            </a:r>
            <a:r>
              <a:rPr lang="cs-CZ" sz="2000" i="1" dirty="0" err="1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erytematosus</a:t>
            </a:r>
            <a:r>
              <a:rPr lang="cs-CZ" sz="2000" i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:</a:t>
            </a:r>
            <a:r>
              <a:rPr lang="cs-CZ" sz="2000" i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0,12% celkové populace,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p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</a:rPr>
              <a:t>ř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evaha 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</a:rPr>
              <a:t>ž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en</a:t>
            </a:r>
          </a:p>
          <a:p>
            <a:pPr eaLnBrk="1" hangingPunct="1">
              <a:spcBef>
                <a:spcPct val="50000"/>
              </a:spcBef>
            </a:pPr>
            <a:r>
              <a:rPr lang="cs-CZ" sz="2000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Roztroušená skleróza: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		 0,1% celkové populace, převaha žen</a:t>
            </a:r>
            <a:endParaRPr lang="de-AT" sz="2000" dirty="0">
              <a:solidFill>
                <a:srgbClr val="002060"/>
              </a:solidFill>
              <a:latin typeface="Comic Sans MS" pitchFamily="66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Diabetes I. typu: 	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	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0,1% dětí</a:t>
            </a:r>
            <a:endParaRPr lang="de-AT" sz="2000" dirty="0">
              <a:solidFill>
                <a:srgbClr val="002060"/>
              </a:solidFill>
              <a:latin typeface="Comic Sans MS" pitchFamily="66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Primární biliární cirhóza: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	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0,05-0,1% žen středního a  staršího věku</a:t>
            </a:r>
            <a:endParaRPr lang="de-AT" sz="2000" dirty="0">
              <a:solidFill>
                <a:srgbClr val="002060"/>
              </a:solidFill>
              <a:latin typeface="Comic Sans MS" pitchFamily="66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i="1" dirty="0" err="1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Myasthenia</a:t>
            </a:r>
            <a:r>
              <a:rPr lang="cs-CZ" sz="2000" i="1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 gravis: 	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  <a:cs typeface="Arial" charset="0"/>
              </a:rPr>
              <a:t>	 0,01% celkové populace, převaha žen</a:t>
            </a:r>
            <a:r>
              <a:rPr lang="cs-CZ" sz="20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4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61"/>
    </mc:Choice>
    <mc:Fallback>
      <p:transition spd="slow" advTm="17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Protilátky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 </a:t>
            </a:r>
            <a:r>
              <a:rPr lang="cs-CZ" dirty="0" err="1" smtClean="0"/>
              <a:t>Ig</a:t>
            </a:r>
            <a:r>
              <a:rPr lang="cs-CZ" dirty="0" smtClean="0"/>
              <a:t> existují ve dvou formách: </a:t>
            </a:r>
          </a:p>
          <a:p>
            <a:pPr lvl="1"/>
            <a:r>
              <a:rPr lang="cs-CZ" dirty="0" smtClean="0"/>
              <a:t>membránově vázané na povrchu B-lymfocytu , kde fungují jako receptor pro antigen</a:t>
            </a:r>
          </a:p>
          <a:p>
            <a:pPr lvl="1"/>
            <a:r>
              <a:rPr lang="cs-CZ" dirty="0" err="1" smtClean="0"/>
              <a:t>sekretované</a:t>
            </a:r>
            <a:r>
              <a:rPr lang="cs-CZ" dirty="0" smtClean="0"/>
              <a:t> , které jsou v cirkulaci, tkáních, </a:t>
            </a:r>
            <a:r>
              <a:rPr lang="cs-CZ" dirty="0" err="1" smtClean="0"/>
              <a:t>mukóze</a:t>
            </a:r>
            <a:endParaRPr lang="cs-CZ" dirty="0" smtClean="0"/>
          </a:p>
          <a:p>
            <a:pPr lvl="1"/>
            <a:r>
              <a:rPr lang="cs-CZ" dirty="0"/>
              <a:t>j</a:t>
            </a:r>
            <a:r>
              <a:rPr lang="cs-CZ" dirty="0" smtClean="0"/>
              <a:t>sou </a:t>
            </a:r>
            <a:r>
              <a:rPr lang="cs-CZ" dirty="0" err="1" smtClean="0"/>
              <a:t>sekretovány</a:t>
            </a:r>
            <a:r>
              <a:rPr lang="cs-CZ" dirty="0" smtClean="0"/>
              <a:t> plazmatickými buňkami, které vznikají z B-lymfocytu po jeho aktivaci  a další diferenciaci</a:t>
            </a:r>
          </a:p>
          <a:p>
            <a:pPr lvl="1"/>
            <a:r>
              <a:rPr lang="cs-CZ" dirty="0" smtClean="0"/>
              <a:t>Vážou se na </a:t>
            </a:r>
            <a:r>
              <a:rPr lang="cs-CZ" dirty="0" err="1" smtClean="0"/>
              <a:t>Ag</a:t>
            </a:r>
            <a:r>
              <a:rPr lang="cs-CZ" dirty="0" smtClean="0"/>
              <a:t> a aktivují efektorové mechanismy vedoucí k eliminaci </a:t>
            </a:r>
            <a:r>
              <a:rPr lang="cs-CZ" dirty="0" err="1" smtClean="0"/>
              <a:t>Ag</a:t>
            </a:r>
            <a:endParaRPr lang="cs-CZ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4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51"/>
    </mc:Choice>
    <mc:Fallback xmlns="">
      <p:transition spd="slow" advTm="49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Klasifikace autoimunitních chorob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Systémová</a:t>
            </a:r>
            <a:r>
              <a:rPr lang="cs-CZ" dirty="0">
                <a:solidFill>
                  <a:srgbClr val="002060"/>
                </a:solidFill>
              </a:rPr>
              <a:t>					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Orgánově specifické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79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4"/>
    </mc:Choice>
    <mc:Fallback>
      <p:transition spd="slow" advTm="9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4638"/>
            <a:ext cx="8229600" cy="1008062"/>
          </a:xfrm>
        </p:spPr>
        <p:txBody>
          <a:bodyPr anchor="b"/>
          <a:lstStyle/>
          <a:p>
            <a:r>
              <a:rPr lang="cs-CZ" dirty="0" smtClean="0">
                <a:solidFill>
                  <a:srgbClr val="C00000"/>
                </a:solidFill>
              </a:rPr>
              <a:t>Systémové  choroby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05001" y="1981200"/>
            <a:ext cx="6423025" cy="4114800"/>
          </a:xfrm>
        </p:spPr>
        <p:txBody>
          <a:bodyPr/>
          <a:lstStyle/>
          <a:p>
            <a:r>
              <a:rPr lang="cs-CZ" sz="2400" dirty="0">
                <a:solidFill>
                  <a:srgbClr val="002060"/>
                </a:solidFill>
              </a:rPr>
              <a:t>Systémový lupus </a:t>
            </a:r>
            <a:r>
              <a:rPr lang="cs-CZ" sz="2400" dirty="0" err="1">
                <a:solidFill>
                  <a:srgbClr val="002060"/>
                </a:solidFill>
              </a:rPr>
              <a:t>erythematosus</a:t>
            </a:r>
            <a:r>
              <a:rPr lang="cs-CZ" sz="2400" dirty="0">
                <a:solidFill>
                  <a:srgbClr val="002060"/>
                </a:solidFill>
              </a:rPr>
              <a:t> (SLE)</a:t>
            </a:r>
          </a:p>
          <a:p>
            <a:r>
              <a:rPr lang="cs-CZ" sz="2400" dirty="0">
                <a:solidFill>
                  <a:srgbClr val="002060"/>
                </a:solidFill>
              </a:rPr>
              <a:t>Revmatoidní </a:t>
            </a:r>
            <a:r>
              <a:rPr lang="cs-CZ" sz="2400" dirty="0" err="1">
                <a:solidFill>
                  <a:srgbClr val="002060"/>
                </a:solidFill>
              </a:rPr>
              <a:t>arthritida</a:t>
            </a:r>
            <a:r>
              <a:rPr lang="cs-CZ" sz="2400" dirty="0">
                <a:solidFill>
                  <a:srgbClr val="002060"/>
                </a:solidFill>
              </a:rPr>
              <a:t> (RA)</a:t>
            </a:r>
          </a:p>
          <a:p>
            <a:r>
              <a:rPr lang="cs-CZ" sz="2400" dirty="0" err="1">
                <a:solidFill>
                  <a:srgbClr val="002060"/>
                </a:solidFill>
              </a:rPr>
              <a:t>Dermatopolymyositida</a:t>
            </a:r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 err="1">
                <a:solidFill>
                  <a:srgbClr val="002060"/>
                </a:solidFill>
              </a:rPr>
              <a:t>Sjögrenova</a:t>
            </a:r>
            <a:r>
              <a:rPr lang="cs-CZ" sz="2400" dirty="0">
                <a:solidFill>
                  <a:srgbClr val="002060"/>
                </a:solidFill>
              </a:rPr>
              <a:t> choroba</a:t>
            </a:r>
          </a:p>
          <a:p>
            <a:r>
              <a:rPr lang="cs-CZ" sz="2400" dirty="0">
                <a:solidFill>
                  <a:srgbClr val="002060"/>
                </a:solidFill>
              </a:rPr>
              <a:t>Systémová sklerodermie</a:t>
            </a:r>
          </a:p>
          <a:p>
            <a:r>
              <a:rPr lang="cs-CZ" sz="2400" dirty="0">
                <a:solidFill>
                  <a:srgbClr val="002060"/>
                </a:solidFill>
              </a:rPr>
              <a:t>Smíšená choroba pojiva</a:t>
            </a:r>
          </a:p>
          <a:p>
            <a:r>
              <a:rPr lang="cs-CZ" sz="2400" dirty="0" err="1">
                <a:solidFill>
                  <a:srgbClr val="002060"/>
                </a:solidFill>
              </a:rPr>
              <a:t>Antifosfolipidový</a:t>
            </a:r>
            <a:r>
              <a:rPr lang="cs-CZ" sz="2400" dirty="0">
                <a:solidFill>
                  <a:srgbClr val="002060"/>
                </a:solidFill>
              </a:rPr>
              <a:t> syndrom</a:t>
            </a:r>
          </a:p>
          <a:p>
            <a:r>
              <a:rPr lang="cs-CZ" sz="2400" dirty="0">
                <a:solidFill>
                  <a:srgbClr val="002060"/>
                </a:solidFill>
              </a:rPr>
              <a:t>Některé vaskulitidy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3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95"/>
    </mc:Choice>
    <mc:Fallback>
      <p:transition spd="slow" advTm="20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r>
              <a:rPr lang="cs-CZ" dirty="0" smtClean="0">
                <a:solidFill>
                  <a:srgbClr val="C00000"/>
                </a:solidFill>
              </a:rPr>
              <a:t>Orgánově specifické  choroby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81200" y="1600201"/>
            <a:ext cx="4033838" cy="4525963"/>
          </a:xfrm>
        </p:spPr>
        <p:txBody>
          <a:bodyPr/>
          <a:lstStyle/>
          <a:p>
            <a:r>
              <a:rPr lang="cs-CZ" sz="2000" dirty="0">
                <a:solidFill>
                  <a:srgbClr val="002060"/>
                </a:solidFill>
              </a:rPr>
              <a:t>Ulcerózní kolitida</a:t>
            </a:r>
          </a:p>
          <a:p>
            <a:r>
              <a:rPr lang="cs-CZ" sz="2000" dirty="0">
                <a:solidFill>
                  <a:srgbClr val="002060"/>
                </a:solidFill>
              </a:rPr>
              <a:t>Crohnova choroba</a:t>
            </a:r>
          </a:p>
          <a:p>
            <a:r>
              <a:rPr lang="cs-CZ" sz="2000" dirty="0" err="1">
                <a:solidFill>
                  <a:srgbClr val="002060"/>
                </a:solidFill>
              </a:rPr>
              <a:t>Celiakie</a:t>
            </a:r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>
                <a:solidFill>
                  <a:srgbClr val="002060"/>
                </a:solidFill>
              </a:rPr>
              <a:t>Autoimunitní hepatitida (typ I, II, III)</a:t>
            </a:r>
          </a:p>
          <a:p>
            <a:r>
              <a:rPr lang="cs-CZ" sz="2000" dirty="0">
                <a:solidFill>
                  <a:srgbClr val="002060"/>
                </a:solidFill>
              </a:rPr>
              <a:t>Primární biliární cirhóza</a:t>
            </a:r>
          </a:p>
          <a:p>
            <a:r>
              <a:rPr lang="cs-CZ" sz="2000" dirty="0">
                <a:solidFill>
                  <a:srgbClr val="002060"/>
                </a:solidFill>
              </a:rPr>
              <a:t>Primární </a:t>
            </a:r>
            <a:r>
              <a:rPr lang="cs-CZ" sz="2000" dirty="0" err="1">
                <a:solidFill>
                  <a:srgbClr val="002060"/>
                </a:solidFill>
              </a:rPr>
              <a:t>sklerozující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err="1">
                <a:solidFill>
                  <a:srgbClr val="002060"/>
                </a:solidFill>
              </a:rPr>
              <a:t>cholangiitida</a:t>
            </a:r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 err="1">
                <a:solidFill>
                  <a:srgbClr val="002060"/>
                </a:solidFill>
              </a:rPr>
              <a:t>Inzulindependentní</a:t>
            </a:r>
            <a:r>
              <a:rPr lang="cs-CZ" sz="2000" dirty="0">
                <a:solidFill>
                  <a:srgbClr val="002060"/>
                </a:solidFill>
              </a:rPr>
              <a:t> DM</a:t>
            </a:r>
          </a:p>
          <a:p>
            <a:r>
              <a:rPr lang="cs-CZ" sz="2000" dirty="0" err="1">
                <a:solidFill>
                  <a:srgbClr val="002060"/>
                </a:solidFill>
              </a:rPr>
              <a:t>Hashimotova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err="1">
                <a:solidFill>
                  <a:srgbClr val="002060"/>
                </a:solidFill>
              </a:rPr>
              <a:t>thyreotidita</a:t>
            </a:r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>
                <a:solidFill>
                  <a:srgbClr val="002060"/>
                </a:solidFill>
              </a:rPr>
              <a:t>Graves-</a:t>
            </a:r>
            <a:r>
              <a:rPr lang="cs-CZ" sz="2000" dirty="0" err="1">
                <a:solidFill>
                  <a:srgbClr val="002060"/>
                </a:solidFill>
              </a:rPr>
              <a:t>B</a:t>
            </a:r>
            <a:r>
              <a:rPr lang="cs-CZ" sz="2000" dirty="0" err="1">
                <a:solidFill>
                  <a:srgbClr val="002060"/>
                </a:solidFill>
              </a:rPr>
              <a:t>asedowova</a:t>
            </a:r>
            <a:r>
              <a:rPr lang="cs-CZ" sz="2000" dirty="0">
                <a:solidFill>
                  <a:srgbClr val="002060"/>
                </a:solidFill>
              </a:rPr>
              <a:t> choroba</a:t>
            </a:r>
          </a:p>
          <a:p>
            <a:endParaRPr lang="cs-CZ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76964" y="1600201"/>
            <a:ext cx="4033837" cy="4525963"/>
          </a:xfrm>
        </p:spPr>
        <p:txBody>
          <a:bodyPr/>
          <a:lstStyle/>
          <a:p>
            <a:r>
              <a:rPr lang="cs-CZ" sz="2000" dirty="0" err="1">
                <a:solidFill>
                  <a:srgbClr val="002060"/>
                </a:solidFill>
              </a:rPr>
              <a:t>Adisonova</a:t>
            </a:r>
            <a:r>
              <a:rPr lang="cs-CZ" sz="2000" dirty="0">
                <a:solidFill>
                  <a:srgbClr val="002060"/>
                </a:solidFill>
              </a:rPr>
              <a:t> choroba</a:t>
            </a:r>
          </a:p>
          <a:p>
            <a:r>
              <a:rPr lang="cs-CZ" sz="2000" dirty="0">
                <a:solidFill>
                  <a:srgbClr val="002060"/>
                </a:solidFill>
              </a:rPr>
              <a:t>Atrofická gastritida a perniciózní anémie</a:t>
            </a:r>
          </a:p>
          <a:p>
            <a:r>
              <a:rPr lang="cs-CZ" sz="2000" dirty="0" err="1">
                <a:solidFill>
                  <a:srgbClr val="002060"/>
                </a:solidFill>
              </a:rPr>
              <a:t>Myasthenia</a:t>
            </a:r>
            <a:r>
              <a:rPr lang="cs-CZ" sz="2000" dirty="0">
                <a:solidFill>
                  <a:srgbClr val="002060"/>
                </a:solidFill>
              </a:rPr>
              <a:t> gravis</a:t>
            </a:r>
          </a:p>
          <a:p>
            <a:r>
              <a:rPr lang="cs-CZ" sz="2000" dirty="0">
                <a:solidFill>
                  <a:srgbClr val="002060"/>
                </a:solidFill>
              </a:rPr>
              <a:t>Periferní demyelinizační neuropatie</a:t>
            </a:r>
          </a:p>
          <a:p>
            <a:r>
              <a:rPr lang="cs-CZ" sz="2000" dirty="0">
                <a:solidFill>
                  <a:srgbClr val="002060"/>
                </a:solidFill>
              </a:rPr>
              <a:t>Roztroušená skleróza</a:t>
            </a:r>
          </a:p>
          <a:p>
            <a:r>
              <a:rPr lang="cs-CZ" sz="2000" dirty="0">
                <a:solidFill>
                  <a:srgbClr val="002060"/>
                </a:solidFill>
              </a:rPr>
              <a:t>Hemolytická anémie, </a:t>
            </a:r>
            <a:r>
              <a:rPr lang="cs-CZ" sz="2000" dirty="0" err="1">
                <a:solidFill>
                  <a:srgbClr val="002060"/>
                </a:solidFill>
              </a:rPr>
              <a:t>trombocytopénie</a:t>
            </a:r>
            <a:r>
              <a:rPr lang="cs-CZ" sz="2000" dirty="0">
                <a:solidFill>
                  <a:srgbClr val="002060"/>
                </a:solidFill>
              </a:rPr>
              <a:t>, </a:t>
            </a:r>
            <a:r>
              <a:rPr lang="cs-CZ" sz="2000" dirty="0" err="1">
                <a:solidFill>
                  <a:srgbClr val="002060"/>
                </a:solidFill>
              </a:rPr>
              <a:t>neutropenie</a:t>
            </a:r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 err="1">
                <a:solidFill>
                  <a:srgbClr val="002060"/>
                </a:solidFill>
              </a:rPr>
              <a:t>Pemphigus</a:t>
            </a:r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>
                <a:solidFill>
                  <a:srgbClr val="002060"/>
                </a:solidFill>
              </a:rPr>
              <a:t>a další </a:t>
            </a:r>
          </a:p>
          <a:p>
            <a:endParaRPr lang="cs-CZ" sz="2000" b="1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8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42"/>
    </mc:Choice>
    <mc:Fallback>
      <p:transition spd="slow" advTm="36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Serologická diagnostika autoimunitních chorob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Vnitřní stimulace imunitního systému 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 jejím důsledku vznikají autoprotilátky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Jsou zaměřeny proti  tělu vlastním tkáním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Způsobují zánětlivou reakci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Protilátky jsou zaměřeny proti:	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orgánům</a:t>
            </a:r>
          </a:p>
          <a:p>
            <a:pPr lvl="1"/>
            <a:r>
              <a:rPr lang="cs-CZ" dirty="0">
                <a:solidFill>
                  <a:srgbClr val="002060"/>
                </a:solidFill>
              </a:rPr>
              <a:t>t</a:t>
            </a:r>
            <a:r>
              <a:rPr lang="cs-CZ" dirty="0" smtClean="0">
                <a:solidFill>
                  <a:srgbClr val="002060"/>
                </a:solidFill>
              </a:rPr>
              <a:t>káním</a:t>
            </a:r>
          </a:p>
          <a:p>
            <a:pPr lvl="1"/>
            <a:r>
              <a:rPr lang="cs-CZ" dirty="0" smtClean="0">
                <a:solidFill>
                  <a:srgbClr val="002060"/>
                </a:solidFill>
              </a:rPr>
              <a:t>trombocytům</a:t>
            </a:r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1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99"/>
    </mc:Choice>
    <mc:Fallback>
      <p:transition spd="slow" advTm="47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cs-CZ" dirty="0" smtClean="0">
                <a:solidFill>
                  <a:srgbClr val="C00000"/>
                </a:solidFill>
              </a:rPr>
              <a:t>Diagnostika AIO obecně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cs-CZ" dirty="0" smtClean="0"/>
          </a:p>
          <a:p>
            <a:pPr algn="ctr" eaLnBrk="1" hangingPunct="1">
              <a:buFontTx/>
              <a:buNone/>
            </a:pPr>
            <a:r>
              <a:rPr lang="cs-CZ" dirty="0" smtClean="0">
                <a:solidFill>
                  <a:srgbClr val="002060"/>
                </a:solidFill>
              </a:rPr>
              <a:t>Klinika</a:t>
            </a:r>
          </a:p>
          <a:p>
            <a:pPr algn="ctr" eaLnBrk="1" hangingPunct="1">
              <a:buFontTx/>
              <a:buNone/>
            </a:pPr>
            <a:endParaRPr lang="cs-CZ" dirty="0" smtClean="0">
              <a:solidFill>
                <a:srgbClr val="002060"/>
              </a:solidFill>
            </a:endParaRPr>
          </a:p>
          <a:p>
            <a:pPr algn="ctr" eaLnBrk="1" hangingPunct="1">
              <a:buFontTx/>
              <a:buNone/>
            </a:pPr>
            <a:r>
              <a:rPr lang="cs-CZ" dirty="0" smtClean="0">
                <a:solidFill>
                  <a:srgbClr val="002060"/>
                </a:solidFill>
              </a:rPr>
              <a:t>Nález autoprotilátek</a:t>
            </a:r>
          </a:p>
          <a:p>
            <a:pPr algn="ctr" eaLnBrk="1" hangingPunct="1">
              <a:buFontTx/>
              <a:buNone/>
            </a:pPr>
            <a:endParaRPr lang="cs-CZ" dirty="0" smtClean="0">
              <a:solidFill>
                <a:srgbClr val="002060"/>
              </a:solidFill>
            </a:endParaRPr>
          </a:p>
          <a:p>
            <a:pPr algn="ctr" eaLnBrk="1" hangingPunct="1">
              <a:buFontTx/>
              <a:buNone/>
            </a:pPr>
            <a:r>
              <a:rPr lang="cs-CZ" dirty="0" smtClean="0">
                <a:solidFill>
                  <a:srgbClr val="002060"/>
                </a:solidFill>
              </a:rPr>
              <a:t>Histologický nález</a:t>
            </a:r>
          </a:p>
          <a:p>
            <a:pPr eaLnBrk="1" hangingPunct="1"/>
            <a:endParaRPr lang="cs-CZ" dirty="0" smtClean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04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31"/>
    </mc:Choice>
    <mc:Fallback>
      <p:transition spd="slow" advTm="19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03389" y="304800"/>
            <a:ext cx="8785225" cy="129540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cs-CZ" sz="4000" dirty="0">
                <a:solidFill>
                  <a:srgbClr val="C00000"/>
                </a:solidFill>
              </a:rPr>
              <a:t>Laboratorní diagnostika autoimunitních chorob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cs-CZ" b="1" i="1" dirty="0" smtClean="0">
              <a:solidFill>
                <a:srgbClr val="002060"/>
              </a:solidFill>
            </a:endParaRPr>
          </a:p>
          <a:p>
            <a:r>
              <a:rPr lang="cs-CZ" b="1" i="1" dirty="0">
                <a:solidFill>
                  <a:srgbClr val="002060"/>
                </a:solidFill>
              </a:rPr>
              <a:t>NEPŘÍMÁ IMUNOFLUORESCENCE (IF</a:t>
            </a:r>
            <a:r>
              <a:rPr lang="cs-CZ" b="1" i="1" dirty="0" smtClean="0">
                <a:solidFill>
                  <a:srgbClr val="002060"/>
                </a:solidFill>
              </a:rPr>
              <a:t>)</a:t>
            </a:r>
          </a:p>
          <a:p>
            <a:pPr marL="0" indent="0">
              <a:buNone/>
            </a:pPr>
            <a:endParaRPr lang="cs-CZ" b="1" i="1" dirty="0">
              <a:solidFill>
                <a:srgbClr val="002060"/>
              </a:solidFill>
            </a:endParaRPr>
          </a:p>
          <a:p>
            <a:pPr eaLnBrk="1" hangingPunct="1"/>
            <a:r>
              <a:rPr lang="cs-CZ" b="1" i="1" dirty="0" smtClean="0">
                <a:solidFill>
                  <a:srgbClr val="002060"/>
                </a:solidFill>
              </a:rPr>
              <a:t>ELISA</a:t>
            </a:r>
          </a:p>
          <a:p>
            <a:pPr eaLnBrk="1" hangingPunct="1">
              <a:buFontTx/>
              <a:buNone/>
            </a:pPr>
            <a:endParaRPr lang="cs-CZ" b="1" i="1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cs-CZ" b="1" i="1" dirty="0" smtClean="0">
                <a:solidFill>
                  <a:srgbClr val="002060"/>
                </a:solidFill>
              </a:rPr>
              <a:t>IMMUNOBLOTING (IB)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2"/>
    </mc:Choice>
    <mc:Fallback>
      <p:transition spd="slow" advTm="9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D808D-F993-4CC5-A946-562F3B64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700" dirty="0" err="1"/>
              <a:t>Serologické</a:t>
            </a:r>
            <a:r>
              <a:rPr lang="sk-SK" sz="2700" dirty="0"/>
              <a:t> </a:t>
            </a:r>
            <a:r>
              <a:rPr lang="sk-SK" sz="2700" dirty="0" err="1"/>
              <a:t>metody</a:t>
            </a:r>
            <a:endParaRPr lang="sk-SK" sz="2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6CA51A-E78A-4725-B01F-6C3EB061F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AutoNum type="arabicPeriod"/>
            </a:pPr>
            <a:r>
              <a:rPr lang="cs-CZ" dirty="0"/>
              <a:t>Klasické serologické metody</a:t>
            </a:r>
          </a:p>
          <a:p>
            <a:pPr lvl="1">
              <a:buFontTx/>
              <a:buChar char="-"/>
            </a:pPr>
            <a:r>
              <a:rPr lang="cs-CZ" dirty="0"/>
              <a:t>Aglutinace (přímá / nepřímá)</a:t>
            </a:r>
          </a:p>
          <a:p>
            <a:pPr lvl="1">
              <a:buFontTx/>
              <a:buChar char="-"/>
            </a:pPr>
            <a:r>
              <a:rPr lang="cs-CZ" dirty="0"/>
              <a:t>Precipitace (v kapalině, v gelu)</a:t>
            </a:r>
          </a:p>
          <a:p>
            <a:pPr marL="385763" indent="-385763">
              <a:buAutoNum type="arabicPeriod"/>
            </a:pPr>
            <a:r>
              <a:rPr lang="cs-CZ" b="1" dirty="0"/>
              <a:t>Imunochemické metody s následnou detekcí</a:t>
            </a:r>
          </a:p>
          <a:p>
            <a:pPr lvl="1">
              <a:buFontTx/>
              <a:buChar char="-"/>
            </a:pPr>
            <a:r>
              <a:rPr lang="cs-CZ" sz="1500" b="1" dirty="0"/>
              <a:t>Imunofluorescence (přímá / nepřímá)</a:t>
            </a:r>
          </a:p>
          <a:p>
            <a:pPr lvl="1">
              <a:buFontTx/>
              <a:buChar char="-"/>
            </a:pPr>
            <a:r>
              <a:rPr lang="cs-CZ" sz="1500" dirty="0"/>
              <a:t>Imunoanalýza (EIA-ELISA, RIA, FIA, LIA)</a:t>
            </a:r>
          </a:p>
          <a:p>
            <a:pPr lvl="1">
              <a:buFontTx/>
              <a:buChar char="-"/>
            </a:pPr>
            <a:r>
              <a:rPr lang="cs-CZ" sz="1500" dirty="0" err="1"/>
              <a:t>Imunoblot</a:t>
            </a:r>
            <a:r>
              <a:rPr lang="cs-CZ" sz="1500" dirty="0"/>
              <a:t>, </a:t>
            </a:r>
            <a:r>
              <a:rPr lang="cs-CZ" sz="1500" dirty="0" err="1"/>
              <a:t>imunodot</a:t>
            </a:r>
            <a:endParaRPr lang="cs-CZ" sz="1500" dirty="0"/>
          </a:p>
          <a:p>
            <a:pPr marL="385763" indent="-385763">
              <a:buAutoNum type="arabicPeriod"/>
            </a:pPr>
            <a:r>
              <a:rPr lang="cs-CZ" dirty="0"/>
              <a:t>Metody založené na efektorovém účinku protilátek (využívané v klinické mikrobiologii)</a:t>
            </a:r>
          </a:p>
          <a:p>
            <a:pPr lvl="1">
              <a:buFontTx/>
              <a:buChar char="-"/>
            </a:pPr>
            <a:r>
              <a:rPr lang="cs-CZ" sz="1500" dirty="0"/>
              <a:t>Komplement fixační reakce</a:t>
            </a:r>
          </a:p>
          <a:p>
            <a:pPr lvl="1">
              <a:buFontTx/>
              <a:buChar char="-"/>
            </a:pPr>
            <a:r>
              <a:rPr lang="cs-CZ" sz="1500" dirty="0"/>
              <a:t>Inhibiční a neutralizační testy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08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96"/>
    </mc:Choice>
    <mc:Fallback>
      <p:transition spd="slow" advTm="21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ACB14-724D-4D6B-994D-213F00310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916099"/>
            <a:ext cx="7886700" cy="618362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Základní princip imunofluorescence (IF)</a:t>
            </a:r>
          </a:p>
        </p:txBody>
      </p:sp>
      <p:pic>
        <p:nvPicPr>
          <p:cNvPr id="4098" name="Picture 2" descr="51.100 ANA HEp-2 Standard Kit (10 Slides) - AESKU.GROUP - Experts ...">
            <a:extLst>
              <a:ext uri="{FF2B5EF4-FFF2-40B4-BE49-F238E27FC236}">
                <a16:creationId xmlns:a16="http://schemas.microsoft.com/office/drawing/2014/main" id="{5594A90F-D099-4EF8-B68B-A84A6BC47A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1" y="2608535"/>
            <a:ext cx="1466275" cy="50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254E959-AEF5-480A-85C8-6700D15B2FAF}"/>
              </a:ext>
            </a:extLst>
          </p:cNvPr>
          <p:cNvSpPr txBox="1"/>
          <p:nvPr/>
        </p:nvSpPr>
        <p:spPr>
          <a:xfrm>
            <a:off x="1836938" y="1534463"/>
            <a:ext cx="2683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1. Na sklíčko se substrátem (který obsahuje cílové antigeny) se aplikuje naředěné sérum pacienta (1:80 základní ředění) + vzorky pozitivní a negativní kontroly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1FBE7FB5-CDD8-42E6-8C6D-67299C206D63}"/>
              </a:ext>
            </a:extLst>
          </p:cNvPr>
          <p:cNvCxnSpPr/>
          <p:nvPr/>
        </p:nvCxnSpPr>
        <p:spPr>
          <a:xfrm>
            <a:off x="3794464" y="2981233"/>
            <a:ext cx="11651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C39DEAF-E58E-44F7-AB68-5D9188F6F36F}"/>
              </a:ext>
            </a:extLst>
          </p:cNvPr>
          <p:cNvSpPr txBox="1"/>
          <p:nvPr/>
        </p:nvSpPr>
        <p:spPr>
          <a:xfrm>
            <a:off x="3791136" y="2527042"/>
            <a:ext cx="2170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2. Inkubace </a:t>
            </a:r>
            <a:br>
              <a:rPr lang="cs-CZ" sz="1200" dirty="0"/>
            </a:br>
            <a:r>
              <a:rPr lang="cs-CZ" sz="1200" dirty="0"/>
              <a:t>30 min v temnu</a:t>
            </a:r>
          </a:p>
        </p:txBody>
      </p:sp>
      <p:pic>
        <p:nvPicPr>
          <p:cNvPr id="10" name="Obrázek 9" descr="Obsah obrázku přenosný počítač, hodiny, počítač&#10;&#10;Popis byl vytvořen automaticky">
            <a:extLst>
              <a:ext uri="{FF2B5EF4-FFF2-40B4-BE49-F238E27FC236}">
                <a16:creationId xmlns:a16="http://schemas.microsoft.com/office/drawing/2014/main" id="{2F70A36D-A240-406D-A3D8-B80459464C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87" b="19504"/>
          <a:stretch/>
        </p:blipFill>
        <p:spPr>
          <a:xfrm>
            <a:off x="5315874" y="1071643"/>
            <a:ext cx="1034634" cy="221002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33AD410-54DD-44F2-928A-CFEB1064AD8C}"/>
              </a:ext>
            </a:extLst>
          </p:cNvPr>
          <p:cNvSpPr txBox="1"/>
          <p:nvPr/>
        </p:nvSpPr>
        <p:spPr>
          <a:xfrm>
            <a:off x="4876431" y="1491218"/>
            <a:ext cx="2170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2. Pokud je v séru přítomna autoprotilátka, naváže se na cílový antigen, který je přítomen v antigenním substrátu (řez tkáně či buněčná suspenze)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EEE0AC70-576E-44C5-9C33-74695CCC464C}"/>
              </a:ext>
            </a:extLst>
          </p:cNvPr>
          <p:cNvCxnSpPr/>
          <p:nvPr/>
        </p:nvCxnSpPr>
        <p:spPr>
          <a:xfrm>
            <a:off x="6666104" y="2981233"/>
            <a:ext cx="11651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78B8B65-1768-4FCF-AB66-161B92098F6C}"/>
              </a:ext>
            </a:extLst>
          </p:cNvPr>
          <p:cNvSpPr txBox="1"/>
          <p:nvPr/>
        </p:nvSpPr>
        <p:spPr>
          <a:xfrm>
            <a:off x="6573380" y="2435668"/>
            <a:ext cx="2170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3. Promytí skel v </a:t>
            </a:r>
            <a:br>
              <a:rPr lang="cs-CZ" sz="1200" dirty="0"/>
            </a:br>
            <a:r>
              <a:rPr lang="cs-CZ" sz="1200" dirty="0"/>
              <a:t>PBS+TWEEN – 5 min</a:t>
            </a:r>
            <a:br>
              <a:rPr lang="cs-CZ" sz="1200" dirty="0"/>
            </a:br>
            <a:endParaRPr lang="cs-CZ" sz="1200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EEA8323-6CD4-419D-ACB3-7D9B24DA51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9" r="71148" b="19504"/>
          <a:stretch/>
        </p:blipFill>
        <p:spPr>
          <a:xfrm>
            <a:off x="8455733" y="1330655"/>
            <a:ext cx="1207901" cy="2210022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75095A1B-0F4D-44E1-A02A-97A722C7D6C0}"/>
              </a:ext>
            </a:extLst>
          </p:cNvPr>
          <p:cNvSpPr txBox="1"/>
          <p:nvPr/>
        </p:nvSpPr>
        <p:spPr>
          <a:xfrm>
            <a:off x="7982662" y="1633849"/>
            <a:ext cx="2442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4. Aplikace konjugátu – protilátky proti pacientově autoprotilátce, je značená </a:t>
            </a:r>
            <a:r>
              <a:rPr lang="cs-CZ" sz="1200" dirty="0" err="1"/>
              <a:t>fluorochromem</a:t>
            </a:r>
            <a:r>
              <a:rPr lang="cs-CZ" sz="1200" dirty="0"/>
              <a:t> (FITC) – nejčastěji třída </a:t>
            </a:r>
            <a:r>
              <a:rPr lang="cs-CZ" sz="1200" dirty="0" err="1"/>
              <a:t>IgG</a:t>
            </a:r>
            <a:r>
              <a:rPr lang="cs-CZ" sz="1200" dirty="0"/>
              <a:t/>
            </a:r>
            <a:br>
              <a:rPr lang="cs-CZ" sz="1200" dirty="0"/>
            </a:br>
            <a:endParaRPr lang="cs-CZ" sz="1200" dirty="0"/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5FEA6272-57B4-4E0B-BB4C-C6EB009BC3EB}"/>
              </a:ext>
            </a:extLst>
          </p:cNvPr>
          <p:cNvCxnSpPr>
            <a:cxnSpLocks/>
          </p:cNvCxnSpPr>
          <p:nvPr/>
        </p:nvCxnSpPr>
        <p:spPr>
          <a:xfrm flipH="1">
            <a:off x="9368404" y="2258854"/>
            <a:ext cx="345713" cy="224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DE8F463C-39F0-4672-959E-C64A7D04D937}"/>
              </a:ext>
            </a:extLst>
          </p:cNvPr>
          <p:cNvCxnSpPr>
            <a:cxnSpLocks/>
          </p:cNvCxnSpPr>
          <p:nvPr/>
        </p:nvCxnSpPr>
        <p:spPr>
          <a:xfrm>
            <a:off x="8813276" y="3657012"/>
            <a:ext cx="0" cy="615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1DBC9CD-A20F-4730-B11B-CCDA63E51E0F}"/>
              </a:ext>
            </a:extLst>
          </p:cNvPr>
          <p:cNvSpPr txBox="1"/>
          <p:nvPr/>
        </p:nvSpPr>
        <p:spPr>
          <a:xfrm>
            <a:off x="8887518" y="3776969"/>
            <a:ext cx="137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5. Inkubace 30 min v temnu</a:t>
            </a:r>
          </a:p>
        </p:txBody>
      </p:sp>
      <p:pic>
        <p:nvPicPr>
          <p:cNvPr id="26" name="Picture 2" descr="R. Langenbrinck GmbH - Labortechnik Medizintechnik: Staining and ...">
            <a:extLst>
              <a:ext uri="{FF2B5EF4-FFF2-40B4-BE49-F238E27FC236}">
                <a16:creationId xmlns:a16="http://schemas.microsoft.com/office/drawing/2014/main" id="{4BD3A407-4209-4C83-8728-37CFED60D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616" y="3058915"/>
            <a:ext cx="1064171" cy="7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. Langenbrinck GmbH - Labortechnik Medizintechnik: Staining and ...">
            <a:extLst>
              <a:ext uri="{FF2B5EF4-FFF2-40B4-BE49-F238E27FC236}">
                <a16:creationId xmlns:a16="http://schemas.microsoft.com/office/drawing/2014/main" id="{2A43D529-F2A7-4147-82F8-48286A9C6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885" y="4468389"/>
            <a:ext cx="1064171" cy="7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65C6A5D5-9DCF-45A4-9371-E21046B56E4C}"/>
              </a:ext>
            </a:extLst>
          </p:cNvPr>
          <p:cNvSpPr txBox="1"/>
          <p:nvPr/>
        </p:nvSpPr>
        <p:spPr>
          <a:xfrm>
            <a:off x="9276056" y="4591180"/>
            <a:ext cx="1591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6. Promytí skel v </a:t>
            </a:r>
            <a:br>
              <a:rPr lang="cs-CZ" sz="1200" dirty="0"/>
            </a:br>
            <a:r>
              <a:rPr lang="cs-CZ" sz="1200" dirty="0"/>
              <a:t>PBS+TWEEN – 5 min</a:t>
            </a:r>
          </a:p>
        </p:txBody>
      </p: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FC4C0BAA-16D8-4CF9-BDB2-258ACC75694A}"/>
              </a:ext>
            </a:extLst>
          </p:cNvPr>
          <p:cNvCxnSpPr/>
          <p:nvPr/>
        </p:nvCxnSpPr>
        <p:spPr>
          <a:xfrm flipH="1">
            <a:off x="7248700" y="5120522"/>
            <a:ext cx="8363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Obrázek 31">
            <a:extLst>
              <a:ext uri="{FF2B5EF4-FFF2-40B4-BE49-F238E27FC236}">
                <a16:creationId xmlns:a16="http://schemas.microsoft.com/office/drawing/2014/main" id="{D98AD4DC-A00D-4BE4-91FE-14B8A501C3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3" t="27866" r="12102" b="33440"/>
          <a:stretch/>
        </p:blipFill>
        <p:spPr>
          <a:xfrm rot="10800000">
            <a:off x="5207308" y="4810470"/>
            <a:ext cx="1977979" cy="798419"/>
          </a:xfrm>
          <a:prstGeom prst="rect">
            <a:avLst/>
          </a:prstGeom>
        </p:spPr>
      </p:pic>
      <p:sp>
        <p:nvSpPr>
          <p:cNvPr id="31" name="TextovéPole 30">
            <a:extLst>
              <a:ext uri="{FF2B5EF4-FFF2-40B4-BE49-F238E27FC236}">
                <a16:creationId xmlns:a16="http://schemas.microsoft.com/office/drawing/2014/main" id="{22D081A1-2004-430E-98AF-695BDDD4C12C}"/>
              </a:ext>
            </a:extLst>
          </p:cNvPr>
          <p:cNvSpPr txBox="1"/>
          <p:nvPr/>
        </p:nvSpPr>
        <p:spPr>
          <a:xfrm>
            <a:off x="4959659" y="4002557"/>
            <a:ext cx="2923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7. Otření hrany skla od přebytečného PBS+TWEEN, na jednotlivé pozice aplikace </a:t>
            </a:r>
            <a:br>
              <a:rPr lang="cs-CZ" sz="1200" dirty="0"/>
            </a:br>
            <a:r>
              <a:rPr lang="cs-CZ" sz="1200" dirty="0"/>
              <a:t>1 kapky (cca 10ul) montovacího média - glycerinu</a:t>
            </a:r>
          </a:p>
        </p:txBody>
      </p: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1A6D77D5-FF6C-4E8D-AEA5-69834CBBCE7A}"/>
              </a:ext>
            </a:extLst>
          </p:cNvPr>
          <p:cNvCxnSpPr>
            <a:cxnSpLocks/>
          </p:cNvCxnSpPr>
          <p:nvPr/>
        </p:nvCxnSpPr>
        <p:spPr>
          <a:xfrm flipH="1">
            <a:off x="3468279" y="5184153"/>
            <a:ext cx="15624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E129AA4D-740C-4E29-9B21-0726A06A3521}"/>
              </a:ext>
            </a:extLst>
          </p:cNvPr>
          <p:cNvSpPr txBox="1"/>
          <p:nvPr/>
        </p:nvSpPr>
        <p:spPr>
          <a:xfrm>
            <a:off x="3396777" y="5230890"/>
            <a:ext cx="1867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8. Usazení krycího skla, kontrola správného usazení, nutno se vyvarovat bublinám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07B5EF58-3C7F-4EBA-A3E7-DF47BCEAE108}"/>
              </a:ext>
            </a:extLst>
          </p:cNvPr>
          <p:cNvSpPr txBox="1"/>
          <p:nvPr/>
        </p:nvSpPr>
        <p:spPr>
          <a:xfrm>
            <a:off x="1771957" y="4353420"/>
            <a:ext cx="169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9. Skla jsou připravena k odečtení na mikroskopu</a:t>
            </a:r>
          </a:p>
        </p:txBody>
      </p:sp>
      <p:sp>
        <p:nvSpPr>
          <p:cNvPr id="38" name="AutoShape 6" descr="5 Things All Future Medical Laboratory Technicians Need to Know!">
            <a:extLst>
              <a:ext uri="{FF2B5EF4-FFF2-40B4-BE49-F238E27FC236}">
                <a16:creationId xmlns:a16="http://schemas.microsoft.com/office/drawing/2014/main" id="{61470DEE-A657-40E2-8E9D-BBD61EE3A2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pic>
        <p:nvPicPr>
          <p:cNvPr id="40" name="Obrázek 39" descr="Obsah obrázku osoba, muž, budova, hledání&#10;&#10;Popis byl vytvořen automaticky">
            <a:extLst>
              <a:ext uri="{FF2B5EF4-FFF2-40B4-BE49-F238E27FC236}">
                <a16:creationId xmlns:a16="http://schemas.microsoft.com/office/drawing/2014/main" id="{1B417471-29DF-4811-A312-45262E835B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997" y="4812857"/>
            <a:ext cx="1587975" cy="1059974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0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81"/>
    </mc:Choice>
    <mc:Fallback>
      <p:transition spd="slow" advTm="102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AC7F7E-8CF0-4A56-9923-B2E7C6751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700" dirty="0"/>
              <a:t>Základní </a:t>
            </a:r>
            <a:r>
              <a:rPr lang="sk-SK" sz="2700" dirty="0" err="1"/>
              <a:t>princip</a:t>
            </a:r>
            <a:endParaRPr lang="sk-SK" sz="2700" dirty="0"/>
          </a:p>
        </p:txBody>
      </p:sp>
      <p:pic>
        <p:nvPicPr>
          <p:cNvPr id="5" name="Zástupný obsah 4" descr="Obsah obrázku bílá, interiér, zeď, vzdálené&#10;&#10;Popis byl vytvořen automaticky">
            <a:extLst>
              <a:ext uri="{FF2B5EF4-FFF2-40B4-BE49-F238E27FC236}">
                <a16:creationId xmlns:a16="http://schemas.microsoft.com/office/drawing/2014/main" id="{47881F10-415A-4AEE-B428-E96E09349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18371" b="15424"/>
          <a:stretch/>
        </p:blipFill>
        <p:spPr>
          <a:xfrm>
            <a:off x="3817144" y="4362451"/>
            <a:ext cx="2693988" cy="136445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84D8FD4-43CE-42FF-B1BC-1D661A37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3" t="27866" r="12102" b="33440"/>
          <a:stretch/>
        </p:blipFill>
        <p:spPr>
          <a:xfrm rot="10800000">
            <a:off x="4089004" y="2765228"/>
            <a:ext cx="2150269" cy="86796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9FA04D6-D8B4-4B43-BDBF-6A3F84CBCA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r="14084" b="3345"/>
          <a:stretch/>
        </p:blipFill>
        <p:spPr>
          <a:xfrm>
            <a:off x="8560594" y="1628181"/>
            <a:ext cx="1907382" cy="392191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7430738-5B91-4A02-80A7-01F36DDF18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69" r="3640" b="3469"/>
          <a:stretch/>
        </p:blipFill>
        <p:spPr>
          <a:xfrm>
            <a:off x="1873553" y="3668911"/>
            <a:ext cx="1202722" cy="1157288"/>
          </a:xfrm>
          <a:prstGeom prst="rect">
            <a:avLst/>
          </a:prstGeom>
        </p:spPr>
      </p:pic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BBE3AFE8-EDFF-42DD-920E-C4B86F6CA279}"/>
              </a:ext>
            </a:extLst>
          </p:cNvPr>
          <p:cNvCxnSpPr>
            <a:cxnSpLocks/>
          </p:cNvCxnSpPr>
          <p:nvPr/>
        </p:nvCxnSpPr>
        <p:spPr>
          <a:xfrm>
            <a:off x="3132245" y="4107109"/>
            <a:ext cx="628928" cy="3455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Vývojový diagram: spojnice 14">
            <a:extLst>
              <a:ext uri="{FF2B5EF4-FFF2-40B4-BE49-F238E27FC236}">
                <a16:creationId xmlns:a16="http://schemas.microsoft.com/office/drawing/2014/main" id="{5CAD9B51-7226-4B1E-9B32-4339DCB0DFC6}"/>
              </a:ext>
            </a:extLst>
          </p:cNvPr>
          <p:cNvSpPr/>
          <p:nvPr/>
        </p:nvSpPr>
        <p:spPr>
          <a:xfrm>
            <a:off x="4273858" y="4665770"/>
            <a:ext cx="66582" cy="6658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350"/>
          </a:p>
        </p:txBody>
      </p:sp>
      <p:sp>
        <p:nvSpPr>
          <p:cNvPr id="16" name="Vývojový diagram: spojnice 15">
            <a:extLst>
              <a:ext uri="{FF2B5EF4-FFF2-40B4-BE49-F238E27FC236}">
                <a16:creationId xmlns:a16="http://schemas.microsoft.com/office/drawing/2014/main" id="{4E48B47C-80DE-47A2-AF41-0EE34B3CD934}"/>
              </a:ext>
            </a:extLst>
          </p:cNvPr>
          <p:cNvSpPr/>
          <p:nvPr/>
        </p:nvSpPr>
        <p:spPr>
          <a:xfrm>
            <a:off x="4273858" y="4792908"/>
            <a:ext cx="66582" cy="6658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350"/>
          </a:p>
        </p:txBody>
      </p:sp>
      <p:sp>
        <p:nvSpPr>
          <p:cNvPr id="17" name="Vývojový diagram: spojnice 16">
            <a:extLst>
              <a:ext uri="{FF2B5EF4-FFF2-40B4-BE49-F238E27FC236}">
                <a16:creationId xmlns:a16="http://schemas.microsoft.com/office/drawing/2014/main" id="{DCBBEE11-7A12-4DD5-83FB-BD0DACD2D0C2}"/>
              </a:ext>
            </a:extLst>
          </p:cNvPr>
          <p:cNvSpPr/>
          <p:nvPr/>
        </p:nvSpPr>
        <p:spPr>
          <a:xfrm>
            <a:off x="4273858" y="4920046"/>
            <a:ext cx="66582" cy="6658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350"/>
          </a:p>
        </p:txBody>
      </p:sp>
      <p:sp>
        <p:nvSpPr>
          <p:cNvPr id="19" name="Vývojový diagram: spojnice 18">
            <a:extLst>
              <a:ext uri="{FF2B5EF4-FFF2-40B4-BE49-F238E27FC236}">
                <a16:creationId xmlns:a16="http://schemas.microsoft.com/office/drawing/2014/main" id="{D4EB17EB-FD9D-48A1-9C37-90ACC45071C8}"/>
              </a:ext>
            </a:extLst>
          </p:cNvPr>
          <p:cNvSpPr/>
          <p:nvPr/>
        </p:nvSpPr>
        <p:spPr>
          <a:xfrm>
            <a:off x="5926214" y="4792908"/>
            <a:ext cx="66582" cy="66582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350"/>
          </a:p>
        </p:txBody>
      </p:sp>
      <p:sp>
        <p:nvSpPr>
          <p:cNvPr id="20" name="Vývojový diagram: spojnice 19">
            <a:extLst>
              <a:ext uri="{FF2B5EF4-FFF2-40B4-BE49-F238E27FC236}">
                <a16:creationId xmlns:a16="http://schemas.microsoft.com/office/drawing/2014/main" id="{1C7AD3BD-0FDB-4BB8-809B-D04FD710F54D}"/>
              </a:ext>
            </a:extLst>
          </p:cNvPr>
          <p:cNvSpPr/>
          <p:nvPr/>
        </p:nvSpPr>
        <p:spPr>
          <a:xfrm>
            <a:off x="5926214" y="4920046"/>
            <a:ext cx="66582" cy="66582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350"/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D0BA5383-B0D3-46AA-BD52-5569B7140E72}"/>
              </a:ext>
            </a:extLst>
          </p:cNvPr>
          <p:cNvCxnSpPr>
            <a:cxnSpLocks/>
          </p:cNvCxnSpPr>
          <p:nvPr/>
        </p:nvCxnSpPr>
        <p:spPr>
          <a:xfrm>
            <a:off x="4360414" y="3730706"/>
            <a:ext cx="0" cy="5492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Šipka: ve tvaru U 44">
            <a:extLst>
              <a:ext uri="{FF2B5EF4-FFF2-40B4-BE49-F238E27FC236}">
                <a16:creationId xmlns:a16="http://schemas.microsoft.com/office/drawing/2014/main" id="{FA6C5972-BA94-4949-84B1-4D4C0DCDA724}"/>
              </a:ext>
            </a:extLst>
          </p:cNvPr>
          <p:cNvSpPr/>
          <p:nvPr/>
        </p:nvSpPr>
        <p:spPr>
          <a:xfrm>
            <a:off x="4423859" y="4145870"/>
            <a:ext cx="1535646" cy="127088"/>
          </a:xfrm>
          <a:prstGeom prst="utur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350">
              <a:solidFill>
                <a:schemeClr val="tx1"/>
              </a:solidFill>
            </a:endParaRPr>
          </a:p>
        </p:txBody>
      </p:sp>
      <p:sp>
        <p:nvSpPr>
          <p:cNvPr id="47" name="Vývojový diagram: spojnice 46">
            <a:extLst>
              <a:ext uri="{FF2B5EF4-FFF2-40B4-BE49-F238E27FC236}">
                <a16:creationId xmlns:a16="http://schemas.microsoft.com/office/drawing/2014/main" id="{5BC77D8D-BAED-423E-9502-665482F74417}"/>
              </a:ext>
            </a:extLst>
          </p:cNvPr>
          <p:cNvSpPr/>
          <p:nvPr/>
        </p:nvSpPr>
        <p:spPr>
          <a:xfrm>
            <a:off x="5926214" y="4665770"/>
            <a:ext cx="66582" cy="66582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350"/>
          </a:p>
        </p:txBody>
      </p:sp>
      <p:cxnSp>
        <p:nvCxnSpPr>
          <p:cNvPr id="48" name="Přímá spojnice se šipkou 47">
            <a:extLst>
              <a:ext uri="{FF2B5EF4-FFF2-40B4-BE49-F238E27FC236}">
                <a16:creationId xmlns:a16="http://schemas.microsoft.com/office/drawing/2014/main" id="{6AD76406-9E8A-4899-8C46-33DDA698B766}"/>
              </a:ext>
            </a:extLst>
          </p:cNvPr>
          <p:cNvCxnSpPr>
            <a:cxnSpLocks/>
          </p:cNvCxnSpPr>
          <p:nvPr/>
        </p:nvCxnSpPr>
        <p:spPr>
          <a:xfrm flipH="1">
            <a:off x="6239273" y="4559554"/>
            <a:ext cx="636865" cy="1395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4" descr="http://www.euroimmun.us/euroimmunus/imgs/IFT-Test-Principle-US.jpg">
            <a:extLst>
              <a:ext uri="{FF2B5EF4-FFF2-40B4-BE49-F238E27FC236}">
                <a16:creationId xmlns:a16="http://schemas.microsoft.com/office/drawing/2014/main" id="{3B2F9DCA-A278-499D-AA76-74AE6F574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67846" y="4145871"/>
            <a:ext cx="1053000" cy="1551605"/>
          </a:xfrm>
          <a:prstGeom prst="rect">
            <a:avLst/>
          </a:prstGeom>
          <a:noFill/>
        </p:spPr>
      </p:pic>
      <p:pic>
        <p:nvPicPr>
          <p:cNvPr id="52" name="Picture 4" descr="http://www.euroimmun.us/euroimmunus/imgs/IFT-Test-Principle-US.jpg">
            <a:extLst>
              <a:ext uri="{FF2B5EF4-FFF2-40B4-BE49-F238E27FC236}">
                <a16:creationId xmlns:a16="http://schemas.microsoft.com/office/drawing/2014/main" id="{0D717EB3-0EFB-41AB-BD3F-48FB05BFC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75342" y="2081588"/>
            <a:ext cx="1053000" cy="1551605"/>
          </a:xfrm>
          <a:prstGeom prst="rect">
            <a:avLst/>
          </a:prstGeom>
          <a:noFill/>
        </p:spPr>
      </p:pic>
      <p:pic>
        <p:nvPicPr>
          <p:cNvPr id="53" name="Picture 4" descr="http://www.euroimmun.us/euroimmunus/imgs/IFT-Test-Principle-US.jpg">
            <a:extLst>
              <a:ext uri="{FF2B5EF4-FFF2-40B4-BE49-F238E27FC236}">
                <a16:creationId xmlns:a16="http://schemas.microsoft.com/office/drawing/2014/main" id="{88214283-5624-4BFD-9A9E-3F6893B9A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12568" y="1152961"/>
            <a:ext cx="1063800" cy="1567520"/>
          </a:xfrm>
          <a:prstGeom prst="rect">
            <a:avLst/>
          </a:prstGeom>
          <a:noFill/>
        </p:spPr>
      </p:pic>
      <p:sp>
        <p:nvSpPr>
          <p:cNvPr id="54" name="Vývojový diagram: spojnice 53">
            <a:extLst>
              <a:ext uri="{FF2B5EF4-FFF2-40B4-BE49-F238E27FC236}">
                <a16:creationId xmlns:a16="http://schemas.microsoft.com/office/drawing/2014/main" id="{E08988D4-D56F-4016-967C-E39A2F98E648}"/>
              </a:ext>
            </a:extLst>
          </p:cNvPr>
          <p:cNvSpPr/>
          <p:nvPr/>
        </p:nvSpPr>
        <p:spPr>
          <a:xfrm>
            <a:off x="2048928" y="2537772"/>
            <a:ext cx="897963" cy="897963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350" dirty="0"/>
          </a:p>
        </p:txBody>
      </p:sp>
      <p:sp>
        <p:nvSpPr>
          <p:cNvPr id="56" name="Vývojový diagram: spojnice 55">
            <a:extLst>
              <a:ext uri="{FF2B5EF4-FFF2-40B4-BE49-F238E27FC236}">
                <a16:creationId xmlns:a16="http://schemas.microsoft.com/office/drawing/2014/main" id="{ED16FAC0-90A7-4D53-A255-C27C121B7B82}"/>
              </a:ext>
            </a:extLst>
          </p:cNvPr>
          <p:cNvSpPr/>
          <p:nvPr/>
        </p:nvSpPr>
        <p:spPr>
          <a:xfrm>
            <a:off x="5378406" y="2360992"/>
            <a:ext cx="897963" cy="493533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350" dirty="0"/>
          </a:p>
        </p:txBody>
      </p:sp>
      <p:sp>
        <p:nvSpPr>
          <p:cNvPr id="57" name="Vývojový diagram: spojnice 56">
            <a:extLst>
              <a:ext uri="{FF2B5EF4-FFF2-40B4-BE49-F238E27FC236}">
                <a16:creationId xmlns:a16="http://schemas.microsoft.com/office/drawing/2014/main" id="{242EB08D-8160-4B6E-9FD8-377BED16805D}"/>
              </a:ext>
            </a:extLst>
          </p:cNvPr>
          <p:cNvSpPr/>
          <p:nvPr/>
        </p:nvSpPr>
        <p:spPr>
          <a:xfrm>
            <a:off x="6991301" y="4055375"/>
            <a:ext cx="897963" cy="897963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350" dirty="0"/>
          </a:p>
        </p:txBody>
      </p:sp>
      <p:cxnSp>
        <p:nvCxnSpPr>
          <p:cNvPr id="58" name="Přímá spojnice se šipkou 57">
            <a:extLst>
              <a:ext uri="{FF2B5EF4-FFF2-40B4-BE49-F238E27FC236}">
                <a16:creationId xmlns:a16="http://schemas.microsoft.com/office/drawing/2014/main" id="{4B3A59FA-DD07-4792-9DC2-047B544E44C5}"/>
              </a:ext>
            </a:extLst>
          </p:cNvPr>
          <p:cNvCxnSpPr>
            <a:cxnSpLocks/>
          </p:cNvCxnSpPr>
          <p:nvPr/>
        </p:nvCxnSpPr>
        <p:spPr>
          <a:xfrm flipV="1">
            <a:off x="6045400" y="3384430"/>
            <a:ext cx="2235428" cy="8249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ovéPole 62">
            <a:extLst>
              <a:ext uri="{FF2B5EF4-FFF2-40B4-BE49-F238E27FC236}">
                <a16:creationId xmlns:a16="http://schemas.microsoft.com/office/drawing/2014/main" id="{2D2EE655-E9D4-40E1-AA37-0AAE344DD18E}"/>
              </a:ext>
            </a:extLst>
          </p:cNvPr>
          <p:cNvSpPr txBox="1"/>
          <p:nvPr/>
        </p:nvSpPr>
        <p:spPr>
          <a:xfrm>
            <a:off x="4408549" y="3902206"/>
            <a:ext cx="16087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350" dirty="0" err="1"/>
              <a:t>Inkubace</a:t>
            </a:r>
            <a:r>
              <a:rPr lang="sk-SK" sz="1350" dirty="0"/>
              <a:t> </a:t>
            </a:r>
            <a:r>
              <a:rPr lang="sk-SK" sz="135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sk-SK" sz="1350" dirty="0"/>
              <a:t> </a:t>
            </a:r>
            <a:r>
              <a:rPr lang="sk-SK" sz="1350" dirty="0" err="1"/>
              <a:t>promytí</a:t>
            </a:r>
            <a:endParaRPr lang="sk-SK" sz="1350" dirty="0"/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99024FCD-14EF-46DB-8F1C-A5BB9B7B2325}"/>
              </a:ext>
            </a:extLst>
          </p:cNvPr>
          <p:cNvSpPr txBox="1"/>
          <p:nvPr/>
        </p:nvSpPr>
        <p:spPr>
          <a:xfrm>
            <a:off x="6631118" y="2982157"/>
            <a:ext cx="102598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350" dirty="0" err="1"/>
              <a:t>Inkubace</a:t>
            </a:r>
            <a:r>
              <a:rPr lang="sk-SK" sz="1350" dirty="0"/>
              <a:t> </a:t>
            </a:r>
            <a:r>
              <a:rPr lang="sk-SK" sz="135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endParaRPr lang="sk-SK" sz="1350" dirty="0"/>
          </a:p>
          <a:p>
            <a:r>
              <a:rPr lang="sk-SK" sz="1350" dirty="0" err="1"/>
              <a:t>Promytí</a:t>
            </a:r>
            <a:r>
              <a:rPr lang="sk-SK" sz="1350" dirty="0"/>
              <a:t> </a:t>
            </a:r>
            <a:r>
              <a:rPr lang="sk-SK" sz="135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endParaRPr lang="sk-SK" sz="1350" dirty="0"/>
          </a:p>
          <a:p>
            <a:r>
              <a:rPr lang="sk-SK" sz="1350" dirty="0"/>
              <a:t>Krycí sklíčko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68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28"/>
    </mc:Choice>
    <mc:Fallback>
      <p:transition spd="slow" advTm="18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27B262-42D4-40BD-8DC7-A976F39E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700" dirty="0" err="1"/>
              <a:t>Imunofluorescence</a:t>
            </a:r>
            <a:endParaRPr lang="sk-SK" sz="27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06D53C-3D5D-4075-846C-7EBB4DF27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250" dirty="0"/>
              <a:t>Antigenní substráty používané při nepřímé IF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solidFill>
                  <a:srgbClr val="FF0000"/>
                </a:solidFill>
              </a:rPr>
              <a:t>Buňky HEp2 </a:t>
            </a:r>
            <a:r>
              <a:rPr lang="cs-CZ" sz="1800" dirty="0"/>
              <a:t>(</a:t>
            </a:r>
            <a:r>
              <a:rPr lang="cs-CZ" sz="1800" dirty="0" err="1"/>
              <a:t>Human</a:t>
            </a:r>
            <a:r>
              <a:rPr lang="cs-CZ" sz="1800" dirty="0"/>
              <a:t> </a:t>
            </a:r>
            <a:r>
              <a:rPr lang="cs-CZ" sz="1800" dirty="0" err="1"/>
              <a:t>Epithelial</a:t>
            </a:r>
            <a:r>
              <a:rPr lang="cs-CZ" sz="1800" dirty="0"/>
              <a:t>) – detekce </a:t>
            </a:r>
            <a:r>
              <a:rPr lang="cs-CZ" sz="1800" b="1" dirty="0"/>
              <a:t>ANA</a:t>
            </a:r>
          </a:p>
          <a:p>
            <a:pPr lvl="1">
              <a:buFontTx/>
              <a:buChar char="-"/>
            </a:pPr>
            <a:r>
              <a:rPr lang="cs-CZ" dirty="0"/>
              <a:t>odvozené z linie </a:t>
            </a:r>
            <a:r>
              <a:rPr lang="cs-CZ" dirty="0" err="1"/>
              <a:t>HeLa</a:t>
            </a:r>
            <a:r>
              <a:rPr lang="cs-CZ" dirty="0"/>
              <a:t> (karcinom děložního čípku)</a:t>
            </a:r>
          </a:p>
          <a:p>
            <a:pPr lvl="1">
              <a:buFontTx/>
              <a:buChar char="-"/>
            </a:pPr>
            <a:r>
              <a:rPr lang="cs-CZ" dirty="0"/>
              <a:t>rychle se dělící buňky, v mitóze pozorovatelná </a:t>
            </a:r>
            <a:r>
              <a:rPr lang="cs-CZ" b="1" dirty="0"/>
              <a:t>chromatinová destička</a:t>
            </a:r>
            <a:r>
              <a:rPr lang="cs-CZ" dirty="0"/>
              <a:t> – důležitý znak pro odlišení jednotlivých typů ANA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solidFill>
                  <a:srgbClr val="FF0000"/>
                </a:solidFill>
              </a:rPr>
              <a:t>Neutrofilní granulocyty </a:t>
            </a:r>
            <a:r>
              <a:rPr lang="cs-CZ" sz="1800" dirty="0"/>
              <a:t>– detekce </a:t>
            </a:r>
            <a:r>
              <a:rPr lang="cs-CZ" sz="1800" b="1" dirty="0"/>
              <a:t>ANCA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 err="1">
                <a:solidFill>
                  <a:srgbClr val="FF0000"/>
                </a:solidFill>
              </a:rPr>
              <a:t>Crithidia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 err="1">
                <a:solidFill>
                  <a:srgbClr val="FF0000"/>
                </a:solidFill>
              </a:rPr>
              <a:t>luciliae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– prvok, detekce protilátek proti </a:t>
            </a:r>
            <a:r>
              <a:rPr lang="cs-CZ" sz="1800" b="1" dirty="0"/>
              <a:t>dsDNA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solidFill>
                  <a:srgbClr val="FF0000"/>
                </a:solidFill>
              </a:rPr>
              <a:t>Opičí jícen </a:t>
            </a:r>
            <a:r>
              <a:rPr lang="cs-CZ" sz="1800" dirty="0"/>
              <a:t>– detekce </a:t>
            </a:r>
            <a:r>
              <a:rPr lang="cs-CZ" sz="1800" b="1" dirty="0"/>
              <a:t>EMA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solidFill>
                  <a:srgbClr val="FF0000"/>
                </a:solidFill>
              </a:rPr>
              <a:t>LKS</a:t>
            </a:r>
            <a:r>
              <a:rPr lang="cs-CZ" sz="1800" dirty="0"/>
              <a:t> (liver, </a:t>
            </a:r>
            <a:r>
              <a:rPr lang="cs-CZ" sz="1800" dirty="0" err="1"/>
              <a:t>kidney</a:t>
            </a:r>
            <a:r>
              <a:rPr lang="cs-CZ" sz="1800" dirty="0"/>
              <a:t>, </a:t>
            </a:r>
            <a:r>
              <a:rPr lang="cs-CZ" sz="1800" dirty="0" err="1"/>
              <a:t>stomach</a:t>
            </a:r>
            <a:r>
              <a:rPr lang="cs-CZ" sz="1800" dirty="0"/>
              <a:t>) – detekce </a:t>
            </a:r>
            <a:r>
              <a:rPr lang="cs-CZ" sz="1800" b="1" dirty="0"/>
              <a:t>AMA</a:t>
            </a:r>
            <a:r>
              <a:rPr lang="cs-CZ" sz="1800" dirty="0"/>
              <a:t>, </a:t>
            </a:r>
            <a:r>
              <a:rPr lang="cs-CZ" sz="1800" b="1" dirty="0"/>
              <a:t>ASMA</a:t>
            </a:r>
            <a:r>
              <a:rPr lang="cs-CZ" sz="1800" dirty="0"/>
              <a:t>, </a:t>
            </a:r>
            <a:r>
              <a:rPr lang="cs-CZ" sz="1800" b="1" dirty="0"/>
              <a:t>GPC</a:t>
            </a:r>
            <a:r>
              <a:rPr lang="cs-CZ" sz="1800" dirty="0"/>
              <a:t>, </a:t>
            </a:r>
            <a:r>
              <a:rPr lang="cs-CZ" sz="1800" b="1" dirty="0"/>
              <a:t>RET, ...</a:t>
            </a:r>
          </a:p>
          <a:p>
            <a:pPr lvl="1">
              <a:buFontTx/>
              <a:buChar char="-"/>
            </a:pPr>
            <a:r>
              <a:rPr lang="cs-CZ" dirty="0"/>
              <a:t>kombinace 3 krysích </a:t>
            </a:r>
            <a:r>
              <a:rPr lang="cs-CZ" dirty="0" smtClean="0"/>
              <a:t>tkání: játra, ledviny, žaludek</a:t>
            </a:r>
            <a:endParaRPr lang="cs-CZ" dirty="0"/>
          </a:p>
        </p:txBody>
      </p:sp>
      <p:pic>
        <p:nvPicPr>
          <p:cNvPr id="4" name="Picture 2" descr="http://www.genericassays.com/fileadmin/user_upload/Generic_Assays/Bilder/Slides_Colage_RGB___Lupe_IK.png">
            <a:extLst>
              <a:ext uri="{FF2B5EF4-FFF2-40B4-BE49-F238E27FC236}">
                <a16:creationId xmlns:a16="http://schemas.microsoft.com/office/drawing/2014/main" id="{CB30D2ED-CE1B-4472-8574-AEFCD862B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19090"/>
          <a:stretch/>
        </p:blipFill>
        <p:spPr bwMode="auto">
          <a:xfrm>
            <a:off x="7680177" y="270964"/>
            <a:ext cx="2808313" cy="1982141"/>
          </a:xfrm>
          <a:prstGeom prst="rect">
            <a:avLst/>
          </a:prstGeom>
          <a:noFill/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5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46"/>
    </mc:Choice>
    <mc:Fallback>
      <p:transition spd="slow" advTm="84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B-lymfocytární subpopulace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546860" y="6505600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  <a:endParaRPr lang="cs-CZ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40" y="1340769"/>
            <a:ext cx="914400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7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68"/>
    </mc:Choice>
    <mc:Fallback xmlns="">
      <p:transition spd="slow" advTm="116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C57211-33BA-4B95-A888-F373DCB8A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 err="1"/>
              <a:t>Konjugát</a:t>
            </a:r>
            <a:endParaRPr lang="sk-SK" sz="40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1BE6E1-7BDA-44A5-8B48-07C9E1804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6904" y="2470431"/>
            <a:ext cx="5822519" cy="3419758"/>
          </a:xfrm>
        </p:spPr>
        <p:txBody>
          <a:bodyPr>
            <a:normAutofit/>
          </a:bodyPr>
          <a:lstStyle/>
          <a:p>
            <a:r>
              <a:rPr lang="sk-SK" sz="1800" dirty="0"/>
              <a:t>Protilátka s </a:t>
            </a:r>
            <a:r>
              <a:rPr lang="cs-CZ" sz="1800" dirty="0"/>
              <a:t>navázaným</a:t>
            </a:r>
            <a:r>
              <a:rPr lang="sk-SK" sz="1800" dirty="0"/>
              <a:t> </a:t>
            </a:r>
            <a:r>
              <a:rPr lang="sk-SK" sz="1800" dirty="0" err="1"/>
              <a:t>fluorescenčním</a:t>
            </a:r>
            <a:r>
              <a:rPr lang="sk-SK" sz="1800" dirty="0"/>
              <a:t> </a:t>
            </a:r>
            <a:r>
              <a:rPr lang="sk-SK" sz="1800" dirty="0" err="1"/>
              <a:t>barvivem</a:t>
            </a:r>
            <a:r>
              <a:rPr lang="sk-SK" sz="1800" dirty="0"/>
              <a:t> (</a:t>
            </a:r>
            <a:r>
              <a:rPr lang="sk-SK" sz="1800" dirty="0" err="1"/>
              <a:t>fluorochromem</a:t>
            </a:r>
            <a:r>
              <a:rPr lang="sk-SK" sz="1800" dirty="0"/>
              <a:t>)</a:t>
            </a:r>
          </a:p>
          <a:p>
            <a:r>
              <a:rPr lang="sk-SK" sz="1800" dirty="0" err="1"/>
              <a:t>Nejčastěji</a:t>
            </a:r>
            <a:r>
              <a:rPr lang="sk-SK" sz="1800" dirty="0"/>
              <a:t> </a:t>
            </a:r>
            <a:r>
              <a:rPr lang="sk-SK" sz="1800" dirty="0"/>
              <a:t>používaný </a:t>
            </a:r>
            <a:r>
              <a:rPr lang="sk-SK" sz="1800" dirty="0" err="1"/>
              <a:t>fluorochrom</a:t>
            </a:r>
            <a:r>
              <a:rPr lang="sk-SK" sz="1800" dirty="0"/>
              <a:t> je </a:t>
            </a:r>
            <a:r>
              <a:rPr lang="sk-SK" sz="1800" dirty="0">
                <a:solidFill>
                  <a:srgbClr val="FF0000"/>
                </a:solidFill>
              </a:rPr>
              <a:t>FITC</a:t>
            </a:r>
            <a:r>
              <a:rPr lang="sk-SK" sz="1800" dirty="0"/>
              <a:t> (</a:t>
            </a:r>
            <a:r>
              <a:rPr lang="sk-SK" sz="1800" dirty="0" err="1"/>
              <a:t>fluoresceinizothiokyanát</a:t>
            </a:r>
            <a:r>
              <a:rPr lang="sk-SK" sz="1800" dirty="0"/>
              <a:t>)</a:t>
            </a:r>
          </a:p>
          <a:p>
            <a:pPr marL="0" indent="0">
              <a:buNone/>
            </a:pPr>
            <a:r>
              <a:rPr lang="sk-SK" sz="1800" dirty="0"/>
              <a:t>	</a:t>
            </a:r>
            <a:r>
              <a:rPr lang="sk-SK" sz="1500" dirty="0" err="1"/>
              <a:t>excitační</a:t>
            </a:r>
            <a:r>
              <a:rPr lang="sk-SK" sz="1500" dirty="0"/>
              <a:t>/emisní vlnová </a:t>
            </a:r>
            <a:r>
              <a:rPr lang="sk-SK" sz="1500" dirty="0" err="1"/>
              <a:t>délka</a:t>
            </a:r>
            <a:r>
              <a:rPr lang="sk-SK" sz="1500" dirty="0"/>
              <a:t> 495/520 nm (zelené </a:t>
            </a:r>
            <a:r>
              <a:rPr lang="sk-SK" sz="1500" dirty="0" err="1"/>
              <a:t>světlo</a:t>
            </a:r>
            <a:r>
              <a:rPr lang="sk-SK" sz="1500" dirty="0"/>
              <a:t>)</a:t>
            </a:r>
          </a:p>
          <a:p>
            <a:r>
              <a:rPr lang="sk-SK" sz="1800" dirty="0" err="1"/>
              <a:t>Konjugát</a:t>
            </a:r>
            <a:r>
              <a:rPr lang="sk-SK" sz="1800" dirty="0"/>
              <a:t> </a:t>
            </a:r>
            <a:r>
              <a:rPr lang="sk-SK" sz="1800" dirty="0"/>
              <a:t>je </a:t>
            </a:r>
            <a:r>
              <a:rPr lang="sk-SK" sz="1800" dirty="0" err="1"/>
              <a:t>určen</a:t>
            </a:r>
            <a:r>
              <a:rPr lang="sk-SK" sz="1800" dirty="0"/>
              <a:t> na </a:t>
            </a:r>
            <a:r>
              <a:rPr lang="sk-SK" sz="1800" dirty="0" err="1"/>
              <a:t>specificky</a:t>
            </a:r>
            <a:r>
              <a:rPr lang="sk-SK" sz="1800" dirty="0"/>
              <a:t> </a:t>
            </a:r>
            <a:r>
              <a:rPr lang="sk-SK" sz="1800" dirty="0" err="1"/>
              <a:t>vazbu</a:t>
            </a:r>
            <a:r>
              <a:rPr lang="sk-SK" sz="1800" dirty="0"/>
              <a:t> pro určitou </a:t>
            </a:r>
            <a:r>
              <a:rPr lang="sk-SK" sz="1800" dirty="0" err="1"/>
              <a:t>třídu</a:t>
            </a:r>
            <a:r>
              <a:rPr lang="sk-SK" sz="1800" dirty="0"/>
              <a:t> </a:t>
            </a:r>
            <a:r>
              <a:rPr lang="sk-SK" sz="1800" dirty="0" err="1"/>
              <a:t>imunoglobulinů</a:t>
            </a:r>
            <a:r>
              <a:rPr lang="sk-SK" sz="1800" dirty="0"/>
              <a:t> </a:t>
            </a:r>
            <a:r>
              <a:rPr lang="sk-SK" sz="1800" dirty="0"/>
              <a:t>(</a:t>
            </a:r>
            <a:r>
              <a:rPr lang="sk-SK" sz="1800" dirty="0" err="1">
                <a:solidFill>
                  <a:srgbClr val="FF0000"/>
                </a:solidFill>
              </a:rPr>
              <a:t>IgG</a:t>
            </a:r>
            <a:r>
              <a:rPr lang="sk-SK" sz="1800" dirty="0">
                <a:solidFill>
                  <a:srgbClr val="FF0000"/>
                </a:solidFill>
              </a:rPr>
              <a:t>/</a:t>
            </a:r>
            <a:r>
              <a:rPr lang="sk-SK" sz="1800" dirty="0" err="1">
                <a:solidFill>
                  <a:srgbClr val="FF0000"/>
                </a:solidFill>
              </a:rPr>
              <a:t>IgA</a:t>
            </a:r>
            <a:r>
              <a:rPr lang="sk-SK" sz="1800" dirty="0"/>
              <a:t>) – </a:t>
            </a:r>
            <a:r>
              <a:rPr lang="sk-SK" sz="1800" dirty="0" err="1"/>
              <a:t>výběrem</a:t>
            </a:r>
            <a:r>
              <a:rPr lang="sk-SK" sz="1800" dirty="0"/>
              <a:t> </a:t>
            </a:r>
            <a:r>
              <a:rPr lang="sk-SK" sz="1800" dirty="0" err="1"/>
              <a:t>konjugátu</a:t>
            </a:r>
            <a:r>
              <a:rPr lang="sk-SK" sz="1800" dirty="0"/>
              <a:t> stanovíme protilátky jen </a:t>
            </a:r>
            <a:r>
              <a:rPr lang="sk-SK" sz="1800" dirty="0" err="1"/>
              <a:t>této</a:t>
            </a:r>
            <a:r>
              <a:rPr lang="sk-SK" sz="1800" dirty="0"/>
              <a:t> </a:t>
            </a:r>
            <a:r>
              <a:rPr lang="sk-SK" sz="1800" dirty="0" err="1"/>
              <a:t>třídy</a:t>
            </a:r>
            <a:endParaRPr lang="sk-SK" sz="1800" dirty="0"/>
          </a:p>
          <a:p>
            <a:r>
              <a:rPr lang="sk-SK" sz="1800" dirty="0"/>
              <a:t>Pro </a:t>
            </a:r>
            <a:r>
              <a:rPr lang="sk-SK" sz="1800" dirty="0" err="1"/>
              <a:t>některé</a:t>
            </a:r>
            <a:r>
              <a:rPr lang="sk-SK" sz="1800" dirty="0"/>
              <a:t> autoimunitní </a:t>
            </a:r>
            <a:r>
              <a:rPr lang="sk-SK" sz="1800" dirty="0" err="1"/>
              <a:t>onemocnění</a:t>
            </a:r>
            <a:r>
              <a:rPr lang="sk-SK" sz="1800" dirty="0"/>
              <a:t> má klinický význam výskyt </a:t>
            </a:r>
            <a:r>
              <a:rPr lang="sk-SK" sz="1800" dirty="0" err="1"/>
              <a:t>autoprotilátek</a:t>
            </a:r>
            <a:r>
              <a:rPr lang="sk-SK" sz="1800" dirty="0"/>
              <a:t> v </a:t>
            </a:r>
            <a:r>
              <a:rPr lang="sk-SK" sz="1800" dirty="0" err="1"/>
              <a:t>izotypové</a:t>
            </a:r>
            <a:r>
              <a:rPr lang="sk-SK" sz="1800" dirty="0"/>
              <a:t> </a:t>
            </a:r>
            <a:r>
              <a:rPr lang="sk-SK" sz="1800" dirty="0" err="1"/>
              <a:t>třídě</a:t>
            </a:r>
            <a:r>
              <a:rPr lang="sk-SK" sz="1800" dirty="0"/>
              <a:t>  </a:t>
            </a:r>
            <a:r>
              <a:rPr lang="sk-SK" sz="1800" dirty="0" err="1"/>
              <a:t>IgA</a:t>
            </a:r>
            <a:r>
              <a:rPr lang="sk-SK" sz="1800" dirty="0"/>
              <a:t/>
            </a:r>
            <a:br>
              <a:rPr lang="sk-SK" sz="1800" dirty="0"/>
            </a:br>
            <a:r>
              <a:rPr lang="sk-SK" sz="1800" dirty="0"/>
              <a:t>(</a:t>
            </a:r>
            <a:r>
              <a:rPr lang="sk-SK" sz="1800" dirty="0" err="1"/>
              <a:t>např</a:t>
            </a:r>
            <a:r>
              <a:rPr lang="sk-SK" sz="1800" dirty="0"/>
              <a:t>. </a:t>
            </a:r>
            <a:r>
              <a:rPr lang="sk-SK" sz="1800" dirty="0" err="1"/>
              <a:t>celiakie</a:t>
            </a:r>
            <a:r>
              <a:rPr lang="sk-SK" sz="1800" dirty="0"/>
              <a:t>)</a:t>
            </a:r>
            <a:endParaRPr lang="sk-SK" sz="1800" dirty="0"/>
          </a:p>
          <a:p>
            <a:endParaRPr lang="sk-SK" dirty="0"/>
          </a:p>
        </p:txBody>
      </p:sp>
      <p:pic>
        <p:nvPicPr>
          <p:cNvPr id="4" name="Picture 4" descr="http://www.euroimmun.us/euroimmunus/imgs/IFT-Test-Principle-US.jpg">
            <a:extLst>
              <a:ext uri="{FF2B5EF4-FFF2-40B4-BE49-F238E27FC236}">
                <a16:creationId xmlns:a16="http://schemas.microsoft.com/office/drawing/2014/main" id="{5BE0795E-3FD8-4B9D-ACAB-3CC7B0428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5760" y="966130"/>
            <a:ext cx="2418984" cy="3564396"/>
          </a:xfrm>
          <a:prstGeom prst="rect">
            <a:avLst/>
          </a:prstGeom>
          <a:noFill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F47B94B-A992-45E4-8241-B4C662E622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538" y="1116399"/>
            <a:ext cx="875048" cy="83129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3E2A873-0836-4CAC-8F17-80625CFB2A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111010"/>
            <a:ext cx="1472184" cy="98298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8610F030-7CD0-40A4-9562-3F8F11A0D3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24" y="1073350"/>
            <a:ext cx="996754" cy="1246124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1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74"/>
    </mc:Choice>
    <mc:Fallback>
      <p:transition spd="slow" advTm="51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2DEBCD-4E91-4134-BCB1-396BE9209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700" dirty="0"/>
              <a:t>ANA (</a:t>
            </a:r>
            <a:r>
              <a:rPr lang="sk-SK" sz="2700" dirty="0" err="1"/>
              <a:t>Anti</a:t>
            </a:r>
            <a:r>
              <a:rPr lang="sk-SK" sz="2700" dirty="0"/>
              <a:t> </a:t>
            </a:r>
            <a:r>
              <a:rPr lang="sk-SK" sz="2700" dirty="0" err="1"/>
              <a:t>Nuclear</a:t>
            </a:r>
            <a:r>
              <a:rPr lang="sk-SK" sz="2700" dirty="0"/>
              <a:t> </a:t>
            </a:r>
            <a:r>
              <a:rPr lang="sk-SK" sz="2700" dirty="0" err="1"/>
              <a:t>Antibodies</a:t>
            </a:r>
            <a:r>
              <a:rPr lang="sk-SK" sz="2700" dirty="0"/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AE18D7-3064-4A7B-A8BF-37DC712F6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1770566"/>
            <a:ext cx="8424936" cy="4538754"/>
          </a:xfrm>
        </p:spPr>
        <p:txBody>
          <a:bodyPr>
            <a:normAutofit/>
          </a:bodyPr>
          <a:lstStyle/>
          <a:p>
            <a:r>
              <a:rPr lang="cs-CZ" sz="1800" dirty="0"/>
              <a:t>Velká skupina protilátek</a:t>
            </a:r>
          </a:p>
          <a:p>
            <a:r>
              <a:rPr lang="cs-CZ" sz="1800" dirty="0"/>
              <a:t>Váží se na různé antigeny v jádře (DNA, RNA, centromery, ...)</a:t>
            </a:r>
          </a:p>
          <a:p>
            <a:r>
              <a:rPr lang="cs-CZ" sz="1800" dirty="0"/>
              <a:t>Výskyt při různých autoimunitních onemocněních (systémový lupus </a:t>
            </a:r>
            <a:r>
              <a:rPr lang="cs-CZ" sz="1800" dirty="0" err="1"/>
              <a:t>erytematodes</a:t>
            </a:r>
            <a:r>
              <a:rPr lang="cs-CZ" sz="1800" dirty="0"/>
              <a:t>, </a:t>
            </a:r>
            <a:r>
              <a:rPr lang="cs-CZ" sz="1800" dirty="0" err="1"/>
              <a:t>Sjögrenův</a:t>
            </a:r>
            <a:r>
              <a:rPr lang="cs-CZ" sz="1800" dirty="0"/>
              <a:t> syndrom, revmatoidní artritida, ...)</a:t>
            </a:r>
          </a:p>
          <a:p>
            <a:endParaRPr lang="cs-CZ" sz="1800" dirty="0"/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Fluorescenční </a:t>
            </a:r>
            <a:r>
              <a:rPr lang="cs-CZ" sz="1800" b="1" dirty="0"/>
              <a:t>obraz </a:t>
            </a:r>
            <a:r>
              <a:rPr lang="cs-CZ" sz="1800" dirty="0"/>
              <a:t>v mikroskopu může vypadat stejně nebo podobně u různých protilátek – pokud vidíme určitý obraz, </a:t>
            </a:r>
            <a:r>
              <a:rPr lang="cs-CZ" sz="1800" b="1" dirty="0"/>
              <a:t>nevíme ještě, o jakou autoprotilátku se jedná </a:t>
            </a:r>
            <a:r>
              <a:rPr lang="cs-CZ" sz="1800" dirty="0"/>
              <a:t>(na jaký antigen se váže), k jejímu bližšímu určení mohou pomoci jiné metody (ELISA, </a:t>
            </a:r>
            <a:r>
              <a:rPr lang="cs-CZ" sz="1800" dirty="0" err="1"/>
              <a:t>ImunoBlot</a:t>
            </a:r>
            <a:r>
              <a:rPr lang="cs-CZ" sz="1800" dirty="0"/>
              <a:t>)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FD24F21-81DC-4101-87E5-A0117435EF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6" t="33164" r="7401" b="4464"/>
          <a:stretch/>
        </p:blipFill>
        <p:spPr>
          <a:xfrm>
            <a:off x="8190210" y="1194243"/>
            <a:ext cx="2028339" cy="115665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EE616E1-D2BF-482C-B972-B84E8658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3279792"/>
            <a:ext cx="1400902" cy="105067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0FF36C99-866D-44E2-9599-7CEA6D365E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06062"/>
            <a:ext cx="1809104" cy="798134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4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98"/>
    </mc:Choice>
    <mc:Fallback>
      <p:transition spd="slow" advTm="63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C00000"/>
                </a:solidFill>
              </a:rPr>
              <a:t>Antinukleární</a:t>
            </a:r>
            <a:r>
              <a:rPr lang="cs-CZ" dirty="0" smtClean="0">
                <a:solidFill>
                  <a:srgbClr val="C00000"/>
                </a:solidFill>
              </a:rPr>
              <a:t> autoprotilátky (ANA)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Reagují s molekulovými terči přítomnými v jaderném aparátu buňky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Výskyt u systémových nemocí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Infekce EBV, CMV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Výskyt roste asymptoticky s věkem</a:t>
            </a:r>
          </a:p>
          <a:p>
            <a:r>
              <a:rPr lang="cs-CZ" dirty="0">
                <a:solidFill>
                  <a:srgbClr val="002060"/>
                </a:solidFill>
              </a:rPr>
              <a:t>Vyšetření </a:t>
            </a:r>
            <a:r>
              <a:rPr lang="cs-CZ" dirty="0" smtClean="0">
                <a:solidFill>
                  <a:srgbClr val="002060"/>
                </a:solidFill>
              </a:rPr>
              <a:t>IF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Substrát: Hep-2 buňky – buněčná linie odvozená od lidského karcinomu 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2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33"/>
    </mc:Choice>
    <mc:Fallback>
      <p:transition spd="slow" advTm="31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32E70-4A7F-41DC-9EC3-DC3050C1C7F1}" type="slidenum">
              <a:rPr lang="en-CA" altLang="en-US"/>
              <a:pPr/>
              <a:t>53</a:t>
            </a:fld>
            <a:endParaRPr lang="en-CA" altLang="en-US"/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279576" y="549275"/>
            <a:ext cx="8208912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cs-CZ" altLang="en-US" dirty="0"/>
          </a:p>
          <a:p>
            <a:pPr>
              <a:buSzPct val="120000"/>
            </a:pPr>
            <a:r>
              <a:rPr lang="cs-CZ" altLang="en-US" dirty="0">
                <a:solidFill>
                  <a:srgbClr val="C00000"/>
                </a:solidFill>
              </a:rPr>
              <a:t>   </a:t>
            </a:r>
            <a:r>
              <a:rPr lang="cs-CZ" altLang="en-US" sz="3600" dirty="0">
                <a:solidFill>
                  <a:srgbClr val="C00000"/>
                </a:solidFill>
              </a:rPr>
              <a:t>I.</a:t>
            </a:r>
            <a:r>
              <a:rPr lang="cs-CZ" altLang="en-US" dirty="0">
                <a:solidFill>
                  <a:srgbClr val="C00000"/>
                </a:solidFill>
              </a:rPr>
              <a:t>  </a:t>
            </a:r>
            <a:r>
              <a:rPr lang="cs-CZ" altLang="en-US" sz="3600" dirty="0" err="1">
                <a:solidFill>
                  <a:srgbClr val="C00000"/>
                </a:solidFill>
              </a:rPr>
              <a:t>Antinukleární</a:t>
            </a:r>
            <a:r>
              <a:rPr lang="cs-CZ" altLang="en-US" sz="3600" dirty="0">
                <a:solidFill>
                  <a:srgbClr val="C00000"/>
                </a:solidFill>
              </a:rPr>
              <a:t> protilátky  </a:t>
            </a:r>
            <a:r>
              <a:rPr lang="cs-CZ" altLang="en-US" sz="3600" dirty="0">
                <a:solidFill>
                  <a:srgbClr val="C00000"/>
                </a:solidFill>
              </a:rPr>
              <a:t>(ANA)</a:t>
            </a:r>
            <a:endParaRPr lang="cs-CZ" altLang="en-US" sz="3600" dirty="0">
              <a:solidFill>
                <a:srgbClr val="C00000"/>
              </a:solidFill>
            </a:endParaRPr>
          </a:p>
          <a:p>
            <a:pPr>
              <a:buSzPct val="120000"/>
            </a:pPr>
            <a:endParaRPr lang="cs-CZ" altLang="en-US" sz="2400" b="1" dirty="0">
              <a:solidFill>
                <a:srgbClr val="002060"/>
              </a:solidFill>
            </a:endParaRPr>
          </a:p>
          <a:p>
            <a:pPr>
              <a:buSzPct val="120000"/>
            </a:pPr>
            <a:endParaRPr lang="cs-CZ" altLang="en-US" sz="2400" dirty="0">
              <a:solidFill>
                <a:srgbClr val="002060"/>
              </a:solidFill>
            </a:endParaRPr>
          </a:p>
          <a:p>
            <a:pPr>
              <a:buSzPct val="120000"/>
              <a:buFontTx/>
              <a:buChar char="•"/>
            </a:pPr>
            <a:r>
              <a:rPr lang="cs-CZ" altLang="en-US" sz="2400" dirty="0">
                <a:solidFill>
                  <a:srgbClr val="002060"/>
                </a:solidFill>
              </a:rPr>
              <a:t> </a:t>
            </a:r>
            <a:r>
              <a:rPr lang="cs-CZ" altLang="en-US" sz="2400" dirty="0">
                <a:solidFill>
                  <a:srgbClr val="002060"/>
                </a:solidFill>
              </a:rPr>
              <a:t>nepřímá imunofluorescence</a:t>
            </a:r>
          </a:p>
          <a:p>
            <a:pPr>
              <a:buSzPct val="120000"/>
              <a:buFontTx/>
              <a:buChar char="•"/>
            </a:pPr>
            <a:endParaRPr lang="cs-CZ" altLang="en-US" sz="2400" dirty="0">
              <a:solidFill>
                <a:srgbClr val="002060"/>
              </a:solidFill>
            </a:endParaRPr>
          </a:p>
          <a:p>
            <a:pPr>
              <a:buSzPct val="120000"/>
              <a:buFontTx/>
              <a:buChar char="•"/>
            </a:pPr>
            <a:r>
              <a:rPr lang="cs-CZ" altLang="en-US" sz="2400" dirty="0">
                <a:solidFill>
                  <a:srgbClr val="002060"/>
                </a:solidFill>
              </a:rPr>
              <a:t>  </a:t>
            </a:r>
            <a:r>
              <a:rPr lang="cs-CZ" altLang="en-US" sz="2400" dirty="0">
                <a:solidFill>
                  <a:srgbClr val="002060"/>
                </a:solidFill>
              </a:rPr>
              <a:t>stanovení z lidského séra</a:t>
            </a:r>
          </a:p>
          <a:p>
            <a:pPr>
              <a:buSzPct val="120000"/>
              <a:buFontTx/>
              <a:buChar char="•"/>
            </a:pPr>
            <a:endParaRPr lang="cs-CZ" altLang="en-US" sz="2400" dirty="0">
              <a:solidFill>
                <a:srgbClr val="002060"/>
              </a:solidFill>
            </a:endParaRPr>
          </a:p>
          <a:p>
            <a:pPr>
              <a:buSzPct val="120000"/>
              <a:buFontTx/>
              <a:buChar char="•"/>
            </a:pPr>
            <a:r>
              <a:rPr lang="cs-CZ" altLang="en-US" sz="2400" dirty="0">
                <a:solidFill>
                  <a:srgbClr val="002060"/>
                </a:solidFill>
              </a:rPr>
              <a:t>  zákl. ředění  1 : 80, </a:t>
            </a:r>
            <a:r>
              <a:rPr lang="cs-CZ" altLang="en-US" sz="2400" dirty="0">
                <a:solidFill>
                  <a:srgbClr val="002060"/>
                </a:solidFill>
              </a:rPr>
              <a:t> při pozitivním nálezu ANA protilátek </a:t>
            </a:r>
            <a:r>
              <a:rPr lang="cs-CZ" altLang="en-US" sz="2400" dirty="0" err="1">
                <a:solidFill>
                  <a:srgbClr val="002060"/>
                </a:solidFill>
              </a:rPr>
              <a:t>dotitrovat</a:t>
            </a:r>
            <a:r>
              <a:rPr lang="cs-CZ" altLang="en-US" sz="2400" dirty="0">
                <a:solidFill>
                  <a:srgbClr val="002060"/>
                </a:solidFill>
              </a:rPr>
              <a:t> </a:t>
            </a:r>
            <a:r>
              <a:rPr lang="cs-CZ" altLang="en-US" sz="2400" dirty="0">
                <a:solidFill>
                  <a:srgbClr val="002060"/>
                </a:solidFill>
              </a:rPr>
              <a:t>geometrickou řadou do 1: </a:t>
            </a:r>
            <a:r>
              <a:rPr lang="cs-CZ" altLang="en-US" sz="2400" dirty="0">
                <a:solidFill>
                  <a:srgbClr val="002060"/>
                </a:solidFill>
              </a:rPr>
              <a:t>1280 </a:t>
            </a:r>
            <a:endParaRPr lang="cs-CZ" altLang="en-US" sz="2400" dirty="0">
              <a:solidFill>
                <a:srgbClr val="002060"/>
              </a:solidFill>
            </a:endParaRPr>
          </a:p>
          <a:p>
            <a:pPr>
              <a:buSzPct val="120000"/>
              <a:buFontTx/>
              <a:buChar char="•"/>
            </a:pPr>
            <a:endParaRPr lang="cs-CZ" altLang="en-US" sz="2400" dirty="0">
              <a:solidFill>
                <a:srgbClr val="002060"/>
              </a:solidFill>
            </a:endParaRPr>
          </a:p>
          <a:p>
            <a:pPr>
              <a:buSzPct val="120000"/>
              <a:buFontTx/>
              <a:buChar char="•"/>
            </a:pPr>
            <a:r>
              <a:rPr lang="cs-CZ" altLang="en-US" sz="2400" dirty="0">
                <a:solidFill>
                  <a:srgbClr val="002060"/>
                </a:solidFill>
              </a:rPr>
              <a:t>  </a:t>
            </a:r>
            <a:r>
              <a:rPr lang="cs-CZ" altLang="en-US" sz="2400" dirty="0">
                <a:solidFill>
                  <a:srgbClr val="002060"/>
                </a:solidFill>
              </a:rPr>
              <a:t>rozeznávají se různé typy </a:t>
            </a:r>
            <a:r>
              <a:rPr lang="cs-CZ" altLang="en-US" sz="2400" dirty="0">
                <a:solidFill>
                  <a:srgbClr val="002060"/>
                </a:solidFill>
              </a:rPr>
              <a:t>fluorescence</a:t>
            </a:r>
          </a:p>
          <a:p>
            <a:pPr>
              <a:buSzPct val="120000"/>
            </a:pPr>
            <a:endParaRPr lang="cs-CZ" altLang="en-US" dirty="0"/>
          </a:p>
          <a:p>
            <a:r>
              <a:rPr lang="cs-CZ" altLang="en-US" dirty="0"/>
              <a:t> </a:t>
            </a:r>
            <a:endParaRPr lang="cs-CZ" altLang="en-US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1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18"/>
    </mc:Choice>
    <mc:Fallback>
      <p:transition spd="slow" advTm="30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C36C-9203-4A8D-A564-3433126849C1}" type="slidenum">
              <a:rPr lang="en-CA" altLang="en-US"/>
              <a:pPr/>
              <a:t>54</a:t>
            </a:fld>
            <a:endParaRPr lang="en-CA" altLang="en-US"/>
          </a:p>
        </p:txBody>
      </p:sp>
      <p:pic>
        <p:nvPicPr>
          <p:cNvPr id="91141" name="Picture 5" descr="File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549275"/>
            <a:ext cx="7561262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6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60"/>
    </mc:Choice>
    <mc:Fallback>
      <p:transition spd="slow" advTm="14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EDB88-6446-4B8A-A01D-FBBCEFAD8422}" type="slidenum">
              <a:rPr lang="en-CA" altLang="en-US"/>
              <a:pPr/>
              <a:t>55</a:t>
            </a:fld>
            <a:endParaRPr lang="en-CA" altLang="en-US"/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208214" y="620713"/>
            <a:ext cx="79200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4000" b="1" i="1" dirty="0"/>
              <a:t>    </a:t>
            </a:r>
            <a:r>
              <a:rPr lang="cs-CZ" altLang="en-US" sz="4000" b="1" dirty="0">
                <a:solidFill>
                  <a:srgbClr val="002060"/>
                </a:solidFill>
              </a:rPr>
              <a:t>Typ:   H</a:t>
            </a:r>
            <a:r>
              <a:rPr lang="cs-CZ" altLang="en-US" sz="3600" b="1" dirty="0">
                <a:solidFill>
                  <a:srgbClr val="002060"/>
                </a:solidFill>
              </a:rPr>
              <a:t>omogenní</a:t>
            </a:r>
          </a:p>
          <a:p>
            <a:endParaRPr lang="cs-CZ" altLang="en-US" dirty="0">
              <a:solidFill>
                <a:srgbClr val="002060"/>
              </a:solidFill>
            </a:endParaRPr>
          </a:p>
          <a:p>
            <a:r>
              <a:rPr lang="cs-CZ" altLang="en-US" sz="3200" b="1" dirty="0">
                <a:solidFill>
                  <a:srgbClr val="002060"/>
                </a:solidFill>
              </a:rPr>
              <a:t>     antigen : </a:t>
            </a:r>
          </a:p>
          <a:p>
            <a:r>
              <a:rPr lang="cs-CZ" altLang="en-US" dirty="0">
                <a:solidFill>
                  <a:srgbClr val="002060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cs-CZ" altLang="en-US" dirty="0">
                <a:solidFill>
                  <a:srgbClr val="002060"/>
                </a:solidFill>
              </a:rPr>
              <a:t>           </a:t>
            </a:r>
            <a:r>
              <a:rPr lang="cs-CZ" altLang="en-US" sz="2800" dirty="0">
                <a:solidFill>
                  <a:srgbClr val="002060"/>
                </a:solidFill>
              </a:rPr>
              <a:t>histony -  bazické proteiny asociované s DNA </a:t>
            </a:r>
          </a:p>
          <a:p>
            <a:r>
              <a:rPr lang="cs-CZ" altLang="en-US" sz="2800" dirty="0">
                <a:solidFill>
                  <a:srgbClr val="002060"/>
                </a:solidFill>
              </a:rPr>
              <a:t>         polynukleotidy  -  </a:t>
            </a:r>
            <a:r>
              <a:rPr lang="cs-CZ" altLang="en-US" sz="2800" dirty="0" err="1">
                <a:solidFill>
                  <a:srgbClr val="002060"/>
                </a:solidFill>
              </a:rPr>
              <a:t>dsDNA</a:t>
            </a:r>
            <a:r>
              <a:rPr lang="cs-CZ" altLang="en-US" sz="2800" dirty="0">
                <a:solidFill>
                  <a:srgbClr val="002060"/>
                </a:solidFill>
              </a:rPr>
              <a:t>, </a:t>
            </a:r>
            <a:r>
              <a:rPr lang="cs-CZ" altLang="en-US" sz="2800" dirty="0" err="1">
                <a:solidFill>
                  <a:srgbClr val="002060"/>
                </a:solidFill>
              </a:rPr>
              <a:t>ssDNA</a:t>
            </a:r>
            <a:endParaRPr lang="cs-CZ" altLang="en-US" sz="2800" dirty="0">
              <a:solidFill>
                <a:srgbClr val="002060"/>
              </a:solidFill>
            </a:endParaRPr>
          </a:p>
          <a:p>
            <a:r>
              <a:rPr lang="cs-CZ" altLang="en-US" sz="2800" dirty="0">
                <a:solidFill>
                  <a:srgbClr val="002060"/>
                </a:solidFill>
              </a:rPr>
              <a:t>         Ku -  DNA vazebný protein</a:t>
            </a:r>
            <a:r>
              <a:rPr lang="cs-CZ" altLang="en-US" dirty="0">
                <a:solidFill>
                  <a:srgbClr val="002060"/>
                </a:solidFill>
              </a:rPr>
              <a:t> </a:t>
            </a:r>
          </a:p>
          <a:p>
            <a:endParaRPr lang="cs-CZ" altLang="en-US" sz="2800" dirty="0">
              <a:solidFill>
                <a:srgbClr val="002060"/>
              </a:solidFill>
            </a:endParaRPr>
          </a:p>
          <a:p>
            <a:r>
              <a:rPr lang="cs-CZ" altLang="en-US" sz="2800" dirty="0">
                <a:solidFill>
                  <a:srgbClr val="002060"/>
                </a:solidFill>
              </a:rPr>
              <a:t>       </a:t>
            </a:r>
            <a:r>
              <a:rPr lang="cs-CZ" altLang="en-US" sz="3200" b="1" dirty="0">
                <a:solidFill>
                  <a:srgbClr val="002060"/>
                </a:solidFill>
              </a:rPr>
              <a:t>klinické asociace :</a:t>
            </a:r>
          </a:p>
          <a:p>
            <a:r>
              <a:rPr lang="cs-CZ" altLang="en-US" sz="3200" b="1" dirty="0">
                <a:solidFill>
                  <a:srgbClr val="002060"/>
                </a:solidFill>
              </a:rPr>
              <a:t>        </a:t>
            </a:r>
            <a:r>
              <a:rPr lang="cs-CZ" altLang="en-US" sz="2800" dirty="0">
                <a:solidFill>
                  <a:srgbClr val="002060"/>
                </a:solidFill>
              </a:rPr>
              <a:t>SLE,</a:t>
            </a:r>
            <a:r>
              <a:rPr lang="cs-CZ" altLang="en-US" sz="2800" b="1" dirty="0">
                <a:solidFill>
                  <a:srgbClr val="002060"/>
                </a:solidFill>
              </a:rPr>
              <a:t> </a:t>
            </a:r>
            <a:r>
              <a:rPr lang="cs-CZ" altLang="en-US" sz="2800" dirty="0">
                <a:solidFill>
                  <a:srgbClr val="002060"/>
                </a:solidFill>
              </a:rPr>
              <a:t>léky indukovaný lupus, RA</a:t>
            </a:r>
          </a:p>
          <a:p>
            <a:endParaRPr lang="cs-CZ" altLang="en-US" sz="28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82"/>
    </mc:Choice>
    <mc:Fallback>
      <p:transition spd="slow" advTm="31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8EC6-EB42-4C45-9C5D-E1CAF6BE4AA8}" type="slidenum">
              <a:rPr lang="en-CA" altLang="en-US"/>
              <a:pPr/>
              <a:t>56</a:t>
            </a:fld>
            <a:endParaRPr lang="en-CA" altLang="en-US"/>
          </a:p>
        </p:txBody>
      </p:sp>
      <p:pic>
        <p:nvPicPr>
          <p:cNvPr id="122883" name="Picture 3" descr="IMG_0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189039"/>
            <a:ext cx="6121400" cy="533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2474914" y="56832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3792539" y="4048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en-US"/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4560367" y="391840"/>
            <a:ext cx="2968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3200" dirty="0">
                <a:solidFill>
                  <a:srgbClr val="002060"/>
                </a:solidFill>
              </a:rPr>
              <a:t>negativní obraz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0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1"/>
    </mc:Choice>
    <mc:Fallback>
      <p:transition spd="slow" advTm="7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E041F-1186-4986-98EB-05F389C70E5E}" type="slidenum">
              <a:rPr lang="en-CA" altLang="en-US"/>
              <a:pPr/>
              <a:t>57</a:t>
            </a:fld>
            <a:endParaRPr lang="en-CA" altLang="en-US"/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895600" y="1752600"/>
            <a:ext cx="213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b="1">
                <a:latin typeface="Arial" charset="0"/>
              </a:rPr>
              <a:t>HOMOGENNÍ</a:t>
            </a:r>
            <a:endParaRPr lang="cs-CZ" altLang="en-US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334000" y="1752600"/>
            <a:ext cx="388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Polynukleotity -  dsDNA, ssDNA</a:t>
            </a:r>
            <a:endParaRPr lang="cs-CZ" altLang="en-US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334000" y="2025650"/>
            <a:ext cx="472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latin typeface="Arial" charset="0"/>
              </a:rPr>
              <a:t>Histony - H1,H2A,H2B, H3,H2A-H2B komplex</a:t>
            </a:r>
            <a:endParaRPr lang="cs-CZ" altLang="en-US"/>
          </a:p>
        </p:txBody>
      </p:sp>
      <p:pic>
        <p:nvPicPr>
          <p:cNvPr id="37893" name="Picture 5" descr="ANAHOM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14601"/>
            <a:ext cx="6019800" cy="40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2209800" y="228600"/>
            <a:ext cx="358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600">
                <a:latin typeface="Arial" charset="0"/>
              </a:rPr>
              <a:t>Laboratorní diagnostika autoprotilátek</a:t>
            </a:r>
            <a:endParaRPr lang="cs-CZ" altLang="en-US">
              <a:latin typeface="Arial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3810000" y="1143001"/>
            <a:ext cx="525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800" dirty="0">
                <a:solidFill>
                  <a:srgbClr val="002060"/>
                </a:solidFill>
                <a:latin typeface="+mj-lt"/>
              </a:rPr>
              <a:t>Fluorescenční obraz na Hep-2</a:t>
            </a:r>
            <a:endParaRPr lang="cs-CZ" altLang="en-US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7896" name="Picture 8" descr="logo dynex no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1"/>
            <a:ext cx="3136900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090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17"/>
    </mc:Choice>
    <mc:Fallback>
      <p:transition spd="slow" advTm="19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890" grpId="0" autoUpdateAnimBg="0"/>
      <p:bldP spid="37891" grpId="0" autoUpdateAnimBg="0"/>
      <p:bldP spid="37892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821C-00A0-4EB1-A91A-A7C39E90709D}" type="slidenum">
              <a:rPr lang="en-CA" altLang="en-US"/>
              <a:pPr/>
              <a:t>58</a:t>
            </a:fld>
            <a:endParaRPr lang="en-CA" altLang="en-US"/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775520" y="301928"/>
            <a:ext cx="8424936" cy="523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en-US" dirty="0"/>
              <a:t> </a:t>
            </a:r>
          </a:p>
          <a:p>
            <a:endParaRPr lang="cs-CZ" altLang="en-US" dirty="0"/>
          </a:p>
          <a:p>
            <a:r>
              <a:rPr lang="cs-CZ" altLang="en-US" sz="3200" b="1" i="1" dirty="0"/>
              <a:t>      </a:t>
            </a:r>
            <a:r>
              <a:rPr lang="cs-CZ" altLang="en-US" sz="4000" b="1" i="1" dirty="0"/>
              <a:t>   </a:t>
            </a:r>
            <a:r>
              <a:rPr lang="cs-CZ" altLang="en-US" sz="4000" b="1" dirty="0">
                <a:solidFill>
                  <a:srgbClr val="002060"/>
                </a:solidFill>
              </a:rPr>
              <a:t>Typ: </a:t>
            </a:r>
            <a:r>
              <a:rPr lang="cs-CZ" altLang="en-US" sz="3600" b="1" dirty="0">
                <a:solidFill>
                  <a:srgbClr val="002060"/>
                </a:solidFill>
              </a:rPr>
              <a:t>Nukleární </a:t>
            </a:r>
            <a:r>
              <a:rPr lang="cs-CZ" altLang="en-US" sz="3600" b="1" dirty="0">
                <a:solidFill>
                  <a:srgbClr val="002060"/>
                </a:solidFill>
              </a:rPr>
              <a:t>membrána</a:t>
            </a:r>
          </a:p>
          <a:p>
            <a:r>
              <a:rPr lang="cs-CZ" altLang="en-US" dirty="0">
                <a:solidFill>
                  <a:srgbClr val="002060"/>
                </a:solidFill>
              </a:rPr>
              <a:t>        </a:t>
            </a:r>
          </a:p>
          <a:p>
            <a:endParaRPr lang="cs-CZ" altLang="en-US" dirty="0">
              <a:solidFill>
                <a:srgbClr val="002060"/>
              </a:solidFill>
            </a:endParaRPr>
          </a:p>
          <a:p>
            <a:r>
              <a:rPr lang="cs-CZ" altLang="en-US" sz="3200" b="1" dirty="0">
                <a:solidFill>
                  <a:srgbClr val="002060"/>
                </a:solidFill>
              </a:rPr>
              <a:t>              antigen : </a:t>
            </a:r>
            <a:endParaRPr lang="cs-CZ" altLang="en-US" sz="3200" dirty="0">
              <a:solidFill>
                <a:srgbClr val="002060"/>
              </a:solidFill>
            </a:endParaRPr>
          </a:p>
          <a:p>
            <a:endParaRPr lang="cs-CZ" altLang="en-US" dirty="0">
              <a:solidFill>
                <a:srgbClr val="002060"/>
              </a:solidFill>
            </a:endParaRPr>
          </a:p>
          <a:p>
            <a:r>
              <a:rPr lang="cs-CZ" altLang="en-US" dirty="0">
                <a:solidFill>
                  <a:srgbClr val="002060"/>
                </a:solidFill>
              </a:rPr>
              <a:t>                         </a:t>
            </a:r>
            <a:r>
              <a:rPr lang="cs-CZ" altLang="en-US" sz="2800" dirty="0">
                <a:solidFill>
                  <a:srgbClr val="002060"/>
                </a:solidFill>
              </a:rPr>
              <a:t>lamina A, B, C</a:t>
            </a:r>
          </a:p>
          <a:p>
            <a:endParaRPr lang="cs-CZ" altLang="en-US" sz="2800" dirty="0">
              <a:solidFill>
                <a:srgbClr val="002060"/>
              </a:solidFill>
            </a:endParaRPr>
          </a:p>
          <a:p>
            <a:r>
              <a:rPr lang="cs-CZ" altLang="en-US" sz="2800" dirty="0">
                <a:solidFill>
                  <a:srgbClr val="002060"/>
                </a:solidFill>
              </a:rPr>
              <a:t>                </a:t>
            </a:r>
            <a:r>
              <a:rPr lang="cs-CZ" altLang="en-US" sz="3200" b="1" dirty="0">
                <a:solidFill>
                  <a:srgbClr val="002060"/>
                </a:solidFill>
              </a:rPr>
              <a:t>klinické </a:t>
            </a:r>
            <a:r>
              <a:rPr lang="cs-CZ" altLang="en-US" sz="3200" b="1" dirty="0">
                <a:solidFill>
                  <a:srgbClr val="002060"/>
                </a:solidFill>
              </a:rPr>
              <a:t>asociace :</a:t>
            </a:r>
          </a:p>
          <a:p>
            <a:r>
              <a:rPr lang="cs-CZ" altLang="en-US" sz="2800" dirty="0">
                <a:solidFill>
                  <a:srgbClr val="002060"/>
                </a:solidFill>
              </a:rPr>
              <a:t>                     </a:t>
            </a:r>
          </a:p>
          <a:p>
            <a:r>
              <a:rPr lang="cs-CZ" altLang="en-US" sz="2800" dirty="0">
                <a:solidFill>
                  <a:srgbClr val="002060"/>
                </a:solidFill>
              </a:rPr>
              <a:t>                </a:t>
            </a:r>
            <a:r>
              <a:rPr lang="cs-CZ" altLang="en-US" sz="2800" dirty="0">
                <a:solidFill>
                  <a:srgbClr val="002060"/>
                </a:solidFill>
              </a:rPr>
              <a:t>chronická autoimunitní hepatitida (CAH)   		     sklerodermie, </a:t>
            </a:r>
            <a:r>
              <a:rPr lang="cs-CZ" altLang="en-US" sz="2800" dirty="0">
                <a:solidFill>
                  <a:srgbClr val="002060"/>
                </a:solidFill>
              </a:rPr>
              <a:t>SLE, </a:t>
            </a:r>
            <a:r>
              <a:rPr lang="cs-CZ" altLang="en-US" sz="2800" dirty="0">
                <a:solidFill>
                  <a:srgbClr val="002060"/>
                </a:solidFill>
              </a:rPr>
              <a:t>Primární biliární cirhóza</a:t>
            </a:r>
            <a:endParaRPr lang="cs-CZ" altLang="en-US" sz="2800" dirty="0">
              <a:solidFill>
                <a:srgbClr val="002060"/>
              </a:solidFill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422525" y="2632075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/>
              <a:t> 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498725" y="4460875"/>
            <a:ext cx="2904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/>
              <a:t> 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8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17"/>
    </mc:Choice>
    <mc:Fallback>
      <p:transition spd="slow" advTm="23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45F-88DB-4C45-BAC3-BF8D5B8B9CCD}" type="slidenum">
              <a:rPr lang="en-CA" altLang="en-US"/>
              <a:pPr/>
              <a:t>59</a:t>
            </a:fld>
            <a:endParaRPr lang="en-CA" altLang="en-US"/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4724400" y="1676400"/>
            <a:ext cx="3124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b="1">
                <a:latin typeface="Arial" charset="0"/>
              </a:rPr>
              <a:t>Jaderná membrána</a:t>
            </a:r>
            <a:endParaRPr lang="cs-CZ" altLang="en-US"/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114800" y="1752600"/>
            <a:ext cx="5181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en-US"/>
          </a:p>
        </p:txBody>
      </p:sp>
      <p:pic>
        <p:nvPicPr>
          <p:cNvPr id="40964" name="Picture 4" descr="KERNMEM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09801"/>
            <a:ext cx="6172200" cy="411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209800" y="228600"/>
            <a:ext cx="358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600">
                <a:latin typeface="Arial" charset="0"/>
              </a:rPr>
              <a:t>Laboratorní diagnostika autoprotilátek</a:t>
            </a:r>
            <a:endParaRPr lang="cs-CZ" altLang="en-US">
              <a:latin typeface="Arial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3810000" y="1143001"/>
            <a:ext cx="525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800" dirty="0">
                <a:solidFill>
                  <a:srgbClr val="002060"/>
                </a:solidFill>
                <a:latin typeface="+mj-lt"/>
              </a:rPr>
              <a:t>Fluorescenční obraz na Hep-2</a:t>
            </a:r>
            <a:endParaRPr lang="cs-CZ" altLang="en-US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0967" name="Picture 7" descr="logo dynex no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1"/>
            <a:ext cx="3136900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1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7"/>
    </mc:Choice>
    <mc:Fallback>
      <p:transition spd="slow" advTm="8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62" grpId="0" autoUpdateAnimBg="0"/>
      <p:bldP spid="4096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Izotypový</a:t>
            </a:r>
            <a:r>
              <a:rPr lang="cs-CZ" dirty="0" smtClean="0"/>
              <a:t> přesmyk a funkce jednotlivých </a:t>
            </a:r>
            <a:r>
              <a:rPr lang="cs-CZ" dirty="0" err="1" smtClean="0"/>
              <a:t>Ig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546860" y="6505600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  <a:endParaRPr lang="cs-CZ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84785"/>
            <a:ext cx="9144000" cy="507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040216" y="1196753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Folikulární </a:t>
            </a:r>
            <a:r>
              <a:rPr lang="cs-CZ" dirty="0" err="1"/>
              <a:t>Th</a:t>
            </a:r>
            <a:r>
              <a:rPr lang="cs-CZ" dirty="0"/>
              <a:t> lymfocyt</a:t>
            </a: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2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21"/>
    </mc:Choice>
    <mc:Fallback xmlns="">
      <p:transition spd="slow" advTm="52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654339-3A0B-4A2E-BA6B-D84A0A3D3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700" dirty="0"/>
              <a:t>ANA – homogenní typ fluorescence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1AAE65-B0A4-4A15-BE06-8CEE6A3DE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500" dirty="0"/>
              <a:t>U homogenního typu fluorescence svítí celé jádro Hep-2 buněk</a:t>
            </a:r>
          </a:p>
          <a:p>
            <a:r>
              <a:rPr lang="cs-CZ" sz="1500" dirty="0"/>
              <a:t>Nelze rozlišit, zda jsou přítomné autoprotilátky namířeny vůči dsDNA nebo proteinům asociovaným s DNA (histony apod.)</a:t>
            </a:r>
          </a:p>
          <a:p>
            <a:r>
              <a:rPr lang="cs-CZ" sz="1500" dirty="0"/>
              <a:t>Proto si laboratoř může v některých případech sama doordinovat další vyšetření </a:t>
            </a:r>
            <a:r>
              <a:rPr lang="cs-CZ" sz="1500" dirty="0">
                <a:sym typeface="Wingdings" panose="05000000000000000000" pitchFamily="2" charset="2"/>
              </a:rPr>
              <a:t> </a:t>
            </a:r>
            <a:r>
              <a:rPr lang="cs-CZ" sz="1500" dirty="0"/>
              <a:t> znovu provede IF takto pozitivních vzorků, ale s jiným substrátem – prvok </a:t>
            </a:r>
            <a:r>
              <a:rPr lang="cs-CZ" sz="1500" i="1" dirty="0" err="1"/>
              <a:t>Crithidia</a:t>
            </a:r>
            <a:r>
              <a:rPr lang="cs-CZ" sz="1500" i="1" dirty="0"/>
              <a:t> </a:t>
            </a:r>
            <a:r>
              <a:rPr lang="cs-CZ" sz="1500" i="1" dirty="0" err="1"/>
              <a:t>luciliae</a:t>
            </a:r>
            <a:endParaRPr lang="cs-CZ" sz="1500" i="1" dirty="0"/>
          </a:p>
          <a:p>
            <a:r>
              <a:rPr lang="cs-CZ" sz="1500" dirty="0"/>
              <a:t>Pokud v prvokovi svítí pouze </a:t>
            </a:r>
            <a:r>
              <a:rPr lang="cs-CZ" sz="1500" dirty="0" err="1"/>
              <a:t>kinetoplast</a:t>
            </a:r>
            <a:r>
              <a:rPr lang="cs-CZ" sz="1500" dirty="0"/>
              <a:t> a jádro </a:t>
            </a:r>
            <a:r>
              <a:rPr lang="cs-CZ" sz="1500" dirty="0">
                <a:sym typeface="Wingdings" panose="05000000000000000000" pitchFamily="2" charset="2"/>
              </a:rPr>
              <a:t> jedná se o autoprotilátky proti dsDNA  typické pro </a:t>
            </a:r>
            <a:r>
              <a:rPr lang="cs-CZ" sz="1500" b="1" dirty="0">
                <a:sym typeface="Wingdings" panose="05000000000000000000" pitchFamily="2" charset="2"/>
              </a:rPr>
              <a:t>SLE</a:t>
            </a:r>
            <a:r>
              <a:rPr lang="cs-CZ" sz="1500" dirty="0">
                <a:sym typeface="Wingdings" panose="05000000000000000000" pitchFamily="2" charset="2"/>
              </a:rPr>
              <a:t> (systémový lupus </a:t>
            </a:r>
            <a:r>
              <a:rPr lang="cs-CZ" sz="1500" dirty="0" err="1">
                <a:sym typeface="Wingdings" panose="05000000000000000000" pitchFamily="2" charset="2"/>
              </a:rPr>
              <a:t>erythematodus</a:t>
            </a:r>
            <a:r>
              <a:rPr lang="cs-CZ" sz="1500" dirty="0">
                <a:sym typeface="Wingdings" panose="05000000000000000000" pitchFamily="2" charset="2"/>
              </a:rPr>
              <a:t>)</a:t>
            </a:r>
            <a:endParaRPr lang="cs-CZ" sz="1500" dirty="0"/>
          </a:p>
          <a:p>
            <a:endParaRPr lang="cs-CZ" sz="1800" dirty="0"/>
          </a:p>
        </p:txBody>
      </p:sp>
      <p:pic>
        <p:nvPicPr>
          <p:cNvPr id="4" name="Picture 2" descr="http://www.anapatterns.org/icap-images/photos/site/1428890012.jpg">
            <a:extLst>
              <a:ext uri="{FF2B5EF4-FFF2-40B4-BE49-F238E27FC236}">
                <a16:creationId xmlns:a16="http://schemas.microsoft.com/office/drawing/2014/main" id="{B92EE6E7-13DF-44DF-A408-46B9C0FFD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12448" b="12552"/>
          <a:stretch/>
        </p:blipFill>
        <p:spPr bwMode="auto">
          <a:xfrm>
            <a:off x="2396245" y="4758358"/>
            <a:ext cx="2130626" cy="1198477"/>
          </a:xfrm>
          <a:prstGeom prst="rect">
            <a:avLst/>
          </a:prstGeom>
          <a:noFill/>
        </p:spPr>
      </p:pic>
      <p:pic>
        <p:nvPicPr>
          <p:cNvPr id="5" name="Picture 2" descr="http://www.birmingham.ac.uk/Images/College-MDS-only/facilities/cis/cis-image-library/images/dsdna.jpg">
            <a:extLst>
              <a:ext uri="{FF2B5EF4-FFF2-40B4-BE49-F238E27FC236}">
                <a16:creationId xmlns:a16="http://schemas.microsoft.com/office/drawing/2014/main" id="{5F649AF0-756D-4213-865C-BEBF021A8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9331" t="41367" r="15218" b="6326"/>
          <a:stretch/>
        </p:blipFill>
        <p:spPr bwMode="auto">
          <a:xfrm>
            <a:off x="6936405" y="4660945"/>
            <a:ext cx="2213626" cy="1295877"/>
          </a:xfrm>
          <a:prstGeom prst="rect">
            <a:avLst/>
          </a:prstGeom>
          <a:noFill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DE1C0BD-CF56-485A-AB59-53DF0ED23E01}"/>
              </a:ext>
            </a:extLst>
          </p:cNvPr>
          <p:cNvSpPr txBox="1"/>
          <p:nvPr/>
        </p:nvSpPr>
        <p:spPr>
          <a:xfrm>
            <a:off x="1963459" y="4245469"/>
            <a:ext cx="29961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50" dirty="0"/>
              <a:t>1. ANA protilátky  – homogenní typ fluorescence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F3B87D4B-0ED5-4BAE-9564-F8F9A6715994}"/>
              </a:ext>
            </a:extLst>
          </p:cNvPr>
          <p:cNvCxnSpPr/>
          <p:nvPr/>
        </p:nvCxnSpPr>
        <p:spPr>
          <a:xfrm>
            <a:off x="4666697" y="5404837"/>
            <a:ext cx="20840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1FE16E2D-02EB-4EB3-9E31-BBD9EE4132E3}"/>
              </a:ext>
            </a:extLst>
          </p:cNvPr>
          <p:cNvSpPr txBox="1"/>
          <p:nvPr/>
        </p:nvSpPr>
        <p:spPr>
          <a:xfrm>
            <a:off x="4616190" y="4932004"/>
            <a:ext cx="29961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2. Sérum pacienta aplikováno </a:t>
            </a:r>
            <a:br>
              <a:rPr lang="cs-CZ" sz="1350" dirty="0"/>
            </a:br>
            <a:r>
              <a:rPr lang="cs-CZ" sz="1350" dirty="0"/>
              <a:t>na substrát </a:t>
            </a:r>
            <a:r>
              <a:rPr lang="cs-CZ" sz="1350" i="1" dirty="0" err="1"/>
              <a:t>Crithidium</a:t>
            </a:r>
            <a:r>
              <a:rPr lang="cs-CZ" sz="1350" i="1" dirty="0"/>
              <a:t> </a:t>
            </a:r>
            <a:r>
              <a:rPr lang="cs-CZ" sz="1350" i="1" dirty="0" err="1"/>
              <a:t>luciliae</a:t>
            </a:r>
            <a:endParaRPr lang="cs-CZ" sz="1350" i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272CB68-CF48-42E1-A97E-AC0135C131A3}"/>
              </a:ext>
            </a:extLst>
          </p:cNvPr>
          <p:cNvSpPr txBox="1"/>
          <p:nvPr/>
        </p:nvSpPr>
        <p:spPr>
          <a:xfrm>
            <a:off x="6690805" y="4176197"/>
            <a:ext cx="29961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3. Pokud je pozitivní </a:t>
            </a:r>
            <a:r>
              <a:rPr lang="cs-CZ" sz="1350" dirty="0" err="1"/>
              <a:t>kinetoplast</a:t>
            </a:r>
            <a:r>
              <a:rPr lang="cs-CZ" sz="1350" dirty="0"/>
              <a:t> a jádro </a:t>
            </a:r>
            <a:r>
              <a:rPr lang="cs-CZ" sz="1350" dirty="0">
                <a:sym typeface="Wingdings" panose="05000000000000000000" pitchFamily="2" charset="2"/>
              </a:rPr>
              <a:t> jedná se o protilátky proti dsDNA</a:t>
            </a:r>
            <a:endParaRPr lang="cs-CZ" sz="1350" dirty="0"/>
          </a:p>
        </p:txBody>
      </p:sp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4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79"/>
    </mc:Choice>
    <mc:Fallback>
      <p:transition spd="slow" advTm="4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03389" y="304800"/>
            <a:ext cx="8785225" cy="129540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cs-CZ" sz="4000" b="1"/>
              <a:t>Laboratorní diagnostika autoimunitních chorob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pPr eaLnBrk="1" hangingPunct="1"/>
            <a:endParaRPr lang="cs-CZ" b="1" i="1" dirty="0" smtClean="0"/>
          </a:p>
          <a:p>
            <a:r>
              <a:rPr lang="cs-CZ" b="1" i="1" dirty="0"/>
              <a:t>NEPŘÍMÁ IMUNOFLUORESCENCE</a:t>
            </a:r>
          </a:p>
          <a:p>
            <a:pPr eaLnBrk="1" hangingPunct="1"/>
            <a:endParaRPr lang="cs-CZ" b="1" i="1" dirty="0" smtClean="0"/>
          </a:p>
          <a:p>
            <a:pPr eaLnBrk="1" hangingPunct="1"/>
            <a:r>
              <a:rPr lang="cs-CZ" b="1" i="1" dirty="0" smtClean="0"/>
              <a:t>ELISA</a:t>
            </a:r>
          </a:p>
          <a:p>
            <a:pPr eaLnBrk="1" hangingPunct="1">
              <a:buFontTx/>
              <a:buNone/>
            </a:pPr>
            <a:endParaRPr lang="cs-CZ" b="1" i="1" dirty="0" smtClean="0"/>
          </a:p>
          <a:p>
            <a:pPr eaLnBrk="1" hangingPunct="1"/>
            <a:r>
              <a:rPr lang="cs-CZ" b="1" i="1" dirty="0" smtClean="0"/>
              <a:t>IMMUNOBLOTING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7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23"/>
    </mc:Choice>
    <mc:Fallback>
      <p:transition spd="slow" advTm="42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Stanovení ELISA: </a:t>
            </a:r>
            <a:r>
              <a:rPr lang="cs-CZ" dirty="0" err="1" smtClean="0"/>
              <a:t>Antifosfolipidové</a:t>
            </a:r>
            <a:r>
              <a:rPr lang="cs-CZ" dirty="0" smtClean="0"/>
              <a:t> protilátky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Vznikají při infekčním poškození vlastních tkání – odhalují se </a:t>
            </a:r>
            <a:r>
              <a:rPr lang="cs-CZ" dirty="0" err="1" smtClean="0"/>
              <a:t>fosfolipidové</a:t>
            </a:r>
            <a:r>
              <a:rPr lang="cs-CZ" dirty="0" smtClean="0"/>
              <a:t> struktury, které by byly normálně nedostupné – charakter </a:t>
            </a:r>
            <a:r>
              <a:rPr lang="cs-CZ" dirty="0" err="1" smtClean="0"/>
              <a:t>autoAg</a:t>
            </a:r>
            <a:endParaRPr lang="cs-CZ" dirty="0" smtClean="0"/>
          </a:p>
          <a:p>
            <a:r>
              <a:rPr lang="cs-CZ" dirty="0" smtClean="0"/>
              <a:t>Protilátky vznikají proti:</a:t>
            </a:r>
          </a:p>
          <a:p>
            <a:pPr lvl="1"/>
            <a:r>
              <a:rPr lang="cs-CZ" dirty="0" err="1" smtClean="0"/>
              <a:t>Kardiolypinu</a:t>
            </a:r>
            <a:endParaRPr lang="cs-CZ" dirty="0" smtClean="0"/>
          </a:p>
          <a:p>
            <a:pPr lvl="1"/>
            <a:r>
              <a:rPr lang="cs-CZ" dirty="0"/>
              <a:t> </a:t>
            </a:r>
            <a:r>
              <a:rPr lang="cs-CZ" dirty="0" err="1" smtClean="0"/>
              <a:t>Fosfatidylserinu</a:t>
            </a:r>
            <a:endParaRPr lang="cs-CZ" dirty="0" smtClean="0"/>
          </a:p>
          <a:p>
            <a:pPr lvl="1"/>
            <a:r>
              <a:rPr lang="cs-CZ" dirty="0" smtClean="0"/>
              <a:t> Etanolaminu</a:t>
            </a:r>
          </a:p>
          <a:p>
            <a:pPr lvl="1"/>
            <a:r>
              <a:rPr lang="cs-CZ" dirty="0" smtClean="0"/>
              <a:t> </a:t>
            </a:r>
            <a:r>
              <a:rPr lang="cs-CZ" dirty="0" err="1" smtClean="0"/>
              <a:t>Kys</a:t>
            </a:r>
            <a:r>
              <a:rPr lang="cs-CZ" dirty="0" smtClean="0"/>
              <a:t> fosfatidové</a:t>
            </a:r>
          </a:p>
          <a:p>
            <a:pPr lvl="1"/>
            <a:r>
              <a:rPr lang="el-GR" dirty="0" smtClean="0"/>
              <a:t>β2</a:t>
            </a:r>
            <a:r>
              <a:rPr lang="cs-CZ" dirty="0" smtClean="0"/>
              <a:t> </a:t>
            </a:r>
            <a:r>
              <a:rPr lang="cs-CZ" dirty="0" err="1" smtClean="0"/>
              <a:t>glykoprotienu</a:t>
            </a:r>
            <a:endParaRPr lang="en-GB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6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31"/>
    </mc:Choice>
    <mc:Fallback>
      <p:transition spd="slow" advTm="40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Stanovení ELISA: Autoprotilátky </a:t>
            </a:r>
            <a:r>
              <a:rPr lang="cs-CZ" dirty="0" smtClean="0"/>
              <a:t>- RF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Revmatoidní faktory – rozpoznávají epitopy na </a:t>
            </a:r>
            <a:r>
              <a:rPr lang="cs-CZ" dirty="0" err="1" smtClean="0"/>
              <a:t>Fc</a:t>
            </a:r>
            <a:r>
              <a:rPr lang="cs-CZ" dirty="0" smtClean="0"/>
              <a:t> části molekuly </a:t>
            </a:r>
            <a:r>
              <a:rPr lang="cs-CZ" dirty="0" err="1" smtClean="0"/>
              <a:t>IgG</a:t>
            </a:r>
            <a:endParaRPr lang="cs-CZ" dirty="0" smtClean="0"/>
          </a:p>
          <a:p>
            <a:r>
              <a:rPr lang="cs-CZ" dirty="0" smtClean="0"/>
              <a:t>Imunopatologická zánětlivá reaktivita v kloubech</a:t>
            </a:r>
          </a:p>
          <a:p>
            <a:r>
              <a:rPr lang="cs-CZ" dirty="0" smtClean="0"/>
              <a:t>Vytváření komplexů s autologními </a:t>
            </a:r>
            <a:r>
              <a:rPr lang="cs-CZ" dirty="0" err="1" smtClean="0"/>
              <a:t>IgG</a:t>
            </a:r>
            <a:r>
              <a:rPr lang="cs-CZ" dirty="0" smtClean="0"/>
              <a:t>, vazba na </a:t>
            </a:r>
            <a:r>
              <a:rPr lang="cs-CZ" dirty="0" err="1" smtClean="0"/>
              <a:t>Fc</a:t>
            </a:r>
            <a:r>
              <a:rPr lang="cs-CZ" dirty="0" smtClean="0"/>
              <a:t> fragment na makrofázích, tvorba prozánětlivých </a:t>
            </a:r>
            <a:r>
              <a:rPr lang="cs-CZ" dirty="0" err="1" smtClean="0"/>
              <a:t>cytokinů</a:t>
            </a:r>
            <a:r>
              <a:rPr lang="cs-CZ" dirty="0" smtClean="0"/>
              <a:t> – zánět</a:t>
            </a:r>
          </a:p>
          <a:p>
            <a:r>
              <a:rPr lang="cs-CZ" dirty="0" smtClean="0"/>
              <a:t>Podobné stafylokokovému proteinu A</a:t>
            </a:r>
          </a:p>
          <a:p>
            <a:r>
              <a:rPr lang="cs-CZ" dirty="0" smtClean="0"/>
              <a:t>Pozitivní při revmatoidní artritidě</a:t>
            </a:r>
            <a:endParaRPr lang="en-GB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39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45"/>
    </mc:Choice>
    <mc:Fallback>
      <p:transition spd="slow" advTm="31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958AC1-0FEE-42AE-8C2B-E2DF8CD03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Imunoblot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B21D25-89EE-4CF5-A57F-DC7B91326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4100" y="2241551"/>
            <a:ext cx="7543800" cy="301752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 sz="1800" dirty="0"/>
              <a:t>Slouží k diagnostice autoprotilátek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/>
              <a:t>Příprava </a:t>
            </a:r>
            <a:r>
              <a:rPr lang="cs-CZ" sz="1800" dirty="0" err="1"/>
              <a:t>blotů</a:t>
            </a:r>
            <a:r>
              <a:rPr lang="cs-CZ" sz="1800" dirty="0"/>
              <a:t> (výrobce):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350" dirty="0"/>
              <a:t>Proteiny elektroforeticky rozděleny v gelu – přenos (otisk) na </a:t>
            </a:r>
            <a:br>
              <a:rPr lang="cs-CZ" sz="1350" dirty="0"/>
            </a:br>
            <a:r>
              <a:rPr lang="cs-CZ" sz="1350" dirty="0"/>
              <a:t>nitrocelulózovou membránu (</a:t>
            </a:r>
            <a:r>
              <a:rPr lang="cs-CZ" sz="1350" dirty="0" err="1"/>
              <a:t>bloting</a:t>
            </a:r>
            <a:r>
              <a:rPr lang="cs-CZ" sz="1350" dirty="0"/>
              <a:t>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350" dirty="0"/>
              <a:t>Membrána je rozstříhána na jednotlivé diagnostické proužky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350" dirty="0"/>
              <a:t>každý protein má na proužku definovanou polohu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350" dirty="0"/>
              <a:t>Výrobce v </a:t>
            </a:r>
            <a:r>
              <a:rPr lang="cs-CZ" sz="1350" dirty="0" err="1"/>
              <a:t>kitu</a:t>
            </a:r>
            <a:r>
              <a:rPr lang="cs-CZ" sz="1350" dirty="0"/>
              <a:t> dodává i šablonu, podle které se </a:t>
            </a:r>
            <a:r>
              <a:rPr lang="cs-CZ" sz="1350" dirty="0" err="1"/>
              <a:t>bloty</a:t>
            </a:r>
            <a:r>
              <a:rPr lang="cs-CZ" sz="1350" dirty="0"/>
              <a:t> odečítají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sz="1350" dirty="0"/>
          </a:p>
          <a:p>
            <a:pPr lvl="1">
              <a:buFont typeface="Courier New" panose="02070309020205020404" pitchFamily="49" charset="0"/>
              <a:buChar char="o"/>
            </a:pPr>
            <a:endParaRPr lang="cs-CZ" sz="1200" dirty="0"/>
          </a:p>
        </p:txBody>
      </p:sp>
      <p:pic>
        <p:nvPicPr>
          <p:cNvPr id="2052" name="Picture 4" descr="VÃ½sledek obrÃ¡zku pro immunoblot strips">
            <a:extLst>
              <a:ext uri="{FF2B5EF4-FFF2-40B4-BE49-F238E27FC236}">
                <a16:creationId xmlns:a16="http://schemas.microsoft.com/office/drawing/2014/main" id="{FB09E712-EA6C-4BF5-8229-772A1339E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31" y="4030899"/>
            <a:ext cx="1989593" cy="176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8F8D8DD-C80B-4769-9716-A93B8FFF9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2" y="1397658"/>
            <a:ext cx="1336337" cy="4475312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5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97"/>
    </mc:Choice>
    <mc:Fallback>
      <p:transition spd="slow" advTm="47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B38B14-164B-456C-95D3-F2F4E6F41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Imunoblot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791B02-77AC-40CD-B58C-216D5F11B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cs-CZ" sz="1800" dirty="0"/>
              <a:t>Princip stanovení: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200" dirty="0"/>
              <a:t>Pokud je autoprotilátka proti určitému proteinu (antigenu) přítomna v séru, naváže se</a:t>
            </a:r>
            <a:br>
              <a:rPr lang="cs-CZ" sz="1200" dirty="0"/>
            </a:br>
            <a:r>
              <a:rPr lang="cs-CZ" sz="1200" dirty="0"/>
              <a:t>na tento protein (antigen) imobilizovaný na stripu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200" dirty="0"/>
              <a:t>Detekce vazby autoprotilátky pomocí diagnostických protilátek značených enzymem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200" dirty="0"/>
              <a:t>Enzym přemění substrát na barevný produkt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200" dirty="0"/>
              <a:t>Výsledkem je vznik barevného proužku na stripu</a:t>
            </a:r>
          </a:p>
          <a:p>
            <a:endParaRPr lang="cs-CZ" dirty="0"/>
          </a:p>
        </p:txBody>
      </p:sp>
      <p:pic>
        <p:nvPicPr>
          <p:cNvPr id="3074" name="Picture 2" descr="SouvisejÃ­cÃ­ obrÃ¡zek">
            <a:extLst>
              <a:ext uri="{FF2B5EF4-FFF2-40B4-BE49-F238E27FC236}">
                <a16:creationId xmlns:a16="http://schemas.microsoft.com/office/drawing/2014/main" id="{D04BF1A5-612D-4AD9-A986-BC2FE1850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5" b="16666"/>
          <a:stretch/>
        </p:blipFill>
        <p:spPr bwMode="auto">
          <a:xfrm>
            <a:off x="1816549" y="3616063"/>
            <a:ext cx="5240461" cy="228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ouvisejÃ­cÃ­ obrÃ¡zek">
            <a:extLst>
              <a:ext uri="{FF2B5EF4-FFF2-40B4-BE49-F238E27FC236}">
                <a16:creationId xmlns:a16="http://schemas.microsoft.com/office/drawing/2014/main" id="{374E1242-4738-43ED-BDCC-A9680E254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670" y="3132677"/>
            <a:ext cx="2594055" cy="286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5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40"/>
    </mc:Choice>
    <mc:Fallback>
      <p:transition spd="slow" advTm="50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Efektorové funkce protilátek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546860" y="6577608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  <a:endParaRPr lang="cs-CZ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084" y="1268761"/>
            <a:ext cx="895140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7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82"/>
    </mc:Choice>
    <mc:Fallback xmlns="">
      <p:transition spd="slow" advTm="63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 smtClean="0">
                <a:solidFill>
                  <a:srgbClr val="C00000"/>
                </a:solidFill>
              </a:rPr>
              <a:t>paměť</a:t>
            </a:r>
            <a:endParaRPr lang="cs-CZ" u="sng" dirty="0"/>
          </a:p>
        </p:txBody>
      </p:sp>
      <p:sp>
        <p:nvSpPr>
          <p:cNvPr id="3" name="TextovéPole 2"/>
          <p:cNvSpPr txBox="1"/>
          <p:nvPr/>
        </p:nvSpPr>
        <p:spPr>
          <a:xfrm>
            <a:off x="1919536" y="1844824"/>
            <a:ext cx="86928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Zvýšení imunitní reakce po opakovaném setkání s </a:t>
            </a:r>
          </a:p>
          <a:p>
            <a:r>
              <a:rPr lang="cs-CZ" sz="3200" dirty="0"/>
              <a:t>p</a:t>
            </a:r>
            <a:r>
              <a:rPr lang="cs-CZ" sz="3200" dirty="0"/>
              <a:t>ůvodním antigenem.</a:t>
            </a:r>
          </a:p>
          <a:p>
            <a:endParaRPr lang="cs-CZ" sz="3200" dirty="0"/>
          </a:p>
          <a:p>
            <a:r>
              <a:rPr lang="cs-CZ" sz="3200" dirty="0"/>
              <a:t>Klonální selekce – klonální expanze</a:t>
            </a:r>
          </a:p>
          <a:p>
            <a:r>
              <a:rPr lang="cs-CZ" sz="3200" dirty="0"/>
              <a:t>Diferenciace: terminální efektorové buňky</a:t>
            </a:r>
          </a:p>
          <a:p>
            <a:r>
              <a:rPr lang="cs-CZ" sz="3200" dirty="0"/>
              <a:t> </a:t>
            </a:r>
            <a:r>
              <a:rPr lang="cs-CZ" sz="3200" dirty="0"/>
              <a:t>                        dlouze žijící paměťové buňky</a:t>
            </a:r>
          </a:p>
          <a:p>
            <a:endParaRPr lang="cs-CZ" sz="3200" dirty="0"/>
          </a:p>
          <a:p>
            <a:r>
              <a:rPr lang="cs-CZ" sz="3200" dirty="0"/>
              <a:t>I</a:t>
            </a:r>
            <a:r>
              <a:rPr lang="cs-CZ" sz="3200" dirty="0"/>
              <a:t>munitní reakce </a:t>
            </a:r>
          </a:p>
          <a:p>
            <a:r>
              <a:rPr lang="cs-CZ" sz="3200" dirty="0"/>
              <a:t> </a:t>
            </a:r>
            <a:r>
              <a:rPr lang="cs-CZ" sz="3200" dirty="0"/>
              <a:t>               primární </a:t>
            </a:r>
            <a:endParaRPr lang="cs-CZ" sz="3200" dirty="0"/>
          </a:p>
          <a:p>
            <a:r>
              <a:rPr lang="cs-CZ" sz="3200" dirty="0"/>
              <a:t>                sekundární (</a:t>
            </a:r>
            <a:r>
              <a:rPr lang="cs-CZ" sz="3200" dirty="0" err="1"/>
              <a:t>anamnestická,“booster</a:t>
            </a:r>
            <a:r>
              <a:rPr lang="cs-CZ" sz="3200" dirty="0"/>
              <a:t>“)</a:t>
            </a:r>
            <a:endParaRPr lang="cs-CZ" sz="32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8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63"/>
    </mc:Choice>
    <mc:Fallback xmlns="">
      <p:transition spd="slow" advTm="60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Imunitní protilátková odpověď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546860" y="6577608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  <a:endParaRPr lang="cs-CZ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92" y="1412777"/>
            <a:ext cx="8123533" cy="513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10"/>
    </mc:Choice>
    <mc:Fallback xmlns="">
      <p:transition spd="slow" advTm="67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3045</Words>
  <Application>Microsoft Office PowerPoint</Application>
  <PresentationFormat>Širokoúhlá obrazovka</PresentationFormat>
  <Paragraphs>496</Paragraphs>
  <Slides>65</Slides>
  <Notes>3</Notes>
  <HiddenSlides>0</HiddenSlides>
  <MMClips>64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6" baseType="lpstr">
      <vt:lpstr>Arial</vt:lpstr>
      <vt:lpstr>Calibri</vt:lpstr>
      <vt:lpstr>Calibri Light</vt:lpstr>
      <vt:lpstr>Comic Sans MS</vt:lpstr>
      <vt:lpstr>Courier New</vt:lpstr>
      <vt:lpstr>Monotype Sorts</vt:lpstr>
      <vt:lpstr>Symbol</vt:lpstr>
      <vt:lpstr>Tahoma</vt:lpstr>
      <vt:lpstr>Times New Roman</vt:lpstr>
      <vt:lpstr>Wingdings</vt:lpstr>
      <vt:lpstr>Motiv Office</vt:lpstr>
      <vt:lpstr>Klinická imunologie 3.</vt:lpstr>
      <vt:lpstr>B lymfocyty</vt:lpstr>
      <vt:lpstr>BCR receptor</vt:lpstr>
      <vt:lpstr>Protilátky</vt:lpstr>
      <vt:lpstr>B-lymfocytární subpopulace</vt:lpstr>
      <vt:lpstr>Izotypový přesmyk a funkce jednotlivých Ig</vt:lpstr>
      <vt:lpstr>Efektorové funkce protilátek</vt:lpstr>
      <vt:lpstr>Adaptivní imunita: paměť</vt:lpstr>
      <vt:lpstr>Imunitní protilátková odpověď</vt:lpstr>
      <vt:lpstr>Protilátky – imunoglobuliny (Ig)</vt:lpstr>
      <vt:lpstr>Vazba Ag a protilátky</vt:lpstr>
      <vt:lpstr>Imunochemické metody</vt:lpstr>
      <vt:lpstr>Rozdělení imunologických laboratorních metod</vt:lpstr>
      <vt:lpstr>Serologické metody</vt:lpstr>
      <vt:lpstr>Serologické metody</vt:lpstr>
      <vt:lpstr>Aglutinace vs Precipitace</vt:lpstr>
      <vt:lpstr>Stanovení hladin imunoglobulinů – využití aglutinace a precipitace</vt:lpstr>
      <vt:lpstr>Průkaz protilátek</vt:lpstr>
      <vt:lpstr>Průkaz protilátek – po infekci interpretace</vt:lpstr>
      <vt:lpstr>Průkaz protilátek - interpretace</vt:lpstr>
      <vt:lpstr>Protilátky třídy IgM</vt:lpstr>
      <vt:lpstr>Protilátky třídy IgD</vt:lpstr>
      <vt:lpstr>Protilátky třídy IgG</vt:lpstr>
      <vt:lpstr>Protilátky třídy IgA</vt:lpstr>
      <vt:lpstr>Protilátky třídy IgE</vt:lpstr>
      <vt:lpstr>Imunopatologické reakce humorální - s účastí IgE protilátek</vt:lpstr>
      <vt:lpstr>ALERGICKÁ PŘECITLIVĚLOST neboli přecitlivělost prvního typu</vt:lpstr>
      <vt:lpstr>Prezentace aplikace PowerPoint</vt:lpstr>
      <vt:lpstr>Diagnostika atopické přecitlivělosti</vt:lpstr>
      <vt:lpstr>Nejčastější alergeny</vt:lpstr>
      <vt:lpstr>ALERGENY-taxonomie</vt:lpstr>
      <vt:lpstr>Alergeny vyvolávající pozdní typ přecitlivělosti</vt:lpstr>
      <vt:lpstr>Alergeny mohou způsobovat různou reakci</vt:lpstr>
      <vt:lpstr>Autoimunitní choroby</vt:lpstr>
      <vt:lpstr>Adaptivní imunita: autotolerance</vt:lpstr>
      <vt:lpstr>IMUNOLOGICKÁ TOLERANCE</vt:lpstr>
      <vt:lpstr>Prezentace aplikace PowerPoint</vt:lpstr>
      <vt:lpstr>Autoimunitní choroby</vt:lpstr>
      <vt:lpstr>Prevalence autoimunitních chorob</vt:lpstr>
      <vt:lpstr>Klasifikace autoimunitních chorob</vt:lpstr>
      <vt:lpstr>Systémové  choroby</vt:lpstr>
      <vt:lpstr>Orgánově specifické  choroby</vt:lpstr>
      <vt:lpstr>Serologická diagnostika autoimunitních chorob</vt:lpstr>
      <vt:lpstr>Diagnostika AIO obecně</vt:lpstr>
      <vt:lpstr>Laboratorní diagnostika autoimunitních chorob</vt:lpstr>
      <vt:lpstr>Serologické metody</vt:lpstr>
      <vt:lpstr>Základní princip imunofluorescence (IF)</vt:lpstr>
      <vt:lpstr>Základní princip</vt:lpstr>
      <vt:lpstr>Imunofluorescence</vt:lpstr>
      <vt:lpstr>Konjugát</vt:lpstr>
      <vt:lpstr>ANA (Anti Nuclear Antibodies)</vt:lpstr>
      <vt:lpstr>Antinukleární autoprotilátky (ANA)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ANA – homogenní typ fluorescence</vt:lpstr>
      <vt:lpstr>Laboratorní diagnostika autoimunitních chorob</vt:lpstr>
      <vt:lpstr>Stanovení ELISA: Antifosfolipidové protilátky</vt:lpstr>
      <vt:lpstr>Stanovení ELISA: Autoprotilátky - RF</vt:lpstr>
      <vt:lpstr>Imunoblot</vt:lpstr>
      <vt:lpstr>Imunoblot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Klinická imunologie 3.</dc:title>
  <dc:creator>Uživatel systému Windows</dc:creator>
  <cp:lastModifiedBy>Uživatel systému Windows</cp:lastModifiedBy>
  <cp:revision>2</cp:revision>
  <dcterms:created xsi:type="dcterms:W3CDTF">2020-11-03T13:22:37Z</dcterms:created>
  <dcterms:modified xsi:type="dcterms:W3CDTF">2020-11-03T13:24:53Z</dcterms:modified>
</cp:coreProperties>
</file>