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FD895-7303-48DA-A530-497526DBAA5D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DAB2-BAF9-4B69-89FB-E133C39585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54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60296E-72EF-40A0-A463-EC389C9C71EF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3372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AE263C-BE48-4A00-9746-11D0895D103A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68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0C4C3C-C804-4C5B-9590-EA08CB28052F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5274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2FC7E5-3E0A-4B75-9666-90CDDE7AED71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27965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4D88C-FCBE-4135-8619-F069C594D5A3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0866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A29E5B-35DD-44F2-8593-97FD5D9811B5}" type="slidenum">
              <a:rPr lang="cs-CZ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en-US">
              <a:latin typeface="Arial" panose="020B060402020202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3499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4AE2E1-5495-4142-9FC7-014BB723B8C5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2306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2F3073-A685-46AC-98E1-8AA15C0836E9}" type="slidenum">
              <a:rPr lang="cs-CZ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cs-CZ" altLang="en-US">
              <a:latin typeface="Arial" panose="020B060402020202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3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65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5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3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066FB-CEA4-4180-8980-8EBE52C796BD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977169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33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39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50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08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22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4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4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3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E10BD-BA6E-42E1-B973-DCA1C356F90C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D85EE-7E58-4CD4-9001-EEBBD8C62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2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Klinická imunologie 4.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530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r>
              <a:rPr lang="cs-CZ" altLang="cs-CZ" b="1" smtClean="0"/>
              <a:t>Maternofetální</a:t>
            </a:r>
            <a:r>
              <a:rPr lang="cs-CZ" altLang="cs-CZ" b="1" smtClean="0">
                <a:solidFill>
                  <a:srgbClr val="FFFE00"/>
                </a:solidFill>
              </a:rPr>
              <a:t> </a:t>
            </a:r>
            <a:r>
              <a:rPr lang="cs-CZ" altLang="cs-CZ" b="1" smtClean="0"/>
              <a:t>engraftment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5339" y="1524001"/>
            <a:ext cx="8061325" cy="4181475"/>
          </a:xfrm>
        </p:spPr>
        <p:txBody>
          <a:bodyPr>
            <a:normAutofit/>
          </a:bodyPr>
          <a:lstStyle/>
          <a:p>
            <a:r>
              <a:rPr lang="cs-CZ" altLang="cs-CZ" smtClean="0"/>
              <a:t>Asi u 50% pacientů se SCID lze prokázat mateřské lymfocyty, u 30-40% z nich lze prokázat klinické příznaky engraftmentu.</a:t>
            </a:r>
          </a:p>
          <a:p>
            <a:r>
              <a:rPr lang="cs-CZ" altLang="cs-CZ" smtClean="0"/>
              <a:t>Kožní exantém</a:t>
            </a:r>
          </a:p>
          <a:p>
            <a:r>
              <a:rPr lang="cs-CZ" altLang="cs-CZ" smtClean="0"/>
              <a:t>Zvýšení jaterních testů</a:t>
            </a:r>
          </a:p>
          <a:p>
            <a:r>
              <a:rPr lang="cs-CZ" altLang="cs-CZ" smtClean="0"/>
              <a:t>Eozinofilie</a:t>
            </a:r>
          </a:p>
          <a:p>
            <a:r>
              <a:rPr lang="cs-CZ" altLang="cs-CZ" smtClean="0"/>
              <a:t>Infiltrace kůže T-lymfocyty</a:t>
            </a:r>
          </a:p>
          <a:p>
            <a:r>
              <a:rPr lang="cs-CZ" altLang="cs-CZ" smtClean="0"/>
              <a:t>T-lymfocyty jsou  často aktivovány, jsou CD45RO+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8"/>
    </mc:Choice>
    <mc:Fallback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smtClean="0"/>
              <a:t>SCID</a:t>
            </a:r>
            <a:endParaRPr lang="cs-CZ" altLang="cs-CZ" smtClean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3200400" cy="1981200"/>
          </a:xfrm>
        </p:spPr>
      </p:pic>
      <p:pic>
        <p:nvPicPr>
          <p:cNvPr id="4301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1447800"/>
            <a:ext cx="3200400" cy="1981200"/>
          </a:xfrm>
        </p:spPr>
      </p:pic>
      <p:pic>
        <p:nvPicPr>
          <p:cNvPr id="4301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38600"/>
            <a:ext cx="3200400" cy="1981200"/>
          </a:xfrm>
        </p:spPr>
      </p:pic>
      <p:pic>
        <p:nvPicPr>
          <p:cNvPr id="4301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038600"/>
            <a:ext cx="3200400" cy="1981200"/>
          </a:xfrm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703885" y="1196752"/>
            <a:ext cx="29718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Leu	:  5,0x10</a:t>
            </a:r>
            <a:r>
              <a:rPr lang="cs-CZ" altLang="cs-CZ" sz="2400" b="1" baseline="30000" dirty="0">
                <a:latin typeface="Times New Roman" panose="02020603050405020304" pitchFamily="18" charset="0"/>
              </a:rPr>
              <a:t>9</a:t>
            </a:r>
            <a:r>
              <a:rPr lang="cs-CZ" altLang="cs-CZ" sz="2400" b="1" dirty="0">
                <a:latin typeface="Times New Roman" panose="02020603050405020304" pitchFamily="18" charset="0"/>
              </a:rPr>
              <a:t>/l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latin typeface="Times New Roman" panose="02020603050405020304" pitchFamily="18" charset="0"/>
              </a:rPr>
              <a:t>Ly</a:t>
            </a:r>
            <a:r>
              <a:rPr lang="cs-CZ" altLang="cs-CZ" sz="2400" b="1" dirty="0">
                <a:latin typeface="Times New Roman" panose="02020603050405020304" pitchFamily="18" charset="0"/>
              </a:rPr>
              <a:t>: 	:  4,0x10</a:t>
            </a:r>
            <a:r>
              <a:rPr lang="cs-CZ" altLang="cs-CZ" sz="2400" b="1" baseline="30000" dirty="0">
                <a:latin typeface="Times New Roman" panose="02020603050405020304" pitchFamily="18" charset="0"/>
              </a:rPr>
              <a:t>9</a:t>
            </a:r>
            <a:r>
              <a:rPr lang="cs-CZ" altLang="cs-CZ" sz="2400" b="1" dirty="0">
                <a:latin typeface="Times New Roman" panose="02020603050405020304" pitchFamily="18" charset="0"/>
              </a:rPr>
              <a:t>/l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Immunology" pitchFamily="2" charset="0"/>
              </a:rPr>
              <a:t>T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latin typeface="Immunology" pitchFamily="2" charset="0"/>
              </a:rPr>
              <a:t>CD3+     : 14 (58-85)%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latin typeface="Immunology" pitchFamily="2" charset="0"/>
              </a:rPr>
              <a:t>CD3+ 4+:  8 (30-60)%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latin typeface="Immunology" pitchFamily="2" charset="0"/>
              </a:rPr>
              <a:t>CD3+ 8+:  2 (15-35)%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Immunology" pitchFamily="2" charset="0"/>
              </a:rPr>
              <a:t>   </a:t>
            </a:r>
            <a:r>
              <a:rPr lang="cs-CZ" altLang="cs-CZ" sz="2000" b="1" dirty="0">
                <a:latin typeface="Immunology" pitchFamily="2" charset="0"/>
              </a:rPr>
              <a:t>B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latin typeface="Immunology" pitchFamily="2" charset="0"/>
              </a:rPr>
              <a:t> CD19+   : 71 (7-23) %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Immunology" pitchFamily="2" charset="0"/>
              </a:rPr>
              <a:t>  </a:t>
            </a:r>
            <a:r>
              <a:rPr lang="cs-CZ" altLang="cs-CZ" sz="2000" b="1" dirty="0">
                <a:latin typeface="Immunology" pitchFamily="2" charset="0"/>
              </a:rPr>
              <a:t>NK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latin typeface="Immunology" pitchFamily="2" charset="0"/>
              </a:rPr>
              <a:t>CD16,56+: 13 (6-20)%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276600" y="19812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8%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296400" y="1981200"/>
            <a:ext cx="76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2%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2209800" y="46482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71%</a:t>
            </a:r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8229600" y="457200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13%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3657600" y="5334000"/>
            <a:ext cx="76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14%</a:t>
            </a:r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9601200" y="525780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14%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7362"/>
      </p:ext>
    </p:extLst>
  </p:cSld>
  <p:clrMapOvr>
    <a:masterClrMapping/>
  </p:clrMapOvr>
  <p:transition advTm="60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Léčba pacientů se SCID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SCID se dá léčit genovou terapíí (náhrada chybného genu) nebo transplantací kostní dřeně do tří měsíců věku(za předpokladu haploidentické shody v HLA- antigenech).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1"/>
    </mc:Choice>
    <mc:Fallback>
      <p:transition spd="slow" advTm="2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71463"/>
            <a:ext cx="7912100" cy="1428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/>
              <a:t>T-lymfocytární primární imunodeficity</a:t>
            </a: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Většinou v kombinaci s dalšími neimunodeficitními příznaky.</a:t>
            </a:r>
          </a:p>
          <a:p>
            <a:pPr eaLnBrk="1" hangingPunct="1"/>
            <a:r>
              <a:rPr lang="cs-CZ" altLang="en-US" smtClean="0"/>
              <a:t>Náchylnost k virovým, mykotickým </a:t>
            </a:r>
            <a:br>
              <a:rPr lang="cs-CZ" altLang="en-US" smtClean="0"/>
            </a:br>
            <a:r>
              <a:rPr lang="cs-CZ" altLang="en-US" smtClean="0"/>
              <a:t>a  mykobakteriálním  infekcím.</a:t>
            </a:r>
            <a:endParaRPr lang="en-US" altLang="en-US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9"/>
    </mc:Choice>
    <mc:Fallback>
      <p:transition spd="slow" advTm="3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mtClean="0"/>
              <a:t>DiGeorgeův syndrom (DGS)</a:t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- u dětí není vyvinut thymus      porucha funkce T-buněčné imunity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-srdeční vady, hypokalciemie, anatomické abnormality ve tváři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- příčiny: získané i genetické, ale geneticky nepřenosné..nitroděložní infekce, alkohol, některé léky v těhotenství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6888164" y="2565400"/>
            <a:ext cx="28733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1"/>
    </mc:Choice>
    <mc:Fallback>
      <p:transition spd="slow" advTm="3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smtClean="0"/>
              <a:t>SYNDROM DI GEORGE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3200400" cy="1981200"/>
          </a:xfrm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1447800"/>
            <a:ext cx="3200400" cy="1981200"/>
          </a:xfrm>
        </p:spPr>
      </p:pic>
      <p:pic>
        <p:nvPicPr>
          <p:cNvPr id="4710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38600"/>
            <a:ext cx="3200400" cy="1981200"/>
          </a:xfrm>
        </p:spPr>
      </p:pic>
      <p:pic>
        <p:nvPicPr>
          <p:cNvPr id="4711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038600"/>
            <a:ext cx="3200400" cy="1981200"/>
          </a:xfrm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572000" y="1295401"/>
            <a:ext cx="29718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   </a:t>
            </a:r>
            <a:r>
              <a:rPr lang="cs-CZ" altLang="cs-CZ" sz="2000" b="1">
                <a:latin typeface="Immunology" pitchFamily="2" charset="0"/>
              </a:rPr>
              <a:t>T LYMFOCYTY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    : 40 (58-85)%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CD3+ 4+: 22 (30-60)%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CD3+ 8+:  4 (15-35)%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Immunology" pitchFamily="2" charset="0"/>
              </a:rPr>
              <a:t>   B LYMFOCYTY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 CD19+   : 22 (7-23) %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Immunology" pitchFamily="2" charset="0"/>
              </a:rPr>
              <a:t>  NK LYMFOCYTY</a:t>
            </a:r>
          </a:p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CD16,56+ : 36 (6-20)%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505200" y="1905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22%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9753600" y="1905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4%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2286000" y="44958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22%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8305800" y="44958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36%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733800" y="5334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40%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9677400" y="5334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40%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87881"/>
      </p:ext>
    </p:extLst>
  </p:cSld>
  <p:clrMapOvr>
    <a:masterClrMapping/>
  </p:clrMapOvr>
  <p:transition advTm="21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Funkční poruchy T-lymfocytů</a:t>
            </a: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en-US" smtClean="0"/>
              <a:t>Normální nebo snížený počet T-lymfocytů v periferní krvi vykazující různé funkční anomálie</a:t>
            </a:r>
          </a:p>
          <a:p>
            <a:r>
              <a:rPr lang="cs-CZ" altLang="en-US" smtClean="0"/>
              <a:t>Poruchy v antigenní prezentaci – syndrom holých lymfocytů</a:t>
            </a:r>
          </a:p>
          <a:p>
            <a:r>
              <a:rPr lang="cs-CZ" altLang="en-US" smtClean="0"/>
              <a:t>Aktivační poruchy lymfocytů: Hyper-IgM syndrom, Wiskot – Aldrichův syndrom, Chédiakův- Higashiho syndrom, Omenův syndrom,X-lymfoproliferativní syndrom…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55"/>
    </mc:Choice>
    <mc:Fallback>
      <p:transition spd="slow" advTm="5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mtClean="0"/>
              <a:t>Wiskottův – Aldrichův syndrom (WAS)</a:t>
            </a: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Wiskottův – Aldrichův syndrom (WAS)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nejstarší popsaná imunodeficience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špatná funkce T a B- lymfocytů a krevních destiček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Defekt WASp – porušená formace imunologických synapsí</a:t>
            </a:r>
          </a:p>
          <a:p>
            <a:pPr eaLnBrk="1" hangingPunct="1">
              <a:buFontTx/>
              <a:buChar char="-"/>
            </a:pPr>
            <a:endParaRPr lang="cs-CZ" altLang="cs-CZ" smtClean="0"/>
          </a:p>
          <a:p>
            <a:pPr eaLnBrk="1" hangingPunct="1"/>
            <a:r>
              <a:rPr lang="cs-CZ" altLang="cs-CZ" smtClean="0"/>
              <a:t>Jobův syndrom (hyper –IgE syndrom)</a:t>
            </a:r>
          </a:p>
          <a:p>
            <a:pPr eaLnBrk="1" hangingPunct="1"/>
            <a:endParaRPr lang="cs-CZ" altLang="cs-CZ" smtClean="0"/>
          </a:p>
          <a:p>
            <a:pPr eaLnBrk="1" hangingPunct="1">
              <a:buFontTx/>
              <a:buChar char="-"/>
            </a:pPr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3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4"/>
    </mc:Choice>
    <mc:Fallback>
      <p:transition spd="slow" advTm="3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Jobův syndrom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en-US"/>
              <a:t>Mutace genu pro signalizační protein STAT3</a:t>
            </a:r>
          </a:p>
          <a:p>
            <a:r>
              <a:rPr lang="cs-CZ" altLang="en-US"/>
              <a:t>Chronický ekzém</a:t>
            </a:r>
          </a:p>
          <a:p>
            <a:r>
              <a:rPr lang="cs-CZ" altLang="en-US"/>
              <a:t>Zvýšené IgE</a:t>
            </a:r>
          </a:p>
          <a:p>
            <a:r>
              <a:rPr lang="cs-CZ" altLang="en-US"/>
              <a:t>Zvýšené počty eosinofilů</a:t>
            </a:r>
          </a:p>
          <a:p>
            <a:r>
              <a:rPr lang="cs-CZ" altLang="en-US"/>
              <a:t>Název pochází od Joba, který měl podle biblického popisu změny na kůži připomínající tuto chorobu</a:t>
            </a:r>
          </a:p>
          <a:p>
            <a:r>
              <a:rPr lang="cs-CZ" altLang="en-US"/>
              <a:t>Nedostatečná produkce IFNgamma a nadměrná tvorba IL-4</a:t>
            </a:r>
          </a:p>
          <a:p>
            <a:r>
              <a:rPr lang="cs-CZ" altLang="en-US"/>
              <a:t>Sklon k frakturám, osteoporóze a abnormalitám chrupavek a tváře</a:t>
            </a:r>
          </a:p>
        </p:txBody>
      </p:sp>
    </p:spTree>
    <p:extLst>
      <p:ext uri="{BB962C8B-B14F-4D97-AF65-F5344CB8AC3E}">
        <p14:creationId xmlns:p14="http://schemas.microsoft.com/office/powerpoint/2010/main" val="137218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Poruchy v tvorbě protilátek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r>
              <a:rPr lang="cs-CZ" altLang="cs-CZ" smtClean="0"/>
              <a:t>Snížená hladina imunoglobulinů (nejčastěji IgA) – selektivní deficit IgA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-infekce stafylokoky, streptokoky, hemofily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mtClean="0"/>
              <a:t> Brutonova agamaglobulinemie (porucha BTK)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mtClean="0"/>
              <a:t> Hyper IgM – syndrom (deficit CD40L, CD40)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mtClean="0"/>
              <a:t>Běžná variabilní imunodeficience (CVID)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až v dospělosti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(získaná hypogamaglobulinemie dospělých)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mtClean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3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55"/>
    </mc:Choice>
    <mc:Fallback>
      <p:transition spd="slow" advTm="14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43673" y="3429000"/>
            <a:ext cx="6111875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ahoma" panose="020B0604030504040204" pitchFamily="34" charset="0"/>
              </a:rPr>
              <a:t>Zvýšená vnímavost k infekčním agens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ahoma" panose="020B0604030504040204" pitchFamily="34" charset="0"/>
              </a:rPr>
              <a:t>Náchylnost k maligním procesům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ahoma" panose="020B0604030504040204" pitchFamily="34" charset="0"/>
              </a:rPr>
              <a:t>Autoimunitní projevy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ahoma" panose="020B0604030504040204" pitchFamily="34" charset="0"/>
              </a:rPr>
              <a:t>Dysregulace</a:t>
            </a:r>
            <a:r>
              <a:rPr lang="cs-CZ" altLang="cs-CZ" sz="2800" dirty="0">
                <a:latin typeface="Tahoma" panose="020B0604030504040204" pitchFamily="34" charset="0"/>
              </a:rPr>
              <a:t> imunitního systému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981201" y="381000"/>
            <a:ext cx="82073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>
                <a:latin typeface="Arial" panose="020B0604020202020204" pitchFamily="34" charset="0"/>
              </a:rPr>
              <a:t>IMUNODEFICIENCE </a:t>
            </a:r>
            <a:br>
              <a:rPr lang="cs-CZ" altLang="cs-CZ" sz="4400" dirty="0">
                <a:latin typeface="Arial" panose="020B0604020202020204" pitchFamily="34" charset="0"/>
              </a:rPr>
            </a:b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09876" y="1773239"/>
            <a:ext cx="2105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000" dirty="0">
                <a:latin typeface="Tahoma" panose="020B0604030504040204" pitchFamily="34" charset="0"/>
              </a:rPr>
              <a:t>PRIMÁRNÍ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000" dirty="0">
                <a:latin typeface="Tahoma" panose="020B0604030504040204" pitchFamily="34" charset="0"/>
              </a:rPr>
              <a:t>(VROZENÉ)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104063" y="1773239"/>
            <a:ext cx="2578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000" dirty="0">
                <a:latin typeface="Tahoma" panose="020B0604030504040204" pitchFamily="34" charset="0"/>
              </a:rPr>
              <a:t>SEKUNDÁRNÍ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000" dirty="0">
                <a:latin typeface="Tahoma" panose="020B0604030504040204" pitchFamily="34" charset="0"/>
              </a:rPr>
              <a:t>  (ZÍSKANÉ)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56"/>
    </mc:Choice>
    <mc:Fallback>
      <p:transition spd="slow" advTm="4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X-vázaná agamaglobulinemie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1"/>
            <a:ext cx="7772400" cy="4327525"/>
          </a:xfrm>
        </p:spPr>
        <p:txBody>
          <a:bodyPr/>
          <a:lstStyle/>
          <a:p>
            <a:r>
              <a:rPr lang="cs-CZ" altLang="cs-CZ" smtClean="0"/>
              <a:t>Mutace v genu kódující Brutonovu tyrosinkinázu – důležitá pro diferenciaci          B lymfocytů</a:t>
            </a:r>
          </a:p>
          <a:p>
            <a:r>
              <a:rPr lang="cs-CZ" altLang="cs-CZ" smtClean="0"/>
              <a:t>Ženy přenašečky, manifestace u mužů</a:t>
            </a:r>
          </a:p>
          <a:p>
            <a:r>
              <a:rPr lang="cs-CZ" altLang="cs-CZ" smtClean="0"/>
              <a:t>Dochází k zastavení vývoje B lymfocytů</a:t>
            </a:r>
          </a:p>
          <a:p>
            <a:r>
              <a:rPr lang="cs-CZ" altLang="cs-CZ" smtClean="0"/>
              <a:t>Nepřítomnost B lymfocytů v krevním řečišti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02915"/>
      </p:ext>
    </p:extLst>
  </p:cSld>
  <p:clrMapOvr>
    <a:masterClrMapping/>
  </p:clrMapOvr>
  <p:transition spd="slow" advTm="42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464" y="381000"/>
            <a:ext cx="8872537" cy="1176338"/>
          </a:xfrm>
        </p:spPr>
        <p:txBody>
          <a:bodyPr/>
          <a:lstStyle/>
          <a:p>
            <a:pPr eaLnBrk="1" hangingPunct="1"/>
            <a:r>
              <a:rPr lang="cs-CZ" altLang="en-US" sz="3200"/>
              <a:t>X-vázaná (Brutonova) agamaglobulinémie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8664" y="1628775"/>
            <a:ext cx="8397875" cy="3924300"/>
          </a:xfrm>
        </p:spPr>
        <p:txBody>
          <a:bodyPr/>
          <a:lstStyle/>
          <a:p>
            <a:pPr eaLnBrk="1" hangingPunct="1"/>
            <a:r>
              <a:rPr lang="cs-CZ" altLang="en-US" sz="2400"/>
              <a:t>Opakované a závažné infekce zejména respiračního traktu - otitidy, bronchitidy, pneumonie.</a:t>
            </a:r>
          </a:p>
          <a:p>
            <a:pPr eaLnBrk="1" hangingPunct="1"/>
            <a:r>
              <a:rPr lang="cs-CZ" altLang="en-US" sz="2400"/>
              <a:t>Příčinou infekcí jsou zejména opouzdřené baktérie.</a:t>
            </a:r>
          </a:p>
          <a:p>
            <a:pPr eaLnBrk="1" hangingPunct="1"/>
            <a:r>
              <a:rPr lang="cs-CZ" altLang="en-US" sz="2400"/>
              <a:t>Manifestace začíná obvykle mezi 4-12 měsícem.</a:t>
            </a:r>
          </a:p>
          <a:p>
            <a:pPr eaLnBrk="1" hangingPunct="1"/>
            <a:r>
              <a:rPr lang="cs-CZ" altLang="en-US" sz="2400"/>
              <a:t>Důležitý je anamnestický údaj o časných úmrtích </a:t>
            </a:r>
            <a:br>
              <a:rPr lang="cs-CZ" altLang="en-US" sz="2400"/>
            </a:br>
            <a:r>
              <a:rPr lang="cs-CZ" altLang="en-US" sz="2400"/>
              <a:t>v rodině  ukazující na možnou X-vázanou dědičnost.</a:t>
            </a:r>
          </a:p>
          <a:p>
            <a:pPr eaLnBrk="1" hangingPunct="1"/>
            <a:r>
              <a:rPr lang="cs-CZ" altLang="en-US" sz="2400"/>
              <a:t>Laboratorně nacházíme  obvykle velmi nízké hladiny všech imunoglobulinových tříd a nepřítomnost </a:t>
            </a:r>
            <a:br>
              <a:rPr lang="cs-CZ" altLang="en-US" sz="2400"/>
            </a:br>
            <a:r>
              <a:rPr lang="cs-CZ" altLang="en-US" sz="2400"/>
              <a:t>B-lymfocytů.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1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91"/>
    </mc:Choice>
    <mc:Fallback>
      <p:transition spd="slow" advTm="4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sz="4000" b="1"/>
              <a:t>X-VÁZÁNÁ AGAMAGLOBULINEMIE</a:t>
            </a:r>
            <a:endParaRPr lang="cs-CZ" altLang="cs-CZ" smtClean="0"/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3200400" cy="1981200"/>
          </a:xfrm>
        </p:spPr>
      </p:pic>
      <p:pic>
        <p:nvPicPr>
          <p:cNvPr id="5632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1447800"/>
            <a:ext cx="3200400" cy="1981200"/>
          </a:xfrm>
        </p:spPr>
      </p:pic>
      <p:pic>
        <p:nvPicPr>
          <p:cNvPr id="5632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38600"/>
            <a:ext cx="3200400" cy="1981200"/>
          </a:xfrm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038600"/>
            <a:ext cx="3200400" cy="1981200"/>
          </a:xfrm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648200" y="1295401"/>
            <a:ext cx="2971800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Immunology" pitchFamily="2" charset="0"/>
              </a:rPr>
              <a:t>   </a:t>
            </a:r>
            <a:r>
              <a:rPr lang="cs-CZ" altLang="cs-CZ" sz="2000" b="1">
                <a:latin typeface="Immunology" pitchFamily="2" charset="0"/>
              </a:rPr>
              <a:t>T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    :  59 (58-85)%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CD3+ 4+:  41 (30-60)%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CD3+ 8+:  15 (15-35)%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Immunology" pitchFamily="2" charset="0"/>
              </a:rPr>
              <a:t>   B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 CD19+   :   0 (7-23) %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Immunology" pitchFamily="2" charset="0"/>
              </a:rPr>
              <a:t>  NK LYMFOCYTY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latin typeface="Immunology" pitchFamily="2" charset="0"/>
              </a:rPr>
              <a:t>CD16,56+: 34 (6-20)%</a:t>
            </a:r>
            <a:endParaRPr lang="cs-CZ" altLang="cs-CZ" sz="20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cs-CZ" altLang="cs-CZ" sz="2000" b="1">
              <a:latin typeface="Immunology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>
              <a:latin typeface="Immunology" pitchFamily="2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429000" y="190500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41%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9753600" y="190500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15%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286000" y="4572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0%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8229600" y="44958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34%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3886200" y="53340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59%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9829800" y="533400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</a:rPr>
              <a:t>59%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1386"/>
      </p:ext>
    </p:extLst>
  </p:cSld>
  <p:clrMapOvr>
    <a:masterClrMapping/>
  </p:clrMapOvr>
  <p:transition advTm="21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463" y="271464"/>
            <a:ext cx="8534400" cy="1176337"/>
          </a:xfrm>
        </p:spPr>
        <p:txBody>
          <a:bodyPr/>
          <a:lstStyle/>
          <a:p>
            <a:pPr eaLnBrk="1" hangingPunct="1"/>
            <a:r>
              <a:rPr lang="cs-CZ" altLang="en-US" sz="3200"/>
              <a:t>Běžná variabilní imunodeficience (CVID</a:t>
            </a:r>
            <a:r>
              <a:rPr lang="cs-CZ" altLang="en-US" smtClean="0"/>
              <a:t>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200" y="1484314"/>
            <a:ext cx="8669338" cy="43830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/>
              <a:t>Hypogamaglobulinémie manifestující se v jakémkoliv věku, obvykle až v dospělosti.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Dominují příznaky infekcí dýchacích cest - opakované sinusitidy,  pneumonie, bronchititidy. Může dojít k vývinu bronchiektázií a/nebo plicní fibrózy.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Někteří pacienti udávají i častější průjmy, případně jiné lokalizace infekcí.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Častý je výskyt autoimunitních chorob - hlavně perniciózní anémie.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Laboratorně nacházíme pokles hladin imunoglobulinů, B- lymfocyty bývají přítomny.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08"/>
    </mc:Choice>
    <mc:Fallback>
      <p:transition spd="slow" advTm="10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Selektivní deficit IgA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464" y="1295401"/>
            <a:ext cx="8601075" cy="41814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mtClean="0"/>
              <a:t>Prevalence v naší populaci 1:400 osob.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mtClean="0"/>
              <a:t>Většina IgA deficitních osob je zcela bez klinických obtíží.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mtClean="0"/>
              <a:t>Klinickou manifestací je nejčastěji zvýšená náchylnost k banálním respiračním infekcím, hlavně v předškolním věku.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mtClean="0"/>
              <a:t>Je prokázán i zvýšený výskyt autoimunitních chorob, snad i alergií.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mtClean="0"/>
              <a:t>Pozor na výskyt anti-IgA protilátek!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cs-CZ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09"/>
    </mc:Choice>
    <mc:Fallback>
      <p:transition spd="slow" advTm="5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IgA deficit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000"/>
              <a:t>Způsobeno poruchou vzniku IgA v B-lymfocytech</a:t>
            </a:r>
          </a:p>
          <a:p>
            <a:r>
              <a:rPr lang="cs-CZ" altLang="en-US" sz="2000"/>
              <a:t>Asi u 10% pacientů chybí IgA úplně, zbytek jich má alespoň malé množství; zmíněných 10%   nikdy nevytvořila IgA protilátky, proto jsou pro jejich imunitní systém zcela neznámými strukturami – po podání krve obsahující IgA může snadno dojít k vytvoření anti-IgA protilátek </a:t>
            </a:r>
          </a:p>
          <a:p>
            <a:r>
              <a:rPr lang="cs-CZ" altLang="en-US" sz="2000"/>
              <a:t>Kontaktu s krví dárce dojde u substituční gamaglobulinové terapie nebo u transfuze  - problémy by mohli nastat až u druhé transfuze, kdy by se mohl rozvinout </a:t>
            </a:r>
            <a:r>
              <a:rPr lang="cs-CZ" altLang="en-US" sz="2000" b="1"/>
              <a:t>anafylaktický šok </a:t>
            </a:r>
          </a:p>
          <a:p>
            <a:r>
              <a:rPr lang="cs-CZ" altLang="en-US" sz="2000"/>
              <a:t>Řešení problémů s transfuzí: </a:t>
            </a:r>
          </a:p>
          <a:p>
            <a:pPr lvl="1"/>
            <a:r>
              <a:rPr lang="cs-CZ" altLang="en-US" sz="2000"/>
              <a:t>Autotransfuze</a:t>
            </a:r>
          </a:p>
          <a:p>
            <a:pPr lvl="1"/>
            <a:r>
              <a:rPr lang="cs-CZ" altLang="en-US" sz="2000"/>
              <a:t>Dárce s IgAD</a:t>
            </a:r>
          </a:p>
          <a:p>
            <a:pPr lvl="1"/>
            <a:r>
              <a:rPr lang="cs-CZ" altLang="en-US" sz="2000"/>
              <a:t>Promývání krve </a:t>
            </a:r>
          </a:p>
          <a:p>
            <a:endParaRPr lang="cs-CZ" altLang="en-US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0"/>
    </mc:Choice>
    <mc:Fallback>
      <p:transition spd="slow" advTm="4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Sekundární imunodeficience</a:t>
            </a:r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Důsledek jiného onemocnění, léčby, infekce, stresu</a:t>
            </a:r>
          </a:p>
          <a:p>
            <a:endParaRPr lang="cs-CZ" altLang="cs-CZ" smtClean="0"/>
          </a:p>
          <a:p>
            <a:r>
              <a:rPr lang="cs-CZ" altLang="cs-CZ" smtClean="0"/>
              <a:t>Poměrně časté, mírný průběh</a:t>
            </a:r>
          </a:p>
          <a:p>
            <a:endParaRPr lang="cs-CZ" altLang="cs-CZ" smtClean="0"/>
          </a:p>
          <a:p>
            <a:r>
              <a:rPr lang="cs-CZ" altLang="cs-CZ" smtClean="0"/>
              <a:t>Špatná odpověď na konvenční léčbu, častější projev banálních infekcí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58"/>
    </mc:Choice>
    <mc:Fallback>
      <p:transition spd="slow" advTm="5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Sekundární imunodeficience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Poruchy metabolismu – urémie, diabetes, malnutrice</a:t>
            </a:r>
          </a:p>
          <a:p>
            <a:r>
              <a:rPr lang="cs-CZ" altLang="cs-CZ" smtClean="0"/>
              <a:t>Nádorová onemocnění – leukémie, lymfomy</a:t>
            </a:r>
          </a:p>
          <a:p>
            <a:r>
              <a:rPr lang="cs-CZ" altLang="cs-CZ" smtClean="0"/>
              <a:t>Autoimunitní onemocnění</a:t>
            </a:r>
          </a:p>
          <a:p>
            <a:r>
              <a:rPr lang="cs-CZ" altLang="cs-CZ" smtClean="0"/>
              <a:t>Virová onemocnění – AIDS, spalničky, EBV, TBC atd.</a:t>
            </a:r>
          </a:p>
          <a:p>
            <a:endParaRPr lang="cs-CZ" altLang="cs-CZ" smtClean="0"/>
          </a:p>
          <a:p>
            <a:r>
              <a:rPr lang="cs-CZ" altLang="cs-CZ" smtClean="0"/>
              <a:t>Stres, úrazy, operace, stárnutí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31"/>
    </mc:Choice>
    <mc:Fallback>
      <p:transition spd="slow" advTm="3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Imunodeficience po splenektomii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Způsobena poruchou fagocytózy ve slezině i na periferii (deficit tuftsinu), snížená tvorba antipolysacharidových protilátek.</a:t>
            </a:r>
          </a:p>
          <a:p>
            <a:pPr eaLnBrk="1" hangingPunct="1"/>
            <a:r>
              <a:rPr lang="cs-CZ" altLang="en-US" smtClean="0"/>
              <a:t>Nejzávažnější komplikací je rozvoj hyperakutní  pneumokové sepse.</a:t>
            </a:r>
          </a:p>
          <a:p>
            <a:pPr eaLnBrk="1" hangingPunct="1"/>
            <a:r>
              <a:rPr lang="cs-CZ" altLang="en-US" smtClean="0"/>
              <a:t>Prevence: očkování proti pneumokokům,meningokokům, Haemophilus influenzae b, profylaktické podávání PNC.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93"/>
    </mc:Choice>
    <mc:Fallback>
      <p:transition spd="slow" advTm="4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0" y="274638"/>
            <a:ext cx="821055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 err="1" smtClean="0"/>
              <a:t>Sekundární</a:t>
            </a:r>
            <a:r>
              <a:rPr lang="en-GB" dirty="0" smtClean="0"/>
              <a:t> </a:t>
            </a:r>
            <a:r>
              <a:rPr lang="en-GB" dirty="0" err="1" smtClean="0"/>
              <a:t>hypogamaglobulinémie</a:t>
            </a:r>
            <a:endParaRPr lang="en-GB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8264" y="1828801"/>
            <a:ext cx="6899275" cy="41814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dirty="0" err="1" smtClean="0"/>
              <a:t>Poruchy</a:t>
            </a:r>
            <a:r>
              <a:rPr lang="en-GB" dirty="0" smtClean="0"/>
              <a:t> </a:t>
            </a:r>
            <a:r>
              <a:rPr lang="en-GB" dirty="0" err="1" smtClean="0"/>
              <a:t>tvorby</a:t>
            </a:r>
            <a:r>
              <a:rPr lang="en-GB" dirty="0" smtClean="0"/>
              <a:t> </a:t>
            </a:r>
            <a:r>
              <a:rPr lang="en-GB" dirty="0" err="1" smtClean="0"/>
              <a:t>protilátek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dirty="0" err="1" smtClean="0"/>
              <a:t>Chronická</a:t>
            </a:r>
            <a:r>
              <a:rPr lang="en-GB" dirty="0" smtClean="0"/>
              <a:t> </a:t>
            </a:r>
            <a:r>
              <a:rPr lang="en-GB" dirty="0" err="1" smtClean="0"/>
              <a:t>lymfatická</a:t>
            </a:r>
            <a:r>
              <a:rPr lang="en-GB" dirty="0" smtClean="0"/>
              <a:t> </a:t>
            </a:r>
            <a:r>
              <a:rPr lang="en-GB" dirty="0" err="1" smtClean="0"/>
              <a:t>leukémie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dirty="0" err="1" smtClean="0"/>
              <a:t>Lymfomy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cs-CZ" dirty="0" err="1" smtClean="0"/>
              <a:t>Plasmacytomy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dirty="0" err="1" smtClean="0"/>
              <a:t>Zvýšené</a:t>
            </a:r>
            <a:r>
              <a:rPr lang="en-GB" dirty="0" smtClean="0"/>
              <a:t> </a:t>
            </a:r>
            <a:r>
              <a:rPr lang="en-GB" dirty="0" err="1" smtClean="0"/>
              <a:t>ztráty</a:t>
            </a:r>
            <a:r>
              <a:rPr lang="en-GB" dirty="0" smtClean="0"/>
              <a:t> </a:t>
            </a:r>
            <a:r>
              <a:rPr lang="en-GB" dirty="0" err="1" smtClean="0"/>
              <a:t>imunoglobulinů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dirty="0" err="1" smtClean="0"/>
              <a:t>Nefrotický</a:t>
            </a:r>
            <a:r>
              <a:rPr lang="en-GB" dirty="0" smtClean="0"/>
              <a:t> </a:t>
            </a:r>
            <a:r>
              <a:rPr lang="en-GB" dirty="0" err="1" smtClean="0"/>
              <a:t>syndrom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dirty="0" err="1" smtClean="0"/>
              <a:t>Exudativní</a:t>
            </a:r>
            <a:r>
              <a:rPr lang="en-GB" dirty="0" smtClean="0"/>
              <a:t> </a:t>
            </a:r>
            <a:r>
              <a:rPr lang="en-GB" dirty="0" err="1" smtClean="0"/>
              <a:t>enteropatie</a:t>
            </a:r>
            <a:r>
              <a:rPr lang="en-GB" dirty="0" smtClean="0"/>
              <a:t>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dirty="0" err="1" smtClean="0"/>
              <a:t>Střevní</a:t>
            </a:r>
            <a:r>
              <a:rPr lang="en-GB" dirty="0" smtClean="0"/>
              <a:t> </a:t>
            </a:r>
            <a:r>
              <a:rPr lang="en-GB" dirty="0" err="1" smtClean="0"/>
              <a:t>lymfangiektázie</a:t>
            </a:r>
            <a:endParaRPr lang="en-GB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5"/>
    </mc:Choice>
    <mc:Fallback>
      <p:transition spd="slow" advTm="2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304801"/>
            <a:ext cx="8640763" cy="1216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800" dirty="0">
                <a:latin typeface="+mn-lt"/>
              </a:rPr>
              <a:t>Varovné známky primárních imunodeficiencí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752600"/>
            <a:ext cx="8496300" cy="4845050"/>
          </a:xfrm>
        </p:spPr>
        <p:txBody>
          <a:bodyPr/>
          <a:lstStyle/>
          <a:p>
            <a:pPr marL="469900" indent="-469900">
              <a:buNone/>
            </a:pPr>
            <a:r>
              <a:rPr lang="cs-CZ" altLang="cs-CZ" dirty="0" smtClean="0"/>
              <a:t>-Otitis media osmkrát a častěji za rok</a:t>
            </a:r>
          </a:p>
          <a:p>
            <a:pPr marL="469900" indent="-469900">
              <a:buNone/>
            </a:pPr>
            <a:r>
              <a:rPr lang="cs-CZ" altLang="cs-CZ" dirty="0" smtClean="0"/>
              <a:t>-Pneumonie alespoň dvakrát do roka</a:t>
            </a:r>
          </a:p>
          <a:p>
            <a:pPr marL="469900" indent="-469900">
              <a:buNone/>
            </a:pPr>
            <a:r>
              <a:rPr lang="cs-CZ" altLang="cs-CZ" dirty="0" smtClean="0"/>
              <a:t>-Opakující se infekce hluboko v tkáních nebo na neobvyklých místech (svaly, játra)</a:t>
            </a:r>
          </a:p>
          <a:p>
            <a:pPr marL="469900" indent="-469900">
              <a:buNone/>
            </a:pPr>
            <a:r>
              <a:rPr lang="cs-CZ" altLang="cs-CZ" dirty="0" smtClean="0"/>
              <a:t>-Infekce vyvolané oportunními mikroby</a:t>
            </a:r>
          </a:p>
          <a:p>
            <a:pPr marL="469900" indent="-469900">
              <a:buNone/>
            </a:pPr>
            <a:r>
              <a:rPr lang="cs-CZ" altLang="cs-CZ" dirty="0" smtClean="0"/>
              <a:t>-Abnormální reakce na živé vakcíny</a:t>
            </a:r>
          </a:p>
          <a:p>
            <a:pPr marL="469900" indent="-469900">
              <a:buNone/>
            </a:pPr>
            <a:r>
              <a:rPr lang="cs-CZ" altLang="cs-CZ" dirty="0" smtClean="0"/>
              <a:t>-Neúspěch cílené </a:t>
            </a:r>
            <a:r>
              <a:rPr lang="cs-CZ" altLang="cs-CZ" dirty="0" err="1" smtClean="0"/>
              <a:t>antibiotikoterapie</a:t>
            </a:r>
            <a:endParaRPr lang="cs-CZ" altLang="cs-CZ" dirty="0" smtClean="0"/>
          </a:p>
          <a:p>
            <a:pPr marL="469900" indent="-469900">
              <a:buNone/>
            </a:pPr>
            <a:r>
              <a:rPr lang="cs-CZ" altLang="cs-CZ" dirty="0" smtClean="0"/>
              <a:t>-Rodinná anamnéza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05"/>
    </mc:Choice>
    <mc:Fallback>
      <p:transition spd="slow" advTm="6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Human immunodeficiency virus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Přenos</a:t>
            </a:r>
          </a:p>
          <a:p>
            <a:pPr lvl="1"/>
            <a:r>
              <a:rPr lang="cs-CZ" altLang="cs-CZ" sz="3200"/>
              <a:t>Sexuálně – nechráněný pohlavní styk</a:t>
            </a:r>
          </a:p>
          <a:p>
            <a:pPr lvl="1"/>
            <a:endParaRPr lang="cs-CZ" altLang="cs-CZ" sz="3200"/>
          </a:p>
          <a:p>
            <a:pPr lvl="1"/>
            <a:r>
              <a:rPr lang="cs-CZ" altLang="cs-CZ" sz="3200"/>
              <a:t>Intravenózně – narkomané, příjemci krve a krevních derivátů</a:t>
            </a:r>
          </a:p>
          <a:p>
            <a:pPr lvl="1"/>
            <a:endParaRPr lang="cs-CZ" altLang="cs-CZ" sz="3200"/>
          </a:p>
          <a:p>
            <a:pPr lvl="1"/>
            <a:r>
              <a:rPr lang="cs-CZ" altLang="cs-CZ" sz="3200"/>
              <a:t>Vertikálně – matka -</a:t>
            </a:r>
            <a:r>
              <a:rPr lang="en-US" altLang="cs-CZ" sz="3200"/>
              <a:t>&gt;</a:t>
            </a:r>
            <a:r>
              <a:rPr lang="cs-CZ" altLang="cs-CZ" sz="3200"/>
              <a:t> dítě (centrální Afrika)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6"/>
    </mc:Choice>
    <mc:Fallback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0241X-012-f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463675"/>
            <a:ext cx="6350000" cy="394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135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529263" y="6516689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700" i="1">
                <a:latin typeface="Arial" panose="020B0604020202020204" pitchFamily="34" charset="0"/>
              </a:rPr>
              <a:t>Downloaded from: StudentConsult (on 19 July 2006 06:18 AM)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524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700" i="1">
                <a:latin typeface="Arial" panose="020B0604020202020204" pitchFamily="34" charset="0"/>
              </a:rPr>
              <a:t>© 2005 Elsevier </a:t>
            </a:r>
          </a:p>
        </p:txBody>
      </p:sp>
      <p:pic>
        <p:nvPicPr>
          <p:cNvPr id="72710" name="Picture 6" descr="top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07"/>
    </mc:Choice>
    <mc:Fallback>
      <p:transition spd="slow" advTm="8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600">
                <a:solidFill>
                  <a:srgbClr val="000066"/>
                </a:solidFill>
                <a:latin typeface="Tahoma" panose="020B0604030504040204" pitchFamily="34" charset="0"/>
              </a:rPr>
              <a:t>HIV/AIDS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700214"/>
            <a:ext cx="9144000" cy="4403725"/>
          </a:xfrm>
        </p:spPr>
        <p:txBody>
          <a:bodyPr/>
          <a:lstStyle/>
          <a:p>
            <a:pPr marL="1371600" lvl="2" indent="-457200">
              <a:buNone/>
            </a:pPr>
            <a:r>
              <a:rPr lang="cs-CZ" altLang="en-US" sz="3200" u="sng">
                <a:latin typeface="Tahoma" panose="020B0604030504040204" pitchFamily="34" charset="0"/>
              </a:rPr>
              <a:t>Laboratorní kategorie</a:t>
            </a:r>
          </a:p>
          <a:p>
            <a:pPr marL="1371600" lvl="2" indent="-457200">
              <a:buFontTx/>
              <a:buAutoNum type="arabicParenR"/>
            </a:pPr>
            <a:endParaRPr lang="cs-CZ" altLang="en-US" sz="2800">
              <a:latin typeface="Tahoma" panose="020B0604030504040204" pitchFamily="34" charset="0"/>
            </a:endParaRPr>
          </a:p>
          <a:p>
            <a:pPr marL="1371600" lvl="2" indent="-457200">
              <a:buFontTx/>
              <a:buAutoNum type="arabicParenR"/>
            </a:pPr>
            <a:r>
              <a:rPr lang="cs-CZ" altLang="en-US" sz="2800">
                <a:latin typeface="Tahoma" panose="020B0604030504040204" pitchFamily="34" charset="0"/>
              </a:rPr>
              <a:t>T-lymfocyty CD4+ 500/ </a:t>
            </a:r>
            <a:r>
              <a:rPr lang="el-GR" altLang="en-US" sz="2800">
                <a:latin typeface="Tahoma" panose="020B0604030504040204" pitchFamily="34" charset="0"/>
              </a:rPr>
              <a:t>μ</a:t>
            </a:r>
            <a:r>
              <a:rPr lang="cs-CZ" altLang="en-US" sz="2800">
                <a:latin typeface="Tahoma" panose="020B0604030504040204" pitchFamily="34" charset="0"/>
              </a:rPr>
              <a:t>L (28%)</a:t>
            </a:r>
          </a:p>
          <a:p>
            <a:pPr marL="1371600" lvl="2" indent="-457200">
              <a:buFontTx/>
              <a:buAutoNum type="arabicParenR"/>
            </a:pPr>
            <a:r>
              <a:rPr lang="cs-CZ" altLang="en-US" sz="2800">
                <a:latin typeface="Tahoma" panose="020B0604030504040204" pitchFamily="34" charset="0"/>
              </a:rPr>
              <a:t>T-lymfocyty CD4+ 200-500/ </a:t>
            </a:r>
            <a:r>
              <a:rPr lang="el-GR" altLang="en-US" sz="2800">
                <a:latin typeface="Tahoma" panose="020B0604030504040204" pitchFamily="34" charset="0"/>
              </a:rPr>
              <a:t>μ</a:t>
            </a:r>
            <a:r>
              <a:rPr lang="cs-CZ" altLang="en-US" sz="2800">
                <a:latin typeface="Tahoma" panose="020B0604030504040204" pitchFamily="34" charset="0"/>
              </a:rPr>
              <a:t>L (14-28%)</a:t>
            </a:r>
          </a:p>
          <a:p>
            <a:pPr marL="1371600" lvl="2" indent="-457200">
              <a:buFontTx/>
              <a:buAutoNum type="arabicParenR"/>
            </a:pPr>
            <a:r>
              <a:rPr lang="cs-CZ" altLang="en-US" sz="2800">
                <a:latin typeface="Tahoma" panose="020B0604030504040204" pitchFamily="34" charset="0"/>
              </a:rPr>
              <a:t>T-lymfocyty CD4+ 200/ </a:t>
            </a:r>
            <a:r>
              <a:rPr lang="el-GR" altLang="en-US" sz="2800">
                <a:latin typeface="Tahoma" panose="020B0604030504040204" pitchFamily="34" charset="0"/>
              </a:rPr>
              <a:t>μ</a:t>
            </a:r>
            <a:r>
              <a:rPr lang="cs-CZ" altLang="en-US" sz="2800">
                <a:latin typeface="Tahoma" panose="020B0604030504040204" pitchFamily="34" charset="0"/>
              </a:rPr>
              <a:t>L (14%) </a:t>
            </a:r>
            <a:endParaRPr lang="el-GR" altLang="en-US" sz="2800">
              <a:latin typeface="Tahom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57"/>
    </mc:Choice>
    <mc:Fallback>
      <p:transition spd="slow" advTm="1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0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6"/>
    </mc:Choice>
    <mc:Fallback>
      <p:transition spd="slow" advTm="2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304801"/>
            <a:ext cx="8640763" cy="963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800" b="1" dirty="0">
                <a:latin typeface="+mn-lt"/>
              </a:rPr>
              <a:t>Infekční procesy u primárních imunodeficiencí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557338"/>
            <a:ext cx="8713787" cy="5300662"/>
          </a:xfrm>
        </p:spPr>
        <p:txBody>
          <a:bodyPr/>
          <a:lstStyle/>
          <a:p>
            <a:pPr marL="469900" indent="-469900">
              <a:buNone/>
            </a:pPr>
            <a:r>
              <a:rPr lang="cs-CZ" altLang="cs-CZ" i="1" dirty="0">
                <a:solidFill>
                  <a:schemeClr val="folHlink"/>
                </a:solidFill>
              </a:rPr>
              <a:t> </a:t>
            </a:r>
          </a:p>
          <a:p>
            <a:pPr marL="469900" indent="-469900">
              <a:buNone/>
            </a:pPr>
            <a:r>
              <a:rPr lang="cs-CZ" altLang="cs-CZ" sz="2400" i="1" dirty="0">
                <a:solidFill>
                  <a:schemeClr val="folHlink"/>
                </a:solidFill>
              </a:rPr>
              <a:t> </a:t>
            </a:r>
            <a:r>
              <a:rPr lang="cs-CZ" altLang="cs-CZ" sz="2700" i="1" dirty="0"/>
              <a:t>Infekce se opakují, trvají dlouho, probíhají těžce, špatně odpovídají na antibiotickou léčbu.</a:t>
            </a:r>
          </a:p>
          <a:p>
            <a:pPr marL="469900" indent="-469900">
              <a:buNone/>
            </a:pPr>
            <a:endParaRPr lang="cs-CZ" altLang="cs-CZ" sz="2700" i="1" dirty="0"/>
          </a:p>
          <a:p>
            <a:pPr marL="469900" indent="-469900">
              <a:buNone/>
            </a:pPr>
            <a:r>
              <a:rPr lang="cs-CZ" altLang="cs-CZ" sz="2700" i="1" dirty="0"/>
              <a:t> Etiologie se liší podle charakteru imunologického defektu (vrozených imunitních mechanismů, imunity zprostředkované lymfocyty T, tvorby, protilátek).</a:t>
            </a:r>
          </a:p>
          <a:p>
            <a:pPr marL="469900" indent="-469900">
              <a:buNone/>
            </a:pPr>
            <a:r>
              <a:rPr lang="cs-CZ" altLang="cs-CZ" sz="2700" i="1" dirty="0"/>
              <a:t> </a:t>
            </a:r>
          </a:p>
          <a:p>
            <a:pPr marL="469900" indent="-469900">
              <a:buNone/>
            </a:pPr>
            <a:r>
              <a:rPr lang="cs-CZ" altLang="cs-CZ" sz="2700" i="1" dirty="0">
                <a:solidFill>
                  <a:srgbClr val="002060"/>
                </a:solidFill>
              </a:rPr>
              <a:t>       </a:t>
            </a:r>
          </a:p>
          <a:p>
            <a:pPr marL="469900" indent="-469900"/>
            <a:endParaRPr lang="cs-CZ" altLang="cs-CZ" sz="2700" i="1" dirty="0">
              <a:solidFill>
                <a:schemeClr val="folHlink"/>
              </a:solidFill>
            </a:endParaRPr>
          </a:p>
          <a:p>
            <a:pPr marL="469900" indent="-469900"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5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58"/>
    </mc:Choice>
    <mc:Fallback>
      <p:transition spd="slow" advTm="3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Imunodeficience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Patologický stav, který je výsledkem poruchy funkce imunitního systému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Projevuje se v mechanismech imunity přirozené (komplement, fagocytóza)		      a získané (T a B lymfocyty, protilátky, …)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Rozličné klinické příznaky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5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0"/>
    </mc:Choice>
    <mc:Fallback>
      <p:transition spd="slow" advTm="18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mtClean="0"/>
              <a:t>Primární imunodeficience specifické imunity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endParaRPr lang="cs-CZ" altLang="cs-CZ" smtClean="0"/>
          </a:p>
          <a:p>
            <a:pPr eaLnBrk="1" hangingPunct="1">
              <a:buFontTx/>
              <a:buChar char="-"/>
            </a:pPr>
            <a:r>
              <a:rPr lang="cs-CZ" altLang="cs-CZ" smtClean="0"/>
              <a:t>Deficience kombinované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Postižení specifické buněčné imunity                 ( T-lymfocyty)</a:t>
            </a:r>
          </a:p>
          <a:p>
            <a:pPr eaLnBrk="1" hangingPunct="1">
              <a:buFontTx/>
              <a:buChar char="-"/>
            </a:pPr>
            <a:r>
              <a:rPr lang="cs-CZ" altLang="cs-CZ" smtClean="0"/>
              <a:t>Postižení tvorby protilátek (B- lymfocyty)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5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5"/>
    </mc:Choice>
    <mc:Fallback>
      <p:transition spd="slow" advTm="3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609600"/>
            <a:ext cx="8569325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 b="1"/>
              <a:t>SCID</a:t>
            </a:r>
            <a:br>
              <a:rPr lang="cs-CZ" altLang="cs-CZ" sz="4000" b="1"/>
            </a:br>
            <a:r>
              <a:rPr lang="cs-CZ" altLang="cs-CZ" sz="4000" b="1"/>
              <a:t>(</a:t>
            </a:r>
            <a:r>
              <a:rPr lang="cs-CZ" altLang="cs-CZ" sz="4000" b="1" u="sng"/>
              <a:t>S</a:t>
            </a:r>
            <a:r>
              <a:rPr lang="cs-CZ" altLang="cs-CZ" sz="4000" b="1"/>
              <a:t>evere </a:t>
            </a:r>
            <a:r>
              <a:rPr lang="cs-CZ" altLang="cs-CZ" sz="4000" b="1" u="sng"/>
              <a:t>C</a:t>
            </a:r>
            <a:r>
              <a:rPr lang="cs-CZ" altLang="cs-CZ" sz="4000" b="1"/>
              <a:t>ombined </a:t>
            </a:r>
            <a:r>
              <a:rPr lang="cs-CZ" altLang="cs-CZ" sz="4000" b="1" u="sng"/>
              <a:t>I</a:t>
            </a:r>
            <a:r>
              <a:rPr lang="cs-CZ" altLang="cs-CZ" sz="4000" b="1"/>
              <a:t>mmunodeficiency)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4471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Těžký kombinovaný imunodeficit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Heterogenní skupina onemocnění postihující T, B a někdy i NK lymfocyty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Klinická manifestace v prvních měsících života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Typický laboratorní rys je lymfopenie 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U dětí ve věku přibližně 6 měsíců je nutné absolutní počty nižší než 4x10</a:t>
            </a:r>
            <a:r>
              <a:rPr lang="cs-CZ" altLang="cs-CZ" baseline="30000" smtClean="0"/>
              <a:t>9</a:t>
            </a:r>
            <a:r>
              <a:rPr lang="cs-CZ" altLang="cs-CZ" smtClean="0"/>
              <a:t>/l nutné dovyšetřit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2394"/>
      </p:ext>
    </p:extLst>
  </p:cSld>
  <p:clrMapOvr>
    <a:masterClrMapping/>
  </p:clrMapOvr>
  <p:transition spd="slow" advTm="47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81200" y="4857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 smtClean="0"/>
              <a:t>Těžká kombinovaná imunodeficience (SCID)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mtClean="0"/>
              <a:t>absence všech funkcí specifické získané imunity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mtClean="0"/>
              <a:t>-dělí se na:</a:t>
            </a:r>
          </a:p>
          <a:p>
            <a:pPr eaLnBrk="1" hangingPunct="1"/>
            <a:r>
              <a:rPr lang="cs-CZ" altLang="cs-CZ" smtClean="0"/>
              <a:t>Deficience adenozindeaminázy (ADA)</a:t>
            </a:r>
          </a:p>
          <a:p>
            <a:pPr eaLnBrk="1" hangingPunct="1"/>
            <a:r>
              <a:rPr lang="cs-CZ" altLang="cs-CZ" smtClean="0"/>
              <a:t>SCID T ⁻B ⁻</a:t>
            </a:r>
          </a:p>
          <a:p>
            <a:pPr eaLnBrk="1" hangingPunct="1"/>
            <a:r>
              <a:rPr lang="cs-CZ" altLang="cs-CZ" smtClean="0"/>
              <a:t>SCID T⁻ B ⁺</a:t>
            </a:r>
          </a:p>
          <a:p>
            <a:pPr eaLnBrk="1" hangingPunct="1"/>
            <a:r>
              <a:rPr lang="cs-CZ" altLang="cs-CZ" smtClean="0"/>
              <a:t>Syndrom retikulární dysgeneze </a:t>
            </a:r>
          </a:p>
          <a:p>
            <a:pPr eaLnBrk="1" hangingPunct="1"/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21"/>
    </mc:Choice>
    <mc:Fallback>
      <p:transition spd="slow" advTm="3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mtClean="0"/>
              <a:t>SCID </a:t>
            </a:r>
            <a:br>
              <a:rPr lang="cs-CZ" smtClean="0"/>
            </a:br>
            <a:r>
              <a:rPr lang="cs-CZ" smtClean="0"/>
              <a:t>nejčastější klinické příznaky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8664" y="1685926"/>
            <a:ext cx="8194675" cy="4181475"/>
          </a:xfrm>
        </p:spPr>
        <p:txBody>
          <a:bodyPr/>
          <a:lstStyle/>
          <a:p>
            <a:pPr eaLnBrk="1" hangingPunct="1"/>
            <a:r>
              <a:rPr lang="cs-CZ" altLang="en-US" sz="2600"/>
              <a:t>Velmi časný nástup obtíží - první měsíce života</a:t>
            </a:r>
          </a:p>
          <a:p>
            <a:pPr eaLnBrk="1" hangingPunct="1"/>
            <a:r>
              <a:rPr lang="cs-CZ" altLang="en-US" sz="2600"/>
              <a:t>Závažné a obtížně léčitelné infekce zejména  bronchopulmonální, pokašlávání neodpovídající na běžnou antibiotickou léčbu</a:t>
            </a:r>
          </a:p>
          <a:p>
            <a:pPr eaLnBrk="1" hangingPunct="1"/>
            <a:r>
              <a:rPr lang="cs-CZ" altLang="en-US" sz="2600"/>
              <a:t>Chronické průjmy, ne vždy lze prokázat etiologické agens.</a:t>
            </a:r>
          </a:p>
          <a:p>
            <a:pPr eaLnBrk="1" hangingPunct="1"/>
            <a:r>
              <a:rPr lang="cs-CZ" altLang="en-US" sz="2600"/>
              <a:t>Kožní infekce, exantémy</a:t>
            </a:r>
          </a:p>
          <a:p>
            <a:pPr eaLnBrk="1" hangingPunct="1"/>
            <a:r>
              <a:rPr lang="cs-CZ" altLang="en-US" sz="2600"/>
              <a:t>Neprospívání i při nepřítomnosti průjmů</a:t>
            </a:r>
          </a:p>
          <a:p>
            <a:pPr eaLnBrk="1" hangingPunct="1"/>
            <a:r>
              <a:rPr lang="cs-CZ" altLang="en-US" sz="2600"/>
              <a:t>Komplikace po vakcinaci BCG</a:t>
            </a:r>
          </a:p>
          <a:p>
            <a:pPr eaLnBrk="1" hangingPunct="1"/>
            <a:r>
              <a:rPr lang="cs-CZ" altLang="cs-CZ" sz="2600"/>
              <a:t>Příznaky maternofetálního engraftmentu</a:t>
            </a:r>
          </a:p>
          <a:p>
            <a:pPr eaLnBrk="1" hangingPunct="1"/>
            <a:endParaRPr lang="cs-CZ" altLang="en-US" sz="26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8"/>
    </mc:Choice>
    <mc:Fallback>
      <p:transition spd="slow" advTm="4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1372</Words>
  <Application>Microsoft Office PowerPoint</Application>
  <PresentationFormat>Širokoúhlá obrazovka</PresentationFormat>
  <Paragraphs>243</Paragraphs>
  <Slides>33</Slides>
  <Notes>8</Notes>
  <HiddenSlides>0</HiddenSlides>
  <MMClips>31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Immunology</vt:lpstr>
      <vt:lpstr>Tahoma</vt:lpstr>
      <vt:lpstr>Times New Roman</vt:lpstr>
      <vt:lpstr>Wingdings</vt:lpstr>
      <vt:lpstr>Motiv Office</vt:lpstr>
      <vt:lpstr>Klinická imunologie 4.</vt:lpstr>
      <vt:lpstr>Prezentace aplikace PowerPoint</vt:lpstr>
      <vt:lpstr>Varovné známky primárních imunodeficiencí </vt:lpstr>
      <vt:lpstr>Infekční procesy u primárních imunodeficiencí</vt:lpstr>
      <vt:lpstr>Imunodeficience</vt:lpstr>
      <vt:lpstr>Primární imunodeficience specifické imunity</vt:lpstr>
      <vt:lpstr>SCID (Severe Combined Immunodeficiency)</vt:lpstr>
      <vt:lpstr>Těžká kombinovaná imunodeficience (SCID) </vt:lpstr>
      <vt:lpstr>SCID  nejčastější klinické příznaky</vt:lpstr>
      <vt:lpstr>Maternofetální engraftment</vt:lpstr>
      <vt:lpstr>SCID</vt:lpstr>
      <vt:lpstr>Léčba pacientů se SCID</vt:lpstr>
      <vt:lpstr>T-lymfocytární primární imunodeficity </vt:lpstr>
      <vt:lpstr>DiGeorgeův syndrom (DGS) </vt:lpstr>
      <vt:lpstr>SYNDROM DI GEORGE</vt:lpstr>
      <vt:lpstr>Funkční poruchy T-lymfocytů</vt:lpstr>
      <vt:lpstr>Wiskottův – Aldrichův syndrom (WAS)</vt:lpstr>
      <vt:lpstr>Jobův syndrom</vt:lpstr>
      <vt:lpstr>Poruchy v tvorbě protilátek</vt:lpstr>
      <vt:lpstr>X-vázaná agamaglobulinemie</vt:lpstr>
      <vt:lpstr>X-vázaná (Brutonova) agamaglobulinémie</vt:lpstr>
      <vt:lpstr>X-VÁZÁNÁ AGAMAGLOBULINEMIE</vt:lpstr>
      <vt:lpstr>Běžná variabilní imunodeficience (CVID)</vt:lpstr>
      <vt:lpstr>Selektivní deficit IgA</vt:lpstr>
      <vt:lpstr>IgA deficit</vt:lpstr>
      <vt:lpstr>Sekundární imunodeficience</vt:lpstr>
      <vt:lpstr>Sekundární imunodeficience</vt:lpstr>
      <vt:lpstr>Imunodeficience po splenektomii</vt:lpstr>
      <vt:lpstr>Sekundární hypogamaglobulinémie</vt:lpstr>
      <vt:lpstr>Human immunodeficiency virus</vt:lpstr>
      <vt:lpstr>Prezentace aplikace PowerPoint</vt:lpstr>
      <vt:lpstr>HIV/AIDS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imunologie 4.</dc:title>
  <dc:creator>Uživatel systému Windows</dc:creator>
  <cp:lastModifiedBy>Uživatel systému Windows</cp:lastModifiedBy>
  <cp:revision>1</cp:revision>
  <dcterms:created xsi:type="dcterms:W3CDTF">2020-11-03T13:23:25Z</dcterms:created>
  <dcterms:modified xsi:type="dcterms:W3CDTF">2020-11-03T13:23:52Z</dcterms:modified>
</cp:coreProperties>
</file>