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59" r:id="rId4"/>
    <p:sldId id="260" r:id="rId5"/>
    <p:sldId id="261" r:id="rId6"/>
    <p:sldId id="327" r:id="rId7"/>
    <p:sldId id="262" r:id="rId8"/>
    <p:sldId id="267" r:id="rId9"/>
    <p:sldId id="268" r:id="rId10"/>
    <p:sldId id="328" r:id="rId11"/>
    <p:sldId id="329" r:id="rId12"/>
    <p:sldId id="270" r:id="rId13"/>
    <p:sldId id="273" r:id="rId14"/>
    <p:sldId id="333" r:id="rId15"/>
    <p:sldId id="272" r:id="rId16"/>
    <p:sldId id="275" r:id="rId17"/>
    <p:sldId id="276" r:id="rId18"/>
    <p:sldId id="322" r:id="rId19"/>
    <p:sldId id="323" r:id="rId20"/>
    <p:sldId id="334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331" r:id="rId33"/>
    <p:sldId id="290" r:id="rId34"/>
    <p:sldId id="292" r:id="rId35"/>
    <p:sldId id="293" r:id="rId36"/>
    <p:sldId id="325" r:id="rId37"/>
    <p:sldId id="294" r:id="rId38"/>
    <p:sldId id="332" r:id="rId39"/>
    <p:sldId id="330" r:id="rId40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1467" y="-10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032"/>
    </p:cViewPr>
  </p:sorterViewPr>
  <p:notesViewPr>
    <p:cSldViewPr>
      <p:cViewPr varScale="1">
        <p:scale>
          <a:sx n="46" d="100"/>
          <a:sy n="46" d="100"/>
        </p:scale>
        <p:origin x="-2712" y="-9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1C615-9E35-406F-BD30-25C08E6F0275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FE39C-8AD3-4274-AF85-76F2F8A767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9715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DB2B5-3989-457C-8503-E30666C4EAF1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FD9DC-7099-4A68-A171-162534F25A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179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016E73D-1976-4668-8454-B24F3E530A33}" type="slidenum">
              <a:rPr lang="cs-CZ" altLang="cs-CZ" smtClean="0"/>
              <a:pPr/>
              <a:t>5</a:t>
            </a:fld>
            <a:endParaRPr lang="cs-CZ" altLang="cs-CZ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DBDACC-118E-4D4A-8ABF-BEBEB702D663}" type="slidenum">
              <a:rPr lang="cs-CZ" altLang="cs-CZ" smtClean="0"/>
              <a:pPr eaLnBrk="1" hangingPunct="1"/>
              <a:t>15</a:t>
            </a:fld>
            <a:endParaRPr lang="cs-CZ" altLang="cs-CZ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FD9DC-7099-4A68-A171-162534F25AC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866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Zábrana hemolýzy, </a:t>
            </a:r>
            <a:r>
              <a:rPr lang="cs-CZ" dirty="0" err="1" smtClean="0"/>
              <a:t>ery</a:t>
            </a:r>
            <a:r>
              <a:rPr lang="cs-CZ" dirty="0" smtClean="0"/>
              <a:t> beze změny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FD9DC-7099-4A68-A171-162534F25AC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873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0116641-E136-4C01-B56E-8E5B3196D1CE}" type="slidenum">
              <a:rPr lang="cs-CZ" altLang="cs-CZ" smtClean="0"/>
              <a:pPr/>
              <a:t>27</a:t>
            </a:fld>
            <a:endParaRPr lang="cs-CZ" altLang="cs-CZ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5C7F-5746-4B8D-AB2D-390CFC038CC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ACD15-05C6-4744-83F5-39F071C15997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5C7F-5746-4B8D-AB2D-390CFC038CC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ACD15-05C6-4744-83F5-39F071C1599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5C7F-5746-4B8D-AB2D-390CFC038CC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ACD15-05C6-4744-83F5-39F071C1599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DC037-11A1-40DF-91D3-F419853F786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34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5C7F-5746-4B8D-AB2D-390CFC038CC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ACD15-05C6-4744-83F5-39F071C1599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5C7F-5746-4B8D-AB2D-390CFC038CC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ACD15-05C6-4744-83F5-39F071C15997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5C7F-5746-4B8D-AB2D-390CFC038CC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ACD15-05C6-4744-83F5-39F071C1599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5C7F-5746-4B8D-AB2D-390CFC038CC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ACD15-05C6-4744-83F5-39F071C15997}" type="slidenum">
              <a:rPr lang="cs-CZ" smtClean="0"/>
              <a:t>‹#›</a:t>
            </a:fld>
            <a:endParaRPr lang="cs-CZ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5C7F-5746-4B8D-AB2D-390CFC038CC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ACD15-05C6-4744-83F5-39F071C1599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5C7F-5746-4B8D-AB2D-390CFC038CC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ACD15-05C6-4744-83F5-39F071C1599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5C7F-5746-4B8D-AB2D-390CFC038CC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ACD15-05C6-4744-83F5-39F071C15997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5C7F-5746-4B8D-AB2D-390CFC038CC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ACD15-05C6-4744-83F5-39F071C15997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9CF5C7F-5746-4B8D-AB2D-390CFC038CC0}" type="datetimeFigureOut">
              <a:rPr lang="cs-CZ" smtClean="0"/>
              <a:t>24.11.2020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C6ACD15-05C6-4744-83F5-39F071C15997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11.png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11.png"/><Relationship Id="rId4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1988840"/>
            <a:ext cx="8458200" cy="1470025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ÚVOD DO LÉKAŘSKÉ VIROLOGIE, VIROLOGICKÉ A </a:t>
            </a:r>
            <a:r>
              <a:rPr lang="cs-CZ" sz="4000" dirty="0" err="1" smtClean="0"/>
              <a:t>SeROLOGICKÉ</a:t>
            </a:r>
            <a:r>
              <a:rPr lang="cs-CZ" sz="4000" dirty="0" smtClean="0"/>
              <a:t> </a:t>
            </a:r>
            <a:r>
              <a:rPr lang="cs-CZ" sz="4000" dirty="0" smtClean="0"/>
              <a:t>VYŠETŘOVACÍ METODY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4940281"/>
            <a:ext cx="4953000" cy="175260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MUDr. Markéta </a:t>
            </a:r>
            <a:r>
              <a:rPr lang="cs-CZ" sz="2000" dirty="0" err="1" smtClean="0"/>
              <a:t>Hanslianová</a:t>
            </a:r>
            <a:endParaRPr lang="cs-CZ" sz="2000" dirty="0" smtClean="0"/>
          </a:p>
          <a:p>
            <a:r>
              <a:rPr lang="cs-CZ" sz="2000" dirty="0" smtClean="0"/>
              <a:t>Masarykova univerzita, </a:t>
            </a:r>
          </a:p>
          <a:p>
            <a:r>
              <a:rPr lang="cs-CZ" sz="2000" dirty="0" smtClean="0"/>
              <a:t>Katedra laboratorních metod</a:t>
            </a:r>
            <a:endParaRPr lang="cs-CZ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941168"/>
            <a:ext cx="2779713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2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21"/>
    </mc:Choice>
    <mc:Fallback xmlns="">
      <p:transition spd="slow" advTm="21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600" b="1" dirty="0" smtClean="0"/>
              <a:t>Reprodukce virů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2060575"/>
            <a:ext cx="8229600" cy="4525963"/>
          </a:xfrm>
        </p:spPr>
        <p:txBody>
          <a:bodyPr/>
          <a:lstStyle/>
          <a:p>
            <a:pPr marL="609600" indent="-609600">
              <a:lnSpc>
                <a:spcPct val="110000"/>
              </a:lnSpc>
              <a:buFontTx/>
              <a:buAutoNum type="arabicPeriod"/>
            </a:pPr>
            <a:r>
              <a:rPr lang="cs-CZ" altLang="cs-CZ" sz="2800" b="1" dirty="0" smtClean="0"/>
              <a:t>Adsorpce</a:t>
            </a:r>
            <a:r>
              <a:rPr lang="cs-CZ" altLang="cs-CZ" sz="2800" dirty="0" smtClean="0"/>
              <a:t> (přilnutí) na vnímavou buňku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z="2800" dirty="0" smtClean="0"/>
              <a:t>Receptory na povrchu buněk, tkáňový tropismus</a:t>
            </a:r>
          </a:p>
          <a:p>
            <a:pPr marL="609600" indent="-609600">
              <a:lnSpc>
                <a:spcPct val="110000"/>
              </a:lnSpc>
              <a:buFont typeface="+mj-lt"/>
              <a:buAutoNum type="arabicPeriod" startAt="2"/>
            </a:pPr>
            <a:r>
              <a:rPr lang="cs-CZ" altLang="cs-CZ" sz="2800" b="1" dirty="0" smtClean="0"/>
              <a:t>Penetrace</a:t>
            </a:r>
            <a:r>
              <a:rPr lang="cs-CZ" altLang="cs-CZ" sz="2800" dirty="0" smtClean="0"/>
              <a:t> (průnik) virionu do buňky</a:t>
            </a:r>
          </a:p>
          <a:p>
            <a:pPr marL="609600" indent="-609600">
              <a:lnSpc>
                <a:spcPct val="110000"/>
              </a:lnSpc>
              <a:buFont typeface="+mj-lt"/>
              <a:buAutoNum type="arabicPeriod" startAt="2"/>
            </a:pPr>
            <a:r>
              <a:rPr lang="cs-CZ" altLang="cs-CZ" sz="2800" b="1" dirty="0" smtClean="0"/>
              <a:t>Rozbalení</a:t>
            </a:r>
            <a:r>
              <a:rPr lang="cs-CZ" altLang="cs-CZ" sz="2800" dirty="0" smtClean="0"/>
              <a:t> virionu- ztráta kapsidy a virového obalu-uvolnění nukleové kyseliny (svlékání viru)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0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49"/>
    </mc:Choice>
    <mc:Fallback xmlns="">
      <p:transition spd="slow" advTm="89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066800"/>
          </a:xfrm>
        </p:spPr>
        <p:txBody>
          <a:bodyPr>
            <a:normAutofit/>
          </a:bodyPr>
          <a:lstStyle/>
          <a:p>
            <a:r>
              <a:rPr lang="cs-CZ" altLang="cs-CZ" sz="3600" b="1" dirty="0"/>
              <a:t>Reprodukce virů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110000"/>
              </a:lnSpc>
              <a:buFont typeface="+mj-lt"/>
              <a:buAutoNum type="arabicPeriod" startAt="4"/>
            </a:pPr>
            <a:r>
              <a:rPr lang="cs-CZ" altLang="cs-CZ" sz="2800" b="1" dirty="0"/>
              <a:t>Replikace</a:t>
            </a:r>
            <a:r>
              <a:rPr lang="cs-CZ" altLang="cs-CZ" sz="2800" dirty="0"/>
              <a:t> virového </a:t>
            </a:r>
            <a:r>
              <a:rPr lang="cs-CZ" altLang="cs-CZ" sz="2800" dirty="0" smtClean="0"/>
              <a:t>genomu- virus využije metabolismus hostitelské buňky k tvorbě virových bílkovin a NK (fáze </a:t>
            </a:r>
            <a:r>
              <a:rPr lang="cs-CZ" altLang="cs-CZ" sz="2800" dirty="0" err="1" smtClean="0"/>
              <a:t>eklipsy</a:t>
            </a:r>
            <a:r>
              <a:rPr lang="cs-CZ" altLang="cs-CZ" sz="2800" dirty="0" smtClean="0"/>
              <a:t>)</a:t>
            </a:r>
            <a:endParaRPr lang="cs-CZ" altLang="cs-CZ" sz="2800" b="1" dirty="0" smtClean="0"/>
          </a:p>
          <a:p>
            <a:pPr marL="609600" indent="-609600">
              <a:lnSpc>
                <a:spcPct val="110000"/>
              </a:lnSpc>
              <a:buFont typeface="+mj-lt"/>
              <a:buAutoNum type="arabicPeriod" startAt="4"/>
            </a:pPr>
            <a:r>
              <a:rPr lang="cs-CZ" altLang="cs-CZ" sz="2800" b="1" dirty="0" smtClean="0"/>
              <a:t>Maturace</a:t>
            </a:r>
            <a:r>
              <a:rPr lang="cs-CZ" altLang="cs-CZ" sz="2800" dirty="0" smtClean="0"/>
              <a:t> (dozrávání) virionů- organizace virových bílkovin kolem NK viru, tvorba kapsidy</a:t>
            </a:r>
          </a:p>
          <a:p>
            <a:pPr marL="609600" indent="-609600">
              <a:lnSpc>
                <a:spcPct val="110000"/>
              </a:lnSpc>
              <a:buFont typeface="+mj-lt"/>
              <a:buAutoNum type="arabicPeriod" startAt="4"/>
            </a:pPr>
            <a:r>
              <a:rPr lang="cs-CZ" altLang="cs-CZ" sz="2800" b="1" dirty="0" smtClean="0"/>
              <a:t>Uvolnění</a:t>
            </a:r>
            <a:r>
              <a:rPr lang="cs-CZ" altLang="cs-CZ" sz="2800" dirty="0" smtClean="0"/>
              <a:t> </a:t>
            </a:r>
            <a:r>
              <a:rPr lang="cs-CZ" altLang="cs-CZ" sz="2800" dirty="0"/>
              <a:t>nových virionů z buňky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5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63"/>
    </mc:Choice>
    <mc:Fallback xmlns="">
      <p:transition spd="slow" advTm="76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viralreplication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052513"/>
            <a:ext cx="5195888" cy="53276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3276600" y="1052513"/>
            <a:ext cx="14398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adsorpce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6516688" y="1628775"/>
            <a:ext cx="1368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penetrace</a:t>
            </a:r>
          </a:p>
        </p:txBody>
      </p: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7092950" y="2852738"/>
            <a:ext cx="14398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replikace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611188" y="2781300"/>
            <a:ext cx="13668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transkripce</a:t>
            </a:r>
          </a:p>
        </p:txBody>
      </p:sp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755650" y="4292600"/>
            <a:ext cx="1296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translace</a:t>
            </a:r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3635375" y="5229225"/>
            <a:ext cx="1296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maturace</a:t>
            </a:r>
          </a:p>
        </p:txBody>
      </p:sp>
      <p:sp>
        <p:nvSpPr>
          <p:cNvPr id="17417" name="Text Box 12"/>
          <p:cNvSpPr txBox="1">
            <a:spLocks noChangeArrowheads="1"/>
          </p:cNvSpPr>
          <p:nvPr/>
        </p:nvSpPr>
        <p:spPr bwMode="auto">
          <a:xfrm>
            <a:off x="7235825" y="5876925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uvolnění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86"/>
    </mc:Choice>
    <mc:Fallback xmlns="">
      <p:transition spd="slow" advTm="42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83568" y="404664"/>
            <a:ext cx="8229600" cy="106680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Buněčné změny při virové infekci</a:t>
            </a:r>
            <a:endParaRPr lang="cs-CZ" sz="36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err="1" smtClean="0"/>
              <a:t>Cytocidní</a:t>
            </a:r>
            <a:r>
              <a:rPr lang="cs-CZ" sz="2800" dirty="0" smtClean="0"/>
              <a:t> infekce- hostitelská buňka odumírá ke konci cyklu množení viru; enteroviry (cytopatický efekt viru)</a:t>
            </a:r>
          </a:p>
          <a:p>
            <a:r>
              <a:rPr lang="cs-CZ" sz="2800" dirty="0" err="1" smtClean="0"/>
              <a:t>Necytocidní</a:t>
            </a:r>
            <a:r>
              <a:rPr lang="cs-CZ" sz="2800" dirty="0" smtClean="0"/>
              <a:t> infekce- virová NK se množí nezávisle, ale dostatečně pomalu a nenarušuje metabolismus hostitelské buňky; </a:t>
            </a:r>
            <a:r>
              <a:rPr lang="cs-CZ" sz="2800" dirty="0" err="1" smtClean="0"/>
              <a:t>herpesviry</a:t>
            </a:r>
            <a:endParaRPr lang="cs-CZ" sz="28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6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00"/>
    </mc:Choice>
    <mc:Fallback xmlns="">
      <p:transition spd="slow" advTm="88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066800"/>
          </a:xfrm>
        </p:spPr>
        <p:txBody>
          <a:bodyPr>
            <a:normAutofit/>
          </a:bodyPr>
          <a:lstStyle/>
          <a:p>
            <a:r>
              <a:rPr lang="cs-CZ" altLang="cs-CZ" sz="3600" b="1" dirty="0"/>
              <a:t>Průběh a formy virových nákaz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Vstupní brána infekce: respirační trakt, sliznice GIT, kůže a podkoží, sliznice urogenitálního traktu, spojivka</a:t>
            </a:r>
          </a:p>
          <a:p>
            <a:r>
              <a:rPr lang="cs-CZ" sz="2800" dirty="0" smtClean="0"/>
              <a:t>Šíření viru- z buňky do buňky, pasivní šíření krví, lymfou, mozkomíšním mokem, sekrety</a:t>
            </a:r>
          </a:p>
          <a:p>
            <a:r>
              <a:rPr lang="cs-CZ" sz="2800" dirty="0" smtClean="0"/>
              <a:t>Vylučování viru- viriony nebo infikované rozpadající se buňky</a:t>
            </a:r>
            <a:endParaRPr lang="cs-CZ" sz="28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3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95"/>
    </mc:Choice>
    <mc:Fallback xmlns="">
      <p:transition spd="slow" advTm="78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600" b="1" dirty="0" smtClean="0"/>
              <a:t>Průběh a formy virových nákaz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700213"/>
            <a:ext cx="8229600" cy="48244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 dirty="0" smtClean="0"/>
              <a:t>infekce </a:t>
            </a:r>
            <a:r>
              <a:rPr lang="cs-CZ" altLang="cs-CZ" sz="2800" dirty="0" err="1" smtClean="0"/>
              <a:t>inaparentní</a:t>
            </a:r>
            <a:r>
              <a:rPr lang="cs-CZ" altLang="cs-CZ" sz="2800" dirty="0" smtClean="0"/>
              <a:t> (bezpříznaková)</a:t>
            </a:r>
          </a:p>
          <a:p>
            <a:pPr>
              <a:lnSpc>
                <a:spcPct val="80000"/>
              </a:lnSpc>
            </a:pPr>
            <a:r>
              <a:rPr lang="cs-CZ" altLang="cs-CZ" sz="2800" dirty="0" smtClean="0"/>
              <a:t>infekce manifestní:</a:t>
            </a:r>
          </a:p>
          <a:p>
            <a:pPr lvl="1">
              <a:lnSpc>
                <a:spcPct val="80000"/>
              </a:lnSpc>
            </a:pPr>
            <a:r>
              <a:rPr lang="cs-CZ" altLang="cs-CZ" sz="2400" dirty="0" smtClean="0"/>
              <a:t>forma klinická – všechny typické příznaky</a:t>
            </a:r>
          </a:p>
          <a:p>
            <a:pPr lvl="1">
              <a:lnSpc>
                <a:spcPct val="80000"/>
              </a:lnSpc>
            </a:pPr>
            <a:r>
              <a:rPr lang="cs-CZ" altLang="cs-CZ" sz="2400" dirty="0" smtClean="0"/>
              <a:t>forma abortivní – jen některé příznaky</a:t>
            </a:r>
          </a:p>
          <a:p>
            <a:pPr lvl="1">
              <a:lnSpc>
                <a:spcPct val="80000"/>
              </a:lnSpc>
            </a:pPr>
            <a:r>
              <a:rPr lang="cs-CZ" altLang="cs-CZ" sz="2400" dirty="0" smtClean="0"/>
              <a:t>forma subklinická – nespecifické příznaky</a:t>
            </a:r>
          </a:p>
          <a:p>
            <a:pPr>
              <a:lnSpc>
                <a:spcPct val="80000"/>
              </a:lnSpc>
            </a:pPr>
            <a:endParaRPr lang="cs-CZ" altLang="cs-CZ" dirty="0" smtClean="0"/>
          </a:p>
          <a:p>
            <a:pPr>
              <a:lnSpc>
                <a:spcPct val="80000"/>
              </a:lnSpc>
            </a:pPr>
            <a:r>
              <a:rPr lang="cs-CZ" altLang="cs-CZ" sz="2800" dirty="0" smtClean="0"/>
              <a:t>infekce lokální, systémová, generalizovaná</a:t>
            </a:r>
          </a:p>
          <a:p>
            <a:pPr>
              <a:lnSpc>
                <a:spcPct val="80000"/>
              </a:lnSpc>
            </a:pPr>
            <a:r>
              <a:rPr lang="cs-CZ" altLang="cs-CZ" sz="2800" dirty="0" smtClean="0"/>
              <a:t>infekce akutní, chronická:</a:t>
            </a:r>
          </a:p>
          <a:p>
            <a:pPr marL="109728" indent="0">
              <a:lnSpc>
                <a:spcPct val="80000"/>
              </a:lnSpc>
              <a:buNone/>
            </a:pPr>
            <a:r>
              <a:rPr lang="cs-CZ" altLang="cs-CZ" sz="2800" dirty="0" smtClean="0"/>
              <a:t>infekce perzistentní - nejsou klinické příznaky, virus lze prokázat</a:t>
            </a:r>
          </a:p>
          <a:p>
            <a:pPr marL="109728" indent="0">
              <a:lnSpc>
                <a:spcPct val="80000"/>
              </a:lnSpc>
              <a:buNone/>
            </a:pPr>
            <a:r>
              <a:rPr lang="cs-CZ" altLang="cs-CZ" sz="2800" dirty="0" smtClean="0"/>
              <a:t>infekce latentní - nejsou klinické příznaky, virus nelze prokázat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6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62"/>
    </mc:Choice>
    <mc:Fallback xmlns="">
      <p:transition spd="slow" advTm="86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06680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Diagnostika virových infekcí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sz="2800" dirty="0" smtClean="0"/>
              <a:t>Přímá- mikroskopie, tkáňové kultury, průkaz antigenu nebo nukleové kyseliny viru</a:t>
            </a:r>
          </a:p>
          <a:p>
            <a:pPr marL="624078" indent="-514350">
              <a:buFont typeface="+mj-lt"/>
              <a:buAutoNum type="arabicPeriod"/>
            </a:pPr>
            <a:endParaRPr lang="cs-CZ" sz="2800" dirty="0" smtClean="0"/>
          </a:p>
          <a:p>
            <a:pPr marL="624078" indent="-514350">
              <a:buFont typeface="+mj-lt"/>
              <a:buAutoNum type="arabicPeriod"/>
            </a:pPr>
            <a:r>
              <a:rPr lang="cs-CZ" sz="2800" dirty="0" smtClean="0"/>
              <a:t>Nepřímá- průkaz protilátek</a:t>
            </a:r>
            <a:endParaRPr lang="cs-CZ" sz="28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5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07"/>
    </mc:Choice>
    <mc:Fallback xmlns="">
      <p:transition spd="slow" advTm="35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6680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Přímý průkaz viru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2800" dirty="0" smtClean="0"/>
              <a:t>Mikroskopický průkaz- elektronový mikroskop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 smtClean="0"/>
              <a:t>Izolace viru na tkáňových kulturách- pěstování viru na kulturách buněk (opičí ledviny)- cytopatický efekt</a:t>
            </a:r>
          </a:p>
          <a:p>
            <a:pPr marL="109728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Viry nelze pěstovat na běžných kultivačních     </a:t>
            </a:r>
          </a:p>
          <a:p>
            <a:pPr marL="109728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půdách!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sz="2800" dirty="0"/>
              <a:t>Průkaz antigenu- imunofluorescence (respirační viry, herpetické viry), ELISA (</a:t>
            </a:r>
            <a:r>
              <a:rPr lang="cs-CZ" sz="2800" dirty="0" err="1"/>
              <a:t>HBsAg</a:t>
            </a:r>
            <a:r>
              <a:rPr lang="cs-CZ" sz="2800" dirty="0" smtClean="0"/>
              <a:t>)</a:t>
            </a:r>
            <a:endParaRPr lang="cs-CZ" sz="2800" dirty="0"/>
          </a:p>
          <a:p>
            <a:pPr marL="514350" indent="-514350">
              <a:buFont typeface="+mj-lt"/>
              <a:buAutoNum type="arabicPeriod" startAt="3"/>
            </a:pPr>
            <a:r>
              <a:rPr lang="cs-CZ" sz="2800" dirty="0"/>
              <a:t>Průkaz nukleové kyseliny viru- PCR</a:t>
            </a:r>
          </a:p>
          <a:p>
            <a:pPr marL="624078" indent="-514350">
              <a:buFont typeface="+mj-lt"/>
              <a:buAutoNum type="arabicPeriod" startAt="3"/>
            </a:pPr>
            <a:endParaRPr lang="cs-CZ" sz="2800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9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144"/>
    </mc:Choice>
    <mc:Fallback xmlns="">
      <p:transition spd="slow" advTm="223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 smtClean="0"/>
              <a:t>PCR (</a:t>
            </a:r>
            <a:r>
              <a:rPr lang="cs-CZ" altLang="cs-CZ" sz="3600" b="1" dirty="0" err="1" smtClean="0"/>
              <a:t>Polymerase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Chain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Reaction</a:t>
            </a:r>
            <a:r>
              <a:rPr lang="cs-CZ" altLang="cs-CZ" sz="3600" b="1" dirty="0" smtClean="0"/>
              <a:t>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773238"/>
            <a:ext cx="8229600" cy="4525962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altLang="cs-CZ" sz="2800" dirty="0" smtClean="0"/>
              <a:t>polymerázová řetězová reakce</a:t>
            </a:r>
          </a:p>
          <a:p>
            <a:pPr>
              <a:lnSpc>
                <a:spcPct val="110000"/>
              </a:lnSpc>
            </a:pPr>
            <a:r>
              <a:rPr lang="cs-CZ" altLang="cs-CZ" sz="2800" dirty="0" smtClean="0"/>
              <a:t>přímý průkaz NK virů 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 smtClean="0"/>
              <a:t>různé modifikace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u="sng" dirty="0" smtClean="0"/>
              <a:t>výhody:</a:t>
            </a:r>
            <a:r>
              <a:rPr lang="cs-CZ" altLang="cs-CZ" sz="2800" dirty="0" smtClean="0"/>
              <a:t> vysoká specificita, rychlost, ATB nejsou kontraindikací vyšetření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u="sng" dirty="0" smtClean="0"/>
              <a:t>nevýhody:</a:t>
            </a:r>
            <a:r>
              <a:rPr lang="cs-CZ" altLang="cs-CZ" sz="2800" dirty="0" smtClean="0"/>
              <a:t> vysoká cena, přístrojové vybavení, riziko kontaminace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8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74"/>
    </mc:Choice>
    <mc:Fallback xmlns="">
      <p:transition spd="slow" advTm="78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 smtClean="0"/>
              <a:t>Princip PCR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81550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cs-CZ" altLang="cs-CZ" sz="2800" dirty="0" smtClean="0"/>
              <a:t>opakované cykly tří jednoduchých reakcí:</a:t>
            </a:r>
          </a:p>
          <a:p>
            <a:pPr lvl="1" eaLnBrk="1" hangingPunct="1">
              <a:lnSpc>
                <a:spcPct val="110000"/>
              </a:lnSpc>
            </a:pPr>
            <a:r>
              <a:rPr lang="cs-CZ" altLang="cs-CZ" sz="2800" dirty="0" smtClean="0">
                <a:solidFill>
                  <a:schemeClr val="tx1"/>
                </a:solidFill>
              </a:rPr>
              <a:t>denaturace </a:t>
            </a:r>
            <a:r>
              <a:rPr lang="cs-CZ" altLang="cs-CZ" sz="2800" dirty="0" err="1" smtClean="0">
                <a:solidFill>
                  <a:schemeClr val="tx1"/>
                </a:solidFill>
              </a:rPr>
              <a:t>dvojšroubovice</a:t>
            </a:r>
            <a:r>
              <a:rPr lang="cs-CZ" altLang="cs-CZ" sz="2800" dirty="0" smtClean="0">
                <a:solidFill>
                  <a:schemeClr val="tx1"/>
                </a:solidFill>
              </a:rPr>
              <a:t> hledané DNA na dvě izolovaná vlákna (94 °C)</a:t>
            </a:r>
          </a:p>
          <a:p>
            <a:pPr lvl="1" eaLnBrk="1" hangingPunct="1">
              <a:lnSpc>
                <a:spcPct val="110000"/>
              </a:lnSpc>
            </a:pPr>
            <a:r>
              <a:rPr lang="cs-CZ" altLang="cs-CZ" sz="2800" dirty="0" err="1" smtClean="0">
                <a:solidFill>
                  <a:schemeClr val="tx1"/>
                </a:solidFill>
              </a:rPr>
              <a:t>annealing</a:t>
            </a:r>
            <a:r>
              <a:rPr lang="cs-CZ" altLang="cs-CZ" sz="2800" dirty="0" smtClean="0">
                <a:solidFill>
                  <a:schemeClr val="tx1"/>
                </a:solidFill>
              </a:rPr>
              <a:t> - připojení dvou krátkých syntetických nukleotidů (</a:t>
            </a:r>
            <a:r>
              <a:rPr lang="cs-CZ" altLang="cs-CZ" sz="2800" dirty="0" err="1" smtClean="0">
                <a:solidFill>
                  <a:schemeClr val="tx1"/>
                </a:solidFill>
              </a:rPr>
              <a:t>primery</a:t>
            </a:r>
            <a:r>
              <a:rPr lang="cs-CZ" altLang="cs-CZ" sz="2800" dirty="0" smtClean="0">
                <a:solidFill>
                  <a:schemeClr val="tx1"/>
                </a:solidFill>
              </a:rPr>
              <a:t>) na tato vlákna (54 – 65 °C)</a:t>
            </a:r>
          </a:p>
          <a:p>
            <a:pPr lvl="1" eaLnBrk="1" hangingPunct="1">
              <a:lnSpc>
                <a:spcPct val="110000"/>
              </a:lnSpc>
            </a:pPr>
            <a:r>
              <a:rPr lang="cs-CZ" altLang="cs-CZ" sz="2800" dirty="0" smtClean="0">
                <a:solidFill>
                  <a:schemeClr val="tx1"/>
                </a:solidFill>
              </a:rPr>
              <a:t>prodlužování </a:t>
            </a:r>
            <a:r>
              <a:rPr lang="cs-CZ" altLang="cs-CZ" sz="2800" dirty="0" err="1" smtClean="0">
                <a:solidFill>
                  <a:schemeClr val="tx1"/>
                </a:solidFill>
              </a:rPr>
              <a:t>primerů</a:t>
            </a:r>
            <a:r>
              <a:rPr lang="cs-CZ" altLang="cs-CZ" sz="2800" dirty="0" smtClean="0">
                <a:solidFill>
                  <a:schemeClr val="tx1"/>
                </a:solidFill>
              </a:rPr>
              <a:t> v přítomnosti vhodných reakčních složek a enzymu </a:t>
            </a:r>
            <a:r>
              <a:rPr lang="cs-CZ" altLang="cs-CZ" sz="2800" i="1" dirty="0" err="1" smtClean="0">
                <a:solidFill>
                  <a:schemeClr val="tx1"/>
                </a:solidFill>
              </a:rPr>
              <a:t>Taq</a:t>
            </a:r>
            <a:r>
              <a:rPr lang="cs-CZ" altLang="cs-CZ" sz="2800" dirty="0" err="1" smtClean="0">
                <a:solidFill>
                  <a:schemeClr val="tx1"/>
                </a:solidFill>
              </a:rPr>
              <a:t>-polymerasy</a:t>
            </a:r>
            <a:r>
              <a:rPr lang="cs-CZ" altLang="cs-CZ" sz="2800" dirty="0" smtClean="0">
                <a:solidFill>
                  <a:schemeClr val="tx1"/>
                </a:solidFill>
              </a:rPr>
              <a:t> za vzniku dvou kopií hledané DNA (72 °C)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0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566"/>
    </mc:Choice>
    <mc:Fallback>
      <p:transition spd="slow" advTm="118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600" b="1" dirty="0" smtClean="0"/>
              <a:t>Viry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2800" dirty="0" smtClean="0"/>
              <a:t>Virologie= vědní obor zabývající se studiem virů</a:t>
            </a:r>
          </a:p>
          <a:p>
            <a:pPr eaLnBrk="1" hangingPunct="1"/>
            <a:r>
              <a:rPr lang="cs-CZ" altLang="cs-CZ" sz="2800" dirty="0" smtClean="0"/>
              <a:t>1676- Anton van </a:t>
            </a:r>
            <a:r>
              <a:rPr lang="cs-CZ" altLang="cs-CZ" sz="2800" dirty="0" err="1" smtClean="0"/>
              <a:t>Leeuwenhoek</a:t>
            </a:r>
            <a:r>
              <a:rPr lang="cs-CZ" altLang="cs-CZ" sz="2800" dirty="0" smtClean="0"/>
              <a:t>- první pozorování baktérií vlastnoručně vyrobeným mikroskopem</a:t>
            </a:r>
          </a:p>
          <a:p>
            <a:pPr eaLnBrk="1" hangingPunct="1"/>
            <a:r>
              <a:rPr lang="cs-CZ" altLang="cs-CZ" sz="2800" dirty="0" smtClean="0"/>
              <a:t>1879 – 1882: první pokusný přenos virového onemocnění- Adolf Mayer (mozaiková choroba tabáku)</a:t>
            </a:r>
          </a:p>
          <a:p>
            <a:pPr eaLnBrk="1" hangingPunct="1"/>
            <a:r>
              <a:rPr lang="cs-CZ" altLang="cs-CZ" sz="2800" dirty="0" smtClean="0"/>
              <a:t>1892: </a:t>
            </a:r>
            <a:r>
              <a:rPr lang="cs-CZ" altLang="cs-CZ" sz="2800" dirty="0" err="1" smtClean="0"/>
              <a:t>Dmitrij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Ivanovskij</a:t>
            </a:r>
            <a:r>
              <a:rPr lang="cs-CZ" altLang="cs-CZ" sz="2800" dirty="0" smtClean="0"/>
              <a:t>, filtrace viru</a:t>
            </a:r>
          </a:p>
          <a:p>
            <a:r>
              <a:rPr lang="cs-CZ" altLang="cs-CZ" sz="2800" dirty="0"/>
              <a:t>1898: první pokusný přenos živočišného viru (virus slintavky a kulhavky)</a:t>
            </a:r>
          </a:p>
          <a:p>
            <a:r>
              <a:rPr lang="cs-CZ" altLang="cs-CZ" sz="2800" dirty="0"/>
              <a:t>1939: první </a:t>
            </a:r>
            <a:r>
              <a:rPr lang="cs-CZ" altLang="cs-CZ" sz="2800" dirty="0" err="1"/>
              <a:t>elektronoptické</a:t>
            </a:r>
            <a:r>
              <a:rPr lang="cs-CZ" altLang="cs-CZ" sz="2800" dirty="0"/>
              <a:t> snímky viru mozaikové choroby tabáku</a:t>
            </a:r>
          </a:p>
          <a:p>
            <a:r>
              <a:rPr lang="cs-CZ" altLang="cs-CZ" sz="2800" dirty="0"/>
              <a:t>40. léta 20. století: mohutný rozvoj virologie</a:t>
            </a:r>
          </a:p>
          <a:p>
            <a:pPr eaLnBrk="1" hangingPunct="1"/>
            <a:endParaRPr lang="cs-CZ" altLang="cs-CZ" sz="2800" dirty="0" smtClean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53"/>
    </mc:Choice>
    <mc:Fallback xmlns="">
      <p:transition spd="slow" advTm="162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kolweb.lf2.cuni.cz//Projekty/prusa-dna/pic/scan/pc0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5976664" cy="47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6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09"/>
    </mc:Choice>
    <mc:Fallback>
      <p:transition spd="slow" advTm="44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 smtClean="0"/>
              <a:t>Serologické reakce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467544" y="2371671"/>
            <a:ext cx="4038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dirty="0" smtClean="0"/>
              <a:t>	</a:t>
            </a:r>
            <a:endParaRPr lang="cs-CZ" altLang="cs-CZ" sz="2800" dirty="0" smtClean="0"/>
          </a:p>
        </p:txBody>
      </p:sp>
      <p:sp>
        <p:nvSpPr>
          <p:cNvPr id="3076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2411760" y="2564904"/>
            <a:ext cx="4038600" cy="387789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dirty="0" smtClean="0"/>
              <a:t>	</a:t>
            </a:r>
            <a:r>
              <a:rPr lang="cs-CZ" altLang="cs-CZ" sz="2800" b="1" dirty="0" smtClean="0">
                <a:solidFill>
                  <a:srgbClr val="FF0000"/>
                </a:solidFill>
              </a:rPr>
              <a:t>Nepřímý průkaz</a:t>
            </a:r>
          </a:p>
          <a:p>
            <a:pPr eaLnBrk="1" hangingPunct="1"/>
            <a:endParaRPr lang="cs-CZ" altLang="cs-CZ" sz="2800" b="1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cs-CZ" altLang="cs-CZ" sz="2800" dirty="0" smtClean="0"/>
              <a:t>průkaz protilátek</a:t>
            </a:r>
          </a:p>
        </p:txBody>
      </p:sp>
      <p:sp>
        <p:nvSpPr>
          <p:cNvPr id="3077" name="Oval 7"/>
          <p:cNvSpPr>
            <a:spLocks noChangeArrowheads="1"/>
          </p:cNvSpPr>
          <p:nvPr/>
        </p:nvSpPr>
        <p:spPr bwMode="auto">
          <a:xfrm>
            <a:off x="1979712" y="2348880"/>
            <a:ext cx="4175125" cy="1871662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9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49"/>
    </mc:Choice>
    <mc:Fallback xmlns="">
      <p:transition spd="slow" advTm="37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 smtClean="0"/>
              <a:t>Přehled serologických metod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916113"/>
            <a:ext cx="8229600" cy="4525962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cs-CZ" altLang="cs-CZ" sz="2800" dirty="0" smtClean="0"/>
              <a:t>Precipitace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cs-CZ" altLang="cs-CZ" sz="2800" dirty="0" smtClean="0"/>
              <a:t>Aglutinace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cs-CZ" altLang="cs-CZ" sz="2800" dirty="0" smtClean="0"/>
              <a:t>Komplement fixační reakce (KFR)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cs-CZ" altLang="cs-CZ" sz="2800" dirty="0" smtClean="0"/>
              <a:t>Neutralizace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cs-CZ" altLang="cs-CZ" sz="2800" dirty="0" smtClean="0"/>
              <a:t>Reakce se značenými složkami:</a:t>
            </a:r>
          </a:p>
          <a:p>
            <a:pPr marL="990600" lvl="1" indent="-533400" eaLnBrk="1" hangingPunct="1">
              <a:buFontTx/>
              <a:buNone/>
            </a:pPr>
            <a:r>
              <a:rPr lang="cs-CZ" altLang="cs-CZ" dirty="0" smtClean="0"/>
              <a:t>   		- </a:t>
            </a:r>
            <a:r>
              <a:rPr lang="cs-CZ" altLang="cs-CZ" sz="2400" dirty="0" smtClean="0"/>
              <a:t>imunofluorescence</a:t>
            </a:r>
          </a:p>
          <a:p>
            <a:pPr marL="990600" lvl="1" indent="-533400" eaLnBrk="1" hangingPunct="1">
              <a:buFontTx/>
              <a:buNone/>
            </a:pPr>
            <a:r>
              <a:rPr lang="cs-CZ" altLang="cs-CZ" sz="2400" dirty="0" smtClean="0"/>
              <a:t>   		- enzymová </a:t>
            </a:r>
            <a:r>
              <a:rPr lang="cs-CZ" altLang="cs-CZ" sz="2400" dirty="0" err="1" smtClean="0"/>
              <a:t>imunoanalýza</a:t>
            </a:r>
            <a:endParaRPr lang="cs-CZ" altLang="cs-CZ" sz="2400" dirty="0" smtClean="0"/>
          </a:p>
          <a:p>
            <a:pPr marL="990600" lvl="1" indent="-533400" eaLnBrk="1" hangingPunct="1">
              <a:buFontTx/>
              <a:buNone/>
            </a:pPr>
            <a:r>
              <a:rPr lang="cs-CZ" altLang="cs-CZ" sz="2400" dirty="0" smtClean="0"/>
              <a:t>   		- Western </a:t>
            </a:r>
            <a:r>
              <a:rPr lang="cs-CZ" altLang="cs-CZ" sz="2400" dirty="0" err="1" smtClean="0"/>
              <a:t>blot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imunoblot</a:t>
            </a:r>
            <a:r>
              <a:rPr lang="cs-CZ" altLang="cs-CZ" sz="2400" dirty="0" smtClean="0"/>
              <a:t>)</a:t>
            </a:r>
          </a:p>
          <a:p>
            <a:pPr marL="609600" indent="-609600" eaLnBrk="1" hangingPunct="1"/>
            <a:endParaRPr lang="cs-CZ" altLang="cs-CZ" dirty="0" smtClean="0"/>
          </a:p>
          <a:p>
            <a:pPr marL="609600" indent="-609600" eaLnBrk="1" hangingPunct="1"/>
            <a:endParaRPr lang="cs-CZ" altLang="cs-CZ" dirty="0" smtClean="0"/>
          </a:p>
          <a:p>
            <a:pPr marL="609600" indent="-609600" eaLnBrk="1" hangingPunct="1"/>
            <a:endParaRPr lang="cs-CZ" altLang="cs-CZ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1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27"/>
    </mc:Choice>
    <mc:Fallback xmlns="">
      <p:transition spd="slow" advTm="25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76672"/>
            <a:ext cx="8229600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 smtClean="0"/>
              <a:t>Precipitace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772816"/>
            <a:ext cx="8229600" cy="4325112"/>
          </a:xfrm>
        </p:spPr>
        <p:txBody>
          <a:bodyPr/>
          <a:lstStyle/>
          <a:p>
            <a:pPr eaLnBrk="1" hangingPunct="1"/>
            <a:r>
              <a:rPr lang="cs-CZ" altLang="cs-CZ" sz="2800" dirty="0" smtClean="0"/>
              <a:t>antigen koloidní povahy</a:t>
            </a:r>
          </a:p>
          <a:p>
            <a:pPr eaLnBrk="1" hangingPunct="1"/>
            <a:r>
              <a:rPr lang="cs-CZ" altLang="cs-CZ" sz="2800" dirty="0" smtClean="0"/>
              <a:t>precipitační neboli vločkovací testy na lues</a:t>
            </a:r>
          </a:p>
          <a:p>
            <a:pPr marL="109728" indent="0" eaLnBrk="1" hangingPunct="1">
              <a:buNone/>
            </a:pPr>
            <a:r>
              <a:rPr lang="cs-CZ" altLang="cs-CZ" sz="2800" dirty="0" smtClean="0"/>
              <a:t>   VDRL, RRR, RPR </a:t>
            </a:r>
          </a:p>
          <a:p>
            <a:pPr eaLnBrk="1" hangingPunct="1">
              <a:buFontTx/>
              <a:buNone/>
            </a:pPr>
            <a:r>
              <a:rPr lang="cs-CZ" altLang="cs-CZ" sz="2800" dirty="0" smtClean="0"/>
              <a:t>	</a:t>
            </a:r>
          </a:p>
          <a:p>
            <a:pPr eaLnBrk="1" hangingPunct="1">
              <a:buFontTx/>
              <a:buNone/>
            </a:pPr>
            <a:r>
              <a:rPr lang="cs-CZ" altLang="cs-CZ" sz="2800" dirty="0" smtClean="0"/>
              <a:t>	</a:t>
            </a:r>
            <a:r>
              <a:rPr lang="cs-CZ" altLang="cs-CZ" sz="2800" dirty="0" err="1" smtClean="0"/>
              <a:t>kardiolipin</a:t>
            </a:r>
            <a:r>
              <a:rPr lang="cs-CZ" altLang="cs-CZ" sz="2800" dirty="0" smtClean="0"/>
              <a:t> + protilátky v séru	      precipitace</a:t>
            </a:r>
          </a:p>
        </p:txBody>
      </p:sp>
      <p:pic>
        <p:nvPicPr>
          <p:cNvPr id="6148" name="Picture 4" descr="P5280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3"/>
          <a:stretch>
            <a:fillRect/>
          </a:stretch>
        </p:blipFill>
        <p:spPr bwMode="auto">
          <a:xfrm>
            <a:off x="1037091" y="4720391"/>
            <a:ext cx="280828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vdrl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6" y="4774366"/>
            <a:ext cx="2808287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5508104" y="4149080"/>
            <a:ext cx="863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0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65"/>
    </mc:Choice>
    <mc:Fallback xmlns="">
      <p:transition spd="slow" advTm="72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 smtClean="0"/>
              <a:t>Aglutinace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2349500"/>
            <a:ext cx="8229600" cy="38893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10000"/>
              </a:lnSpc>
            </a:pPr>
            <a:r>
              <a:rPr lang="cs-CZ" altLang="cs-CZ" sz="2800" dirty="0" smtClean="0"/>
              <a:t>antigen korpuskulární povahy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 smtClean="0"/>
              <a:t>antigen + hledaná protilátka       viditelný shluk 						 (</a:t>
            </a:r>
            <a:r>
              <a:rPr lang="cs-CZ" altLang="cs-CZ" sz="2800" dirty="0" err="1" smtClean="0"/>
              <a:t>aglutinát</a:t>
            </a:r>
            <a:r>
              <a:rPr lang="cs-CZ" altLang="cs-CZ" sz="2800" dirty="0" smtClean="0"/>
              <a:t>)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 smtClean="0"/>
              <a:t>průkaz protilátek u salmonelózy (</a:t>
            </a:r>
            <a:r>
              <a:rPr lang="cs-CZ" altLang="cs-CZ" sz="2800" dirty="0" err="1" smtClean="0"/>
              <a:t>Widalova</a:t>
            </a:r>
            <a:r>
              <a:rPr lang="cs-CZ" altLang="cs-CZ" sz="2800" dirty="0" smtClean="0"/>
              <a:t> reakce), </a:t>
            </a:r>
            <a:r>
              <a:rPr lang="cs-CZ" altLang="cs-CZ" sz="2800" dirty="0" err="1" smtClean="0"/>
              <a:t>yersiniózy</a:t>
            </a:r>
            <a:r>
              <a:rPr lang="cs-CZ" altLang="cs-CZ" sz="2800" dirty="0" smtClean="0"/>
              <a:t>, listeriózy, tularémie</a:t>
            </a:r>
          </a:p>
          <a:p>
            <a:pPr>
              <a:lnSpc>
                <a:spcPct val="110000"/>
              </a:lnSpc>
            </a:pPr>
            <a:r>
              <a:rPr lang="cs-CZ" altLang="cs-CZ" sz="2800" dirty="0"/>
              <a:t>přímá, nepřímá (na nosičích</a:t>
            </a:r>
            <a:r>
              <a:rPr lang="cs-CZ" altLang="cs-CZ" sz="2800" dirty="0" smtClean="0"/>
              <a:t>)- antigen je navázán na povrch vhodné částice (pasivní hemaglutinace- TPHA)</a:t>
            </a:r>
            <a:endParaRPr lang="cs-CZ" altLang="cs-CZ" sz="2800" dirty="0"/>
          </a:p>
          <a:p>
            <a:pPr marL="109728" indent="0" eaLnBrk="1" hangingPunct="1">
              <a:lnSpc>
                <a:spcPct val="110000"/>
              </a:lnSpc>
              <a:buNone/>
            </a:pPr>
            <a:endParaRPr lang="cs-CZ" altLang="cs-CZ" sz="2800" dirty="0" smtClean="0"/>
          </a:p>
        </p:txBody>
      </p:sp>
      <p:sp>
        <p:nvSpPr>
          <p:cNvPr id="7172" name="Line 6"/>
          <p:cNvSpPr>
            <a:spLocks noChangeShapeType="1"/>
          </p:cNvSpPr>
          <p:nvPr/>
        </p:nvSpPr>
        <p:spPr bwMode="auto">
          <a:xfrm>
            <a:off x="5373257" y="3140968"/>
            <a:ext cx="4333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5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82"/>
    </mc:Choice>
    <mc:Fallback xmlns="">
      <p:transition spd="slow" advTm="103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76672"/>
            <a:ext cx="8229600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 smtClean="0"/>
              <a:t>Komplement fixační reakce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628775"/>
            <a:ext cx="8002588" cy="4924425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2000" dirty="0" smtClean="0"/>
              <a:t>	</a:t>
            </a:r>
            <a:endParaRPr lang="cs-CZ" altLang="cs-CZ" sz="2800" dirty="0" smtClean="0"/>
          </a:p>
          <a:p>
            <a:pPr eaLnBrk="1" hangingPunct="1">
              <a:lnSpc>
                <a:spcPct val="110000"/>
              </a:lnSpc>
              <a:buFont typeface="Wingdings" pitchFamily="2" charset="2"/>
              <a:buChar char="ü"/>
            </a:pPr>
            <a:r>
              <a:rPr lang="cs-CZ" altLang="cs-CZ" sz="2800" dirty="0" smtClean="0"/>
              <a:t>komplex antigen + hledaná protilátka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ü"/>
            </a:pPr>
            <a:r>
              <a:rPr lang="cs-CZ" altLang="cs-CZ" sz="2800" dirty="0" smtClean="0"/>
              <a:t>komplement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ü"/>
            </a:pPr>
            <a:r>
              <a:rPr lang="cs-CZ" altLang="cs-CZ" sz="2800" dirty="0" smtClean="0"/>
              <a:t>indikátorový neboli hemolytický systém (beraní erytrocyty senzibilizované králičí protilátkou)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ü"/>
            </a:pPr>
            <a:endParaRPr lang="cs-CZ" altLang="cs-CZ" sz="2800" dirty="0" smtClean="0"/>
          </a:p>
          <a:p>
            <a:pPr eaLnBrk="1" hangingPunct="1">
              <a:lnSpc>
                <a:spcPct val="110000"/>
              </a:lnSpc>
              <a:buFont typeface="Wingdings" pitchFamily="2" charset="2"/>
              <a:buChar char="ü"/>
            </a:pPr>
            <a:endParaRPr lang="cs-CZ" altLang="cs-CZ" sz="2400" dirty="0" smtClean="0"/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2000" dirty="0" smtClean="0"/>
              <a:t>	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zábrana hemolýzy		</a:t>
            </a:r>
            <a:r>
              <a:rPr lang="cs-CZ" altLang="cs-CZ" sz="2400" b="1" dirty="0" smtClean="0"/>
              <a:t>hemolýza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2400" b="1" dirty="0" smtClean="0">
                <a:solidFill>
                  <a:srgbClr val="FF0000"/>
                </a:solidFill>
              </a:rPr>
              <a:t>	pozitivní reakce		</a:t>
            </a:r>
            <a:r>
              <a:rPr lang="cs-CZ" altLang="cs-CZ" sz="2400" b="1" dirty="0" smtClean="0"/>
              <a:t>negativní reakce</a:t>
            </a: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H="1">
            <a:off x="2484438" y="4292600"/>
            <a:ext cx="1368425" cy="790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>
            <a:off x="4356100" y="4292600"/>
            <a:ext cx="1223963" cy="790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3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96"/>
    </mc:Choice>
    <mc:Fallback xmlns="">
      <p:transition spd="slow" advTm="90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cf_test2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5" b="3748"/>
          <a:stretch>
            <a:fillRect/>
          </a:stretch>
        </p:blipFill>
        <p:spPr>
          <a:xfrm>
            <a:off x="2411413" y="836613"/>
            <a:ext cx="4138612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2555776" y="465083"/>
            <a:ext cx="3455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dirty="0"/>
              <a:t>Komplement fixační reakce</a:t>
            </a: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1403350" y="6092825"/>
            <a:ext cx="1439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FF0000"/>
                </a:solidFill>
              </a:rPr>
              <a:t>pozitivní</a:t>
            </a:r>
          </a:p>
        </p:txBody>
      </p:sp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5580063" y="6092825"/>
            <a:ext cx="1512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/>
              <a:t>negativní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5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80"/>
    </mc:Choice>
    <mc:Fallback xmlns="">
      <p:transition spd="slow" advTm="6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 smtClean="0"/>
              <a:t>Neutralizační reakce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2332038"/>
            <a:ext cx="8229600" cy="4049712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altLang="cs-CZ" sz="2800" dirty="0" smtClean="0"/>
              <a:t>protilátka brání biologickým účinkům antigenu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 smtClean="0"/>
              <a:t>ASLO – průkaz </a:t>
            </a:r>
            <a:r>
              <a:rPr lang="cs-CZ" altLang="cs-CZ" sz="2800" dirty="0" err="1" smtClean="0"/>
              <a:t>antistreptolyzinu</a:t>
            </a:r>
            <a:r>
              <a:rPr lang="cs-CZ" altLang="cs-CZ" sz="2800" dirty="0" smtClean="0"/>
              <a:t> O</a:t>
            </a:r>
          </a:p>
          <a:p>
            <a:pPr eaLnBrk="1" hangingPunct="1">
              <a:lnSpc>
                <a:spcPct val="110000"/>
              </a:lnSpc>
            </a:pPr>
            <a:endParaRPr lang="cs-CZ" altLang="cs-CZ" sz="2800" dirty="0" smtClean="0"/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cs-CZ" altLang="cs-CZ" sz="2800" dirty="0" smtClean="0"/>
              <a:t>	   přítomnost ASLO ve vyšetřovaném séru</a:t>
            </a:r>
          </a:p>
          <a:p>
            <a:pPr eaLnBrk="1" hangingPunct="1">
              <a:lnSpc>
                <a:spcPct val="110000"/>
              </a:lnSpc>
            </a:pPr>
            <a:endParaRPr lang="cs-CZ" altLang="cs-CZ" sz="2800" dirty="0" smtClean="0"/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cs-CZ" altLang="cs-CZ" sz="2800" dirty="0" smtClean="0"/>
              <a:t>			       </a:t>
            </a:r>
            <a:r>
              <a:rPr lang="cs-CZ" altLang="cs-CZ" sz="2800" b="1" dirty="0" smtClean="0">
                <a:solidFill>
                  <a:srgbClr val="FF0000"/>
                </a:solidFill>
              </a:rPr>
              <a:t>zábrana hemolýzy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cs-CZ" altLang="cs-CZ" sz="2800" b="1" dirty="0" smtClean="0">
                <a:solidFill>
                  <a:srgbClr val="FF0000"/>
                </a:solidFill>
              </a:rPr>
              <a:t>			        pozitivní reakce</a:t>
            </a: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4500563" y="4400550"/>
            <a:ext cx="0" cy="504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39"/>
    </mc:Choice>
    <mc:Fallback xmlns="">
      <p:transition spd="slow" advTm="68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2090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12875"/>
            <a:ext cx="7272337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Line 5"/>
          <p:cNvSpPr>
            <a:spLocks noChangeShapeType="1"/>
          </p:cNvSpPr>
          <p:nvPr/>
        </p:nvSpPr>
        <p:spPr bwMode="auto">
          <a:xfrm>
            <a:off x="1331913" y="2420938"/>
            <a:ext cx="5032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0" name="Line 7"/>
          <p:cNvSpPr>
            <a:spLocks noChangeShapeType="1"/>
          </p:cNvSpPr>
          <p:nvPr/>
        </p:nvSpPr>
        <p:spPr bwMode="auto">
          <a:xfrm>
            <a:off x="1331913" y="5445125"/>
            <a:ext cx="5032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1" name="Line 8"/>
          <p:cNvSpPr>
            <a:spLocks noChangeShapeType="1"/>
          </p:cNvSpPr>
          <p:nvPr/>
        </p:nvSpPr>
        <p:spPr bwMode="auto">
          <a:xfrm>
            <a:off x="1331913" y="4941888"/>
            <a:ext cx="5032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2097840" y="747712"/>
            <a:ext cx="56425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dirty="0"/>
              <a:t>Neutralizační reakce - průkaz ASLO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77"/>
    </mc:Choice>
    <mc:Fallback xmlns="">
      <p:transition spd="slow" advTm="62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00393" y="476672"/>
            <a:ext cx="82296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dirty="0" smtClean="0"/>
              <a:t>Reakce se značenými složkami-Imunofluorescence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altLang="cs-CZ" sz="2800" smtClean="0"/>
              <a:t>jedna složka značena fluorescenčním barvivem, průkaz pomocí fluorescenčního mikroskopu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u="sng" smtClean="0"/>
              <a:t>přímá</a:t>
            </a:r>
            <a:r>
              <a:rPr lang="cs-CZ" altLang="cs-CZ" sz="2800" smtClean="0"/>
              <a:t> – průkaz antigenu: </a:t>
            </a:r>
            <a:r>
              <a:rPr lang="cs-CZ" altLang="cs-CZ" sz="2800" i="1" smtClean="0"/>
              <a:t>T.pallidum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u="sng" smtClean="0"/>
              <a:t>nepřímá</a:t>
            </a:r>
            <a:r>
              <a:rPr lang="cs-CZ" altLang="cs-CZ" sz="2800" smtClean="0"/>
              <a:t> – průkaz protilátek: syfilis, anaplazmóza, HHV6</a:t>
            </a:r>
          </a:p>
          <a:p>
            <a:pPr eaLnBrk="1" hangingPunct="1">
              <a:buFontTx/>
              <a:buNone/>
            </a:pPr>
            <a:endParaRPr lang="cs-CZ" altLang="cs-CZ" smtClean="0"/>
          </a:p>
        </p:txBody>
      </p:sp>
      <p:pic>
        <p:nvPicPr>
          <p:cNvPr id="15364" name="Picture 4" descr="trepon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94175"/>
            <a:ext cx="36004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331913" y="5661025"/>
            <a:ext cx="35290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/>
              <a:t>Nepřímá imunofluorescence</a:t>
            </a:r>
          </a:p>
          <a:p>
            <a:r>
              <a:rPr lang="cs-CZ" altLang="cs-CZ" sz="2000"/>
              <a:t>- protilátky proti </a:t>
            </a:r>
            <a:r>
              <a:rPr lang="cs-CZ" altLang="cs-CZ" sz="2000" i="1"/>
              <a:t>T.pallidum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7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71"/>
    </mc:Choice>
    <mc:Fallback xmlns="">
      <p:transition spd="slow" advTm="117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1168f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28775"/>
            <a:ext cx="2514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6" descr="mosa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49500"/>
            <a:ext cx="4032250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Virus_diagr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05263"/>
            <a:ext cx="32289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250825" y="6165850"/>
            <a:ext cx="4824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dirty="0">
                <a:latin typeface="+mn-lt"/>
              </a:rPr>
              <a:t>Schéma viru mozaikové choroby tabáku</a:t>
            </a:r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755650" y="620713"/>
            <a:ext cx="3816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dirty="0" err="1">
                <a:latin typeface="+mn-lt"/>
              </a:rPr>
              <a:t>Elektronoptický</a:t>
            </a:r>
            <a:r>
              <a:rPr lang="cs-CZ" altLang="cs-CZ" sz="2000" dirty="0">
                <a:latin typeface="+mn-lt"/>
              </a:rPr>
              <a:t> snímek viru mozaikové choroby tabáku</a:t>
            </a:r>
          </a:p>
        </p:txBody>
      </p:sp>
      <p:sp>
        <p:nvSpPr>
          <p:cNvPr id="4103" name="Text Box 10"/>
          <p:cNvSpPr txBox="1">
            <a:spLocks noChangeArrowheads="1"/>
          </p:cNvSpPr>
          <p:nvPr/>
        </p:nvSpPr>
        <p:spPr bwMode="auto">
          <a:xfrm>
            <a:off x="4932363" y="1557338"/>
            <a:ext cx="3457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dirty="0">
                <a:latin typeface="+mn-lt"/>
              </a:rPr>
              <a:t>Mozaiková choroba tabáku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5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53"/>
    </mc:Choice>
    <mc:Fallback xmlns="">
      <p:transition spd="slow" advTm="20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/>
              <a:t>Reakce se značenými </a:t>
            </a:r>
            <a:r>
              <a:rPr lang="cs-CZ" altLang="cs-CZ" b="1" dirty="0" smtClean="0"/>
              <a:t>složkami-enzymová </a:t>
            </a:r>
            <a:r>
              <a:rPr lang="cs-CZ" altLang="cs-CZ" sz="4000" b="1" dirty="0" err="1" smtClean="0"/>
              <a:t>imunoanalýza</a:t>
            </a:r>
            <a:endParaRPr lang="cs-CZ" altLang="cs-CZ" sz="4000" b="1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72816"/>
            <a:ext cx="8686800" cy="4525963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cs-CZ" altLang="cs-CZ" sz="2800" dirty="0" smtClean="0"/>
              <a:t>jedna složka značena enzymem, který rozloží přidaný substrát za vzniku barevného produktu</a:t>
            </a:r>
          </a:p>
          <a:p>
            <a:pPr eaLnBrk="1" hangingPunct="1">
              <a:lnSpc>
                <a:spcPct val="105000"/>
              </a:lnSpc>
            </a:pPr>
            <a:r>
              <a:rPr lang="cs-CZ" altLang="cs-CZ" sz="2800" dirty="0" smtClean="0"/>
              <a:t>Výsledek: barevná reakce</a:t>
            </a:r>
          </a:p>
          <a:p>
            <a:pPr eaLnBrk="1" hangingPunct="1">
              <a:lnSpc>
                <a:spcPct val="105000"/>
              </a:lnSpc>
            </a:pPr>
            <a:r>
              <a:rPr lang="cs-CZ" altLang="cs-CZ" sz="2800" dirty="0" smtClean="0"/>
              <a:t>Hodnocení: měření absorbance</a:t>
            </a:r>
          </a:p>
          <a:p>
            <a:pPr eaLnBrk="1" hangingPunct="1">
              <a:lnSpc>
                <a:spcPct val="105000"/>
              </a:lnSpc>
            </a:pPr>
            <a:r>
              <a:rPr lang="cs-CZ" altLang="cs-CZ" sz="2800" u="sng" dirty="0" smtClean="0"/>
              <a:t>ELISA</a:t>
            </a:r>
            <a:r>
              <a:rPr lang="cs-CZ" altLang="cs-CZ" sz="2800" dirty="0" smtClean="0"/>
              <a:t> (enzyme-</a:t>
            </a:r>
            <a:r>
              <a:rPr lang="cs-CZ" altLang="cs-CZ" sz="2800" dirty="0" err="1" smtClean="0"/>
              <a:t>linked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immunosorbent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assay</a:t>
            </a:r>
            <a:r>
              <a:rPr lang="cs-CZ" altLang="cs-CZ" sz="2800" dirty="0" smtClean="0"/>
              <a:t>)</a:t>
            </a:r>
          </a:p>
          <a:p>
            <a:pPr eaLnBrk="1" hangingPunct="1">
              <a:lnSpc>
                <a:spcPct val="105000"/>
              </a:lnSpc>
            </a:pPr>
            <a:r>
              <a:rPr lang="cs-CZ" altLang="cs-CZ" sz="2800" dirty="0" smtClean="0"/>
              <a:t>průkaz antigenu: </a:t>
            </a:r>
            <a:r>
              <a:rPr lang="cs-CZ" altLang="cs-CZ" sz="2800" dirty="0" err="1" smtClean="0"/>
              <a:t>HBsAg</a:t>
            </a:r>
            <a:r>
              <a:rPr lang="cs-CZ" altLang="cs-CZ" sz="2800" dirty="0" smtClean="0"/>
              <a:t>, respirační viry, chlamydie</a:t>
            </a:r>
          </a:p>
          <a:p>
            <a:pPr eaLnBrk="1" hangingPunct="1">
              <a:lnSpc>
                <a:spcPct val="105000"/>
              </a:lnSpc>
            </a:pPr>
            <a:r>
              <a:rPr lang="cs-CZ" altLang="cs-CZ" sz="2800" b="1" dirty="0" smtClean="0">
                <a:solidFill>
                  <a:srgbClr val="FF0000"/>
                </a:solidFill>
              </a:rPr>
              <a:t>průkaz protilátek: univerzální použití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19"/>
    </mc:Choice>
    <mc:Fallback xmlns="">
      <p:transition spd="slow" advTm="67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b="1" dirty="0" smtClean="0"/>
              <a:t>Princip metody ELISA</a:t>
            </a:r>
          </a:p>
        </p:txBody>
      </p:sp>
      <p:pic>
        <p:nvPicPr>
          <p:cNvPr id="17411" name="Picture 6" descr="elis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 b="32840"/>
          <a:stretch>
            <a:fillRect/>
          </a:stretch>
        </p:blipFill>
        <p:spPr bwMode="auto">
          <a:xfrm>
            <a:off x="1547664" y="2548063"/>
            <a:ext cx="5094436" cy="308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0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10"/>
    </mc:Choice>
    <mc:Fallback xmlns="">
      <p:transition spd="slow" advTm="63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 </a:t>
            </a:r>
          </a:p>
        </p:txBody>
      </p:sp>
      <p:pic>
        <p:nvPicPr>
          <p:cNvPr id="18435" name="Picture 5" descr="Obrázek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357563"/>
            <a:ext cx="403225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P20800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3960812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5148065" y="1052513"/>
            <a:ext cx="36006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dirty="0"/>
              <a:t>ELISA – průkaz </a:t>
            </a:r>
            <a:r>
              <a:rPr lang="cs-CZ" altLang="cs-CZ" sz="2400" dirty="0" err="1"/>
              <a:t>HBsAg</a:t>
            </a:r>
            <a:endParaRPr lang="cs-CZ" altLang="cs-CZ" sz="2400" dirty="0"/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179513" y="5373688"/>
            <a:ext cx="381622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dirty="0"/>
              <a:t>Souprava pro vyšetření metodou ELISA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5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04"/>
    </mc:Choice>
    <mc:Fallback xmlns="">
      <p:transition spd="slow" advTm="30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dirty="0" smtClean="0"/>
              <a:t>Reakce se značenými složkami -Western </a:t>
            </a:r>
            <a:r>
              <a:rPr lang="cs-CZ" altLang="cs-CZ" sz="4000" b="1" dirty="0" err="1" smtClean="0"/>
              <a:t>blot</a:t>
            </a:r>
            <a:endParaRPr lang="cs-CZ" altLang="cs-CZ" sz="4000" b="1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cs-CZ" altLang="cs-CZ" sz="2800" dirty="0" smtClean="0"/>
              <a:t>	Antigen rozdělený na jednotlivé polypeptidy dle molekulové hmotnosti na nitrocelulózovém pásku</a:t>
            </a:r>
          </a:p>
          <a:p>
            <a:pPr marL="990600" lvl="1" indent="-533400" eaLnBrk="1" hangingPunct="1">
              <a:lnSpc>
                <a:spcPct val="110000"/>
              </a:lnSpc>
              <a:buFontTx/>
              <a:buAutoNum type="arabicPeriod"/>
            </a:pPr>
            <a:r>
              <a:rPr lang="cs-CZ" altLang="cs-CZ" sz="2400" dirty="0" smtClean="0"/>
              <a:t>vazba hledaných protilátek ze séra na příslušné antigenní frakce</a:t>
            </a:r>
          </a:p>
          <a:p>
            <a:pPr marL="990600" lvl="1" indent="-533400" eaLnBrk="1" hangingPunct="1">
              <a:lnSpc>
                <a:spcPct val="110000"/>
              </a:lnSpc>
              <a:buFontTx/>
              <a:buAutoNum type="arabicPeriod"/>
            </a:pPr>
            <a:r>
              <a:rPr lang="cs-CZ" altLang="cs-CZ" sz="2400" dirty="0" smtClean="0"/>
              <a:t>přidání protilátky značené enzymem</a:t>
            </a:r>
          </a:p>
          <a:p>
            <a:pPr marL="990600" lvl="1" indent="-533400" eaLnBrk="1" hangingPunct="1">
              <a:lnSpc>
                <a:spcPct val="110000"/>
              </a:lnSpc>
              <a:buFontTx/>
              <a:buAutoNum type="arabicPeriod"/>
            </a:pPr>
            <a:r>
              <a:rPr lang="cs-CZ" altLang="cs-CZ" sz="2400" dirty="0" smtClean="0"/>
              <a:t>přidání substrátu</a:t>
            </a:r>
          </a:p>
          <a:p>
            <a:pPr marL="990600" lvl="1" indent="-533400" eaLnBrk="1" hangingPunct="1">
              <a:lnSpc>
                <a:spcPct val="110000"/>
              </a:lnSpc>
              <a:buFontTx/>
              <a:buAutoNum type="arabicPeriod"/>
            </a:pPr>
            <a:r>
              <a:rPr lang="cs-CZ" altLang="cs-CZ" sz="2400" dirty="0" smtClean="0"/>
              <a:t>výsledná reakce – barevný proužek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6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99"/>
    </mc:Choice>
    <mc:Fallback xmlns="">
      <p:transition spd="slow" advTm="81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6" descr="P5280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818217"/>
            <a:ext cx="5040312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Oval 7"/>
          <p:cNvSpPr>
            <a:spLocks noChangeArrowheads="1"/>
          </p:cNvSpPr>
          <p:nvPr/>
        </p:nvSpPr>
        <p:spPr bwMode="auto">
          <a:xfrm>
            <a:off x="1763688" y="4005064"/>
            <a:ext cx="792162" cy="2889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20485" name="Oval 9"/>
          <p:cNvSpPr>
            <a:spLocks noChangeArrowheads="1"/>
          </p:cNvSpPr>
          <p:nvPr/>
        </p:nvSpPr>
        <p:spPr bwMode="auto">
          <a:xfrm>
            <a:off x="1907704" y="5517232"/>
            <a:ext cx="792163" cy="2889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20486" name="Oval 10"/>
          <p:cNvSpPr>
            <a:spLocks noChangeArrowheads="1"/>
          </p:cNvSpPr>
          <p:nvPr/>
        </p:nvSpPr>
        <p:spPr bwMode="auto">
          <a:xfrm>
            <a:off x="1902911" y="5772555"/>
            <a:ext cx="792163" cy="2889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20487" name="Rectangle 11"/>
          <p:cNvSpPr>
            <a:spLocks noChangeArrowheads="1"/>
          </p:cNvSpPr>
          <p:nvPr/>
        </p:nvSpPr>
        <p:spPr bwMode="auto">
          <a:xfrm>
            <a:off x="2555850" y="1412776"/>
            <a:ext cx="48965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2400" dirty="0"/>
              <a:t>Western </a:t>
            </a:r>
            <a:r>
              <a:rPr lang="cs-CZ" altLang="cs-CZ" sz="2400" dirty="0" err="1"/>
              <a:t>blot</a:t>
            </a:r>
            <a:r>
              <a:rPr lang="cs-CZ" altLang="cs-CZ" sz="2400" dirty="0"/>
              <a:t> </a:t>
            </a:r>
            <a:r>
              <a:rPr lang="cs-CZ" altLang="cs-CZ" sz="2400" i="1" dirty="0" err="1"/>
              <a:t>T.pallidum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IgG</a:t>
            </a:r>
            <a:endParaRPr lang="cs-CZ" altLang="cs-CZ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6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61"/>
    </mc:Choice>
    <mc:Fallback xmlns="">
      <p:transition spd="slow" advTm="34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 dirty="0" smtClean="0"/>
              <a:t>Interpretace serologických výsledků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1336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800" smtClean="0"/>
              <a:t>průkaz protilátek svědčí pro setkání s antigenem (kdy ?), k diagnóze infekce většinou nestačí</a:t>
            </a:r>
          </a:p>
          <a:p>
            <a:pPr eaLnBrk="1" hangingPunct="1"/>
            <a:endParaRPr lang="cs-CZ" altLang="cs-CZ" sz="2800" smtClean="0"/>
          </a:p>
          <a:p>
            <a:pPr eaLnBrk="1" hangingPunct="1"/>
            <a:r>
              <a:rPr lang="cs-CZ" altLang="cs-CZ" sz="2800" smtClean="0"/>
              <a:t>dynamika imunitní reakce:</a:t>
            </a:r>
          </a:p>
          <a:p>
            <a:pPr eaLnBrk="1" hangingPunct="1"/>
            <a:endParaRPr lang="cs-CZ" altLang="cs-CZ" sz="2800" smtClean="0"/>
          </a:p>
          <a:p>
            <a:pPr eaLnBrk="1" hangingPunct="1">
              <a:buFontTx/>
              <a:buNone/>
            </a:pPr>
            <a:r>
              <a:rPr lang="cs-CZ" altLang="cs-CZ" sz="2800" smtClean="0"/>
              <a:t>	setkání s antigenem                 průkaz protilátek</a:t>
            </a:r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4211638" y="4941888"/>
            <a:ext cx="13684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356100" y="4545013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/>
              <a:t>10 dní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8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60"/>
    </mc:Choice>
    <mc:Fallback xmlns="">
      <p:transition spd="slow" advTm="72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 smtClean="0"/>
              <a:t>Serologický průkaz infekce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1336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800" smtClean="0"/>
              <a:t>vyšetření dvou vzorků séra: akutní na začátku onemocnění, rekonvalescentní za 10 až 14 dní</a:t>
            </a:r>
          </a:p>
          <a:p>
            <a:pPr eaLnBrk="1" hangingPunct="1"/>
            <a:r>
              <a:rPr lang="cs-CZ" altLang="cs-CZ" sz="2800" smtClean="0"/>
              <a:t>průkazný nález: čtyřnásobný vzestup titru nebo serokonverze</a:t>
            </a:r>
          </a:p>
          <a:p>
            <a:pPr eaLnBrk="1" hangingPunct="1"/>
            <a:r>
              <a:rPr lang="cs-CZ" altLang="cs-CZ" sz="2800" smtClean="0"/>
              <a:t>vzorky nutno vyšetřit zaráz !</a:t>
            </a:r>
          </a:p>
          <a:p>
            <a:pPr eaLnBrk="1" hangingPunct="1"/>
            <a:endParaRPr lang="cs-CZ" altLang="cs-CZ" sz="2800" smtClean="0"/>
          </a:p>
          <a:p>
            <a:pPr eaLnBrk="1" hangingPunct="1">
              <a:buFontTx/>
              <a:buNone/>
            </a:pPr>
            <a:r>
              <a:rPr lang="cs-CZ" altLang="cs-CZ" sz="2400" smtClean="0"/>
              <a:t>	</a:t>
            </a:r>
            <a:r>
              <a:rPr lang="cs-CZ" altLang="cs-CZ" sz="2800" smtClean="0"/>
              <a:t>titr protilátek  =  nejvyšší ředění, v němž ještě došlo k prokazatelné serologické reakci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3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24"/>
    </mc:Choice>
    <mc:Fallback xmlns="">
      <p:transition spd="slow" advTm="61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6207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800" b="1" smtClean="0">
                <a:solidFill>
                  <a:schemeClr val="accent2"/>
                </a:solidFill>
              </a:rPr>
              <a:t>IgM</a:t>
            </a:r>
            <a:r>
              <a:rPr lang="cs-CZ" altLang="cs-CZ" sz="2800" smtClean="0"/>
              <a:t> – první protilátky, přetrvávají týden až několik měsíců, svědčí pro čerstvou infekci</a:t>
            </a:r>
          </a:p>
          <a:p>
            <a:pPr eaLnBrk="1" hangingPunct="1"/>
            <a:r>
              <a:rPr lang="cs-CZ" altLang="cs-CZ" sz="2800" b="1" smtClean="0">
                <a:solidFill>
                  <a:schemeClr val="accent2"/>
                </a:solidFill>
              </a:rPr>
              <a:t>IgA</a:t>
            </a:r>
            <a:r>
              <a:rPr lang="cs-CZ" altLang="cs-CZ" sz="2800" smtClean="0"/>
              <a:t> – přetrvávají o něco déle, svědčí pro čerstvou nebo nedávnou infekci</a:t>
            </a:r>
          </a:p>
          <a:p>
            <a:pPr eaLnBrk="1" hangingPunct="1"/>
            <a:r>
              <a:rPr lang="cs-CZ" altLang="cs-CZ" sz="2800" b="1" smtClean="0">
                <a:solidFill>
                  <a:schemeClr val="accent2"/>
                </a:solidFill>
              </a:rPr>
              <a:t>IgG</a:t>
            </a:r>
            <a:r>
              <a:rPr lang="cs-CZ" altLang="cs-CZ" sz="2800" smtClean="0"/>
              <a:t> – nejvyšší hladina měsíc po začátku onemocnění, mohou přetrvávat roky</a:t>
            </a:r>
          </a:p>
        </p:txBody>
      </p:sp>
      <p:pic>
        <p:nvPicPr>
          <p:cNvPr id="23556" name="Picture 4" descr="abti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2" b="16847"/>
          <a:stretch>
            <a:fillRect/>
          </a:stretch>
        </p:blipFill>
        <p:spPr bwMode="auto">
          <a:xfrm>
            <a:off x="4751388" y="3429000"/>
            <a:ext cx="439261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92"/>
    </mc:Choice>
    <mc:Fallback xmlns="">
      <p:transition spd="slow" advTm="140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Virologie- shrnutí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Virion</a:t>
            </a:r>
          </a:p>
          <a:p>
            <a:r>
              <a:rPr lang="cs-CZ" sz="2800" dirty="0" smtClean="0"/>
              <a:t>Stavba virionu</a:t>
            </a:r>
          </a:p>
          <a:p>
            <a:r>
              <a:rPr lang="cs-CZ" sz="2800" dirty="0" smtClean="0"/>
              <a:t>Reprodukce virů</a:t>
            </a:r>
          </a:p>
          <a:p>
            <a:r>
              <a:rPr lang="cs-CZ" sz="2800" dirty="0" smtClean="0"/>
              <a:t>Průběh a formy virových infekcí</a:t>
            </a:r>
          </a:p>
          <a:p>
            <a:r>
              <a:rPr lang="cs-CZ" sz="2800" dirty="0" smtClean="0"/>
              <a:t>Diagnostika virových onemocnění:</a:t>
            </a:r>
          </a:p>
          <a:p>
            <a:pPr marL="0" indent="0">
              <a:buNone/>
            </a:pPr>
            <a:r>
              <a:rPr lang="cs-CZ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Přímá</a:t>
            </a:r>
          </a:p>
          <a:p>
            <a:pPr marL="0" indent="0">
              <a:buNone/>
            </a:pPr>
            <a:r>
              <a:rPr lang="cs-CZ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Nepřímá </a:t>
            </a:r>
          </a:p>
          <a:p>
            <a:endParaRPr lang="cs-CZ" sz="28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967"/>
    </mc:Choice>
    <mc:Fallback xmlns="">
      <p:transition spd="slow" advTm="137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dirty="0" smtClean="0"/>
              <a:t>Děkuji za pozornost</a:t>
            </a:r>
            <a:endParaRPr lang="cs-CZ" sz="3600" dirty="0"/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2" t="14500" r="30003" b="6499"/>
          <a:stretch>
            <a:fillRect/>
          </a:stretch>
        </p:blipFill>
        <p:spPr bwMode="auto">
          <a:xfrm>
            <a:off x="1835150" y="1628775"/>
            <a:ext cx="561657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27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dirty="0" smtClean="0"/>
              <a:t>Povaha virů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332038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800" dirty="0" smtClean="0"/>
              <a:t>viry nejsou organizovány jako buňky, ale jako částice (</a:t>
            </a:r>
            <a:r>
              <a:rPr lang="cs-CZ" altLang="cs-CZ" sz="2800" dirty="0" err="1" smtClean="0"/>
              <a:t>podbuněčné</a:t>
            </a:r>
            <a:r>
              <a:rPr lang="cs-CZ" altLang="cs-CZ" sz="2800" dirty="0" smtClean="0"/>
              <a:t> organismy)</a:t>
            </a:r>
          </a:p>
          <a:p>
            <a:pPr eaLnBrk="1" hangingPunct="1"/>
            <a:r>
              <a:rPr lang="cs-CZ" altLang="cs-CZ" sz="2800" dirty="0" smtClean="0"/>
              <a:t>obsahují jediný typ nukleové kyseliny: buď RNA nebo DNA</a:t>
            </a:r>
          </a:p>
          <a:p>
            <a:pPr eaLnBrk="1" hangingPunct="1"/>
            <a:r>
              <a:rPr lang="cs-CZ" altLang="cs-CZ" sz="2800" dirty="0" smtClean="0"/>
              <a:t>nemnoží se dělením, ale syntézou svých složek</a:t>
            </a:r>
          </a:p>
          <a:p>
            <a:pPr eaLnBrk="1" hangingPunct="1"/>
            <a:r>
              <a:rPr lang="cs-CZ" altLang="cs-CZ" sz="2800" dirty="0" smtClean="0"/>
              <a:t>syntéza je závislá na </a:t>
            </a:r>
            <a:r>
              <a:rPr lang="cs-CZ" altLang="cs-CZ" sz="2800" dirty="0" err="1" smtClean="0"/>
              <a:t>ribosomech</a:t>
            </a:r>
            <a:r>
              <a:rPr lang="cs-CZ" altLang="cs-CZ" sz="2800" dirty="0" smtClean="0"/>
              <a:t> hostitelské buňky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2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36"/>
    </mc:Choice>
    <mc:Fallback xmlns="">
      <p:transition spd="slow" advTm="31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600" b="1" dirty="0" smtClean="0"/>
              <a:t>Stavba virionu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 smtClean="0"/>
              <a:t>	</a:t>
            </a:r>
            <a:r>
              <a:rPr lang="cs-CZ" altLang="cs-CZ" sz="2800" b="1" dirty="0" smtClean="0">
                <a:solidFill>
                  <a:srgbClr val="0066CC"/>
                </a:solidFill>
              </a:rPr>
              <a:t>virion</a:t>
            </a:r>
            <a:r>
              <a:rPr lang="cs-CZ" altLang="cs-CZ" sz="2800" dirty="0" smtClean="0"/>
              <a:t> = virová částice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-"/>
            </a:pPr>
            <a:r>
              <a:rPr lang="cs-CZ" altLang="cs-CZ" sz="2600" u="sng" dirty="0" smtClean="0"/>
              <a:t>vnitřní část</a:t>
            </a:r>
            <a:r>
              <a:rPr lang="cs-CZ" altLang="cs-CZ" sz="2600" dirty="0" smtClean="0"/>
              <a:t> – </a:t>
            </a:r>
            <a:r>
              <a:rPr lang="cs-CZ" altLang="cs-CZ" sz="2600" b="1" dirty="0" smtClean="0">
                <a:solidFill>
                  <a:srgbClr val="0066CC"/>
                </a:solidFill>
              </a:rPr>
              <a:t>dřeň</a:t>
            </a:r>
            <a:r>
              <a:rPr lang="cs-CZ" altLang="cs-CZ" sz="2600" dirty="0" smtClean="0"/>
              <a:t> neboli </a:t>
            </a:r>
            <a:r>
              <a:rPr lang="cs-CZ" altLang="cs-CZ" sz="2600" b="1" dirty="0" smtClean="0">
                <a:solidFill>
                  <a:srgbClr val="0066CC"/>
                </a:solidFill>
              </a:rPr>
              <a:t>nukleoid</a:t>
            </a:r>
            <a:r>
              <a:rPr lang="cs-CZ" altLang="cs-CZ" sz="2600" dirty="0" smtClean="0"/>
              <a:t> obsahuje nukleovou kyselinu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-"/>
            </a:pPr>
            <a:r>
              <a:rPr lang="cs-CZ" altLang="cs-CZ" sz="2600" u="sng" dirty="0" smtClean="0"/>
              <a:t>zevní část</a:t>
            </a:r>
            <a:r>
              <a:rPr lang="cs-CZ" altLang="cs-CZ" sz="2600" dirty="0" smtClean="0"/>
              <a:t> – </a:t>
            </a:r>
            <a:r>
              <a:rPr lang="cs-CZ" altLang="cs-CZ" sz="2600" b="1" dirty="0" smtClean="0">
                <a:solidFill>
                  <a:srgbClr val="0066CC"/>
                </a:solidFill>
              </a:rPr>
              <a:t>kapsida</a:t>
            </a:r>
            <a:r>
              <a:rPr lang="cs-CZ" altLang="cs-CZ" sz="2600" dirty="0" smtClean="0"/>
              <a:t> obsahuje bílkovinu, je sestavena z bílkovinných podjednotek (</a:t>
            </a:r>
            <a:r>
              <a:rPr lang="cs-CZ" altLang="cs-CZ" sz="2600" dirty="0" err="1" smtClean="0"/>
              <a:t>protomer</a:t>
            </a:r>
            <a:r>
              <a:rPr lang="cs-CZ" altLang="cs-CZ" sz="2600" dirty="0" smtClean="0"/>
              <a:t>) uspořádaných symetricky</a:t>
            </a:r>
          </a:p>
          <a:p>
            <a:pPr lvl="1">
              <a:lnSpc>
                <a:spcPct val="110000"/>
              </a:lnSpc>
            </a:pPr>
            <a:r>
              <a:rPr lang="cs-CZ" altLang="cs-CZ" sz="2800" dirty="0"/>
              <a:t>kapsida s </a:t>
            </a:r>
            <a:r>
              <a:rPr lang="cs-CZ" altLang="cs-CZ" sz="2800" u="sng" dirty="0"/>
              <a:t>kubickou (</a:t>
            </a:r>
            <a:r>
              <a:rPr lang="cs-CZ" altLang="cs-CZ" sz="2800" u="sng" dirty="0" err="1"/>
              <a:t>ikosaedrální</a:t>
            </a:r>
            <a:r>
              <a:rPr lang="cs-CZ" altLang="cs-CZ" sz="2800" u="sng" dirty="0"/>
              <a:t>) symetrií</a:t>
            </a:r>
            <a:r>
              <a:rPr lang="cs-CZ" altLang="cs-CZ" sz="2800" dirty="0"/>
              <a:t> – tvar dvacetistěnu (např. </a:t>
            </a:r>
            <a:r>
              <a:rPr lang="cs-CZ" altLang="cs-CZ" sz="2800" dirty="0" err="1"/>
              <a:t>herpesviry</a:t>
            </a:r>
            <a:r>
              <a:rPr lang="cs-CZ" altLang="cs-CZ" sz="2800" dirty="0"/>
              <a:t>, adenoviry)</a:t>
            </a:r>
          </a:p>
          <a:p>
            <a:pPr lvl="1">
              <a:lnSpc>
                <a:spcPct val="110000"/>
              </a:lnSpc>
            </a:pPr>
            <a:r>
              <a:rPr lang="cs-CZ" altLang="cs-CZ" sz="2800" dirty="0"/>
              <a:t>kapsida se </a:t>
            </a:r>
            <a:r>
              <a:rPr lang="cs-CZ" altLang="cs-CZ" sz="2800" u="sng" dirty="0"/>
              <a:t>spirální (</a:t>
            </a:r>
            <a:r>
              <a:rPr lang="cs-CZ" altLang="cs-CZ" sz="2800" u="sng" dirty="0" err="1"/>
              <a:t>helikální</a:t>
            </a:r>
            <a:r>
              <a:rPr lang="cs-CZ" altLang="cs-CZ" sz="2800" u="sng" dirty="0"/>
              <a:t>) symetrií</a:t>
            </a:r>
            <a:r>
              <a:rPr lang="cs-CZ" altLang="cs-CZ" sz="2800" dirty="0"/>
              <a:t> – tvar válce (např. </a:t>
            </a:r>
            <a:r>
              <a:rPr lang="cs-CZ" altLang="cs-CZ" sz="2800" dirty="0" err="1"/>
              <a:t>orthomyxoviry</a:t>
            </a:r>
            <a:r>
              <a:rPr lang="cs-CZ" altLang="cs-CZ" sz="2800" dirty="0"/>
              <a:t>)</a:t>
            </a:r>
          </a:p>
          <a:p>
            <a:pPr lvl="1">
              <a:lnSpc>
                <a:spcPct val="110000"/>
              </a:lnSpc>
            </a:pPr>
            <a:r>
              <a:rPr lang="cs-CZ" altLang="cs-CZ" sz="2800" dirty="0"/>
              <a:t>kapsida s </a:t>
            </a:r>
            <a:r>
              <a:rPr lang="cs-CZ" altLang="cs-CZ" sz="2800" u="sng" dirty="0"/>
              <a:t>komplexní symetrií</a:t>
            </a:r>
            <a:r>
              <a:rPr lang="cs-CZ" altLang="cs-CZ" sz="2800" dirty="0"/>
              <a:t> – např. bičíkaté fágy, </a:t>
            </a:r>
            <a:r>
              <a:rPr lang="cs-CZ" altLang="cs-CZ" sz="2800" dirty="0" err="1" smtClean="0"/>
              <a:t>poxviry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 smtClean="0"/>
              <a:t>	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0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99"/>
    </mc:Choice>
    <mc:Fallback xmlns="">
      <p:transition spd="slow" advTm="60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>
                <a:solidFill>
                  <a:srgbClr val="D2533C"/>
                </a:solidFill>
              </a:rPr>
              <a:t>Stavba virionu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772816"/>
            <a:ext cx="8229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nukleoid + kapsida = </a:t>
            </a:r>
            <a:r>
              <a:rPr lang="cs-CZ" altLang="cs-CZ" sz="2800" b="1" dirty="0" err="1">
                <a:solidFill>
                  <a:srgbClr val="0066CC"/>
                </a:solidFill>
              </a:rPr>
              <a:t>nukleokapsida</a:t>
            </a:r>
            <a:r>
              <a:rPr lang="cs-CZ" altLang="cs-CZ" sz="2800" dirty="0">
                <a:solidFill>
                  <a:srgbClr val="0066CC"/>
                </a:solidFill>
              </a:rPr>
              <a:t> </a:t>
            </a:r>
            <a:r>
              <a:rPr lang="cs-CZ" altLang="cs-CZ" sz="2800" dirty="0"/>
              <a:t>(</a:t>
            </a:r>
            <a:r>
              <a:rPr lang="cs-CZ" altLang="cs-CZ" sz="2800" b="1" dirty="0">
                <a:solidFill>
                  <a:srgbClr val="CC0000"/>
                </a:solidFill>
              </a:rPr>
              <a:t>neobalené viry</a:t>
            </a:r>
            <a:r>
              <a:rPr lang="cs-CZ" altLang="cs-CZ" sz="2800" dirty="0"/>
              <a:t>, např. </a:t>
            </a:r>
            <a:r>
              <a:rPr lang="cs-CZ" altLang="cs-CZ" sz="2800" dirty="0" err="1"/>
              <a:t>pikornaviry</a:t>
            </a:r>
            <a:r>
              <a:rPr lang="cs-CZ" altLang="cs-CZ" sz="2800" dirty="0"/>
              <a:t>, adenoviry)</a:t>
            </a:r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r>
              <a:rPr lang="cs-CZ" altLang="cs-CZ" sz="2800" dirty="0" err="1" smtClean="0"/>
              <a:t>nukleokapsida</a:t>
            </a:r>
            <a:r>
              <a:rPr lang="cs-CZ" altLang="cs-CZ" sz="2800" dirty="0" smtClean="0"/>
              <a:t> </a:t>
            </a:r>
            <a:r>
              <a:rPr lang="cs-CZ" altLang="cs-CZ" sz="2800" dirty="0"/>
              <a:t>může být uložena ve virovém obalu (</a:t>
            </a:r>
            <a:r>
              <a:rPr lang="cs-CZ" altLang="cs-CZ" sz="2800" b="1" dirty="0">
                <a:solidFill>
                  <a:srgbClr val="CC0000"/>
                </a:solidFill>
              </a:rPr>
              <a:t>obalené viry</a:t>
            </a:r>
            <a:r>
              <a:rPr lang="cs-CZ" altLang="cs-CZ" sz="2800" dirty="0"/>
              <a:t>, např. </a:t>
            </a:r>
            <a:r>
              <a:rPr lang="cs-CZ" altLang="cs-CZ" sz="2800" dirty="0" err="1"/>
              <a:t>herpesviry</a:t>
            </a:r>
            <a:r>
              <a:rPr lang="cs-CZ" altLang="cs-CZ" sz="2800" dirty="0"/>
              <a:t>)</a:t>
            </a:r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3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23"/>
    </mc:Choice>
    <mc:Fallback xmlns="">
      <p:transition spd="slow" advTm="2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2" descr="380px-Vir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908050"/>
            <a:ext cx="5184775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13"/>
          <p:cNvSpPr txBox="1">
            <a:spLocks noChangeArrowheads="1"/>
          </p:cNvSpPr>
          <p:nvPr/>
        </p:nvSpPr>
        <p:spPr bwMode="auto">
          <a:xfrm>
            <a:off x="2484438" y="981075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accent2"/>
                </a:solidFill>
              </a:rPr>
              <a:t>Neobalené viry</a:t>
            </a:r>
          </a:p>
        </p:txBody>
      </p:sp>
      <p:sp>
        <p:nvSpPr>
          <p:cNvPr id="9220" name="Text Box 14"/>
          <p:cNvSpPr txBox="1">
            <a:spLocks noChangeArrowheads="1"/>
          </p:cNvSpPr>
          <p:nvPr/>
        </p:nvSpPr>
        <p:spPr bwMode="auto">
          <a:xfrm>
            <a:off x="2484438" y="3213100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CC0000"/>
                </a:solidFill>
              </a:rPr>
              <a:t>Obalené viry</a:t>
            </a:r>
          </a:p>
        </p:txBody>
      </p:sp>
      <p:sp>
        <p:nvSpPr>
          <p:cNvPr id="9221" name="Text Box 15"/>
          <p:cNvSpPr txBox="1">
            <a:spLocks noChangeArrowheads="1"/>
          </p:cNvSpPr>
          <p:nvPr/>
        </p:nvSpPr>
        <p:spPr bwMode="auto">
          <a:xfrm>
            <a:off x="900113" y="5876925"/>
            <a:ext cx="7920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/>
              <a:t>1 – kapsida, 2 – nukleoid, 3 – protomera, 4 – nukleokapsida, 5 – nukleokapsida s obalem, 6 – lipoproteinový obal, 7 - glykoproteiny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4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62"/>
    </mc:Choice>
    <mc:Fallback xmlns="">
      <p:transition spd="slow" advTm="29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41625" y="1847851"/>
            <a:ext cx="3341687" cy="448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11"/>
          <p:cNvSpPr txBox="1">
            <a:spLocks noChangeArrowheads="1"/>
          </p:cNvSpPr>
          <p:nvPr/>
        </p:nvSpPr>
        <p:spPr bwMode="auto">
          <a:xfrm>
            <a:off x="1619250" y="1341438"/>
            <a:ext cx="6049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/>
              <a:t>Velikost virů: 20 nm (pikornaviry) – 300 nm (poxviry)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4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91"/>
    </mc:Choice>
    <mc:Fallback xmlns="">
      <p:transition spd="slow" advTm="13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600" b="1" dirty="0" smtClean="0"/>
              <a:t>Třídění virů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609600" indent="-609600">
              <a:lnSpc>
                <a:spcPct val="110000"/>
              </a:lnSpc>
              <a:buFontTx/>
              <a:buAutoNum type="alphaLcParenR"/>
            </a:pPr>
            <a:r>
              <a:rPr lang="cs-CZ" altLang="cs-CZ" sz="2800" dirty="0" smtClean="0"/>
              <a:t>dle charakteru genomu: RNA viry, DNA viry</a:t>
            </a:r>
          </a:p>
          <a:p>
            <a:pPr marL="609600" indent="-609600">
              <a:lnSpc>
                <a:spcPct val="110000"/>
              </a:lnSpc>
              <a:buFontTx/>
              <a:buAutoNum type="alphaLcParenR"/>
            </a:pPr>
            <a:r>
              <a:rPr lang="cs-CZ" altLang="cs-CZ" sz="2800" dirty="0"/>
              <a:t>dle přítomnosti obalu: neobalené viry, obalené </a:t>
            </a:r>
            <a:r>
              <a:rPr lang="cs-CZ" altLang="cs-CZ" sz="2800" dirty="0" smtClean="0"/>
              <a:t>viry</a:t>
            </a:r>
          </a:p>
          <a:p>
            <a:pPr marL="609600" indent="-609600">
              <a:lnSpc>
                <a:spcPct val="110000"/>
              </a:lnSpc>
              <a:buFontTx/>
              <a:buAutoNum type="alphaLcParenR"/>
            </a:pPr>
            <a:r>
              <a:rPr lang="cs-CZ" altLang="cs-CZ" sz="2800" dirty="0" smtClean="0"/>
              <a:t>dle symetrie kapsidy: viry s kubickou symetrií, spirální symetrií, komplexní symetrií</a:t>
            </a:r>
          </a:p>
          <a:p>
            <a:pPr marL="609600" indent="-609600">
              <a:lnSpc>
                <a:spcPct val="110000"/>
              </a:lnSpc>
              <a:buFontTx/>
              <a:buAutoNum type="alphaLcParenR"/>
            </a:pPr>
            <a:r>
              <a:rPr lang="cs-CZ" altLang="cs-CZ" sz="2800" dirty="0"/>
              <a:t>dle povahy hostitele: viry bakterií (bakteriofágy), kvasinek, prvoků, rostlin, hmyzu, </a:t>
            </a:r>
            <a:r>
              <a:rPr lang="cs-CZ" altLang="cs-CZ" sz="2800" dirty="0" smtClean="0"/>
              <a:t>obratlovců</a:t>
            </a:r>
          </a:p>
          <a:p>
            <a:pPr marL="609600" indent="-609600">
              <a:lnSpc>
                <a:spcPct val="110000"/>
              </a:lnSpc>
              <a:buFontTx/>
              <a:buAutoNum type="alphaLcParenR"/>
            </a:pPr>
            <a:r>
              <a:rPr lang="cs-CZ" altLang="cs-CZ" sz="2800" dirty="0" smtClean="0"/>
              <a:t>Dle vyvolávaných syndromů (klinicko-epidemiologické rozdělení): respirační viry, </a:t>
            </a:r>
            <a:r>
              <a:rPr lang="cs-CZ" altLang="cs-CZ" sz="2800" dirty="0" err="1" smtClean="0"/>
              <a:t>neuroviry</a:t>
            </a:r>
            <a:r>
              <a:rPr lang="cs-CZ" altLang="cs-CZ" sz="2800" dirty="0" smtClean="0"/>
              <a:t>, exantematické viry…</a:t>
            </a:r>
            <a:endParaRPr lang="cs-CZ" altLang="cs-CZ" sz="2800" dirty="0"/>
          </a:p>
          <a:p>
            <a:pPr marL="609600" indent="-609600">
              <a:lnSpc>
                <a:spcPct val="110000"/>
              </a:lnSpc>
              <a:buFontTx/>
              <a:buAutoNum type="alphaLcParenR"/>
            </a:pPr>
            <a:endParaRPr lang="cs-CZ" altLang="cs-CZ" sz="2800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650" y="6089650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3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50"/>
    </mc:Choice>
    <mc:Fallback xmlns="">
      <p:transition spd="slow" advTm="62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řehlednost">
  <a:themeElements>
    <a:clrScheme name="Přehlednost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řehledno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1957</TotalTime>
  <Words>1005</Words>
  <Application>Microsoft Office PowerPoint</Application>
  <PresentationFormat>Předvádění na obrazovce (4:3)</PresentationFormat>
  <Paragraphs>202</Paragraphs>
  <Slides>39</Slides>
  <Notes>5</Notes>
  <HiddenSlides>0</HiddenSlides>
  <MMClips>38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0" baseType="lpstr">
      <vt:lpstr>Přehlednost</vt:lpstr>
      <vt:lpstr>ÚVOD DO LÉKAŘSKÉ VIROLOGIE, VIROLOGICKÉ A SeROLOGICKÉ VYŠETŘOVACÍ METODY</vt:lpstr>
      <vt:lpstr>Viry</vt:lpstr>
      <vt:lpstr>Prezentace aplikace PowerPoint</vt:lpstr>
      <vt:lpstr>Povaha virů</vt:lpstr>
      <vt:lpstr>Stavba virionu</vt:lpstr>
      <vt:lpstr>Stavba virionu</vt:lpstr>
      <vt:lpstr>Prezentace aplikace PowerPoint</vt:lpstr>
      <vt:lpstr>Prezentace aplikace PowerPoint</vt:lpstr>
      <vt:lpstr>Třídění virů</vt:lpstr>
      <vt:lpstr>Reprodukce virů</vt:lpstr>
      <vt:lpstr>Reprodukce virů</vt:lpstr>
      <vt:lpstr>Prezentace aplikace PowerPoint</vt:lpstr>
      <vt:lpstr>Buněčné změny při virové infekci</vt:lpstr>
      <vt:lpstr>Průběh a formy virových nákaz</vt:lpstr>
      <vt:lpstr>Průběh a formy virových nákaz</vt:lpstr>
      <vt:lpstr>Diagnostika virových infekcí</vt:lpstr>
      <vt:lpstr>Přímý průkaz viru</vt:lpstr>
      <vt:lpstr>PCR (Polymerase Chain Reaction)</vt:lpstr>
      <vt:lpstr>Princip PCR</vt:lpstr>
      <vt:lpstr>Prezentace aplikace PowerPoint</vt:lpstr>
      <vt:lpstr>Serologické reakce</vt:lpstr>
      <vt:lpstr>Přehled serologických metod</vt:lpstr>
      <vt:lpstr>Precipitace</vt:lpstr>
      <vt:lpstr>Aglutinace</vt:lpstr>
      <vt:lpstr>Komplement fixační reakce</vt:lpstr>
      <vt:lpstr>Prezentace aplikace PowerPoint</vt:lpstr>
      <vt:lpstr>Neutralizační reakce</vt:lpstr>
      <vt:lpstr>Prezentace aplikace PowerPoint</vt:lpstr>
      <vt:lpstr>Reakce se značenými složkami-Imunofluorescence</vt:lpstr>
      <vt:lpstr>Reakce se značenými složkami-enzymová imunoanalýza</vt:lpstr>
      <vt:lpstr>Princip metody ELISA</vt:lpstr>
      <vt:lpstr> </vt:lpstr>
      <vt:lpstr>Reakce se značenými složkami -Western blot</vt:lpstr>
      <vt:lpstr>Prezentace aplikace PowerPoint</vt:lpstr>
      <vt:lpstr>Interpretace serologických výsledků</vt:lpstr>
      <vt:lpstr>Serologický průkaz infekce</vt:lpstr>
      <vt:lpstr> </vt:lpstr>
      <vt:lpstr>Virologie- shrnutí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Obecná virologie</dc:title>
  <dc:creator>Marketa Hanslianova</dc:creator>
  <cp:lastModifiedBy>Marketa Hanslianova</cp:lastModifiedBy>
  <cp:revision>110</cp:revision>
  <cp:lastPrinted>2020-11-23T12:38:10Z</cp:lastPrinted>
  <dcterms:created xsi:type="dcterms:W3CDTF">2020-09-30T18:28:30Z</dcterms:created>
  <dcterms:modified xsi:type="dcterms:W3CDTF">2020-11-24T22:33:00Z</dcterms:modified>
</cp:coreProperties>
</file>