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0" r:id="rId24"/>
    <p:sldId id="282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3" autoAdjust="0"/>
    <p:restoredTop sz="94660"/>
  </p:normalViewPr>
  <p:slideViewPr>
    <p:cSldViewPr snapToGrid="0">
      <p:cViewPr varScale="1">
        <p:scale>
          <a:sx n="71" d="100"/>
          <a:sy n="71" d="100"/>
        </p:scale>
        <p:origin x="2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35D642-B224-4672-A39E-1CDD2A5C7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08C577E-9D63-4175-B07C-BB7ADDA1F2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844A95-4CB3-4F7C-A4E2-0DF8708C5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F4F2-F846-4076-8192-4531F8F7748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D05F63-77A3-465B-8795-057414C3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59C7CE-3422-453E-AA08-335167C80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B8A2-85E1-4760-9DC9-C00321302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11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67E55A-DE36-4B15-9C3F-8D1562323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03A9B99-081A-47BE-BE07-49D42683B1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2ACDB6-BD8F-4876-81B5-2FCCDCAC3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F4F2-F846-4076-8192-4531F8F7748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624254-2A2D-4F25-853E-FC32B9B14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55FE80-69BD-4852-A0B3-6AF0EDB05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B8A2-85E1-4760-9DC9-C00321302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35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CC8481B-601F-480F-89CA-7805927127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A5B5B72-081F-4AA4-8AF5-F0F6BBDC4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BC388C-938B-44AC-8039-070797FF8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F4F2-F846-4076-8192-4531F8F7748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D33486-B810-443F-89A7-EF885E545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C5F501-A367-48D7-9F0B-CDA157E99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B8A2-85E1-4760-9DC9-C00321302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79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CE1FE6-C3DA-4293-A32E-73FDCB720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E4C4B9-9DF0-405D-97B2-BB618A858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D31BDC-035A-4F7F-8915-E52FD4719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F4F2-F846-4076-8192-4531F8F7748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1AEC52-CB1D-411D-A27C-11C7011B7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440053-FE1C-42DF-BB45-5C7701068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B8A2-85E1-4760-9DC9-C00321302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123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CD348C-96CF-4180-8307-3154156D9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A875BF0-717E-4D26-BD9E-C8DF704C3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3C61B1-3139-4F6F-BAF8-F35F6CAAE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F4F2-F846-4076-8192-4531F8F7748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986F1B-676A-40C6-AF7F-64F26FBDE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7B289D-1F65-4CED-9086-C8E27BACD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B8A2-85E1-4760-9DC9-C00321302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91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C91E85-4F59-4FDB-A39C-16AD728C8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53AE85-8005-4711-AA97-CED9B804DA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7E7E2ED-2E80-44E3-9699-874FFC017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CD4AE0-5B1C-4FD4-A391-F40013F4A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F4F2-F846-4076-8192-4531F8F7748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A9FC7ED-26A0-420B-956F-2211E1AF8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2DF858-785A-481C-B0E3-A412BF29B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B8A2-85E1-4760-9DC9-C00321302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36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6C2FD-41D4-4824-A5CE-23FD346D1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BC2BE81-00FF-4FD3-89FC-5A6E70F34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2666608-E913-4719-894E-A241A0767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78C0742-BED9-4D27-9D06-76D91618E8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EA2DF09-80AF-4FD8-910B-4DAE8FF837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E6A8E9F-0C6A-4AB6-9898-FA956D0D5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F4F2-F846-4076-8192-4531F8F7748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09ED625-E559-4796-A1AC-14E48D381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03F791E-ECC1-4231-A2F5-0030642B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B8A2-85E1-4760-9DC9-C00321302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41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56579D-4CA9-4EC9-889D-9BA463293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9DEC9FF-0F9F-4CC7-8FD8-77301A051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F4F2-F846-4076-8192-4531F8F7748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57563A8-E99D-433B-9138-79B82030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D80C4CF-90E0-471B-A5D5-1A581030A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B8A2-85E1-4760-9DC9-C00321302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911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54FD90F-BF83-49A5-9C6E-64E1A2EA3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F4F2-F846-4076-8192-4531F8F7748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C7879E1-7D4A-4341-96FC-5D2463D50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2AC4DE6-AF8D-470B-9502-D4FAA6537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B8A2-85E1-4760-9DC9-C00321302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98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34A3A5-76AF-43EF-9A1C-FC2C6A25B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DCAAD5-1004-416D-BCBE-68A104E6C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9D1B30B-4BD4-47BD-975A-46B007229B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150834-3F14-4D45-9C67-21A1B0581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F4F2-F846-4076-8192-4531F8F7748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25A974-79CD-41B0-A5C0-55E0ABFB0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0EED48-8F46-4DA4-A050-536060FD6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B8A2-85E1-4760-9DC9-C00321302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126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41CE7A-3F31-47F7-8052-F708A9DB7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520D203-97C1-44E7-B059-4C67BCDFAE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3026D6A-8BB3-4BD3-A391-ADAA95C174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BC97E6-151C-41BD-8AE2-1FBC20B86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F4F2-F846-4076-8192-4531F8F7748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BFEAEA-81F5-4266-8B16-98914BA17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086DA3-3345-4512-AA1A-93BD4C97A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B8A2-85E1-4760-9DC9-C00321302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58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236C3B5-BE37-4AD9-AC64-557C50CD3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A926230-90E3-4C21-B717-277E99891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E4E10C-F61C-4941-8BB7-43D969E7F0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CF4F2-F846-4076-8192-4531F8F77480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BF8A50-41AA-4A00-9682-CB314A68C2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770CAA-41C5-4E93-8C1D-5F528C315B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6B8A2-85E1-4760-9DC9-C00321302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92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4D17DF-F33F-4E4C-9770-928F904D3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Práce, výkon, energie.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47E5D6-A381-426E-9267-92143D395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Jiřina   Škorpíková 2020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916863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66F180-43F5-4716-993B-3509EA481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Síly vnitřní a vnější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9E4F78-2AD6-46FB-88B0-B9F51FD39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 tom je-li určitá síla silou vnější nebo vnitřní rozhoduje její vztah k soustavě bodů. </a:t>
            </a:r>
          </a:p>
          <a:p>
            <a:pPr marL="0" indent="0">
              <a:buNone/>
            </a:pPr>
            <a:r>
              <a:rPr lang="cs-CZ" dirty="0"/>
              <a:t>Soustava se skládá se 3 bodů – 3.N.z.   </a:t>
            </a:r>
            <a:r>
              <a:rPr lang="cs-CZ" b="1" dirty="0"/>
              <a:t>F</a:t>
            </a:r>
            <a:r>
              <a:rPr lang="cs-CZ" sz="1800" dirty="0"/>
              <a:t>12</a:t>
            </a:r>
            <a:r>
              <a:rPr lang="cs-CZ" dirty="0"/>
              <a:t> = - </a:t>
            </a:r>
            <a:r>
              <a:rPr lang="cs-CZ" b="1" dirty="0"/>
              <a:t>F</a:t>
            </a:r>
            <a:r>
              <a:rPr lang="cs-CZ" sz="1800" dirty="0"/>
              <a:t>21 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b="1" dirty="0"/>
              <a:t> F</a:t>
            </a:r>
            <a:r>
              <a:rPr lang="cs-CZ" sz="1800" dirty="0"/>
              <a:t>12</a:t>
            </a:r>
            <a:r>
              <a:rPr lang="cs-CZ" dirty="0"/>
              <a:t> + </a:t>
            </a:r>
            <a:r>
              <a:rPr lang="cs-CZ" b="1" dirty="0"/>
              <a:t>F</a:t>
            </a:r>
            <a:r>
              <a:rPr lang="cs-CZ" sz="1800" dirty="0"/>
              <a:t>21</a:t>
            </a:r>
            <a:r>
              <a:rPr lang="cs-CZ" dirty="0"/>
              <a:t>= 0,          </a:t>
            </a:r>
            <a:r>
              <a:rPr lang="cs-CZ" b="1" dirty="0"/>
              <a:t>F</a:t>
            </a:r>
            <a:r>
              <a:rPr lang="cs-CZ" sz="1800" dirty="0"/>
              <a:t>23</a:t>
            </a:r>
            <a:r>
              <a:rPr lang="cs-CZ" dirty="0"/>
              <a:t> + </a:t>
            </a:r>
            <a:r>
              <a:rPr lang="cs-CZ" b="1" dirty="0"/>
              <a:t>F</a:t>
            </a:r>
            <a:r>
              <a:rPr lang="cs-CZ" sz="1800" dirty="0"/>
              <a:t>32</a:t>
            </a:r>
            <a:r>
              <a:rPr lang="cs-CZ" dirty="0"/>
              <a:t> =0,                   </a:t>
            </a:r>
            <a:r>
              <a:rPr lang="cs-CZ" b="1" dirty="0"/>
              <a:t>F</a:t>
            </a:r>
            <a:r>
              <a:rPr lang="cs-CZ" sz="1800" dirty="0"/>
              <a:t>13</a:t>
            </a:r>
            <a:r>
              <a:rPr lang="cs-CZ" dirty="0"/>
              <a:t> + </a:t>
            </a:r>
            <a:r>
              <a:rPr lang="cs-CZ" b="1" dirty="0"/>
              <a:t>F</a:t>
            </a:r>
            <a:r>
              <a:rPr lang="cs-CZ" sz="1800" dirty="0"/>
              <a:t>32</a:t>
            </a:r>
            <a:r>
              <a:rPr lang="cs-CZ" dirty="0"/>
              <a:t> = 0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i="1" dirty="0"/>
              <a:t>Součet všech vnitřních sil soustavy hmotných bodů je roven nula. </a:t>
            </a:r>
          </a:p>
          <a:p>
            <a:pPr marL="0" indent="0">
              <a:buNone/>
            </a:pPr>
            <a:r>
              <a:rPr lang="cs-CZ" b="1" i="1" dirty="0"/>
              <a:t>M</a:t>
            </a:r>
            <a:r>
              <a:rPr lang="cs-CZ" sz="1800" i="1" dirty="0"/>
              <a:t>1</a:t>
            </a:r>
            <a:r>
              <a:rPr lang="cs-CZ" i="1" dirty="0"/>
              <a:t> +</a:t>
            </a:r>
            <a:r>
              <a:rPr lang="cs-CZ" b="1" i="1" dirty="0"/>
              <a:t>M</a:t>
            </a:r>
            <a:r>
              <a:rPr lang="cs-CZ" sz="1800" i="1" dirty="0"/>
              <a:t>2</a:t>
            </a:r>
            <a:r>
              <a:rPr lang="cs-CZ" i="1" dirty="0"/>
              <a:t> = </a:t>
            </a:r>
            <a:r>
              <a:rPr lang="cs-CZ" b="1" i="1" dirty="0"/>
              <a:t>r</a:t>
            </a:r>
            <a:r>
              <a:rPr lang="cs-CZ" sz="1800" i="1" dirty="0"/>
              <a:t>1</a:t>
            </a:r>
            <a:r>
              <a:rPr lang="cs-CZ" i="1" dirty="0"/>
              <a:t>x</a:t>
            </a:r>
            <a:r>
              <a:rPr lang="cs-CZ" b="1" i="1" dirty="0"/>
              <a:t>F</a:t>
            </a:r>
            <a:r>
              <a:rPr lang="cs-CZ" sz="1800" i="1" dirty="0"/>
              <a:t>12 </a:t>
            </a:r>
            <a:r>
              <a:rPr lang="cs-CZ" i="1" dirty="0"/>
              <a:t>  + </a:t>
            </a:r>
            <a:r>
              <a:rPr lang="cs-CZ" b="1" i="1" dirty="0"/>
              <a:t>r</a:t>
            </a:r>
            <a:r>
              <a:rPr lang="cs-CZ" sz="1800" i="1" dirty="0"/>
              <a:t>2</a:t>
            </a:r>
            <a:r>
              <a:rPr lang="cs-CZ" i="1" dirty="0"/>
              <a:t>x (- </a:t>
            </a:r>
            <a:r>
              <a:rPr lang="cs-CZ" b="1" i="1" dirty="0"/>
              <a:t>F</a:t>
            </a:r>
            <a:r>
              <a:rPr lang="cs-CZ" sz="1800" i="1" dirty="0"/>
              <a:t>12</a:t>
            </a:r>
            <a:r>
              <a:rPr lang="cs-CZ" i="1" dirty="0"/>
              <a:t>)=r</a:t>
            </a:r>
            <a:r>
              <a:rPr lang="cs-CZ" sz="1800" i="1" dirty="0"/>
              <a:t>1</a:t>
            </a:r>
            <a:r>
              <a:rPr lang="cs-CZ" i="1" dirty="0"/>
              <a:t> x F</a:t>
            </a:r>
            <a:r>
              <a:rPr lang="cs-CZ" sz="1800" i="1" dirty="0"/>
              <a:t>12</a:t>
            </a:r>
            <a:r>
              <a:rPr lang="cs-CZ" i="1" dirty="0"/>
              <a:t> – r</a:t>
            </a:r>
            <a:r>
              <a:rPr lang="cs-CZ" sz="1800" i="1" dirty="0"/>
              <a:t>2 </a:t>
            </a:r>
            <a:r>
              <a:rPr lang="cs-CZ" i="1" dirty="0"/>
              <a:t>x F</a:t>
            </a:r>
            <a:r>
              <a:rPr lang="cs-CZ" sz="1800" i="1" dirty="0"/>
              <a:t>12</a:t>
            </a:r>
            <a:r>
              <a:rPr lang="cs-CZ" i="1" dirty="0"/>
              <a:t>= (r</a:t>
            </a:r>
            <a:r>
              <a:rPr lang="cs-CZ" sz="1800" i="1" dirty="0"/>
              <a:t>1</a:t>
            </a:r>
            <a:r>
              <a:rPr lang="cs-CZ" i="1" dirty="0"/>
              <a:t> –r</a:t>
            </a:r>
            <a:r>
              <a:rPr lang="cs-CZ" sz="1800" i="1" dirty="0"/>
              <a:t>2</a:t>
            </a:r>
            <a:r>
              <a:rPr lang="cs-CZ" i="1" dirty="0"/>
              <a:t> )x F</a:t>
            </a:r>
            <a:r>
              <a:rPr lang="cs-CZ" sz="1800" i="1" dirty="0"/>
              <a:t>12</a:t>
            </a:r>
            <a:r>
              <a:rPr lang="cs-CZ" i="1" dirty="0"/>
              <a:t>=0</a:t>
            </a:r>
          </a:p>
          <a:p>
            <a:pPr marL="0" indent="0">
              <a:buNone/>
            </a:pPr>
            <a:r>
              <a:rPr lang="cs-CZ" i="1" dirty="0"/>
              <a:t>Výsledný moment všech vnitřních sil soustavy vzhledem k libovolnému bodu v prostoru je nulový</a:t>
            </a:r>
          </a:p>
        </p:txBody>
      </p:sp>
    </p:spTree>
    <p:extLst>
      <p:ext uri="{BB962C8B-B14F-4D97-AF65-F5344CB8AC3E}">
        <p14:creationId xmlns:p14="http://schemas.microsoft.com/office/powerpoint/2010/main" val="4202534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0DA536-2D64-4ABE-83CF-7234E6720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impulsová věta. Hmotný střed soustavy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6863AC-7269-46F5-9CCD-2665C2FA9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3694" y="1919755"/>
            <a:ext cx="10515600" cy="4351338"/>
          </a:xfrm>
        </p:spPr>
        <p:txBody>
          <a:bodyPr/>
          <a:lstStyle/>
          <a:p>
            <a:r>
              <a:rPr lang="cs-CZ" dirty="0"/>
              <a:t>Pohybová rovnice pro i-</a:t>
            </a:r>
            <a:r>
              <a:rPr lang="cs-CZ" dirty="0" err="1"/>
              <a:t>tý</a:t>
            </a:r>
            <a:r>
              <a:rPr lang="cs-CZ" dirty="0"/>
              <a:t> člen soustavy </a:t>
            </a:r>
            <a:r>
              <a:rPr lang="cs-CZ" b="1" dirty="0"/>
              <a:t>dp</a:t>
            </a:r>
            <a:r>
              <a:rPr lang="cs-CZ" dirty="0"/>
              <a:t>i/</a:t>
            </a:r>
            <a:r>
              <a:rPr lang="cs-CZ" dirty="0" err="1"/>
              <a:t>dt</a:t>
            </a:r>
            <a:r>
              <a:rPr lang="cs-CZ" dirty="0"/>
              <a:t> =</a:t>
            </a:r>
            <a:r>
              <a:rPr lang="cs-CZ" b="1" dirty="0" err="1"/>
              <a:t>F</a:t>
            </a:r>
            <a:r>
              <a:rPr lang="cs-CZ" sz="1800" dirty="0" err="1"/>
              <a:t>i</a:t>
            </a:r>
            <a:r>
              <a:rPr lang="cs-CZ" b="1" dirty="0"/>
              <a:t>,   </a:t>
            </a:r>
            <a:r>
              <a:rPr lang="cs-CZ" b="1" dirty="0" err="1"/>
              <a:t>F</a:t>
            </a:r>
            <a:r>
              <a:rPr lang="cs-CZ" sz="1800" dirty="0" err="1"/>
              <a:t>i</a:t>
            </a:r>
            <a:r>
              <a:rPr lang="cs-CZ" b="1" dirty="0"/>
              <a:t>= </a:t>
            </a:r>
            <a:r>
              <a:rPr lang="cs-CZ" b="1" dirty="0" err="1"/>
              <a:t>F</a:t>
            </a:r>
            <a:r>
              <a:rPr lang="cs-CZ" sz="1800" dirty="0" err="1"/>
              <a:t>i</a:t>
            </a:r>
            <a:r>
              <a:rPr lang="cs-CZ" dirty="0" err="1"/>
              <a:t>,</a:t>
            </a:r>
            <a:r>
              <a:rPr lang="cs-CZ" sz="1800" dirty="0" err="1"/>
              <a:t>ext</a:t>
            </a:r>
            <a:r>
              <a:rPr lang="cs-CZ" dirty="0"/>
              <a:t> </a:t>
            </a:r>
            <a:r>
              <a:rPr lang="cs-CZ" b="1" dirty="0"/>
              <a:t>+ F </a:t>
            </a:r>
            <a:r>
              <a:rPr lang="cs-CZ" sz="1800" dirty="0" err="1"/>
              <a:t>i,in</a:t>
            </a:r>
            <a:r>
              <a:rPr lang="cs-CZ" dirty="0" err="1"/>
              <a:t>t</a:t>
            </a:r>
            <a:endParaRPr lang="cs-CZ" dirty="0"/>
          </a:p>
          <a:p>
            <a:r>
              <a:rPr lang="cs-CZ" dirty="0"/>
              <a:t>{ </a:t>
            </a:r>
            <a:r>
              <a:rPr lang="cs-CZ" b="1" dirty="0" err="1"/>
              <a:t>F</a:t>
            </a:r>
            <a:r>
              <a:rPr lang="cs-CZ" sz="1800" dirty="0" err="1"/>
              <a:t>i,int</a:t>
            </a:r>
            <a:r>
              <a:rPr lang="cs-CZ" sz="1800" dirty="0"/>
              <a:t> </a:t>
            </a:r>
            <a:r>
              <a:rPr lang="cs-CZ" dirty="0"/>
              <a:t>= 0       { d</a:t>
            </a:r>
            <a:r>
              <a:rPr lang="cs-CZ" b="1" dirty="0"/>
              <a:t>p</a:t>
            </a:r>
            <a:r>
              <a:rPr lang="cs-CZ" sz="1600" dirty="0"/>
              <a:t>i</a:t>
            </a:r>
            <a:r>
              <a:rPr lang="cs-CZ" dirty="0"/>
              <a:t>/</a:t>
            </a:r>
            <a:r>
              <a:rPr lang="cs-CZ" dirty="0" err="1"/>
              <a:t>dt</a:t>
            </a:r>
            <a:r>
              <a:rPr lang="cs-CZ" dirty="0"/>
              <a:t>=  d/</a:t>
            </a:r>
            <a:r>
              <a:rPr lang="cs-CZ" dirty="0" err="1"/>
              <a:t>dt</a:t>
            </a:r>
            <a:r>
              <a:rPr lang="cs-CZ" dirty="0"/>
              <a:t>  {  </a:t>
            </a:r>
            <a:r>
              <a:rPr lang="cs-CZ" dirty="0" err="1"/>
              <a:t>p</a:t>
            </a:r>
            <a:r>
              <a:rPr lang="cs-CZ" sz="1600" dirty="0" err="1"/>
              <a:t>i</a:t>
            </a:r>
            <a:r>
              <a:rPr lang="cs-CZ" dirty="0"/>
              <a:t> = </a:t>
            </a:r>
            <a:r>
              <a:rPr lang="cs-CZ" dirty="0" err="1"/>
              <a:t>d</a:t>
            </a:r>
            <a:r>
              <a:rPr lang="cs-CZ" b="1" dirty="0" err="1"/>
              <a:t>p</a:t>
            </a:r>
            <a:r>
              <a:rPr lang="cs-CZ" dirty="0"/>
              <a:t>/</a:t>
            </a:r>
            <a:r>
              <a:rPr lang="cs-CZ" dirty="0" err="1"/>
              <a:t>dt</a:t>
            </a:r>
            <a:r>
              <a:rPr lang="cs-CZ" dirty="0"/>
              <a:t>        </a:t>
            </a:r>
            <a:r>
              <a:rPr lang="cs-CZ" sz="3200" dirty="0" err="1"/>
              <a:t>d</a:t>
            </a:r>
            <a:r>
              <a:rPr lang="cs-CZ" sz="3200" b="1" dirty="0" err="1"/>
              <a:t>p</a:t>
            </a:r>
            <a:r>
              <a:rPr lang="cs-CZ" sz="3200" dirty="0"/>
              <a:t>/</a:t>
            </a:r>
            <a:r>
              <a:rPr lang="cs-CZ" sz="3200" dirty="0" err="1"/>
              <a:t>dt</a:t>
            </a:r>
            <a:r>
              <a:rPr lang="cs-CZ" sz="3200" dirty="0"/>
              <a:t> = </a:t>
            </a:r>
            <a:r>
              <a:rPr lang="cs-CZ" sz="3200" b="1" dirty="0" err="1"/>
              <a:t>F</a:t>
            </a:r>
            <a:r>
              <a:rPr lang="cs-CZ" sz="1600" dirty="0" err="1"/>
              <a:t>ex</a:t>
            </a:r>
            <a:endParaRPr lang="cs-CZ" sz="1600" dirty="0"/>
          </a:p>
          <a:p>
            <a:pPr marL="0" indent="0">
              <a:buNone/>
            </a:pPr>
            <a:r>
              <a:rPr lang="cs-CZ" dirty="0"/>
              <a:t>Časová změna celkové hybnosti soustavy hmotných bodů je rovna výsledné vnější síle.</a:t>
            </a:r>
          </a:p>
          <a:p>
            <a:pPr marL="0" indent="0">
              <a:buNone/>
            </a:pPr>
            <a:r>
              <a:rPr lang="cs-CZ" sz="3200" dirty="0"/>
              <a:t>Těžiště je bod, ve kterém působí celková tíha soustavy. Jeho poloha se určí –M vzhledem k libovolnému bodu se rovná součtu momentů všech </a:t>
            </a:r>
            <a:r>
              <a:rPr lang="cs-CZ" sz="3200" dirty="0" err="1"/>
              <a:t>sožek</a:t>
            </a:r>
            <a:r>
              <a:rPr lang="cs-CZ" sz="3200" dirty="0"/>
              <a:t> k témuž bodu.</a:t>
            </a:r>
          </a:p>
          <a:p>
            <a:pPr marL="0" indent="0">
              <a:buNone/>
            </a:pPr>
            <a:r>
              <a:rPr lang="cs-CZ" sz="3200" dirty="0"/>
              <a:t> polohový vektor    </a:t>
            </a:r>
            <a:r>
              <a:rPr lang="cs-CZ" sz="3200" b="1" dirty="0"/>
              <a:t>r</a:t>
            </a:r>
            <a:r>
              <a:rPr lang="cs-CZ" sz="1800" dirty="0"/>
              <a:t>0</a:t>
            </a:r>
            <a:r>
              <a:rPr lang="cs-CZ" sz="3200" dirty="0"/>
              <a:t>= {</a:t>
            </a:r>
            <a:r>
              <a:rPr lang="cs-CZ" sz="3200" dirty="0" err="1"/>
              <a:t>m</a:t>
            </a:r>
            <a:r>
              <a:rPr lang="cs-CZ" sz="1600" dirty="0" err="1"/>
              <a:t>i</a:t>
            </a:r>
            <a:r>
              <a:rPr lang="cs-CZ" sz="3200" dirty="0" err="1"/>
              <a:t>r</a:t>
            </a:r>
            <a:r>
              <a:rPr lang="cs-CZ" sz="1800" dirty="0" err="1"/>
              <a:t>i</a:t>
            </a:r>
            <a:r>
              <a:rPr lang="cs-CZ" sz="3200" dirty="0"/>
              <a:t>/m</a:t>
            </a:r>
          </a:p>
        </p:txBody>
      </p:sp>
    </p:spTree>
    <p:extLst>
      <p:ext uri="{BB962C8B-B14F-4D97-AF65-F5344CB8AC3E}">
        <p14:creationId xmlns:p14="http://schemas.microsoft.com/office/powerpoint/2010/main" val="1873585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7D821-04B8-4089-B2E7-7986F3C0B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Druhá impulsová věta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77FD84-E68E-4C43-ABB5-EBDFF378F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835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Zavádíme míru otáčivého pohybu tělesa – moment hybnosti /točivost/.</a:t>
            </a:r>
          </a:p>
          <a:p>
            <a:pPr marL="0" indent="0">
              <a:buNone/>
            </a:pPr>
            <a:r>
              <a:rPr lang="cs-CZ" b="1" dirty="0"/>
              <a:t>b</a:t>
            </a:r>
            <a:r>
              <a:rPr lang="cs-CZ" dirty="0"/>
              <a:t> = </a:t>
            </a:r>
            <a:r>
              <a:rPr lang="cs-CZ" b="1" dirty="0"/>
              <a:t>r </a:t>
            </a:r>
            <a:r>
              <a:rPr lang="cs-CZ" dirty="0"/>
              <a:t>x </a:t>
            </a:r>
            <a:r>
              <a:rPr lang="cs-CZ" dirty="0" err="1"/>
              <a:t>m</a:t>
            </a:r>
            <a:r>
              <a:rPr lang="cs-CZ" b="1" dirty="0" err="1"/>
              <a:t>v</a:t>
            </a:r>
            <a:r>
              <a:rPr lang="cs-CZ" b="1" dirty="0"/>
              <a:t> </a:t>
            </a:r>
            <a:r>
              <a:rPr lang="cs-CZ" dirty="0"/>
              <a:t>,    kde r polohový vektor  hm. bodu vzhledem k bodu 0.</a:t>
            </a:r>
          </a:p>
          <a:p>
            <a:pPr marL="0" indent="0">
              <a:buNone/>
            </a:pPr>
            <a:r>
              <a:rPr lang="cs-CZ" b="1" dirty="0" err="1"/>
              <a:t>db</a:t>
            </a:r>
            <a:r>
              <a:rPr lang="cs-CZ" dirty="0"/>
              <a:t>/</a:t>
            </a:r>
            <a:r>
              <a:rPr lang="cs-CZ" dirty="0" err="1"/>
              <a:t>dt</a:t>
            </a:r>
            <a:r>
              <a:rPr lang="cs-CZ" dirty="0"/>
              <a:t> = </a:t>
            </a:r>
            <a:r>
              <a:rPr lang="cs-CZ" b="1" dirty="0" err="1"/>
              <a:t>dr</a:t>
            </a:r>
            <a:r>
              <a:rPr lang="cs-CZ" dirty="0"/>
              <a:t>/</a:t>
            </a:r>
            <a:r>
              <a:rPr lang="cs-CZ" dirty="0" err="1"/>
              <a:t>dt</a:t>
            </a:r>
            <a:r>
              <a:rPr lang="cs-CZ" dirty="0"/>
              <a:t>  x </a:t>
            </a:r>
            <a:r>
              <a:rPr lang="cs-CZ" dirty="0" err="1"/>
              <a:t>m</a:t>
            </a:r>
            <a:r>
              <a:rPr lang="cs-CZ" b="1" dirty="0" err="1"/>
              <a:t>v</a:t>
            </a:r>
            <a:r>
              <a:rPr lang="cs-CZ" dirty="0"/>
              <a:t> + </a:t>
            </a:r>
            <a:r>
              <a:rPr lang="cs-CZ" b="1" dirty="0"/>
              <a:t>r</a:t>
            </a:r>
            <a:r>
              <a:rPr lang="cs-CZ" dirty="0"/>
              <a:t> x </a:t>
            </a:r>
            <a:r>
              <a:rPr lang="cs-CZ" dirty="0" err="1"/>
              <a:t>m</a:t>
            </a:r>
            <a:r>
              <a:rPr lang="cs-CZ" b="1" dirty="0" err="1"/>
              <a:t>dv</a:t>
            </a:r>
            <a:r>
              <a:rPr lang="cs-CZ" dirty="0"/>
              <a:t>/</a:t>
            </a:r>
            <a:r>
              <a:rPr lang="cs-CZ" dirty="0" err="1"/>
              <a:t>dt</a:t>
            </a:r>
            <a:r>
              <a:rPr lang="cs-CZ" dirty="0"/>
              <a:t>     vektory </a:t>
            </a:r>
            <a:r>
              <a:rPr lang="cs-CZ" b="1" dirty="0" err="1"/>
              <a:t>dr</a:t>
            </a:r>
            <a:r>
              <a:rPr lang="cs-CZ" dirty="0"/>
              <a:t>/</a:t>
            </a:r>
            <a:r>
              <a:rPr lang="cs-CZ" dirty="0" err="1"/>
              <a:t>dt</a:t>
            </a:r>
            <a:r>
              <a:rPr lang="cs-CZ" dirty="0"/>
              <a:t> a </a:t>
            </a:r>
            <a:r>
              <a:rPr lang="cs-CZ" b="1" dirty="0"/>
              <a:t>v </a:t>
            </a:r>
            <a:r>
              <a:rPr lang="cs-CZ" sz="2000" dirty="0"/>
              <a:t>jsou rovnoběžné = 0</a:t>
            </a:r>
          </a:p>
          <a:p>
            <a:pPr marL="0" indent="0">
              <a:buNone/>
            </a:pPr>
            <a:r>
              <a:rPr lang="cs-CZ" b="1" dirty="0"/>
              <a:t>                                                                 r </a:t>
            </a:r>
            <a:r>
              <a:rPr lang="cs-CZ" dirty="0"/>
              <a:t>x </a:t>
            </a:r>
            <a:r>
              <a:rPr lang="cs-CZ" dirty="0" err="1"/>
              <a:t>m</a:t>
            </a:r>
            <a:r>
              <a:rPr lang="cs-CZ" b="1" dirty="0" err="1"/>
              <a:t>a</a:t>
            </a:r>
            <a:r>
              <a:rPr lang="cs-CZ" dirty="0"/>
              <a:t> = </a:t>
            </a:r>
            <a:r>
              <a:rPr lang="cs-CZ" b="1" dirty="0"/>
              <a:t>r</a:t>
            </a:r>
            <a:r>
              <a:rPr lang="cs-CZ" dirty="0"/>
              <a:t> x </a:t>
            </a:r>
            <a:r>
              <a:rPr lang="cs-CZ" b="1" dirty="0"/>
              <a:t>F</a:t>
            </a:r>
            <a:r>
              <a:rPr lang="cs-CZ" dirty="0"/>
              <a:t> = </a:t>
            </a:r>
            <a:r>
              <a:rPr lang="cs-CZ" b="1" dirty="0"/>
              <a:t>M</a:t>
            </a:r>
          </a:p>
          <a:p>
            <a:pPr marL="0" indent="0">
              <a:buNone/>
            </a:pPr>
            <a:r>
              <a:rPr lang="cs-CZ" b="1" dirty="0" err="1"/>
              <a:t>db</a:t>
            </a:r>
            <a:r>
              <a:rPr lang="cs-CZ" b="1" dirty="0"/>
              <a:t>/</a:t>
            </a:r>
            <a:r>
              <a:rPr lang="cs-CZ" dirty="0" err="1"/>
              <a:t>dt</a:t>
            </a:r>
            <a:r>
              <a:rPr lang="cs-CZ" b="1" dirty="0"/>
              <a:t> = M              M</a:t>
            </a:r>
            <a:r>
              <a:rPr lang="cs-CZ" sz="1800" b="1" dirty="0"/>
              <a:t>i </a:t>
            </a:r>
            <a:r>
              <a:rPr lang="cs-CZ" b="1" dirty="0"/>
              <a:t>= </a:t>
            </a:r>
            <a:r>
              <a:rPr lang="cs-CZ" b="1" dirty="0" err="1"/>
              <a:t>M</a:t>
            </a:r>
            <a:r>
              <a:rPr lang="cs-CZ" sz="1800" b="1" dirty="0" err="1"/>
              <a:t>i,ext</a:t>
            </a:r>
            <a:r>
              <a:rPr lang="cs-CZ" sz="1800" b="1" dirty="0"/>
              <a:t> </a:t>
            </a:r>
            <a:r>
              <a:rPr lang="cs-CZ" b="1" dirty="0"/>
              <a:t>+ </a:t>
            </a:r>
            <a:r>
              <a:rPr lang="cs-CZ" b="1" dirty="0" err="1"/>
              <a:t>M</a:t>
            </a:r>
            <a:r>
              <a:rPr lang="cs-CZ" sz="1800" b="1" dirty="0" err="1"/>
              <a:t>i,int</a:t>
            </a:r>
            <a:r>
              <a:rPr lang="cs-CZ" sz="1800" b="1" dirty="0"/>
              <a:t> </a:t>
            </a:r>
            <a:r>
              <a:rPr lang="cs-CZ" b="1" dirty="0"/>
              <a:t>.    </a:t>
            </a:r>
            <a:r>
              <a:rPr lang="cs-CZ" dirty="0"/>
              <a:t>{ </a:t>
            </a:r>
            <a:r>
              <a:rPr lang="cs-CZ" b="1" dirty="0"/>
              <a:t> </a:t>
            </a:r>
            <a:r>
              <a:rPr lang="cs-CZ" b="1" dirty="0" err="1"/>
              <a:t>M</a:t>
            </a:r>
            <a:r>
              <a:rPr lang="cs-CZ" sz="1800" b="1" dirty="0" err="1"/>
              <a:t>i,int</a:t>
            </a:r>
            <a:r>
              <a:rPr lang="cs-CZ" sz="1800" b="1" dirty="0"/>
              <a:t> = 0 ,      </a:t>
            </a:r>
            <a:r>
              <a:rPr lang="cs-CZ" dirty="0"/>
              <a:t>{</a:t>
            </a:r>
            <a:r>
              <a:rPr lang="cs-CZ" sz="1800" b="1" dirty="0"/>
              <a:t> </a:t>
            </a:r>
            <a:r>
              <a:rPr lang="cs-CZ" b="1" dirty="0" err="1"/>
              <a:t>M</a:t>
            </a:r>
            <a:r>
              <a:rPr lang="cs-CZ" sz="1800" b="1" dirty="0" err="1"/>
              <a:t>i,ext</a:t>
            </a:r>
            <a:r>
              <a:rPr lang="cs-CZ" sz="1800" b="1" dirty="0"/>
              <a:t>=</a:t>
            </a:r>
            <a:r>
              <a:rPr lang="cs-CZ" b="1" dirty="0"/>
              <a:t> </a:t>
            </a:r>
            <a:r>
              <a:rPr lang="cs-CZ" b="1" dirty="0" err="1"/>
              <a:t>M</a:t>
            </a:r>
            <a:r>
              <a:rPr lang="cs-CZ" sz="1800" b="1" dirty="0" err="1"/>
              <a:t>i,ext</a:t>
            </a:r>
            <a:endParaRPr lang="cs-CZ" sz="1800" b="1" dirty="0"/>
          </a:p>
          <a:p>
            <a:pPr marL="0" indent="0">
              <a:buNone/>
            </a:pPr>
            <a:r>
              <a:rPr lang="cs-CZ" sz="3200" b="1" dirty="0"/>
              <a:t>   </a:t>
            </a:r>
            <a:r>
              <a:rPr lang="cs-CZ" sz="3200" b="1" dirty="0" err="1"/>
              <a:t>db</a:t>
            </a:r>
            <a:r>
              <a:rPr lang="cs-CZ" sz="3200" b="1" dirty="0"/>
              <a:t>/</a:t>
            </a:r>
            <a:r>
              <a:rPr lang="cs-CZ" sz="3200" dirty="0" err="1"/>
              <a:t>dt</a:t>
            </a:r>
            <a:r>
              <a:rPr lang="cs-CZ" sz="3200" b="1" dirty="0"/>
              <a:t> = </a:t>
            </a:r>
            <a:r>
              <a:rPr lang="cs-CZ" sz="3200" b="1" dirty="0" err="1"/>
              <a:t>M</a:t>
            </a:r>
            <a:r>
              <a:rPr lang="cs-CZ" sz="1800" b="1" dirty="0" err="1"/>
              <a:t>ext</a:t>
            </a:r>
            <a:endParaRPr lang="cs-CZ" sz="1800" b="1" dirty="0"/>
          </a:p>
          <a:p>
            <a:pPr marL="0" indent="0">
              <a:buNone/>
            </a:pPr>
            <a:r>
              <a:rPr lang="cs-CZ" dirty="0"/>
              <a:t>Časová změna momentu hybnosti soustavy </a:t>
            </a:r>
            <a:r>
              <a:rPr lang="cs-CZ" dirty="0" err="1"/>
              <a:t>hmotnných</a:t>
            </a:r>
            <a:r>
              <a:rPr lang="cs-CZ" dirty="0"/>
              <a:t> </a:t>
            </a:r>
            <a:r>
              <a:rPr lang="cs-CZ" dirty="0" err="1"/>
              <a:t>boidů</a:t>
            </a:r>
            <a:r>
              <a:rPr lang="cs-CZ" dirty="0"/>
              <a:t> vzhledem k libovolnému bodu je rovna výslednému momentu vnějších sil vzhledem k témuž bodu</a:t>
            </a:r>
          </a:p>
        </p:txBody>
      </p:sp>
    </p:spTree>
    <p:extLst>
      <p:ext uri="{BB962C8B-B14F-4D97-AF65-F5344CB8AC3E}">
        <p14:creationId xmlns:p14="http://schemas.microsoft.com/office/powerpoint/2010/main" val="1522280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C5E475-22CA-410E-97FC-A4D93D78E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plynoucí z 1. a 2. impulsové věty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0BDAFB-B998-48B2-99AE-9856A5F08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Na soustavu nepůsobí vnější síla nebo výslednice  </a:t>
            </a:r>
            <a:r>
              <a:rPr lang="cs-CZ" dirty="0" err="1"/>
              <a:t>Fext</a:t>
            </a:r>
            <a:r>
              <a:rPr lang="cs-CZ" dirty="0"/>
              <a:t>=0 a </a:t>
            </a:r>
            <a:r>
              <a:rPr lang="cs-CZ" dirty="0" err="1"/>
              <a:t>Mext</a:t>
            </a:r>
            <a:r>
              <a:rPr lang="cs-CZ" dirty="0"/>
              <a:t>=0  pak takovou soustavu nazýváme je izolovanou.</a:t>
            </a:r>
          </a:p>
          <a:p>
            <a:pPr marL="0" indent="0">
              <a:buNone/>
            </a:pPr>
            <a:r>
              <a:rPr lang="cs-CZ" dirty="0"/>
              <a:t>Zákon zachování hybnosti</a:t>
            </a:r>
          </a:p>
          <a:p>
            <a:pPr marL="0" indent="0">
              <a:buNone/>
            </a:pPr>
            <a:r>
              <a:rPr lang="cs-CZ" dirty="0"/>
              <a:t>Zákon zachování momentu hybnosti</a:t>
            </a:r>
          </a:p>
          <a:p>
            <a:pPr marL="0" indent="0">
              <a:buNone/>
            </a:pPr>
            <a:r>
              <a:rPr lang="cs-CZ" dirty="0"/>
              <a:t>Oba uvedené zákony platí nezávisle během pohybu</a:t>
            </a:r>
          </a:p>
          <a:p>
            <a:pPr marL="0" indent="0">
              <a:buNone/>
            </a:pPr>
            <a:r>
              <a:rPr lang="cs-CZ" sz="2400" dirty="0"/>
              <a:t>( př. mrštíme-li nějakou tyčí). </a:t>
            </a:r>
          </a:p>
        </p:txBody>
      </p:sp>
    </p:spTree>
    <p:extLst>
      <p:ext uri="{BB962C8B-B14F-4D97-AF65-F5344CB8AC3E}">
        <p14:creationId xmlns:p14="http://schemas.microsoft.com/office/powerpoint/2010/main" val="1179728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2E9CBA-7768-4D8F-B7DE-2CA0E5525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dirty="0"/>
              <a:t>Pohyb tuhého tělesa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F10204-50F2-435E-85D3-69C9CDEF2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Posuvný (translační) pohyb – všechny body tělesa opisují stejné dráhy, mají stejnou rychlost a stejné zrychlení.</a:t>
            </a:r>
          </a:p>
          <a:p>
            <a:r>
              <a:rPr lang="cs-CZ" dirty="0"/>
              <a:t>Otáčivý (rotační) pohyb kolem osy -  body na ose rotace jsou v klidu, ostatní body tělesa opisují kružnice se středy na ose </a:t>
            </a:r>
            <a:r>
              <a:rPr lang="cs-CZ" dirty="0" err="1"/>
              <a:t>rotace.Roviny</a:t>
            </a:r>
            <a:r>
              <a:rPr lang="cs-CZ" dirty="0"/>
              <a:t> těchto kružnic jsou kolmé na osu rotace – všechny body mají </a:t>
            </a:r>
            <a:r>
              <a:rPr lang="cs-CZ" dirty="0" err="1"/>
              <a:t>sstejnou</a:t>
            </a:r>
            <a:r>
              <a:rPr lang="cs-CZ" dirty="0"/>
              <a:t> úhlovou rychlost a stejné úhlové zrychlení.</a:t>
            </a:r>
          </a:p>
          <a:p>
            <a:r>
              <a:rPr lang="cs-CZ" dirty="0"/>
              <a:t>Kinetická energie hmotného bodu     </a:t>
            </a:r>
            <a:r>
              <a:rPr lang="cs-CZ" dirty="0" err="1"/>
              <a:t>E</a:t>
            </a:r>
            <a:r>
              <a:rPr lang="cs-CZ" sz="1800" dirty="0" err="1"/>
              <a:t>k</a:t>
            </a:r>
            <a:r>
              <a:rPr lang="cs-CZ" dirty="0"/>
              <a:t> = ½ m</a:t>
            </a:r>
            <a:r>
              <a:rPr lang="cs-CZ" sz="1800" dirty="0"/>
              <a:t>i</a:t>
            </a:r>
            <a:r>
              <a:rPr lang="cs-CZ" dirty="0"/>
              <a:t>v</a:t>
            </a:r>
            <a:r>
              <a:rPr lang="cs-CZ" sz="1800" dirty="0"/>
              <a:t>i</a:t>
            </a:r>
            <a:r>
              <a:rPr lang="cs-CZ" dirty="0"/>
              <a:t>2</a:t>
            </a:r>
          </a:p>
          <a:p>
            <a:r>
              <a:rPr lang="cs-CZ" dirty="0"/>
              <a:t>Těleso koná pouze posuvný pohyb  </a:t>
            </a:r>
            <a:r>
              <a:rPr lang="cs-CZ" dirty="0" err="1"/>
              <a:t>E</a:t>
            </a:r>
            <a:r>
              <a:rPr lang="cs-CZ" sz="1800" dirty="0" err="1"/>
              <a:t>k</a:t>
            </a:r>
            <a:r>
              <a:rPr lang="cs-CZ" sz="1800" dirty="0"/>
              <a:t> </a:t>
            </a:r>
            <a:r>
              <a:rPr lang="cs-CZ" dirty="0"/>
              <a:t>= {  ½ miv</a:t>
            </a:r>
            <a:r>
              <a:rPr lang="cs-CZ" sz="1800" dirty="0"/>
              <a:t>i</a:t>
            </a:r>
            <a:r>
              <a:rPr lang="cs-CZ" dirty="0"/>
              <a:t>2 = v2/2{ m</a:t>
            </a:r>
            <a:r>
              <a:rPr lang="cs-CZ" sz="1800" dirty="0"/>
              <a:t>i</a:t>
            </a:r>
            <a:r>
              <a:rPr lang="cs-CZ" dirty="0"/>
              <a:t> = ½ mv2  </a:t>
            </a:r>
          </a:p>
          <a:p>
            <a:r>
              <a:rPr lang="cs-CZ" dirty="0"/>
              <a:t>Těleso  se otáčí kolem pevné osy    </a:t>
            </a:r>
          </a:p>
        </p:txBody>
      </p:sp>
    </p:spTree>
    <p:extLst>
      <p:ext uri="{BB962C8B-B14F-4D97-AF65-F5344CB8AC3E}">
        <p14:creationId xmlns:p14="http://schemas.microsoft.com/office/powerpoint/2010/main" val="3400711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1BBD1F-C67E-438D-980C-494A52B35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Pohyb tuhého tělesa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E2F6AD-554E-4BD4-B3AB-57FD940DD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Těleso se otáčí kolem pevné osy  -  úhlová rychlost je stejná, </a:t>
            </a:r>
            <a:r>
              <a:rPr lang="cs-CZ" dirty="0" err="1"/>
              <a:t>v</a:t>
            </a:r>
            <a:r>
              <a:rPr lang="cs-CZ" sz="1800" dirty="0" err="1"/>
              <a:t>i</a:t>
            </a:r>
            <a:r>
              <a:rPr lang="cs-CZ" dirty="0"/>
              <a:t> = </a:t>
            </a:r>
            <a:r>
              <a:rPr lang="cs-CZ" dirty="0" err="1"/>
              <a:t>r</a:t>
            </a:r>
            <a:r>
              <a:rPr lang="cs-CZ" sz="1800" dirty="0" err="1"/>
              <a:t>i</a:t>
            </a:r>
            <a:r>
              <a:rPr lang="cs-CZ" dirty="0" err="1"/>
              <a:t>ʊ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err="1"/>
              <a:t>E</a:t>
            </a:r>
            <a:r>
              <a:rPr lang="cs-CZ" sz="1800" dirty="0" err="1"/>
              <a:t>k</a:t>
            </a:r>
            <a:r>
              <a:rPr lang="cs-CZ" sz="1800" dirty="0"/>
              <a:t> </a:t>
            </a:r>
            <a:r>
              <a:rPr lang="cs-CZ" dirty="0"/>
              <a:t>= {   ½ m</a:t>
            </a:r>
            <a:r>
              <a:rPr lang="cs-CZ" sz="1800" dirty="0"/>
              <a:t>i</a:t>
            </a:r>
            <a:r>
              <a:rPr lang="cs-CZ" dirty="0"/>
              <a:t>v</a:t>
            </a:r>
            <a:r>
              <a:rPr lang="cs-CZ" sz="1800" dirty="0"/>
              <a:t>i</a:t>
            </a:r>
            <a:r>
              <a:rPr lang="cs-CZ" dirty="0"/>
              <a:t>2    = {  ½ m</a:t>
            </a:r>
            <a:r>
              <a:rPr lang="cs-CZ" sz="1800" dirty="0"/>
              <a:t>i</a:t>
            </a:r>
            <a:r>
              <a:rPr lang="cs-CZ" dirty="0"/>
              <a:t>r</a:t>
            </a:r>
            <a:r>
              <a:rPr lang="cs-CZ" sz="1800" dirty="0"/>
              <a:t>i</a:t>
            </a:r>
            <a:r>
              <a:rPr lang="cs-CZ" dirty="0"/>
              <a:t>2 ʊ2  =ʊ 2/</a:t>
            </a:r>
            <a:r>
              <a:rPr lang="cs-CZ" sz="2400" dirty="0"/>
              <a:t>2 {  m</a:t>
            </a:r>
            <a:r>
              <a:rPr lang="cs-CZ" sz="1800" dirty="0"/>
              <a:t>i</a:t>
            </a:r>
            <a:r>
              <a:rPr lang="cs-CZ" sz="2400" dirty="0"/>
              <a:t>r</a:t>
            </a:r>
            <a:r>
              <a:rPr lang="cs-CZ" sz="1800" dirty="0"/>
              <a:t>i</a:t>
            </a:r>
            <a:r>
              <a:rPr lang="cs-CZ" sz="2400" dirty="0"/>
              <a:t>2</a:t>
            </a:r>
          </a:p>
          <a:p>
            <a:pPr marL="0" indent="0">
              <a:buNone/>
            </a:pPr>
            <a:r>
              <a:rPr lang="cs-CZ" sz="2400" dirty="0"/>
              <a:t> {  m</a:t>
            </a:r>
            <a:r>
              <a:rPr lang="cs-CZ" sz="1800" dirty="0"/>
              <a:t>i</a:t>
            </a:r>
            <a:r>
              <a:rPr lang="cs-CZ" sz="2400" dirty="0"/>
              <a:t>r</a:t>
            </a:r>
            <a:r>
              <a:rPr lang="cs-CZ" sz="1800" dirty="0"/>
              <a:t>i</a:t>
            </a:r>
            <a:r>
              <a:rPr lang="cs-CZ" sz="2400" dirty="0"/>
              <a:t>2  = J                   </a:t>
            </a:r>
            <a:r>
              <a:rPr lang="cs-CZ" sz="2400" dirty="0" err="1"/>
              <a:t>E</a:t>
            </a:r>
            <a:r>
              <a:rPr lang="cs-CZ" sz="1800" dirty="0" err="1"/>
              <a:t>k</a:t>
            </a:r>
            <a:r>
              <a:rPr lang="cs-CZ" sz="2400" dirty="0"/>
              <a:t>  = ½   J ʊ2                        </a:t>
            </a:r>
          </a:p>
          <a:p>
            <a:pPr marL="0" indent="0">
              <a:buNone/>
            </a:pPr>
            <a:r>
              <a:rPr lang="cs-CZ" sz="2400" dirty="0"/>
              <a:t>Těleso koná posuvný i otáčivý pohyb  </a:t>
            </a:r>
          </a:p>
          <a:p>
            <a:pPr marL="0" indent="0">
              <a:buNone/>
            </a:pPr>
            <a:r>
              <a:rPr lang="cs-CZ" sz="2400" dirty="0"/>
              <a:t>  </a:t>
            </a:r>
            <a:r>
              <a:rPr lang="cs-CZ" sz="2400" dirty="0" err="1"/>
              <a:t>Ek</a:t>
            </a:r>
            <a:r>
              <a:rPr lang="cs-CZ" sz="2400" dirty="0"/>
              <a:t> = ½ mv2   + ½ J</a:t>
            </a:r>
            <a:r>
              <a:rPr lang="cs-CZ" sz="1800" dirty="0"/>
              <a:t>0</a:t>
            </a:r>
            <a:r>
              <a:rPr lang="cs-CZ" sz="2400" dirty="0"/>
              <a:t> </a:t>
            </a:r>
            <a:r>
              <a:rPr lang="cs-CZ" dirty="0"/>
              <a:t>ʊ2            J</a:t>
            </a:r>
            <a:r>
              <a:rPr lang="cs-CZ" sz="2000" dirty="0"/>
              <a:t>0- moment setrvačnosti vzhledem k ose jdoucí těžištěm</a:t>
            </a:r>
          </a:p>
          <a:p>
            <a:pPr marL="0" indent="0">
              <a:buNone/>
            </a:pPr>
            <a:r>
              <a:rPr lang="cs-CZ" sz="2000" dirty="0"/>
              <a:t>Steinerova věta    </a:t>
            </a:r>
            <a:r>
              <a:rPr lang="cs-CZ" dirty="0"/>
              <a:t>J</a:t>
            </a:r>
            <a:r>
              <a:rPr lang="cs-CZ" sz="2000" dirty="0"/>
              <a:t> = </a:t>
            </a:r>
            <a:r>
              <a:rPr lang="cs-CZ" dirty="0"/>
              <a:t>J</a:t>
            </a:r>
            <a:r>
              <a:rPr lang="cs-CZ" sz="2000" dirty="0"/>
              <a:t>0 + ma2</a:t>
            </a:r>
          </a:p>
          <a:p>
            <a:pPr marL="0" indent="0">
              <a:buNone/>
            </a:pPr>
            <a:r>
              <a:rPr lang="cs-CZ" dirty="0"/>
              <a:t>Moment setrvačnosti tělesa k libovolné ose se rovná momentu setrvačnosti vzhledem k rovnoběžné ose, procházejíc těžištěm, zvětšeném o součin hmotnosti tělesa a čtverce vzdálenosti obou os.</a:t>
            </a:r>
          </a:p>
        </p:txBody>
      </p:sp>
    </p:spTree>
    <p:extLst>
      <p:ext uri="{BB962C8B-B14F-4D97-AF65-F5344CB8AC3E}">
        <p14:creationId xmlns:p14="http://schemas.microsoft.com/office/powerpoint/2010/main" val="2132957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5F2B83-487C-43DD-84BB-A3249848E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Pohybová rovnice pro rotaci tělesa kolem pevné osy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3319FB-DBA6-4FFC-B2F4-977B5178C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Součin momentu setrvačnosti  tělesa vzhledem k ose rotace a úhlového zrychlení se rovná  momentu všech vnějších sil vzhledem k pevné ose rotace   J ɛ    = M</a:t>
            </a:r>
          </a:p>
          <a:p>
            <a:pPr>
              <a:buFontTx/>
              <a:buChar char="-"/>
            </a:pPr>
            <a:r>
              <a:rPr lang="cs-CZ" dirty="0"/>
              <a:t>je-li M=0  je  ɛ =0    ʊ = </a:t>
            </a:r>
            <a:r>
              <a:rPr lang="cs-CZ" dirty="0" err="1"/>
              <a:t>konst</a:t>
            </a:r>
            <a:r>
              <a:rPr lang="cs-CZ" dirty="0"/>
              <a:t>. , těleso se otáčí konstantní úhlovou rychlostí nebo je v klidu</a:t>
            </a:r>
          </a:p>
          <a:p>
            <a:pPr>
              <a:buFontTx/>
              <a:buChar char="-"/>
            </a:pPr>
            <a:r>
              <a:rPr lang="cs-CZ" dirty="0"/>
              <a:t>je-li  M = </a:t>
            </a:r>
            <a:r>
              <a:rPr lang="cs-CZ" dirty="0" err="1"/>
              <a:t>konst</a:t>
            </a:r>
            <a:r>
              <a:rPr lang="cs-CZ" dirty="0"/>
              <a:t>. Je   ɛ  = </a:t>
            </a:r>
            <a:r>
              <a:rPr lang="cs-CZ" dirty="0" err="1"/>
              <a:t>konst</a:t>
            </a:r>
            <a:r>
              <a:rPr lang="cs-CZ" dirty="0"/>
              <a:t>.    ʊ  =  ʊ</a:t>
            </a:r>
            <a:r>
              <a:rPr lang="cs-CZ" sz="1800" dirty="0"/>
              <a:t>0 </a:t>
            </a:r>
            <a:r>
              <a:rPr lang="cs-CZ" dirty="0"/>
              <a:t>+ </a:t>
            </a:r>
            <a:r>
              <a:rPr lang="cs-CZ" dirty="0" err="1"/>
              <a:t>ɛt</a:t>
            </a:r>
            <a:r>
              <a:rPr lang="cs-CZ" dirty="0"/>
              <a:t>   =  ʊ  +  M/J otáčivý pohyb je rovnoměrně proměnný   J </a:t>
            </a:r>
            <a:r>
              <a:rPr lang="cs-CZ" b="1" dirty="0"/>
              <a:t>ɛ</a:t>
            </a:r>
            <a:r>
              <a:rPr lang="cs-CZ" dirty="0"/>
              <a:t>     = </a:t>
            </a:r>
            <a:r>
              <a:rPr lang="cs-CZ" b="1" dirty="0"/>
              <a:t>M</a:t>
            </a:r>
          </a:p>
          <a:p>
            <a:pPr marL="0" indent="0" algn="just">
              <a:buNone/>
            </a:pPr>
            <a:r>
              <a:rPr lang="cs-CZ" sz="3200" b="1" dirty="0"/>
              <a:t>   </a:t>
            </a:r>
            <a:r>
              <a:rPr lang="cs-CZ" dirty="0"/>
              <a:t>Je-li M=0</a:t>
            </a:r>
            <a:r>
              <a:rPr lang="cs-CZ" sz="3200" b="1" dirty="0"/>
              <a:t>              J </a:t>
            </a:r>
            <a:r>
              <a:rPr lang="cs-CZ" sz="3200" dirty="0"/>
              <a:t>ʊ = </a:t>
            </a:r>
            <a:r>
              <a:rPr lang="cs-CZ" sz="3200" dirty="0" err="1"/>
              <a:t>konst</a:t>
            </a:r>
            <a:r>
              <a:rPr lang="cs-CZ" sz="3200" dirty="0"/>
              <a:t>.</a:t>
            </a:r>
            <a:r>
              <a:rPr lang="cs-CZ" dirty="0"/>
              <a:t>             (J</a:t>
            </a:r>
            <a:r>
              <a:rPr lang="cs-CZ" sz="1800" dirty="0"/>
              <a:t>1</a:t>
            </a:r>
            <a:r>
              <a:rPr lang="cs-CZ" dirty="0"/>
              <a:t>ʊ</a:t>
            </a:r>
            <a:r>
              <a:rPr lang="cs-CZ" sz="1800" dirty="0"/>
              <a:t>1</a:t>
            </a:r>
            <a:r>
              <a:rPr lang="cs-CZ" dirty="0"/>
              <a:t> = Jʊ</a:t>
            </a:r>
            <a:r>
              <a:rPr lang="cs-CZ" sz="1800" dirty="0"/>
              <a:t>2</a:t>
            </a:r>
            <a:r>
              <a:rPr lang="cs-CZ" dirty="0"/>
              <a:t>).   </a:t>
            </a:r>
          </a:p>
          <a:p>
            <a:pPr marL="0" indent="0" algn="just">
              <a:buNone/>
            </a:pPr>
            <a:r>
              <a:rPr lang="cs-CZ" dirty="0"/>
              <a:t>Zákon zachování momentu hybnosti rotujícího tělesa. Při změně momentu setrvačnosti tělesa se mění úhlová rychlost tak, že moment hybnosti tělesa zůstává konstantní.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17814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C15D6B-0908-45A7-B1DF-ED6756617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Příklady -práce, výkon, mechanická energie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FE9EA6-5980-4EB0-A4AF-A427254CD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Sáně jedou z kopce po dráze s</a:t>
            </a:r>
            <a:r>
              <a:rPr lang="cs-CZ" sz="1800" dirty="0"/>
              <a:t>1 </a:t>
            </a:r>
            <a:r>
              <a:rPr lang="cs-CZ" dirty="0"/>
              <a:t>rovnoměrně zrychleně a pod svahem po vodorovné dráze s</a:t>
            </a:r>
            <a:r>
              <a:rPr lang="cs-CZ" sz="1800" dirty="0"/>
              <a:t>2</a:t>
            </a:r>
            <a:r>
              <a:rPr lang="cs-CZ" dirty="0"/>
              <a:t> rovnoměrně zpožděně, než zastaví. Určete součinitel tření, známe-li s</a:t>
            </a:r>
            <a:r>
              <a:rPr lang="cs-CZ" sz="1800" dirty="0"/>
              <a:t>1</a:t>
            </a:r>
            <a:r>
              <a:rPr lang="cs-CZ" dirty="0"/>
              <a:t>, s</a:t>
            </a:r>
            <a:r>
              <a:rPr lang="cs-CZ" sz="1800" dirty="0"/>
              <a:t>2 </a:t>
            </a:r>
            <a:r>
              <a:rPr lang="cs-CZ" dirty="0"/>
              <a:t> a úhel sklonu </a:t>
            </a:r>
            <a:r>
              <a:rPr lang="el-GR" dirty="0"/>
              <a:t>α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9826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87F93A-15A2-464D-B914-1934A5FE6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0BAD2A-4977-4C81-9245-FB5D278CC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Pohyb rovnoměrně zrychlený platí (v</a:t>
            </a:r>
            <a:r>
              <a:rPr lang="cs-CZ" sz="1800" dirty="0"/>
              <a:t>0</a:t>
            </a:r>
            <a:r>
              <a:rPr lang="cs-CZ" dirty="0"/>
              <a:t> =0)</a:t>
            </a:r>
          </a:p>
          <a:p>
            <a:r>
              <a:rPr lang="cs-CZ" dirty="0"/>
              <a:t>v= </a:t>
            </a:r>
            <a:r>
              <a:rPr lang="cs-CZ" dirty="0" err="1"/>
              <a:t>at</a:t>
            </a:r>
            <a:r>
              <a:rPr lang="cs-CZ" dirty="0"/>
              <a:t>    s = ½ at2   ,      </a:t>
            </a:r>
          </a:p>
          <a:p>
            <a:r>
              <a:rPr lang="cs-CZ" dirty="0"/>
              <a:t> t= v/a,              s= 1/2a v2/a2 = v2/2a             </a:t>
            </a:r>
          </a:p>
          <a:p>
            <a:r>
              <a:rPr lang="cs-CZ" dirty="0"/>
              <a:t>Rychlost saní na konci svahu po uražení s</a:t>
            </a:r>
            <a:r>
              <a:rPr lang="cs-CZ" sz="1800" dirty="0"/>
              <a:t>1</a:t>
            </a:r>
            <a:r>
              <a:rPr lang="cs-CZ" dirty="0"/>
              <a:t>    v= </a:t>
            </a:r>
            <a:r>
              <a:rPr lang="cs-CZ" dirty="0" err="1"/>
              <a:t>odm</a:t>
            </a:r>
            <a:r>
              <a:rPr lang="cs-CZ" dirty="0"/>
              <a:t>. 2as</a:t>
            </a:r>
            <a:r>
              <a:rPr lang="cs-CZ" sz="1600" dirty="0"/>
              <a:t>1</a:t>
            </a:r>
          </a:p>
          <a:p>
            <a:r>
              <a:rPr lang="cs-CZ" dirty="0"/>
              <a:t>Pro průměty sil do zvolených os  x/ G sin</a:t>
            </a:r>
            <a:r>
              <a:rPr lang="el-GR" dirty="0"/>
              <a:t> α</a:t>
            </a:r>
            <a:r>
              <a:rPr lang="cs-CZ" dirty="0"/>
              <a:t> - F</a:t>
            </a:r>
            <a:r>
              <a:rPr lang="cs-CZ" sz="1600" dirty="0"/>
              <a:t>t</a:t>
            </a:r>
            <a:r>
              <a:rPr lang="cs-CZ" dirty="0"/>
              <a:t> =</a:t>
            </a:r>
            <a:r>
              <a:rPr lang="cs-CZ" dirty="0" err="1"/>
              <a:t>ma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Y/ N – G cos </a:t>
            </a:r>
            <a:r>
              <a:rPr lang="el-GR" dirty="0"/>
              <a:t>α </a:t>
            </a:r>
            <a:r>
              <a:rPr lang="cs-CZ" dirty="0"/>
              <a:t>= 0   upravit   a = g sin</a:t>
            </a:r>
            <a:r>
              <a:rPr lang="el-GR" dirty="0"/>
              <a:t> α</a:t>
            </a:r>
            <a:r>
              <a:rPr lang="cs-CZ" dirty="0"/>
              <a:t> – kg cos</a:t>
            </a:r>
            <a:r>
              <a:rPr lang="el-GR" dirty="0"/>
              <a:t> α</a:t>
            </a:r>
            <a:r>
              <a:rPr lang="cs-CZ" dirty="0"/>
              <a:t>       </a:t>
            </a:r>
          </a:p>
          <a:p>
            <a:pPr marL="0" indent="0">
              <a:buNone/>
            </a:pPr>
            <a:r>
              <a:rPr lang="cs-CZ" dirty="0"/>
              <a:t> v = </a:t>
            </a:r>
            <a:r>
              <a:rPr lang="cs-CZ" dirty="0" err="1"/>
              <a:t>odm</a:t>
            </a:r>
            <a:r>
              <a:rPr lang="cs-CZ" dirty="0"/>
              <a:t> 2s</a:t>
            </a:r>
            <a:r>
              <a:rPr lang="cs-CZ" sz="1800" dirty="0"/>
              <a:t>1 </a:t>
            </a:r>
            <a:r>
              <a:rPr lang="cs-CZ" dirty="0"/>
              <a:t>g (sin</a:t>
            </a:r>
            <a:r>
              <a:rPr lang="el-GR" dirty="0"/>
              <a:t> α</a:t>
            </a:r>
            <a:r>
              <a:rPr lang="cs-CZ" dirty="0"/>
              <a:t>– k cos</a:t>
            </a:r>
            <a:r>
              <a:rPr lang="el-GR" dirty="0"/>
              <a:t> α</a:t>
            </a:r>
            <a:r>
              <a:rPr lang="cs-CZ" dirty="0"/>
              <a:t>)                      F</a:t>
            </a:r>
            <a:r>
              <a:rPr lang="cs-CZ" sz="1600" dirty="0"/>
              <a:t>t</a:t>
            </a:r>
            <a:r>
              <a:rPr lang="cs-CZ" dirty="0"/>
              <a:t>   =  </a:t>
            </a:r>
            <a:r>
              <a:rPr lang="cs-CZ" dirty="0" err="1"/>
              <a:t>kN</a:t>
            </a:r>
            <a:r>
              <a:rPr lang="cs-CZ" dirty="0"/>
              <a:t>  </a:t>
            </a:r>
            <a:r>
              <a:rPr lang="cs-CZ" sz="1800" dirty="0"/>
              <a:t>    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636710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DCE942-46E4-40B8-938F-9832EFAE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F31663-5436-4D80-AB7C-C28560BB9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Energie na konci svahu </a:t>
            </a:r>
            <a:r>
              <a:rPr lang="cs-CZ" dirty="0" err="1"/>
              <a:t>E</a:t>
            </a:r>
            <a:r>
              <a:rPr lang="cs-CZ" sz="1800" dirty="0" err="1"/>
              <a:t>k</a:t>
            </a:r>
            <a:r>
              <a:rPr lang="cs-CZ" dirty="0"/>
              <a:t> = ½ mv2 po zastavení  v rovině je </a:t>
            </a:r>
            <a:r>
              <a:rPr lang="cs-CZ" dirty="0" err="1"/>
              <a:t>E</a:t>
            </a:r>
            <a:r>
              <a:rPr lang="cs-CZ" sz="1800" dirty="0" err="1"/>
              <a:t>k</a:t>
            </a:r>
            <a:r>
              <a:rPr lang="cs-CZ" dirty="0"/>
              <a:t> =0. Úbytek </a:t>
            </a:r>
            <a:r>
              <a:rPr lang="cs-CZ" dirty="0" err="1"/>
              <a:t>E</a:t>
            </a:r>
            <a:r>
              <a:rPr lang="cs-CZ" sz="1800" dirty="0" err="1"/>
              <a:t>k</a:t>
            </a:r>
            <a:r>
              <a:rPr lang="cs-CZ" dirty="0"/>
              <a:t> = práci vykonanou F</a:t>
            </a:r>
            <a:r>
              <a:rPr lang="cs-CZ" sz="1800" dirty="0"/>
              <a:t>t     </a:t>
            </a:r>
            <a:r>
              <a:rPr lang="cs-CZ" dirty="0"/>
              <a:t>na dráze s</a:t>
            </a:r>
            <a:r>
              <a:rPr lang="cs-CZ" sz="1800" dirty="0"/>
              <a:t>2.  </a:t>
            </a:r>
          </a:p>
          <a:p>
            <a:r>
              <a:rPr lang="cs-CZ" dirty="0"/>
              <a:t>Platí  ½ mv2 = F</a:t>
            </a:r>
            <a:r>
              <a:rPr lang="cs-CZ" sz="1800" dirty="0"/>
              <a:t>t</a:t>
            </a:r>
            <a:r>
              <a:rPr lang="cs-CZ" dirty="0"/>
              <a:t>s</a:t>
            </a:r>
            <a:r>
              <a:rPr lang="cs-CZ" sz="1800" dirty="0"/>
              <a:t>2          </a:t>
            </a:r>
            <a:r>
              <a:rPr lang="cs-CZ" dirty="0"/>
              <a:t>F</a:t>
            </a:r>
            <a:r>
              <a:rPr lang="cs-CZ" sz="1800" dirty="0"/>
              <a:t>t</a:t>
            </a:r>
            <a:r>
              <a:rPr lang="cs-CZ" dirty="0"/>
              <a:t> = </a:t>
            </a:r>
            <a:r>
              <a:rPr lang="cs-CZ" dirty="0" err="1"/>
              <a:t>kN</a:t>
            </a:r>
            <a:r>
              <a:rPr lang="cs-CZ" dirty="0"/>
              <a:t> = </a:t>
            </a:r>
            <a:r>
              <a:rPr lang="cs-CZ" dirty="0" err="1"/>
              <a:t>kG</a:t>
            </a:r>
            <a:r>
              <a:rPr lang="cs-CZ" dirty="0"/>
              <a:t>=  k mg</a:t>
            </a:r>
          </a:p>
          <a:p>
            <a:r>
              <a:rPr lang="cs-CZ" dirty="0"/>
              <a:t>1/2mv2 = k mg s</a:t>
            </a:r>
            <a:r>
              <a:rPr lang="cs-CZ" sz="1800" dirty="0"/>
              <a:t>2               </a:t>
            </a:r>
            <a:r>
              <a:rPr lang="cs-CZ" dirty="0"/>
              <a:t>dosazením za rychlost v dostaneme</a:t>
            </a:r>
          </a:p>
          <a:p>
            <a:r>
              <a:rPr lang="cs-CZ" dirty="0"/>
              <a:t>½ 2s</a:t>
            </a:r>
            <a:r>
              <a:rPr lang="cs-CZ" sz="1800" dirty="0"/>
              <a:t>1</a:t>
            </a:r>
            <a:r>
              <a:rPr lang="cs-CZ" dirty="0"/>
              <a:t>g(sin </a:t>
            </a:r>
            <a:r>
              <a:rPr lang="el-GR" dirty="0"/>
              <a:t>α</a:t>
            </a:r>
            <a:r>
              <a:rPr lang="cs-CZ" dirty="0"/>
              <a:t>– k cos </a:t>
            </a:r>
            <a:r>
              <a:rPr lang="el-GR" dirty="0"/>
              <a:t>α</a:t>
            </a:r>
            <a:r>
              <a:rPr lang="cs-CZ" dirty="0"/>
              <a:t> ) = k g s</a:t>
            </a:r>
            <a:r>
              <a:rPr lang="cs-CZ" sz="1800" dirty="0"/>
              <a:t>2</a:t>
            </a:r>
          </a:p>
          <a:p>
            <a:r>
              <a:rPr lang="cs-CZ" dirty="0"/>
              <a:t>s</a:t>
            </a:r>
            <a:r>
              <a:rPr lang="cs-CZ" sz="1800" dirty="0"/>
              <a:t>1</a:t>
            </a:r>
            <a:r>
              <a:rPr lang="cs-CZ" dirty="0"/>
              <a:t> sin</a:t>
            </a:r>
            <a:r>
              <a:rPr lang="el-GR" dirty="0"/>
              <a:t> α</a:t>
            </a:r>
            <a:r>
              <a:rPr lang="cs-CZ" dirty="0"/>
              <a:t>    - k s</a:t>
            </a:r>
            <a:r>
              <a:rPr lang="cs-CZ" sz="1800" dirty="0"/>
              <a:t>1</a:t>
            </a:r>
            <a:r>
              <a:rPr lang="cs-CZ" dirty="0"/>
              <a:t> cos</a:t>
            </a:r>
            <a:r>
              <a:rPr lang="el-GR" dirty="0"/>
              <a:t> α</a:t>
            </a:r>
            <a:r>
              <a:rPr lang="cs-CZ" dirty="0"/>
              <a:t>   =k s</a:t>
            </a:r>
            <a:r>
              <a:rPr lang="cs-CZ" sz="1800" dirty="0"/>
              <a:t>2</a:t>
            </a:r>
          </a:p>
          <a:p>
            <a:r>
              <a:rPr lang="cs-CZ" dirty="0"/>
              <a:t>    k = s</a:t>
            </a:r>
            <a:r>
              <a:rPr lang="cs-CZ" sz="1800" dirty="0"/>
              <a:t>1</a:t>
            </a:r>
            <a:r>
              <a:rPr lang="cs-CZ" dirty="0"/>
              <a:t> sin </a:t>
            </a:r>
            <a:r>
              <a:rPr lang="el-GR" dirty="0"/>
              <a:t>α</a:t>
            </a:r>
            <a:r>
              <a:rPr lang="cs-CZ" dirty="0"/>
              <a:t> /s</a:t>
            </a:r>
            <a:r>
              <a:rPr lang="cs-CZ" sz="1800" dirty="0"/>
              <a:t>2</a:t>
            </a:r>
            <a:r>
              <a:rPr lang="cs-CZ" dirty="0"/>
              <a:t>  + s</a:t>
            </a:r>
            <a:r>
              <a:rPr lang="cs-CZ" sz="1800" dirty="0"/>
              <a:t>1</a:t>
            </a:r>
            <a:r>
              <a:rPr lang="cs-CZ" dirty="0"/>
              <a:t> cos </a:t>
            </a:r>
            <a:r>
              <a:rPr lang="el-GR" dirty="0"/>
              <a:t>α</a:t>
            </a:r>
            <a:endParaRPr lang="cs-CZ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827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F1C6BF-8EC3-4197-BFD5-9539C66B0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MECHANICKÁ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2D79AE-5F3C-4CC6-A49E-2D7F459D3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Pojmy práce a energie umožňuji značné zjednodušení formulace fyzikálních zákonů a popisu fyzikálních procesů.</a:t>
            </a:r>
          </a:p>
          <a:p>
            <a:pPr marL="0" indent="0">
              <a:buNone/>
            </a:pPr>
            <a:r>
              <a:rPr lang="cs-CZ" dirty="0"/>
              <a:t>Ve všech případech pohybu (výslednice F nulová nebo nenulová)můžeme hodnotit  účinek kterékoliv síly pomocí veličiny práce </a:t>
            </a:r>
            <a:r>
              <a:rPr lang="cs-CZ" dirty="0" err="1"/>
              <a:t>dW</a:t>
            </a:r>
            <a:r>
              <a:rPr lang="cs-CZ" dirty="0"/>
              <a:t> = </a:t>
            </a:r>
            <a:r>
              <a:rPr lang="cs-CZ" b="1" dirty="0"/>
              <a:t>F</a:t>
            </a:r>
            <a:r>
              <a:rPr lang="cs-CZ" dirty="0"/>
              <a:t> . </a:t>
            </a:r>
            <a:r>
              <a:rPr lang="cs-CZ" b="1" dirty="0" err="1"/>
              <a:t>dr</a:t>
            </a:r>
            <a:r>
              <a:rPr lang="cs-CZ" dirty="0"/>
              <a:t>  , </a:t>
            </a:r>
          </a:p>
          <a:p>
            <a:pPr marL="0" indent="0">
              <a:buNone/>
            </a:pPr>
            <a:r>
              <a:rPr lang="cs-CZ" dirty="0"/>
              <a:t> pomocí polohových vektorů W= </a:t>
            </a:r>
            <a:r>
              <a:rPr lang="cs-CZ" dirty="0" err="1"/>
              <a:t>integr</a:t>
            </a:r>
            <a:r>
              <a:rPr lang="cs-CZ" dirty="0"/>
              <a:t> </a:t>
            </a:r>
            <a:r>
              <a:rPr lang="cs-CZ" b="1" dirty="0"/>
              <a:t>F </a:t>
            </a:r>
            <a:r>
              <a:rPr lang="cs-CZ" dirty="0"/>
              <a:t>. </a:t>
            </a:r>
            <a:r>
              <a:rPr lang="cs-CZ" b="1" dirty="0" err="1"/>
              <a:t>dr</a:t>
            </a:r>
            <a:endParaRPr lang="cs-CZ" b="1" dirty="0"/>
          </a:p>
          <a:p>
            <a:pPr marL="0" indent="0">
              <a:buNone/>
            </a:pPr>
            <a:r>
              <a:rPr lang="cs-CZ" dirty="0" err="1"/>
              <a:t>dW</a:t>
            </a:r>
            <a:r>
              <a:rPr lang="cs-CZ" b="1" dirty="0"/>
              <a:t> = </a:t>
            </a:r>
            <a:r>
              <a:rPr lang="cs-CZ" b="1" dirty="0" err="1"/>
              <a:t>F.dr</a:t>
            </a:r>
            <a:r>
              <a:rPr lang="cs-CZ" b="1" dirty="0"/>
              <a:t> = F.</a:t>
            </a:r>
            <a:r>
              <a:rPr lang="cs-CZ" dirty="0"/>
              <a:t>ds </a:t>
            </a:r>
            <a:r>
              <a:rPr lang="cs-CZ" b="1" dirty="0"/>
              <a:t>ṫ = </a:t>
            </a:r>
            <a:r>
              <a:rPr lang="cs-CZ" dirty="0"/>
              <a:t>F.ds cos </a:t>
            </a:r>
            <a:r>
              <a:rPr lang="el-GR" dirty="0"/>
              <a:t>α</a:t>
            </a:r>
            <a:r>
              <a:rPr lang="cs-CZ" dirty="0"/>
              <a:t>   </a:t>
            </a:r>
          </a:p>
          <a:p>
            <a:pPr marL="0" indent="0">
              <a:buNone/>
            </a:pPr>
            <a:r>
              <a:rPr lang="cs-CZ" dirty="0"/>
              <a:t>Kde </a:t>
            </a:r>
            <a:r>
              <a:rPr lang="el-GR" dirty="0"/>
              <a:t>α</a:t>
            </a:r>
            <a:r>
              <a:rPr lang="cs-CZ" dirty="0"/>
              <a:t> úhel který svírá síla </a:t>
            </a:r>
            <a:r>
              <a:rPr lang="cs-CZ" b="1" dirty="0"/>
              <a:t>F</a:t>
            </a:r>
            <a:r>
              <a:rPr lang="cs-CZ" dirty="0"/>
              <a:t> a tečna k dráze  </a:t>
            </a:r>
          </a:p>
          <a:p>
            <a:pPr marL="0" indent="0">
              <a:buNone/>
            </a:pPr>
            <a:r>
              <a:rPr lang="cs-CZ" dirty="0"/>
              <a:t> Definice plynou závěry:  je-li </a:t>
            </a:r>
            <a:r>
              <a:rPr lang="el-GR" dirty="0"/>
              <a:t>α</a:t>
            </a:r>
            <a:r>
              <a:rPr lang="cs-CZ" dirty="0"/>
              <a:t>  = 0, &lt;  90°,  = 90° , &gt; 90° </a:t>
            </a:r>
          </a:p>
        </p:txBody>
      </p:sp>
    </p:spTree>
    <p:extLst>
      <p:ext uri="{BB962C8B-B14F-4D97-AF65-F5344CB8AC3E}">
        <p14:creationId xmlns:p14="http://schemas.microsoft.com/office/powerpoint/2010/main" val="18945881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C5939D-1427-4CBD-93F9-616459435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BB9840-F855-45E8-A5A5-3AECCBCF2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Letadlo se rozjíždí po zemi a pohybuje se rovnoměrně zrychleně. Od země se odpoutá při rychlosti v = 108 km/h. Této rychlosti dosáhne za dobu  t=20s. </a:t>
            </a:r>
          </a:p>
          <a:p>
            <a:pPr marL="0" indent="0">
              <a:buNone/>
            </a:pPr>
            <a:r>
              <a:rPr lang="cs-CZ" dirty="0"/>
              <a:t> Určete:</a:t>
            </a:r>
          </a:p>
          <a:p>
            <a:r>
              <a:rPr lang="cs-CZ" dirty="0"/>
              <a:t>A) výkon motoru letadla v okamžiku  vzletu</a:t>
            </a:r>
          </a:p>
          <a:p>
            <a:r>
              <a:rPr lang="cs-CZ" dirty="0"/>
              <a:t>B) průměrný výkon motoru během pohybu po zemi.</a:t>
            </a:r>
          </a:p>
          <a:p>
            <a:pPr marL="0" indent="0">
              <a:buNone/>
            </a:pPr>
            <a:r>
              <a:rPr lang="cs-CZ" dirty="0"/>
              <a:t>Hmotnost letadla m  =1960 kg, součinitel tření k= 0,05</a:t>
            </a:r>
          </a:p>
        </p:txBody>
      </p:sp>
    </p:spTree>
    <p:extLst>
      <p:ext uri="{BB962C8B-B14F-4D97-AF65-F5344CB8AC3E}">
        <p14:creationId xmlns:p14="http://schemas.microsoft.com/office/powerpoint/2010/main" val="28906642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FD0B3-03F3-491B-A1C8-EAE142C1B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DF78C5-CAA4-4742-89B3-91A71AADB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Okamžitý výkon P= </a:t>
            </a:r>
            <a:r>
              <a:rPr lang="cs-CZ" b="1" dirty="0" err="1"/>
              <a:t>F.v</a:t>
            </a:r>
            <a:r>
              <a:rPr lang="cs-CZ" dirty="0"/>
              <a:t> .  Je-li mezi vektory </a:t>
            </a:r>
            <a:r>
              <a:rPr lang="cs-CZ" dirty="0" err="1"/>
              <a:t>F,v</a:t>
            </a:r>
            <a:r>
              <a:rPr lang="cs-CZ" dirty="0"/>
              <a:t> úhel </a:t>
            </a:r>
            <a:r>
              <a:rPr lang="el-GR" dirty="0"/>
              <a:t>α</a:t>
            </a:r>
            <a:r>
              <a:rPr lang="cs-CZ" dirty="0"/>
              <a:t>=0, platí P= </a:t>
            </a:r>
            <a:r>
              <a:rPr lang="cs-CZ" dirty="0" err="1"/>
              <a:t>F.v</a:t>
            </a:r>
            <a:endParaRPr lang="cs-CZ" dirty="0"/>
          </a:p>
          <a:p>
            <a:r>
              <a:rPr lang="cs-CZ" dirty="0"/>
              <a:t>Tažnou silou motoru F určíme s 2. pohybového  zákonu  F – F</a:t>
            </a:r>
            <a:r>
              <a:rPr lang="cs-CZ" sz="1800" dirty="0"/>
              <a:t>t</a:t>
            </a:r>
            <a:r>
              <a:rPr lang="cs-CZ" dirty="0"/>
              <a:t> = </a:t>
            </a:r>
            <a:r>
              <a:rPr lang="cs-CZ" dirty="0" err="1"/>
              <a:t>ma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   kde síla tření F</a:t>
            </a:r>
            <a:r>
              <a:rPr lang="cs-CZ" sz="1800" dirty="0"/>
              <a:t>t</a:t>
            </a:r>
            <a:r>
              <a:rPr lang="cs-CZ" dirty="0"/>
              <a:t> = k mg  . Platí tedy F = m( k g +a)</a:t>
            </a:r>
          </a:p>
          <a:p>
            <a:r>
              <a:rPr lang="cs-CZ" dirty="0"/>
              <a:t>Zrychlení letadla v tomto případě  (a= </a:t>
            </a:r>
            <a:r>
              <a:rPr lang="cs-CZ" dirty="0" err="1"/>
              <a:t>konst</a:t>
            </a:r>
            <a:r>
              <a:rPr lang="cs-CZ" dirty="0"/>
              <a:t>)  je     a= v/t.</a:t>
            </a:r>
          </a:p>
          <a:p>
            <a:r>
              <a:rPr lang="cs-CZ" dirty="0"/>
              <a:t>Okamžitý výkon  je   P= </a:t>
            </a:r>
            <a:r>
              <a:rPr lang="cs-CZ" dirty="0" err="1"/>
              <a:t>mv</a:t>
            </a:r>
            <a:r>
              <a:rPr lang="cs-CZ" dirty="0"/>
              <a:t> (k g +v/t)  =  17,6. 10 </a:t>
            </a:r>
            <a:r>
              <a:rPr lang="cs-CZ" sz="1800" dirty="0"/>
              <a:t>4</a:t>
            </a:r>
            <a:r>
              <a:rPr lang="cs-CZ" dirty="0"/>
              <a:t> W</a:t>
            </a:r>
          </a:p>
          <a:p>
            <a:pPr marL="0" indent="0">
              <a:buNone/>
            </a:pPr>
            <a:r>
              <a:rPr lang="cs-CZ" dirty="0"/>
              <a:t>Průměrný výkon je určen podílem vykonané práce a k tomu potřebného času.  P= W/t = </a:t>
            </a:r>
            <a:r>
              <a:rPr lang="cs-CZ" dirty="0" err="1"/>
              <a:t>F.s</a:t>
            </a:r>
            <a:r>
              <a:rPr lang="cs-CZ" dirty="0"/>
              <a:t>/t = F.a.t2/2t = F.a.t/2 =1/2F.v = </a:t>
            </a:r>
            <a:r>
              <a:rPr lang="cs-CZ" dirty="0" err="1"/>
              <a:t>F.v</a:t>
            </a:r>
            <a:r>
              <a:rPr lang="cs-CZ" dirty="0"/>
              <a:t> =</a:t>
            </a:r>
          </a:p>
          <a:p>
            <a:pPr marL="0" indent="0">
              <a:buNone/>
            </a:pPr>
            <a:r>
              <a:rPr lang="cs-CZ" dirty="0"/>
              <a:t>= 8,8. 10 </a:t>
            </a:r>
            <a:r>
              <a:rPr lang="cs-CZ" sz="1800" dirty="0"/>
              <a:t>4</a:t>
            </a:r>
            <a:r>
              <a:rPr lang="cs-CZ" dirty="0"/>
              <a:t> W</a:t>
            </a:r>
          </a:p>
        </p:txBody>
      </p:sp>
    </p:spTree>
    <p:extLst>
      <p:ext uri="{BB962C8B-B14F-4D97-AF65-F5344CB8AC3E}">
        <p14:creationId xmlns:p14="http://schemas.microsoft.com/office/powerpoint/2010/main" val="8607259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D47DB1-D77F-4DFC-A269-3319696AD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EE162D-BA8E-4E60-B216-73F6AA7B6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hladké vodorovné rovině se pohybují dvě tělesa, spojená nití. Na těleso hmotnosti m</a:t>
            </a:r>
            <a:r>
              <a:rPr lang="cs-CZ" sz="1800" dirty="0"/>
              <a:t>1</a:t>
            </a:r>
            <a:r>
              <a:rPr lang="cs-CZ" dirty="0"/>
              <a:t> působí síla </a:t>
            </a:r>
            <a:r>
              <a:rPr lang="cs-CZ" b="1" dirty="0"/>
              <a:t>F</a:t>
            </a:r>
            <a:r>
              <a:rPr lang="cs-CZ" sz="1800" dirty="0"/>
              <a:t>1</a:t>
            </a:r>
            <a:r>
              <a:rPr lang="cs-CZ" dirty="0"/>
              <a:t>, na těleso hmotnosti m</a:t>
            </a:r>
            <a:r>
              <a:rPr lang="cs-CZ" sz="1800" dirty="0"/>
              <a:t>2</a:t>
            </a:r>
            <a:r>
              <a:rPr lang="cs-CZ" dirty="0"/>
              <a:t> působí síla </a:t>
            </a:r>
            <a:r>
              <a:rPr lang="cs-CZ" b="1" dirty="0"/>
              <a:t>F</a:t>
            </a:r>
            <a:r>
              <a:rPr lang="cs-CZ" sz="1800" dirty="0"/>
              <a:t>2</a:t>
            </a:r>
            <a:r>
              <a:rPr lang="cs-CZ" dirty="0"/>
              <a:t>. Určete zrychlení těles a  sílu, kterou je napínaná nit.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( 2 bedničky spojené nití na podlaze, nákres osa x – podlaha, kolmo na ose x osa y).</a:t>
            </a:r>
          </a:p>
        </p:txBody>
      </p:sp>
    </p:spTree>
    <p:extLst>
      <p:ext uri="{BB962C8B-B14F-4D97-AF65-F5344CB8AC3E}">
        <p14:creationId xmlns:p14="http://schemas.microsoft.com/office/powerpoint/2010/main" val="10485006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10E815-610B-4178-A033-AAAF001C9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z minulé hodiny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6AB76B-EDEC-4856-8030-2AF4CAB86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Lyžař sjíždí se svahu, který má sklon 30 stupňů. Odpor vzduchu závisí na rychlosti podle vztahu </a:t>
            </a:r>
            <a:r>
              <a:rPr lang="cs-CZ" dirty="0" err="1"/>
              <a:t>F</a:t>
            </a:r>
            <a:r>
              <a:rPr lang="cs-CZ" sz="1050" dirty="0" err="1"/>
              <a:t>o</a:t>
            </a:r>
            <a:r>
              <a:rPr lang="cs-CZ" dirty="0"/>
              <a:t> = Av2, kde A = </a:t>
            </a:r>
            <a:r>
              <a:rPr lang="cs-CZ" dirty="0" err="1"/>
              <a:t>konst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 Při rychlosti v´ = 1 m s-1 je   </a:t>
            </a:r>
            <a:r>
              <a:rPr lang="cs-CZ" dirty="0" err="1"/>
              <a:t>F</a:t>
            </a:r>
            <a:r>
              <a:rPr lang="cs-CZ" sz="1200" dirty="0" err="1"/>
              <a:t>o</a:t>
            </a:r>
            <a:r>
              <a:rPr lang="cs-CZ" dirty="0"/>
              <a:t>´ = 0,63 N.</a:t>
            </a:r>
          </a:p>
          <a:p>
            <a:pPr marL="0" indent="0">
              <a:buNone/>
            </a:pPr>
            <a:r>
              <a:rPr lang="cs-CZ" dirty="0"/>
              <a:t> Určete maximální rychlost lyžaře. Hmotnost lyžaře je 90 kg, součinitel tření lyží na sněhu je 0,1.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3403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5A8B9C-B9FD-47A6-AC0D-1678712C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CC9859-8949-41F0-8D7A-BCA52EF95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Střela o hmotnosti m=0,02 kg byla vystřelena ve vodorovném směru do balistického kyvadla hmotnosti M = 5 kg. Po nárazu se těžiště kyvadla zvedlo o h = 0,1 m. Určete rychlost střely.</a:t>
            </a:r>
          </a:p>
        </p:txBody>
      </p:sp>
    </p:spTree>
    <p:extLst>
      <p:ext uri="{BB962C8B-B14F-4D97-AF65-F5344CB8AC3E}">
        <p14:creationId xmlns:p14="http://schemas.microsoft.com/office/powerpoint/2010/main" val="2875215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77F6B5-9BA3-4856-A5C3-303E75B66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Dokažte , že práce tíhové sily (konzervativní)  po uzavřené dráze se rovná nule.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1D14CE-2120-491C-BAE9-8F34EF0FA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776" y="191975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Vypočítáme práci kterou vykoná tíha, působící na hmotný bod při přemístění z A do B.  V prostoru je silové pole tíhy, které na </a:t>
            </a:r>
            <a:r>
              <a:rPr lang="cs-CZ" dirty="0" err="1"/>
              <a:t>h.bod</a:t>
            </a:r>
            <a:r>
              <a:rPr lang="cs-CZ" dirty="0"/>
              <a:t> působí silou </a:t>
            </a:r>
            <a:r>
              <a:rPr lang="cs-CZ" b="1" dirty="0"/>
              <a:t>G</a:t>
            </a:r>
            <a:r>
              <a:rPr lang="cs-CZ" dirty="0"/>
              <a:t> = -</a:t>
            </a:r>
            <a:r>
              <a:rPr lang="cs-CZ" dirty="0" err="1"/>
              <a:t>mg</a:t>
            </a:r>
            <a:r>
              <a:rPr lang="cs-CZ" b="1" dirty="0" err="1"/>
              <a:t>k</a:t>
            </a:r>
            <a:r>
              <a:rPr lang="cs-CZ" dirty="0"/>
              <a:t>, konstantní co do  směru i velikosti. </a:t>
            </a:r>
            <a:r>
              <a:rPr lang="cs-CZ" dirty="0" err="1"/>
              <a:t>dW</a:t>
            </a:r>
            <a:r>
              <a:rPr lang="cs-CZ" dirty="0"/>
              <a:t>= </a:t>
            </a:r>
            <a:r>
              <a:rPr lang="cs-CZ" b="1" dirty="0" err="1"/>
              <a:t>G.dr</a:t>
            </a:r>
            <a:r>
              <a:rPr lang="cs-CZ" b="1" dirty="0"/>
              <a:t>.</a:t>
            </a:r>
          </a:p>
          <a:p>
            <a:pPr marL="0" indent="0">
              <a:buNone/>
            </a:pPr>
            <a:r>
              <a:rPr lang="cs-CZ" dirty="0"/>
              <a:t>W=</a:t>
            </a:r>
            <a:r>
              <a:rPr lang="cs-CZ" dirty="0" err="1"/>
              <a:t>integr</a:t>
            </a:r>
            <a:r>
              <a:rPr lang="cs-CZ" dirty="0"/>
              <a:t>. </a:t>
            </a:r>
            <a:r>
              <a:rPr lang="cs-CZ" dirty="0" err="1"/>
              <a:t>G.dr</a:t>
            </a:r>
            <a:r>
              <a:rPr lang="cs-CZ" dirty="0"/>
              <a:t>= </a:t>
            </a:r>
            <a:r>
              <a:rPr lang="cs-CZ" dirty="0" err="1"/>
              <a:t>mgz</a:t>
            </a:r>
            <a:r>
              <a:rPr lang="cs-CZ" sz="1800" dirty="0" err="1"/>
              <a:t>A</a:t>
            </a:r>
            <a:r>
              <a:rPr lang="cs-CZ" dirty="0"/>
              <a:t> – </a:t>
            </a:r>
            <a:r>
              <a:rPr lang="cs-CZ" dirty="0" err="1"/>
              <a:t>mgz</a:t>
            </a:r>
            <a:r>
              <a:rPr lang="cs-CZ" sz="1800" dirty="0" err="1"/>
              <a:t>B</a:t>
            </a:r>
            <a:r>
              <a:rPr lang="cs-CZ" sz="1800" dirty="0"/>
              <a:t> </a:t>
            </a:r>
            <a:r>
              <a:rPr lang="cs-CZ" dirty="0"/>
              <a:t>= mg(</a:t>
            </a:r>
            <a:r>
              <a:rPr lang="cs-CZ" dirty="0" err="1"/>
              <a:t>z</a:t>
            </a:r>
            <a:r>
              <a:rPr lang="cs-CZ" sz="1800" dirty="0" err="1"/>
              <a:t>A</a:t>
            </a:r>
            <a:r>
              <a:rPr lang="cs-CZ" dirty="0" err="1"/>
              <a:t>-z</a:t>
            </a:r>
            <a:r>
              <a:rPr lang="cs-CZ" sz="1800" dirty="0" err="1"/>
              <a:t>B</a:t>
            </a:r>
            <a:r>
              <a:rPr lang="cs-CZ" dirty="0"/>
              <a:t>)  Práce </a:t>
            </a:r>
            <a:r>
              <a:rPr lang="cs-CZ" baseline="-25000" dirty="0"/>
              <a:t>je</a:t>
            </a:r>
            <a:r>
              <a:rPr lang="cs-CZ" dirty="0"/>
              <a:t> dána součinem velikosti síly a průmětu dráhy do směru síly. Nezávisí na tvaru dráhy mezi body AB, ale jen na poloze počátečního a koncového bodu –konzervativní síly (příklady?)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Důkaz: na uzavřené dráze (elipsa) zvolíme bod 1,2, vymezují dráhu </a:t>
            </a:r>
            <a:r>
              <a:rPr lang="cs-CZ" dirty="0" err="1"/>
              <a:t>a,b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6510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3B580B-C1CA-497D-892A-5CF212299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Dokažte , že práce tíhové sily (konzervativní)  po uzavřené dráze se rovná nule.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E2DB59-37C0-49F6-9B6B-F355B1BB3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Pro konzervativní  síly platí        W</a:t>
            </a:r>
            <a:r>
              <a:rPr lang="cs-CZ" sz="1800" dirty="0"/>
              <a:t>1-a-2</a:t>
            </a:r>
            <a:r>
              <a:rPr lang="cs-CZ" dirty="0"/>
              <a:t> = W</a:t>
            </a:r>
            <a:r>
              <a:rPr lang="cs-CZ" sz="1800" dirty="0"/>
              <a:t>1-b-2</a:t>
            </a:r>
          </a:p>
          <a:p>
            <a:pPr marL="0" indent="0">
              <a:buNone/>
            </a:pPr>
            <a:r>
              <a:rPr lang="cs-CZ" dirty="0"/>
              <a:t>Při změně směru pohybu  změní  práce znaménko</a:t>
            </a:r>
          </a:p>
          <a:p>
            <a:pPr marL="0" indent="0">
              <a:buNone/>
            </a:pPr>
            <a:r>
              <a:rPr lang="cs-CZ" dirty="0"/>
              <a:t>W</a:t>
            </a:r>
            <a:r>
              <a:rPr lang="cs-CZ" sz="1800" dirty="0"/>
              <a:t>1-b-2</a:t>
            </a:r>
            <a:r>
              <a:rPr lang="cs-CZ" dirty="0"/>
              <a:t>  = - W</a:t>
            </a:r>
            <a:r>
              <a:rPr lang="cs-CZ" sz="1800" dirty="0"/>
              <a:t>2-b-1</a:t>
            </a:r>
          </a:p>
          <a:p>
            <a:pPr marL="0" indent="0">
              <a:buNone/>
            </a:pPr>
            <a:r>
              <a:rPr lang="cs-CZ" dirty="0"/>
              <a:t>Práce konzervativní síly po uzavřené dráze je</a:t>
            </a:r>
          </a:p>
          <a:p>
            <a:pPr marL="0" indent="0">
              <a:buNone/>
            </a:pPr>
            <a:r>
              <a:rPr lang="cs-CZ" dirty="0"/>
              <a:t>W</a:t>
            </a:r>
            <a:r>
              <a:rPr lang="cs-CZ" sz="1800" dirty="0"/>
              <a:t>1-a -2  </a:t>
            </a:r>
            <a:r>
              <a:rPr lang="cs-CZ" dirty="0"/>
              <a:t>+  W</a:t>
            </a:r>
            <a:r>
              <a:rPr lang="cs-CZ" sz="1800" dirty="0"/>
              <a:t>2-b -1 </a:t>
            </a:r>
            <a:r>
              <a:rPr lang="cs-CZ" dirty="0"/>
              <a:t>=   W</a:t>
            </a:r>
            <a:r>
              <a:rPr lang="cs-CZ" sz="1800" dirty="0"/>
              <a:t>1-a-2</a:t>
            </a:r>
            <a:r>
              <a:rPr lang="cs-CZ" dirty="0"/>
              <a:t>    -   W</a:t>
            </a:r>
            <a:r>
              <a:rPr lang="cs-CZ" sz="1800" dirty="0"/>
              <a:t>1-b-2</a:t>
            </a:r>
            <a:r>
              <a:rPr lang="cs-CZ" dirty="0"/>
              <a:t>  = 0 </a:t>
            </a:r>
          </a:p>
          <a:p>
            <a:pPr marL="0" indent="0">
              <a:buNone/>
            </a:pPr>
            <a:r>
              <a:rPr lang="cs-CZ" dirty="0"/>
              <a:t>  integrál  </a:t>
            </a:r>
            <a:r>
              <a:rPr lang="cs-CZ" b="1" dirty="0"/>
              <a:t>F . </a:t>
            </a:r>
            <a:r>
              <a:rPr lang="cs-CZ" b="1" dirty="0" err="1"/>
              <a:t>dr</a:t>
            </a:r>
            <a:r>
              <a:rPr lang="cs-CZ" b="1" dirty="0"/>
              <a:t>  </a:t>
            </a:r>
            <a:r>
              <a:rPr lang="cs-CZ" dirty="0"/>
              <a:t>= 0</a:t>
            </a:r>
          </a:p>
          <a:p>
            <a:pPr marL="0" indent="0">
              <a:buNone/>
            </a:pPr>
            <a:r>
              <a:rPr lang="cs-CZ" dirty="0"/>
              <a:t>Silové pole , v němž práce nezávisí na tvaru dráhy se nazývá konzervativní ( např. ?)</a:t>
            </a:r>
          </a:p>
        </p:txBody>
      </p:sp>
    </p:spTree>
    <p:extLst>
      <p:ext uri="{BB962C8B-B14F-4D97-AF65-F5344CB8AC3E}">
        <p14:creationId xmlns:p14="http://schemas.microsoft.com/office/powerpoint/2010/main" val="4270902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1FE64-4C72-4F73-BD0A-4FD388230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VÝKON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9F7272-2476-4ACC-BDE3-A0D3178FC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Fyzikální veličina výkon, vyjadřuje rychlost konání práce.</a:t>
            </a:r>
          </a:p>
          <a:p>
            <a:pPr marL="0" indent="0">
              <a:buNone/>
            </a:pPr>
            <a:r>
              <a:rPr lang="cs-CZ" dirty="0"/>
              <a:t>P =   </a:t>
            </a:r>
            <a:r>
              <a:rPr lang="cs-CZ" dirty="0" err="1"/>
              <a:t>dW</a:t>
            </a:r>
            <a:r>
              <a:rPr lang="cs-CZ" dirty="0"/>
              <a:t>/</a:t>
            </a:r>
            <a:r>
              <a:rPr lang="cs-CZ" dirty="0" err="1"/>
              <a:t>dt</a:t>
            </a:r>
            <a:r>
              <a:rPr lang="cs-CZ" dirty="0"/>
              <a:t>                   / P / = J .s-1 = W (watt)</a:t>
            </a:r>
          </a:p>
          <a:p>
            <a:pPr marL="0" indent="0">
              <a:buNone/>
            </a:pPr>
            <a:r>
              <a:rPr lang="cs-CZ" dirty="0"/>
              <a:t>udává okamžitou hodnotu výkonu.</a:t>
            </a:r>
          </a:p>
          <a:p>
            <a:pPr marL="0" indent="0">
              <a:buNone/>
            </a:pPr>
            <a:r>
              <a:rPr lang="cs-CZ" dirty="0"/>
              <a:t>Pohybuje-li se bod působením  </a:t>
            </a:r>
            <a:r>
              <a:rPr lang="cs-CZ" b="1" dirty="0"/>
              <a:t>F</a:t>
            </a:r>
            <a:r>
              <a:rPr lang="cs-CZ" dirty="0"/>
              <a:t>, pak elementární práce </a:t>
            </a:r>
            <a:r>
              <a:rPr lang="cs-CZ" dirty="0" err="1"/>
              <a:t>dW</a:t>
            </a:r>
            <a:r>
              <a:rPr lang="cs-CZ" dirty="0"/>
              <a:t> </a:t>
            </a:r>
            <a:r>
              <a:rPr lang="cs-CZ" b="1" dirty="0"/>
              <a:t>= </a:t>
            </a:r>
            <a:r>
              <a:rPr lang="cs-CZ" b="1" dirty="0" err="1"/>
              <a:t>F.dr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 Výkon vyjádřit P = </a:t>
            </a:r>
            <a:r>
              <a:rPr lang="cs-CZ" dirty="0" err="1"/>
              <a:t>dW</a:t>
            </a:r>
            <a:r>
              <a:rPr lang="cs-CZ" dirty="0"/>
              <a:t>/</a:t>
            </a:r>
            <a:r>
              <a:rPr lang="cs-CZ" dirty="0" err="1"/>
              <a:t>dt</a:t>
            </a:r>
            <a:r>
              <a:rPr lang="cs-CZ" dirty="0"/>
              <a:t> = </a:t>
            </a:r>
            <a:r>
              <a:rPr lang="cs-CZ" b="1" dirty="0" err="1"/>
              <a:t>F.dr</a:t>
            </a:r>
            <a:r>
              <a:rPr lang="cs-CZ" dirty="0"/>
              <a:t>/</a:t>
            </a:r>
            <a:r>
              <a:rPr lang="cs-CZ" dirty="0" err="1"/>
              <a:t>dr</a:t>
            </a:r>
            <a:r>
              <a:rPr lang="cs-CZ" dirty="0"/>
              <a:t> = </a:t>
            </a:r>
            <a:r>
              <a:rPr lang="cs-CZ" b="1" dirty="0"/>
              <a:t>F . v</a:t>
            </a:r>
          </a:p>
          <a:p>
            <a:pPr marL="0" indent="0">
              <a:buNone/>
            </a:pPr>
            <a:r>
              <a:rPr lang="cs-CZ" dirty="0"/>
              <a:t>Je-li výkon stálý W = P.t</a:t>
            </a:r>
          </a:p>
          <a:p>
            <a:pPr marL="0" indent="0">
              <a:buNone/>
            </a:pPr>
            <a:r>
              <a:rPr lang="cs-CZ" dirty="0"/>
              <a:t>Jednotky práce vyjádřené v jednotkách výkonu a času 1 Ws = 1 J,</a:t>
            </a:r>
          </a:p>
          <a:p>
            <a:pPr marL="0" indent="0">
              <a:buNone/>
            </a:pPr>
            <a:r>
              <a:rPr lang="cs-CZ" dirty="0"/>
              <a:t>1 Wh = 3600 J = 3,6 </a:t>
            </a:r>
            <a:r>
              <a:rPr lang="cs-CZ" dirty="0" err="1"/>
              <a:t>kJ</a:t>
            </a:r>
            <a:r>
              <a:rPr lang="cs-CZ" dirty="0"/>
              <a:t> ,        1 kWh = 3,6 MJ</a:t>
            </a:r>
          </a:p>
        </p:txBody>
      </p:sp>
    </p:spTree>
    <p:extLst>
      <p:ext uri="{BB962C8B-B14F-4D97-AF65-F5344CB8AC3E}">
        <p14:creationId xmlns:p14="http://schemas.microsoft.com/office/powerpoint/2010/main" val="413969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AE6A8-5BBE-4DE4-8FF6-0EEEBAD4C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Mechanická energie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E0046C-D3F3-4600-B60D-7F43C9ED6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je skalární fyzikální veličina, která charakterizuje stav soustav těles.</a:t>
            </a:r>
          </a:p>
          <a:p>
            <a:pPr marL="0" indent="0">
              <a:buNone/>
            </a:pPr>
            <a:r>
              <a:rPr lang="cs-CZ" dirty="0"/>
              <a:t>Její přírůstek je roven práci, vykonané vnějšími silami, které působí na soustavu.  </a:t>
            </a:r>
            <a:r>
              <a:rPr lang="cs-CZ" dirty="0" err="1"/>
              <a:t>dE</a:t>
            </a:r>
            <a:r>
              <a:rPr lang="cs-CZ" dirty="0"/>
              <a:t> = E</a:t>
            </a:r>
            <a:r>
              <a:rPr lang="cs-CZ" sz="1800" dirty="0"/>
              <a:t>2</a:t>
            </a:r>
            <a:r>
              <a:rPr lang="cs-CZ" dirty="0"/>
              <a:t> – E</a:t>
            </a:r>
            <a:r>
              <a:rPr lang="cs-CZ" sz="1800" dirty="0"/>
              <a:t>1 = </a:t>
            </a:r>
            <a:r>
              <a:rPr lang="cs-CZ" dirty="0"/>
              <a:t> W</a:t>
            </a:r>
            <a:r>
              <a:rPr lang="cs-CZ" sz="1800" dirty="0"/>
              <a:t> </a:t>
            </a:r>
            <a:r>
              <a:rPr lang="cs-CZ" sz="1800" dirty="0" err="1"/>
              <a:t>ext</a:t>
            </a:r>
            <a:r>
              <a:rPr lang="cs-CZ" dirty="0"/>
              <a:t>,       </a:t>
            </a:r>
            <a:r>
              <a:rPr lang="cs-CZ" dirty="0" err="1"/>
              <a:t>dE</a:t>
            </a:r>
            <a:r>
              <a:rPr lang="cs-CZ" sz="1800" dirty="0"/>
              <a:t> </a:t>
            </a:r>
            <a:r>
              <a:rPr lang="cs-CZ" dirty="0"/>
              <a:t>= </a:t>
            </a:r>
            <a:r>
              <a:rPr lang="cs-CZ" dirty="0" err="1"/>
              <a:t>dW</a:t>
            </a:r>
            <a:r>
              <a:rPr lang="cs-CZ" sz="1800" dirty="0" err="1"/>
              <a:t>ext</a:t>
            </a:r>
            <a:r>
              <a:rPr lang="cs-CZ" dirty="0"/>
              <a:t> = </a:t>
            </a:r>
            <a:r>
              <a:rPr lang="cs-CZ" b="1" dirty="0" err="1"/>
              <a:t>F</a:t>
            </a:r>
            <a:r>
              <a:rPr lang="cs-CZ" sz="1800" dirty="0" err="1"/>
              <a:t>ext</a:t>
            </a:r>
            <a:r>
              <a:rPr lang="cs-CZ" dirty="0"/>
              <a:t> . </a:t>
            </a:r>
            <a:r>
              <a:rPr lang="cs-CZ" b="1" dirty="0" err="1"/>
              <a:t>dr</a:t>
            </a:r>
            <a:r>
              <a:rPr lang="cs-CZ" b="1" dirty="0"/>
              <a:t>, </a:t>
            </a:r>
            <a:r>
              <a:rPr lang="cs-CZ" dirty="0"/>
              <a:t>určuje pouze rozdíl dvou energií, který je dán prací vnějších sil.</a:t>
            </a:r>
          </a:p>
          <a:p>
            <a:pPr marL="0" indent="0">
              <a:buNone/>
            </a:pPr>
            <a:r>
              <a:rPr lang="cs-CZ" dirty="0"/>
              <a:t>Chceme-li určit energii samotnou, musíme zvolit určitý stav základní a přiřadit mu určitou energii E</a:t>
            </a:r>
            <a:r>
              <a:rPr lang="cs-CZ" sz="1800" dirty="0"/>
              <a:t>0</a:t>
            </a:r>
            <a:r>
              <a:rPr lang="cs-CZ" dirty="0"/>
              <a:t>. Energie libovolného stavu  soustavy </a:t>
            </a:r>
          </a:p>
          <a:p>
            <a:pPr marL="0" indent="0">
              <a:buNone/>
            </a:pPr>
            <a:r>
              <a:rPr lang="cs-CZ" dirty="0"/>
              <a:t>E = E</a:t>
            </a:r>
            <a:r>
              <a:rPr lang="cs-CZ" sz="1800" dirty="0"/>
              <a:t>0</a:t>
            </a:r>
            <a:r>
              <a:rPr lang="cs-CZ" dirty="0"/>
              <a:t> + </a:t>
            </a:r>
            <a:r>
              <a:rPr lang="cs-CZ" dirty="0" err="1"/>
              <a:t>W</a:t>
            </a:r>
            <a:r>
              <a:rPr lang="cs-CZ" sz="1800" dirty="0" err="1"/>
              <a:t>ext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V případě , že práce  vnějších sil působících na těleso je nulová je celková energie konstantní   - zákon zachování mechanické energie.</a:t>
            </a:r>
          </a:p>
        </p:txBody>
      </p:sp>
    </p:spTree>
    <p:extLst>
      <p:ext uri="{BB962C8B-B14F-4D97-AF65-F5344CB8AC3E}">
        <p14:creationId xmlns:p14="http://schemas.microsoft.com/office/powerpoint/2010/main" val="3319483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490860-9F0F-4657-8122-EF486013A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na hmotný bod působí vnitřní a vnější síly 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92E2D3-F401-4F33-800B-826074C53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Výsledná síla je </a:t>
            </a:r>
            <a:r>
              <a:rPr lang="cs-CZ" b="1" dirty="0"/>
              <a:t>F</a:t>
            </a:r>
            <a:r>
              <a:rPr lang="cs-CZ" dirty="0"/>
              <a:t> = </a:t>
            </a:r>
            <a:r>
              <a:rPr lang="cs-CZ" b="1" dirty="0"/>
              <a:t>F</a:t>
            </a:r>
            <a:r>
              <a:rPr lang="cs-CZ" sz="1800" dirty="0"/>
              <a:t>int</a:t>
            </a:r>
            <a:r>
              <a:rPr lang="cs-CZ" b="1" dirty="0"/>
              <a:t> </a:t>
            </a:r>
            <a:r>
              <a:rPr lang="cs-CZ" dirty="0"/>
              <a:t>+ </a:t>
            </a:r>
            <a:r>
              <a:rPr lang="cs-CZ" b="1" dirty="0"/>
              <a:t>F </a:t>
            </a:r>
            <a:r>
              <a:rPr lang="cs-CZ" sz="1800" dirty="0" err="1"/>
              <a:t>ext</a:t>
            </a:r>
            <a:r>
              <a:rPr lang="cs-CZ" b="1" dirty="0"/>
              <a:t> ,     </a:t>
            </a:r>
            <a:r>
              <a:rPr lang="cs-CZ" dirty="0" err="1"/>
              <a:t>F</a:t>
            </a:r>
            <a:r>
              <a:rPr lang="cs-CZ" sz="1800" dirty="0" err="1"/>
              <a:t>ext</a:t>
            </a:r>
            <a:r>
              <a:rPr lang="cs-CZ" b="1" dirty="0"/>
              <a:t> = F – </a:t>
            </a:r>
            <a:r>
              <a:rPr lang="cs-CZ" dirty="0"/>
              <a:t>F</a:t>
            </a:r>
            <a:r>
              <a:rPr lang="cs-CZ" sz="1600" dirty="0"/>
              <a:t>int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jestliže rovnici násobíme skalárně vektorem </a:t>
            </a:r>
            <a:r>
              <a:rPr lang="cs-CZ" b="1" dirty="0" err="1"/>
              <a:t>dr</a:t>
            </a:r>
            <a:r>
              <a:rPr lang="cs-CZ" dirty="0"/>
              <a:t>  a  integrujeme:</a:t>
            </a:r>
          </a:p>
          <a:p>
            <a:pPr marL="0" indent="0">
              <a:buNone/>
            </a:pPr>
            <a:r>
              <a:rPr lang="cs-CZ" dirty="0"/>
              <a:t>Integrál </a:t>
            </a:r>
            <a:r>
              <a:rPr lang="cs-CZ" b="1" dirty="0" err="1"/>
              <a:t>F</a:t>
            </a:r>
            <a:r>
              <a:rPr lang="cs-CZ" sz="1800" dirty="0" err="1"/>
              <a:t>ext</a:t>
            </a:r>
            <a:r>
              <a:rPr lang="cs-CZ" dirty="0"/>
              <a:t>. </a:t>
            </a:r>
            <a:r>
              <a:rPr lang="cs-CZ" b="1" dirty="0" err="1"/>
              <a:t>dr</a:t>
            </a:r>
            <a:r>
              <a:rPr lang="cs-CZ" dirty="0"/>
              <a:t> = </a:t>
            </a:r>
            <a:r>
              <a:rPr lang="cs-CZ" dirty="0" err="1"/>
              <a:t>intgr</a:t>
            </a:r>
            <a:r>
              <a:rPr lang="cs-CZ" dirty="0"/>
              <a:t>. </a:t>
            </a:r>
            <a:r>
              <a:rPr lang="cs-CZ" b="1" dirty="0"/>
              <a:t>F</a:t>
            </a:r>
            <a:r>
              <a:rPr lang="cs-CZ" dirty="0"/>
              <a:t>. </a:t>
            </a:r>
            <a:r>
              <a:rPr lang="cs-CZ" b="1" dirty="0" err="1"/>
              <a:t>dr</a:t>
            </a:r>
            <a:r>
              <a:rPr lang="cs-CZ" dirty="0"/>
              <a:t>  + </a:t>
            </a:r>
            <a:r>
              <a:rPr lang="cs-CZ" dirty="0" err="1"/>
              <a:t>integr</a:t>
            </a:r>
            <a:r>
              <a:rPr lang="cs-CZ" dirty="0"/>
              <a:t>. – </a:t>
            </a:r>
            <a:r>
              <a:rPr lang="cs-CZ" b="1" dirty="0"/>
              <a:t>F</a:t>
            </a:r>
            <a:r>
              <a:rPr lang="cs-CZ" sz="1600" dirty="0"/>
              <a:t>int</a:t>
            </a:r>
            <a:r>
              <a:rPr lang="cs-CZ" dirty="0"/>
              <a:t>. </a:t>
            </a:r>
            <a:r>
              <a:rPr lang="cs-CZ" b="1" dirty="0" err="1"/>
              <a:t>dr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                             </a:t>
            </a:r>
            <a:r>
              <a:rPr lang="cs-CZ" dirty="0"/>
              <a:t>=</a:t>
            </a:r>
            <a:r>
              <a:rPr lang="cs-CZ" b="1" dirty="0"/>
              <a:t>  </a:t>
            </a:r>
            <a:r>
              <a:rPr lang="cs-CZ" dirty="0"/>
              <a:t>přírůstek </a:t>
            </a:r>
            <a:r>
              <a:rPr lang="cs-CZ" dirty="0" err="1"/>
              <a:t>E</a:t>
            </a:r>
            <a:r>
              <a:rPr lang="cs-CZ" sz="1800" dirty="0" err="1"/>
              <a:t>k</a:t>
            </a:r>
            <a:r>
              <a:rPr lang="cs-CZ" dirty="0"/>
              <a:t> +  přírůstek potenciální </a:t>
            </a:r>
            <a:r>
              <a:rPr lang="cs-CZ" dirty="0" err="1"/>
              <a:t>E</a:t>
            </a:r>
            <a:r>
              <a:rPr lang="cs-CZ" sz="1600" dirty="0" err="1"/>
              <a:t>p</a:t>
            </a: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dirty="0" err="1"/>
              <a:t>E</a:t>
            </a:r>
            <a:r>
              <a:rPr lang="cs-CZ" sz="1800" dirty="0" err="1"/>
              <a:t>k</a:t>
            </a:r>
            <a:r>
              <a:rPr lang="cs-CZ" dirty="0"/>
              <a:t> hmotného bodu se tedy rovná práci kterou vykoná výslednice sil působící na hmotný </a:t>
            </a:r>
            <a:r>
              <a:rPr lang="cs-CZ" dirty="0" err="1"/>
              <a:t>bodm</a:t>
            </a:r>
            <a:r>
              <a:rPr lang="cs-CZ" dirty="0"/>
              <a:t>, aby byl </a:t>
            </a:r>
            <a:r>
              <a:rPr lang="cs-CZ" dirty="0" err="1"/>
              <a:t>hm.bod</a:t>
            </a:r>
            <a:r>
              <a:rPr lang="cs-CZ" dirty="0"/>
              <a:t> uveden se stavu klidu do pohybu.  W = </a:t>
            </a:r>
            <a:r>
              <a:rPr lang="cs-CZ" dirty="0" err="1"/>
              <a:t>E</a:t>
            </a:r>
            <a:r>
              <a:rPr lang="cs-CZ" sz="1600" dirty="0" err="1"/>
              <a:t>k</a:t>
            </a:r>
            <a:r>
              <a:rPr lang="cs-CZ" dirty="0"/>
              <a:t> = 1/2mv2</a:t>
            </a:r>
          </a:p>
          <a:p>
            <a:pPr marL="0" indent="0">
              <a:buNone/>
            </a:pPr>
            <a:r>
              <a:rPr lang="cs-CZ" dirty="0"/>
              <a:t>Práce vnitřních sil se projeví úbytkem potenciální energie   -</a:t>
            </a:r>
            <a:r>
              <a:rPr lang="cs-CZ" dirty="0" err="1"/>
              <a:t>E</a:t>
            </a:r>
            <a:r>
              <a:rPr lang="cs-CZ" sz="1600" dirty="0" err="1"/>
              <a:t>p</a:t>
            </a:r>
            <a:r>
              <a:rPr lang="cs-CZ" dirty="0"/>
              <a:t> =</a:t>
            </a:r>
            <a:r>
              <a:rPr lang="cs-CZ" b="1" dirty="0" err="1"/>
              <a:t>F</a:t>
            </a:r>
            <a:r>
              <a:rPr lang="cs-CZ" sz="1800" dirty="0" err="1"/>
              <a:t>int</a:t>
            </a:r>
            <a:r>
              <a:rPr lang="cs-CZ" dirty="0" err="1"/>
              <a:t>.</a:t>
            </a:r>
            <a:r>
              <a:rPr lang="cs-CZ" b="1" dirty="0" err="1"/>
              <a:t>dr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( F</a:t>
            </a:r>
            <a:r>
              <a:rPr lang="cs-CZ" sz="1600" dirty="0"/>
              <a:t>int</a:t>
            </a:r>
            <a:r>
              <a:rPr lang="cs-CZ" b="1" dirty="0"/>
              <a:t> </a:t>
            </a:r>
            <a:r>
              <a:rPr lang="cs-CZ" dirty="0"/>
              <a:t>se vyskytují pouze v soustavě těles – mluvíme o </a:t>
            </a:r>
            <a:r>
              <a:rPr lang="cs-CZ" b="1" dirty="0" err="1"/>
              <a:t>E</a:t>
            </a:r>
            <a:r>
              <a:rPr lang="cs-CZ" sz="1600" b="1" dirty="0" err="1"/>
              <a:t>p</a:t>
            </a:r>
            <a:r>
              <a:rPr lang="cs-CZ" b="1" dirty="0"/>
              <a:t> soustavy</a:t>
            </a:r>
          </a:p>
        </p:txBody>
      </p:sp>
    </p:spTree>
    <p:extLst>
      <p:ext uri="{BB962C8B-B14F-4D97-AF65-F5344CB8AC3E}">
        <p14:creationId xmlns:p14="http://schemas.microsoft.com/office/powerpoint/2010/main" val="3362066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6A547E-59F6-4A20-A5EA-737A3A518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potenciální energie v poli</a:t>
            </a:r>
            <a:br>
              <a:rPr lang="cs-CZ" dirty="0"/>
            </a:br>
            <a:r>
              <a:rPr lang="cs-CZ" dirty="0"/>
              <a:t>Zákon zachování mechanické energie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E19B48-CB6C-45E6-AA31-EEC22D976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/>
              <a:t>v homogenním poli   </a:t>
            </a:r>
            <a:r>
              <a:rPr lang="cs-CZ" b="1" dirty="0"/>
              <a:t>F</a:t>
            </a:r>
            <a:r>
              <a:rPr lang="cs-CZ" sz="1600" dirty="0"/>
              <a:t>int</a:t>
            </a:r>
            <a:r>
              <a:rPr lang="cs-CZ" dirty="0"/>
              <a:t> = </a:t>
            </a:r>
            <a:r>
              <a:rPr lang="cs-CZ" b="1" dirty="0"/>
              <a:t>G</a:t>
            </a:r>
            <a:r>
              <a:rPr lang="cs-CZ" dirty="0"/>
              <a:t>,       </a:t>
            </a:r>
            <a:r>
              <a:rPr lang="cs-CZ" b="1" dirty="0" err="1"/>
              <a:t>G.dr</a:t>
            </a:r>
            <a:r>
              <a:rPr lang="cs-CZ" dirty="0"/>
              <a:t> = -</a:t>
            </a:r>
            <a:r>
              <a:rPr lang="cs-CZ" dirty="0" err="1"/>
              <a:t>mgds</a:t>
            </a:r>
            <a:r>
              <a:rPr lang="cs-CZ" dirty="0"/>
              <a:t>        </a:t>
            </a:r>
            <a:r>
              <a:rPr lang="cs-CZ" dirty="0" err="1"/>
              <a:t>E</a:t>
            </a:r>
            <a:r>
              <a:rPr lang="cs-CZ" sz="1800" dirty="0" err="1"/>
              <a:t>p</a:t>
            </a:r>
            <a:r>
              <a:rPr lang="cs-CZ" dirty="0"/>
              <a:t> = </a:t>
            </a:r>
            <a:r>
              <a:rPr lang="cs-CZ" dirty="0" err="1"/>
              <a:t>mgz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V poli pružné síly ( </a:t>
            </a:r>
            <a:r>
              <a:rPr lang="cs-CZ" dirty="0" err="1"/>
              <a:t>např.kulička</a:t>
            </a:r>
            <a:r>
              <a:rPr lang="cs-CZ" dirty="0"/>
              <a:t> na pružině</a:t>
            </a:r>
            <a:r>
              <a:rPr lang="cs-CZ" b="1" dirty="0"/>
              <a:t>)  F</a:t>
            </a:r>
            <a:r>
              <a:rPr lang="cs-CZ" sz="1600" dirty="0"/>
              <a:t>int </a:t>
            </a:r>
            <a:r>
              <a:rPr lang="cs-CZ" dirty="0"/>
              <a:t>= -</a:t>
            </a:r>
            <a:r>
              <a:rPr lang="cs-CZ" dirty="0" err="1"/>
              <a:t>kx</a:t>
            </a:r>
            <a:r>
              <a:rPr lang="cs-CZ" b="1" dirty="0" err="1"/>
              <a:t>i</a:t>
            </a:r>
            <a:r>
              <a:rPr lang="cs-CZ" b="1" dirty="0"/>
              <a:t> </a:t>
            </a:r>
            <a:r>
              <a:rPr lang="cs-CZ" dirty="0"/>
              <a:t>, -</a:t>
            </a:r>
            <a:r>
              <a:rPr lang="cs-CZ" dirty="0" err="1"/>
              <a:t>E</a:t>
            </a:r>
            <a:r>
              <a:rPr lang="cs-CZ" sz="1600" dirty="0" err="1"/>
              <a:t>p</a:t>
            </a:r>
            <a:r>
              <a:rPr lang="cs-CZ" sz="1600" dirty="0"/>
              <a:t> </a:t>
            </a:r>
            <a:r>
              <a:rPr lang="cs-CZ" b="1" dirty="0"/>
              <a:t>= </a:t>
            </a:r>
            <a:r>
              <a:rPr lang="cs-CZ" dirty="0"/>
              <a:t>-</a:t>
            </a:r>
            <a:r>
              <a:rPr lang="cs-CZ" dirty="0" err="1"/>
              <a:t>kx</a:t>
            </a:r>
            <a:r>
              <a:rPr lang="cs-CZ" b="1" dirty="0" err="1"/>
              <a:t>i</a:t>
            </a:r>
            <a:r>
              <a:rPr lang="cs-CZ" b="1" dirty="0"/>
              <a:t> . </a:t>
            </a:r>
            <a:r>
              <a:rPr lang="cs-CZ" dirty="0" err="1"/>
              <a:t>d</a:t>
            </a:r>
            <a:r>
              <a:rPr lang="cs-CZ" b="1" dirty="0" err="1"/>
              <a:t>r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integrací  dostaneme …..   </a:t>
            </a:r>
            <a:r>
              <a:rPr lang="cs-CZ" dirty="0" err="1"/>
              <a:t>E</a:t>
            </a:r>
            <a:r>
              <a:rPr lang="cs-CZ" sz="1800" dirty="0" err="1"/>
              <a:t>p</a:t>
            </a:r>
            <a:r>
              <a:rPr lang="cs-CZ" sz="1800" dirty="0"/>
              <a:t> </a:t>
            </a:r>
            <a:r>
              <a:rPr lang="cs-CZ" dirty="0"/>
              <a:t>= ½ kx2 </a:t>
            </a:r>
          </a:p>
          <a:p>
            <a:pPr marL="0" indent="0">
              <a:buNone/>
            </a:pPr>
            <a:r>
              <a:rPr lang="cs-CZ" dirty="0"/>
              <a:t>Zákon zachování mechanické energie  </a:t>
            </a:r>
            <a:r>
              <a:rPr lang="cs-CZ" dirty="0" err="1"/>
              <a:t>dE</a:t>
            </a:r>
            <a:r>
              <a:rPr lang="cs-CZ" dirty="0"/>
              <a:t>= </a:t>
            </a:r>
            <a:r>
              <a:rPr lang="cs-CZ" dirty="0" err="1"/>
              <a:t>dE</a:t>
            </a:r>
            <a:r>
              <a:rPr lang="cs-CZ" sz="1800" dirty="0" err="1"/>
              <a:t>k</a:t>
            </a:r>
            <a:r>
              <a:rPr lang="cs-CZ" dirty="0"/>
              <a:t> + </a:t>
            </a:r>
            <a:r>
              <a:rPr lang="cs-CZ" dirty="0" err="1"/>
              <a:t>dE</a:t>
            </a:r>
            <a:r>
              <a:rPr lang="cs-CZ" sz="1800" dirty="0" err="1"/>
              <a:t>p</a:t>
            </a:r>
            <a:r>
              <a:rPr lang="cs-CZ" dirty="0"/>
              <a:t> = d(</a:t>
            </a:r>
            <a:r>
              <a:rPr lang="cs-CZ" dirty="0" err="1"/>
              <a:t>E</a:t>
            </a:r>
            <a:r>
              <a:rPr lang="cs-CZ" sz="1800" dirty="0" err="1"/>
              <a:t>k</a:t>
            </a:r>
            <a:r>
              <a:rPr lang="cs-CZ" dirty="0" err="1"/>
              <a:t>+E</a:t>
            </a:r>
            <a:r>
              <a:rPr lang="cs-CZ" sz="1800" dirty="0" err="1"/>
              <a:t>p</a:t>
            </a:r>
            <a:r>
              <a:rPr lang="cs-CZ" dirty="0"/>
              <a:t>).</a:t>
            </a:r>
          </a:p>
          <a:p>
            <a:pPr marL="0" indent="0">
              <a:buNone/>
            </a:pPr>
            <a:r>
              <a:rPr lang="cs-CZ" dirty="0"/>
              <a:t>E = </a:t>
            </a:r>
            <a:r>
              <a:rPr lang="cs-CZ" dirty="0" err="1"/>
              <a:t>E</a:t>
            </a:r>
            <a:r>
              <a:rPr lang="cs-CZ" sz="1600" dirty="0" err="1"/>
              <a:t>k</a:t>
            </a:r>
            <a:r>
              <a:rPr lang="cs-CZ" dirty="0"/>
              <a:t> + </a:t>
            </a:r>
            <a:r>
              <a:rPr lang="cs-CZ" dirty="0" err="1"/>
              <a:t>E</a:t>
            </a:r>
            <a:r>
              <a:rPr lang="cs-CZ" sz="1600" dirty="0" err="1"/>
              <a:t>p</a:t>
            </a:r>
            <a:r>
              <a:rPr lang="cs-CZ" dirty="0"/>
              <a:t> .  Je-li práce vnějších sil nulová je </a:t>
            </a:r>
            <a:r>
              <a:rPr lang="cs-CZ" dirty="0" err="1"/>
              <a:t>dE</a:t>
            </a:r>
            <a:r>
              <a:rPr lang="cs-CZ" dirty="0"/>
              <a:t> = 0 a celková mechanická energie je konstantní  E</a:t>
            </a:r>
            <a:r>
              <a:rPr lang="cs-CZ" sz="1600" dirty="0"/>
              <a:t>k1</a:t>
            </a:r>
            <a:r>
              <a:rPr lang="cs-CZ" dirty="0"/>
              <a:t>+W</a:t>
            </a:r>
            <a:r>
              <a:rPr lang="cs-CZ" sz="1600" dirty="0"/>
              <a:t>p1</a:t>
            </a:r>
            <a:r>
              <a:rPr lang="cs-CZ" dirty="0"/>
              <a:t>= E</a:t>
            </a:r>
            <a:r>
              <a:rPr lang="cs-CZ" sz="1600" dirty="0"/>
              <a:t>k2</a:t>
            </a:r>
            <a:r>
              <a:rPr lang="cs-CZ" dirty="0"/>
              <a:t>+E</a:t>
            </a:r>
            <a:r>
              <a:rPr lang="cs-CZ" sz="1600" dirty="0"/>
              <a:t>p1</a:t>
            </a:r>
            <a:r>
              <a:rPr lang="cs-CZ" dirty="0"/>
              <a:t>=</a:t>
            </a:r>
            <a:r>
              <a:rPr lang="cs-CZ" dirty="0" err="1"/>
              <a:t>konst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Celková energie soustavy, ať v ní probíhají jakékoliv děje, je konstantní. Různé její formy však mohou uvnitř soustavy přecházet jedna</a:t>
            </a:r>
          </a:p>
          <a:p>
            <a:pPr marL="0" indent="0">
              <a:buNone/>
            </a:pPr>
            <a:r>
              <a:rPr lang="cs-CZ" dirty="0"/>
              <a:t>v druhou. Zákon zachování mechanické energie platí pouze v konzervativním poli.    </a:t>
            </a:r>
          </a:p>
        </p:txBody>
      </p:sp>
    </p:spTree>
    <p:extLst>
      <p:ext uri="{BB962C8B-B14F-4D97-AF65-F5344CB8AC3E}">
        <p14:creationId xmlns:p14="http://schemas.microsoft.com/office/powerpoint/2010/main" val="204904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D380E-AF35-4900-A59C-13DE7FCAB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Dynamika soustavy hmotných bodů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B019A6-5B50-4E10-91FD-E785AA99C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Charakteristika soustavy a pojmy umožňující formulovat zákony pro pohyb soustavy jako celku.</a:t>
            </a:r>
          </a:p>
          <a:p>
            <a:pPr marL="0" indent="0">
              <a:buNone/>
            </a:pPr>
            <a:r>
              <a:rPr lang="cs-CZ" dirty="0"/>
              <a:t>Celková hmotnost soustavy</a:t>
            </a:r>
          </a:p>
          <a:p>
            <a:pPr marL="0" indent="0">
              <a:buNone/>
            </a:pPr>
            <a:r>
              <a:rPr lang="cs-CZ" dirty="0"/>
              <a:t>Vektor celkové hybnosti soustavy</a:t>
            </a:r>
          </a:p>
          <a:p>
            <a:pPr marL="0" indent="0">
              <a:buNone/>
            </a:pPr>
            <a:r>
              <a:rPr lang="cs-CZ" dirty="0"/>
              <a:t>Otáčivý účinek síly vzhledem k libovolnému bodu 0 – moment síly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/>
              <a:t>M = r </a:t>
            </a:r>
            <a:r>
              <a:rPr lang="cs-CZ" dirty="0"/>
              <a:t>x</a:t>
            </a:r>
            <a:r>
              <a:rPr lang="cs-CZ" b="1" dirty="0"/>
              <a:t> F,     </a:t>
            </a:r>
            <a:r>
              <a:rPr lang="cs-CZ" dirty="0"/>
              <a:t>M = F r sin</a:t>
            </a:r>
            <a:r>
              <a:rPr lang="el-GR" dirty="0"/>
              <a:t> α</a:t>
            </a:r>
            <a:r>
              <a:rPr lang="cs-CZ" dirty="0"/>
              <a:t>   =  F p    ( p je kolmá vzdálenost přímky </a:t>
            </a:r>
            <a:r>
              <a:rPr lang="cs-CZ" b="1" dirty="0"/>
              <a:t>F</a:t>
            </a:r>
            <a:r>
              <a:rPr lang="cs-CZ" dirty="0"/>
              <a:t> od bodu 0 – rameno síly). M=0 když  a = 0.</a:t>
            </a:r>
          </a:p>
          <a:p>
            <a:pPr marL="0" indent="0">
              <a:buNone/>
            </a:pPr>
            <a:r>
              <a:rPr lang="cs-CZ" dirty="0"/>
              <a:t>Směr </a:t>
            </a:r>
            <a:r>
              <a:rPr lang="cs-CZ" b="1" dirty="0"/>
              <a:t>M</a:t>
            </a:r>
            <a:r>
              <a:rPr lang="cs-CZ" dirty="0"/>
              <a:t> je totožný se směrem osy jdoucí bodem 0 kolmo k rovině určené </a:t>
            </a:r>
            <a:r>
              <a:rPr lang="cs-CZ" b="1" dirty="0"/>
              <a:t>F</a:t>
            </a:r>
            <a:r>
              <a:rPr lang="cs-CZ" dirty="0"/>
              <a:t> a </a:t>
            </a:r>
            <a:r>
              <a:rPr lang="cs-CZ" b="1" dirty="0"/>
              <a:t> r 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Moment výsledné síly je roven součtu momentů jednotlivých složek</a:t>
            </a:r>
          </a:p>
        </p:txBody>
      </p:sp>
    </p:spTree>
    <p:extLst>
      <p:ext uri="{BB962C8B-B14F-4D97-AF65-F5344CB8AC3E}">
        <p14:creationId xmlns:p14="http://schemas.microsoft.com/office/powerpoint/2010/main" val="25581929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2223</Words>
  <Application>Microsoft Office PowerPoint</Application>
  <PresentationFormat>Širokoúhlá obrazovka</PresentationFormat>
  <Paragraphs>155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Motiv Office</vt:lpstr>
      <vt:lpstr>Práce, výkon, energie.</vt:lpstr>
      <vt:lpstr>MECHANICKÁ PRÁCE</vt:lpstr>
      <vt:lpstr>Dokažte , že práce tíhové sily (konzervativní)  po uzavřené dráze se rovná nule.</vt:lpstr>
      <vt:lpstr>Dokažte , že práce tíhové sily (konzervativní)  po uzavřené dráze se rovná nule.</vt:lpstr>
      <vt:lpstr> VÝKON</vt:lpstr>
      <vt:lpstr>Mechanická energie</vt:lpstr>
      <vt:lpstr>Příklad – na hmotný bod působí vnitřní a vnější síly .</vt:lpstr>
      <vt:lpstr>Příklady potenciální energie v poli Zákon zachování mechanické energie</vt:lpstr>
      <vt:lpstr>Dynamika soustavy hmotných bodů</vt:lpstr>
      <vt:lpstr>Síly vnitřní a vnější</vt:lpstr>
      <vt:lpstr>První impulsová věta. Hmotný střed soustavy</vt:lpstr>
      <vt:lpstr>Druhá impulsová věta</vt:lpstr>
      <vt:lpstr>Výsledky plynoucí z 1. a 2. impulsové věty</vt:lpstr>
      <vt:lpstr>Pohyb tuhého tělesa</vt:lpstr>
      <vt:lpstr>Pohyb tuhého tělesa</vt:lpstr>
      <vt:lpstr>Pohybová rovnice pro rotaci tělesa kolem pevné osy</vt:lpstr>
      <vt:lpstr> Příklady -práce, výkon, mechanická energie</vt:lpstr>
      <vt:lpstr>Řešení</vt:lpstr>
      <vt:lpstr>Prezentace aplikace PowerPoint</vt:lpstr>
      <vt:lpstr>Příklad</vt:lpstr>
      <vt:lpstr>Řešení</vt:lpstr>
      <vt:lpstr>Příklad</vt:lpstr>
      <vt:lpstr>Kontrola z minulé hodiny</vt:lpstr>
      <vt:lpstr>Příklad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Jiřina Škorpíková</dc:creator>
  <cp:lastModifiedBy>Jiřina Škorpíková</cp:lastModifiedBy>
  <cp:revision>86</cp:revision>
  <dcterms:created xsi:type="dcterms:W3CDTF">2020-11-08T09:57:26Z</dcterms:created>
  <dcterms:modified xsi:type="dcterms:W3CDTF">2020-11-22T10:31:48Z</dcterms:modified>
</cp:coreProperties>
</file>