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71" r:id="rId3"/>
    <p:sldId id="295" r:id="rId4"/>
    <p:sldId id="274" r:id="rId5"/>
    <p:sldId id="311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324" r:id="rId15"/>
    <p:sldId id="325" r:id="rId16"/>
    <p:sldId id="330" r:id="rId17"/>
    <p:sldId id="327" r:id="rId18"/>
    <p:sldId id="329" r:id="rId19"/>
    <p:sldId id="331" r:id="rId20"/>
    <p:sldId id="332" r:id="rId21"/>
    <p:sldId id="333" r:id="rId22"/>
    <p:sldId id="336" r:id="rId23"/>
    <p:sldId id="270" r:id="rId24"/>
    <p:sldId id="273" r:id="rId25"/>
    <p:sldId id="335" r:id="rId26"/>
    <p:sldId id="275" r:id="rId27"/>
    <p:sldId id="276" r:id="rId28"/>
    <p:sldId id="277" r:id="rId29"/>
    <p:sldId id="278" r:id="rId30"/>
    <p:sldId id="279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28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7"/>
    <p:restoredTop sz="95170"/>
  </p:normalViewPr>
  <p:slideViewPr>
    <p:cSldViewPr snapToGrid="0" snapToObjects="1">
      <p:cViewPr varScale="1">
        <p:scale>
          <a:sx n="115" d="100"/>
          <a:sy n="115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6638-A982-544C-9ECD-745C63BC6CC4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528AE-1E37-4344-9AAB-2D2058593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08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EBAB0E-6504-A04D-A9B4-31AA1C881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DB40A-E055-B249-9A58-7E7EE28660C4}" type="slidenum">
              <a:rPr lang="cs-CZ" altLang="cs-CZ"/>
              <a:pPr/>
              <a:t>23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AD8E5D5-560F-C641-80C3-91DFE47BB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39C2495-BE5D-214E-9FE4-7D01D1475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Dvihnutím panvy sa predĺži conjugata diagonalis až o 10 mm, vyrovná sa zakrivenie promontória, čím sa umožní posun zadného ramienka hlbšie do panvy a rovina panvového vchodu sa stane kolmejšou oproti matkinému tlakovému úsiliu. </a:t>
            </a:r>
            <a:endParaRPr lang="cs-CZ" altLang="cs-CZ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3397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86909D-4A74-9F4A-93D3-997122F96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1165C-643F-6543-A302-F0938F7C3D5F}" type="slidenum">
              <a:rPr lang="cs-CZ" altLang="cs-CZ"/>
              <a:pPr/>
              <a:t>24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0C07035-ADBD-F34C-B09E-325F2E271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BF02650-306B-EC47-A202-23DE3630E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Najčastejšie sa používa v kombinácii s ostatnými manévrami.</a:t>
            </a:r>
            <a:endParaRPr lang="cs-CZ" altLang="cs-CZ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5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BDEA05-8070-E243-AD09-D04F26766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39313-0923-E440-946F-D10BDA629E9B}" type="slidenum">
              <a:rPr lang="cs-CZ" altLang="cs-CZ"/>
              <a:pPr/>
              <a:t>25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28D9A82-6EED-4244-AC63-DD66370FC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AB842F6-285C-0744-AA4F-1C51FF63C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cs-CZ" altLang="cs-CZ"/>
              <a:t>Tento hmat je ako jediný spôsob riešenia dystokie ramienok popisovaný v klasickej Kotáskovej uèebnici pôrodníckych operácií z roku 1976. Doležal (1998) tvrdí, že dokonalým osvojením tohoto hmatu zvládol všetky prípady dystokie ramienok vo svojej 40 roènej praxy. Ide o uchopenie hlavièky v pozdåžnej ose tak, že jedna ruka vejárovite kryje tvár a druhá záhlavie plodu. Tento prstoklad dovoluje maximálny rozsah pohybov v danej oblasti. Takto možno dokonèi vonkajšiu rotáciu hlavièky a energicky aha smerom nadol, prípadne mierne plodom zakýva, èím sa dostane predné ramienko pod sponu a porodí sa po úpon deltoidného svalu, potom ahom nahor porodíme zadné ramienko. Pri neúspechu pôrodná asistentka tlaèí dlaòou nad sponu a druhou dlaòou v ose na fundus uteru, èím pomáha vstupu ramienok. Autor, žia¾ nepopisuje poèet komplikácií a percento poranení plodu pri popísanom manévri a s týmto hmatom som sa v inej, zahraniènej uèebnici nestretol. (50)</a:t>
            </a:r>
          </a:p>
          <a:p>
            <a:pPr algn="just"/>
            <a:endParaRPr lang="cs-CZ" altLang="cs-CZ"/>
          </a:p>
          <a:p>
            <a:pPr algn="just"/>
            <a:endParaRPr lang="cs-CZ" altLang="cs-CZ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7184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BE118F-BF5D-8346-954B-28C1F0C87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751B6-6841-8B46-8965-6A0189D66930}" type="slidenum">
              <a:rPr lang="cs-CZ" altLang="cs-CZ"/>
              <a:pPr/>
              <a:t>26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5BE1B70-866B-1847-BEC4-25B5D2531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151272-9509-6640-B711-CAD90B719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cs-CZ" altLang="cs-CZ"/>
              <a:t>hlavièky a energicky aha smerom nadol, prípadne mierne plodom zakýva, èím sa dostane predné ramienko pod sponu a porodí sa po úpon deltoidného svalu, potom ahom nahor porodíme zadné ramienko. Pri neúspechu pôrodná asistentka tlaèí dlaòou nad sponu a druhou dlaòou v ose na fundus uteru, èím pomáha vstupu ramienok. Autor, žia¾ nepopisuje poèet komplikácií a percento poranení plodu pri popísanom manévri a s týmto hmatom som sa v inej, zahraniènej uèebnici nestretol. (50)</a:t>
            </a:r>
          </a:p>
          <a:p>
            <a:pPr algn="just"/>
            <a:endParaRPr lang="cs-CZ" altLang="cs-CZ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4041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34273D-7A4D-B945-A669-E1EDB1BBC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4A03-6E87-5541-93D8-243B04EDF629}" type="slidenum">
              <a:rPr lang="cs-CZ" altLang="cs-CZ"/>
              <a:pPr/>
              <a:t>27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F57665C-CC2F-7D48-8070-E9DA89B69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6697BAC-F7DD-6147-B45E-FFAE089D1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28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65C21A-CA87-0645-AC86-FE9F4BE9E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692AF-C34C-0E48-903D-EA444E6F9646}" type="slidenum">
              <a:rPr lang="cs-CZ" altLang="cs-CZ"/>
              <a:pPr/>
              <a:t>28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E795412-B6E9-AC4D-A459-D0794700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551902F-A705-B942-AC09-A4E861FC3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Rubin popísal svoje manévre ako reakciu na Woodsov manéver pri ktorom vzniká addukcia ramienka, pričom pri abdukcii je priemer ramienka menší.</a:t>
            </a:r>
          </a:p>
          <a:p>
            <a:r>
              <a:rPr lang="cs-CZ" altLang="cs-CZ"/>
              <a:t>Rubinov prvý manéver nie je zobrazený.</a:t>
            </a:r>
            <a:endParaRPr lang="cs-CZ" altLang="cs-CZ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5192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229B03-7FDC-0049-B6E2-517D9788D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A0976-44AD-B149-99B9-2284D355AE87}" type="slidenum">
              <a:rPr lang="cs-CZ" altLang="cs-CZ"/>
              <a:pPr/>
              <a:t>29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8CEF6FE-3E3E-C34B-B867-AEF9AFB82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AC97737-0935-EA4A-ACFD-EE23BC3DF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31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50D699-0AE9-1D48-B38A-16656B2D4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182A7-7D0F-D446-AB1B-A6E2950B323A}" type="slidenum">
              <a:rPr lang="cs-CZ" altLang="cs-CZ"/>
              <a:pPr/>
              <a:t>30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2C51204-B26D-B745-9759-57773CFAD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488730E-C879-9645-ACF7-F54E8C7CA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932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50D699-0AE9-1D48-B38A-16656B2D4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182A7-7D0F-D446-AB1B-A6E2950B323A}" type="slidenum">
              <a:rPr lang="cs-CZ" altLang="cs-CZ"/>
              <a:pPr/>
              <a:t>31</a:t>
            </a:fld>
            <a:endParaRPr lang="cs-CZ" altLang="cs-CZ">
              <a:latin typeface="Times New Roman CE" charset="-18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2C51204-B26D-B745-9759-57773CFAD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488730E-C879-9645-ACF7-F54E8C7CA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703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AC13A-A9AB-C846-9481-4EE8472A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F8D37F-0D34-C94C-9CC9-03B518D59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F777E-4443-E344-8EFE-BC119BAB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4C6672-B1ED-434F-888A-2EF78CA1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87A294-E697-5D46-807F-0039AFF2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F7A8F-B552-C94F-8A45-9F480D1A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30975C-9007-9A43-9FC1-592E7E88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6FAC0-7A3C-C44C-B1C1-A5377D3E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291700-9834-954D-89C4-0EF9EC3E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3F730-1039-914B-A166-55335655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20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118EB5-1DA8-0D46-839E-DC365EC81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C4B3B9-C73D-A141-882A-06D67E836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882A0-2092-6A4F-98D9-5D841732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86F656-7820-3F42-8559-92E3DC88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6AE473-18F1-B446-B3A3-B46A382D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5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43966-FEC3-0145-8F01-ED19EEBC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84241-9D3A-1F4C-9FA1-FFE4B236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0343D-1A9F-8743-BC7B-A5AA6C87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4BDE5-7146-8847-90D3-C6A503C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745E0D-FF8B-F046-90E9-E58822DA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4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4F160-2D9E-3742-BA72-A358543C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01335-B8C4-F843-80AD-012CC298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5F0ACF-DC19-8246-8D52-CFCB7579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F2C670-DB4F-B94C-B351-5775C680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F5F77-FCD8-6248-8F6C-4D7C561F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8C03-66E4-D040-948A-F091E7DB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D25E0-CE18-5444-81BA-CB51045AF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09064E-8B74-4D49-B006-3BAF7AFBF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BDD520-1377-3541-A1A4-F579C1CB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1A5CCD-69C8-BC4D-A528-90FC3EFC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9AD411-8725-0F43-B355-49E4254B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6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9415A-2FD5-144D-B13B-262EFE83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9F8465-BF55-7847-A4EE-FC2264255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A4B0FD-BC1B-C949-8CA4-571373200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4D5E78-EC1D-A049-8595-756ED97AA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F2E8E5-B6FE-8C45-A946-917E38AB2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61D4D5-DCFB-414F-ADDE-4E83B1F9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8B1B09-D1A0-8D47-A190-5B272867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2E48B7-F6EA-1541-B4B2-EC0DDDAF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5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B8F8F-FFED-934C-BC7A-16BB30BC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D4094D-D108-9441-A2DE-850BF581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5DBE19-FB43-084C-BADE-E7C55DBB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91A3FD-A993-2B49-B31D-8D695912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74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E48E02-DD15-EA4E-BC96-5CD71439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B64E70-C34F-0746-9955-AC50A351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5FBE01-02D0-7444-B49E-2570EE92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5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00985-BD89-0F46-B1CA-E0BED0F7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AB354-7244-0746-8888-B0F9FBF4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3D4656-9B35-4143-81B9-F9AE3173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A1701D-EA94-6B4B-9C12-DFAAD6F1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C8AD32-D9B0-FE4E-AE12-EB65B418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F252EA-A0B4-CA4C-AEB9-68D88E29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71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E18C-B082-3343-A174-274824D2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688C81-526D-C045-A9AC-A975323EC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307222-45D7-4D46-A167-520217076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AA5E35-A410-C346-8AD4-DA71F725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4AF434-49DE-FF47-B9D8-82A8AA4E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414E22-2FB8-0F47-A218-60A38A42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0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84DC82-E657-0C4D-BA95-2B53728A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159E6C-E259-A940-B3E3-FF8C508E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B9176-F3EF-CF4B-A870-53BF3778F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2423-21DC-6246-B372-E364840FEA0C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D3BAC4-6384-274B-9434-22AFF5D51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F17F75-45C0-7B4A-B2EE-96825D6B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5743-CDC7-2548-B46C-7DEDC48C4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www.thewoundguy.com.au/risk-factors-for-infection-in-caesarean-section-wounds/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hyperlink" Target="http://emdidactic.blogspot.com/2016/03/uterine-rupture-obstetric-catastroph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www.ebay.com/itm/Gynecologist-Kiwi-Complete-Vacuum-Delivery-System-OmniCup-/232800818277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pub.com/IJGO/6/2/6413" TargetMode="External"/><Relationship Id="rId5" Type="http://schemas.openxmlformats.org/officeDocument/2006/relationships/hyperlink" Target="https://tarakachroo.ca/blog/birth-trauma-and-forceps-sept-2019/" TargetMode="External"/><Relationship Id="rId4" Type="http://schemas.openxmlformats.org/officeDocument/2006/relationships/hyperlink" Target="https://www.sciencedirect.com/topics/medicine-and-dentistry/forceps-delivery" TargetMode="Externa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s://doctorlib.info/gynecology/williams-obstetrics/3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20DCE71-AE62-CF4A-B9DD-0F817038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89137" y="48993"/>
            <a:ext cx="2928539" cy="13822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F5584D-CCD6-A244-BCAA-AD70030B286D}"/>
              </a:ext>
            </a:extLst>
          </p:cNvPr>
          <p:cNvSpPr txBox="1"/>
          <p:nvPr/>
        </p:nvSpPr>
        <p:spPr>
          <a:xfrm>
            <a:off x="2583673" y="307704"/>
            <a:ext cx="6226734" cy="14662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Gynekologicko - porodnická klinika </a:t>
            </a:r>
            <a:br>
              <a:rPr lang="cs-CZ" sz="2000" b="1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</a:br>
            <a:r>
              <a:rPr lang="cs-CZ" sz="2000" b="1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Lékařské fakulty MU a FN Brno </a:t>
            </a:r>
            <a:r>
              <a:rPr lang="cs-CZ" sz="2000" b="0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/>
            </a:r>
            <a:br>
              <a:rPr lang="cs-CZ" sz="2000" b="0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</a:br>
            <a:r>
              <a:rPr lang="cs-CZ" sz="2000" b="0" i="0" u="none" strike="noStrike" kern="0" cap="none" spc="0" baseline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přednosta: doc. MUDr. Vít Weinberger, Ph.D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1275-8416-2E42-BD48-F3BDC6FCA19F}"/>
              </a:ext>
            </a:extLst>
          </p:cNvPr>
          <p:cNvSpPr/>
          <p:nvPr/>
        </p:nvSpPr>
        <p:spPr>
          <a:xfrm>
            <a:off x="0" y="2216130"/>
            <a:ext cx="12191996" cy="77008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  <a:cs typeface="Calibri"/>
              </a:rPr>
              <a:t>Akutní stavy při porodnických operacích</a:t>
            </a:r>
            <a:endParaRPr lang="cs-CZ" sz="4400" b="1" i="0" u="none" strike="noStrike" kern="1200" cap="none" spc="0" baseline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cs typeface="Calibri"/>
            </a:endParaRPr>
          </a:p>
        </p:txBody>
      </p:sp>
      <p:sp>
        <p:nvSpPr>
          <p:cNvPr id="6" name="Obdélník 9">
            <a:extLst>
              <a:ext uri="{FF2B5EF4-FFF2-40B4-BE49-F238E27FC236}">
                <a16:creationId xmlns:a16="http://schemas.microsoft.com/office/drawing/2014/main" id="{548D89EB-DDF4-5444-ABDC-39662FB3C54B}"/>
              </a:ext>
            </a:extLst>
          </p:cNvPr>
          <p:cNvSpPr/>
          <p:nvPr/>
        </p:nvSpPr>
        <p:spPr>
          <a:xfrm>
            <a:off x="4261109" y="5267721"/>
            <a:ext cx="4076179" cy="5232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Gynekologie a </a:t>
            </a:r>
            <a:r>
              <a:rPr lang="cs-CZ" sz="2800" b="1" i="0" u="none" strike="noStrike" kern="1200" cap="none" spc="0" baseline="0" dirty="0" smtClean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porodnictví</a:t>
            </a:r>
            <a:endParaRPr lang="cs-CZ" sz="28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8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40A42E0D-D7EC-4D47-92F3-53C7BFC48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22" y="43196"/>
            <a:ext cx="2445096" cy="16310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936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opakování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2E7A5889-58F1-174B-9989-89607FC13F87}"/>
              </a:ext>
            </a:extLst>
          </p:cNvPr>
          <p:cNvSpPr txBox="1">
            <a:spLocks/>
          </p:cNvSpPr>
          <p:nvPr/>
        </p:nvSpPr>
        <p:spPr>
          <a:xfrm>
            <a:off x="828000" y="20028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Primární (plánované), akutní (neplánované)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Nejčastější indikace: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Zástava progrese porodu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Hrozící hypoxie plodu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Porucha naléhání plodu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Placentární poruchy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Naléhání nebo výhřez pupečníku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Porodní překážka (myom)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Ruptura dělohy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Stav po operacích na děloze</a:t>
            </a:r>
            <a:endParaRPr lang="cs-CZ" sz="2400" b="1" dirty="0">
              <a:solidFill>
                <a:srgbClr val="0000DC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0A99832-0EA2-6B4B-B2E1-6EAB30427BD8}"/>
              </a:ext>
            </a:extLst>
          </p:cNvPr>
          <p:cNvSpPr txBox="1"/>
          <p:nvPr/>
        </p:nvSpPr>
        <p:spPr>
          <a:xfrm>
            <a:off x="6096000" y="3668624"/>
            <a:ext cx="4105420" cy="954107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opět nutnost uvážené indikace k výkonu</a:t>
            </a:r>
          </a:p>
        </p:txBody>
      </p:sp>
    </p:spTree>
    <p:extLst>
      <p:ext uri="{BB962C8B-B14F-4D97-AF65-F5344CB8AC3E}">
        <p14:creationId xmlns:p14="http://schemas.microsoft.com/office/powerpoint/2010/main" val="15161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F6AAF2-F51E-A04F-8D1F-803F5D63282A}"/>
              </a:ext>
            </a:extLst>
          </p:cNvPr>
          <p:cNvSpPr txBox="1">
            <a:spLocks/>
          </p:cNvSpPr>
          <p:nvPr/>
        </p:nvSpPr>
        <p:spPr>
          <a:xfrm>
            <a:off x="828000" y="2124022"/>
            <a:ext cx="7946572" cy="288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err="1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Peroperační</a:t>
            </a:r>
            <a:endParaRPr lang="cs-CZ" altLang="cs-CZ" sz="3200" b="1" dirty="0">
              <a:solidFill>
                <a:srgbClr val="0000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Postoperační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</a:t>
            </a:r>
          </a:p>
        </p:txBody>
      </p:sp>
    </p:spTree>
    <p:extLst>
      <p:ext uri="{BB962C8B-B14F-4D97-AF65-F5344CB8AC3E}">
        <p14:creationId xmlns:p14="http://schemas.microsoft.com/office/powerpoint/2010/main" val="193376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F6AAF2-F51E-A04F-8D1F-803F5D63282A}"/>
              </a:ext>
            </a:extLst>
          </p:cNvPr>
          <p:cNvSpPr txBox="1">
            <a:spLocks/>
          </p:cNvSpPr>
          <p:nvPr/>
        </p:nvSpPr>
        <p:spPr>
          <a:xfrm>
            <a:off x="828000" y="1826948"/>
            <a:ext cx="9395490" cy="3806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alt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Peroperační</a:t>
            </a: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>
              <a:defRPr/>
            </a:pPr>
            <a:r>
              <a:rPr lang="cs-CZ" altLang="cs-CZ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Anesteziologické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solidFill>
                  <a:srgbClr val="0000DC"/>
                </a:solidFill>
              </a:rPr>
              <a:t>laryngospazmus</a:t>
            </a:r>
            <a:r>
              <a:rPr lang="cs-CZ" altLang="cs-CZ" dirty="0">
                <a:solidFill>
                  <a:srgbClr val="0000DC"/>
                </a:solidFill>
              </a:rPr>
              <a:t>, bronchospazmus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syndrom dolní duté žíly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aspirace žaludečního obsahu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hypotenze</a:t>
            </a:r>
          </a:p>
          <a:p>
            <a:pPr lvl="1" algn="l">
              <a:defRPr/>
            </a:pPr>
            <a:r>
              <a:rPr lang="cs-CZ" altLang="cs-CZ" b="1" dirty="0">
                <a:solidFill>
                  <a:srgbClr val="0000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Chirurgické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poraněné močového měchýře, ureteru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poranění dělohy, adnex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poranění střev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krvácení (</a:t>
            </a:r>
            <a:r>
              <a:rPr lang="cs-CZ" altLang="cs-CZ" dirty="0" err="1">
                <a:solidFill>
                  <a:srgbClr val="0000DC"/>
                </a:solidFill>
              </a:rPr>
              <a:t>rpt</a:t>
            </a:r>
            <a:r>
              <a:rPr lang="cs-CZ" altLang="cs-CZ" dirty="0">
                <a:solidFill>
                  <a:srgbClr val="0000DC"/>
                </a:solidFill>
              </a:rPr>
              <a:t> hrany, varixy DDS, </a:t>
            </a:r>
            <a:r>
              <a:rPr lang="cs-CZ" altLang="cs-CZ" dirty="0" err="1">
                <a:solidFill>
                  <a:srgbClr val="0000DC"/>
                </a:solidFill>
              </a:rPr>
              <a:t>transplac</a:t>
            </a:r>
            <a:r>
              <a:rPr lang="cs-CZ" altLang="cs-CZ" dirty="0">
                <a:solidFill>
                  <a:srgbClr val="0000DC"/>
                </a:solidFill>
              </a:rPr>
              <a:t>. operace)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Atonie, DIC, embolie (trombem, plodovou vodou)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5BDC85-76A9-4B42-8983-50455DF1DC14}"/>
              </a:ext>
            </a:extLst>
          </p:cNvPr>
          <p:cNvSpPr txBox="1"/>
          <p:nvPr/>
        </p:nvSpPr>
        <p:spPr>
          <a:xfrm>
            <a:off x="816429" y="6106828"/>
            <a:ext cx="989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www.researchgate.net</a:t>
            </a:r>
            <a:r>
              <a:rPr lang="cs-CZ" sz="1200" i="1" dirty="0"/>
              <a:t>/</a:t>
            </a:r>
            <a:r>
              <a:rPr lang="cs-CZ" sz="1200" i="1" dirty="0" err="1"/>
              <a:t>publication</a:t>
            </a:r>
            <a:r>
              <a:rPr lang="cs-CZ" sz="1200" i="1" dirty="0"/>
              <a:t>/318642839_Combined_intra-_and_extraperitoneal_urinary_bladder_rupture_-_a_rare_seat-belt_injury_A_case_report/</a:t>
            </a:r>
            <a:r>
              <a:rPr lang="cs-CZ" sz="1200" i="1" dirty="0" err="1"/>
              <a:t>figures?lo</a:t>
            </a:r>
            <a:r>
              <a:rPr lang="cs-CZ" sz="1200" i="1" dirty="0"/>
              <a:t>=1</a:t>
            </a:r>
          </a:p>
        </p:txBody>
      </p:sp>
      <p:pic>
        <p:nvPicPr>
          <p:cNvPr id="4" name="Obrázek 3" descr="Obsah obrázku interiér, jídlo, stůl, talíř&#10;&#10;Popis byl vytvořen automaticky">
            <a:extLst>
              <a:ext uri="{FF2B5EF4-FFF2-40B4-BE49-F238E27FC236}">
                <a16:creationId xmlns:a16="http://schemas.microsoft.com/office/drawing/2014/main" id="{AA311892-CC71-174B-8826-D04ECFAB9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924" y="2008275"/>
            <a:ext cx="4400935" cy="29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F6AAF2-F51E-A04F-8D1F-803F5D63282A}"/>
              </a:ext>
            </a:extLst>
          </p:cNvPr>
          <p:cNvSpPr txBox="1">
            <a:spLocks/>
          </p:cNvSpPr>
          <p:nvPr/>
        </p:nvSpPr>
        <p:spPr>
          <a:xfrm>
            <a:off x="828000" y="20243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Postoperační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0000DC"/>
                </a:solidFill>
              </a:rPr>
              <a:t>Infekce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krvácení, hematom v ráně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anemie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solidFill>
                  <a:srgbClr val="0000DC"/>
                </a:solidFill>
              </a:rPr>
              <a:t>trombembolické</a:t>
            </a:r>
            <a:r>
              <a:rPr lang="cs-CZ" altLang="cs-CZ" dirty="0">
                <a:solidFill>
                  <a:srgbClr val="0000DC"/>
                </a:solidFill>
              </a:rPr>
              <a:t> komplikace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dehiscence, sekundární hojení, fistuly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solidFill>
                  <a:srgbClr val="0000DC"/>
                </a:solidFill>
              </a:rPr>
              <a:t>subileus</a:t>
            </a:r>
            <a:r>
              <a:rPr lang="cs-CZ" altLang="cs-CZ" dirty="0">
                <a:solidFill>
                  <a:srgbClr val="0000DC"/>
                </a:solidFill>
              </a:rPr>
              <a:t>, ileus,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cs-CZ" altLang="cs-CZ" b="1" dirty="0" err="1">
                <a:solidFill>
                  <a:srgbClr val="0000DC"/>
                </a:solidFill>
              </a:rPr>
              <a:t>postpunkční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  <a:r>
              <a:rPr lang="cs-CZ" altLang="cs-CZ" b="1" dirty="0" err="1">
                <a:solidFill>
                  <a:srgbClr val="0000DC"/>
                </a:solidFill>
              </a:rPr>
              <a:t>cefalea</a:t>
            </a:r>
            <a:endParaRPr lang="cs-CZ" altLang="cs-CZ" b="1" dirty="0">
              <a:solidFill>
                <a:srgbClr val="0000DC"/>
              </a:solidFill>
            </a:endParaRPr>
          </a:p>
        </p:txBody>
      </p:sp>
      <p:pic>
        <p:nvPicPr>
          <p:cNvPr id="3" name="Obrázek 2" descr="Obsah obrázku banán, vsedě, zavřít, polovina&#10;&#10;Popis byl vytvořen automaticky">
            <a:extLst>
              <a:ext uri="{FF2B5EF4-FFF2-40B4-BE49-F238E27FC236}">
                <a16:creationId xmlns:a16="http://schemas.microsoft.com/office/drawing/2014/main" id="{74DF99F0-24FF-8B45-B5CB-AEC9AE1DE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319" y="1572053"/>
            <a:ext cx="4723799" cy="28454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808CEAA-F294-3B4D-BF17-63B1BB9FEEC1}"/>
              </a:ext>
            </a:extLst>
          </p:cNvPr>
          <p:cNvSpPr txBox="1"/>
          <p:nvPr/>
        </p:nvSpPr>
        <p:spPr>
          <a:xfrm>
            <a:off x="1028700" y="5959929"/>
            <a:ext cx="885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hlinkClick r:id="rId5"/>
              </a:rPr>
              <a:t>https://www.thewoundguy.com.au/risk-factors-for-infection-in-caesarean-section-wounds/</a:t>
            </a:r>
            <a:endParaRPr lang="cs-CZ" sz="1200" i="1" dirty="0"/>
          </a:p>
          <a:p>
            <a:r>
              <a:rPr lang="cs-CZ" sz="1200" i="1" dirty="0"/>
              <a:t>https://</a:t>
            </a:r>
            <a:r>
              <a:rPr lang="cs-CZ" sz="1200" i="1" dirty="0" err="1"/>
              <a:t>www.google.com</a:t>
            </a:r>
            <a:r>
              <a:rPr lang="cs-CZ" sz="1200" i="1" dirty="0"/>
              <a:t>/</a:t>
            </a:r>
            <a:r>
              <a:rPr lang="cs-CZ" sz="1200" i="1" dirty="0" err="1"/>
              <a:t>search?q</a:t>
            </a:r>
            <a:r>
              <a:rPr lang="cs-CZ" sz="1200" i="1" dirty="0"/>
              <a:t>=</a:t>
            </a:r>
            <a:r>
              <a:rPr lang="cs-CZ" sz="1200" i="1" dirty="0" err="1"/>
              <a:t>C+section+haematoma+ultrasound&amp;tbm</a:t>
            </a:r>
            <a:r>
              <a:rPr lang="cs-CZ" sz="1200" i="1" dirty="0"/>
              <a:t>=</a:t>
            </a:r>
            <a:r>
              <a:rPr lang="cs-CZ" sz="1200" i="1" dirty="0" err="1"/>
              <a:t>isch&amp;ved</a:t>
            </a:r>
            <a:r>
              <a:rPr lang="cs-CZ" sz="1200" i="1" dirty="0"/>
              <a:t>=2ahUKEwjn6qiW4obqAhUQgaQKHcccB7wQ2-cCegQIABAA&amp;oq=</a:t>
            </a:r>
            <a:r>
              <a:rPr lang="cs-CZ" sz="1200" i="1" dirty="0" err="1"/>
              <a:t>C+section+haematoma+ultrasound&amp;gs_lcp</a:t>
            </a:r>
            <a:r>
              <a:rPr lang="cs-CZ" sz="1200" i="1" dirty="0"/>
              <a:t>=CgNpbWcQA1CoKFioKGDYKWgAcAB4AIABU4gBU5IBATGYAQCgAQGqAQtnd3Mtd2l6LWltZw&amp;sclient=</a:t>
            </a:r>
            <a:r>
              <a:rPr lang="cs-CZ" sz="1200" i="1" dirty="0" err="1"/>
              <a:t>img&amp;ei</a:t>
            </a:r>
            <a:r>
              <a:rPr lang="cs-CZ" sz="1200" i="1" dirty="0"/>
              <a:t>=5PToXufoOJCCkgXHuZzgCw&amp;bih=661&amp;biw=1280&amp;client=</a:t>
            </a:r>
            <a:r>
              <a:rPr lang="cs-CZ" sz="1200" i="1" dirty="0" err="1"/>
              <a:t>safari#imgrc</a:t>
            </a:r>
            <a:r>
              <a:rPr lang="cs-CZ" sz="1200" i="1" dirty="0"/>
              <a:t>=2jf1SPElqP93pM</a:t>
            </a:r>
          </a:p>
        </p:txBody>
      </p:sp>
      <p:pic>
        <p:nvPicPr>
          <p:cNvPr id="6" name="Obrázek 5" descr="Obsah obrázku červená, tmavé, černá, vsedě&#10;&#10;Popis byl vytvořen automaticky">
            <a:extLst>
              <a:ext uri="{FF2B5EF4-FFF2-40B4-BE49-F238E27FC236}">
                <a16:creationId xmlns:a16="http://schemas.microsoft.com/office/drawing/2014/main" id="{4A44EDC9-0224-5849-90CA-BDD3BC40C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678" y="3202859"/>
            <a:ext cx="3238963" cy="24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5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F6AAF2-F51E-A04F-8D1F-803F5D63282A}"/>
              </a:ext>
            </a:extLst>
          </p:cNvPr>
          <p:cNvSpPr txBox="1">
            <a:spLocks/>
          </p:cNvSpPr>
          <p:nvPr/>
        </p:nvSpPr>
        <p:spPr>
          <a:xfrm>
            <a:off x="828000" y="21240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Pozdní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0000DC"/>
                </a:solidFill>
              </a:rPr>
              <a:t>placenta </a:t>
            </a:r>
            <a:r>
              <a:rPr lang="cs-CZ" altLang="cs-CZ" b="1" dirty="0" err="1">
                <a:solidFill>
                  <a:srgbClr val="0000DC"/>
                </a:solidFill>
              </a:rPr>
              <a:t>praevia</a:t>
            </a:r>
            <a:r>
              <a:rPr lang="cs-CZ" altLang="cs-CZ" b="1" dirty="0">
                <a:solidFill>
                  <a:srgbClr val="0000DC"/>
                </a:solidFill>
              </a:rPr>
              <a:t>, placenta </a:t>
            </a:r>
            <a:r>
              <a:rPr lang="cs-CZ" altLang="cs-CZ" b="1" dirty="0" err="1">
                <a:solidFill>
                  <a:srgbClr val="0000DC"/>
                </a:solidFill>
              </a:rPr>
              <a:t>accreta</a:t>
            </a:r>
            <a:endParaRPr lang="cs-CZ" altLang="cs-CZ" b="1" dirty="0">
              <a:solidFill>
                <a:srgbClr val="0000DC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0000DC"/>
                </a:solidFill>
              </a:rPr>
              <a:t>ruptura v jizvě, adheze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0000DC"/>
                </a:solidFill>
              </a:rPr>
              <a:t>iterativní (opakované) císařské řezy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estetické - keloidní jizva, hernie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chronické </a:t>
            </a:r>
            <a:r>
              <a:rPr lang="cs-CZ" altLang="cs-CZ" dirty="0" err="1">
                <a:solidFill>
                  <a:srgbClr val="0000DC"/>
                </a:solidFill>
              </a:rPr>
              <a:t>pelvalgie</a:t>
            </a:r>
            <a:r>
              <a:rPr lang="cs-CZ" altLang="cs-CZ" dirty="0">
                <a:solidFill>
                  <a:srgbClr val="0000DC"/>
                </a:solidFill>
              </a:rPr>
              <a:t>, adheze, ruptury v jizvě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urologické komplikace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00DC"/>
                </a:solidFill>
              </a:rPr>
              <a:t>gravidita v jizvě, endometrióza v jizvě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28EF685-FDA2-3249-9697-9A9A0DFBCE69}"/>
              </a:ext>
            </a:extLst>
          </p:cNvPr>
          <p:cNvSpPr txBox="1"/>
          <p:nvPr/>
        </p:nvSpPr>
        <p:spPr>
          <a:xfrm>
            <a:off x="528560" y="6106828"/>
            <a:ext cx="828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hlinkClick r:id="rId4"/>
              </a:rPr>
              <a:t>http://emdidactic.blogspot.com/2016/03/uterine-rupture-obstetric-catastrophe.html</a:t>
            </a:r>
            <a:endParaRPr lang="cs-CZ" sz="1200" i="1" dirty="0"/>
          </a:p>
          <a:p>
            <a:r>
              <a:rPr lang="cs-CZ" sz="1200" i="1" dirty="0"/>
              <a:t>https://</a:t>
            </a:r>
            <a:r>
              <a:rPr lang="cs-CZ" sz="1200" i="1" dirty="0" err="1"/>
              <a:t>www.semanticscholar.org</a:t>
            </a:r>
            <a:r>
              <a:rPr lang="cs-CZ" sz="1200" i="1" dirty="0"/>
              <a:t>/</a:t>
            </a:r>
            <a:r>
              <a:rPr lang="cs-CZ" sz="1200" i="1" dirty="0" err="1"/>
              <a:t>paper</a:t>
            </a:r>
            <a:r>
              <a:rPr lang="cs-CZ" sz="1200" i="1" dirty="0"/>
              <a:t>/Undiagnosed-Cesarean-Scar-Pregnancy%3A-A-Nightmare-Mande-Dank/4228369e8fe1abcf5dc25b8a03efd6d59945061e</a:t>
            </a:r>
          </a:p>
        </p:txBody>
      </p:sp>
      <p:pic>
        <p:nvPicPr>
          <p:cNvPr id="4" name="Obrázek 3" descr="Obsah obrázku jídlo&#10;&#10;Popis byl vytvořen automaticky">
            <a:extLst>
              <a:ext uri="{FF2B5EF4-FFF2-40B4-BE49-F238E27FC236}">
                <a16:creationId xmlns:a16="http://schemas.microsoft.com/office/drawing/2014/main" id="{FD7CFEEA-9E00-4141-9DE3-33438C8D8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67" y="4058710"/>
            <a:ext cx="2635940" cy="1935768"/>
          </a:xfrm>
          <a:prstGeom prst="rect">
            <a:avLst/>
          </a:prstGeom>
        </p:spPr>
      </p:pic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189F31C5-E3E4-004C-956B-E5AFA030B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596" y="1568404"/>
            <a:ext cx="2317704" cy="39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Císařský řez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94CDA2-538E-5548-947C-92D101D9C662}"/>
              </a:ext>
            </a:extLst>
          </p:cNvPr>
          <p:cNvSpPr txBox="1"/>
          <p:nvPr/>
        </p:nvSpPr>
        <p:spPr>
          <a:xfrm>
            <a:off x="1296704" y="6273297"/>
            <a:ext cx="945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www.ucsfcme.com</a:t>
            </a:r>
            <a:r>
              <a:rPr lang="cs-CZ" sz="1200" i="1" dirty="0"/>
              <a:t>/2014/MOB14003/</a:t>
            </a:r>
            <a:r>
              <a:rPr lang="cs-CZ" sz="1200" i="1" dirty="0" err="1"/>
              <a:t>slides</a:t>
            </a:r>
            <a:r>
              <a:rPr lang="cs-CZ" sz="1200" i="1" dirty="0"/>
              <a:t>/12EckerTOLAC2014WhichPatientsAndWhichCenters.pdf</a:t>
            </a:r>
          </a:p>
        </p:txBody>
      </p:sp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C5456BB4-D509-2547-B705-E59BDCBCF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78" y="2611574"/>
            <a:ext cx="4371258" cy="34686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ED0CEBB-ABA2-B841-A6D6-EA88FF72608E}"/>
              </a:ext>
            </a:extLst>
          </p:cNvPr>
          <p:cNvSpPr txBox="1"/>
          <p:nvPr/>
        </p:nvSpPr>
        <p:spPr>
          <a:xfrm>
            <a:off x="1388725" y="1830203"/>
            <a:ext cx="9235225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problematika opakovaných (iterativních) císařských řezů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9CA4FF0-B3DA-D248-9E34-7216ABB4BFD5}"/>
              </a:ext>
            </a:extLst>
          </p:cNvPr>
          <p:cNvSpPr/>
          <p:nvPr/>
        </p:nvSpPr>
        <p:spPr>
          <a:xfrm>
            <a:off x="828000" y="2746199"/>
            <a:ext cx="6096000" cy="23529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</a:rPr>
              <a:t>poruchy placentace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</a:rPr>
              <a:t>ruptura v jizvě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poranění střeva,  močového měchýře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srůsty (adheze) - bolesti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gravidita v jizvě, endometrióza v jizvě</a:t>
            </a:r>
          </a:p>
        </p:txBody>
      </p:sp>
    </p:spTree>
    <p:extLst>
      <p:ext uri="{BB962C8B-B14F-4D97-AF65-F5344CB8AC3E}">
        <p14:creationId xmlns:p14="http://schemas.microsoft.com/office/powerpoint/2010/main" val="142508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DE126C5-DA00-A549-A20C-B6E7671156A2}"/>
              </a:ext>
            </a:extLst>
          </p:cNvPr>
          <p:cNvSpPr txBox="1">
            <a:spLocks noChangeArrowheads="1"/>
          </p:cNvSpPr>
          <p:nvPr/>
        </p:nvSpPr>
        <p:spPr>
          <a:xfrm>
            <a:off x="828000" y="1341438"/>
            <a:ext cx="8229600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tabLst>
                <a:tab pos="539750" algn="l"/>
              </a:tabLst>
            </a:pPr>
            <a:endParaRPr lang="cs-CZ" altLang="en-US" dirty="0">
              <a:latin typeface="Arial" panose="020B0604020202020204" pitchFamily="34" charset="0"/>
            </a:endParaRPr>
          </a:p>
          <a:p>
            <a:pPr algn="l">
              <a:buFont typeface="Wingdings" pitchFamily="2" charset="2"/>
              <a:buNone/>
              <a:tabLst>
                <a:tab pos="539750" algn="l"/>
              </a:tabLst>
            </a:pPr>
            <a:endParaRPr lang="cs-CZ" altLang="en-US" dirty="0">
              <a:latin typeface="Arial" panose="020B0604020202020204" pitchFamily="34" charset="0"/>
            </a:endParaRPr>
          </a:p>
          <a:p>
            <a:pPr algn="l">
              <a:tabLst>
                <a:tab pos="539750" algn="l"/>
              </a:tabLst>
            </a:pPr>
            <a:r>
              <a:rPr lang="cs-CZ" altLang="en-US" b="1" dirty="0">
                <a:solidFill>
                  <a:srgbClr val="FF0000"/>
                </a:solidFill>
              </a:rPr>
              <a:t>Definice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altLang="en-US" sz="2400" dirty="0">
                <a:solidFill>
                  <a:srgbClr val="0000DC"/>
                </a:solidFill>
              </a:rPr>
              <a:t>porucha mechanismu porodu ramének - </a:t>
            </a:r>
            <a:r>
              <a:rPr lang="cs-CZ" altLang="cs-CZ" sz="2400" dirty="0">
                <a:solidFill>
                  <a:srgbClr val="0000DC"/>
                </a:solidFill>
              </a:rPr>
              <a:t>po porodu hlavičky dochází k zástavě progrese porodu pro zaklínění ramének v pánvi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cs-CZ" altLang="en-US" sz="2400" dirty="0">
                <a:solidFill>
                  <a:srgbClr val="0000DC"/>
                </a:solidFill>
              </a:rPr>
              <a:t>případy, kdy musíme k porodu ramének užít speciální manévry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lang="cs-CZ" altLang="en-US" sz="2400" b="1" dirty="0">
              <a:solidFill>
                <a:srgbClr val="0000DC"/>
              </a:solidFill>
            </a:endParaRPr>
          </a:p>
          <a:p>
            <a:pPr algn="l">
              <a:tabLst>
                <a:tab pos="539750" algn="l"/>
              </a:tabLst>
            </a:pPr>
            <a:r>
              <a:rPr lang="cs-CZ" altLang="en-US" b="1" dirty="0">
                <a:solidFill>
                  <a:srgbClr val="FF0000"/>
                </a:solidFill>
              </a:rPr>
              <a:t>Incidence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en-US" sz="2400" dirty="0">
                <a:solidFill>
                  <a:srgbClr val="0000DC"/>
                </a:solidFill>
              </a:rPr>
              <a:t>0,2 – 2 % porodů, incidence vzrůstá </a:t>
            </a:r>
            <a:r>
              <a:rPr lang="cs-CZ" altLang="en-US" dirty="0">
                <a:solidFill>
                  <a:srgbClr val="0000DC"/>
                </a:solidFill>
              </a:rPr>
              <a:t>(</a:t>
            </a:r>
            <a:r>
              <a:rPr lang="cs-CZ" altLang="cs-CZ" dirty="0">
                <a:solidFill>
                  <a:srgbClr val="0000DC"/>
                </a:solidFill>
              </a:rPr>
              <a:t>výživa rodiček, diabetes, </a:t>
            </a:r>
            <a:r>
              <a:rPr lang="cs-CZ" altLang="cs-CZ" dirty="0" err="1">
                <a:solidFill>
                  <a:srgbClr val="0000DC"/>
                </a:solidFill>
              </a:rPr>
              <a:t>makrosomické</a:t>
            </a:r>
            <a:r>
              <a:rPr lang="cs-CZ" altLang="cs-CZ" dirty="0">
                <a:solidFill>
                  <a:srgbClr val="0000DC"/>
                </a:solidFill>
              </a:rPr>
              <a:t> plody, starší rodičky)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00DC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s-CZ" altLang="en-US" sz="2400" dirty="0">
              <a:solidFill>
                <a:srgbClr val="0000DC"/>
              </a:solidFill>
            </a:endParaRPr>
          </a:p>
          <a:p>
            <a:pPr algn="l">
              <a:tabLst>
                <a:tab pos="539750" algn="l"/>
              </a:tabLst>
            </a:pPr>
            <a:endParaRPr lang="cs-CZ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F67542F-D676-0A44-8F0E-1FE0F3EAF826}"/>
              </a:ext>
            </a:extLst>
          </p:cNvPr>
          <p:cNvSpPr txBox="1">
            <a:spLocks noChangeArrowheads="1"/>
          </p:cNvSpPr>
          <p:nvPr/>
        </p:nvSpPr>
        <p:spPr>
          <a:xfrm>
            <a:off x="652053" y="1814224"/>
            <a:ext cx="60960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Rizikové faktory – </a:t>
            </a:r>
            <a:r>
              <a:rPr lang="cs-CZ" altLang="cs-CZ" b="1" dirty="0" err="1">
                <a:solidFill>
                  <a:srgbClr val="FF0000"/>
                </a:solidFill>
              </a:rPr>
              <a:t>antepartální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rgbClr val="0000DC"/>
                </a:solidFill>
              </a:rPr>
              <a:t>Makrosomie</a:t>
            </a:r>
            <a:r>
              <a:rPr lang="cs-CZ" altLang="cs-CZ" sz="2000" dirty="0">
                <a:solidFill>
                  <a:srgbClr val="0000DC"/>
                </a:solidFill>
              </a:rPr>
              <a:t> plodu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Diabetes </a:t>
            </a:r>
            <a:r>
              <a:rPr lang="cs-CZ" altLang="cs-CZ" sz="2000" dirty="0" err="1">
                <a:solidFill>
                  <a:srgbClr val="0000DC"/>
                </a:solidFill>
              </a:rPr>
              <a:t>mellitus</a:t>
            </a:r>
            <a:r>
              <a:rPr lang="cs-CZ" altLang="cs-CZ" sz="2000" dirty="0">
                <a:solidFill>
                  <a:srgbClr val="0000DC"/>
                </a:solidFill>
              </a:rPr>
              <a:t> matky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Obezita matky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rgbClr val="0000DC"/>
                </a:solidFill>
              </a:rPr>
              <a:t>Potermínové</a:t>
            </a:r>
            <a:r>
              <a:rPr lang="cs-CZ" altLang="cs-CZ" sz="2000" dirty="0">
                <a:solidFill>
                  <a:srgbClr val="0000DC"/>
                </a:solidFill>
              </a:rPr>
              <a:t> těhotenství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Plod mužského pohlaví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Vysoký věk matky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Anamnéza dystokie ramének při předešlém porodu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Úzká a plochá pánev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Nadměrný nárůst hmotnosti v graviditě</a:t>
            </a:r>
          </a:p>
          <a:p>
            <a:pPr algn="l">
              <a:buFont typeface="Wingdings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cs-CZ" altLang="cs-CZ" dirty="0">
                <a:solidFill>
                  <a:srgbClr val="0000DC"/>
                </a:solidFill>
              </a:rPr>
              <a:t>  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9509CE-1499-4E4C-B609-277F8ACB6541}"/>
              </a:ext>
            </a:extLst>
          </p:cNvPr>
          <p:cNvSpPr txBox="1">
            <a:spLocks noChangeArrowheads="1"/>
          </p:cNvSpPr>
          <p:nvPr/>
        </p:nvSpPr>
        <p:spPr>
          <a:xfrm>
            <a:off x="5821678" y="1814224"/>
            <a:ext cx="4675414" cy="394782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b="1" dirty="0">
                <a:solidFill>
                  <a:srgbClr val="FF0000"/>
                </a:solidFill>
              </a:rPr>
              <a:t>Rizikové faktory – </a:t>
            </a:r>
            <a:r>
              <a:rPr lang="cs-CZ" altLang="cs-CZ" b="1" dirty="0" err="1">
                <a:solidFill>
                  <a:srgbClr val="FF0000"/>
                </a:solidFill>
              </a:rPr>
              <a:t>intrapartální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Abnormality první doby porodní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Prodloužená druhá doba porodní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Augmentace porodu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DC"/>
                </a:solidFill>
              </a:rPr>
              <a:t>Vaginální operativní porod</a:t>
            </a:r>
            <a:endParaRPr lang="cs-CZ" altLang="cs-CZ" sz="2000" dirty="0">
              <a:solidFill>
                <a:srgbClr val="0000DC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529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id="{289CDFBB-87BD-964A-8F9D-899DB6A50520}"/>
              </a:ext>
            </a:extLst>
          </p:cNvPr>
          <p:cNvSpPr txBox="1">
            <a:spLocks noChangeArrowheads="1"/>
          </p:cNvSpPr>
          <p:nvPr/>
        </p:nvSpPr>
        <p:spPr>
          <a:xfrm>
            <a:off x="828000" y="1879678"/>
            <a:ext cx="5671838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b="1" dirty="0">
                <a:solidFill>
                  <a:srgbClr val="FF0000"/>
                </a:solidFill>
              </a:rPr>
              <a:t>Následky pro plod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poranění plexus </a:t>
            </a:r>
            <a:r>
              <a:rPr lang="cs-CZ" altLang="cs-CZ" sz="2400" dirty="0" err="1">
                <a:solidFill>
                  <a:srgbClr val="0000DC"/>
                </a:solidFill>
              </a:rPr>
              <a:t>brachialis</a:t>
            </a:r>
            <a:r>
              <a:rPr lang="cs-CZ" altLang="cs-CZ" sz="2400" dirty="0">
                <a:solidFill>
                  <a:srgbClr val="0000DC"/>
                </a:solidFill>
              </a:rPr>
              <a:t> (cca 12%)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cs-CZ" sz="1600" dirty="0">
                <a:solidFill>
                  <a:srgbClr val="0000DC"/>
                </a:solidFill>
              </a:rPr>
              <a:t>Fraktura klavikuly, fraktura humeru, poranění brachiálního plexu, krčních svalů, krční páteře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úmrtí plodu  (cca 8%)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asfyxie (cca 4%)</a:t>
            </a:r>
          </a:p>
          <a:p>
            <a:pPr algn="l"/>
            <a:r>
              <a:rPr lang="cs-CZ" altLang="cs-CZ" b="1" dirty="0">
                <a:solidFill>
                  <a:srgbClr val="FF0000"/>
                </a:solidFill>
              </a:rPr>
              <a:t>Následky pro matku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porodní poranění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děložní atonie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DC"/>
                </a:solidFill>
              </a:rPr>
              <a:t>infekce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FB55B07-FBFC-EF4D-8A65-1D6388E8FCB5}"/>
              </a:ext>
            </a:extLst>
          </p:cNvPr>
          <p:cNvSpPr txBox="1"/>
          <p:nvPr/>
        </p:nvSpPr>
        <p:spPr>
          <a:xfrm>
            <a:off x="604157" y="6106828"/>
            <a:ext cx="9699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www.childrenscolorado.org</a:t>
            </a:r>
            <a:r>
              <a:rPr lang="cs-CZ" sz="1200" i="1" dirty="0"/>
              <a:t>/</a:t>
            </a:r>
            <a:r>
              <a:rPr lang="cs-CZ" sz="1200" i="1" dirty="0" err="1"/>
              <a:t>doctors</a:t>
            </a:r>
            <a:r>
              <a:rPr lang="cs-CZ" sz="1200" i="1" dirty="0"/>
              <a:t>-and-</a:t>
            </a:r>
            <a:r>
              <a:rPr lang="cs-CZ" sz="1200" i="1" dirty="0" err="1"/>
              <a:t>departments</a:t>
            </a:r>
            <a:r>
              <a:rPr lang="cs-CZ" sz="1200" i="1" dirty="0"/>
              <a:t>/</a:t>
            </a:r>
            <a:r>
              <a:rPr lang="cs-CZ" sz="1200" i="1" dirty="0" err="1"/>
              <a:t>departments</a:t>
            </a:r>
            <a:r>
              <a:rPr lang="cs-CZ" sz="1200" i="1" dirty="0"/>
              <a:t>/</a:t>
            </a:r>
            <a:r>
              <a:rPr lang="cs-CZ" sz="1200" i="1" dirty="0" err="1"/>
              <a:t>orthopedics</a:t>
            </a:r>
            <a:r>
              <a:rPr lang="cs-CZ" sz="1200" i="1" dirty="0"/>
              <a:t>/</a:t>
            </a:r>
            <a:r>
              <a:rPr lang="cs-CZ" sz="1200" i="1" dirty="0" err="1"/>
              <a:t>programs</a:t>
            </a:r>
            <a:r>
              <a:rPr lang="cs-CZ" sz="1200" i="1" dirty="0"/>
              <a:t>/hand-</a:t>
            </a:r>
            <a:r>
              <a:rPr lang="cs-CZ" sz="1200" i="1" dirty="0" err="1"/>
              <a:t>upper</a:t>
            </a:r>
            <a:r>
              <a:rPr lang="cs-CZ" sz="1200" i="1" dirty="0"/>
              <a:t>-extremity/</a:t>
            </a:r>
            <a:r>
              <a:rPr lang="cs-CZ" sz="1200" i="1" dirty="0" err="1"/>
              <a:t>brachial</a:t>
            </a:r>
            <a:r>
              <a:rPr lang="cs-CZ" sz="1200" i="1" dirty="0"/>
              <a:t>-plexus-center/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A84BFCB2-B480-0541-87BB-9318C787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83" y="2377633"/>
            <a:ext cx="4695569" cy="27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3906407-4EC0-B14C-BDD4-46B036BDCDDD}"/>
              </a:ext>
            </a:extLst>
          </p:cNvPr>
          <p:cNvSpPr txBox="1">
            <a:spLocks/>
          </p:cNvSpPr>
          <p:nvPr/>
        </p:nvSpPr>
        <p:spPr>
          <a:xfrm>
            <a:off x="828000" y="2743200"/>
            <a:ext cx="93682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en-US" sz="2000" b="1" dirty="0">
                <a:solidFill>
                  <a:srgbClr val="0000DC"/>
                </a:solidFill>
                <a:cs typeface="Arial" charset="0"/>
              </a:rPr>
              <a:t>dokončení porodu hlavičky 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bez její násilné rotace – mírná elevace hlavičky  a stažení hráze pod bradičku plodu  - není –</a:t>
            </a:r>
            <a:r>
              <a:rPr lang="cs-CZ" altLang="en-US" sz="2000" dirty="0" err="1">
                <a:solidFill>
                  <a:srgbClr val="0000DC"/>
                </a:solidFill>
                <a:cs typeface="Arial" charset="0"/>
              </a:rPr>
              <a:t>li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 provedena episiotomie – provést episiotomii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en-US" sz="2000" b="1" dirty="0">
                <a:solidFill>
                  <a:srgbClr val="0000DC"/>
                </a:solidFill>
                <a:cs typeface="Arial" charset="0"/>
              </a:rPr>
              <a:t>palpační vyšetření  krku a ramének plodu 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– vyloučit pevně utažený pupečník kolem krčku (může bránit progresi porodu – možno ho přerušit ještě před dokončením porodu pomocí dvou peánů a nůžek) eventuálně vyloučit </a:t>
            </a:r>
            <a:r>
              <a:rPr lang="cs-CZ" altLang="en-US" sz="2000" dirty="0" err="1">
                <a:solidFill>
                  <a:srgbClr val="0000DC"/>
                </a:solidFill>
                <a:cs typeface="Arial" charset="0"/>
              </a:rPr>
              <a:t>hygroma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 </a:t>
            </a:r>
            <a:r>
              <a:rPr lang="cs-CZ" altLang="en-US" sz="2000" dirty="0" err="1">
                <a:solidFill>
                  <a:srgbClr val="0000DC"/>
                </a:solidFill>
                <a:cs typeface="Arial" charset="0"/>
              </a:rPr>
              <a:t>colli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 </a:t>
            </a:r>
            <a:r>
              <a:rPr lang="cs-CZ" altLang="en-US" sz="2000" dirty="0" err="1">
                <a:solidFill>
                  <a:srgbClr val="0000DC"/>
                </a:solidFill>
                <a:cs typeface="Arial" charset="0"/>
              </a:rPr>
              <a:t>cysticum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 (</a:t>
            </a:r>
            <a:r>
              <a:rPr lang="cs-CZ" altLang="en-US" sz="2000" dirty="0" err="1">
                <a:solidFill>
                  <a:srgbClr val="0000DC"/>
                </a:solidFill>
                <a:cs typeface="Arial" charset="0"/>
              </a:rPr>
              <a:t>nedispenzarizovaná</a:t>
            </a:r>
            <a:r>
              <a:rPr lang="cs-CZ" altLang="en-US" sz="2000" dirty="0">
                <a:solidFill>
                  <a:srgbClr val="0000DC"/>
                </a:solidFill>
                <a:cs typeface="Arial" charset="0"/>
              </a:rPr>
              <a:t> rodička), poloha ramének – záda plodu možno poznat dle hmatné lopatky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altLang="en-US" sz="2000" b="1" dirty="0">
                <a:solidFill>
                  <a:srgbClr val="0000DC"/>
                </a:solidFill>
                <a:cs typeface="Arial" charset="0"/>
              </a:rPr>
              <a:t>dokončení rotace hlavičky správným směrem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1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>
            <a:extLst>
              <a:ext uri="{FF2B5EF4-FFF2-40B4-BE49-F238E27FC236}">
                <a16:creationId xmlns:a16="http://schemas.microsoft.com/office/drawing/2014/main" id="{89C8B5DE-3B2E-8E4C-9E94-FC1046F18218}"/>
              </a:ext>
            </a:extLst>
          </p:cNvPr>
          <p:cNvSpPr/>
          <p:nvPr/>
        </p:nvSpPr>
        <p:spPr>
          <a:xfrm>
            <a:off x="828000" y="2002859"/>
            <a:ext cx="10268035" cy="41746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Komplikace extrakčních operací</a:t>
            </a:r>
          </a:p>
          <a:p>
            <a:pPr marL="457200" marR="0" lvl="0" indent="-4572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FF0000"/>
                </a:solidFill>
                <a:latin typeface="Calibri" pitchFamily="34"/>
                <a:cs typeface="Calibri" pitchFamily="34"/>
              </a:rPr>
              <a:t>Komplikace císařského řezu</a:t>
            </a:r>
          </a:p>
          <a:p>
            <a:pPr marL="457200" marR="0" lvl="0" indent="-4572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34"/>
                <a:cs typeface="Calibri" pitchFamily="34"/>
              </a:rPr>
              <a:t>Dystokie ramének</a:t>
            </a:r>
          </a:p>
          <a:p>
            <a:pPr marL="457200" marR="0" lvl="0" indent="-45720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dirty="0">
                <a:solidFill>
                  <a:srgbClr val="FF0000"/>
                </a:solidFill>
                <a:latin typeface="Calibri" pitchFamily="34"/>
                <a:cs typeface="Calibri" pitchFamily="34"/>
              </a:rPr>
              <a:t>Extrakce koncem pánevním</a:t>
            </a:r>
            <a:endParaRPr lang="cs-CZ" sz="2800" b="1" i="0" u="none" strike="noStrike" kern="1200" cap="none" spc="0" baseline="0" dirty="0">
              <a:solidFill>
                <a:srgbClr val="FF0000"/>
              </a:solidFill>
              <a:uFillTx/>
              <a:latin typeface="Calibri" pitchFamily="34"/>
              <a:cs typeface="Calibri" pitchFamily="34"/>
            </a:endParaRPr>
          </a:p>
          <a:p>
            <a:pPr lvl="0">
              <a:lnSpc>
                <a:spcPct val="20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DC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Úvod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A34CF43-C75F-9D4D-B36D-34266B346193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5432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A45AEA9-388F-3D41-A7EE-38C82DC9B398}"/>
              </a:ext>
            </a:extLst>
          </p:cNvPr>
          <p:cNvSpPr txBox="1">
            <a:spLocks/>
          </p:cNvSpPr>
          <p:nvPr/>
        </p:nvSpPr>
        <p:spPr>
          <a:xfrm>
            <a:off x="828000" y="2792186"/>
            <a:ext cx="91886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solidFill>
                  <a:srgbClr val="0000DC"/>
                </a:solidFill>
                <a:cs typeface="Arial" pitchFamily="34" charset="0"/>
              </a:rPr>
              <a:t>McRobertsův</a:t>
            </a:r>
            <a:r>
              <a:rPr lang="cs-CZ" sz="2000" b="1" dirty="0">
                <a:solidFill>
                  <a:srgbClr val="0000DC"/>
                </a:solidFill>
                <a:cs typeface="Arial" pitchFamily="34" charset="0"/>
              </a:rPr>
              <a:t> manévr 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– asistentky zvednou nohy rodičky do maximální flexe v kyčelních kloubech – rovina pánevního vchodu se stává kolmější proti ose porodního kanálu,  rozšiřuje se úhel mezi sponou a os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sacrum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a oplošťuje se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promontorium</a:t>
            </a:r>
            <a:endParaRPr lang="cs-CZ" sz="2000" dirty="0">
              <a:solidFill>
                <a:srgbClr val="0000DC"/>
              </a:solidFill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solidFill>
                  <a:srgbClr val="0000DC"/>
                </a:solidFill>
                <a:cs typeface="Arial" pitchFamily="34" charset="0"/>
              </a:rPr>
              <a:t>suprapubický</a:t>
            </a:r>
            <a:r>
              <a:rPr lang="cs-CZ" sz="2000" b="1" dirty="0">
                <a:solidFill>
                  <a:srgbClr val="0000DC"/>
                </a:solidFill>
                <a:cs typeface="Arial" pitchFamily="34" charset="0"/>
              </a:rPr>
              <a:t> tlak 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– tlak pěstí za sponu matky směrem oproti páteři – tlačí se tím přední raménko pod sponu a do přední flexe – addukcí možno zmenšit biakromiální průměr o 2 cm,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suprapubický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tlak je vhodné kombinovat s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McRobertsovým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manévrem</a:t>
            </a:r>
          </a:p>
          <a:p>
            <a:pPr algn="l">
              <a:defRPr/>
            </a:pPr>
            <a:endParaRPr lang="cs-CZ" sz="2000" dirty="0">
              <a:solidFill>
                <a:srgbClr val="0000D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08EFAC7-4EC5-8B47-A6D5-FD72EF5ECAF3}"/>
              </a:ext>
            </a:extLst>
          </p:cNvPr>
          <p:cNvSpPr txBox="1">
            <a:spLocks/>
          </p:cNvSpPr>
          <p:nvPr/>
        </p:nvSpPr>
        <p:spPr>
          <a:xfrm>
            <a:off x="827999" y="2024333"/>
            <a:ext cx="90997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endParaRPr lang="cs-CZ" sz="2000" dirty="0"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cs-CZ" sz="2000" dirty="0"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0000DC"/>
                </a:solidFill>
                <a:cs typeface="Arial" pitchFamily="34" charset="0"/>
              </a:rPr>
              <a:t>porod zadního raménka 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– porodník jednou rukou mírně nadzvedává hlavičku plodu, před obličejem plodu vniká druhou rukou do pánve – mezi ukazovák a prostředník zachytí ručku zadního raménka a před obličejem obloukovým pohybem rodí zadní ručku až po raménko. V podstatě se jedná o opačný pohyb jako u rození vztyčených ruček u porodu koncem pánevním, porodem zadního raménka se získá prostor pro porod předního raménka pod sponou.</a:t>
            </a:r>
          </a:p>
          <a:p>
            <a:pPr algn="l">
              <a:defRPr/>
            </a:pPr>
            <a:endParaRPr lang="cs-CZ" sz="2000" dirty="0">
              <a:solidFill>
                <a:srgbClr val="0000DC"/>
              </a:solidFill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rgbClr val="0000DC"/>
                </a:solidFill>
                <a:cs typeface="Arial" pitchFamily="34" charset="0"/>
              </a:rPr>
              <a:t>rotační manévry 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(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Woodův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a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Rubinův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manévr) – rotace ramének do přímého průměru. Při </a:t>
            </a:r>
            <a:r>
              <a:rPr lang="cs-CZ" sz="2000" dirty="0" err="1">
                <a:solidFill>
                  <a:srgbClr val="0000DC"/>
                </a:solidFill>
                <a:cs typeface="Arial" pitchFamily="34" charset="0"/>
              </a:rPr>
              <a:t>Rubinovém</a:t>
            </a:r>
            <a:r>
              <a:rPr lang="cs-CZ" sz="2000" dirty="0">
                <a:solidFill>
                  <a:srgbClr val="0000DC"/>
                </a:solidFill>
                <a:cs typeface="Arial" pitchFamily="34" charset="0"/>
              </a:rPr>
              <a:t> manévru porodník vsune ruku pod sponu matky a tlačí na dorzální stranu předního raménka, čímž vytváří abdukci a rotuje ho do šikmého průměru.</a:t>
            </a:r>
          </a:p>
          <a:p>
            <a:pPr>
              <a:defRPr/>
            </a:pP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4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Dystokie ramének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08EFAC7-4EC5-8B47-A6D5-FD72EF5ECAF3}"/>
              </a:ext>
            </a:extLst>
          </p:cNvPr>
          <p:cNvSpPr txBox="1">
            <a:spLocks/>
          </p:cNvSpPr>
          <p:nvPr/>
        </p:nvSpPr>
        <p:spPr>
          <a:xfrm>
            <a:off x="827999" y="2332037"/>
            <a:ext cx="102264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  <a:defRPr/>
            </a:pPr>
            <a:endParaRPr lang="cs-CZ" dirty="0"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cs-CZ" dirty="0"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0000DC"/>
                </a:solidFill>
                <a:cs typeface="Arial" pitchFamily="34" charset="0"/>
              </a:rPr>
              <a:t>Zavanelliho</a:t>
            </a:r>
            <a:r>
              <a:rPr lang="cs-CZ" b="1" dirty="0">
                <a:solidFill>
                  <a:srgbClr val="0000DC"/>
                </a:solidFill>
                <a:cs typeface="Arial" pitchFamily="34" charset="0"/>
              </a:rPr>
              <a:t> manévr </a:t>
            </a:r>
            <a:r>
              <a:rPr lang="cs-CZ" dirty="0">
                <a:solidFill>
                  <a:srgbClr val="0000DC"/>
                </a:solidFill>
                <a:cs typeface="Arial" pitchFamily="34" charset="0"/>
              </a:rPr>
              <a:t>– vysunutí hlavy a následné provedené císařského řezu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solidFill>
                  <a:srgbClr val="0000DC"/>
                </a:solidFill>
                <a:cs typeface="Arial" pitchFamily="34" charset="0"/>
              </a:rPr>
              <a:t>Symfyzeotomie</a:t>
            </a:r>
            <a:r>
              <a:rPr lang="cs-CZ" b="1" dirty="0">
                <a:solidFill>
                  <a:srgbClr val="0000DC"/>
                </a:solidFill>
                <a:cs typeface="Arial" pitchFamily="34" charset="0"/>
              </a:rPr>
              <a:t> – </a:t>
            </a:r>
            <a:r>
              <a:rPr lang="cs-CZ" dirty="0">
                <a:solidFill>
                  <a:srgbClr val="0000DC"/>
                </a:solidFill>
                <a:cs typeface="Arial" pitchFamily="34" charset="0"/>
              </a:rPr>
              <a:t>protětí vaziva spony stydké</a:t>
            </a:r>
            <a:endParaRPr lang="cs-CZ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9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073300-47DE-864D-B49F-CEE3DE2C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6584-57FB-3F4B-B321-F6FFD006B231}" type="slidenum">
              <a:rPr lang="cs-CZ" altLang="cs-CZ"/>
              <a:pPr/>
              <a:t>23</a:t>
            </a:fld>
            <a:endParaRPr lang="cs-CZ" altLang="cs-CZ">
              <a:latin typeface="Arial CE" charset="-1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BE550C7-D54F-3C48-8A2C-5A52DFCF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4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4A52AB66-0BF6-E44D-8FA0-A39490D3C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5931"/>
              </p:ext>
            </p:extLst>
          </p:nvPr>
        </p:nvGraphicFramePr>
        <p:xfrm>
          <a:off x="2590800" y="337005"/>
          <a:ext cx="6019800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34671000" imgH="37376100" progId="Word.Picture.8">
                  <p:embed/>
                </p:oleObj>
              </mc:Choice>
              <mc:Fallback>
                <p:oleObj r:id="rId4" imgW="34671000" imgH="37376100" progId="Word.Picture.8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4A52AB66-0BF6-E44D-8FA0-A39490D3CA9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7005"/>
                        <a:ext cx="6019800" cy="648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F6550421-C44C-534C-A11E-F8AC77610E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006CD702-ECEA-D74F-AEFD-70D6B9842B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75FE7E4-FD64-DD41-9FD6-354CE645E36A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372103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585E75-187E-4744-B5DC-4F160116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63EB-8563-F141-9FAD-C443C4E81AA5}" type="slidenum">
              <a:rPr lang="cs-CZ" altLang="cs-CZ"/>
              <a:pPr/>
              <a:t>24</a:t>
            </a:fld>
            <a:endParaRPr lang="cs-CZ" altLang="cs-CZ">
              <a:latin typeface="Arial CE" charset="-18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95B8BC7-F723-AA46-A39A-318DB26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157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2C0D7E4-CC2A-B14E-AAC4-0E8B9D3886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43" y="1027906"/>
            <a:ext cx="5646738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DDA10AC-88B3-F445-B620-2F9A794F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D4C78716-C455-B749-99B7-C4A27270B8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1567D36-3BE4-8445-B37A-4CFBE556B89C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44640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038FE1-031D-0740-B938-05973AAA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08CD-ECBF-D744-8F37-499A09E2181D}" type="slidenum">
              <a:rPr lang="cs-CZ" altLang="cs-CZ"/>
              <a:pPr/>
              <a:t>25</a:t>
            </a:fld>
            <a:endParaRPr lang="cs-CZ" altLang="cs-CZ">
              <a:latin typeface="Arial CE" charset="-18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8D44C94-D919-624E-92E7-F3C006FE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56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8C23BDB6-288E-004E-AE4C-A9449FC02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524168"/>
              </p:ext>
            </p:extLst>
          </p:nvPr>
        </p:nvGraphicFramePr>
        <p:xfrm>
          <a:off x="3461658" y="412750"/>
          <a:ext cx="4206875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r:id="rId4" imgW="24231600" imgH="36334700" progId="Word.Picture.8">
                  <p:embed/>
                </p:oleObj>
              </mc:Choice>
              <mc:Fallback>
                <p:oleObj r:id="rId4" imgW="24231600" imgH="36334700" progId="Word.Picture.8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8C23BDB6-288E-004E-AE4C-A9449FC026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658" y="412750"/>
                        <a:ext cx="4206875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D46D078A-38CD-4A47-AF3C-54334919D6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853F954A-1654-5949-9D6B-4AB60B7C2D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B26B9D7-8F48-8049-962D-5F61413B9713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311169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25E031-954E-B649-B59E-CC78A254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0FD-9ED5-CA4D-907F-55F1E9756AC6}" type="slidenum">
              <a:rPr lang="cs-CZ" altLang="cs-CZ"/>
              <a:pPr/>
              <a:t>26</a:t>
            </a:fld>
            <a:endParaRPr lang="cs-CZ" altLang="cs-CZ">
              <a:latin typeface="Arial CE" charset="-18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A657E86-34CE-844C-B914-4BEE6DF2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CD5244D2-6380-794F-B23C-9E3D6D3ECF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749300"/>
            <a:ext cx="5724525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7D23C6E-CE90-2443-B4AC-C7CCABC7B2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648958DE-6758-204F-B1BF-CC2975D8D2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F62886C-9886-A94E-AF19-D47F5C1026C6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361484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BB0F3D-6112-334D-921A-5379381E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F174-7F93-F84B-B5ED-6B71842267E6}" type="slidenum">
              <a:rPr lang="cs-CZ" altLang="cs-CZ"/>
              <a:pPr/>
              <a:t>27</a:t>
            </a:fld>
            <a:endParaRPr lang="cs-CZ" altLang="cs-CZ">
              <a:latin typeface="Arial CE" charset="-1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FA1F2BE-128B-7A43-8692-DF6093DB2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700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ED72B174-B242-AA4C-9704-46A9CA8F35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536575"/>
            <a:ext cx="5976938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D90D0D1-1CEE-D648-8267-2A7CC0F8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0E5206A8-95CB-B649-A97E-A183158848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9691B47-A2CF-9D47-A2F2-4B1315B5530A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3316463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766486-AC02-3247-87C2-076423D4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5FC1-9466-2A4C-BF44-80BFC4BD3665}" type="slidenum">
              <a:rPr lang="cs-CZ" altLang="cs-CZ"/>
              <a:pPr/>
              <a:t>28</a:t>
            </a:fld>
            <a:endParaRPr lang="cs-CZ" altLang="cs-CZ">
              <a:latin typeface="Arial CE" charset="-18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563D12B-E48E-D84B-8D48-B5F59CF2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B9DEC26-A75A-7E49-AF57-9C038055EE4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14" y="930729"/>
            <a:ext cx="62611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3083D98-3D4B-574C-AC2B-235002F97F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2B47FCC2-A958-F943-9F88-0540E82BBA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65A3D25-18E3-6946-9965-2BB89FEC37F6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106838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92973B-80B9-CD48-8945-DF2E173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DBD6-05D1-BF46-B438-E707F0240572}" type="slidenum">
              <a:rPr lang="cs-CZ" altLang="cs-CZ"/>
              <a:pPr/>
              <a:t>29</a:t>
            </a:fld>
            <a:endParaRPr lang="cs-CZ" altLang="cs-CZ">
              <a:latin typeface="Arial CE" charset="-18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CC4FF0C-0BC6-9747-A42E-512231E6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286FF821-2026-424A-87CD-070C27DA95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077687"/>
            <a:ext cx="3950154" cy="50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A5F59B8-DD7F-6D47-A1B4-DD51F0D535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ACB8A760-770D-8B48-98D1-D2805FED53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4F14B4F-E6B4-7D45-8C96-649F4A175EC1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406643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Extrakční operace - opakování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F3AA310-BA39-9040-97CF-920F75C76222}"/>
              </a:ext>
            </a:extLst>
          </p:cNvPr>
          <p:cNvSpPr txBox="1"/>
          <p:nvPr/>
        </p:nvSpPr>
        <p:spPr>
          <a:xfrm>
            <a:off x="2567079" y="3872640"/>
            <a:ext cx="7057842" cy="2677656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hlavička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vstouplá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šíři pánevní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zašlá branka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odteklá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plodová 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živý plod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informovaná rodička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porodník s dostatečnými zkušenostmi</a:t>
            </a:r>
          </a:p>
          <a:p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8754F49-CEA2-D448-B64A-8E9EDE27B104}"/>
              </a:ext>
            </a:extLst>
          </p:cNvPr>
          <p:cNvSpPr/>
          <p:nvPr/>
        </p:nvSpPr>
        <p:spPr>
          <a:xfrm>
            <a:off x="828000" y="1977356"/>
            <a:ext cx="1122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výkony prováděné za porodu, usnadnění porodu hlavičky v indikovaných situacích ve II. době porodní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</a:t>
            </a: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ohrožení života matky nebo zdraví plodu nebo obou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splnění podmínek </a:t>
            </a: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extrakci: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8278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3B2BF-043A-674A-99A3-1595B671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207-5453-E648-B48C-E029AB5FA6AF}" type="slidenum">
              <a:rPr lang="cs-CZ" altLang="cs-CZ"/>
              <a:pPr/>
              <a:t>30</a:t>
            </a:fld>
            <a:endParaRPr lang="cs-CZ" altLang="cs-CZ">
              <a:latin typeface="Arial CE" charset="-18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40F655-A629-404A-AA00-0904E783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548B1876-DBEC-DE49-9E46-FFCCC27C8E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629444"/>
            <a:ext cx="5229225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97B0C39-33CB-104A-86F7-119AAAD6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34A0B3F1-E74A-1342-9B49-F6E8F51F0F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B5D9709-CF49-4545-9954-737B818B0960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1034002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3B2BF-043A-674A-99A3-1595B671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9207-5453-E648-B48C-E029AB5FA6AF}" type="slidenum">
              <a:rPr lang="cs-CZ" altLang="cs-CZ"/>
              <a:pPr/>
              <a:t>31</a:t>
            </a:fld>
            <a:endParaRPr lang="cs-CZ" altLang="cs-CZ">
              <a:latin typeface="Arial CE" charset="-18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40F655-A629-404A-AA00-0904E783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97B0C39-33CB-104A-86F7-119AAAD63A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34A0B3F1-E74A-1342-9B49-F6E8F51F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B5D9709-CF49-4545-9954-737B818B0960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14C1700E-0E79-B44F-9C63-DA57E1BFC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906" y="737601"/>
            <a:ext cx="4763294" cy="57940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A720B1-AFD2-3446-9DF2-5448E6892593}"/>
              </a:ext>
            </a:extLst>
          </p:cNvPr>
          <p:cNvSpPr txBox="1"/>
          <p:nvPr/>
        </p:nvSpPr>
        <p:spPr>
          <a:xfrm>
            <a:off x="838200" y="639317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www.rcog.org.uk</a:t>
            </a:r>
            <a:r>
              <a:rPr lang="cs-CZ" sz="1200" i="1" dirty="0"/>
              <a:t>/</a:t>
            </a:r>
            <a:r>
              <a:rPr lang="cs-CZ" sz="1200" i="1" dirty="0" err="1"/>
              <a:t>globalassets</a:t>
            </a:r>
            <a:r>
              <a:rPr lang="cs-CZ" sz="1200" i="1" dirty="0"/>
              <a:t>/</a:t>
            </a:r>
            <a:r>
              <a:rPr lang="cs-CZ" sz="1200" i="1" dirty="0" err="1"/>
              <a:t>documents</a:t>
            </a:r>
            <a:r>
              <a:rPr lang="cs-CZ" sz="1200" i="1" dirty="0"/>
              <a:t>/</a:t>
            </a:r>
            <a:r>
              <a:rPr lang="cs-CZ" sz="1200" i="1" dirty="0" err="1"/>
              <a:t>guidelines</a:t>
            </a:r>
            <a:r>
              <a:rPr lang="cs-CZ" sz="1200" i="1" dirty="0"/>
              <a:t>/gtg_42.pdf</a:t>
            </a:r>
          </a:p>
        </p:txBody>
      </p:sp>
    </p:spTree>
    <p:extLst>
      <p:ext uri="{BB962C8B-B14F-4D97-AF65-F5344CB8AC3E}">
        <p14:creationId xmlns:p14="http://schemas.microsoft.com/office/powerpoint/2010/main" val="186066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Extrakce plodu v PPKP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E7B1122-CD2A-CA47-8B15-B9CC70EF9EC3}"/>
              </a:ext>
            </a:extLst>
          </p:cNvPr>
          <p:cNvSpPr txBox="1"/>
          <p:nvPr/>
        </p:nvSpPr>
        <p:spPr>
          <a:xfrm>
            <a:off x="828000" y="2489810"/>
            <a:ext cx="84813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Indikace </a:t>
            </a:r>
            <a:endParaRPr lang="cs-CZ" sz="28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akutní hypoxie plodu,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život</a:t>
            </a:r>
            <a:r>
              <a:rPr lang="cs-CZ" sz="2400" dirty="0">
                <a:solidFill>
                  <a:srgbClr val="0000DC"/>
                </a:solidFill>
              </a:rPr>
              <a:t> </a:t>
            </a:r>
            <a:r>
              <a:rPr lang="cs-CZ" sz="2400" dirty="0" err="1">
                <a:solidFill>
                  <a:srgbClr val="0000DC"/>
                </a:solidFill>
              </a:rPr>
              <a:t>ohrožující</a:t>
            </a:r>
            <a:r>
              <a:rPr lang="cs-CZ" sz="2400" dirty="0">
                <a:solidFill>
                  <a:srgbClr val="0000DC"/>
                </a:solidFill>
              </a:rPr>
              <a:t> stavy matky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0000DC"/>
                </a:solidFill>
              </a:rPr>
              <a:t>nepostupující</a:t>
            </a:r>
            <a:r>
              <a:rPr lang="cs-CZ" sz="2400" dirty="0" smtClean="0">
                <a:solidFill>
                  <a:srgbClr val="0000DC"/>
                </a:solidFill>
              </a:rPr>
              <a:t> </a:t>
            </a:r>
            <a:r>
              <a:rPr lang="cs-CZ" sz="2400" dirty="0">
                <a:solidFill>
                  <a:srgbClr val="0000DC"/>
                </a:solidFill>
              </a:rPr>
              <a:t>porod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akutneí</a:t>
            </a:r>
            <a:r>
              <a:rPr lang="cs-CZ" sz="2400" dirty="0">
                <a:solidFill>
                  <a:srgbClr val="0000DC"/>
                </a:solidFill>
              </a:rPr>
              <a:t> </a:t>
            </a:r>
            <a:r>
              <a:rPr lang="cs-CZ" sz="2400" dirty="0" err="1">
                <a:solidFill>
                  <a:srgbClr val="0000DC"/>
                </a:solidFill>
              </a:rPr>
              <a:t>porodnicke</a:t>
            </a:r>
            <a:r>
              <a:rPr lang="cs-CZ" sz="2400" dirty="0">
                <a:solidFill>
                  <a:srgbClr val="0000DC"/>
                </a:solidFill>
              </a:rPr>
              <a:t>́ </a:t>
            </a:r>
            <a:r>
              <a:rPr lang="cs-CZ" sz="2400" dirty="0" err="1" smtClean="0">
                <a:solidFill>
                  <a:srgbClr val="0000DC"/>
                </a:solidFill>
              </a:rPr>
              <a:t>krvácení</a:t>
            </a:r>
            <a:r>
              <a:rPr lang="cs-CZ" sz="2400" dirty="0" smtClean="0">
                <a:solidFill>
                  <a:srgbClr val="0000DC"/>
                </a:solidFill>
              </a:rPr>
              <a:t> </a:t>
            </a:r>
            <a:r>
              <a:rPr lang="cs-CZ" sz="2400" dirty="0" err="1">
                <a:solidFill>
                  <a:srgbClr val="0000DC"/>
                </a:solidFill>
              </a:rPr>
              <a:t>při</a:t>
            </a:r>
            <a:r>
              <a:rPr lang="cs-CZ" sz="2400" dirty="0">
                <a:solidFill>
                  <a:srgbClr val="0000DC"/>
                </a:solidFill>
              </a:rPr>
              <a:t> </a:t>
            </a:r>
            <a:r>
              <a:rPr lang="cs-CZ" sz="2400" dirty="0" err="1">
                <a:solidFill>
                  <a:srgbClr val="0000DC"/>
                </a:solidFill>
              </a:rPr>
              <a:t>zašle</a:t>
            </a:r>
            <a:r>
              <a:rPr lang="cs-CZ" sz="2400" dirty="0">
                <a:solidFill>
                  <a:srgbClr val="0000DC"/>
                </a:solidFill>
              </a:rPr>
              <a:t>́ brance </a:t>
            </a:r>
          </a:p>
          <a:p>
            <a:r>
              <a:rPr lang="cs-CZ" sz="2800" b="1" dirty="0" err="1">
                <a:solidFill>
                  <a:srgbClr val="FF0000"/>
                </a:solidFill>
              </a:rPr>
              <a:t>Podmínky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endParaRPr lang="cs-CZ" sz="28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normálne</a:t>
            </a:r>
            <a:r>
              <a:rPr lang="cs-CZ" sz="2400" dirty="0">
                <a:solidFill>
                  <a:srgbClr val="0000DC"/>
                </a:solidFill>
              </a:rPr>
              <a:t>̌ </a:t>
            </a:r>
            <a:r>
              <a:rPr lang="cs-CZ" sz="2400" dirty="0" err="1">
                <a:solidFill>
                  <a:srgbClr val="0000DC"/>
                </a:solidFill>
              </a:rPr>
              <a:t>prostorna</a:t>
            </a:r>
            <a:r>
              <a:rPr lang="cs-CZ" sz="2400" dirty="0">
                <a:solidFill>
                  <a:srgbClr val="0000DC"/>
                </a:solidFill>
              </a:rPr>
              <a:t>́ </a:t>
            </a:r>
            <a:r>
              <a:rPr lang="cs-CZ" sz="2400" dirty="0" err="1">
                <a:solidFill>
                  <a:srgbClr val="0000DC"/>
                </a:solidFill>
              </a:rPr>
              <a:t>pánev</a:t>
            </a:r>
            <a:r>
              <a:rPr lang="cs-CZ" sz="2400" dirty="0">
                <a:solidFill>
                  <a:srgbClr val="0000DC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zašla</a:t>
            </a:r>
            <a:r>
              <a:rPr lang="cs-CZ" sz="2400" dirty="0">
                <a:solidFill>
                  <a:srgbClr val="0000DC"/>
                </a:solidFill>
              </a:rPr>
              <a:t>́ branka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DC"/>
                </a:solidFill>
              </a:rPr>
              <a:t>odteklá </a:t>
            </a:r>
            <a:r>
              <a:rPr lang="cs-CZ" sz="2400" dirty="0" err="1">
                <a:solidFill>
                  <a:srgbClr val="0000DC"/>
                </a:solidFill>
              </a:rPr>
              <a:t>plodova</a:t>
            </a:r>
            <a:r>
              <a:rPr lang="cs-CZ" sz="2400" dirty="0">
                <a:solidFill>
                  <a:srgbClr val="0000DC"/>
                </a:solidFill>
              </a:rPr>
              <a:t>́ voda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DC"/>
                </a:solidFill>
              </a:rPr>
              <a:t>normálne</a:t>
            </a:r>
            <a:r>
              <a:rPr lang="cs-CZ" sz="2400" dirty="0">
                <a:solidFill>
                  <a:srgbClr val="0000DC"/>
                </a:solidFill>
              </a:rPr>
              <a:t>̌ </a:t>
            </a:r>
            <a:r>
              <a:rPr lang="cs-CZ" sz="2400" dirty="0" err="1">
                <a:solidFill>
                  <a:srgbClr val="0000DC"/>
                </a:solidFill>
              </a:rPr>
              <a:t>velky</a:t>
            </a:r>
            <a:r>
              <a:rPr lang="cs-CZ" sz="2400" dirty="0">
                <a:solidFill>
                  <a:srgbClr val="0000DC"/>
                </a:solidFill>
              </a:rPr>
              <a:t>́ a </a:t>
            </a:r>
            <a:r>
              <a:rPr lang="cs-CZ" sz="2400" dirty="0" err="1">
                <a:solidFill>
                  <a:srgbClr val="0000DC"/>
                </a:solidFill>
              </a:rPr>
              <a:t>živy</a:t>
            </a:r>
            <a:r>
              <a:rPr lang="cs-CZ" sz="2400" dirty="0">
                <a:solidFill>
                  <a:srgbClr val="0000DC"/>
                </a:solidFill>
              </a:rPr>
              <a:t>́ plod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E59F1D-E8B9-DD40-AE9E-80E3DF73BA75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A67A7E-8214-2345-B77A-F8BD7250F675}"/>
              </a:ext>
            </a:extLst>
          </p:cNvPr>
          <p:cNvSpPr txBox="1"/>
          <p:nvPr/>
        </p:nvSpPr>
        <p:spPr>
          <a:xfrm>
            <a:off x="2020481" y="1511513"/>
            <a:ext cx="8481391" cy="461665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cs-CZ" altLang="cs-CZ" sz="2400" b="1" dirty="0">
                <a:solidFill>
                  <a:srgbClr val="FF0000"/>
                </a:solidFill>
              </a:rPr>
              <a:t>pokud porod vázne nebo je indikace k rychlému ukončení porodu</a:t>
            </a:r>
          </a:p>
        </p:txBody>
      </p:sp>
    </p:spTree>
    <p:extLst>
      <p:ext uri="{BB962C8B-B14F-4D97-AF65-F5344CB8AC3E}">
        <p14:creationId xmlns:p14="http://schemas.microsoft.com/office/powerpoint/2010/main" val="3688701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Extrakce plodu v PPKP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090B05E-B24F-6E4D-83D0-629294758C41}"/>
              </a:ext>
            </a:extLst>
          </p:cNvPr>
          <p:cNvSpPr txBox="1">
            <a:spLocks/>
          </p:cNvSpPr>
          <p:nvPr/>
        </p:nvSpPr>
        <p:spPr>
          <a:xfrm>
            <a:off x="828000" y="25887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b="1" dirty="0">
                <a:solidFill>
                  <a:srgbClr val="0000DC"/>
                </a:solidFill>
              </a:rPr>
              <a:t>Extrakce nožek a trupu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DC"/>
                </a:solidFill>
              </a:rPr>
              <a:t>totální digitální </a:t>
            </a:r>
            <a:r>
              <a:rPr lang="cs-CZ" altLang="cs-CZ" sz="2000" dirty="0">
                <a:solidFill>
                  <a:srgbClr val="0000DC"/>
                </a:solidFill>
              </a:rPr>
              <a:t>- hluboko </a:t>
            </a:r>
            <a:r>
              <a:rPr lang="cs-CZ" altLang="cs-CZ" sz="2000" dirty="0" err="1">
                <a:solidFill>
                  <a:srgbClr val="0000DC"/>
                </a:solidFill>
              </a:rPr>
              <a:t>vstouplé</a:t>
            </a:r>
            <a:r>
              <a:rPr lang="cs-CZ" altLang="cs-CZ" sz="2000" dirty="0">
                <a:solidFill>
                  <a:srgbClr val="0000DC"/>
                </a:solidFill>
              </a:rPr>
              <a:t> hýždě – palce jsou na křížové kosti, ukazováky zavedeme do přední a později zadní </a:t>
            </a:r>
            <a:r>
              <a:rPr lang="cs-CZ" altLang="cs-CZ" sz="2000" dirty="0" err="1">
                <a:solidFill>
                  <a:srgbClr val="0000DC"/>
                </a:solidFill>
              </a:rPr>
              <a:t>inguiny</a:t>
            </a:r>
            <a:r>
              <a:rPr lang="cs-CZ" altLang="cs-CZ" sz="2000" dirty="0">
                <a:solidFill>
                  <a:srgbClr val="0000DC"/>
                </a:solidFill>
              </a:rPr>
              <a:t>, během kontrakce šetrná trakce</a:t>
            </a:r>
          </a:p>
          <a:p>
            <a:pPr algn="just"/>
            <a:endParaRPr lang="cs-CZ" altLang="cs-CZ" sz="2000" dirty="0">
              <a:solidFill>
                <a:srgbClr val="0000DC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DC"/>
                </a:solidFill>
              </a:rPr>
              <a:t>totální manuální </a:t>
            </a:r>
            <a:r>
              <a:rPr lang="cs-CZ" altLang="cs-CZ" sz="2000" dirty="0">
                <a:solidFill>
                  <a:srgbClr val="0000DC"/>
                </a:solidFill>
              </a:rPr>
              <a:t>- tah za staženou holeň </a:t>
            </a:r>
            <a:r>
              <a:rPr lang="cs-CZ" altLang="cs-CZ" sz="2000" dirty="0" err="1">
                <a:solidFill>
                  <a:srgbClr val="0000DC"/>
                </a:solidFill>
              </a:rPr>
              <a:t>dorzokaudálně</a:t>
            </a:r>
            <a:r>
              <a:rPr lang="cs-CZ" altLang="cs-CZ" sz="2000" dirty="0">
                <a:solidFill>
                  <a:srgbClr val="0000DC"/>
                </a:solidFill>
              </a:rPr>
              <a:t>, až se porodí stehno – přehmat a tah za stehno – porod přední hýždě po </a:t>
            </a:r>
            <a:r>
              <a:rPr lang="cs-CZ" altLang="cs-CZ" sz="2000" dirty="0" err="1">
                <a:solidFill>
                  <a:srgbClr val="0000DC"/>
                </a:solidFill>
              </a:rPr>
              <a:t>crista</a:t>
            </a:r>
            <a:r>
              <a:rPr lang="cs-CZ" altLang="cs-CZ" sz="2000" dirty="0">
                <a:solidFill>
                  <a:srgbClr val="0000DC"/>
                </a:solidFill>
              </a:rPr>
              <a:t> </a:t>
            </a:r>
            <a:r>
              <a:rPr lang="cs-CZ" altLang="cs-CZ" sz="2000" dirty="0" err="1">
                <a:solidFill>
                  <a:srgbClr val="0000DC"/>
                </a:solidFill>
              </a:rPr>
              <a:t>ossis</a:t>
            </a:r>
            <a:r>
              <a:rPr lang="cs-CZ" altLang="cs-CZ" sz="2000" dirty="0">
                <a:solidFill>
                  <a:srgbClr val="0000DC"/>
                </a:solidFill>
              </a:rPr>
              <a:t> </a:t>
            </a:r>
            <a:r>
              <a:rPr lang="cs-CZ" altLang="cs-CZ" sz="2000" dirty="0" err="1">
                <a:solidFill>
                  <a:srgbClr val="0000DC"/>
                </a:solidFill>
              </a:rPr>
              <a:t>ilii</a:t>
            </a:r>
            <a:r>
              <a:rPr lang="cs-CZ" altLang="cs-CZ" sz="2000" dirty="0">
                <a:solidFill>
                  <a:srgbClr val="0000DC"/>
                </a:solidFill>
              </a:rPr>
              <a:t> – tah </a:t>
            </a:r>
            <a:r>
              <a:rPr lang="cs-CZ" altLang="cs-CZ" sz="2000" dirty="0" err="1">
                <a:solidFill>
                  <a:srgbClr val="0000DC"/>
                </a:solidFill>
              </a:rPr>
              <a:t>ventrokaudálně</a:t>
            </a:r>
            <a:r>
              <a:rPr lang="cs-CZ" altLang="cs-CZ" sz="2000" dirty="0">
                <a:solidFill>
                  <a:srgbClr val="0000DC"/>
                </a:solidFill>
              </a:rPr>
              <a:t> – porod zadní hýždě a vybavení druhé nožky (pokud je druhá nožka vztyčená, vybavíme jí rukou zavedenou do pochvy) – pak palce na kříž. kost, ostatní prsty obepínají stehno zepředu s ukazováky pod </a:t>
            </a:r>
            <a:r>
              <a:rPr lang="cs-CZ" altLang="cs-CZ" sz="2000" dirty="0" err="1">
                <a:solidFill>
                  <a:srgbClr val="0000DC"/>
                </a:solidFill>
              </a:rPr>
              <a:t>inguinami</a:t>
            </a:r>
            <a:r>
              <a:rPr lang="cs-CZ" altLang="cs-CZ" sz="2000" dirty="0">
                <a:solidFill>
                  <a:srgbClr val="0000DC"/>
                </a:solidFill>
              </a:rPr>
              <a:t> – tah za plod </a:t>
            </a:r>
            <a:r>
              <a:rPr lang="cs-CZ" altLang="cs-CZ" sz="2000" dirty="0" err="1">
                <a:solidFill>
                  <a:srgbClr val="0000DC"/>
                </a:solidFill>
              </a:rPr>
              <a:t>dorzokaudálně</a:t>
            </a:r>
            <a:r>
              <a:rPr lang="cs-CZ" altLang="cs-CZ" sz="2000" dirty="0">
                <a:solidFill>
                  <a:srgbClr val="0000DC"/>
                </a:solidFill>
              </a:rPr>
              <a:t> – porod trupu k dolnímu úhlu lopatky</a:t>
            </a:r>
          </a:p>
        </p:txBody>
      </p:sp>
    </p:spTree>
    <p:extLst>
      <p:ext uri="{BB962C8B-B14F-4D97-AF65-F5344CB8AC3E}">
        <p14:creationId xmlns:p14="http://schemas.microsoft.com/office/powerpoint/2010/main" val="108632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Extrakce plodu v PPKP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C0F6E7C-10D4-D644-91CA-40604FA180D6}"/>
              </a:ext>
            </a:extLst>
          </p:cNvPr>
          <p:cNvSpPr txBox="1">
            <a:spLocks/>
          </p:cNvSpPr>
          <p:nvPr/>
        </p:nvSpPr>
        <p:spPr>
          <a:xfrm>
            <a:off x="828000" y="26260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b="1" dirty="0">
                <a:solidFill>
                  <a:srgbClr val="0000DC"/>
                </a:solidFill>
              </a:rPr>
              <a:t>Extrakce ruček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DC"/>
                </a:solidFill>
              </a:rPr>
              <a:t>při normálním uložení ruček -</a:t>
            </a:r>
            <a:r>
              <a:rPr lang="cs-CZ" altLang="cs-CZ" sz="2000" dirty="0">
                <a:solidFill>
                  <a:srgbClr val="0000DC"/>
                </a:solidFill>
              </a:rPr>
              <a:t> plod táhneme za stehna dolů a ke straně hřbetu plodu – porod přední ručky – zvedáme plod a táhneme ho dopředu ke straně břicha – porod zadní ručky</a:t>
            </a:r>
          </a:p>
          <a:p>
            <a:pPr lvl="1" algn="just"/>
            <a:endParaRPr lang="cs-CZ" altLang="cs-CZ" dirty="0">
              <a:solidFill>
                <a:srgbClr val="0000DC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DC"/>
                </a:solidFill>
              </a:rPr>
              <a:t>při vztyčení ruček </a:t>
            </a:r>
            <a:r>
              <a:rPr lang="cs-CZ" altLang="cs-CZ" sz="2000" dirty="0">
                <a:solidFill>
                  <a:srgbClr val="0000DC"/>
                </a:solidFill>
              </a:rPr>
              <a:t>(pravidelně při úplné extrakci) - obvod hlavičky se zvětší o paže – </a:t>
            </a:r>
            <a:r>
              <a:rPr lang="cs-CZ" altLang="cs-CZ" sz="2000" dirty="0" err="1">
                <a:solidFill>
                  <a:srgbClr val="0000DC"/>
                </a:solidFill>
              </a:rPr>
              <a:t>neporoditelná</a:t>
            </a:r>
            <a:r>
              <a:rPr lang="cs-CZ" altLang="cs-CZ" sz="2000" dirty="0">
                <a:solidFill>
                  <a:srgbClr val="0000DC"/>
                </a:solidFill>
              </a:rPr>
              <a:t> hlavička! – proto nutné nejprve vybavit ručky: plod položit „jízdmo“ na předloktí (levé při L postavení a naopak), druhou rukou (ukazováčkem a prostředníkem) dosáhneme na ramenní kloub, jemným tahem přes humerus vybavíme ručku – překlad plodu na druhou ruku a obdobně porod druhé ručky  </a:t>
            </a:r>
          </a:p>
        </p:txBody>
      </p:sp>
    </p:spTree>
    <p:extLst>
      <p:ext uri="{BB962C8B-B14F-4D97-AF65-F5344CB8AC3E}">
        <p14:creationId xmlns:p14="http://schemas.microsoft.com/office/powerpoint/2010/main" val="3265891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Extrakce plodu v PPKP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D94AFC-CCDB-1447-9AA4-160E8B4BC478}"/>
              </a:ext>
            </a:extLst>
          </p:cNvPr>
          <p:cNvSpPr txBox="1"/>
          <p:nvPr/>
        </p:nvSpPr>
        <p:spPr>
          <a:xfrm>
            <a:off x="2751976" y="1675146"/>
            <a:ext cx="5501932" cy="52322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Teoretický postup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C312EEE-B2ED-0844-919C-A57792D1FDBB}"/>
              </a:ext>
            </a:extLst>
          </p:cNvPr>
          <p:cNvSpPr txBox="1">
            <a:spLocks/>
          </p:cNvSpPr>
          <p:nvPr/>
        </p:nvSpPr>
        <p:spPr>
          <a:xfrm>
            <a:off x="828000" y="2805566"/>
            <a:ext cx="854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b="1" dirty="0">
                <a:solidFill>
                  <a:srgbClr val="0000DC"/>
                </a:solidFill>
              </a:rPr>
              <a:t>Extrakce hlavičky </a:t>
            </a:r>
          </a:p>
          <a:p>
            <a:pPr lvl="1" algn="just"/>
            <a:r>
              <a:rPr lang="cs-CZ" altLang="cs-CZ" dirty="0">
                <a:solidFill>
                  <a:srgbClr val="0000DC"/>
                </a:solidFill>
              </a:rPr>
              <a:t>plod položíme jízdmo na předloktí (dle postavení plodu), ukazováček a prsteníček volné ruky zaklesne do ramének, prostředník položíme na záhlaví, prostředník druhé ruky položit na bradičku a bráníme jím deflexi hlavičky – pod sponou </a:t>
            </a:r>
            <a:r>
              <a:rPr lang="cs-CZ" altLang="cs-CZ" dirty="0" err="1">
                <a:solidFill>
                  <a:srgbClr val="0000DC"/>
                </a:solidFill>
              </a:rPr>
              <a:t>subocciput</a:t>
            </a:r>
            <a:r>
              <a:rPr lang="cs-CZ" altLang="cs-CZ" dirty="0">
                <a:solidFill>
                  <a:srgbClr val="0000DC"/>
                </a:solidFill>
              </a:rPr>
              <a:t> – trup zvedáme nahoru ve směru pánev. osy (pokud je potřeba tah, táhneme prsty na ramínkách)... = </a:t>
            </a:r>
            <a:r>
              <a:rPr lang="cs-CZ" altLang="cs-CZ" b="1" dirty="0">
                <a:solidFill>
                  <a:srgbClr val="0000DC"/>
                </a:solidFill>
              </a:rPr>
              <a:t>hmat </a:t>
            </a:r>
            <a:r>
              <a:rPr lang="cs-CZ" altLang="cs-CZ" b="1" dirty="0" err="1">
                <a:solidFill>
                  <a:srgbClr val="0000DC"/>
                </a:solidFill>
              </a:rPr>
              <a:t>Mauriceau-Smellieho</a:t>
            </a:r>
            <a:endParaRPr lang="cs-CZ" altLang="cs-CZ" b="1" dirty="0">
              <a:solidFill>
                <a:srgbClr val="0000DC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rgbClr val="0000DC"/>
                </a:solidFill>
              </a:rPr>
              <a:t>někdy nutné vybavení za pomocí kleští</a:t>
            </a:r>
          </a:p>
        </p:txBody>
      </p:sp>
    </p:spTree>
    <p:extLst>
      <p:ext uri="{BB962C8B-B14F-4D97-AF65-F5344CB8AC3E}">
        <p14:creationId xmlns:p14="http://schemas.microsoft.com/office/powerpoint/2010/main" val="2601406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Extrakce plodu v PPKP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7149D2E1-6B0E-A946-9A1B-9C417330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12" y="1590468"/>
            <a:ext cx="2943282" cy="46064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F9BFFB-3C80-9845-A5F4-00F0328B6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678" y="2084502"/>
            <a:ext cx="3733800" cy="28956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D147B7-2549-CB45-8267-B2A3F7278925}"/>
              </a:ext>
            </a:extLst>
          </p:cNvPr>
          <p:cNvSpPr txBox="1"/>
          <p:nvPr/>
        </p:nvSpPr>
        <p:spPr>
          <a:xfrm>
            <a:off x="966650" y="6411796"/>
            <a:ext cx="858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doctorlib.info</a:t>
            </a:r>
            <a:r>
              <a:rPr lang="cs-CZ" sz="1200" i="1" dirty="0"/>
              <a:t>/</a:t>
            </a:r>
            <a:r>
              <a:rPr lang="cs-CZ" sz="1200" i="1" dirty="0" err="1"/>
              <a:t>gynecology</a:t>
            </a:r>
            <a:r>
              <a:rPr lang="cs-CZ" sz="1200" i="1" dirty="0"/>
              <a:t>/</a:t>
            </a:r>
            <a:r>
              <a:rPr lang="cs-CZ" sz="1200" i="1" dirty="0" err="1"/>
              <a:t>current-diagnosis-treatment-obstetrics-gynecology</a:t>
            </a:r>
            <a:r>
              <a:rPr lang="cs-CZ" sz="1200" i="1" dirty="0"/>
              <a:t>/19.html</a:t>
            </a:r>
          </a:p>
        </p:txBody>
      </p:sp>
    </p:spTree>
    <p:extLst>
      <p:ext uri="{BB962C8B-B14F-4D97-AF65-F5344CB8AC3E}">
        <p14:creationId xmlns:p14="http://schemas.microsoft.com/office/powerpoint/2010/main" val="4095237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Extrakce plodu v PPKP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FC49FFC-F66D-7E44-8281-DCEA63C40ED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D9C0D6-2479-DA4B-AB94-2E9AF810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93" y="1956616"/>
            <a:ext cx="8942614" cy="437952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2819BBA-7937-EE4C-90CC-5470047321B1}"/>
              </a:ext>
            </a:extLst>
          </p:cNvPr>
          <p:cNvSpPr txBox="1"/>
          <p:nvPr/>
        </p:nvSpPr>
        <p:spPr>
          <a:xfrm>
            <a:off x="966650" y="6411796"/>
            <a:ext cx="858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doctorlib.info</a:t>
            </a:r>
            <a:r>
              <a:rPr lang="cs-CZ" sz="1200" i="1" dirty="0"/>
              <a:t>/</a:t>
            </a:r>
            <a:r>
              <a:rPr lang="cs-CZ" sz="1200" i="1" dirty="0" err="1"/>
              <a:t>gynecology</a:t>
            </a:r>
            <a:r>
              <a:rPr lang="cs-CZ" sz="1200" i="1" dirty="0"/>
              <a:t>/</a:t>
            </a:r>
            <a:r>
              <a:rPr lang="cs-CZ" sz="1200" i="1" dirty="0" err="1"/>
              <a:t>current-diagnosis-treatment-obstetrics-gynecology</a:t>
            </a:r>
            <a:r>
              <a:rPr lang="cs-CZ" sz="1200" i="1" dirty="0"/>
              <a:t>/19.html</a:t>
            </a:r>
          </a:p>
        </p:txBody>
      </p:sp>
    </p:spTree>
    <p:extLst>
      <p:ext uri="{BB962C8B-B14F-4D97-AF65-F5344CB8AC3E}">
        <p14:creationId xmlns:p14="http://schemas.microsoft.com/office/powerpoint/2010/main" val="308732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1C8E93F-0CF3-874A-BA64-689EFBB8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 descr="Obsah obrázku hora, budova, exteriér, město&#10;&#10;Popis byl vytvořen automaticky">
            <a:extLst>
              <a:ext uri="{FF2B5EF4-FFF2-40B4-BE49-F238E27FC236}">
                <a16:creationId xmlns:a16="http://schemas.microsoft.com/office/drawing/2014/main" id="{02460BE2-C3D9-7942-8A9A-07439B36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961"/>
            <a:ext cx="12192000" cy="4870023"/>
          </a:xfrm>
          <a:prstGeom prst="rect">
            <a:avLst/>
          </a:prstGeom>
        </p:spPr>
      </p:pic>
      <p:pic>
        <p:nvPicPr>
          <p:cNvPr id="4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CD3F7A48-1A2D-9747-BD55-0DB54FCB7D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0148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Extrakční operace - indikace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DEFAAC-8AB3-894A-A970-3C43720F5B4A}"/>
              </a:ext>
            </a:extLst>
          </p:cNvPr>
          <p:cNvSpPr txBox="1"/>
          <p:nvPr/>
        </p:nvSpPr>
        <p:spPr>
          <a:xfrm>
            <a:off x="942423" y="1831546"/>
            <a:ext cx="4992055" cy="249299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akutní hypoxie ve II. době porodní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prodloužená </a:t>
            </a:r>
            <a:r>
              <a:rPr lang="cs-CZ" altLang="cs-CZ" sz="2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II.doba</a:t>
            </a: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vyčerpaná rodička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abnormální rotace hlavičky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břišního lisu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rgbClr val="0000DC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9D3DD7-8F96-744A-AFF7-8AFE437F7F1E}"/>
              </a:ext>
            </a:extLst>
          </p:cNvPr>
          <p:cNvSpPr txBox="1"/>
          <p:nvPr/>
        </p:nvSpPr>
        <p:spPr>
          <a:xfrm>
            <a:off x="6257523" y="1784714"/>
            <a:ext cx="5105764" cy="3293209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4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akutní hypoxie ve II. době porodní </a:t>
            </a:r>
            <a:endParaRPr lang="cs-CZ" sz="24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prodloužená </a:t>
            </a:r>
            <a:r>
              <a:rPr lang="cs-CZ" altLang="cs-CZ" sz="2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II.doba</a:t>
            </a: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porodní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sekundárně nedostatečná děložní činnost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břišního lisu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akutní krvácení, epileptický záchvat, </a:t>
            </a:r>
            <a:r>
              <a:rPr lang="cs-CZ" altLang="cs-CZ" sz="2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eklamptický</a:t>
            </a: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záchvat atp. </a:t>
            </a:r>
          </a:p>
          <a:p>
            <a:pPr>
              <a:defRPr/>
            </a:pPr>
            <a:r>
              <a:rPr lang="cs-CZ" altLang="cs-CZ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>
              <a:solidFill>
                <a:srgbClr val="0000DC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C07EE2-50E3-AD49-8B6B-BB487A5C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228" y="4531453"/>
            <a:ext cx="2540000" cy="15748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4EE1EA-E4FF-264A-8F5C-80A88E058DF2}"/>
              </a:ext>
            </a:extLst>
          </p:cNvPr>
          <p:cNvSpPr txBox="1"/>
          <p:nvPr/>
        </p:nvSpPr>
        <p:spPr>
          <a:xfrm>
            <a:off x="132521" y="6319463"/>
            <a:ext cx="80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hlinkClick r:id="rId5"/>
              </a:rPr>
              <a:t>https://www.ebay.com/itm/Gynecologist-Kiwi-Complete-Vacuum-Delivery-System-OmniCup-/232800818277</a:t>
            </a:r>
            <a:endParaRPr lang="cs-CZ" sz="1200" i="1" dirty="0"/>
          </a:p>
          <a:p>
            <a:r>
              <a:rPr lang="cs-CZ" sz="1200" i="1" dirty="0"/>
              <a:t>https://</a:t>
            </a:r>
            <a:r>
              <a:rPr lang="cs-CZ" sz="1200" i="1" dirty="0" err="1"/>
              <a:t>www.alibaba.com</a:t>
            </a:r>
            <a:r>
              <a:rPr lang="cs-CZ" sz="1200" i="1" dirty="0"/>
              <a:t>/</a:t>
            </a:r>
            <a:r>
              <a:rPr lang="cs-CZ" sz="1200" i="1" dirty="0" err="1"/>
              <a:t>product</a:t>
            </a:r>
            <a:r>
              <a:rPr lang="cs-CZ" sz="1200" i="1" dirty="0"/>
              <a:t>-detail/Kielland-Obstetrical-Forceps_50016850179.html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F643C7E-6CDE-444E-9171-EF25F3458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817" y="4289468"/>
            <a:ext cx="1865175" cy="186517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C49AAC1-B769-BD4A-B60C-9D06B6749295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184953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 pitchFamily="34"/>
                <a:cs typeface="Calibri" pitchFamily="34"/>
              </a:rPr>
              <a:t>Extrakční operace - indikace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E7B1122-CD2A-CA47-8B15-B9CC70EF9EC3}"/>
              </a:ext>
            </a:extLst>
          </p:cNvPr>
          <p:cNvSpPr txBox="1"/>
          <p:nvPr/>
        </p:nvSpPr>
        <p:spPr>
          <a:xfrm>
            <a:off x="1987825" y="2115209"/>
            <a:ext cx="8481391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rizikové výkony, nutnost zkušenosti porodníka, ten má užít takovou metodu, kterou ovládá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00DC"/>
                </a:solidFill>
              </a:rPr>
              <a:t>nutné splnění podmínek, jasná indikace k výkonu</a:t>
            </a:r>
          </a:p>
        </p:txBody>
      </p:sp>
      <p:pic>
        <p:nvPicPr>
          <p:cNvPr id="6" name="Obrázek 5" descr="Obsah obrázku text, kontejner, konzerva&#10;&#10;Popis byl vytvořen automaticky">
            <a:extLst>
              <a:ext uri="{FF2B5EF4-FFF2-40B4-BE49-F238E27FC236}">
                <a16:creationId xmlns:a16="http://schemas.microsoft.com/office/drawing/2014/main" id="{78DFBBF6-EC41-9A42-BBD1-DB3477F8C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4278028"/>
            <a:ext cx="3619500" cy="182880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CE59F1D-E8B9-DD40-AE9E-80E3DF73BA75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26101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Extrakční operace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8754F49-CEA2-D448-B64A-8E9EDE27B104}"/>
              </a:ext>
            </a:extLst>
          </p:cNvPr>
          <p:cNvSpPr/>
          <p:nvPr/>
        </p:nvSpPr>
        <p:spPr>
          <a:xfrm>
            <a:off x="828000" y="2183789"/>
            <a:ext cx="11225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Mateřské komplikace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porodní poranění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postpartální</a:t>
            </a: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krvácení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močových cest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struktur pánevního dna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sfinkteru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sekundární hojení, vznik píštělí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pozdní komplikace – inkontinence moči, stolice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C28C612-803F-CC41-A7D2-D80578201C60}"/>
              </a:ext>
            </a:extLst>
          </p:cNvPr>
          <p:cNvSpPr txBox="1"/>
          <p:nvPr/>
        </p:nvSpPr>
        <p:spPr>
          <a:xfrm>
            <a:off x="2736073" y="4601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192165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B2483FE-5C33-C046-9F0F-A6AAF06F2F0F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Extrakční operace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8754F49-CEA2-D448-B64A-8E9EDE27B104}"/>
              </a:ext>
            </a:extLst>
          </p:cNvPr>
          <p:cNvSpPr/>
          <p:nvPr/>
        </p:nvSpPr>
        <p:spPr>
          <a:xfrm>
            <a:off x="828000" y="2183789"/>
            <a:ext cx="11225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Novorozenecké komplikace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plodu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dystokie ramének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subgaleální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hematom,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kefalhematom</a:t>
            </a:r>
            <a:endParaRPr lang="cs-CZ" altLang="cs-CZ" sz="28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lícního nervu, abraze rohovky, retinální krvácení (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forceps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fraktura lebky, intrakraniální krvácení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cervikální páteře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a následky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intrapartální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hypoxie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449F78-25EC-5542-AF59-93D394A8F6C7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</p:spTree>
    <p:extLst>
      <p:ext uri="{BB962C8B-B14F-4D97-AF65-F5344CB8AC3E}">
        <p14:creationId xmlns:p14="http://schemas.microsoft.com/office/powerpoint/2010/main" val="201828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7642EB9A-2CF0-7C4E-B485-1B6ED61654B4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Extrakční operace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E7DAAE-2DD3-D14E-8227-35D4F160968E}"/>
              </a:ext>
            </a:extLst>
          </p:cNvPr>
          <p:cNvSpPr txBox="1"/>
          <p:nvPr/>
        </p:nvSpPr>
        <p:spPr>
          <a:xfrm>
            <a:off x="274324" y="6106828"/>
            <a:ext cx="9209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hlinkClick r:id="rId4"/>
              </a:rPr>
              <a:t>https://www.sciencedirect.com/topics/medicine-and-dentistry/forceps-delivery</a:t>
            </a:r>
            <a:endParaRPr lang="cs-CZ" sz="1200" i="1" dirty="0"/>
          </a:p>
          <a:p>
            <a:r>
              <a:rPr lang="cs-CZ" sz="1200" i="1" dirty="0">
                <a:hlinkClick r:id="rId5"/>
              </a:rPr>
              <a:t>https://tarakachroo.ca/blog/birth-trauma-and-forceps-sept-2019/</a:t>
            </a:r>
            <a:endParaRPr lang="cs-CZ" sz="1200" i="1" dirty="0"/>
          </a:p>
          <a:p>
            <a:r>
              <a:rPr lang="cs-CZ" sz="1200" i="1" dirty="0">
                <a:hlinkClick r:id="rId6"/>
              </a:rPr>
              <a:t>http://ispub.com/IJGO/6/2/6413</a:t>
            </a:r>
            <a:endParaRPr lang="cs-CZ" sz="1200" i="1" dirty="0"/>
          </a:p>
          <a:p>
            <a:endParaRPr lang="cs-CZ" sz="1200" i="1" dirty="0"/>
          </a:p>
          <a:p>
            <a:endParaRPr lang="cs-CZ" sz="1200" i="1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700DDB3-507E-DD4D-9896-4BF5440AB51D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6" name="Obrázek 5" descr="Obsah obrázku osoba, interiér, dítě, postel&#10;&#10;Popis byl vytvořen automaticky">
            <a:extLst>
              <a:ext uri="{FF2B5EF4-FFF2-40B4-BE49-F238E27FC236}">
                <a16:creationId xmlns:a16="http://schemas.microsoft.com/office/drawing/2014/main" id="{16BF60E3-3040-1F4E-A5D2-18FBED3F8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443" y="1522260"/>
            <a:ext cx="4010798" cy="2652140"/>
          </a:xfrm>
          <a:prstGeom prst="rect">
            <a:avLst/>
          </a:prstGeom>
        </p:spPr>
      </p:pic>
      <p:pic>
        <p:nvPicPr>
          <p:cNvPr id="10" name="Obrázek 9" descr="Obsah obrázku osoba, interiér, usmívající se, fotka&#10;&#10;Popis byl vytvořen automaticky">
            <a:extLst>
              <a:ext uri="{FF2B5EF4-FFF2-40B4-BE49-F238E27FC236}">
                <a16:creationId xmlns:a16="http://schemas.microsoft.com/office/drawing/2014/main" id="{2387097D-D41E-F648-ABDD-F0B2F3CB2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22" y="1459703"/>
            <a:ext cx="4691821" cy="2684375"/>
          </a:xfrm>
          <a:prstGeom prst="rect">
            <a:avLst/>
          </a:prstGeom>
        </p:spPr>
      </p:pic>
      <p:pic>
        <p:nvPicPr>
          <p:cNvPr id="16" name="Obrázek 15" descr="Obsah obrázku osoba, interiér, oblečení, vsedě&#10;&#10;Popis byl vytvořen automaticky">
            <a:extLst>
              <a:ext uri="{FF2B5EF4-FFF2-40B4-BE49-F238E27FC236}">
                <a16:creationId xmlns:a16="http://schemas.microsoft.com/office/drawing/2014/main" id="{9E4E642D-17F5-5C42-864A-EC62B36E1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1715" y="4316983"/>
            <a:ext cx="3004457" cy="22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C027B-B156-4D46-90D7-D8D6E445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76925" y="208016"/>
            <a:ext cx="2540751" cy="1199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" descr="https://muni.brandcloud.pro/storage/10488/images/620x/49d0c631906bdfd14af652571fd2b858.png?87d885025df2c5c13a2eca6c9cc41e9a">
            <a:extLst>
              <a:ext uri="{FF2B5EF4-FFF2-40B4-BE49-F238E27FC236}">
                <a16:creationId xmlns:a16="http://schemas.microsoft.com/office/drawing/2014/main" id="{E199197B-307B-8943-96A5-2C96600D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4" y="208016"/>
            <a:ext cx="2044760" cy="1364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7642EB9A-2CF0-7C4E-B485-1B6ED61654B4}"/>
              </a:ext>
            </a:extLst>
          </p:cNvPr>
          <p:cNvSpPr/>
          <p:nvPr/>
        </p:nvSpPr>
        <p:spPr>
          <a:xfrm>
            <a:off x="-274320" y="751172"/>
            <a:ext cx="12191996" cy="7085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2070" tIns="46040" rIns="92070" bIns="4604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dirty="0">
                <a:solidFill>
                  <a:srgbClr val="0000DC"/>
                </a:solidFill>
                <a:effectLst>
                  <a:outerShdw dist="38096" dir="2700000">
                    <a:srgbClr val="000000"/>
                  </a:outerShdw>
                </a:effectLst>
                <a:latin typeface="Calibri" pitchFamily="34"/>
                <a:cs typeface="Calibri" pitchFamily="34"/>
              </a:rPr>
              <a:t>Extrakční operace - komplikace</a:t>
            </a:r>
            <a:endParaRPr lang="cs-CZ" sz="4000" b="1" i="0" u="none" strike="noStrike" kern="1200" cap="none" spc="0" baseline="0" dirty="0">
              <a:solidFill>
                <a:srgbClr val="0000DC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E7DAAE-2DD3-D14E-8227-35D4F160968E}"/>
              </a:ext>
            </a:extLst>
          </p:cNvPr>
          <p:cNvSpPr txBox="1"/>
          <p:nvPr/>
        </p:nvSpPr>
        <p:spPr>
          <a:xfrm>
            <a:off x="274324" y="6106828"/>
            <a:ext cx="920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hlinkClick r:id="rId4"/>
              </a:rPr>
              <a:t>https://pedclerk.bsd.uchicago.edu/page/neonatal-hematomas</a:t>
            </a:r>
          </a:p>
          <a:p>
            <a:r>
              <a:rPr lang="cs-CZ" sz="1200" i="1" dirty="0">
                <a:hlinkClick r:id="rId4"/>
              </a:rPr>
              <a:t>https://doctorlib.info/gynecology/williams-obstetrics/33.html</a:t>
            </a:r>
            <a:endParaRPr lang="cs-CZ" sz="1200" i="1" dirty="0"/>
          </a:p>
          <a:p>
            <a:endParaRPr lang="cs-CZ" sz="1200" i="1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700DDB3-507E-DD4D-9896-4BF5440AB51D}"/>
              </a:ext>
            </a:extLst>
          </p:cNvPr>
          <p:cNvSpPr txBox="1"/>
          <p:nvPr/>
        </p:nvSpPr>
        <p:spPr>
          <a:xfrm>
            <a:off x="2583673" y="307704"/>
            <a:ext cx="6226734" cy="380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0" i="0" u="none" strike="noStrike" kern="0" cap="none" spc="0" baseline="0" dirty="0">
                <a:solidFill>
                  <a:srgbClr val="0000DC"/>
                </a:solidFill>
                <a:uFillTx/>
                <a:latin typeface="Calibri" pitchFamily="34"/>
                <a:cs typeface="Calibri" pitchFamily="34"/>
              </a:rPr>
              <a:t>Akutní stavy při porodnických operacích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FE3BB788-8001-8846-B321-DD95003B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275" y="1870766"/>
            <a:ext cx="3157653" cy="3769709"/>
          </a:xfrm>
          <a:prstGeom prst="rect">
            <a:avLst/>
          </a:prstGeom>
        </p:spPr>
      </p:pic>
      <p:pic>
        <p:nvPicPr>
          <p:cNvPr id="5" name="Obrázek 4" descr="Obsah obrázku osoba, interiér, čištění, dítě&#10;&#10;Popis byl vytvořen automaticky">
            <a:extLst>
              <a:ext uri="{FF2B5EF4-FFF2-40B4-BE49-F238E27FC236}">
                <a16:creationId xmlns:a16="http://schemas.microsoft.com/office/drawing/2014/main" id="{E489BA06-A3BB-4E46-98D9-E96342385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598" y="1816512"/>
            <a:ext cx="2667000" cy="2743200"/>
          </a:xfrm>
          <a:prstGeom prst="rect">
            <a:avLst/>
          </a:prstGeom>
        </p:spPr>
      </p:pic>
      <p:pic>
        <p:nvPicPr>
          <p:cNvPr id="7" name="Obrázek 6" descr="Obsah obrázku osoba, interiér, dítě, hledání&#10;&#10;Popis byl vytvořen automaticky">
            <a:extLst>
              <a:ext uri="{FF2B5EF4-FFF2-40B4-BE49-F238E27FC236}">
                <a16:creationId xmlns:a16="http://schemas.microsoft.com/office/drawing/2014/main" id="{172E0EA3-D84C-7742-A412-A6D7EF49A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4" y="1816512"/>
            <a:ext cx="4101506" cy="32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8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1900</Words>
  <Application>Microsoft Office PowerPoint</Application>
  <PresentationFormat>Širokoúhlá obrazovka</PresentationFormat>
  <Paragraphs>277</Paragraphs>
  <Slides>38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Arial CE</vt:lpstr>
      <vt:lpstr>Calibri</vt:lpstr>
      <vt:lpstr>Calibri Light</vt:lpstr>
      <vt:lpstr>Times New Roman CE</vt:lpstr>
      <vt:lpstr>Wingdings</vt:lpstr>
      <vt:lpstr>Motiv Office</vt:lpstr>
      <vt:lpstr>Microsoft Word Picture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Jouza</dc:creator>
  <cp:lastModifiedBy>Kadlecová Jana</cp:lastModifiedBy>
  <cp:revision>51</cp:revision>
  <dcterms:created xsi:type="dcterms:W3CDTF">2020-05-13T11:05:51Z</dcterms:created>
  <dcterms:modified xsi:type="dcterms:W3CDTF">2020-11-27T10:22:26Z</dcterms:modified>
</cp:coreProperties>
</file>