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notesMasterIdLst>
    <p:notesMasterId r:id="rId10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408" r:id="rId22"/>
    <p:sldId id="271" r:id="rId23"/>
    <p:sldId id="409" r:id="rId24"/>
    <p:sldId id="410" r:id="rId25"/>
    <p:sldId id="411" r:id="rId26"/>
    <p:sldId id="412" r:id="rId27"/>
    <p:sldId id="413" r:id="rId28"/>
    <p:sldId id="414" r:id="rId29"/>
    <p:sldId id="415" r:id="rId30"/>
    <p:sldId id="416" r:id="rId31"/>
    <p:sldId id="445" r:id="rId32"/>
    <p:sldId id="417" r:id="rId33"/>
    <p:sldId id="418" r:id="rId34"/>
    <p:sldId id="420" r:id="rId35"/>
    <p:sldId id="421" r:id="rId36"/>
    <p:sldId id="419" r:id="rId37"/>
    <p:sldId id="422" r:id="rId38"/>
    <p:sldId id="351" r:id="rId39"/>
    <p:sldId id="352" r:id="rId40"/>
    <p:sldId id="343" r:id="rId41"/>
    <p:sldId id="344" r:id="rId42"/>
    <p:sldId id="345" r:id="rId43"/>
    <p:sldId id="364" r:id="rId44"/>
    <p:sldId id="369" r:id="rId45"/>
    <p:sldId id="353" r:id="rId46"/>
    <p:sldId id="371" r:id="rId47"/>
    <p:sldId id="439" r:id="rId48"/>
    <p:sldId id="309" r:id="rId49"/>
    <p:sldId id="443" r:id="rId50"/>
    <p:sldId id="310" r:id="rId51"/>
    <p:sldId id="307" r:id="rId52"/>
    <p:sldId id="444" r:id="rId53"/>
    <p:sldId id="297" r:id="rId54"/>
    <p:sldId id="298" r:id="rId55"/>
    <p:sldId id="299" r:id="rId56"/>
    <p:sldId id="300" r:id="rId57"/>
    <p:sldId id="337" r:id="rId58"/>
    <p:sldId id="301" r:id="rId59"/>
    <p:sldId id="304" r:id="rId60"/>
    <p:sldId id="305" r:id="rId61"/>
    <p:sldId id="279" r:id="rId62"/>
    <p:sldId id="278" r:id="rId63"/>
    <p:sldId id="280" r:id="rId64"/>
    <p:sldId id="281" r:id="rId65"/>
    <p:sldId id="365" r:id="rId66"/>
    <p:sldId id="366" r:id="rId67"/>
    <p:sldId id="405" r:id="rId68"/>
    <p:sldId id="284" r:id="rId69"/>
    <p:sldId id="306" r:id="rId70"/>
    <p:sldId id="308" r:id="rId71"/>
    <p:sldId id="311" r:id="rId72"/>
    <p:sldId id="286" r:id="rId73"/>
    <p:sldId id="313" r:id="rId74"/>
    <p:sldId id="338" r:id="rId75"/>
    <p:sldId id="316" r:id="rId76"/>
    <p:sldId id="317" r:id="rId77"/>
    <p:sldId id="367" r:id="rId78"/>
    <p:sldId id="318" r:id="rId79"/>
    <p:sldId id="332" r:id="rId80"/>
    <p:sldId id="319" r:id="rId81"/>
    <p:sldId id="320" r:id="rId82"/>
    <p:sldId id="321" r:id="rId83"/>
    <p:sldId id="322" r:id="rId84"/>
    <p:sldId id="323" r:id="rId85"/>
    <p:sldId id="374" r:id="rId86"/>
    <p:sldId id="341" r:id="rId87"/>
    <p:sldId id="325" r:id="rId88"/>
    <p:sldId id="326" r:id="rId89"/>
    <p:sldId id="327" r:id="rId90"/>
    <p:sldId id="296" r:id="rId91"/>
    <p:sldId id="376" r:id="rId92"/>
    <p:sldId id="381" r:id="rId93"/>
    <p:sldId id="378" r:id="rId94"/>
    <p:sldId id="379" r:id="rId95"/>
    <p:sldId id="382" r:id="rId96"/>
    <p:sldId id="383" r:id="rId97"/>
    <p:sldId id="385" r:id="rId98"/>
    <p:sldId id="386" r:id="rId99"/>
    <p:sldId id="387" r:id="rId100"/>
    <p:sldId id="388" r:id="rId101"/>
    <p:sldId id="389" r:id="rId102"/>
    <p:sldId id="355" r:id="rId103"/>
    <p:sldId id="356" r:id="rId104"/>
    <p:sldId id="358" r:id="rId10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6125" autoAdjust="0"/>
  </p:normalViewPr>
  <p:slideViewPr>
    <p:cSldViewPr snapToGrid="0">
      <p:cViewPr varScale="1">
        <p:scale>
          <a:sx n="68" d="100"/>
          <a:sy n="68" d="100"/>
        </p:scale>
        <p:origin x="9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6052D-0D5F-45B3-B5A3-0B132490D34C}" type="datetimeFigureOut">
              <a:rPr lang="cs-CZ" smtClean="0"/>
              <a:t>04.10.2020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CCAFE-3E85-4065-A40A-6A3B993A66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007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1922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608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07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033616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06863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69021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6761041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6874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17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9246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8EA12-291C-485F-A7B1-2CD202B6F283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8232432"/>
      </p:ext>
    </p:extLst>
  </p:cSld>
  <p:clrMapOvr>
    <a:masterClrMapping/>
  </p:clrMapOvr>
  <p:transition spd="slow">
    <p:wipe dir="d"/>
  </p:transition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3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4825595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86604607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13216905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404660735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87074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4862295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25176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39427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8AKTACyiB0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F56D89-C9B1-4CE4-B1AC-9882681C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76735"/>
            <a:ext cx="10058400" cy="325034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5400" dirty="0"/>
              <a:t>Ošetřovatelský proces při zajištění bezpečí a ochrany pacienta</a:t>
            </a:r>
          </a:p>
        </p:txBody>
      </p:sp>
    </p:spTree>
    <p:extLst>
      <p:ext uri="{BB962C8B-B14F-4D97-AF65-F5344CB8AC3E}">
        <p14:creationId xmlns:p14="http://schemas.microsoft.com/office/powerpoint/2010/main" val="165500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CC3D97-8885-42C9-99DD-D96A87547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Specifické HCAI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A835BD-5333-48F4-8DF1-6015068AA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b="1" dirty="0">
                <a:solidFill>
                  <a:schemeClr val="folHlink"/>
                </a:solidFill>
              </a:rPr>
              <a:t>Endogenní </a:t>
            </a:r>
            <a:r>
              <a:rPr lang="cs-CZ" altLang="cs-CZ" sz="2400" dirty="0"/>
              <a:t> - vyvolány </a:t>
            </a:r>
            <a:r>
              <a:rPr lang="cs-CZ" altLang="cs-CZ" sz="2400" u="sng" dirty="0"/>
              <a:t>vlastními </a:t>
            </a:r>
            <a:r>
              <a:rPr lang="cs-CZ" altLang="cs-CZ" sz="2400" u="sng" dirty="0" err="1"/>
              <a:t>inf</a:t>
            </a:r>
            <a:r>
              <a:rPr lang="cs-CZ" altLang="cs-CZ" sz="2400" u="sng" dirty="0"/>
              <a:t>. agens</a:t>
            </a:r>
            <a:r>
              <a:rPr lang="cs-CZ" altLang="cs-CZ" sz="2400" dirty="0"/>
              <a:t>, zavlečenými z kolonizovaného místa do jiného systému ( do rány, do serózních dutin…); také nákazy vzniklé vzplanutím infekce po celkovém oslabení ( např. po imunosupresivní léčbě). Nevyžadují zvl. opatření.</a:t>
            </a:r>
          </a:p>
          <a:p>
            <a:endParaRPr lang="cs-CZ" altLang="cs-CZ" sz="2400" dirty="0"/>
          </a:p>
          <a:p>
            <a:r>
              <a:rPr lang="cs-CZ" altLang="cs-CZ" sz="2400" b="1" dirty="0">
                <a:solidFill>
                  <a:schemeClr val="folHlink"/>
                </a:solidFill>
              </a:rPr>
              <a:t>Exogenní</a:t>
            </a:r>
            <a:r>
              <a:rPr lang="cs-CZ" altLang="cs-CZ" sz="2400" b="1" dirty="0"/>
              <a:t> </a:t>
            </a:r>
            <a:r>
              <a:rPr lang="cs-CZ" altLang="cs-CZ" sz="2400" dirty="0"/>
              <a:t>– </a:t>
            </a:r>
            <a:r>
              <a:rPr lang="cs-CZ" altLang="cs-CZ" sz="2400" u="sng" dirty="0"/>
              <a:t>zaneseny</a:t>
            </a:r>
            <a:r>
              <a:rPr lang="cs-CZ" altLang="cs-CZ" sz="2400" dirty="0"/>
              <a:t> do pacientova organismu </a:t>
            </a:r>
            <a:r>
              <a:rPr lang="cs-CZ" altLang="cs-CZ" sz="2400" u="sng" dirty="0"/>
              <a:t>z vnějšího prostředí</a:t>
            </a:r>
            <a:r>
              <a:rPr lang="cs-CZ" altLang="cs-CZ" sz="2400" dirty="0"/>
              <a:t>; zdrojem může být zdravotník, jiný pacient, …..</a:t>
            </a:r>
            <a:endParaRPr lang="cs-CZ" altLang="cs-CZ" sz="24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6395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>
            <a:extLst>
              <a:ext uri="{FF2B5EF4-FFF2-40B4-BE49-F238E27FC236}">
                <a16:creationId xmlns:a16="http://schemas.microsoft.com/office/drawing/2014/main" id="{1B5BB5A5-03FD-43CB-BD43-79A0CA80F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cs-CZ" dirty="0" err="1"/>
              <a:t>Bariérový</a:t>
            </a:r>
            <a:r>
              <a:rPr altLang="cs-CZ" dirty="0"/>
              <a:t> </a:t>
            </a:r>
            <a:r>
              <a:rPr altLang="cs-CZ" dirty="0" err="1"/>
              <a:t>režim</a:t>
            </a:r>
            <a:r>
              <a:rPr altLang="cs-CZ" dirty="0"/>
              <a:t> </a:t>
            </a:r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izolaci</a:t>
            </a:r>
            <a:r>
              <a:rPr altLang="cs-CZ" dirty="0"/>
              <a:t> - V.</a:t>
            </a:r>
          </a:p>
        </p:txBody>
      </p:sp>
      <p:sp>
        <p:nvSpPr>
          <p:cNvPr id="126979" name="Zástupný symbol pro obsah 2">
            <a:extLst>
              <a:ext uri="{FF2B5EF4-FFF2-40B4-BE49-F238E27FC236}">
                <a16:creationId xmlns:a16="http://schemas.microsoft.com/office/drawing/2014/main" id="{AC873FFD-E43A-4D4E-982F-6D138AE96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49000"/>
            <a:ext cx="10753200" cy="3960000"/>
          </a:xfrm>
        </p:spPr>
        <p:txBody>
          <a:bodyPr/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altLang="cs-CZ" sz="2400" dirty="0" err="1"/>
              <a:t>nádobí</a:t>
            </a:r>
            <a:r>
              <a:rPr altLang="cs-CZ" sz="2400" dirty="0"/>
              <a:t> </a:t>
            </a:r>
            <a:r>
              <a:rPr altLang="cs-CZ" sz="2400" dirty="0" err="1"/>
              <a:t>před</a:t>
            </a:r>
            <a:r>
              <a:rPr altLang="cs-CZ" sz="2400" dirty="0"/>
              <a:t> </a:t>
            </a:r>
            <a:r>
              <a:rPr altLang="cs-CZ" sz="2400" dirty="0" err="1"/>
              <a:t>vynesením</a:t>
            </a:r>
            <a:r>
              <a:rPr altLang="cs-CZ" sz="2400" dirty="0"/>
              <a:t> z </a:t>
            </a:r>
            <a:r>
              <a:rPr altLang="cs-CZ" sz="2400" dirty="0" err="1"/>
              <a:t>pokoje</a:t>
            </a:r>
            <a:r>
              <a:rPr altLang="cs-CZ" sz="2400" dirty="0"/>
              <a:t> </a:t>
            </a:r>
            <a:r>
              <a:rPr altLang="cs-CZ" sz="2400" dirty="0" err="1"/>
              <a:t>musí</a:t>
            </a:r>
            <a:r>
              <a:rPr altLang="cs-CZ" sz="2400" dirty="0"/>
              <a:t> </a:t>
            </a:r>
            <a:r>
              <a:rPr altLang="cs-CZ" sz="2400" dirty="0" err="1"/>
              <a:t>být</a:t>
            </a:r>
            <a:r>
              <a:rPr altLang="cs-CZ" sz="2400" dirty="0"/>
              <a:t> </a:t>
            </a:r>
            <a:r>
              <a:rPr altLang="cs-CZ" sz="2400" dirty="0" err="1"/>
              <a:t>dezinfikováno</a:t>
            </a:r>
            <a:r>
              <a:rPr altLang="cs-CZ" sz="2400" dirty="0"/>
              <a:t>, </a:t>
            </a:r>
            <a:r>
              <a:rPr altLang="cs-CZ" sz="2400" dirty="0" err="1"/>
              <a:t>zbytky</a:t>
            </a:r>
            <a:r>
              <a:rPr altLang="cs-CZ" sz="2400" dirty="0"/>
              <a:t> </a:t>
            </a:r>
            <a:r>
              <a:rPr altLang="cs-CZ" sz="2400" dirty="0" err="1"/>
              <a:t>jídla</a:t>
            </a:r>
            <a:r>
              <a:rPr altLang="cs-CZ" sz="2400" dirty="0"/>
              <a:t> </a:t>
            </a:r>
            <a:r>
              <a:rPr altLang="cs-CZ" sz="2400" dirty="0" err="1"/>
              <a:t>jsou</a:t>
            </a:r>
            <a:r>
              <a:rPr altLang="cs-CZ" sz="2400" dirty="0"/>
              <a:t> </a:t>
            </a:r>
            <a:r>
              <a:rPr altLang="cs-CZ" sz="2400" dirty="0" err="1"/>
              <a:t>podkládány</a:t>
            </a:r>
            <a:r>
              <a:rPr altLang="cs-CZ" sz="2400" dirty="0"/>
              <a:t> za </a:t>
            </a:r>
            <a:r>
              <a:rPr altLang="cs-CZ" sz="2400" dirty="0" err="1"/>
              <a:t>infekční</a:t>
            </a:r>
            <a:r>
              <a:rPr altLang="cs-CZ" sz="2400" dirty="0"/>
              <a:t> </a:t>
            </a:r>
            <a:r>
              <a:rPr altLang="cs-CZ" sz="2400" dirty="0" err="1"/>
              <a:t>odpad</a:t>
            </a:r>
            <a:r>
              <a:rPr altLang="cs-CZ" sz="2400" dirty="0"/>
              <a:t>!!</a:t>
            </a:r>
            <a:r>
              <a:rPr lang="cs-CZ" altLang="cs-CZ" sz="2400" dirty="0"/>
              <a:t>,</a:t>
            </a:r>
            <a:endParaRPr altLang="cs-CZ" sz="2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altLang="cs-CZ" sz="2400" dirty="0" err="1"/>
              <a:t>průběžný</a:t>
            </a:r>
            <a:r>
              <a:rPr altLang="cs-CZ" sz="2400" dirty="0"/>
              <a:t> </a:t>
            </a:r>
            <a:r>
              <a:rPr altLang="cs-CZ" sz="2400" dirty="0" err="1"/>
              <a:t>úklid</a:t>
            </a:r>
            <a:r>
              <a:rPr altLang="cs-CZ" sz="2400" dirty="0"/>
              <a:t>, </a:t>
            </a:r>
            <a:r>
              <a:rPr altLang="cs-CZ" sz="2400" dirty="0" err="1"/>
              <a:t>včetně</a:t>
            </a:r>
            <a:r>
              <a:rPr altLang="cs-CZ" sz="2400" dirty="0"/>
              <a:t> </a:t>
            </a:r>
            <a:r>
              <a:rPr altLang="cs-CZ" sz="2400" dirty="0" err="1"/>
              <a:t>dezinfekce</a:t>
            </a:r>
            <a:r>
              <a:rPr altLang="cs-CZ" sz="2400" dirty="0"/>
              <a:t> </a:t>
            </a:r>
            <a:r>
              <a:rPr altLang="cs-CZ" sz="2400" dirty="0" err="1"/>
              <a:t>povrchů</a:t>
            </a:r>
            <a:r>
              <a:rPr altLang="cs-CZ" sz="2400" dirty="0"/>
              <a:t>, se </a:t>
            </a:r>
            <a:r>
              <a:rPr altLang="cs-CZ" sz="2400" dirty="0" err="1"/>
              <a:t>provádí</a:t>
            </a:r>
            <a:r>
              <a:rPr altLang="cs-CZ" sz="2400" dirty="0"/>
              <a:t> 3x </a:t>
            </a:r>
            <a:r>
              <a:rPr altLang="cs-CZ" sz="2400" dirty="0" err="1"/>
              <a:t>denně</a:t>
            </a:r>
            <a:r>
              <a:rPr lang="cs-CZ" altLang="cs-CZ" sz="2400" dirty="0"/>
              <a:t>,</a:t>
            </a:r>
            <a:endParaRPr altLang="cs-CZ" sz="2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altLang="cs-CZ" sz="2400" dirty="0" err="1"/>
              <a:t>osoby</a:t>
            </a:r>
            <a:r>
              <a:rPr altLang="cs-CZ" sz="2400" dirty="0"/>
              <a:t> </a:t>
            </a:r>
            <a:r>
              <a:rPr altLang="cs-CZ" sz="2400" dirty="0" err="1"/>
              <a:t>provádějící</a:t>
            </a:r>
            <a:r>
              <a:rPr altLang="cs-CZ" sz="2400" dirty="0"/>
              <a:t> </a:t>
            </a:r>
            <a:r>
              <a:rPr altLang="cs-CZ" sz="2400" dirty="0" err="1"/>
              <a:t>úklid</a:t>
            </a:r>
            <a:r>
              <a:rPr altLang="cs-CZ" sz="2400" dirty="0"/>
              <a:t> </a:t>
            </a:r>
            <a:r>
              <a:rPr altLang="cs-CZ" sz="2400" dirty="0" err="1"/>
              <a:t>musí</a:t>
            </a:r>
            <a:r>
              <a:rPr altLang="cs-CZ" sz="2400" dirty="0"/>
              <a:t> </a:t>
            </a:r>
            <a:r>
              <a:rPr altLang="cs-CZ" sz="2400" dirty="0" err="1"/>
              <a:t>být</a:t>
            </a:r>
            <a:r>
              <a:rPr altLang="cs-CZ" sz="2400" dirty="0"/>
              <a:t> </a:t>
            </a:r>
            <a:r>
              <a:rPr altLang="cs-CZ" sz="2400" dirty="0" err="1"/>
              <a:t>poučeny</a:t>
            </a:r>
            <a:r>
              <a:rPr altLang="cs-CZ" sz="2400" dirty="0"/>
              <a:t> o </a:t>
            </a:r>
            <a:r>
              <a:rPr altLang="cs-CZ" sz="2400" dirty="0" err="1"/>
              <a:t>nutném</a:t>
            </a:r>
            <a:r>
              <a:rPr altLang="cs-CZ" sz="2400" dirty="0"/>
              <a:t> </a:t>
            </a:r>
            <a:r>
              <a:rPr altLang="cs-CZ" sz="2400" dirty="0" err="1"/>
              <a:t>režimu</a:t>
            </a:r>
            <a:r>
              <a:rPr altLang="cs-CZ" sz="2400" dirty="0"/>
              <a:t>  a </a:t>
            </a:r>
            <a:r>
              <a:rPr altLang="cs-CZ" sz="2400" dirty="0" err="1"/>
              <a:t>manipulaci</a:t>
            </a:r>
            <a:r>
              <a:rPr altLang="cs-CZ" sz="2400" dirty="0"/>
              <a:t> s </a:t>
            </a:r>
            <a:r>
              <a:rPr altLang="cs-CZ" sz="2400" dirty="0" err="1"/>
              <a:t>odpadem</a:t>
            </a:r>
            <a:r>
              <a:rPr altLang="cs-CZ" sz="2400" dirty="0"/>
              <a:t> z </a:t>
            </a:r>
            <a:r>
              <a:rPr altLang="cs-CZ" sz="2400" dirty="0" err="1"/>
              <a:t>infekčního</a:t>
            </a:r>
            <a:r>
              <a:rPr altLang="cs-CZ" sz="2400" dirty="0"/>
              <a:t> </a:t>
            </a:r>
            <a:r>
              <a:rPr altLang="cs-CZ" sz="2400" dirty="0" err="1"/>
              <a:t>pokoje</a:t>
            </a:r>
            <a:r>
              <a:rPr altLang="cs-CZ" sz="2400" dirty="0"/>
              <a:t> (</a:t>
            </a:r>
            <a:r>
              <a:rPr altLang="cs-CZ" sz="2400" dirty="0" err="1"/>
              <a:t>infekční</a:t>
            </a:r>
            <a:r>
              <a:rPr altLang="cs-CZ" sz="2400" dirty="0"/>
              <a:t> </a:t>
            </a:r>
            <a:r>
              <a:rPr altLang="cs-CZ" sz="2400" dirty="0" err="1"/>
              <a:t>odpad</a:t>
            </a:r>
            <a:r>
              <a:rPr altLang="cs-CZ" sz="2400" dirty="0"/>
              <a:t>!!!)</a:t>
            </a:r>
            <a:r>
              <a:rPr lang="cs-CZ" altLang="cs-CZ" sz="2400" dirty="0"/>
              <a:t>,</a:t>
            </a:r>
            <a:endParaRPr altLang="cs-CZ" sz="2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altLang="cs-CZ" sz="2400" dirty="0" err="1"/>
              <a:t>uvnitř</a:t>
            </a:r>
            <a:r>
              <a:rPr altLang="cs-CZ" sz="2400" dirty="0"/>
              <a:t> </a:t>
            </a:r>
            <a:r>
              <a:rPr altLang="cs-CZ" sz="2400" dirty="0" err="1"/>
              <a:t>izolačního</a:t>
            </a:r>
            <a:r>
              <a:rPr altLang="cs-CZ" sz="2400" dirty="0"/>
              <a:t> </a:t>
            </a:r>
            <a:r>
              <a:rPr altLang="cs-CZ" sz="2400" dirty="0" err="1"/>
              <a:t>pokoje</a:t>
            </a:r>
            <a:r>
              <a:rPr altLang="cs-CZ" sz="2400" dirty="0"/>
              <a:t> </a:t>
            </a:r>
            <a:r>
              <a:rPr altLang="cs-CZ" sz="2400" dirty="0" err="1"/>
              <a:t>musí</a:t>
            </a:r>
            <a:r>
              <a:rPr altLang="cs-CZ" sz="2400" dirty="0"/>
              <a:t> </a:t>
            </a:r>
            <a:r>
              <a:rPr altLang="cs-CZ" sz="2400" dirty="0" err="1"/>
              <a:t>být</a:t>
            </a:r>
            <a:r>
              <a:rPr altLang="cs-CZ" sz="2400" dirty="0"/>
              <a:t> k </a:t>
            </a:r>
            <a:r>
              <a:rPr altLang="cs-CZ" sz="2400" dirty="0" err="1"/>
              <a:t>dispozici</a:t>
            </a:r>
            <a:r>
              <a:rPr altLang="cs-CZ" sz="2400" dirty="0"/>
              <a:t> </a:t>
            </a:r>
            <a:r>
              <a:rPr altLang="cs-CZ" sz="2400" dirty="0" err="1"/>
              <a:t>jednorázové</a:t>
            </a:r>
            <a:r>
              <a:rPr altLang="cs-CZ" sz="2400" dirty="0"/>
              <a:t> </a:t>
            </a:r>
            <a:r>
              <a:rPr altLang="cs-CZ" sz="2400" dirty="0" err="1"/>
              <a:t>rukavice</a:t>
            </a:r>
            <a:r>
              <a:rPr altLang="cs-CZ" sz="2400" dirty="0"/>
              <a:t>, </a:t>
            </a:r>
            <a:r>
              <a:rPr altLang="cs-CZ" sz="2400" dirty="0" err="1"/>
              <a:t>dávkovač</a:t>
            </a:r>
            <a:r>
              <a:rPr altLang="cs-CZ" sz="2400" dirty="0"/>
              <a:t> s </a:t>
            </a:r>
            <a:r>
              <a:rPr altLang="cs-CZ" sz="2400" dirty="0" err="1"/>
              <a:t>dezinfekčním</a:t>
            </a:r>
            <a:r>
              <a:rPr altLang="cs-CZ" sz="2400" dirty="0"/>
              <a:t> </a:t>
            </a:r>
            <a:r>
              <a:rPr altLang="cs-CZ" sz="2400" dirty="0" err="1"/>
              <a:t>prostředkem</a:t>
            </a:r>
            <a:r>
              <a:rPr altLang="cs-CZ" sz="2400" dirty="0"/>
              <a:t> </a:t>
            </a:r>
            <a:r>
              <a:rPr altLang="cs-CZ" sz="2400" dirty="0" err="1"/>
              <a:t>na</a:t>
            </a:r>
            <a:r>
              <a:rPr altLang="cs-CZ" sz="2400" dirty="0"/>
              <a:t> </a:t>
            </a:r>
            <a:r>
              <a:rPr altLang="cs-CZ" sz="2400" dirty="0" err="1"/>
              <a:t>ruce</a:t>
            </a:r>
            <a:r>
              <a:rPr altLang="cs-CZ" sz="2400" dirty="0"/>
              <a:t>, </a:t>
            </a:r>
            <a:r>
              <a:rPr altLang="cs-CZ" sz="2400" dirty="0" err="1"/>
              <a:t>dezinfekční</a:t>
            </a:r>
            <a:r>
              <a:rPr altLang="cs-CZ" sz="2400" dirty="0"/>
              <a:t> </a:t>
            </a:r>
            <a:r>
              <a:rPr altLang="cs-CZ" sz="2400" dirty="0" err="1"/>
              <a:t>postřikový</a:t>
            </a:r>
            <a:r>
              <a:rPr altLang="cs-CZ" sz="2400" dirty="0"/>
              <a:t> </a:t>
            </a:r>
            <a:r>
              <a:rPr altLang="cs-CZ" sz="2400" dirty="0" err="1"/>
              <a:t>prostředek</a:t>
            </a:r>
            <a:r>
              <a:rPr altLang="cs-CZ" sz="2400" dirty="0"/>
              <a:t> </a:t>
            </a:r>
            <a:r>
              <a:rPr altLang="cs-CZ" sz="2400" dirty="0" err="1"/>
              <a:t>na</a:t>
            </a:r>
            <a:r>
              <a:rPr altLang="cs-CZ" sz="2400" dirty="0"/>
              <a:t> </a:t>
            </a:r>
            <a:r>
              <a:rPr altLang="cs-CZ" sz="2400" dirty="0" err="1"/>
              <a:t>plochy</a:t>
            </a:r>
            <a:r>
              <a:rPr altLang="cs-CZ" sz="2400" dirty="0"/>
              <a:t> a </a:t>
            </a:r>
            <a:r>
              <a:rPr altLang="cs-CZ" sz="2400" dirty="0" err="1"/>
              <a:t>prádlo</a:t>
            </a:r>
            <a:r>
              <a:rPr lang="cs-CZ" altLang="cs-CZ" sz="2400" dirty="0"/>
              <a:t>,</a:t>
            </a:r>
            <a:endParaRPr altLang="cs-CZ" sz="2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altLang="cs-CZ" sz="2400" dirty="0" err="1"/>
              <a:t>vyčleněny</a:t>
            </a:r>
            <a:r>
              <a:rPr altLang="cs-CZ" sz="2400" dirty="0"/>
              <a:t> </a:t>
            </a:r>
            <a:r>
              <a:rPr altLang="cs-CZ" sz="2400" dirty="0" err="1"/>
              <a:t>musí</a:t>
            </a:r>
            <a:r>
              <a:rPr altLang="cs-CZ" sz="2400" dirty="0"/>
              <a:t> </a:t>
            </a:r>
            <a:r>
              <a:rPr altLang="cs-CZ" sz="2400" dirty="0" err="1"/>
              <a:t>být</a:t>
            </a:r>
            <a:r>
              <a:rPr altLang="cs-CZ" sz="2400" dirty="0"/>
              <a:t> </a:t>
            </a:r>
            <a:r>
              <a:rPr altLang="cs-CZ" sz="2400" dirty="0" err="1"/>
              <a:t>i</a:t>
            </a:r>
            <a:r>
              <a:rPr altLang="cs-CZ" sz="2400" dirty="0"/>
              <a:t> </a:t>
            </a:r>
            <a:r>
              <a:rPr altLang="cs-CZ" sz="2400" dirty="0" err="1"/>
              <a:t>úklidové</a:t>
            </a:r>
            <a:r>
              <a:rPr altLang="cs-CZ" sz="2400" dirty="0"/>
              <a:t> </a:t>
            </a:r>
            <a:r>
              <a:rPr altLang="cs-CZ" sz="2400" dirty="0" err="1"/>
              <a:t>prostředky</a:t>
            </a:r>
            <a:r>
              <a:rPr altLang="cs-CZ" sz="2400" dirty="0"/>
              <a:t> a </a:t>
            </a:r>
            <a:r>
              <a:rPr altLang="cs-CZ" sz="2400" dirty="0" err="1"/>
              <a:t>pomůcky</a:t>
            </a:r>
            <a:r>
              <a:rPr lang="cs-CZ" altLang="cs-CZ" sz="2400" dirty="0"/>
              <a:t>.</a:t>
            </a:r>
            <a:endParaRPr altLang="cs-CZ" sz="2400" dirty="0"/>
          </a:p>
          <a:p>
            <a:endParaRPr altLang="cs-CZ" sz="240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Nadpis 1">
            <a:extLst>
              <a:ext uri="{FF2B5EF4-FFF2-40B4-BE49-F238E27FC236}">
                <a16:creationId xmlns:a16="http://schemas.microsoft.com/office/drawing/2014/main" id="{D359C858-B183-4106-B662-C488FACE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cs-CZ" dirty="0" err="1"/>
              <a:t>Dekontaminace</a:t>
            </a:r>
            <a:r>
              <a:rPr altLang="cs-CZ" dirty="0"/>
              <a:t> </a:t>
            </a:r>
            <a:r>
              <a:rPr altLang="cs-CZ" dirty="0" err="1"/>
              <a:t>izolačního</a:t>
            </a:r>
            <a:r>
              <a:rPr altLang="cs-CZ" dirty="0"/>
              <a:t> </a:t>
            </a:r>
            <a:r>
              <a:rPr altLang="cs-CZ" dirty="0" err="1"/>
              <a:t>pokoje</a:t>
            </a:r>
            <a:endParaRPr altLang="cs-CZ" dirty="0"/>
          </a:p>
        </p:txBody>
      </p:sp>
      <p:sp>
        <p:nvSpPr>
          <p:cNvPr id="125955" name="Zástupný symbol pro obsah 2">
            <a:extLst>
              <a:ext uri="{FF2B5EF4-FFF2-40B4-BE49-F238E27FC236}">
                <a16:creationId xmlns:a16="http://schemas.microsoft.com/office/drawing/2014/main" id="{0A04C285-C30E-4B38-994E-071318ADF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</a:t>
            </a:r>
            <a:r>
              <a:rPr altLang="cs-CZ" sz="2400" dirty="0"/>
              <a:t>po propuštění pacienta se provede důkladná dekontaminace celého pokoje a veškerých předmětů, pomůcek a přístrojů v něm přípravky pro </a:t>
            </a:r>
            <a:r>
              <a:rPr altLang="cs-CZ" sz="2400" dirty="0" err="1"/>
              <a:t>plošnou</a:t>
            </a:r>
            <a:r>
              <a:rPr altLang="cs-CZ" sz="2400" dirty="0"/>
              <a:t> </a:t>
            </a:r>
            <a:r>
              <a:rPr altLang="cs-CZ" sz="2400" dirty="0" err="1"/>
              <a:t>dezinfekci</a:t>
            </a:r>
            <a:r>
              <a:rPr lang="cs-CZ" altLang="cs-CZ" sz="2400" dirty="0"/>
              <a:t>,</a:t>
            </a:r>
            <a:endParaRPr altLang="cs-CZ" sz="2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</a:t>
            </a:r>
            <a:r>
              <a:rPr altLang="cs-CZ" sz="2400" dirty="0" err="1"/>
              <a:t>ošetření</a:t>
            </a:r>
            <a:r>
              <a:rPr altLang="cs-CZ" sz="2400" dirty="0"/>
              <a:t> celého prostoru lze provést </a:t>
            </a:r>
            <a:r>
              <a:rPr altLang="cs-CZ" sz="2400" dirty="0" err="1"/>
              <a:t>germicidní</a:t>
            </a:r>
            <a:r>
              <a:rPr altLang="cs-CZ" sz="2400" dirty="0"/>
              <a:t> </a:t>
            </a:r>
            <a:r>
              <a:rPr altLang="cs-CZ" sz="2400" dirty="0" err="1"/>
              <a:t>lampou</a:t>
            </a:r>
            <a:r>
              <a:rPr lang="cs-CZ" altLang="cs-CZ" sz="2400" dirty="0"/>
              <a:t>,</a:t>
            </a:r>
            <a:endParaRPr altLang="cs-CZ" sz="2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</a:t>
            </a:r>
            <a:r>
              <a:rPr altLang="cs-CZ" sz="2400" dirty="0"/>
              <a:t>po závěrečné dezinfekci se místnost ponechá 24 hod. </a:t>
            </a:r>
            <a:r>
              <a:rPr altLang="cs-CZ" sz="2400" dirty="0" err="1"/>
              <a:t>uzavřená</a:t>
            </a:r>
            <a:r>
              <a:rPr lang="cs-CZ" altLang="cs-CZ" sz="2400" dirty="0"/>
              <a:t>,</a:t>
            </a:r>
            <a:endParaRPr altLang="cs-CZ" sz="2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 </a:t>
            </a:r>
            <a:r>
              <a:rPr altLang="cs-CZ" sz="2400" dirty="0" err="1"/>
              <a:t>poté</a:t>
            </a:r>
            <a:r>
              <a:rPr altLang="cs-CZ" sz="2400" dirty="0"/>
              <a:t> se provedou kontrolní stěry kritických </a:t>
            </a:r>
            <a:r>
              <a:rPr altLang="cs-CZ" sz="2400" dirty="0" err="1"/>
              <a:t>míst</a:t>
            </a:r>
            <a:r>
              <a:rPr altLang="cs-CZ" sz="2400" dirty="0"/>
              <a:t> </a:t>
            </a:r>
            <a:r>
              <a:rPr altLang="cs-CZ" sz="2400" dirty="0" err="1"/>
              <a:t>pokoje</a:t>
            </a:r>
            <a:r>
              <a:rPr lang="cs-CZ" altLang="cs-CZ" sz="2400" dirty="0"/>
              <a:t>.</a:t>
            </a:r>
            <a:endParaRPr altLang="cs-CZ" sz="2400" dirty="0"/>
          </a:p>
          <a:p>
            <a:pPr>
              <a:defRPr/>
            </a:pPr>
            <a:endParaRPr altLang="cs-CZ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Nadpis 1">
            <a:extLst>
              <a:ext uri="{FF2B5EF4-FFF2-40B4-BE49-F238E27FC236}">
                <a16:creationId xmlns:a16="http://schemas.microsoft.com/office/drawing/2014/main" id="{78B7DD61-348D-4261-A43B-E285CDB4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Související</a:t>
            </a:r>
            <a:r>
              <a:rPr altLang="cs-CZ" dirty="0"/>
              <a:t> </a:t>
            </a:r>
            <a:r>
              <a:rPr altLang="cs-CZ" dirty="0" err="1"/>
              <a:t>zákonné</a:t>
            </a:r>
            <a:r>
              <a:rPr altLang="cs-CZ" dirty="0"/>
              <a:t> </a:t>
            </a:r>
            <a:r>
              <a:rPr altLang="cs-CZ" dirty="0" err="1"/>
              <a:t>předpisy</a:t>
            </a:r>
            <a:endParaRPr alt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271763-F6C1-494D-A916-ACC881667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>
              <a:spcAft>
                <a:spcPts val="0"/>
              </a:spcAft>
              <a:defRPr/>
            </a:pPr>
            <a:r>
              <a:rPr dirty="0"/>
              <a:t>Vyhláška MZ č. 195 / 2005 Sb. - upravuje podmínky předcházení, vzniku a šíření infekčního onemocnění a hygienické požadavky na provoz zdravotnických zařízení a ústavů sociální péče</a:t>
            </a:r>
          </a:p>
          <a:p>
            <a:pPr>
              <a:spcAft>
                <a:spcPts val="0"/>
              </a:spcAft>
              <a:defRPr/>
            </a:pPr>
            <a:r>
              <a:rPr dirty="0"/>
              <a:t>Zákon č. 120 / 2002 Sb. o podmínkách uvádění biocidních přípravků a účinných látek na trh a o změně některých souvisejících zákonů (biocidní přípravek – obsahuje účinné látky určené k ničení, odpuzování, zneškodňování, zabránění účinku nebo dosažení regulačního účinku na jakýkoliv škodlivý organismus chemickým nebo biologických způsobem)</a:t>
            </a:r>
          </a:p>
          <a:p>
            <a:pPr>
              <a:spcAft>
                <a:spcPts val="0"/>
              </a:spcAft>
              <a:defRPr/>
            </a:pPr>
            <a:r>
              <a:rPr dirty="0"/>
              <a:t>Zákon č. 439 / 2000 Sb. – stanovuje podmínky a povinnost očkování</a:t>
            </a:r>
          </a:p>
          <a:p>
            <a:pPr>
              <a:spcAft>
                <a:spcPts val="0"/>
              </a:spcAft>
              <a:defRPr/>
            </a:pPr>
            <a:r>
              <a:rPr dirty="0"/>
              <a:t>Zákon č. 258 / 2000 Sb. O ochraně veřejného zdraví a o změně souvisejících zákonů (hlava III. - průběžné sledování, včasná detekce a povinnost evidence </a:t>
            </a:r>
            <a:r>
              <a:rPr dirty="0" err="1"/>
              <a:t>nozokomiálních</a:t>
            </a:r>
            <a:r>
              <a:rPr dirty="0"/>
              <a:t> nákaz)</a:t>
            </a:r>
          </a:p>
          <a:p>
            <a:pPr>
              <a:spcAft>
                <a:spcPts val="0"/>
              </a:spcAft>
              <a:defRPr/>
            </a:pPr>
            <a:r>
              <a:rPr i="1" dirty="0"/>
              <a:t>Zákon č. 238 / 1991 Sb. (manipulace s odpady)</a:t>
            </a:r>
            <a:endParaRPr dirty="0"/>
          </a:p>
          <a:p>
            <a:pPr>
              <a:spcAft>
                <a:spcPts val="0"/>
              </a:spcAft>
              <a:defRPr/>
            </a:pPr>
            <a:r>
              <a:rPr i="1" dirty="0"/>
              <a:t>Opatření MZ č. 69 / 1992 (kategorizace odpadů)</a:t>
            </a:r>
            <a:endParaRPr dirty="0"/>
          </a:p>
          <a:p>
            <a:pPr>
              <a:spcAft>
                <a:spcPts val="0"/>
              </a:spcAft>
              <a:defRPr/>
            </a:pPr>
            <a:r>
              <a:rPr dirty="0"/>
              <a:t>Nařízení vlády č. 181 / 2001 Sb. ve znění Nařízení vlády 336 / 2001 Sb. o technických požadavcích na zdravotnické prostředky</a:t>
            </a:r>
          </a:p>
          <a:p>
            <a:pPr>
              <a:spcAft>
                <a:spcPts val="0"/>
              </a:spcAft>
              <a:defRPr/>
            </a:pPr>
            <a:endParaRPr dirty="0"/>
          </a:p>
          <a:p>
            <a:pPr>
              <a:spcAft>
                <a:spcPts val="0"/>
              </a:spcAft>
              <a:defRPr/>
            </a:pPr>
            <a:r>
              <a:rPr b="1" dirty="0"/>
              <a:t>V platném znění!!!!    … je nutné sledovat novelizace.</a:t>
            </a:r>
          </a:p>
          <a:p>
            <a:pPr>
              <a:spcAft>
                <a:spcPts val="0"/>
              </a:spcAft>
              <a:defRPr/>
            </a:pPr>
            <a:endParaRPr dirty="0"/>
          </a:p>
          <a:p>
            <a:pPr>
              <a:spcAft>
                <a:spcPts val="0"/>
              </a:spcAft>
              <a:defRPr/>
            </a:pPr>
            <a:endParaRPr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02DEF-9417-438E-8C4E-68EEB9748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dirty="0" err="1"/>
              <a:t>Organizace</a:t>
            </a:r>
            <a:r>
              <a:rPr dirty="0"/>
              <a:t> </a:t>
            </a:r>
            <a:r>
              <a:rPr dirty="0" err="1"/>
              <a:t>práce</a:t>
            </a:r>
            <a:r>
              <a:rPr lang="cs-CZ" dirty="0"/>
              <a:t> </a:t>
            </a:r>
            <a:r>
              <a:rPr lang="cs-CZ" dirty="0" err="1"/>
              <a:t>zdr</a:t>
            </a:r>
            <a:r>
              <a:rPr lang="cs-CZ" dirty="0"/>
              <a:t>. pracovníků</a:t>
            </a:r>
            <a:endParaRPr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B1CD56-2A0A-4F40-9B38-DAF88F1C6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sz="2400" dirty="0"/>
              <a:t>Používání </a:t>
            </a:r>
            <a:r>
              <a:rPr sz="2400" b="1" dirty="0"/>
              <a:t>ochranného oděvu </a:t>
            </a:r>
            <a:r>
              <a:rPr sz="2400" dirty="0"/>
              <a:t>a ochranných </a:t>
            </a:r>
            <a:r>
              <a:rPr sz="2400" dirty="0" err="1"/>
              <a:t>pracovních</a:t>
            </a:r>
            <a:r>
              <a:rPr sz="2400" dirty="0"/>
              <a:t> </a:t>
            </a:r>
            <a:r>
              <a:rPr sz="2400" b="1" dirty="0" err="1"/>
              <a:t>pomůcek</a:t>
            </a:r>
            <a:r>
              <a:rPr lang="cs-CZ" sz="2400" b="1" dirty="0"/>
              <a:t>.</a:t>
            </a:r>
            <a:endParaRPr sz="2400" b="1" dirty="0"/>
          </a:p>
          <a:p>
            <a:pPr>
              <a:spcAft>
                <a:spcPts val="0"/>
              </a:spcAft>
              <a:defRPr/>
            </a:pPr>
            <a:r>
              <a:rPr sz="2400" b="1" dirty="0"/>
              <a:t>Mytí rukou </a:t>
            </a:r>
            <a:r>
              <a:rPr sz="2400" dirty="0"/>
              <a:t>dle zamýšleného </a:t>
            </a:r>
            <a:r>
              <a:rPr sz="2400" dirty="0" err="1"/>
              <a:t>pracovního</a:t>
            </a:r>
            <a:r>
              <a:rPr sz="2400" dirty="0"/>
              <a:t> </a:t>
            </a:r>
            <a:r>
              <a:rPr sz="2400" dirty="0" err="1"/>
              <a:t>postupu</a:t>
            </a:r>
            <a:r>
              <a:rPr lang="cs-CZ" sz="2400" dirty="0"/>
              <a:t>.</a:t>
            </a:r>
            <a:br>
              <a:rPr sz="2400" dirty="0"/>
            </a:br>
            <a:r>
              <a:rPr sz="2400" dirty="0"/>
              <a:t>Realizace hygienického filtru na vybraných rizikových pracovištích (operační sály, infekční oddělení apod.)</a:t>
            </a:r>
          </a:p>
          <a:p>
            <a:pPr>
              <a:spcAft>
                <a:spcPts val="0"/>
              </a:spcAft>
              <a:defRPr/>
            </a:pPr>
            <a:r>
              <a:rPr sz="2400" b="1" dirty="0"/>
              <a:t>Očkování</a:t>
            </a:r>
            <a:r>
              <a:rPr sz="2400" dirty="0"/>
              <a:t> zdravotnického personálu na </a:t>
            </a:r>
            <a:r>
              <a:rPr sz="2400" dirty="0" err="1"/>
              <a:t>specifické</a:t>
            </a:r>
            <a:r>
              <a:rPr sz="2400" dirty="0"/>
              <a:t> </a:t>
            </a:r>
            <a:r>
              <a:rPr sz="2400" dirty="0" err="1"/>
              <a:t>choroby</a:t>
            </a:r>
            <a:r>
              <a:rPr lang="cs-CZ" sz="2400" dirty="0"/>
              <a:t>.</a:t>
            </a:r>
            <a:endParaRPr sz="2400" dirty="0"/>
          </a:p>
          <a:p>
            <a:pPr>
              <a:spcAft>
                <a:spcPts val="0"/>
              </a:spcAft>
              <a:defRPr/>
            </a:pPr>
            <a:r>
              <a:rPr sz="2400" dirty="0"/>
              <a:t>Další </a:t>
            </a:r>
            <a:r>
              <a:rPr sz="2400" b="1" dirty="0"/>
              <a:t>vzdělávání</a:t>
            </a:r>
            <a:r>
              <a:rPr sz="2400" dirty="0"/>
              <a:t> </a:t>
            </a:r>
            <a:r>
              <a:rPr sz="2400" dirty="0" err="1"/>
              <a:t>zdravotnického</a:t>
            </a:r>
            <a:r>
              <a:rPr sz="2400" dirty="0"/>
              <a:t> </a:t>
            </a:r>
            <a:r>
              <a:rPr sz="2400" dirty="0" err="1"/>
              <a:t>personálu</a:t>
            </a:r>
            <a:r>
              <a:rPr lang="cs-CZ" sz="2400" dirty="0"/>
              <a:t>.</a:t>
            </a:r>
            <a:endParaRPr sz="2400" dirty="0"/>
          </a:p>
          <a:p>
            <a:pPr>
              <a:spcAft>
                <a:spcPts val="0"/>
              </a:spcAft>
              <a:defRPr/>
            </a:pPr>
            <a:r>
              <a:rPr sz="2400" b="1" dirty="0"/>
              <a:t>Kontrola</a:t>
            </a:r>
            <a:r>
              <a:rPr sz="2400" dirty="0"/>
              <a:t> </a:t>
            </a:r>
            <a:r>
              <a:rPr sz="2400" dirty="0" err="1"/>
              <a:t>hygienické</a:t>
            </a:r>
            <a:r>
              <a:rPr sz="2400" dirty="0"/>
              <a:t> </a:t>
            </a:r>
            <a:r>
              <a:rPr sz="2400" dirty="0" err="1"/>
              <a:t>služby</a:t>
            </a:r>
            <a:r>
              <a:rPr lang="cs-CZ" sz="2400" dirty="0"/>
              <a:t>.</a:t>
            </a:r>
            <a:endParaRPr sz="2400" dirty="0"/>
          </a:p>
          <a:p>
            <a:pPr>
              <a:spcAft>
                <a:spcPts val="0"/>
              </a:spcAft>
              <a:defRPr/>
            </a:pPr>
            <a:r>
              <a:rPr sz="2400" dirty="0" err="1"/>
              <a:t>Dříve</a:t>
            </a:r>
            <a:r>
              <a:rPr sz="2400" dirty="0"/>
              <a:t> uvedené </a:t>
            </a:r>
            <a:r>
              <a:rPr sz="2400" b="1" dirty="0" err="1"/>
              <a:t>zákonné</a:t>
            </a:r>
            <a:r>
              <a:rPr sz="2400" b="1" dirty="0"/>
              <a:t> </a:t>
            </a:r>
            <a:r>
              <a:rPr sz="2400" b="1" dirty="0" err="1"/>
              <a:t>normy</a:t>
            </a:r>
            <a:r>
              <a:rPr lang="cs-CZ" sz="2400" b="1" dirty="0"/>
              <a:t>.</a:t>
            </a:r>
            <a:endParaRPr sz="24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adpis 1">
            <a:extLst>
              <a:ext uri="{FF2B5EF4-FFF2-40B4-BE49-F238E27FC236}">
                <a16:creationId xmlns:a16="http://schemas.microsoft.com/office/drawing/2014/main" id="{42850A95-6D3D-4DAF-A071-B76FC963C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Provozní</a:t>
            </a:r>
            <a:r>
              <a:rPr altLang="cs-CZ" dirty="0"/>
              <a:t> </a:t>
            </a:r>
            <a:r>
              <a:rPr altLang="cs-CZ" dirty="0" err="1"/>
              <a:t>opatření</a:t>
            </a:r>
            <a:r>
              <a:rPr altLang="cs-CZ" dirty="0"/>
              <a:t> – </a:t>
            </a:r>
            <a:r>
              <a:rPr altLang="cs-CZ" dirty="0" err="1"/>
              <a:t>provozní</a:t>
            </a:r>
            <a:r>
              <a:rPr altLang="cs-CZ" dirty="0"/>
              <a:t> </a:t>
            </a:r>
            <a:r>
              <a:rPr altLang="cs-CZ" dirty="0" err="1"/>
              <a:t>řád</a:t>
            </a:r>
            <a:endParaRPr alt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F23498-C48F-4B56-8A0C-42BCC17B4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49000"/>
            <a:ext cx="10753200" cy="4689000"/>
          </a:xfrm>
        </p:spPr>
        <p:txBody>
          <a:bodyPr rtlCol="0">
            <a:noAutofit/>
          </a:bodyPr>
          <a:lstStyle/>
          <a:p>
            <a:pPr lvl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 </a:t>
            </a:r>
            <a:r>
              <a:rPr sz="2200" dirty="0" err="1"/>
              <a:t>požadavky</a:t>
            </a:r>
            <a:r>
              <a:rPr sz="2200" dirty="0"/>
              <a:t> na provádění dezinfekce a sterilizace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 </a:t>
            </a:r>
            <a:r>
              <a:rPr sz="2200" dirty="0" err="1"/>
              <a:t>požadavky</a:t>
            </a:r>
            <a:r>
              <a:rPr sz="2200" dirty="0"/>
              <a:t> na provádění sanitárního úklidu na jednotlivých odděleních (častěji na rizikových pracovištích – TRN, kožní, dialyzační středisko, JIP, operační sály apod.)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 </a:t>
            </a:r>
            <a:r>
              <a:rPr sz="2200" dirty="0" err="1"/>
              <a:t>požadavky</a:t>
            </a:r>
            <a:r>
              <a:rPr sz="2200" dirty="0"/>
              <a:t> na zacházení s ústavním prádlem (uložení, převoz, obaly apod.)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 </a:t>
            </a:r>
            <a:r>
              <a:rPr sz="2200" dirty="0" err="1"/>
              <a:t>požadavky</a:t>
            </a:r>
            <a:r>
              <a:rPr sz="2200" dirty="0"/>
              <a:t> na zacházení s biologickým materiálem (používání rukavic, skladování – zvl. lednice, převoz, nádoby, dekontaminace apod.)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 </a:t>
            </a:r>
            <a:r>
              <a:rPr sz="2200" dirty="0" err="1"/>
              <a:t>požadavky</a:t>
            </a:r>
            <a:r>
              <a:rPr sz="2200" dirty="0"/>
              <a:t> na manipulaci se zdravotnickým odpadem (kategorizace odpadů – specifický zdravotnický a běžný komunální, kategorizace pytlů na odpad dle druhu odpadového materiálu apod.)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 </a:t>
            </a:r>
            <a:r>
              <a:rPr sz="2200" dirty="0" err="1"/>
              <a:t>požadavky</a:t>
            </a:r>
            <a:r>
              <a:rPr sz="2200" dirty="0"/>
              <a:t> na dopravu jídla, pacientů, odpadu, sterilního materiálu (nekřížit cesty – špinavou a čistou, výtah určený pro určitý provoz apod.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A47AD6-C70F-4C7C-B92D-85AC07A19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Faktory napomáhající vzniku a šíření HCAI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3282AC-AEBC-4815-8487-BE86156A5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48999"/>
            <a:ext cx="10753200" cy="443129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cs-CZ" altLang="cs-CZ" sz="2400" b="1" dirty="0"/>
              <a:t>Hygienické a provozní nedostatky na pracovišti</a:t>
            </a:r>
            <a:r>
              <a:rPr lang="cs-CZ" altLang="cs-CZ" sz="2400" dirty="0"/>
              <a:t>: 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000" dirty="0"/>
              <a:t>porucha sterilizačních přístrojů, kuchyně, prádelny, zanedbání asepse a antisepse. </a:t>
            </a:r>
          </a:p>
          <a:p>
            <a:pPr>
              <a:lnSpc>
                <a:spcPct val="150000"/>
              </a:lnSpc>
              <a:defRPr/>
            </a:pPr>
            <a:r>
              <a:rPr lang="cs-CZ" altLang="cs-CZ" sz="2400" b="1" dirty="0"/>
              <a:t>Invazivní zákroky</a:t>
            </a:r>
            <a:r>
              <a:rPr lang="cs-CZ" altLang="cs-CZ" sz="2400" dirty="0"/>
              <a:t>: 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000" dirty="0"/>
              <a:t>Nefyziologické otevření dýchacích cest, krevního řečiště a močových cest, injekce, infuze, transfuze, katetrizace, endoskopie, endotracheální narkóza, </a:t>
            </a:r>
            <a:r>
              <a:rPr lang="cs-CZ" altLang="cs-CZ" sz="2000" dirty="0" err="1"/>
              <a:t>shunty</a:t>
            </a:r>
            <a:r>
              <a:rPr lang="cs-CZ" altLang="cs-CZ" sz="2000" dirty="0"/>
              <a:t>, drény, peritoneální dialýza.  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000" dirty="0"/>
              <a:t>Kontaminace připojeného systému exogenní i endogenní flórou (po kolonizaci následuje infekce). </a:t>
            </a:r>
          </a:p>
          <a:p>
            <a:pPr lvl="1" algn="ctr">
              <a:lnSpc>
                <a:spcPct val="150000"/>
              </a:lnSpc>
              <a:defRPr/>
            </a:pPr>
            <a:r>
              <a:rPr lang="cs-CZ" altLang="cs-CZ" sz="2000" b="1" i="1" dirty="0">
                <a:solidFill>
                  <a:srgbClr val="FF0000"/>
                </a:solidFill>
              </a:rPr>
              <a:t>Nadbytečné používání kanyl a katetrů a jejich snadná kontaminace – největší riziko pro pacienta!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0000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030516-1EFD-4BAB-8F3E-C6379A6F5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Nejčastější HCAI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1D5D079-00B3-439F-AB0F-C78DB5EFC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548443"/>
            <a:ext cx="10753200" cy="39600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cs-CZ" altLang="cs-CZ" sz="2400" b="1" dirty="0">
                <a:solidFill>
                  <a:schemeClr val="folHlink"/>
                </a:solidFill>
              </a:rPr>
              <a:t>Infekce močového ústrojí</a:t>
            </a:r>
            <a:r>
              <a:rPr lang="cs-CZ" altLang="cs-CZ" sz="2400" b="1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altLang="cs-CZ" sz="2400" b="1" dirty="0"/>
              <a:t>	</a:t>
            </a:r>
            <a:r>
              <a:rPr lang="cs-CZ" altLang="cs-CZ" sz="2400" dirty="0"/>
              <a:t>po operacích a jiných invazivních výkonech.</a:t>
            </a:r>
          </a:p>
          <a:p>
            <a:pPr marL="514350" indent="-51435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cs-CZ" altLang="cs-CZ" sz="2400" b="1" dirty="0">
                <a:solidFill>
                  <a:schemeClr val="folHlink"/>
                </a:solidFill>
              </a:rPr>
              <a:t>Respirační ústrojí</a:t>
            </a:r>
            <a:r>
              <a:rPr lang="cs-CZ" altLang="cs-CZ" sz="2400" b="1" dirty="0"/>
              <a:t> </a:t>
            </a:r>
            <a:r>
              <a:rPr lang="cs-CZ" altLang="cs-CZ" sz="2400" dirty="0"/>
              <a:t>– nejčastěji </a:t>
            </a:r>
            <a:r>
              <a:rPr lang="cs-CZ" altLang="cs-CZ" sz="2400" b="1" dirty="0"/>
              <a:t>pneumonie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altLang="cs-CZ" sz="2400" b="1" dirty="0"/>
              <a:t>	</a:t>
            </a:r>
            <a:r>
              <a:rPr lang="cs-CZ" altLang="cs-CZ" sz="2400" dirty="0"/>
              <a:t>oslabení a nepohybliví nemocní, především na UPV – způsobeny 	gramnegativními baktériemi (</a:t>
            </a:r>
            <a:r>
              <a:rPr lang="cs-CZ" altLang="cs-CZ" sz="2400" dirty="0" err="1">
                <a:solidFill>
                  <a:srgbClr val="FF0000"/>
                </a:solidFill>
              </a:rPr>
              <a:t>Pseudomonas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aeruginosa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Klebsiella</a:t>
            </a:r>
            <a:r>
              <a:rPr lang="cs-CZ" altLang="cs-CZ" sz="2400" dirty="0">
                <a:solidFill>
                  <a:srgbClr val="FF0000"/>
                </a:solidFill>
              </a:rPr>
              <a:t> 	</a:t>
            </a:r>
            <a:r>
              <a:rPr lang="cs-CZ" altLang="cs-CZ" sz="2400" dirty="0" err="1">
                <a:solidFill>
                  <a:srgbClr val="FF0000"/>
                </a:solidFill>
              </a:rPr>
              <a:t>pneumoniae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 err="1">
                <a:solidFill>
                  <a:srgbClr val="FF0000"/>
                </a:solidFill>
              </a:rPr>
              <a:t>Legionella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pneumophila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/>
              <a:t>ale také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Staphylococus</a:t>
            </a:r>
            <a:r>
              <a:rPr lang="cs-CZ" altLang="cs-CZ" sz="2400" dirty="0">
                <a:solidFill>
                  <a:srgbClr val="FF0000"/>
                </a:solidFill>
              </a:rPr>
              <a:t> aureus).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cs-CZ" altLang="cs-CZ" sz="2400" b="1" dirty="0">
                <a:solidFill>
                  <a:schemeClr val="accent1"/>
                </a:solidFill>
              </a:rPr>
              <a:t>3.</a:t>
            </a:r>
            <a:r>
              <a:rPr lang="cs-CZ" altLang="cs-CZ" sz="2400" b="1" dirty="0">
                <a:solidFill>
                  <a:schemeClr val="folHlink"/>
                </a:solidFill>
              </a:rPr>
              <a:t>	Krevní řečiště</a:t>
            </a:r>
            <a:r>
              <a:rPr lang="cs-CZ" altLang="cs-CZ" sz="2400" dirty="0"/>
              <a:t> – katétrové sepse 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cs-CZ" altLang="cs-CZ" sz="2400" dirty="0"/>
              <a:t>	(periferní, centrální), nejzávažnější – nález ve stěru z místa vpichu i na špičce vytaženého katétru.</a:t>
            </a:r>
          </a:p>
          <a:p>
            <a:pPr marL="0" indent="0">
              <a:buNone/>
            </a:pPr>
            <a:endParaRPr lang="cs-CZ" altLang="cs-CZ" sz="2400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2969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87839-61BC-4A31-ADAB-40DE48B7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Nejčastější HCAI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354A0D-1D50-4B4D-8503-897A27A2E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 startAt="4"/>
            </a:pPr>
            <a:r>
              <a:rPr lang="cs-CZ" altLang="cs-CZ" sz="2400" b="1" dirty="0">
                <a:solidFill>
                  <a:schemeClr val="folHlink"/>
                </a:solidFill>
              </a:rPr>
              <a:t>V místě chirurgického výkonu – časné</a:t>
            </a:r>
            <a:r>
              <a:rPr lang="cs-CZ" altLang="cs-CZ" sz="2400" b="1" dirty="0"/>
              <a:t> </a:t>
            </a:r>
          </a:p>
          <a:p>
            <a:pPr marL="0" indent="0">
              <a:buNone/>
            </a:pPr>
            <a:r>
              <a:rPr lang="cs-CZ" altLang="cs-CZ" sz="2400" b="1" dirty="0"/>
              <a:t>	</a:t>
            </a:r>
            <a:r>
              <a:rPr lang="cs-CZ" altLang="cs-CZ" sz="2400" dirty="0"/>
              <a:t>lehčí, povrchové – kůže a podkoží; závažnější hluboké – měkké tkáně, 	fascie, svaly…</a:t>
            </a:r>
          </a:p>
          <a:p>
            <a:pPr marL="514350" indent="-514350">
              <a:buAutoNum type="arabicPeriod" startAt="5"/>
            </a:pPr>
            <a:r>
              <a:rPr lang="cs-CZ" altLang="cs-CZ" sz="2400" b="1" dirty="0">
                <a:solidFill>
                  <a:schemeClr val="folHlink"/>
                </a:solidFill>
              </a:rPr>
              <a:t>Gastrointestinální</a:t>
            </a:r>
            <a:r>
              <a:rPr lang="cs-CZ" altLang="cs-CZ" sz="2400" b="1" dirty="0"/>
              <a:t> </a:t>
            </a:r>
          </a:p>
          <a:p>
            <a:pPr marL="0" indent="0">
              <a:buNone/>
            </a:pPr>
            <a:r>
              <a:rPr lang="cs-CZ" altLang="cs-CZ" sz="2400" b="1" dirty="0"/>
              <a:t>	</a:t>
            </a:r>
            <a:r>
              <a:rPr lang="cs-CZ" altLang="cs-CZ" sz="2400" dirty="0"/>
              <a:t>obvykle těžká průjmová opatření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cs-CZ" altLang="cs-CZ" sz="2400" dirty="0"/>
          </a:p>
          <a:p>
            <a:pPr marL="514350" indent="-514350">
              <a:buAutoNum type="arabicPeriod" startAt="6"/>
            </a:pPr>
            <a:r>
              <a:rPr lang="cs-CZ" altLang="cs-CZ" sz="2400" b="1" dirty="0">
                <a:solidFill>
                  <a:schemeClr val="folHlink"/>
                </a:solidFill>
              </a:rPr>
              <a:t>Virové hepatitidy B, C</a:t>
            </a:r>
            <a:r>
              <a:rPr lang="cs-CZ" altLang="cs-CZ" sz="2400" dirty="0"/>
              <a:t> </a:t>
            </a:r>
          </a:p>
          <a:p>
            <a:pPr marL="0" indent="0">
              <a:buNone/>
            </a:pPr>
            <a:r>
              <a:rPr lang="cs-CZ" altLang="cs-CZ" sz="2400" dirty="0"/>
              <a:t>	přenos krví, popř. tkáňovou tekutinou infikovaných osob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8402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2F12A5-31C0-4EE0-AD02-205B42A5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Opatření pro zabránění vzniku HCAI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DA96B2-EE21-412C-854F-6740635F4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32849"/>
            <a:ext cx="10753200" cy="3960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cs-CZ" altLang="cs-CZ" sz="2800" b="1" dirty="0"/>
              <a:t>Preventivní opatření: 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400" dirty="0"/>
              <a:t>provozním protiepidemický řád, 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400" dirty="0"/>
              <a:t>hygiena pacienta, 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400" dirty="0"/>
              <a:t>hygiena ošetřujícího personálu (mytí rukou!).</a:t>
            </a:r>
          </a:p>
          <a:p>
            <a:pPr>
              <a:lnSpc>
                <a:spcPct val="150000"/>
              </a:lnSpc>
              <a:defRPr/>
            </a:pPr>
            <a:r>
              <a:rPr lang="cs-CZ" altLang="cs-CZ" sz="2800" b="1" dirty="0"/>
              <a:t>Represivní opatření </a:t>
            </a:r>
            <a:r>
              <a:rPr lang="cs-CZ" altLang="cs-CZ" sz="2800" dirty="0"/>
              <a:t>– zabrání rozšíření již vzniklé infekce. 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400" dirty="0"/>
              <a:t>Většinou jsou prováděna současně, není nutno je oddělovat. 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400" dirty="0"/>
              <a:t>Uplatňují se v ohnisku nákazy a jsou zaměřena na zdroj, cestu přenosu a vnímavého pacienta.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4070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09228D-AED8-41CE-B1CA-648F08AB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Zdravotník jako zdroj HCAI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281FF4-4D12-4A21-96F6-50F500890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Personál → pacient : těsný, oboustranný vztah.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>
                <a:solidFill>
                  <a:srgbClr val="FF0000"/>
                </a:solidFill>
              </a:rPr>
              <a:t> V procesu šíření NN – nejdůležitější ruce zdravotníka !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Mýt a dezinfikovat ruce podle potřeby.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Používat všechny dostupné bariérové ošetřovatelské techniky.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Maximálně využívat jednorázové pomůcky – ústenky, rukavice, ochranný  oděv, papírové kapesníky.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Dodržovat zásady hygienicko-epidemiologického režimu.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1155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7AB221-66CC-44A5-AC2B-057C6D13E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Prevence HCAI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00D717-3403-4140-A2A4-5AA0A5D62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altLang="cs-CZ" sz="2400" b="1" dirty="0">
                <a:solidFill>
                  <a:schemeClr val="folHlink"/>
                </a:solidFill>
              </a:rPr>
              <a:t>Dekontaminační postupy</a:t>
            </a:r>
            <a:r>
              <a:rPr lang="cs-CZ" altLang="cs-CZ" sz="2400" dirty="0"/>
              <a:t>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cs-CZ" altLang="cs-CZ" sz="2400" dirty="0"/>
              <a:t> úklid, mytí, praní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cs-CZ" altLang="cs-CZ" sz="2400" dirty="0"/>
              <a:t> dezinfekce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cs-CZ" altLang="cs-CZ" sz="2400" dirty="0"/>
              <a:t> sterilizace</a:t>
            </a:r>
          </a:p>
          <a:p>
            <a:pPr marL="201168" lvl="1" indent="0">
              <a:buNone/>
            </a:pPr>
            <a:endParaRPr lang="cs-CZ" alt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1613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E08AE-D91D-4B05-A7C6-F0F067DFA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Vyhláška MZ ČR č. 306/2012 Sb.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D147FD-1829-4965-B217-ADD6D300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871999"/>
            <a:ext cx="10753200" cy="4655409"/>
          </a:xfrm>
        </p:spPr>
        <p:txBody>
          <a:bodyPr>
            <a:normAutofit fontScale="85000" lnSpcReduction="10000"/>
          </a:bodyPr>
          <a:lstStyle/>
          <a:p>
            <a:pPr lvl="1">
              <a:lnSpc>
                <a:spcPct val="170000"/>
              </a:lnSpc>
              <a:buFont typeface="Arial" charset="0"/>
              <a:buChar char="•"/>
              <a:defRPr/>
            </a:pPr>
            <a:r>
              <a:rPr lang="cs-CZ" sz="2600" dirty="0"/>
              <a:t> upravuje podmínky předcházení vzniku a šíření infekčních onemocnění a hygienické požadavky na provoz  zdravotnických zařízení a ústavů sociální péče,</a:t>
            </a:r>
          </a:p>
          <a:p>
            <a:pPr marL="201168" lvl="1" indent="0">
              <a:lnSpc>
                <a:spcPct val="100000"/>
              </a:lnSpc>
              <a:buNone/>
              <a:defRPr/>
            </a:pPr>
            <a:endParaRPr lang="cs-CZ" sz="2600" dirty="0"/>
          </a:p>
          <a:p>
            <a:pPr lvl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cs-CZ" sz="2600" dirty="0"/>
              <a:t> podrobně specifikuje: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  <a:defRPr/>
            </a:pPr>
            <a:r>
              <a:rPr lang="cs-CZ" sz="2000" dirty="0"/>
              <a:t>způsob a rozsah hlášení infekčních onemocnění s výjimkou nemocničních nákaz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  <a:defRPr/>
            </a:pPr>
            <a:r>
              <a:rPr lang="cs-CZ" sz="2000" dirty="0"/>
              <a:t>způsob hlášení nemocničních nákaz,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  <a:defRPr/>
            </a:pPr>
            <a:r>
              <a:rPr lang="cs-CZ" sz="2000" dirty="0"/>
              <a:t>seznam infekčních onemocnění, při nichž se nařizuje izolace na lůžkových odděleních nemocnic nebo léčebných ústavů a u nemocí, jejichž léčení je povinné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  <a:defRPr/>
            </a:pPr>
            <a:r>
              <a:rPr lang="cs-CZ" sz="2000" dirty="0"/>
              <a:t>lékařské prohlídky u fyzických osob vykonávajících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  <a:defRPr/>
            </a:pPr>
            <a:r>
              <a:rPr lang="cs-CZ" sz="2000" dirty="0"/>
              <a:t>činnosti epidemiologicky závažné,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  <a:defRPr/>
            </a:pPr>
            <a:r>
              <a:rPr lang="cs-CZ" sz="2000" dirty="0"/>
              <a:t>zásady pro odběr a vyšetření biologického materiálu a náležitosti žádanky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  <a:defRPr/>
            </a:pPr>
            <a:r>
              <a:rPr lang="cs-CZ" sz="2000" dirty="0"/>
              <a:t>příjem a ošetřování fyzických osob ve zdravotnických zařízeních a ústavech sociální péče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  <a:defRPr/>
            </a:pPr>
            <a:r>
              <a:rPr lang="cs-CZ" sz="2000" dirty="0"/>
              <a:t>úklid prostor zařízení léčebně preventivní péče a ústavů sociální péče.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4417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76B62-F9DB-4AD7-B38A-0049A3271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vyhlášky…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49B9D9-EE08-44C0-AE47-9EE254703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při ošetřovatelských činnostech s</a:t>
            </a:r>
            <a:r>
              <a:rPr lang="cs-CZ" sz="2400" u="sng" dirty="0"/>
              <a:t>e dodržují zásady aseptické manipulace, dekontaminace pomůcek a prostředí </a:t>
            </a:r>
            <a:r>
              <a:rPr lang="cs-CZ" sz="2400" dirty="0"/>
              <a:t>v souladu s platnými předpisy,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při práci </a:t>
            </a:r>
            <a:r>
              <a:rPr lang="cs-CZ" sz="2400" u="sng" dirty="0"/>
              <a:t>se používají předepsané ochranné pracovní prostředky a pomůcky </a:t>
            </a:r>
            <a:r>
              <a:rPr lang="cs-CZ" sz="2400" dirty="0"/>
              <a:t>dle charakteru vykonávané činnosti (kalhoty, košile, obuv), </a:t>
            </a:r>
            <a:r>
              <a:rPr lang="cs-CZ" sz="2400" u="sng" dirty="0"/>
              <a:t>jednorázové rukavice, ústní rouška,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u="sng" dirty="0"/>
              <a:t> k vyšetření každého pacienta personál přistupuje až po mechanickém mytí rukou a ruce si utírá do jednorázového materiálu</a:t>
            </a:r>
            <a:r>
              <a:rPr lang="cs-CZ" sz="2400" dirty="0"/>
              <a:t>, který je uložen v krytém zásobníku,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u="sng" dirty="0"/>
              <a:t> před</a:t>
            </a:r>
            <a:r>
              <a:rPr lang="cs-CZ" sz="2400" dirty="0"/>
              <a:t> parenterálním výkonem, </a:t>
            </a:r>
            <a:r>
              <a:rPr lang="cs-CZ" sz="2400" u="sng" dirty="0"/>
              <a:t>po</a:t>
            </a:r>
            <a:r>
              <a:rPr lang="cs-CZ" sz="2400" dirty="0"/>
              <a:t> vyšetření pacienta, </a:t>
            </a:r>
            <a:r>
              <a:rPr lang="cs-CZ" sz="2400" u="sng" dirty="0"/>
              <a:t>po</a:t>
            </a:r>
            <a:r>
              <a:rPr lang="cs-CZ" sz="2400" dirty="0"/>
              <a:t> kontaktu s biologickým materiálem, použitými pomůckami nebo použitým prádlem </a:t>
            </a:r>
            <a:r>
              <a:rPr lang="cs-CZ" sz="2400" u="sng" dirty="0"/>
              <a:t>se provádí hygienická dezinfekce rukou</a:t>
            </a:r>
            <a:r>
              <a:rPr lang="cs-CZ" sz="2400" dirty="0"/>
              <a:t> </a:t>
            </a:r>
            <a:r>
              <a:rPr lang="cs-CZ" sz="2400" dirty="0" err="1"/>
              <a:t>virucidním</a:t>
            </a:r>
            <a:r>
              <a:rPr lang="cs-CZ" sz="2400" dirty="0"/>
              <a:t> dezinfekčním přípravkem,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0758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ECAA8-A88C-458B-9685-06D4FF39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vyhlášky…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30C9DD-1436-46E9-856F-3600D9C6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sz="2400" dirty="0"/>
              <a:t> na pokrytí vyšetřovacích stolů a lehátek, kde dochází ke styku s obnaženou částí těla pacienta se používá jednorázový materiál, který je měněn po každém pacientovi,</a:t>
            </a:r>
          </a:p>
          <a:p>
            <a:pPr>
              <a:buFont typeface="Arial" charset="0"/>
              <a:buChar char="•"/>
              <a:defRPr/>
            </a:pPr>
            <a:r>
              <a:rPr lang="cs-CZ" sz="2400" dirty="0"/>
              <a:t> k parenterálním výkonům se používají pouze sterilní nástroje a pomůcky a při manipulaci s nimi se dodržují zásady aseptické manipulace,</a:t>
            </a:r>
          </a:p>
          <a:p>
            <a:pPr>
              <a:buFont typeface="Arial" charset="0"/>
              <a:buChar char="•"/>
              <a:defRPr/>
            </a:pPr>
            <a:r>
              <a:rPr lang="cs-CZ" sz="2400" dirty="0"/>
              <a:t> při manipulaci se sterilními pomůckami se dodržují zásady asepse a sterility,</a:t>
            </a:r>
          </a:p>
          <a:p>
            <a:pPr>
              <a:buFont typeface="Arial" charset="0"/>
              <a:buChar char="•"/>
              <a:defRPr/>
            </a:pPr>
            <a:r>
              <a:rPr lang="cs-CZ" sz="2400" dirty="0"/>
              <a:t> vysterilizované nástroje se uchovávají ve sterilizačních obalech (případně ještě v ochranných obalech) s dodržením vyznačené expirační doby,</a:t>
            </a:r>
          </a:p>
          <a:p>
            <a:pPr>
              <a:buFont typeface="Arial" charset="0"/>
              <a:buChar char="•"/>
              <a:defRPr/>
            </a:pPr>
            <a:r>
              <a:rPr lang="cs-CZ" sz="2400" dirty="0"/>
              <a:t> odběr a manipulace s biologickým materiálem se provádí na vyčleněném odběrovém místě.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978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D1A0E6-037B-44A6-99A6-C20ADE23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Péče o prostředí pacienta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536CFC-3355-4BE9-9B54-8C862D7A4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Dostupnost.</a:t>
            </a:r>
          </a:p>
          <a:p>
            <a:r>
              <a:rPr lang="cs-CZ" dirty="0"/>
              <a:t>Bezpečnost.</a:t>
            </a:r>
          </a:p>
          <a:p>
            <a:r>
              <a:rPr lang="cs-CZ" dirty="0"/>
              <a:t>Čistota.</a:t>
            </a:r>
          </a:p>
          <a:p>
            <a:r>
              <a:rPr lang="cs-CZ" dirty="0"/>
              <a:t>Diskrétnost.</a:t>
            </a:r>
          </a:p>
          <a:p>
            <a:r>
              <a:rPr lang="cs-CZ" dirty="0"/>
              <a:t>Větrání.</a:t>
            </a:r>
          </a:p>
          <a:p>
            <a:r>
              <a:rPr lang="cs-CZ" dirty="0"/>
              <a:t>Přístup personálu.</a:t>
            </a:r>
          </a:p>
          <a:p>
            <a:r>
              <a:rPr lang="cs-CZ" dirty="0"/>
              <a:t>Klid.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4221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6E676-C586-445A-AED5-A3ABE085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9C9EEC-8BEA-451A-88D9-598905EA7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86196B-2131-4CF0-9B2E-7BB8FD811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86603"/>
            <a:ext cx="10058400" cy="557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11A6A07-8C59-47D3-98B1-2CCF5249EB7E}"/>
              </a:ext>
            </a:extLst>
          </p:cNvPr>
          <p:cNvSpPr/>
          <p:nvPr/>
        </p:nvSpPr>
        <p:spPr>
          <a:xfrm>
            <a:off x="1906292" y="4656192"/>
            <a:ext cx="8384583" cy="503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481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97F161D-B260-4539-BA32-A85D36C8793F}"/>
              </a:ext>
            </a:extLst>
          </p:cNvPr>
          <p:cNvSpPr/>
          <p:nvPr/>
        </p:nvSpPr>
        <p:spPr>
          <a:xfrm>
            <a:off x="1069384" y="1309769"/>
            <a:ext cx="9760194" cy="3477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000" dirty="0">
                <a:latin typeface="Arial Black" pitchFamily="34" charset="0"/>
                <a:cs typeface="Times New Roman" pitchFamily="18" charset="0"/>
              </a:rPr>
              <a:t>Profylaxe onemocnění virovou hepatitidou po mimořádné expozici zdravotníka krví pacientů při poranění </a:t>
            </a:r>
            <a:r>
              <a:rPr lang="pl-PL" sz="2000" dirty="0">
                <a:latin typeface="Arial Black" pitchFamily="34" charset="0"/>
                <a:cs typeface="Times New Roman" pitchFamily="18" charset="0"/>
              </a:rPr>
              <a:t>a závažné kontaminaci kůže a sliznic vyžaduje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defRPr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nechat ránu několik minut krvácet, pak asi 10 minut důkladně vymývat mýdlem nebo detergentním roztokem a dezinfikovat přípravkem s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virucidním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účinkem, např.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Jodisolem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, nebo 0,2% roztokem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Persterilu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.  V případě drobných poranění, která prakticky nekrvácejí, začít s vymýváním ihned nebo krvácení vyvolat,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odběr vzorku krve pro ověření stavu imunity vůči virovým hepatitidám VHA, VHB, VHC v době expozice nákaze a je-li známý pacient, jehož biologickému materiálu byl poraněný exponován, je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nutne vyšetřeni na virove hepatitidy u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tohoto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pacienta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5CC56-5DCA-4638-AB0E-F1FEC9F2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Asepse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25182A-8F98-42A3-A67A-041DDC795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u="sng" dirty="0"/>
              <a:t> naprostá nepřítomnost </a:t>
            </a:r>
            <a:r>
              <a:rPr lang="cs-CZ" sz="2400" dirty="0"/>
              <a:t>mikroorganismů a choroboplodných zárodků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v praxi se jedná o </a:t>
            </a:r>
            <a:r>
              <a:rPr lang="cs-CZ" sz="2400" u="sng" dirty="0"/>
              <a:t>opatření a postupy bránící kontaminaci sterilního prostředí </a:t>
            </a:r>
            <a:r>
              <a:rPr lang="cs-CZ" sz="2400" dirty="0"/>
              <a:t>mikroorganismy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nutný předpoklad pro většinu chirurgických a jiných invazivních lékařských či ošetřovatelských výkonů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srgbClr val="FF0000"/>
                </a:solidFill>
              </a:rPr>
              <a:t> dosáhneme jí pomocí sterilizace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FF0000"/>
                </a:solidFill>
              </a:rPr>
              <a:t> aseptický = sterilní</a:t>
            </a:r>
          </a:p>
          <a:p>
            <a:pPr lvl="1"/>
            <a:endParaRPr lang="cs-CZ" sz="2200" dirty="0"/>
          </a:p>
          <a:p>
            <a:pPr marL="201168" lvl="1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145229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31CE28-9824-403E-9B55-E22551D39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aseptická opatření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F6D930-FBF0-4B25-B594-AFC15E926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  rozdělení pracovišť na aseptickou a septickou část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  používání sterilních nástrojů, pomůcek, léčiv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  zajištění sterilního prostředí při invazivních výkonech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  dezinfekce, používání ochranných pomůcek, sterilních rukavic 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7325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58CBE-EE7E-4740-B512-E3071C40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Antisepse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544EE9-DEEA-40D1-BDE1-AD2341CE4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49000"/>
            <a:ext cx="10753200" cy="4951800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soubor postupů a opatření, které mají za cíl </a:t>
            </a:r>
            <a:r>
              <a:rPr lang="cs-CZ" sz="2400" u="sng" dirty="0"/>
              <a:t>odstranit patogenní mikroorganismy </a:t>
            </a:r>
            <a:r>
              <a:rPr lang="cs-CZ" sz="2400" dirty="0"/>
              <a:t>z povrchu kůže, sliznic nebo tkání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má mít nízkou tkáňovou toxicitu, nesmí být karcinogenní, mutagenní, teratogenní a nemá vyvolávat alergie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společně s asepsí důležitý předpoklad pro chirurgické výkony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u="sng" dirty="0"/>
              <a:t> dosahuje se pomocí </a:t>
            </a:r>
            <a:r>
              <a:rPr lang="cs-CZ" sz="2400" b="1" u="sng" dirty="0">
                <a:solidFill>
                  <a:srgbClr val="FF0000"/>
                </a:solidFill>
              </a:rPr>
              <a:t>dezinfekce</a:t>
            </a:r>
          </a:p>
          <a:p>
            <a:pPr>
              <a:lnSpc>
                <a:spcPct val="150000"/>
              </a:lnSpc>
              <a:defRPr/>
            </a:pPr>
            <a:r>
              <a:rPr lang="cs-CZ" altLang="cs-CZ" sz="2400" dirty="0"/>
              <a:t>Rozlišujeme antiseptické </a:t>
            </a:r>
            <a:r>
              <a:rPr lang="cs-CZ" altLang="cs-CZ" sz="2400" dirty="0">
                <a:solidFill>
                  <a:schemeClr val="accent1">
                    <a:lumMod val="75000"/>
                  </a:schemeClr>
                </a:solidFill>
              </a:rPr>
              <a:t>postupy</a:t>
            </a:r>
            <a:r>
              <a:rPr lang="cs-CZ" altLang="cs-CZ" sz="2400" dirty="0"/>
              <a:t>: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fyzikální</a:t>
            </a: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sz="2000" dirty="0"/>
              <a:t>– např. omývání, drenáž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chemické</a:t>
            </a:r>
            <a:r>
              <a:rPr lang="cs-CZ" altLang="cs-CZ" sz="2000" dirty="0"/>
              <a:t> – např. antiseptika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mechanické</a:t>
            </a:r>
            <a:r>
              <a:rPr lang="cs-CZ" altLang="cs-CZ" sz="2000" dirty="0"/>
              <a:t> – např. odstranění nekrotických tkání, cizích těles</a:t>
            </a:r>
          </a:p>
          <a:p>
            <a:pPr lvl="1">
              <a:buFont typeface="Arial" charset="0"/>
              <a:buChar char="•"/>
              <a:defRPr/>
            </a:pPr>
            <a:endParaRPr lang="cs-CZ" sz="2000" b="1" u="sng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825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B9561D-C15B-42DD-937C-8528D48E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Antiseptika a </a:t>
            </a:r>
            <a:r>
              <a:rPr lang="cs-CZ" dirty="0" err="1"/>
              <a:t>dezinficiencia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030657-4C2C-40A7-BF50-D1C41BD12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 látky, které usmrcují mikroorganismy a používají se k dezinfekci a antisepsi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 toxicky působí nejen na mikroorganismus, ale i na buňky hostitelského organismu, proto se používají</a:t>
            </a:r>
          </a:p>
          <a:p>
            <a:pPr lvl="1">
              <a:lnSpc>
                <a:spcPct val="150000"/>
              </a:lnSpc>
              <a:buFont typeface="Arial" charset="0"/>
              <a:buChar char="–"/>
              <a:defRPr/>
            </a:pPr>
            <a:r>
              <a:rPr lang="cs-CZ" sz="2400" dirty="0">
                <a:latin typeface="Arial Black" pitchFamily="34" charset="0"/>
              </a:rPr>
              <a:t> </a:t>
            </a:r>
            <a:r>
              <a:rPr lang="cs-CZ" sz="2400" dirty="0" err="1">
                <a:latin typeface="Arial Black" pitchFamily="34" charset="0"/>
              </a:rPr>
              <a:t>dezinficiencia</a:t>
            </a:r>
            <a:r>
              <a:rPr lang="cs-CZ" sz="2400" dirty="0"/>
              <a:t> → pomůcky, povrchy, prostředí</a:t>
            </a:r>
          </a:p>
          <a:p>
            <a:pPr lvl="1">
              <a:lnSpc>
                <a:spcPct val="150000"/>
              </a:lnSpc>
              <a:buFont typeface="Arial" charset="0"/>
              <a:buChar char="–"/>
              <a:defRPr/>
            </a:pPr>
            <a:r>
              <a:rPr lang="cs-CZ" sz="2400" dirty="0">
                <a:latin typeface="Arial Black" pitchFamily="34" charset="0"/>
              </a:rPr>
              <a:t> antiseptika</a:t>
            </a:r>
            <a:r>
              <a:rPr lang="cs-CZ" sz="2400" dirty="0"/>
              <a:t> → lokálně  (tkáně, kůže, sliznice)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 mají omezené spektrum účinnosti → závisí na koncentraci, době expozice, teplotě, atd.</a:t>
            </a:r>
          </a:p>
          <a:p>
            <a:pPr>
              <a:lnSpc>
                <a:spcPct val="15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0351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5F9BFE0-1F5B-4952-B9BE-B9BAD06C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Hygienické mytí a desinfekce rukou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851FCAC-76CB-4035-9D85-537FD4064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39" y="1846263"/>
            <a:ext cx="5147201" cy="445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478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CBB4EA-2EAB-4A89-946C-0DAF1A05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Světový den hygieny rukou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283BDA-646B-4BAA-8F70-0F51EC813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872000"/>
            <a:ext cx="10753200" cy="4266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5. května </a:t>
            </a:r>
            <a:r>
              <a:rPr lang="cs-CZ" sz="2400" b="1" dirty="0"/>
              <a:t>+ kampaň Světové zdravotnické organizace (WHO) </a:t>
            </a:r>
            <a:r>
              <a:rPr lang="cs-CZ" sz="2400" b="1" dirty="0">
                <a:solidFill>
                  <a:srgbClr val="FF0000"/>
                </a:solidFill>
              </a:rPr>
              <a:t>„Zachraň život - umývej si  ruce“</a:t>
            </a:r>
            <a:r>
              <a:rPr lang="cs-CZ" sz="2400" b="1" dirty="0"/>
              <a:t>, která upozorňuje na význam mytí rukou jako rozhodujícího preventivního opatření proti přenosu mnoha infekčních onemocnění. </a:t>
            </a:r>
          </a:p>
          <a:p>
            <a:pPr>
              <a:lnSpc>
                <a:spcPct val="100000"/>
              </a:lnSpc>
              <a:defRPr/>
            </a:pPr>
            <a:r>
              <a:rPr lang="cs-CZ" sz="2400" b="1" dirty="0"/>
              <a:t>Podle WHO se až </a:t>
            </a:r>
            <a:r>
              <a:rPr lang="cs-CZ" sz="2400" b="1" dirty="0">
                <a:solidFill>
                  <a:srgbClr val="FF0000"/>
                </a:solidFill>
              </a:rPr>
              <a:t>80 % infekcí šíří špinavýma rukama</a:t>
            </a:r>
            <a:r>
              <a:rPr lang="cs-CZ" sz="2400" b="1" dirty="0"/>
              <a:t>.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2400" dirty="0"/>
              <a:t>hepatitida typu A, salmonelóza, různá průjmová a respirační onemocnění. </a:t>
            </a:r>
          </a:p>
          <a:p>
            <a:pPr marL="201168" lvl="1" indent="0">
              <a:lnSpc>
                <a:spcPct val="100000"/>
              </a:lnSpc>
              <a:buNone/>
              <a:defRPr/>
            </a:pPr>
            <a:endParaRPr lang="cs-CZ" sz="2000" dirty="0"/>
          </a:p>
          <a:p>
            <a:pPr marL="201168" lvl="1" indent="0">
              <a:lnSpc>
                <a:spcPct val="100000"/>
              </a:lnSpc>
              <a:buNone/>
              <a:defRPr/>
            </a:pPr>
            <a:r>
              <a:rPr lang="cs-CZ" sz="2000" dirty="0"/>
              <a:t>Místa přenosu: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2000" dirty="0"/>
              <a:t>madla nákupních košíků, držadla v hromadných dopravních prostředcích, kliky u dveří, mince, bankovky a platební karty, tlačítka zvonků a výtahů, mobilní telefony, počítačové klávesnice a myši, vodovodní baterie a další. </a:t>
            </a:r>
          </a:p>
          <a:p>
            <a:endParaRPr lang="cs-CZ" dirty="0"/>
          </a:p>
        </p:txBody>
      </p:sp>
      <p:sp>
        <p:nvSpPr>
          <p:cNvPr id="5" name="TextovéPole 5">
            <a:extLst>
              <a:ext uri="{FF2B5EF4-FFF2-40B4-BE49-F238E27FC236}">
                <a16:creationId xmlns:a16="http://schemas.microsoft.com/office/drawing/2014/main" id="{B59D902B-4D9B-4B8A-BA3A-48FB6627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1495" y="5793138"/>
            <a:ext cx="13684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cs-CZ" altLang="cs-CZ" sz="1100" dirty="0"/>
              <a:t>Zdroj: www.szu.cz</a:t>
            </a:r>
          </a:p>
        </p:txBody>
      </p:sp>
      <p:pic>
        <p:nvPicPr>
          <p:cNvPr id="6" name="Picture 4" descr="https://encrypted-tbn2.google.com/images?q=tbn:ANd9GcTg7nDxuj8iG49rbFyMuCDyQ5pfgkWqxnnsEpc-6_F4S5dhi7Fq">
            <a:extLst>
              <a:ext uri="{FF2B5EF4-FFF2-40B4-BE49-F238E27FC236}">
                <a16:creationId xmlns:a16="http://schemas.microsoft.com/office/drawing/2014/main" id="{9FE11722-2F17-4D5F-9FA0-9C65855DA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495" y="276668"/>
            <a:ext cx="155416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856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384F6-69F1-4400-A14D-BD713BE3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691941"/>
            <a:ext cx="10058400" cy="1450757"/>
          </a:xfrm>
        </p:spPr>
        <p:txBody>
          <a:bodyPr/>
          <a:lstStyle/>
          <a:p>
            <a:r>
              <a:rPr lang="cs-CZ" dirty="0"/>
              <a:t>Kdy si mýt ruce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C7F38CF-7943-45CB-9EB7-5204613C2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077" y="1417320"/>
            <a:ext cx="493776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vždy po příchodu domů,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po toaletě,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před, při a po přípravě jídla,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před jídlem,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po použití hromadné dopravy,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po kontaktu s předměty užívanými mnoha osobami (peníze, nákupní košíky, vozíky, apod.), </a:t>
            </a:r>
          </a:p>
          <a:p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6E15B6E-25CF-4625-B8D8-35C920745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60" y="1417320"/>
            <a:ext cx="493776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po smrkání, kýchání, kašli,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před a po ošetření poranění,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před a po kontaktu s nemocnou osobou,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po návštěvě nemocnice či lékařské ordinace,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po manipulaci s odpadky,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po kontaktu se zvířaty apod.</a:t>
            </a:r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EC1CA98-D087-4840-B2DD-C32E78576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554" y="5264184"/>
            <a:ext cx="5601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cs-CZ" altLang="cs-CZ" dirty="0">
                <a:solidFill>
                  <a:srgbClr val="FF0000"/>
                </a:solidFill>
              </a:rPr>
              <a:t>Ruce si myjte 15 – 20 sekund! </a:t>
            </a:r>
          </a:p>
          <a:p>
            <a:r>
              <a:rPr lang="cs-CZ" altLang="cs-CZ" dirty="0">
                <a:solidFill>
                  <a:srgbClr val="FF0000"/>
                </a:solidFill>
              </a:rPr>
              <a:t>Celá procedura však zabere 40-60 s!</a:t>
            </a:r>
          </a:p>
        </p:txBody>
      </p:sp>
      <p:sp>
        <p:nvSpPr>
          <p:cNvPr id="7" name="TextovéPole 4">
            <a:extLst>
              <a:ext uri="{FF2B5EF4-FFF2-40B4-BE49-F238E27FC236}">
                <a16:creationId xmlns:a16="http://schemas.microsoft.com/office/drawing/2014/main" id="{B76BBF03-91F4-407E-9A29-EDB6790B0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0508" y="5869094"/>
            <a:ext cx="13684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cs-CZ" altLang="cs-CZ" sz="1100" dirty="0"/>
              <a:t>Zdroj: www.szu.cz</a:t>
            </a:r>
          </a:p>
        </p:txBody>
      </p:sp>
    </p:spTree>
    <p:extLst>
      <p:ext uri="{BB962C8B-B14F-4D97-AF65-F5344CB8AC3E}">
        <p14:creationId xmlns:p14="http://schemas.microsoft.com/office/powerpoint/2010/main" val="61480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6032166-608D-46CE-A56B-2E7CDA9C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Mikroflóra pokožky rukou</a:t>
            </a:r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E28F400-C573-442A-A3A1-F0FF59E00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872000"/>
            <a:ext cx="10753200" cy="4266000"/>
          </a:xfrm>
        </p:spPr>
        <p:txBody>
          <a:bodyPr/>
          <a:lstStyle/>
          <a:p>
            <a:pPr lvl="1">
              <a:lnSpc>
                <a:spcPct val="100000"/>
              </a:lnSpc>
              <a:spcAft>
                <a:spcPts val="0"/>
              </a:spcAft>
              <a:defRPr/>
            </a:pPr>
            <a:r>
              <a:rPr lang="cs-CZ" sz="2400" b="1" dirty="0">
                <a:solidFill>
                  <a:srgbClr val="FF0000"/>
                </a:solidFill>
              </a:rPr>
              <a:t>rezidentní</a:t>
            </a:r>
            <a:r>
              <a:rPr lang="cs-CZ" sz="2400" dirty="0">
                <a:solidFill>
                  <a:srgbClr val="FF0000"/>
                </a:solidFill>
              </a:rPr>
              <a:t> - </a:t>
            </a:r>
            <a:r>
              <a:rPr lang="cs-CZ" sz="2400" i="1" dirty="0">
                <a:solidFill>
                  <a:srgbClr val="FF0000"/>
                </a:solidFill>
              </a:rPr>
              <a:t>trvalá</a:t>
            </a:r>
            <a:r>
              <a:rPr lang="cs-CZ" sz="2400" dirty="0">
                <a:solidFill>
                  <a:srgbClr val="FF0000"/>
                </a:solidFill>
              </a:rPr>
              <a:t>, fixní </a:t>
            </a:r>
            <a:r>
              <a:rPr lang="cs-CZ" sz="2400" dirty="0"/>
              <a:t>- na povrchu kůže, ale </a:t>
            </a:r>
            <a:r>
              <a:rPr lang="cs-CZ" sz="2400" u="sng" dirty="0"/>
              <a:t>i v hlubších vrstvách pokožky</a:t>
            </a:r>
            <a:r>
              <a:rPr lang="cs-CZ" sz="2400" dirty="0"/>
              <a:t>, na zdravé </a:t>
            </a:r>
            <a:r>
              <a:rPr lang="cs-CZ" sz="2400" i="1" dirty="0"/>
              <a:t>kůži onemocnění nezpůsobují</a:t>
            </a:r>
            <a:r>
              <a:rPr lang="cs-CZ" sz="2400" dirty="0"/>
              <a:t>, pokud však proniknou do rány, mohou být etiologickým faktorem život ohrožující infekce;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lvl="1">
              <a:lnSpc>
                <a:spcPct val="100000"/>
              </a:lnSpc>
              <a:spcAft>
                <a:spcPts val="0"/>
              </a:spcAft>
              <a:defRPr/>
            </a:pPr>
            <a:r>
              <a:rPr lang="cs-CZ" sz="2400" b="1" dirty="0">
                <a:solidFill>
                  <a:srgbClr val="FF0000"/>
                </a:solidFill>
              </a:rPr>
              <a:t>tranzientní</a:t>
            </a:r>
            <a:r>
              <a:rPr lang="cs-CZ" sz="2400" dirty="0">
                <a:solidFill>
                  <a:srgbClr val="FF0000"/>
                </a:solidFill>
              </a:rPr>
              <a:t> - </a:t>
            </a:r>
            <a:r>
              <a:rPr lang="cs-CZ" sz="2400" i="1" dirty="0">
                <a:solidFill>
                  <a:srgbClr val="FF0000"/>
                </a:solidFill>
              </a:rPr>
              <a:t>přenosná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- </a:t>
            </a:r>
            <a:r>
              <a:rPr lang="cs-CZ" sz="2400" u="sng" dirty="0"/>
              <a:t>kopíruje</a:t>
            </a:r>
            <a:r>
              <a:rPr lang="cs-CZ" sz="2400" dirty="0"/>
              <a:t> epidemiologický status </a:t>
            </a:r>
            <a:r>
              <a:rPr lang="cs-CZ" sz="2400" u="sng" dirty="0"/>
              <a:t>prostředí</a:t>
            </a:r>
            <a:r>
              <a:rPr lang="cs-CZ" sz="2400" dirty="0"/>
              <a:t> a je ovlivněno charakterem vykonávané práce, získává se kontaktem s kontaminovanými místy a předměty.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cs-CZ" sz="2400" dirty="0"/>
              <a:t>Laboratorní experimenty ukázaly, že bakteriální kmeny jsou schopny na kůži přežít i déle než 150 minut. Tato doba je dostatečná k přenosu nákazy z pacienta na pacienta nebo z personálu na pacienta. Tomuto je možné předejít správným mytím rukou s následnou dezinfekcí.</a:t>
            </a:r>
          </a:p>
          <a:p>
            <a:endParaRPr lang="cs-CZ" dirty="0"/>
          </a:p>
        </p:txBody>
      </p:sp>
      <p:pic>
        <p:nvPicPr>
          <p:cNvPr id="7" name="Picture 3" descr="C:\Users\Miroslav\AppData\Local\Microsoft\Windows\Temporary Internet Files\Content.IE5\I4PHT71R\MP900442432[1].jpg">
            <a:extLst>
              <a:ext uri="{FF2B5EF4-FFF2-40B4-BE49-F238E27FC236}">
                <a16:creationId xmlns:a16="http://schemas.microsoft.com/office/drawing/2014/main" id="{82485F21-2871-4758-8048-E9F091BB1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732" y="509741"/>
            <a:ext cx="2189742" cy="112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112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4B658A-2562-4F89-97BD-61CD1B30F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Nákazy v souvislosti se zdravotní péčí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2F1934-7DAC-427C-8590-D6956DBD5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Základní podmínky procesu šíření nákaz:</a:t>
            </a:r>
          </a:p>
          <a:p>
            <a:pPr marL="0" indent="0">
              <a:buNone/>
            </a:pPr>
            <a:r>
              <a:rPr lang="cs-CZ" altLang="cs-CZ" b="1" dirty="0"/>
              <a:t>	Zdroj</a:t>
            </a:r>
            <a:r>
              <a:rPr lang="cs-CZ" altLang="cs-CZ" dirty="0"/>
              <a:t> původce nákazy.</a:t>
            </a:r>
          </a:p>
          <a:p>
            <a:pPr marL="0" indent="0">
              <a:buNone/>
            </a:pPr>
            <a:r>
              <a:rPr lang="cs-CZ" altLang="cs-CZ" b="1" dirty="0"/>
              <a:t>	Cesta</a:t>
            </a:r>
            <a:r>
              <a:rPr lang="cs-CZ" altLang="cs-CZ" dirty="0"/>
              <a:t> přenosu.</a:t>
            </a:r>
          </a:p>
          <a:p>
            <a:pPr marL="0" indent="0">
              <a:buNone/>
            </a:pPr>
            <a:r>
              <a:rPr lang="cs-CZ" altLang="cs-CZ" dirty="0"/>
              <a:t>	Vnímavý </a:t>
            </a:r>
            <a:r>
              <a:rPr lang="cs-CZ" altLang="cs-CZ" b="1" dirty="0"/>
              <a:t>jedinec</a:t>
            </a:r>
            <a:r>
              <a:rPr lang="cs-CZ" altLang="cs-CZ" dirty="0"/>
              <a:t> nebo </a:t>
            </a:r>
            <a:r>
              <a:rPr lang="cs-CZ" altLang="cs-CZ" b="1" dirty="0"/>
              <a:t>populace.</a:t>
            </a:r>
          </a:p>
          <a:p>
            <a:pPr lvl="1"/>
            <a:endParaRPr lang="cs-CZ" dirty="0"/>
          </a:p>
        </p:txBody>
      </p:sp>
      <p:pic>
        <p:nvPicPr>
          <p:cNvPr id="4" name="Picture 5" descr="C:\Users\Miroslav\AppData\Local\Microsoft\Windows\Temporary Internet Files\Content.IE5\ZUK9GHEW\MP900439333[1].jpg">
            <a:extLst>
              <a:ext uri="{FF2B5EF4-FFF2-40B4-BE49-F238E27FC236}">
                <a16:creationId xmlns:a16="http://schemas.microsoft.com/office/drawing/2014/main" id="{0B9D1E05-E7D0-4A20-B9E2-504124E38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479" y="1845734"/>
            <a:ext cx="2862262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068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BBF68C-ADB7-459F-B778-F7AFCA3D6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 zásad pro mytí a desinfekci rukou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E06CAA-7F30-459B-B0A0-BE0B8D368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31853"/>
            <a:ext cx="10621108" cy="469860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spcAft>
                <a:spcPts val="0"/>
              </a:spcAft>
              <a:buAutoNum type="arabicPeriod"/>
              <a:defRPr/>
            </a:pPr>
            <a:r>
              <a:rPr lang="cs-CZ" sz="2200" dirty="0"/>
              <a:t>Náramky, řetízky, prsteny – snižují účinnost mytí a dezinfekce rukou, a proto musí být sejmuty.</a:t>
            </a:r>
          </a:p>
          <a:p>
            <a:pPr marL="457200" indent="-457200">
              <a:spcAft>
                <a:spcPts val="0"/>
              </a:spcAft>
              <a:buAutoNum type="arabicPeriod"/>
              <a:defRPr/>
            </a:pPr>
            <a:endParaRPr lang="cs-CZ" sz="2200" dirty="0"/>
          </a:p>
          <a:p>
            <a:pPr>
              <a:spcAft>
                <a:spcPts val="0"/>
              </a:spcAft>
              <a:defRPr/>
            </a:pPr>
            <a:r>
              <a:rPr lang="cs-CZ" sz="2200" dirty="0"/>
              <a:t>2. </a:t>
            </a:r>
            <a:r>
              <a:rPr lang="cs-CZ" sz="2200" u="sng" dirty="0"/>
              <a:t>Mytí rukou </a:t>
            </a:r>
            <a:r>
              <a:rPr lang="cs-CZ" sz="2200" dirty="0"/>
              <a:t>– teplá voda, mýdlo, 30 vteřin a osušení do jednorázového ručníku.</a:t>
            </a:r>
          </a:p>
          <a:p>
            <a:pPr>
              <a:spcAft>
                <a:spcPts val="0"/>
              </a:spcAft>
              <a:defRPr/>
            </a:pPr>
            <a:endParaRPr lang="cs-CZ" sz="2200" dirty="0"/>
          </a:p>
          <a:p>
            <a:pPr>
              <a:spcAft>
                <a:spcPts val="0"/>
              </a:spcAft>
              <a:defRPr/>
            </a:pPr>
            <a:r>
              <a:rPr lang="cs-CZ" sz="2200" dirty="0"/>
              <a:t>3. </a:t>
            </a:r>
            <a:r>
              <a:rPr lang="cs-CZ" sz="2200" u="sng" dirty="0"/>
              <a:t>Hygienická dezinfekce rukou </a:t>
            </a:r>
            <a:r>
              <a:rPr lang="cs-CZ" sz="2200" dirty="0"/>
              <a:t>– alkoholové </a:t>
            </a:r>
            <a:r>
              <a:rPr lang="cs-CZ" sz="2200" b="1" dirty="0">
                <a:solidFill>
                  <a:srgbClr val="FF0000"/>
                </a:solidFill>
              </a:rPr>
              <a:t>přípravky aplikovat zásadně na suché ruce (3 ml), doba působení 30 – 60 vteřin</a:t>
            </a:r>
            <a:r>
              <a:rPr lang="cs-CZ" sz="2200" dirty="0"/>
              <a:t>. Po celou dobu aplikace musí být všechna místa pokožky rukou vlhká.</a:t>
            </a:r>
          </a:p>
          <a:p>
            <a:pPr>
              <a:spcAft>
                <a:spcPts val="0"/>
              </a:spcAft>
              <a:defRPr/>
            </a:pPr>
            <a:endParaRPr lang="cs-CZ" sz="2200" dirty="0"/>
          </a:p>
          <a:p>
            <a:pPr>
              <a:spcAft>
                <a:spcPts val="0"/>
              </a:spcAft>
              <a:defRPr/>
            </a:pPr>
            <a:r>
              <a:rPr lang="cs-CZ" sz="2200" dirty="0"/>
              <a:t>4. </a:t>
            </a:r>
            <a:r>
              <a:rPr lang="cs-CZ" sz="2200" u="sng" dirty="0"/>
              <a:t>Předoperační mytí </a:t>
            </a:r>
            <a:r>
              <a:rPr lang="cs-CZ" sz="2200" dirty="0"/>
              <a:t>– ruce včetně předloktí mýt tekutým mýdlem s dezinfekčním působením, sterilní kartáčky se používají jen na lůžka nehtů.</a:t>
            </a:r>
          </a:p>
          <a:p>
            <a:pPr>
              <a:spcAft>
                <a:spcPts val="0"/>
              </a:spcAft>
              <a:defRPr/>
            </a:pPr>
            <a:endParaRPr lang="cs-CZ" sz="2200" dirty="0"/>
          </a:p>
          <a:p>
            <a:pPr>
              <a:spcAft>
                <a:spcPts val="0"/>
              </a:spcAft>
              <a:defRPr/>
            </a:pPr>
            <a:r>
              <a:rPr lang="cs-CZ" sz="2200" dirty="0"/>
              <a:t>5. </a:t>
            </a:r>
            <a:r>
              <a:rPr lang="cs-CZ" sz="2200" u="sng" dirty="0"/>
              <a:t>Chirurgická dezinfekce </a:t>
            </a:r>
            <a:r>
              <a:rPr lang="cs-CZ" sz="2200" dirty="0"/>
              <a:t>– aplikace alkoholových přípravků na ruce a předloktí 2x 5 ml při době působení 5 minut. Po celou dobu aplikace musí být pokožka rukou vlhká.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517327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039271-0482-457F-8923-53A69887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 zásad pro mytí a desinfekci rukou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5FECDA-68A0-42E4-BA66-65E5D5BCA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477108"/>
            <a:ext cx="10753200" cy="4354892"/>
          </a:xfrm>
        </p:spPr>
        <p:txBody>
          <a:bodyPr/>
          <a:lstStyle/>
          <a:p>
            <a:pPr lvl="0">
              <a:spcAft>
                <a:spcPts val="0"/>
              </a:spcAft>
              <a:buClr>
                <a:srgbClr val="0000DC"/>
              </a:buClr>
              <a:defRPr/>
            </a:pPr>
            <a:r>
              <a:rPr lang="cs-CZ" sz="2200" dirty="0">
                <a:solidFill>
                  <a:srgbClr val="000000"/>
                </a:solidFill>
              </a:rPr>
              <a:t>6. Vhodné dezinfekční přípravky – ruce a předloktí se do nich ponoří na stanovenou dobu. Osuší se jednorázovým nebo sterilním ručníkem.</a:t>
            </a:r>
          </a:p>
          <a:p>
            <a:pPr lvl="0">
              <a:spcAft>
                <a:spcPts val="0"/>
              </a:spcAft>
              <a:buClr>
                <a:srgbClr val="0000DC"/>
              </a:buClr>
              <a:defRPr/>
            </a:pPr>
            <a:endParaRPr lang="cs-CZ" sz="2200" dirty="0">
              <a:solidFill>
                <a:srgbClr val="000000"/>
              </a:solidFill>
            </a:endParaRPr>
          </a:p>
          <a:p>
            <a:pPr lvl="0">
              <a:spcAft>
                <a:spcPts val="0"/>
              </a:spcAft>
              <a:buClr>
                <a:srgbClr val="0000DC"/>
              </a:buClr>
              <a:defRPr/>
            </a:pPr>
            <a:r>
              <a:rPr lang="cs-CZ" sz="2200" dirty="0">
                <a:solidFill>
                  <a:srgbClr val="000000"/>
                </a:solidFill>
              </a:rPr>
              <a:t>7. Ruce kontaminované biologickým materiálem, zejména krví – nutné vždy dezinfikovat přípravkem s </a:t>
            </a:r>
            <a:r>
              <a:rPr lang="cs-CZ" sz="2200" dirty="0" err="1">
                <a:solidFill>
                  <a:srgbClr val="000000"/>
                </a:solidFill>
              </a:rPr>
              <a:t>virucidním</a:t>
            </a:r>
            <a:r>
              <a:rPr lang="cs-CZ" sz="2200" dirty="0">
                <a:solidFill>
                  <a:srgbClr val="000000"/>
                </a:solidFill>
              </a:rPr>
              <a:t> účinkem.</a:t>
            </a:r>
          </a:p>
          <a:p>
            <a:pPr lvl="0">
              <a:spcAft>
                <a:spcPts val="0"/>
              </a:spcAft>
              <a:buClr>
                <a:srgbClr val="0000DC"/>
              </a:buClr>
              <a:defRPr/>
            </a:pPr>
            <a:endParaRPr lang="cs-CZ" sz="2200" dirty="0">
              <a:solidFill>
                <a:srgbClr val="000000"/>
              </a:solidFill>
            </a:endParaRPr>
          </a:p>
          <a:p>
            <a:pPr lvl="0">
              <a:spcAft>
                <a:spcPts val="0"/>
              </a:spcAft>
              <a:buClr>
                <a:srgbClr val="0000DC"/>
              </a:buClr>
              <a:defRPr/>
            </a:pPr>
            <a:r>
              <a:rPr lang="cs-CZ" sz="2200" dirty="0">
                <a:solidFill>
                  <a:srgbClr val="000000"/>
                </a:solidFill>
              </a:rPr>
              <a:t>8. Po sejmutí rukavic je nutné si ruce umýt teplou vodou a mýdlem.</a:t>
            </a:r>
          </a:p>
          <a:p>
            <a:pPr lvl="0">
              <a:spcAft>
                <a:spcPts val="0"/>
              </a:spcAft>
              <a:buClr>
                <a:srgbClr val="0000DC"/>
              </a:buClr>
              <a:defRPr/>
            </a:pPr>
            <a:endParaRPr lang="cs-CZ" sz="2200" dirty="0">
              <a:solidFill>
                <a:srgbClr val="000000"/>
              </a:solidFill>
            </a:endParaRPr>
          </a:p>
          <a:p>
            <a:pPr lvl="0">
              <a:spcAft>
                <a:spcPts val="0"/>
              </a:spcAft>
              <a:buClr>
                <a:srgbClr val="0000DC"/>
              </a:buClr>
              <a:defRPr/>
            </a:pPr>
            <a:r>
              <a:rPr lang="cs-CZ" sz="2200" dirty="0">
                <a:solidFill>
                  <a:srgbClr val="000000"/>
                </a:solidFill>
              </a:rPr>
              <a:t>9. Ošetření rukou po ukončení práce – omytí teplou vodou, mýdlem, osušení a ošetření kvalitním regeneračním krémem.</a:t>
            </a:r>
          </a:p>
          <a:p>
            <a:pPr lvl="0">
              <a:spcAft>
                <a:spcPts val="0"/>
              </a:spcAft>
              <a:buClr>
                <a:srgbClr val="0000DC"/>
              </a:buClr>
              <a:defRPr/>
            </a:pPr>
            <a:endParaRPr lang="cs-CZ" sz="2200" dirty="0">
              <a:solidFill>
                <a:srgbClr val="000000"/>
              </a:solidFill>
            </a:endParaRPr>
          </a:p>
          <a:p>
            <a:pPr lvl="0">
              <a:spcAft>
                <a:spcPts val="0"/>
              </a:spcAft>
              <a:buClr>
                <a:srgbClr val="0000DC"/>
              </a:buClr>
              <a:defRPr/>
            </a:pPr>
            <a:r>
              <a:rPr lang="cs-CZ" sz="2200" dirty="0">
                <a:solidFill>
                  <a:srgbClr val="000000"/>
                </a:solidFill>
              </a:rPr>
              <a:t>10. Dávkovací zařízení je nutné udržovat v čistotě, při každé výměně náplně je řádně vymýt, omýt, dezinfikovat, případně sterilizovat.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53377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24EDDE-2B8F-45C8-8A86-E83E296FC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7">
            <a:extLst>
              <a:ext uri="{FF2B5EF4-FFF2-40B4-BE49-F238E27FC236}">
                <a16:creationId xmlns:a16="http://schemas.microsoft.com/office/drawing/2014/main" id="{FF58FC3A-A344-4B9B-A731-2F6FEAD2E198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1634159" y="5967184"/>
            <a:ext cx="88682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 Black" panose="020B0A04020102020204" pitchFamily="34" charset="0"/>
              </a:rPr>
              <a:t>DLAŇ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2D72AD4-66E6-4684-9D6F-394B0E00C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97" y="589957"/>
            <a:ext cx="1005840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8">
            <a:extLst>
              <a:ext uri="{FF2B5EF4-FFF2-40B4-BE49-F238E27FC236}">
                <a16:creationId xmlns:a16="http://schemas.microsoft.com/office/drawing/2014/main" id="{819668CE-775B-4D4D-B1A0-EB56D6590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6034647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 Black" panose="020B0A04020102020204" pitchFamily="34" charset="0"/>
              </a:rPr>
              <a:t>HŘBET</a:t>
            </a:r>
          </a:p>
        </p:txBody>
      </p:sp>
    </p:spTree>
    <p:extLst>
      <p:ext uri="{BB962C8B-B14F-4D97-AF65-F5344CB8AC3E}">
        <p14:creationId xmlns:p14="http://schemas.microsoft.com/office/powerpoint/2010/main" val="3891449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89CCC-47FE-4946-820E-3C8BC5345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Mechanické mytí rukou (MMR)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C5CBFE-E6E8-424C-AA2B-FC5595427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31853"/>
            <a:ext cx="10435680" cy="462946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- součást osobní hygieny</a:t>
            </a:r>
          </a:p>
          <a:p>
            <a:pPr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PROČ</a:t>
            </a:r>
            <a:r>
              <a:rPr lang="cs-CZ" dirty="0"/>
              <a:t>? - </a:t>
            </a:r>
            <a:r>
              <a:rPr lang="cs-CZ" u="sng" dirty="0"/>
              <a:t>mechanické odstranění nečistoty </a:t>
            </a:r>
            <a:r>
              <a:rPr lang="cs-CZ" dirty="0"/>
              <a:t>a částečně i přechodné </a:t>
            </a:r>
            <a:r>
              <a:rPr lang="cs-CZ" u="sng" dirty="0"/>
              <a:t>mikroflóry</a:t>
            </a:r>
            <a:r>
              <a:rPr lang="cs-CZ" dirty="0"/>
              <a:t> z pokožky rukou</a:t>
            </a:r>
          </a:p>
          <a:p>
            <a:pPr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KDY</a:t>
            </a:r>
            <a:r>
              <a:rPr lang="cs-CZ" dirty="0"/>
              <a:t>? Provádí se: </a:t>
            </a:r>
          </a:p>
          <a:p>
            <a:pPr lvl="1">
              <a:spcAft>
                <a:spcPts val="0"/>
              </a:spcAft>
              <a:defRPr/>
            </a:pPr>
            <a:r>
              <a:rPr lang="cs-CZ" sz="2000" b="1" dirty="0"/>
              <a:t>před běžným kontaktem s pacientem </a:t>
            </a:r>
            <a:r>
              <a:rPr lang="cs-CZ" sz="2000" dirty="0"/>
              <a:t>(běžný dotyk, fyzikální vyšetření pacienta apod.) a po něm, </a:t>
            </a:r>
          </a:p>
          <a:p>
            <a:pPr lvl="1">
              <a:spcAft>
                <a:spcPts val="0"/>
              </a:spcAft>
              <a:defRPr/>
            </a:pPr>
            <a:r>
              <a:rPr lang="cs-CZ" sz="2000" b="1" dirty="0"/>
              <a:t>po sejmutí rukavic</a:t>
            </a:r>
            <a:r>
              <a:rPr lang="cs-CZ" sz="2000" dirty="0"/>
              <a:t>, </a:t>
            </a:r>
          </a:p>
          <a:p>
            <a:pPr lvl="1">
              <a:spcAft>
                <a:spcPts val="0"/>
              </a:spcAft>
              <a:defRPr/>
            </a:pPr>
            <a:r>
              <a:rPr lang="cs-CZ" sz="2000" dirty="0"/>
              <a:t>vždy, když jsou ruce viditelně </a:t>
            </a:r>
            <a:r>
              <a:rPr lang="cs-CZ" sz="2000" b="1" dirty="0"/>
              <a:t>znečištěné</a:t>
            </a:r>
            <a:r>
              <a:rPr lang="cs-CZ" sz="2000" dirty="0"/>
              <a:t>, </a:t>
            </a:r>
          </a:p>
          <a:p>
            <a:pPr lvl="1">
              <a:spcAft>
                <a:spcPts val="0"/>
              </a:spcAft>
              <a:defRPr/>
            </a:pPr>
            <a:r>
              <a:rPr lang="cs-CZ" sz="2000" b="1" dirty="0"/>
              <a:t>před manipulací s jídlem a léky</a:t>
            </a:r>
            <a:r>
              <a:rPr lang="cs-CZ" sz="2000" dirty="0"/>
              <a:t>, </a:t>
            </a:r>
          </a:p>
          <a:p>
            <a:pPr lvl="1">
              <a:spcAft>
                <a:spcPts val="0"/>
              </a:spcAft>
              <a:defRPr/>
            </a:pPr>
            <a:r>
              <a:rPr lang="cs-CZ" sz="2000" b="1" dirty="0"/>
              <a:t>před jídlem a kouřením</a:t>
            </a:r>
            <a:r>
              <a:rPr lang="cs-CZ" sz="2000" dirty="0"/>
              <a:t>,</a:t>
            </a:r>
          </a:p>
          <a:p>
            <a:pPr lvl="1">
              <a:spcAft>
                <a:spcPts val="0"/>
              </a:spcAft>
              <a:defRPr/>
            </a:pPr>
            <a:r>
              <a:rPr lang="cs-CZ" sz="2000" b="1" dirty="0"/>
              <a:t>po použití toalety </a:t>
            </a:r>
            <a:r>
              <a:rPr lang="cs-CZ" sz="2000" dirty="0"/>
              <a:t>atd.</a:t>
            </a:r>
          </a:p>
          <a:p>
            <a:pPr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JAK</a:t>
            </a:r>
            <a:r>
              <a:rPr lang="cs-CZ" dirty="0"/>
              <a:t>? Ruce zvlhčíme vodou, naneseme tekutý mycí přípravek z dávkovače, dobře rozetřeme na rukou, napěníme s malým množstvím vody a </a:t>
            </a:r>
            <a:r>
              <a:rPr lang="cs-CZ" dirty="0">
                <a:solidFill>
                  <a:srgbClr val="FF0000"/>
                </a:solidFill>
              </a:rPr>
              <a:t>myjeme asi 30 sekund</a:t>
            </a:r>
            <a:r>
              <a:rPr lang="cs-CZ" dirty="0"/>
              <a:t>. Potom dobře opláchneme tekoucí pitnou vodou a dosucha utřeme ručníkem na jedno použití.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4263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9B5D0C-3797-49F3-B310-10E3747B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Hygienická dezinfekce rukou (HDR)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552EAD-AD09-4B60-8B8F-190F4286A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06769"/>
            <a:ext cx="10435680" cy="4746057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PROČ</a:t>
            </a:r>
            <a:r>
              <a:rPr lang="cs-CZ" dirty="0"/>
              <a:t>? - </a:t>
            </a:r>
            <a:r>
              <a:rPr lang="cs-CZ" u="sng" dirty="0"/>
              <a:t>redukce množství přechodné mikroflóry </a:t>
            </a:r>
            <a:r>
              <a:rPr lang="cs-CZ" dirty="0"/>
              <a:t>z pokožky rukou s cílem přerušení cesty přenosu mikroorganismů.</a:t>
            </a:r>
          </a:p>
          <a:p>
            <a:pPr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KDY</a:t>
            </a:r>
            <a:r>
              <a:rPr lang="cs-CZ" dirty="0"/>
              <a:t>? Provádí se: </a:t>
            </a:r>
          </a:p>
          <a:p>
            <a:pPr lvl="1">
              <a:spcAft>
                <a:spcPts val="0"/>
              </a:spcAft>
              <a:defRPr/>
            </a:pPr>
            <a:r>
              <a:rPr lang="cs-CZ" dirty="0"/>
              <a:t>jako </a:t>
            </a:r>
            <a:r>
              <a:rPr lang="cs-CZ" u="sng" dirty="0"/>
              <a:t>součást bariérové ošetřovatelské techniky</a:t>
            </a:r>
            <a:r>
              <a:rPr lang="cs-CZ" dirty="0"/>
              <a:t>, </a:t>
            </a:r>
          </a:p>
          <a:p>
            <a:pPr lvl="1">
              <a:spcAft>
                <a:spcPts val="0"/>
              </a:spcAft>
              <a:defRPr/>
            </a:pPr>
            <a:r>
              <a:rPr lang="cs-CZ" dirty="0"/>
              <a:t>jako </a:t>
            </a:r>
            <a:r>
              <a:rPr lang="cs-CZ" u="sng" dirty="0"/>
              <a:t>součást hygienického filtru</a:t>
            </a:r>
            <a:r>
              <a:rPr lang="cs-CZ" dirty="0"/>
              <a:t>,</a:t>
            </a:r>
          </a:p>
          <a:p>
            <a:pPr lvl="1">
              <a:spcAft>
                <a:spcPts val="0"/>
              </a:spcAft>
              <a:defRPr/>
            </a:pPr>
            <a:r>
              <a:rPr lang="cs-CZ" u="sng" dirty="0"/>
              <a:t>po náhodné kontaminaci </a:t>
            </a:r>
            <a:r>
              <a:rPr lang="cs-CZ" dirty="0"/>
              <a:t>rukou biologickým materiálem,</a:t>
            </a:r>
          </a:p>
          <a:p>
            <a:pPr lvl="1">
              <a:spcAft>
                <a:spcPts val="0"/>
              </a:spcAft>
              <a:defRPr/>
            </a:pPr>
            <a:r>
              <a:rPr lang="cs-CZ" u="sng" dirty="0"/>
              <a:t>v případě protržení rukavic </a:t>
            </a:r>
            <a:r>
              <a:rPr lang="cs-CZ" dirty="0"/>
              <a:t>během výkonu.</a:t>
            </a:r>
          </a:p>
          <a:p>
            <a:pPr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JAK</a:t>
            </a:r>
            <a:r>
              <a:rPr lang="cs-CZ" dirty="0"/>
              <a:t>? Provádí se </a:t>
            </a:r>
            <a:r>
              <a:rPr lang="cs-CZ" u="sng" dirty="0"/>
              <a:t>alkoholovým dezinfekčním prostředkem </a:t>
            </a:r>
            <a:r>
              <a:rPr lang="cs-CZ" dirty="0"/>
              <a:t>určeným k hygienické dezinfekci rukou. 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cs-CZ" dirty="0"/>
              <a:t>Alkoholový dezinfekční prostředek se </a:t>
            </a:r>
            <a:r>
              <a:rPr lang="cs-CZ" u="sng" dirty="0"/>
              <a:t>v množství asi 3 ml vtírá po dobu 30-60 sekund do suché pokožky</a:t>
            </a:r>
            <a:r>
              <a:rPr lang="cs-CZ" dirty="0"/>
              <a:t> rukou do úplného zaschnutí. Ruce se neoplachují ani neotírají. 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cs-CZ" dirty="0">
                <a:solidFill>
                  <a:srgbClr val="FF0000"/>
                </a:solidFill>
              </a:rPr>
              <a:t>Hygienická dezinfekce rukou je při běžném kontaktu mezi ošetřováním jednotlivých pacientů vhodnější než mechanické mytí rukou</a:t>
            </a:r>
            <a:r>
              <a:rPr lang="cs-CZ" dirty="0"/>
              <a:t>.(viz obr. Kdy dezinfikovat ruce)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486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C076BE6-A263-4601-BB84-14190B2FE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" y="0"/>
            <a:ext cx="6307810" cy="630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encrypted-tbn1.google.com/images?q=tbn:ANd9GcSiGqqeTN5_485JD7uF3VehGMoUjiSIvAa1sANZcWPlRPn5Xh1n">
            <a:extLst>
              <a:ext uri="{FF2B5EF4-FFF2-40B4-BE49-F238E27FC236}">
                <a16:creationId xmlns:a16="http://schemas.microsoft.com/office/drawing/2014/main" id="{78423843-6806-4679-A160-EDC97263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642" y="1162372"/>
            <a:ext cx="1396139" cy="139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3FC3DDB-A369-4278-A486-9A827080B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665" y="158212"/>
            <a:ext cx="5177335" cy="614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634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95EA4-45F2-4BCC-AA8C-5939BFA89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Chirurgické mytí rukou (CHMR)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C4F45E-18F3-4220-8DC2-28377B7DC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562510"/>
            <a:ext cx="10753200" cy="4950832"/>
          </a:xfrm>
        </p:spPr>
        <p:txBody>
          <a:bodyPr/>
          <a:lstStyle/>
          <a:p>
            <a:r>
              <a:rPr lang="cs-CZ" sz="2200" dirty="0"/>
              <a:t>- před chirurgickou dezinfekcí</a:t>
            </a:r>
          </a:p>
          <a:p>
            <a:pPr>
              <a:spcAft>
                <a:spcPts val="0"/>
              </a:spcAft>
              <a:defRPr/>
            </a:pPr>
            <a:r>
              <a:rPr lang="cs-CZ" sz="2200" b="1" dirty="0">
                <a:solidFill>
                  <a:srgbClr val="FF0000"/>
                </a:solidFill>
              </a:rPr>
              <a:t>PROČ</a:t>
            </a:r>
            <a:r>
              <a:rPr lang="cs-CZ" sz="2200" dirty="0"/>
              <a:t>? - mechanické odstranění nečistoty a částečně přechodné mikroflóry z pokožky rukou a předloktí před chirurgickou dezinfekcí.</a:t>
            </a:r>
          </a:p>
          <a:p>
            <a:pPr>
              <a:spcAft>
                <a:spcPts val="0"/>
              </a:spcAft>
              <a:defRPr/>
            </a:pPr>
            <a:r>
              <a:rPr lang="cs-CZ" sz="2200" b="1" dirty="0">
                <a:solidFill>
                  <a:srgbClr val="FF0000"/>
                </a:solidFill>
              </a:rPr>
              <a:t>KDY</a:t>
            </a:r>
            <a:r>
              <a:rPr lang="cs-CZ" sz="2200" dirty="0"/>
              <a:t>? Provádí se </a:t>
            </a:r>
            <a:r>
              <a:rPr lang="cs-CZ" sz="2200" u="sng" dirty="0"/>
              <a:t>před zahájením operačního programu</a:t>
            </a:r>
            <a:r>
              <a:rPr lang="cs-CZ" sz="2200" dirty="0"/>
              <a:t>. </a:t>
            </a:r>
          </a:p>
          <a:p>
            <a:pPr>
              <a:spcAft>
                <a:spcPts val="0"/>
              </a:spcAft>
              <a:defRPr/>
            </a:pPr>
            <a:r>
              <a:rPr lang="cs-CZ" sz="2200" b="1" dirty="0">
                <a:solidFill>
                  <a:srgbClr val="FF0000"/>
                </a:solidFill>
              </a:rPr>
              <a:t>JAK</a:t>
            </a:r>
            <a:r>
              <a:rPr lang="cs-CZ" sz="2200" dirty="0"/>
              <a:t>? Postup je shodný s postupem MMR jako součást osobní hygieny </a:t>
            </a:r>
            <a:r>
              <a:rPr lang="cs-CZ" sz="2200" u="sng" dirty="0"/>
              <a:t>po dobu 1 minuty </a:t>
            </a:r>
            <a:r>
              <a:rPr lang="cs-CZ" sz="2200" dirty="0"/>
              <a:t>rozšířený o mechanické mytí předloktí.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cs-CZ" sz="2200" dirty="0"/>
              <a:t>V případě viditelného znečištění s použitím jednorázového nebo vysterilizovaného kartáčku na okolí nehtů, nehtové rýhy a špičky prstů.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cs-CZ" sz="2200" dirty="0"/>
              <a:t>Ruce dobře opláchneme tekoucí pitnou vodou z vodovodní baterie s ovládáním bez přímého dotyku prsty rukou a otřeme ručníkem/rouškou na jedno použití, uloženými ve vhodném zásobníku.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54935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83FF52-B60D-4E51-B677-6E3BC5EE4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Chirurgická dezinfekce rukou (CHDR)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DED6E0-5F21-4F50-85E6-AE6A05BE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63040"/>
            <a:ext cx="10435680" cy="4860268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PROČ</a:t>
            </a:r>
            <a:r>
              <a:rPr lang="cs-CZ" dirty="0"/>
              <a:t>? - </a:t>
            </a:r>
            <a:r>
              <a:rPr lang="cs-CZ" u="sng" dirty="0"/>
              <a:t>redukce množství přechodné i trvalé mikroflóry </a:t>
            </a:r>
            <a:r>
              <a:rPr lang="cs-CZ" dirty="0"/>
              <a:t>na pokožce rukou a předloktí.</a:t>
            </a:r>
          </a:p>
          <a:p>
            <a:pPr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KDY</a:t>
            </a:r>
            <a:r>
              <a:rPr lang="cs-CZ" dirty="0"/>
              <a:t>? Provádí se: </a:t>
            </a:r>
          </a:p>
          <a:p>
            <a:pPr lvl="1">
              <a:spcAft>
                <a:spcPts val="0"/>
              </a:spcAft>
              <a:defRPr/>
            </a:pPr>
            <a:r>
              <a:rPr lang="cs-CZ" u="sng" dirty="0"/>
              <a:t>před zahájením operačního programu</a:t>
            </a:r>
            <a:r>
              <a:rPr lang="cs-CZ" dirty="0"/>
              <a:t>, </a:t>
            </a:r>
          </a:p>
          <a:p>
            <a:pPr lvl="1">
              <a:spcAft>
                <a:spcPts val="0"/>
              </a:spcAft>
              <a:defRPr/>
            </a:pPr>
            <a:r>
              <a:rPr lang="cs-CZ" u="sng" dirty="0"/>
              <a:t>mezi jednotlivými operacemi</a:t>
            </a:r>
            <a:r>
              <a:rPr lang="cs-CZ" dirty="0"/>
              <a:t>, </a:t>
            </a:r>
          </a:p>
          <a:p>
            <a:pPr lvl="1">
              <a:spcAft>
                <a:spcPts val="0"/>
              </a:spcAft>
              <a:defRPr/>
            </a:pPr>
            <a:r>
              <a:rPr lang="cs-CZ" u="sng" dirty="0"/>
              <a:t>při porušení celistvosti nebo výměně rukavic během operace</a:t>
            </a:r>
            <a:r>
              <a:rPr lang="cs-CZ" dirty="0"/>
              <a:t>.</a:t>
            </a:r>
          </a:p>
          <a:p>
            <a:pPr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JAK</a:t>
            </a:r>
            <a:r>
              <a:rPr lang="cs-CZ" dirty="0"/>
              <a:t>? Provádí se tekutým alkoholovým dezinfekčním prostředkem určeným k chirurgické dezinfekci rukou z dávkovače ovládaného bez přímého dotyku prsty rukou. 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cs-CZ" dirty="0"/>
              <a:t>Alkoholový dezinfekční prostředek se v množství asi </a:t>
            </a:r>
            <a:r>
              <a:rPr lang="cs-CZ" u="sng" dirty="0"/>
              <a:t>10 ml po dobu 3-5 minut vtírá do suché pokožky rukou a předloktí </a:t>
            </a:r>
            <a:r>
              <a:rPr lang="cs-CZ" dirty="0"/>
              <a:t>(směrem od špiček prstů k loktům, od špiček prstů do poloviny předloktí a od špiček prstů po zápěstí) až do úplného zaschnutí. </a:t>
            </a:r>
            <a:r>
              <a:rPr lang="cs-CZ" u="sng" dirty="0"/>
              <a:t>Ruce musí být vlhké po celou dobu expozice</a:t>
            </a:r>
            <a:r>
              <a:rPr lang="cs-CZ" dirty="0"/>
              <a:t>. Ruce se neoplachují ani neutírají.</a:t>
            </a:r>
            <a:br>
              <a:rPr lang="cs-CZ" dirty="0"/>
            </a:br>
            <a:r>
              <a:rPr lang="cs-CZ" dirty="0"/>
              <a:t>Po skončení operačního programu se ruce umyjí teplou vodou a mýdlem (viz postup 1 - MMR) a následně osuší.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1912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A38286AE-BF82-4D47-A456-2FD3FAA8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b="1"/>
              <a:t>Hygienické mytí rukou (HMR) </a:t>
            </a:r>
            <a:endParaRPr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261CC9-9010-4B5C-9B42-EFA258CB9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589649"/>
            <a:ext cx="10753200" cy="4548351"/>
          </a:xfrm>
        </p:spPr>
        <p:txBody>
          <a:bodyPr rtlCol="0">
            <a:normAutofit fontScale="77500" lnSpcReduction="20000"/>
          </a:bodyPr>
          <a:lstStyle/>
          <a:p>
            <a:pPr>
              <a:spcAft>
                <a:spcPts val="0"/>
              </a:spcAft>
              <a:defRPr/>
            </a:pPr>
            <a:r>
              <a:rPr b="1" dirty="0">
                <a:solidFill>
                  <a:srgbClr val="FF0000"/>
                </a:solidFill>
              </a:rPr>
              <a:t>PROČ</a:t>
            </a:r>
            <a:r>
              <a:rPr dirty="0"/>
              <a:t>? </a:t>
            </a:r>
            <a:r>
              <a:rPr lang="cs-CZ" dirty="0"/>
              <a:t>- </a:t>
            </a:r>
            <a:r>
              <a:rPr u="sng" dirty="0" err="1"/>
              <a:t>odstranění</a:t>
            </a:r>
            <a:r>
              <a:rPr u="sng" dirty="0"/>
              <a:t> nečistoty a snížení množství přechodné mikroflóry na pokožce rukou </a:t>
            </a:r>
            <a:r>
              <a:rPr dirty="0"/>
              <a:t>mycími přípravky s dezinfekční přísadou. Je účinnější než mechanické mytí rukou (MMR), ale méně účinné než hygienická dezinfekce rukou (HDR). </a:t>
            </a:r>
          </a:p>
          <a:p>
            <a:pPr>
              <a:spcAft>
                <a:spcPts val="0"/>
              </a:spcAft>
              <a:defRPr/>
            </a:pPr>
            <a:r>
              <a:rPr b="1" dirty="0">
                <a:solidFill>
                  <a:srgbClr val="FF0000"/>
                </a:solidFill>
              </a:rPr>
              <a:t>KDY</a:t>
            </a:r>
            <a:r>
              <a:rPr dirty="0"/>
              <a:t>? Provádí se: </a:t>
            </a:r>
          </a:p>
          <a:p>
            <a:pPr lvl="1">
              <a:spcAft>
                <a:spcPts val="0"/>
              </a:spcAft>
              <a:defRPr/>
            </a:pPr>
            <a:r>
              <a:rPr u="sng" dirty="0"/>
              <a:t>při přípravě pokrmů</a:t>
            </a:r>
            <a:r>
              <a:rPr dirty="0"/>
              <a:t>, </a:t>
            </a:r>
          </a:p>
          <a:p>
            <a:pPr lvl="1">
              <a:spcAft>
                <a:spcPts val="0"/>
              </a:spcAft>
              <a:defRPr/>
            </a:pPr>
            <a:r>
              <a:rPr u="sng" dirty="0"/>
              <a:t>při výdeji pokrmů</a:t>
            </a:r>
            <a:r>
              <a:rPr dirty="0"/>
              <a:t>, </a:t>
            </a:r>
          </a:p>
          <a:p>
            <a:pPr lvl="1">
              <a:spcAft>
                <a:spcPts val="0"/>
              </a:spcAft>
              <a:defRPr/>
            </a:pPr>
            <a:r>
              <a:rPr u="sng" dirty="0"/>
              <a:t>při osobní hygieně</a:t>
            </a:r>
            <a:r>
              <a:rPr dirty="0"/>
              <a:t>.</a:t>
            </a:r>
          </a:p>
          <a:p>
            <a:pPr>
              <a:spcAft>
                <a:spcPts val="0"/>
              </a:spcAft>
              <a:buNone/>
              <a:defRPr/>
            </a:pPr>
            <a:r>
              <a:rPr dirty="0"/>
              <a:t>	Není vhodné pro rutinní používání ve zdravotnictví. Doporučuje se používat při ošetřování osob v ústavech sociální péče, v domácí péči apod.</a:t>
            </a:r>
          </a:p>
          <a:p>
            <a:pPr>
              <a:spcAft>
                <a:spcPts val="0"/>
              </a:spcAft>
              <a:defRPr/>
            </a:pPr>
            <a:r>
              <a:rPr b="1" dirty="0">
                <a:solidFill>
                  <a:srgbClr val="FF0000"/>
                </a:solidFill>
              </a:rPr>
              <a:t>JAK</a:t>
            </a:r>
            <a:r>
              <a:rPr dirty="0"/>
              <a:t>? Ruce zvlhčíme vodou, naneseme </a:t>
            </a:r>
            <a:r>
              <a:rPr u="sng" dirty="0"/>
              <a:t>tekutý mycí přípravek s dezinfekční přísadou z dávkovače</a:t>
            </a:r>
            <a:r>
              <a:rPr dirty="0"/>
              <a:t>, dobře rozetřeme na rukou, napěníme s malým množstvím vody a </a:t>
            </a:r>
            <a:r>
              <a:rPr u="sng" dirty="0"/>
              <a:t>myjeme asi 30 sekund</a:t>
            </a:r>
            <a:r>
              <a:rPr dirty="0"/>
              <a:t>. Potom dobře opláchneme tekoucí pitnou vodou a dosucha utřeme ručníkem na jedno použití. (obr. Technika mytí rukou)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E210DB92-A7E6-4298-823F-DC4715055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b="1"/>
              <a:t>Nejčastější problémy</a:t>
            </a:r>
            <a:endParaRPr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1AF22A-337B-4E11-A3AB-13CE2B163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dirty="0"/>
              <a:t>Zdravotníci si zbytečně vždy myli a dezinfikovali ruce, a to i v případech, kdy stačila pouze hygienická dezinfekce rukou (bez mytí rukou).</a:t>
            </a:r>
          </a:p>
          <a:p>
            <a:pPr>
              <a:spcAft>
                <a:spcPts val="0"/>
              </a:spcAft>
              <a:defRPr/>
            </a:pPr>
            <a:r>
              <a:rPr dirty="0"/>
              <a:t>Zdravotníci nedodržovali četnosti (nedezinfikovali vždy, když měli), expozice a stanovené postupy při mytí a dezinfekci.</a:t>
            </a:r>
          </a:p>
          <a:p>
            <a:pPr>
              <a:spcAft>
                <a:spcPts val="0"/>
              </a:spcAft>
              <a:defRPr/>
            </a:pPr>
            <a:r>
              <a:rPr dirty="0"/>
              <a:t>Při mytí rukou nebylo mýdlo vždy nanášeno na navlhčené ruce.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BA1E6D-E83F-4BEB-9570-2E6D45CF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Výskyt infekčních onemocnění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80A83-2CBE-4D74-8DDB-BAA247984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49000"/>
            <a:ext cx="10753200" cy="39600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2">
                    <a:lumMod val="25000"/>
                  </a:schemeClr>
                </a:solidFill>
              </a:rPr>
              <a:t>Sporadický</a:t>
            </a:r>
            <a:r>
              <a:rPr lang="cs-CZ" sz="2800" dirty="0">
                <a:solidFill>
                  <a:schemeClr val="folHlink"/>
                </a:solidFill>
              </a:rPr>
              <a:t>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u="sng" dirty="0"/>
              <a:t>ojedinělé</a:t>
            </a:r>
            <a:r>
              <a:rPr lang="cs-CZ" sz="2400" dirty="0"/>
              <a:t> onemocnění bez zřejmé vzájemné souvislosti</a:t>
            </a: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tx2">
                    <a:lumMod val="75000"/>
                  </a:schemeClr>
                </a:solidFill>
              </a:rPr>
              <a:t>Epidemický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větší </a:t>
            </a:r>
            <a:r>
              <a:rPr lang="cs-CZ" sz="2400" u="sng" dirty="0"/>
              <a:t>nahromadění</a:t>
            </a:r>
            <a:r>
              <a:rPr lang="cs-CZ" sz="2400" dirty="0"/>
              <a:t> </a:t>
            </a:r>
            <a:r>
              <a:rPr lang="cs-CZ" sz="2400" u="sng" dirty="0"/>
              <a:t>případů</a:t>
            </a:r>
            <a:r>
              <a:rPr lang="cs-CZ" sz="2400" dirty="0"/>
              <a:t> v určitých časových a místních souvislostech</a:t>
            </a: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Pandemický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epidemie postihující celá </a:t>
            </a:r>
            <a:r>
              <a:rPr lang="cs-CZ" sz="2400" u="sng" dirty="0"/>
              <a:t>území</a:t>
            </a:r>
            <a:r>
              <a:rPr lang="cs-CZ" sz="2400" dirty="0"/>
              <a:t> nebo </a:t>
            </a:r>
            <a:r>
              <a:rPr lang="cs-CZ" sz="2400" u="sng" dirty="0"/>
              <a:t>kontinenty</a:t>
            </a: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accent6">
                    <a:lumMod val="50000"/>
                  </a:schemeClr>
                </a:solidFill>
              </a:rPr>
              <a:t>Endemický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výskyt určitého onemocnění na </a:t>
            </a:r>
            <a:r>
              <a:rPr lang="cs-CZ" sz="2400" u="sng" dirty="0"/>
              <a:t>omezeném</a:t>
            </a:r>
            <a:r>
              <a:rPr lang="cs-CZ" sz="2400" dirty="0"/>
              <a:t> </a:t>
            </a:r>
            <a:r>
              <a:rPr lang="cs-CZ" sz="2400" u="sng" dirty="0"/>
              <a:t>území</a:t>
            </a:r>
            <a:r>
              <a:rPr lang="cs-CZ" sz="2400" dirty="0"/>
              <a:t>, </a:t>
            </a:r>
            <a:r>
              <a:rPr lang="cs-CZ" sz="2400" u="sng" dirty="0"/>
              <a:t>ale bez časového omezení</a:t>
            </a:r>
            <a:endParaRPr lang="cs-CZ" sz="2400" b="1" u="sng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8148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3">
            <a:extLst>
              <a:ext uri="{FF2B5EF4-FFF2-40B4-BE49-F238E27FC236}">
                <a16:creationId xmlns:a16="http://schemas.microsoft.com/office/drawing/2014/main" id="{DB663E33-A58F-4BD9-9D51-619625C1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altLang="cs-CZ" dirty="0">
                <a:latin typeface="Arial Black" panose="020B0A04020102020204" pitchFamily="34" charset="0"/>
              </a:rPr>
            </a:br>
            <a:br>
              <a:rPr altLang="cs-CZ" dirty="0">
                <a:latin typeface="Arial Black" panose="020B0A040201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Mytí rukou – př. 1</a:t>
            </a:r>
            <a:endParaRPr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266D26A9-390E-40E9-8583-CD059D024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513386" cy="634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ovéPole 5">
            <a:extLst>
              <a:ext uri="{FF2B5EF4-FFF2-40B4-BE49-F238E27FC236}">
                <a16:creationId xmlns:a16="http://schemas.microsoft.com/office/drawing/2014/main" id="{666506DC-8047-4B3B-9437-EEE3A5C25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00" y="3171964"/>
            <a:ext cx="3024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Každý pohyb opakovat 5x!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>
            <a:extLst>
              <a:ext uri="{FF2B5EF4-FFF2-40B4-BE49-F238E27FC236}">
                <a16:creationId xmlns:a16="http://schemas.microsoft.com/office/drawing/2014/main" id="{D3B9F673-00D2-4A21-B966-3A0CF73AE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63" y="0"/>
            <a:ext cx="4998720" cy="630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01EB6503-D493-4DFB-88E3-5C1DB20D4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Mytí rukou – př. 2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>
            <a:extLst>
              <a:ext uri="{FF2B5EF4-FFF2-40B4-BE49-F238E27FC236}">
                <a16:creationId xmlns:a16="http://schemas.microsoft.com/office/drawing/2014/main" id="{843ED495-DACA-4383-BA4A-919E8E06B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87" y="286603"/>
            <a:ext cx="60134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390D10B-071C-4A6C-92C8-6AF2DC49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Mytí rukou – př. 3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>
            <a:extLst>
              <a:ext uri="{FF2B5EF4-FFF2-40B4-BE49-F238E27FC236}">
                <a16:creationId xmlns:a16="http://schemas.microsoft.com/office/drawing/2014/main" id="{394A4C89-989E-4AB6-A731-C56725D3E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75" y="470174"/>
            <a:ext cx="6443662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C65C5DB-E367-4084-8A25-7FAAA3BBB45A}"/>
              </a:ext>
            </a:extLst>
          </p:cNvPr>
          <p:cNvSpPr/>
          <p:nvPr/>
        </p:nvSpPr>
        <p:spPr>
          <a:xfrm>
            <a:off x="4151314" y="1052513"/>
            <a:ext cx="936625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909DD95-E376-47D6-84F6-54106A469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Mytí rukou – př. 4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zena-in.cz/media/2010/04/22/zlout2.jpg">
            <a:extLst>
              <a:ext uri="{FF2B5EF4-FFF2-40B4-BE49-F238E27FC236}">
                <a16:creationId xmlns:a16="http://schemas.microsoft.com/office/drawing/2014/main" id="{55A44F56-16BE-4160-9861-9E3F75F6A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11" y="260350"/>
            <a:ext cx="8237175" cy="607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36198FD0-1483-4A22-9127-68887F0E2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altLang="cs-CZ" sz="1800" dirty="0"/>
            </a:br>
            <a:r>
              <a:rPr lang="cs-CZ" altLang="cs-CZ" dirty="0"/>
              <a:t>Prevence v MOÚ</a:t>
            </a:r>
            <a:endParaRPr altLang="cs-CZ" dirty="0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E09B5A6-410E-410E-8688-F05F0EA79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9395" name="Picture 2" descr="Obr. 1: Poster pro návštěvníky MOÚ - hygiena rukou">
            <a:extLst>
              <a:ext uri="{FF2B5EF4-FFF2-40B4-BE49-F238E27FC236}">
                <a16:creationId xmlns:a16="http://schemas.microsoft.com/office/drawing/2014/main" id="{F1849D18-7439-43C1-85F4-62D896458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589" y="1845733"/>
            <a:ext cx="3376371" cy="443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4" descr="Obr. 2: Tzv. dezinfekční centrum v MOÚ">
            <a:extLst>
              <a:ext uri="{FF2B5EF4-FFF2-40B4-BE49-F238E27FC236}">
                <a16:creationId xmlns:a16="http://schemas.microsoft.com/office/drawing/2014/main" id="{C0472B60-60E4-4C26-B11B-1757E37E2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11" y="1836542"/>
            <a:ext cx="3638549" cy="445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3" name="Picture 5">
            <a:extLst>
              <a:ext uri="{FF2B5EF4-FFF2-40B4-BE49-F238E27FC236}">
                <a16:creationId xmlns:a16="http://schemas.microsoft.com/office/drawing/2014/main" id="{AD42A4DA-FA54-4DEB-929F-27A5E36D7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845734"/>
            <a:ext cx="2548346" cy="445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encrypted-tbn1.google.com/images?q=tbn:ANd9GcRavrbbJXycDlyj8RZCgFR79_g03wo18jEPPsYC5bjakR9cPqcrig">
            <a:extLst>
              <a:ext uri="{FF2B5EF4-FFF2-40B4-BE49-F238E27FC236}">
                <a16:creationId xmlns:a16="http://schemas.microsoft.com/office/drawing/2014/main" id="{A3A555F9-A61B-4405-8F26-93664488B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46" y="962025"/>
            <a:ext cx="18573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4" descr="https://encrypted-tbn3.google.com/images?q=tbn:ANd9GcRw-FS4Qt5LMepG8PMb6KuGZEa6W5Gt163CFxG9RVMMm1_TxJVQWQ">
            <a:extLst>
              <a:ext uri="{FF2B5EF4-FFF2-40B4-BE49-F238E27FC236}">
                <a16:creationId xmlns:a16="http://schemas.microsoft.com/office/drawing/2014/main" id="{74037017-7197-4D63-A193-12BE108C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762000"/>
            <a:ext cx="1714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6" descr="https://encrypted-tbn1.google.com/images?q=tbn:ANd9GcSWFUCMCiRMiokaD1DHu_WU_Ad75v6j6ZfC7J3bH0OL59Zxm0l5">
            <a:extLst>
              <a:ext uri="{FF2B5EF4-FFF2-40B4-BE49-F238E27FC236}">
                <a16:creationId xmlns:a16="http://schemas.microsoft.com/office/drawing/2014/main" id="{A1822769-B2DA-478E-A6D2-42D8C259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211" y="1104900"/>
            <a:ext cx="167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>
            <a:extLst>
              <a:ext uri="{FF2B5EF4-FFF2-40B4-BE49-F238E27FC236}">
                <a16:creationId xmlns:a16="http://schemas.microsoft.com/office/drawing/2014/main" id="{DAC45F6F-A585-4CCD-BDE9-8FA2C02E7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4243024"/>
            <a:ext cx="310991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>
            <a:extLst>
              <a:ext uri="{FF2B5EF4-FFF2-40B4-BE49-F238E27FC236}">
                <a16:creationId xmlns:a16="http://schemas.microsoft.com/office/drawing/2014/main" id="{87737E16-754F-470C-B980-091D40F1B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13" y="1964509"/>
            <a:ext cx="2967038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9270B-FAE9-44D2-9355-8F6D18DD2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kdybychom mohli bakterie vidět?</a:t>
            </a:r>
          </a:p>
        </p:txBody>
      </p:sp>
      <p:pic>
        <p:nvPicPr>
          <p:cNvPr id="4" name="M8AKTACyiB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918327" y="1902619"/>
            <a:ext cx="7688517" cy="43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01253"/>
      </p:ext>
    </p:extLst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1">
            <a:extLst>
              <a:ext uri="{FF2B5EF4-FFF2-40B4-BE49-F238E27FC236}">
                <a16:creationId xmlns:a16="http://schemas.microsoft.com/office/drawing/2014/main" id="{42EFE3A8-48F5-4AC7-8A64-F179E3061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28" y="2165756"/>
            <a:ext cx="3692343" cy="36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tangle 4">
            <a:extLst>
              <a:ext uri="{FF2B5EF4-FFF2-40B4-BE49-F238E27FC236}">
                <a16:creationId xmlns:a16="http://schemas.microsoft.com/office/drawing/2014/main" id="{F32044DB-2823-41CD-90CB-827FB8DF835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92091" y="584898"/>
            <a:ext cx="10058400" cy="18716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sz="6000" dirty="0">
                <a:latin typeface="+mn-lt"/>
              </a:rPr>
              <a:t>Dezinfekce  sterilizace</a:t>
            </a:r>
          </a:p>
        </p:txBody>
      </p:sp>
    </p:spTree>
  </p:cSld>
  <p:clrMapOvr>
    <a:masterClrMapping/>
  </p:clrMapOvr>
  <p:transition spd="slow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41205418-D695-410F-AE50-37CD38409F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00" y="574424"/>
            <a:ext cx="10753200" cy="451576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b="1" dirty="0">
                <a:solidFill>
                  <a:schemeClr val="tx2"/>
                </a:solidFill>
              </a:rPr>
            </a:br>
            <a:r>
              <a:rPr lang="cs-CZ" dirty="0"/>
              <a:t>Dezinfekce – historie</a:t>
            </a:r>
            <a:endParaRPr dirty="0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2DCB716B-FA3F-4350-B090-487ED9CA84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8800" y="1872000"/>
            <a:ext cx="11055858" cy="4411576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sz="2400" dirty="0"/>
              <a:t>Cca v 1. </a:t>
            </a:r>
            <a:r>
              <a:rPr sz="2400" dirty="0" err="1"/>
              <a:t>pol</a:t>
            </a:r>
            <a:r>
              <a:rPr sz="2400" dirty="0"/>
              <a:t>. 19. století zjištěna souvislost mezi bakteriemi a nemocemi</a:t>
            </a:r>
            <a:r>
              <a:rPr lang="cs-CZ" sz="2400" dirty="0"/>
              <a:t>.</a:t>
            </a:r>
            <a:endParaRPr sz="2400" dirty="0"/>
          </a:p>
          <a:p>
            <a:pPr>
              <a:spcAft>
                <a:spcPts val="0"/>
              </a:spcAft>
              <a:defRPr/>
            </a:pPr>
            <a:r>
              <a:rPr sz="2400" b="1" dirty="0">
                <a:solidFill>
                  <a:schemeClr val="folHlink"/>
                </a:solidFill>
              </a:rPr>
              <a:t>Pasteur</a:t>
            </a:r>
            <a:r>
              <a:rPr sz="2400" dirty="0"/>
              <a:t> (1862) – souvislost hnití a kvašení s </a:t>
            </a:r>
            <a:r>
              <a:rPr lang="cs-CZ" sz="2400" dirty="0"/>
              <a:t>mikroorganismy.</a:t>
            </a:r>
            <a:endParaRPr sz="2400" dirty="0"/>
          </a:p>
          <a:p>
            <a:pPr>
              <a:spcAft>
                <a:spcPts val="0"/>
              </a:spcAft>
              <a:defRPr/>
            </a:pPr>
            <a:r>
              <a:rPr sz="2400" b="1" dirty="0" err="1">
                <a:solidFill>
                  <a:schemeClr val="folHlink"/>
                </a:solidFill>
              </a:rPr>
              <a:t>Lenare</a:t>
            </a:r>
            <a:r>
              <a:rPr sz="2400" dirty="0"/>
              <a:t> (1863) – zjistil ničivé účinky kyseliny karbolové na </a:t>
            </a:r>
            <a:r>
              <a:rPr sz="2400" dirty="0" err="1"/>
              <a:t>mikroorganismy</a:t>
            </a:r>
            <a:r>
              <a:rPr sz="2400" dirty="0"/>
              <a:t> </a:t>
            </a:r>
            <a:r>
              <a:rPr lang="cs-CZ" sz="2400" dirty="0"/>
              <a:t>            </a:t>
            </a:r>
            <a:r>
              <a:rPr sz="2400" dirty="0"/>
              <a:t>( </a:t>
            </a:r>
            <a:r>
              <a:rPr sz="2400" dirty="0" err="1"/>
              <a:t>Lyzol</a:t>
            </a:r>
            <a:r>
              <a:rPr sz="2400" dirty="0"/>
              <a:t>)</a:t>
            </a:r>
          </a:p>
          <a:p>
            <a:pPr>
              <a:spcAft>
                <a:spcPts val="0"/>
              </a:spcAft>
              <a:defRPr/>
            </a:pPr>
            <a:r>
              <a:rPr sz="2400" b="1" dirty="0" err="1">
                <a:solidFill>
                  <a:srgbClr val="660066"/>
                </a:solidFill>
              </a:rPr>
              <a:t>Semmelweiss</a:t>
            </a:r>
            <a:r>
              <a:rPr sz="2400" dirty="0"/>
              <a:t> (1850) </a:t>
            </a:r>
            <a:br>
              <a:rPr sz="2400" dirty="0"/>
            </a:br>
            <a:r>
              <a:rPr sz="2400" dirty="0"/>
              <a:t>puerperální sepse = nemocniční infekce způsobená přenosem mikrobů z kontaminovaných rukou </a:t>
            </a:r>
            <a:r>
              <a:rPr sz="2400" dirty="0" err="1"/>
              <a:t>nemocničního</a:t>
            </a:r>
            <a:r>
              <a:rPr sz="2400" dirty="0"/>
              <a:t> </a:t>
            </a:r>
            <a:r>
              <a:rPr sz="2400" dirty="0" err="1"/>
              <a:t>personálu</a:t>
            </a:r>
            <a:r>
              <a:rPr lang="cs-CZ" sz="2400" dirty="0"/>
              <a:t>.</a:t>
            </a:r>
            <a:endParaRPr sz="2400" dirty="0"/>
          </a:p>
          <a:p>
            <a:pPr>
              <a:spcAft>
                <a:spcPts val="0"/>
              </a:spcAft>
              <a:defRPr/>
            </a:pPr>
            <a:endParaRPr sz="2400" dirty="0"/>
          </a:p>
          <a:p>
            <a:pPr>
              <a:spcAft>
                <a:spcPts val="0"/>
              </a:spcAft>
              <a:defRPr/>
            </a:pPr>
            <a:r>
              <a:rPr sz="2400" dirty="0"/>
              <a:t>Jako první z těchto poznatků čerpá porodnictví a </a:t>
            </a:r>
            <a:r>
              <a:rPr sz="2400" dirty="0" err="1"/>
              <a:t>chirurgie</a:t>
            </a:r>
            <a:r>
              <a:rPr lang="cs-CZ" sz="2400" dirty="0"/>
              <a:t>.</a:t>
            </a:r>
            <a:endParaRPr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09B0DB-5C30-4721-BA0E-819065BE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 nákazy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883E07-7B04-40DE-BAD8-94DD00AA8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altLang="cs-CZ" sz="2400" dirty="0"/>
              <a:t>Nemocný</a:t>
            </a:r>
            <a:r>
              <a:rPr lang="cs-CZ" altLang="cs-CZ" sz="2400" b="1" dirty="0">
                <a:solidFill>
                  <a:srgbClr val="002060"/>
                </a:solidFill>
              </a:rPr>
              <a:t> </a:t>
            </a:r>
            <a:r>
              <a:rPr lang="cs-CZ" altLang="cs-CZ" sz="2400" b="1" dirty="0">
                <a:solidFill>
                  <a:srgbClr val="0070C0"/>
                </a:solidFill>
              </a:rPr>
              <a:t>člověk</a:t>
            </a:r>
            <a:r>
              <a:rPr lang="cs-CZ" altLang="cs-CZ" sz="2400" dirty="0"/>
              <a:t> nebo </a:t>
            </a:r>
            <a:r>
              <a:rPr lang="cs-CZ" altLang="cs-CZ" sz="2400" b="1" dirty="0">
                <a:solidFill>
                  <a:srgbClr val="0070C0"/>
                </a:solidFill>
              </a:rPr>
              <a:t>zvíře</a:t>
            </a:r>
            <a:r>
              <a:rPr lang="cs-CZ" altLang="cs-CZ" sz="2400" dirty="0"/>
              <a:t>, v jehož organismu původce nákazy přežívá, množí se a je schopen se dále šířit.</a:t>
            </a:r>
          </a:p>
          <a:p>
            <a:pPr>
              <a:lnSpc>
                <a:spcPct val="150000"/>
              </a:lnSpc>
            </a:pPr>
            <a:r>
              <a:rPr lang="cs-CZ" altLang="cs-CZ" sz="2400" b="1" dirty="0">
                <a:solidFill>
                  <a:schemeClr val="folHlink"/>
                </a:solidFill>
              </a:rPr>
              <a:t>Bacilonosič</a:t>
            </a:r>
            <a:r>
              <a:rPr lang="cs-CZ" altLang="cs-CZ" sz="2400" dirty="0"/>
              <a:t> – původce nákazy se udržuje v organismu, ale dotyčný je bez klinických příznaků.</a:t>
            </a:r>
          </a:p>
          <a:p>
            <a:pPr>
              <a:lnSpc>
                <a:spcPct val="15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Infekční</a:t>
            </a:r>
            <a:r>
              <a:rPr lang="cs-CZ" altLang="cs-CZ" sz="2400" dirty="0">
                <a:solidFill>
                  <a:schemeClr val="folHlink"/>
                </a:solidFill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</a:rPr>
              <a:t>materiál</a:t>
            </a:r>
            <a:r>
              <a:rPr lang="cs-CZ" altLang="cs-CZ" sz="2400" dirty="0"/>
              <a:t> – krev, exkrety, sekrety …</a:t>
            </a:r>
          </a:p>
          <a:p>
            <a:pPr lvl="1">
              <a:lnSpc>
                <a:spcPct val="150000"/>
              </a:lnSpc>
            </a:pPr>
            <a:r>
              <a:rPr lang="cs-CZ" altLang="cs-CZ" sz="2400" dirty="0"/>
              <a:t>Na povrchu, rukou, ve vodě, 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079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>
            <a:extLst>
              <a:ext uri="{FF2B5EF4-FFF2-40B4-BE49-F238E27FC236}">
                <a16:creationId xmlns:a16="http://schemas.microsoft.com/office/drawing/2014/main" id="{F0B998F4-E247-4659-B23E-B81272B3B4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Postup</a:t>
            </a:r>
            <a:endParaRPr altLang="cs-CZ" dirty="0"/>
          </a:p>
        </p:txBody>
      </p:sp>
      <p:sp>
        <p:nvSpPr>
          <p:cNvPr id="63491" name="Rectangle 6">
            <a:extLst>
              <a:ext uri="{FF2B5EF4-FFF2-40B4-BE49-F238E27FC236}">
                <a16:creationId xmlns:a16="http://schemas.microsoft.com/office/drawing/2014/main" id="{395A64C0-EEF3-462A-9CB8-566ED08B68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altLang="cs-CZ" sz="2400" dirty="0" err="1"/>
              <a:t>Mechanická</a:t>
            </a:r>
            <a:r>
              <a:rPr altLang="cs-CZ" sz="2400" dirty="0"/>
              <a:t> </a:t>
            </a:r>
            <a:r>
              <a:rPr altLang="cs-CZ" sz="2400" dirty="0" err="1"/>
              <a:t>očista</a:t>
            </a:r>
            <a:r>
              <a:rPr lang="cs-CZ" altLang="cs-CZ" sz="2400" dirty="0"/>
              <a:t>.</a:t>
            </a:r>
            <a:endParaRPr altLang="cs-CZ" sz="24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altLang="cs-CZ" sz="2400" dirty="0" err="1"/>
              <a:t>Dezinfekce</a:t>
            </a:r>
            <a:r>
              <a:rPr lang="cs-CZ" altLang="cs-CZ" sz="2400" dirty="0"/>
              <a:t>.</a:t>
            </a:r>
            <a:endParaRPr altLang="cs-CZ" sz="24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altLang="cs-CZ" sz="2400" dirty="0" err="1"/>
              <a:t>Vyšší</a:t>
            </a:r>
            <a:r>
              <a:rPr altLang="cs-CZ" sz="2400" dirty="0"/>
              <a:t> </a:t>
            </a:r>
            <a:r>
              <a:rPr altLang="cs-CZ" sz="2400" dirty="0" err="1"/>
              <a:t>stupeň</a:t>
            </a:r>
            <a:r>
              <a:rPr altLang="cs-CZ" sz="2400" dirty="0"/>
              <a:t> </a:t>
            </a:r>
            <a:r>
              <a:rPr altLang="cs-CZ" sz="2400" dirty="0" err="1"/>
              <a:t>dezinfekce</a:t>
            </a:r>
            <a:r>
              <a:rPr lang="cs-CZ" altLang="cs-CZ" sz="2400" dirty="0"/>
              <a:t>.</a:t>
            </a:r>
            <a:endParaRPr altLang="cs-CZ" sz="24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altLang="cs-CZ" sz="2400" dirty="0" err="1"/>
              <a:t>Sterilizace</a:t>
            </a:r>
            <a:r>
              <a:rPr lang="cs-CZ" altLang="cs-CZ" sz="2400" dirty="0"/>
              <a:t>.</a:t>
            </a:r>
            <a:endParaRPr altLang="cs-CZ" sz="2400" dirty="0"/>
          </a:p>
          <a:p>
            <a:pPr eaLnBrk="1" hangingPunct="1"/>
            <a:endParaRPr altLang="cs-CZ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11B2EB8-8C1B-420F-83D1-59E7FCE6C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Mechanická</a:t>
            </a:r>
            <a:r>
              <a:rPr altLang="cs-CZ" dirty="0"/>
              <a:t> </a:t>
            </a:r>
            <a:r>
              <a:rPr altLang="cs-CZ" dirty="0" err="1"/>
              <a:t>očista</a:t>
            </a:r>
            <a:endParaRPr altLang="cs-CZ" dirty="0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0AA3AF71-6ACD-4F78-9CDC-25C4D9DC63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/>
              <a:t>  </a:t>
            </a:r>
            <a:r>
              <a:rPr altLang="cs-CZ" sz="2400" dirty="0"/>
              <a:t>je </a:t>
            </a:r>
            <a:r>
              <a:rPr altLang="cs-CZ" sz="2400" dirty="0" err="1"/>
              <a:t>soubor</a:t>
            </a:r>
            <a:r>
              <a:rPr altLang="cs-CZ" sz="2400" dirty="0"/>
              <a:t> </a:t>
            </a:r>
            <a:r>
              <a:rPr altLang="cs-CZ" sz="2400" dirty="0" err="1"/>
              <a:t>postupů</a:t>
            </a:r>
            <a:r>
              <a:rPr altLang="cs-CZ" sz="2400" dirty="0"/>
              <a:t>, </a:t>
            </a:r>
            <a:r>
              <a:rPr altLang="cs-CZ" sz="2400" dirty="0" err="1"/>
              <a:t>které</a:t>
            </a:r>
            <a:r>
              <a:rPr altLang="cs-CZ" sz="2400" dirty="0"/>
              <a:t> </a:t>
            </a:r>
            <a:r>
              <a:rPr altLang="cs-CZ" sz="2400" dirty="0" err="1"/>
              <a:t>odstraňují</a:t>
            </a:r>
            <a:r>
              <a:rPr altLang="cs-CZ" sz="2400" dirty="0"/>
              <a:t> </a:t>
            </a:r>
            <a:r>
              <a:rPr altLang="cs-CZ" sz="2400" dirty="0" err="1"/>
              <a:t>nečistoty</a:t>
            </a:r>
            <a:r>
              <a:rPr altLang="cs-CZ" sz="2400" dirty="0"/>
              <a:t> a </a:t>
            </a:r>
            <a:r>
              <a:rPr altLang="cs-CZ" sz="2400" dirty="0" err="1"/>
              <a:t>snižují</a:t>
            </a:r>
            <a:r>
              <a:rPr altLang="cs-CZ" sz="2400" dirty="0"/>
              <a:t> </a:t>
            </a:r>
            <a:r>
              <a:rPr altLang="cs-CZ" sz="2400" dirty="0" err="1"/>
              <a:t>počet</a:t>
            </a:r>
            <a:r>
              <a:rPr altLang="cs-CZ" sz="2400" dirty="0"/>
              <a:t> </a:t>
            </a:r>
            <a:r>
              <a:rPr altLang="cs-CZ" sz="2400" dirty="0" err="1"/>
              <a:t>mikroorganismů</a:t>
            </a:r>
            <a:r>
              <a:rPr altLang="cs-CZ" sz="2400" dirty="0"/>
              <a:t>.  </a:t>
            </a:r>
          </a:p>
          <a:p>
            <a:pPr marL="0" indent="0" eaLnBrk="1" hangingPunct="1">
              <a:buNone/>
            </a:pPr>
            <a:r>
              <a:rPr altLang="cs-CZ" sz="2400" u="sng" dirty="0" err="1"/>
              <a:t>Pokud</a:t>
            </a:r>
            <a:r>
              <a:rPr altLang="cs-CZ" sz="2400" u="sng" dirty="0"/>
              <a:t> </a:t>
            </a:r>
            <a:r>
              <a:rPr altLang="cs-CZ" sz="2400" u="sng" dirty="0" err="1"/>
              <a:t>došlo</a:t>
            </a:r>
            <a:r>
              <a:rPr altLang="cs-CZ" sz="2400" u="sng" dirty="0"/>
              <a:t> </a:t>
            </a:r>
            <a:r>
              <a:rPr altLang="cs-CZ" sz="2400" u="sng" dirty="0" err="1"/>
              <a:t>ke</a:t>
            </a:r>
            <a:r>
              <a:rPr altLang="cs-CZ" sz="2400" u="sng" dirty="0"/>
              <a:t> </a:t>
            </a:r>
            <a:r>
              <a:rPr altLang="cs-CZ" sz="2400" u="sng" dirty="0" err="1"/>
              <a:t>kontaminaci</a:t>
            </a:r>
            <a:r>
              <a:rPr altLang="cs-CZ" sz="2400" u="sng" dirty="0"/>
              <a:t> </a:t>
            </a:r>
            <a:r>
              <a:rPr altLang="cs-CZ" sz="2400" u="sng" dirty="0" err="1"/>
              <a:t>biologickým</a:t>
            </a:r>
            <a:r>
              <a:rPr altLang="cs-CZ" sz="2400" u="sng" dirty="0"/>
              <a:t> </a:t>
            </a:r>
            <a:r>
              <a:rPr altLang="cs-CZ" sz="2400" u="sng" dirty="0" err="1"/>
              <a:t>materiálem</a:t>
            </a:r>
            <a:r>
              <a:rPr altLang="cs-CZ" sz="2400" u="sng" dirty="0"/>
              <a:t>, je </a:t>
            </a:r>
            <a:r>
              <a:rPr altLang="cs-CZ" sz="2400" u="sng" dirty="0" err="1"/>
              <a:t>nutné</a:t>
            </a:r>
            <a:r>
              <a:rPr altLang="cs-CZ" sz="2400" u="sng" dirty="0"/>
              <a:t> </a:t>
            </a:r>
            <a:r>
              <a:rPr altLang="cs-CZ" sz="2400" u="sng" dirty="0" err="1"/>
              <a:t>zařadit</a:t>
            </a:r>
            <a:r>
              <a:rPr altLang="cs-CZ" sz="2400" u="sng" dirty="0"/>
              <a:t> </a:t>
            </a:r>
            <a:r>
              <a:rPr altLang="cs-CZ" sz="2400" u="sng" dirty="0" err="1"/>
              <a:t>před</a:t>
            </a:r>
            <a:r>
              <a:rPr altLang="cs-CZ" sz="2400" u="sng" dirty="0"/>
              <a:t> </a:t>
            </a:r>
            <a:r>
              <a:rPr altLang="cs-CZ" sz="2400" u="sng" dirty="0" err="1"/>
              <a:t>mechanickou</a:t>
            </a:r>
            <a:r>
              <a:rPr altLang="cs-CZ" sz="2400" u="sng" dirty="0"/>
              <a:t> </a:t>
            </a:r>
            <a:r>
              <a:rPr altLang="cs-CZ" sz="2400" u="sng" dirty="0" err="1"/>
              <a:t>očistu</a:t>
            </a:r>
            <a:r>
              <a:rPr altLang="cs-CZ" sz="2400" u="sng" dirty="0"/>
              <a:t> </a:t>
            </a:r>
            <a:r>
              <a:rPr altLang="cs-CZ" sz="2400" u="sng" dirty="0" err="1"/>
              <a:t>proces</a:t>
            </a:r>
            <a:r>
              <a:rPr altLang="cs-CZ" sz="2400" u="sng" dirty="0"/>
              <a:t> </a:t>
            </a:r>
            <a:r>
              <a:rPr altLang="cs-CZ" sz="2400" u="sng" dirty="0" err="1"/>
              <a:t>dezinfekce</a:t>
            </a:r>
            <a:r>
              <a:rPr altLang="cs-CZ" sz="2400" dirty="0"/>
              <a:t>.   </a:t>
            </a:r>
            <a:endParaRPr lang="cs-CZ" alt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  čistící prostředky, případně čistící prostředky s dezinfekčním účinkem se  aplikují buď ručně nebo pomocí mycích a čistících strojů, tlakových pistolí,  ultrazvukových přístrojů apod.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 čistící stroje a jiná zařízení se používají podle návodu výrobce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 pokožka se čistí teplou vodou, mýdlem a osušením a ošetří se ochranným krémem.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alt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077B8A96-C6AE-4C4A-A602-AF21477323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Definice</a:t>
            </a:r>
            <a:r>
              <a:rPr altLang="cs-CZ" dirty="0"/>
              <a:t> </a:t>
            </a:r>
            <a:r>
              <a:rPr altLang="cs-CZ" dirty="0" err="1"/>
              <a:t>dezinfekce</a:t>
            </a:r>
            <a:endParaRPr altLang="cs-CZ" dirty="0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87176EB-EF2C-4662-A83B-5770157744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altLang="cs-CZ" sz="2400" u="sng" dirty="0"/>
              <a:t>S</a:t>
            </a:r>
            <a:r>
              <a:rPr altLang="cs-CZ" sz="2400" u="sng" dirty="0" err="1"/>
              <a:t>oubor</a:t>
            </a:r>
            <a:r>
              <a:rPr altLang="cs-CZ" sz="2400" u="sng" dirty="0"/>
              <a:t> </a:t>
            </a:r>
            <a:r>
              <a:rPr altLang="cs-CZ" sz="2400" u="sng" dirty="0" err="1"/>
              <a:t>opatření</a:t>
            </a:r>
            <a:r>
              <a:rPr altLang="cs-CZ" sz="2400" u="sng" dirty="0"/>
              <a:t> </a:t>
            </a:r>
            <a:r>
              <a:rPr altLang="cs-CZ" sz="2400" u="sng" dirty="0" err="1"/>
              <a:t>sloužících</a:t>
            </a:r>
            <a:r>
              <a:rPr altLang="cs-CZ" sz="2400" u="sng" dirty="0"/>
              <a:t> </a:t>
            </a:r>
            <a:r>
              <a:rPr altLang="cs-CZ" sz="2400" u="sng" dirty="0" err="1"/>
              <a:t>ke</a:t>
            </a:r>
            <a:r>
              <a:rPr altLang="cs-CZ" sz="2400" u="sng" dirty="0"/>
              <a:t> </a:t>
            </a:r>
            <a:r>
              <a:rPr altLang="cs-CZ" sz="2400" u="sng" dirty="0" err="1"/>
              <a:t>zneškodňování</a:t>
            </a:r>
            <a:r>
              <a:rPr altLang="cs-CZ" sz="2400" u="sng" dirty="0"/>
              <a:t> </a:t>
            </a:r>
            <a:r>
              <a:rPr altLang="cs-CZ" sz="2400" u="sng" dirty="0" err="1"/>
              <a:t>mikroorganismů</a:t>
            </a:r>
            <a:r>
              <a:rPr altLang="cs-CZ" sz="2400" dirty="0"/>
              <a:t> </a:t>
            </a:r>
            <a:r>
              <a:rPr altLang="cs-CZ" sz="2400" dirty="0" err="1"/>
              <a:t>pomocí</a:t>
            </a:r>
            <a:r>
              <a:rPr altLang="cs-CZ" sz="2400" dirty="0"/>
              <a:t> </a:t>
            </a:r>
            <a:r>
              <a:rPr altLang="cs-CZ" sz="2400" dirty="0" err="1"/>
              <a:t>fyzikálních</a:t>
            </a:r>
            <a:r>
              <a:rPr altLang="cs-CZ" sz="2400" dirty="0"/>
              <a:t>, </a:t>
            </a:r>
            <a:r>
              <a:rPr altLang="cs-CZ" sz="2400" dirty="0" err="1"/>
              <a:t>chemických</a:t>
            </a:r>
            <a:r>
              <a:rPr altLang="cs-CZ" sz="2400" dirty="0"/>
              <a:t> </a:t>
            </a:r>
            <a:r>
              <a:rPr altLang="cs-CZ" sz="2400" dirty="0" err="1"/>
              <a:t>nebo</a:t>
            </a:r>
            <a:r>
              <a:rPr altLang="cs-CZ" sz="2400" dirty="0"/>
              <a:t> </a:t>
            </a:r>
            <a:r>
              <a:rPr altLang="cs-CZ" sz="2400" dirty="0" err="1"/>
              <a:t>kombinovaných</a:t>
            </a:r>
            <a:r>
              <a:rPr altLang="cs-CZ" sz="2400" dirty="0"/>
              <a:t> </a:t>
            </a:r>
            <a:r>
              <a:rPr altLang="cs-CZ" sz="2400" dirty="0" err="1"/>
              <a:t>postupů</a:t>
            </a:r>
            <a:r>
              <a:rPr altLang="cs-CZ" sz="2400" dirty="0"/>
              <a:t>, </a:t>
            </a:r>
            <a:r>
              <a:rPr altLang="cs-CZ" sz="2400" dirty="0" err="1"/>
              <a:t>jejichž</a:t>
            </a:r>
            <a:r>
              <a:rPr altLang="cs-CZ" sz="2400" dirty="0"/>
              <a:t> </a:t>
            </a:r>
            <a:r>
              <a:rPr altLang="cs-CZ" sz="2400" u="sng" dirty="0" err="1"/>
              <a:t>smyslem</a:t>
            </a:r>
            <a:r>
              <a:rPr altLang="cs-CZ" sz="2400" u="sng" dirty="0"/>
              <a:t> je </a:t>
            </a:r>
            <a:r>
              <a:rPr altLang="cs-CZ" sz="2400" u="sng" dirty="0" err="1"/>
              <a:t>přerušení</a:t>
            </a:r>
            <a:r>
              <a:rPr altLang="cs-CZ" sz="2400" u="sng" dirty="0"/>
              <a:t> </a:t>
            </a:r>
            <a:r>
              <a:rPr altLang="cs-CZ" sz="2400" u="sng" dirty="0" err="1"/>
              <a:t>cesty</a:t>
            </a:r>
            <a:r>
              <a:rPr altLang="cs-CZ" sz="2400" u="sng" dirty="0"/>
              <a:t> </a:t>
            </a:r>
            <a:r>
              <a:rPr altLang="cs-CZ" sz="2400" u="sng" dirty="0" err="1"/>
              <a:t>nákazy</a:t>
            </a:r>
            <a:r>
              <a:rPr altLang="cs-CZ" sz="2400" u="sng" dirty="0"/>
              <a:t> od </a:t>
            </a:r>
            <a:r>
              <a:rPr altLang="cs-CZ" sz="2400" u="sng" dirty="0" err="1"/>
              <a:t>zdroje</a:t>
            </a:r>
            <a:r>
              <a:rPr altLang="cs-CZ" sz="2400" u="sng" dirty="0"/>
              <a:t> k </a:t>
            </a:r>
            <a:r>
              <a:rPr altLang="cs-CZ" sz="2400" u="sng" dirty="0" err="1"/>
              <a:t>vnímavému</a:t>
            </a:r>
            <a:r>
              <a:rPr altLang="cs-CZ" sz="2400" u="sng" dirty="0"/>
              <a:t> </a:t>
            </a:r>
            <a:r>
              <a:rPr altLang="cs-CZ" sz="2400" u="sng" dirty="0" err="1"/>
              <a:t>jedinci</a:t>
            </a:r>
            <a:r>
              <a:rPr altLang="cs-CZ" sz="2400" u="sng" dirty="0"/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999CDBBD-446A-48CF-BDBE-AE916FFFAE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Způsoby</a:t>
            </a:r>
            <a:r>
              <a:rPr altLang="cs-CZ" dirty="0"/>
              <a:t> </a:t>
            </a:r>
            <a:r>
              <a:rPr altLang="cs-CZ" dirty="0" err="1"/>
              <a:t>dezinfekce</a:t>
            </a:r>
            <a:endParaRPr altLang="cs-CZ" dirty="0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972E213E-00A5-4B26-B7F1-886F6CE7E0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altLang="cs-CZ" sz="2400" dirty="0" err="1"/>
              <a:t>Fyzikální</a:t>
            </a:r>
            <a:r>
              <a:rPr altLang="cs-CZ" sz="2400" dirty="0"/>
              <a:t> </a:t>
            </a:r>
          </a:p>
          <a:p>
            <a:pPr eaLnBrk="1" hangingPunct="1"/>
            <a:r>
              <a:rPr altLang="cs-CZ" sz="2400" dirty="0" err="1"/>
              <a:t>Chemická</a:t>
            </a:r>
            <a:endParaRPr altLang="cs-CZ" sz="2400" dirty="0"/>
          </a:p>
          <a:p>
            <a:pPr eaLnBrk="1" hangingPunct="1"/>
            <a:r>
              <a:rPr altLang="cs-CZ" sz="2400" dirty="0" err="1"/>
              <a:t>Fyzikálně</a:t>
            </a:r>
            <a:r>
              <a:rPr altLang="cs-CZ" sz="2400" dirty="0"/>
              <a:t> </a:t>
            </a:r>
            <a:r>
              <a:rPr altLang="cs-CZ" sz="2400" dirty="0" err="1"/>
              <a:t>chemická</a:t>
            </a:r>
            <a:endParaRPr altLang="cs-CZ" sz="2400" dirty="0"/>
          </a:p>
        </p:txBody>
      </p:sp>
      <p:pic>
        <p:nvPicPr>
          <p:cNvPr id="67588" name="Picture 4" descr="C:\Users\Miroslav\AppData\Local\Microsoft\Windows\Temporary Internet Files\Content.IE5\ZUK9GHEW\MP900448582[1].jpg">
            <a:extLst>
              <a:ext uri="{FF2B5EF4-FFF2-40B4-BE49-F238E27FC236}">
                <a16:creationId xmlns:a16="http://schemas.microsoft.com/office/drawing/2014/main" id="{BD90094D-DB06-42CF-8F92-8A01A9716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95" y="1845734"/>
            <a:ext cx="4467225" cy="43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2500D652-8E72-42EE-9B30-4470719AC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00" y="201929"/>
            <a:ext cx="10753200" cy="451576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b="1" dirty="0">
                <a:solidFill>
                  <a:schemeClr val="tx2"/>
                </a:solidFill>
              </a:rPr>
            </a:br>
            <a:r>
              <a:rPr lang="cs-CZ" dirty="0"/>
              <a:t>Fyzikální dezinfekce</a:t>
            </a:r>
            <a:endParaRPr dirty="0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8DC7F7AD-C505-41B9-9A8A-E866190812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8800" y="1617785"/>
            <a:ext cx="10753200" cy="4214215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buNone/>
              <a:defRPr/>
            </a:pPr>
            <a:r>
              <a:rPr sz="2400" dirty="0">
                <a:solidFill>
                  <a:srgbClr val="FF0000"/>
                </a:solidFill>
                <a:latin typeface="Arial Black" pitchFamily="34" charset="0"/>
              </a:rPr>
              <a:t>Var</a:t>
            </a:r>
            <a:r>
              <a:rPr sz="2400" dirty="0"/>
              <a:t>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 </a:t>
            </a:r>
            <a:r>
              <a:rPr sz="2400" dirty="0"/>
              <a:t>za atmosférického tlaku po dobu nejméně 30 minut.  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 </a:t>
            </a:r>
            <a:r>
              <a:rPr sz="2400" dirty="0"/>
              <a:t>v přetlakových nádobách po dobu nejméně 20 minut.  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 </a:t>
            </a:r>
            <a:r>
              <a:rPr sz="2400" dirty="0"/>
              <a:t>v  přístrojích  při teplotě 90 st. C a vyšší po dobu 10   minut.   </a:t>
            </a:r>
          </a:p>
          <a:p>
            <a:pPr>
              <a:spcAft>
                <a:spcPts val="0"/>
              </a:spcAft>
              <a:buNone/>
              <a:defRPr/>
            </a:pP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spcAft>
                <a:spcPts val="0"/>
              </a:spcAft>
              <a:buNone/>
              <a:defRPr/>
            </a:pPr>
            <a:r>
              <a:rPr sz="2400" dirty="0" err="1">
                <a:solidFill>
                  <a:srgbClr val="FF0000"/>
                </a:solidFill>
                <a:latin typeface="Arial Black" pitchFamily="34" charset="0"/>
              </a:rPr>
              <a:t>Ultrafialové</a:t>
            </a:r>
            <a:r>
              <a:rPr sz="2400" dirty="0"/>
              <a:t> </a:t>
            </a:r>
            <a:r>
              <a:rPr sz="2400" dirty="0">
                <a:solidFill>
                  <a:srgbClr val="FF0000"/>
                </a:solidFill>
                <a:latin typeface="Arial Black" pitchFamily="34" charset="0"/>
              </a:rPr>
              <a:t>záření</a:t>
            </a:r>
            <a:r>
              <a:rPr sz="2400" dirty="0"/>
              <a:t> o vlnové délce 253,7 nm - 264 nm. </a:t>
            </a:r>
          </a:p>
          <a:p>
            <a:pPr>
              <a:spcAft>
                <a:spcPts val="0"/>
              </a:spcAft>
              <a:buNone/>
              <a:defRPr/>
            </a:pP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spcAft>
                <a:spcPts val="0"/>
              </a:spcAft>
              <a:buNone/>
              <a:defRPr/>
            </a:pPr>
            <a:r>
              <a:rPr sz="2400" dirty="0" err="1">
                <a:solidFill>
                  <a:srgbClr val="FF0000"/>
                </a:solidFill>
                <a:latin typeface="Arial Black" pitchFamily="34" charset="0"/>
              </a:rPr>
              <a:t>Filtrace</a:t>
            </a:r>
            <a:r>
              <a:rPr sz="2400" dirty="0">
                <a:solidFill>
                  <a:srgbClr val="FF0000"/>
                </a:solidFill>
                <a:latin typeface="Arial Black" pitchFamily="34" charset="0"/>
              </a:rPr>
              <a:t>, žíhání, spalování</a:t>
            </a:r>
            <a:r>
              <a:rPr sz="2400" dirty="0"/>
              <a:t>. </a:t>
            </a:r>
          </a:p>
        </p:txBody>
      </p:sp>
      <p:pic>
        <p:nvPicPr>
          <p:cNvPr id="68612" name="Picture 5" descr="dezinfekce varem">
            <a:extLst>
              <a:ext uri="{FF2B5EF4-FFF2-40B4-BE49-F238E27FC236}">
                <a16:creationId xmlns:a16="http://schemas.microsoft.com/office/drawing/2014/main" id="{50CCE965-FF74-4A85-BCDF-B7EF78998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035" y="3857414"/>
            <a:ext cx="3152503" cy="236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ABFF359E-7196-4A5B-8AA7-DE4212B57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Chemická</a:t>
            </a:r>
            <a:r>
              <a:rPr altLang="cs-CZ" dirty="0"/>
              <a:t> </a:t>
            </a:r>
            <a:r>
              <a:rPr altLang="cs-CZ" dirty="0" err="1"/>
              <a:t>dezinfekce</a:t>
            </a:r>
            <a:endParaRPr altLang="cs-CZ" dirty="0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420B04CE-AA93-4431-AC2C-EB204D72F0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altLang="cs-CZ" sz="2400" dirty="0" err="1"/>
              <a:t>Využívá</a:t>
            </a:r>
            <a:r>
              <a:rPr altLang="cs-CZ" sz="2400" dirty="0"/>
              <a:t> </a:t>
            </a:r>
            <a:r>
              <a:rPr altLang="cs-CZ" sz="2400" dirty="0" err="1"/>
              <a:t>chemických</a:t>
            </a:r>
            <a:r>
              <a:rPr altLang="cs-CZ" sz="2400" dirty="0"/>
              <a:t> </a:t>
            </a:r>
            <a:r>
              <a:rPr altLang="cs-CZ" sz="2400" dirty="0" err="1"/>
              <a:t>přípravků</a:t>
            </a:r>
            <a:r>
              <a:rPr altLang="cs-CZ" sz="2400" dirty="0"/>
              <a:t> a je </a:t>
            </a:r>
            <a:r>
              <a:rPr altLang="cs-CZ" sz="2400" dirty="0" err="1"/>
              <a:t>nutné</a:t>
            </a:r>
            <a:r>
              <a:rPr altLang="cs-CZ" sz="2400" dirty="0"/>
              <a:t> </a:t>
            </a:r>
            <a:r>
              <a:rPr altLang="cs-CZ" sz="2400" dirty="0" err="1"/>
              <a:t>dodržovat</a:t>
            </a:r>
            <a:r>
              <a:rPr altLang="cs-CZ" sz="2400" dirty="0"/>
              <a:t> </a:t>
            </a:r>
            <a:r>
              <a:rPr altLang="cs-CZ" sz="2400" dirty="0" err="1"/>
              <a:t>některé</a:t>
            </a:r>
            <a:r>
              <a:rPr altLang="cs-CZ" sz="2400" dirty="0"/>
              <a:t> </a:t>
            </a:r>
            <a:r>
              <a:rPr altLang="cs-CZ" sz="2400" dirty="0" err="1"/>
              <a:t>zásady</a:t>
            </a:r>
            <a:r>
              <a:rPr altLang="cs-CZ" sz="2400" dirty="0"/>
              <a:t>.</a:t>
            </a:r>
          </a:p>
        </p:txBody>
      </p:sp>
      <p:pic>
        <p:nvPicPr>
          <p:cNvPr id="69636" name="Picture 5" descr="https://encrypted-tbn2.google.com/images?q=tbn:ANd9GcRlO6w5K5gJqq0qAOmaZBKJFSiwsCFscnQ406exYGcMwoRkXCSS">
            <a:extLst>
              <a:ext uri="{FF2B5EF4-FFF2-40B4-BE49-F238E27FC236}">
                <a16:creationId xmlns:a16="http://schemas.microsoft.com/office/drawing/2014/main" id="{BB5D3743-BF9A-47B1-B77D-E965D01E1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895" y="2941275"/>
            <a:ext cx="2790825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FACE6E94-2023-45FE-962B-0BFB4AC79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Zásady</a:t>
            </a:r>
            <a:r>
              <a:rPr altLang="cs-CZ" dirty="0"/>
              <a:t> </a:t>
            </a:r>
            <a:r>
              <a:rPr altLang="cs-CZ" dirty="0" err="1"/>
              <a:t>chemické</a:t>
            </a:r>
            <a:r>
              <a:rPr altLang="cs-CZ" dirty="0"/>
              <a:t> </a:t>
            </a:r>
            <a:r>
              <a:rPr altLang="cs-CZ" dirty="0" err="1"/>
              <a:t>dezinfekce</a:t>
            </a:r>
            <a:endParaRPr altLang="cs-CZ" dirty="0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F8DD363B-7A15-4B75-8862-9A6BC87B9F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dezinfekční</a:t>
            </a:r>
            <a:r>
              <a:rPr sz="2400" dirty="0"/>
              <a:t> </a:t>
            </a:r>
            <a:r>
              <a:rPr sz="2400" dirty="0" err="1"/>
              <a:t>roztoky</a:t>
            </a:r>
            <a:r>
              <a:rPr sz="2400" dirty="0"/>
              <a:t> se </a:t>
            </a:r>
            <a:r>
              <a:rPr sz="2400" dirty="0" err="1"/>
              <a:t>připravují</a:t>
            </a:r>
            <a:r>
              <a:rPr sz="2400" dirty="0"/>
              <a:t> </a:t>
            </a:r>
            <a:r>
              <a:rPr sz="2400" dirty="0" err="1"/>
              <a:t>rozpuštěním</a:t>
            </a:r>
            <a:r>
              <a:rPr sz="2400" dirty="0"/>
              <a:t> </a:t>
            </a:r>
            <a:r>
              <a:rPr sz="2400" dirty="0" err="1"/>
              <a:t>odměřeného</a:t>
            </a:r>
            <a:r>
              <a:rPr sz="2400" dirty="0"/>
              <a:t> (odváženého) dezinfekčního prostředku ve vodě,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připravují</a:t>
            </a:r>
            <a:r>
              <a:rPr sz="2400" dirty="0"/>
              <a:t> se pro </a:t>
            </a:r>
            <a:r>
              <a:rPr sz="2400" dirty="0" err="1"/>
              <a:t>každou</a:t>
            </a:r>
            <a:r>
              <a:rPr sz="2400" dirty="0"/>
              <a:t> </a:t>
            </a:r>
            <a:r>
              <a:rPr sz="2400" dirty="0" err="1"/>
              <a:t>směnu</a:t>
            </a:r>
            <a:r>
              <a:rPr sz="2400" dirty="0"/>
              <a:t> (8 </a:t>
            </a:r>
            <a:r>
              <a:rPr sz="2400" dirty="0" err="1"/>
              <a:t>nebo</a:t>
            </a:r>
            <a:r>
              <a:rPr sz="2400" dirty="0"/>
              <a:t> 12 </a:t>
            </a:r>
            <a:r>
              <a:rPr sz="2400" dirty="0" err="1"/>
              <a:t>hodin</a:t>
            </a:r>
            <a:r>
              <a:rPr sz="2400" dirty="0"/>
              <a:t>) </a:t>
            </a:r>
            <a:r>
              <a:rPr sz="2400" dirty="0" err="1"/>
              <a:t>čerstvé</a:t>
            </a:r>
            <a:r>
              <a:rPr sz="2400" dirty="0"/>
              <a:t>, podle stupně zatížení, při zatížení </a:t>
            </a:r>
            <a:r>
              <a:rPr sz="2400" dirty="0" err="1"/>
              <a:t>biologickým</a:t>
            </a:r>
            <a:r>
              <a:rPr sz="2400" dirty="0"/>
              <a:t> </a:t>
            </a:r>
            <a:r>
              <a:rPr sz="2400" dirty="0" err="1"/>
              <a:t>materiálem</a:t>
            </a:r>
            <a:r>
              <a:rPr sz="2400" dirty="0"/>
              <a:t> i častěji,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zlepšení</a:t>
            </a:r>
            <a:r>
              <a:rPr sz="2400" dirty="0"/>
              <a:t> </a:t>
            </a:r>
            <a:r>
              <a:rPr sz="2400" dirty="0" err="1"/>
              <a:t>účinnosti</a:t>
            </a:r>
            <a:r>
              <a:rPr sz="2400" dirty="0"/>
              <a:t> </a:t>
            </a:r>
            <a:r>
              <a:rPr sz="2400" dirty="0" err="1"/>
              <a:t>některých</a:t>
            </a:r>
            <a:r>
              <a:rPr sz="2400" dirty="0"/>
              <a:t> </a:t>
            </a:r>
            <a:r>
              <a:rPr sz="2400" dirty="0" err="1"/>
              <a:t>dezinfekčních</a:t>
            </a:r>
            <a:r>
              <a:rPr sz="2400" dirty="0"/>
              <a:t> roztoků lze </a:t>
            </a:r>
            <a:r>
              <a:rPr sz="2400" dirty="0" err="1"/>
              <a:t>dosáhnout</a:t>
            </a:r>
            <a:r>
              <a:rPr sz="2400" dirty="0"/>
              <a:t> </a:t>
            </a:r>
            <a:r>
              <a:rPr sz="2400" dirty="0" err="1"/>
              <a:t>zvýšením</a:t>
            </a:r>
            <a:r>
              <a:rPr sz="2400" dirty="0"/>
              <a:t> teploty,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při</a:t>
            </a:r>
            <a:r>
              <a:rPr sz="2400" dirty="0"/>
              <a:t> </a:t>
            </a:r>
            <a:r>
              <a:rPr sz="2400" dirty="0" err="1"/>
              <a:t>přípravě</a:t>
            </a:r>
            <a:r>
              <a:rPr sz="2400" dirty="0"/>
              <a:t> </a:t>
            </a:r>
            <a:r>
              <a:rPr sz="2400" dirty="0" err="1"/>
              <a:t>dezinfekčních</a:t>
            </a:r>
            <a:r>
              <a:rPr sz="2400" dirty="0"/>
              <a:t> </a:t>
            </a:r>
            <a:r>
              <a:rPr sz="2400" dirty="0" err="1"/>
              <a:t>roztoků</a:t>
            </a:r>
            <a:r>
              <a:rPr sz="2400" dirty="0"/>
              <a:t> se vychází z toho, že se </a:t>
            </a:r>
            <a:r>
              <a:rPr sz="2400" dirty="0" err="1"/>
              <a:t>přípravky</a:t>
            </a:r>
            <a:r>
              <a:rPr sz="2400" dirty="0"/>
              <a:t> </a:t>
            </a:r>
            <a:r>
              <a:rPr sz="2400" dirty="0" err="1"/>
              <a:t>považují</a:t>
            </a:r>
            <a:r>
              <a:rPr sz="2400" dirty="0"/>
              <a:t> za 100 %, </a:t>
            </a:r>
            <a:r>
              <a:rPr sz="2400" dirty="0" err="1"/>
              <a:t>neuvádí</a:t>
            </a:r>
            <a:r>
              <a:rPr sz="2400" dirty="0"/>
              <a:t>-li </a:t>
            </a:r>
            <a:r>
              <a:rPr sz="2400" dirty="0" err="1"/>
              <a:t>výrobce</a:t>
            </a:r>
            <a:r>
              <a:rPr sz="2400" dirty="0"/>
              <a:t> </a:t>
            </a:r>
            <a:r>
              <a:rPr sz="2400" dirty="0" err="1"/>
              <a:t>jinak</a:t>
            </a:r>
            <a:r>
              <a:rPr sz="2400" dirty="0"/>
              <a:t>.</a:t>
            </a:r>
          </a:p>
          <a:p>
            <a:pPr>
              <a:spcAft>
                <a:spcPts val="0"/>
              </a:spcAft>
              <a:defRPr/>
            </a:pPr>
            <a:endParaRPr dirty="0"/>
          </a:p>
          <a:p>
            <a:pPr>
              <a:spcAft>
                <a:spcPts val="0"/>
              </a:spcAft>
              <a:buNone/>
              <a:defRPr/>
            </a:pP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0C46A703-A95A-423C-A723-0D15E8A6A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Zásady</a:t>
            </a:r>
            <a:r>
              <a:rPr altLang="cs-CZ" dirty="0"/>
              <a:t> </a:t>
            </a:r>
            <a:r>
              <a:rPr altLang="cs-CZ" dirty="0" err="1"/>
              <a:t>chemické</a:t>
            </a:r>
            <a:r>
              <a:rPr altLang="cs-CZ" dirty="0"/>
              <a:t> </a:t>
            </a:r>
            <a:r>
              <a:rPr altLang="cs-CZ" dirty="0" err="1"/>
              <a:t>dezinfekce</a:t>
            </a:r>
            <a:endParaRPr altLang="cs-CZ" dirty="0"/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429A5062-62D5-4351-BCC4-6591FA1D89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důležité</a:t>
            </a:r>
            <a:r>
              <a:rPr sz="2400" dirty="0"/>
              <a:t>  je dodržet koncentraci a </a:t>
            </a:r>
            <a:r>
              <a:rPr sz="2400" dirty="0" err="1"/>
              <a:t>dobu</a:t>
            </a:r>
            <a:r>
              <a:rPr sz="2400" dirty="0"/>
              <a:t> </a:t>
            </a:r>
            <a:r>
              <a:rPr sz="2400" dirty="0" err="1"/>
              <a:t>expozice</a:t>
            </a:r>
            <a:r>
              <a:rPr sz="2400" dirty="0"/>
              <a:t> dezinfekčního přípravku předepsaného v návodu výrobce,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dezinfekce</a:t>
            </a:r>
            <a:r>
              <a:rPr sz="2400" dirty="0"/>
              <a:t> se </a:t>
            </a:r>
            <a:r>
              <a:rPr sz="2400" dirty="0" err="1"/>
              <a:t>provádí</a:t>
            </a:r>
            <a:r>
              <a:rPr sz="2400" dirty="0"/>
              <a:t> </a:t>
            </a:r>
            <a:r>
              <a:rPr sz="2400" dirty="0" err="1">
                <a:solidFill>
                  <a:schemeClr val="folHlink"/>
                </a:solidFill>
              </a:rPr>
              <a:t>omýváním</a:t>
            </a:r>
            <a:r>
              <a:rPr sz="2400" dirty="0">
                <a:solidFill>
                  <a:schemeClr val="folHlink"/>
                </a:solidFill>
              </a:rPr>
              <a:t>, </a:t>
            </a:r>
            <a:r>
              <a:rPr sz="2400" dirty="0" err="1">
                <a:solidFill>
                  <a:schemeClr val="folHlink"/>
                </a:solidFill>
              </a:rPr>
              <a:t>otíráním</a:t>
            </a:r>
            <a:r>
              <a:rPr sz="2400" dirty="0">
                <a:solidFill>
                  <a:schemeClr val="folHlink"/>
                </a:solidFill>
              </a:rPr>
              <a:t>, </a:t>
            </a:r>
            <a:r>
              <a:rPr sz="2400" dirty="0" err="1">
                <a:solidFill>
                  <a:schemeClr val="folHlink"/>
                </a:solidFill>
              </a:rPr>
              <a:t>ponořením</a:t>
            </a:r>
            <a:r>
              <a:rPr sz="2400" dirty="0">
                <a:solidFill>
                  <a:schemeClr val="folHlink"/>
                </a:solidFill>
              </a:rPr>
              <a:t>, </a:t>
            </a:r>
            <a:r>
              <a:rPr sz="2400" dirty="0" err="1">
                <a:solidFill>
                  <a:schemeClr val="folHlink"/>
                </a:solidFill>
              </a:rPr>
              <a:t>postřikem</a:t>
            </a:r>
            <a:r>
              <a:rPr sz="2400" dirty="0">
                <a:solidFill>
                  <a:srgbClr val="FF0000"/>
                </a:solidFill>
              </a:rPr>
              <a:t> </a:t>
            </a:r>
            <a:r>
              <a:rPr sz="2400" dirty="0" err="1"/>
              <a:t>formou</a:t>
            </a:r>
            <a:r>
              <a:rPr lang="cs-CZ" sz="2400" dirty="0"/>
              <a:t> </a:t>
            </a:r>
            <a:r>
              <a:rPr sz="2400" dirty="0" err="1"/>
              <a:t>pěny</a:t>
            </a:r>
            <a:r>
              <a:rPr sz="2400" dirty="0"/>
              <a:t> 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aerosolem</a:t>
            </a:r>
            <a:r>
              <a:rPr sz="2400" dirty="0"/>
              <a:t>,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předměty</a:t>
            </a:r>
            <a:r>
              <a:rPr sz="2400" dirty="0"/>
              <a:t> a </a:t>
            </a:r>
            <a:r>
              <a:rPr sz="2400" dirty="0" err="1"/>
              <a:t>povrchy</a:t>
            </a:r>
            <a:r>
              <a:rPr sz="2400" dirty="0"/>
              <a:t> </a:t>
            </a:r>
            <a:r>
              <a:rPr sz="2400" dirty="0" err="1"/>
              <a:t>kontaminované</a:t>
            </a:r>
            <a:r>
              <a:rPr sz="2400" dirty="0"/>
              <a:t> </a:t>
            </a:r>
            <a:r>
              <a:rPr sz="2400" dirty="0" err="1"/>
              <a:t>biologickým</a:t>
            </a:r>
            <a:r>
              <a:rPr sz="2400" dirty="0"/>
              <a:t> </a:t>
            </a:r>
            <a:r>
              <a:rPr sz="2400" dirty="0" err="1"/>
              <a:t>materiálem</a:t>
            </a:r>
            <a:r>
              <a:rPr sz="2400" dirty="0"/>
              <a:t> se </a:t>
            </a:r>
            <a:r>
              <a:rPr sz="2400" dirty="0" err="1"/>
              <a:t>dezinfikují</a:t>
            </a:r>
            <a:r>
              <a:rPr sz="2400" dirty="0"/>
              <a:t> přípravkem s </a:t>
            </a:r>
            <a:r>
              <a:rPr sz="2400" dirty="0" err="1"/>
              <a:t>virucidním</a:t>
            </a:r>
            <a:r>
              <a:rPr sz="2400" dirty="0"/>
              <a:t> </a:t>
            </a:r>
            <a:r>
              <a:rPr sz="2400" dirty="0" err="1"/>
              <a:t>účinkem</a:t>
            </a:r>
            <a:r>
              <a:rPr lang="cs-CZ" sz="2400" dirty="0"/>
              <a:t>,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při použití dezinfekčních přípravků s mycími a čistícími vlastnostmi lze spojit etapu čištění a dezinfekce,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sz="2400" dirty="0"/>
          </a:p>
          <a:p>
            <a:pPr>
              <a:spcAft>
                <a:spcPts val="0"/>
              </a:spcAft>
              <a:defRPr/>
            </a:pPr>
            <a:endParaRPr dirty="0"/>
          </a:p>
          <a:p>
            <a:pPr>
              <a:spcAft>
                <a:spcPts val="0"/>
              </a:spcAft>
              <a:defRPr/>
            </a:pPr>
            <a:endParaRPr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3741014-E4AA-4434-BCF4-54DDCCF6CC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Zásady</a:t>
            </a:r>
            <a:r>
              <a:rPr altLang="cs-CZ" dirty="0"/>
              <a:t> </a:t>
            </a:r>
            <a:r>
              <a:rPr altLang="cs-CZ" dirty="0" err="1"/>
              <a:t>chemické</a:t>
            </a:r>
            <a:r>
              <a:rPr altLang="cs-CZ" dirty="0"/>
              <a:t> </a:t>
            </a:r>
            <a:r>
              <a:rPr altLang="cs-CZ" dirty="0" err="1"/>
              <a:t>dezinfekce</a:t>
            </a:r>
            <a:endParaRPr altLang="cs-CZ" dirty="0"/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356FD873-B9A5-4B42-864C-0E0609440B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předměty</a:t>
            </a:r>
            <a:r>
              <a:rPr sz="2400" dirty="0"/>
              <a:t>, </a:t>
            </a:r>
            <a:r>
              <a:rPr sz="2400" dirty="0" err="1"/>
              <a:t>které</a:t>
            </a:r>
            <a:r>
              <a:rPr sz="2400" dirty="0"/>
              <a:t> </a:t>
            </a:r>
            <a:r>
              <a:rPr sz="2400" dirty="0" err="1"/>
              <a:t>přicházejí</a:t>
            </a:r>
            <a:r>
              <a:rPr sz="2400" dirty="0"/>
              <a:t> do </a:t>
            </a:r>
            <a:r>
              <a:rPr sz="2400" dirty="0" err="1"/>
              <a:t>styku</a:t>
            </a:r>
            <a:r>
              <a:rPr sz="2400" dirty="0"/>
              <a:t> s </a:t>
            </a:r>
            <a:r>
              <a:rPr sz="2400" dirty="0" err="1"/>
              <a:t>potravinami</a:t>
            </a:r>
            <a:r>
              <a:rPr sz="2400" dirty="0"/>
              <a:t>, se musí po </a:t>
            </a:r>
            <a:r>
              <a:rPr sz="2400" dirty="0" err="1"/>
              <a:t>dezinfekci</a:t>
            </a:r>
            <a:r>
              <a:rPr sz="2400" dirty="0"/>
              <a:t> důkladně opláchnout pitnou vodou,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</a:t>
            </a:r>
            <a:r>
              <a:rPr sz="2400" dirty="0"/>
              <a:t>k </a:t>
            </a:r>
            <a:r>
              <a:rPr sz="2400" dirty="0" err="1"/>
              <a:t>dezinfekci</a:t>
            </a:r>
            <a:r>
              <a:rPr sz="2400" dirty="0"/>
              <a:t> se volí takové dezinfekční přípravky a postupy, </a:t>
            </a:r>
            <a:r>
              <a:rPr sz="2400" dirty="0" err="1"/>
              <a:t>které</a:t>
            </a:r>
            <a:r>
              <a:rPr sz="2400" dirty="0"/>
              <a:t> </a:t>
            </a:r>
            <a:r>
              <a:rPr sz="2400" dirty="0" err="1"/>
              <a:t>nepoškozují</a:t>
            </a:r>
            <a:r>
              <a:rPr sz="2400" dirty="0"/>
              <a:t> </a:t>
            </a:r>
            <a:r>
              <a:rPr sz="2400" dirty="0" err="1"/>
              <a:t>dezinfikovaný</a:t>
            </a:r>
            <a:r>
              <a:rPr sz="2400" dirty="0"/>
              <a:t> </a:t>
            </a:r>
            <a:r>
              <a:rPr sz="2400" dirty="0" err="1"/>
              <a:t>materiál</a:t>
            </a:r>
            <a:r>
              <a:rPr lang="cs-CZ" sz="2400" dirty="0"/>
              <a:t>,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při práci s dezinfekčními prostředky se dodržují zásady BOZP a používají se osobní ochranné pomůcky,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 k zabránění vzniku selekce, případně rezistence mikrobů vůči přípravku dlouhodobě používanému se střídají dezinfekční přípravky s různými aktivními   látkami.</a:t>
            </a:r>
          </a:p>
          <a:p>
            <a:pPr>
              <a:spcAft>
                <a:spcPts val="0"/>
              </a:spcAft>
              <a:defRPr/>
            </a:pPr>
            <a:endParaRPr dirty="0"/>
          </a:p>
          <a:p>
            <a:pPr>
              <a:spcAft>
                <a:spcPts val="0"/>
              </a:spcAft>
              <a:defRPr/>
            </a:pPr>
            <a:endParaRPr dirty="0"/>
          </a:p>
          <a:p>
            <a:pPr>
              <a:spcAft>
                <a:spcPts val="0"/>
              </a:spcAft>
              <a:defRPr/>
            </a:pP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C3C0E092-AADD-4CE8-975B-F6D98476CA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Dvoustupňová</a:t>
            </a:r>
            <a:r>
              <a:rPr altLang="cs-CZ" dirty="0"/>
              <a:t>   </a:t>
            </a:r>
            <a:r>
              <a:rPr altLang="cs-CZ" dirty="0" err="1"/>
              <a:t>dezinfekce</a:t>
            </a:r>
            <a:r>
              <a:rPr altLang="cs-CZ" dirty="0"/>
              <a:t> 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A9FA238-DB10-447C-9A48-DF7DA0D754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altLang="cs-CZ" dirty="0"/>
          </a:p>
          <a:p>
            <a:pPr eaLnBrk="1" hangingPunct="1">
              <a:buFontTx/>
              <a:buNone/>
            </a:pPr>
            <a:r>
              <a:rPr altLang="cs-CZ" sz="2400" dirty="0"/>
              <a:t>a) I.st. - </a:t>
            </a:r>
            <a:r>
              <a:rPr altLang="cs-CZ" sz="2400" dirty="0" err="1"/>
              <a:t>dezinfekce</a:t>
            </a:r>
            <a:r>
              <a:rPr altLang="cs-CZ" sz="2400" dirty="0"/>
              <a:t>  </a:t>
            </a:r>
            <a:r>
              <a:rPr altLang="cs-CZ" sz="2400" dirty="0" err="1"/>
              <a:t>nástroje</a:t>
            </a:r>
            <a:r>
              <a:rPr altLang="cs-CZ" sz="2400" dirty="0"/>
              <a:t> </a:t>
            </a:r>
            <a:r>
              <a:rPr altLang="cs-CZ" sz="2400" dirty="0" err="1"/>
              <a:t>ihned</a:t>
            </a:r>
            <a:r>
              <a:rPr altLang="cs-CZ" sz="2400" dirty="0"/>
              <a:t> po </a:t>
            </a:r>
            <a:r>
              <a:rPr altLang="cs-CZ" sz="2400" dirty="0" err="1"/>
              <a:t>použití</a:t>
            </a:r>
            <a:r>
              <a:rPr altLang="cs-CZ" sz="2400" dirty="0"/>
              <a:t>  </a:t>
            </a:r>
            <a:r>
              <a:rPr altLang="cs-CZ" sz="2400" dirty="0" err="1"/>
              <a:t>přípravkem</a:t>
            </a:r>
            <a:r>
              <a:rPr altLang="cs-CZ" sz="2400" dirty="0"/>
              <a:t> s </a:t>
            </a:r>
            <a:r>
              <a:rPr altLang="cs-CZ" sz="2400" dirty="0" err="1"/>
              <a:t>virucidním</a:t>
            </a:r>
            <a:r>
              <a:rPr altLang="cs-CZ" sz="2400" dirty="0"/>
              <a:t> </a:t>
            </a:r>
            <a:r>
              <a:rPr altLang="cs-CZ" sz="2400" dirty="0" err="1"/>
              <a:t>účinkem</a:t>
            </a:r>
            <a:endParaRPr altLang="cs-CZ" sz="2400" dirty="0"/>
          </a:p>
          <a:p>
            <a:pPr eaLnBrk="1" hangingPunct="1">
              <a:buFontTx/>
              <a:buNone/>
            </a:pPr>
            <a:r>
              <a:rPr altLang="cs-CZ" sz="2400" dirty="0"/>
              <a:t>b) </a:t>
            </a:r>
            <a:r>
              <a:rPr altLang="cs-CZ" sz="2400" dirty="0" err="1"/>
              <a:t>následuje</a:t>
            </a:r>
            <a:r>
              <a:rPr altLang="cs-CZ" sz="2400" dirty="0"/>
              <a:t>  </a:t>
            </a:r>
            <a:r>
              <a:rPr altLang="cs-CZ" sz="2400" dirty="0" err="1"/>
              <a:t>mechanická</a:t>
            </a:r>
            <a:r>
              <a:rPr altLang="cs-CZ" sz="2400" dirty="0"/>
              <a:t>  </a:t>
            </a:r>
            <a:r>
              <a:rPr altLang="cs-CZ" sz="2400" dirty="0" err="1"/>
              <a:t>očista</a:t>
            </a:r>
            <a:r>
              <a:rPr altLang="cs-CZ" sz="2400" dirty="0"/>
              <a:t> a  </a:t>
            </a:r>
          </a:p>
          <a:p>
            <a:pPr eaLnBrk="1" hangingPunct="1">
              <a:buFontTx/>
              <a:buNone/>
            </a:pPr>
            <a:r>
              <a:rPr altLang="cs-CZ" sz="2400" dirty="0"/>
              <a:t>c) II. </a:t>
            </a:r>
            <a:r>
              <a:rPr altLang="cs-CZ" sz="2400" dirty="0" err="1"/>
              <a:t>st.</a:t>
            </a:r>
            <a:r>
              <a:rPr altLang="cs-CZ" sz="2400" dirty="0"/>
              <a:t> -  </a:t>
            </a:r>
            <a:r>
              <a:rPr altLang="cs-CZ" sz="2400" dirty="0" err="1"/>
              <a:t>dezinfekce</a:t>
            </a:r>
            <a:r>
              <a:rPr altLang="cs-CZ" sz="2400" dirty="0"/>
              <a:t>  </a:t>
            </a:r>
            <a:r>
              <a:rPr altLang="cs-CZ" sz="2400" dirty="0" err="1"/>
              <a:t>dezinfekčními</a:t>
            </a:r>
            <a:r>
              <a:rPr altLang="cs-CZ" sz="2400" dirty="0"/>
              <a:t>  </a:t>
            </a:r>
            <a:r>
              <a:rPr altLang="cs-CZ" sz="2400" dirty="0" err="1"/>
              <a:t>přípravky</a:t>
            </a:r>
            <a:r>
              <a:rPr altLang="cs-CZ" sz="2400" dirty="0"/>
              <a:t>  se  </a:t>
            </a:r>
            <a:r>
              <a:rPr altLang="cs-CZ" sz="2400" dirty="0" err="1"/>
              <a:t>širším</a:t>
            </a:r>
            <a:r>
              <a:rPr altLang="cs-CZ" sz="2400" dirty="0"/>
              <a:t>  </a:t>
            </a:r>
            <a:r>
              <a:rPr altLang="cs-CZ" sz="2400" dirty="0" err="1"/>
              <a:t>spektrem</a:t>
            </a:r>
            <a:r>
              <a:rPr altLang="cs-CZ" sz="2400" dirty="0"/>
              <a:t>  </a:t>
            </a:r>
            <a:r>
              <a:rPr altLang="cs-CZ" sz="2400" dirty="0" err="1"/>
              <a:t>dezinfekční</a:t>
            </a:r>
            <a:r>
              <a:rPr altLang="cs-CZ" sz="2400" dirty="0"/>
              <a:t>   </a:t>
            </a:r>
            <a:r>
              <a:rPr altLang="cs-CZ" sz="2400" dirty="0" err="1"/>
              <a:t>účinnosti</a:t>
            </a:r>
            <a:r>
              <a:rPr altLang="cs-CZ" sz="2400" dirty="0"/>
              <a:t>.</a:t>
            </a:r>
          </a:p>
        </p:txBody>
      </p:sp>
      <p:pic>
        <p:nvPicPr>
          <p:cNvPr id="74756" name="Picture 4" descr="C:\Users\Miroslav\AppData\Local\Microsoft\Windows\Temporary Internet Files\Content.IE5\3LN9333J\MC900281282[1].wmf">
            <a:extLst>
              <a:ext uri="{FF2B5EF4-FFF2-40B4-BE49-F238E27FC236}">
                <a16:creationId xmlns:a16="http://schemas.microsoft.com/office/drawing/2014/main" id="{66918B45-6BA0-4EE9-B1D4-8EC4FBF61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260350"/>
            <a:ext cx="1992312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1719D-24F6-4F8D-98FC-5BAEEC94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Přenos původce nákazy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095584-377D-4848-97B7-37FBB75D3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cs-CZ" altLang="cs-CZ" sz="2400" b="1" dirty="0">
                <a:solidFill>
                  <a:schemeClr val="folHlink"/>
                </a:solidFill>
              </a:rPr>
              <a:t>Přímý </a:t>
            </a:r>
            <a:r>
              <a:rPr lang="cs-CZ" altLang="cs-CZ" sz="2400" dirty="0"/>
              <a:t>– dotekem, krví, sliznicí, pohlavně, pokousání, poškrabání, </a:t>
            </a:r>
            <a:r>
              <a:rPr lang="cs-CZ" altLang="cs-CZ" sz="2400" dirty="0" err="1"/>
              <a:t>transplacentárně</a:t>
            </a:r>
            <a:r>
              <a:rPr lang="cs-CZ" altLang="cs-CZ" sz="2400" dirty="0"/>
              <a:t>.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cs-CZ" altLang="cs-CZ" sz="2400" b="1" dirty="0">
                <a:solidFill>
                  <a:schemeClr val="folHlink"/>
                </a:solidFill>
              </a:rPr>
              <a:t>Nepřímý</a:t>
            </a:r>
            <a:r>
              <a:rPr lang="cs-CZ" altLang="cs-CZ" sz="2400" b="1" dirty="0"/>
              <a:t> </a:t>
            </a:r>
            <a:r>
              <a:rPr lang="cs-CZ" altLang="cs-CZ" sz="2400" dirty="0"/>
              <a:t>- různými cestami:</a:t>
            </a:r>
          </a:p>
          <a:p>
            <a:pPr marL="933450" lvl="1" indent="-533400">
              <a:lnSpc>
                <a:spcPct val="150000"/>
              </a:lnSpc>
              <a:buFont typeface="Wingdings" pitchFamily="2" charset="2"/>
              <a:buAutoNum type="alphaLcParenR"/>
              <a:defRPr/>
            </a:pPr>
            <a:r>
              <a:rPr lang="cs-CZ" altLang="cs-CZ" sz="2400" b="1" i="1" dirty="0">
                <a:solidFill>
                  <a:srgbClr val="0070C0"/>
                </a:solidFill>
              </a:rPr>
              <a:t>ingesce</a:t>
            </a:r>
            <a:r>
              <a:rPr lang="cs-CZ" altLang="cs-CZ" sz="2400" i="1" dirty="0"/>
              <a:t> </a:t>
            </a:r>
            <a:r>
              <a:rPr lang="cs-CZ" altLang="cs-CZ" sz="2400" dirty="0"/>
              <a:t>– </a:t>
            </a:r>
            <a:r>
              <a:rPr lang="cs-CZ" altLang="cs-CZ" sz="2400" dirty="0">
                <a:solidFill>
                  <a:srgbClr val="0070C0"/>
                </a:solidFill>
              </a:rPr>
              <a:t>požití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inf</a:t>
            </a:r>
            <a:r>
              <a:rPr lang="cs-CZ" altLang="cs-CZ" sz="2400" dirty="0"/>
              <a:t>. agens, </a:t>
            </a:r>
          </a:p>
          <a:p>
            <a:pPr marL="933450" lvl="1" indent="-533400">
              <a:lnSpc>
                <a:spcPct val="150000"/>
              </a:lnSpc>
              <a:buFont typeface="Wingdings" pitchFamily="2" charset="2"/>
              <a:buAutoNum type="alphaLcParenR"/>
              <a:defRPr/>
            </a:pPr>
            <a:r>
              <a:rPr lang="cs-CZ" altLang="cs-CZ" sz="2400" b="1" i="1" dirty="0">
                <a:solidFill>
                  <a:schemeClr val="accent6">
                    <a:lumMod val="75000"/>
                  </a:schemeClr>
                </a:solidFill>
              </a:rPr>
              <a:t>inhalace</a:t>
            </a:r>
            <a:r>
              <a:rPr lang="cs-CZ" altLang="cs-CZ" sz="2400" b="1" i="1" dirty="0"/>
              <a:t> </a:t>
            </a:r>
            <a:r>
              <a:rPr lang="cs-CZ" altLang="cs-CZ" sz="2400" dirty="0"/>
              <a:t>– </a:t>
            </a:r>
            <a:r>
              <a:rPr lang="cs-CZ" altLang="cs-CZ" sz="2400" dirty="0">
                <a:solidFill>
                  <a:schemeClr val="accent6">
                    <a:lumMod val="75000"/>
                  </a:schemeClr>
                </a:solidFill>
              </a:rPr>
              <a:t>vdechnutí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inf</a:t>
            </a:r>
            <a:r>
              <a:rPr lang="cs-CZ" altLang="cs-CZ" sz="2400" dirty="0"/>
              <a:t>. agens,  přenos kapénkovou infekcí,</a:t>
            </a:r>
          </a:p>
          <a:p>
            <a:pPr marL="933450" lvl="1" indent="-533400">
              <a:lnSpc>
                <a:spcPct val="150000"/>
              </a:lnSpc>
              <a:buFont typeface="Wingdings" pitchFamily="2" charset="2"/>
              <a:buAutoNum type="alphaLcParenR"/>
              <a:defRPr/>
            </a:pPr>
            <a:r>
              <a:rPr lang="cs-CZ" altLang="cs-CZ" sz="2400" b="1" i="1" dirty="0">
                <a:solidFill>
                  <a:schemeClr val="accent3">
                    <a:lumMod val="50000"/>
                  </a:schemeClr>
                </a:solidFill>
              </a:rPr>
              <a:t>inokulace</a:t>
            </a:r>
            <a:r>
              <a:rPr lang="cs-CZ" altLang="cs-CZ" sz="2400" dirty="0"/>
              <a:t> – 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proniknutí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inf</a:t>
            </a:r>
            <a:r>
              <a:rPr lang="cs-CZ" altLang="cs-CZ" sz="2400" dirty="0"/>
              <a:t>. agens, např. p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oraněním.</a:t>
            </a:r>
            <a:r>
              <a:rPr lang="cs-CZ" altLang="cs-CZ" sz="2400" dirty="0"/>
              <a:t> </a:t>
            </a:r>
            <a:endParaRPr lang="cs-CZ" altLang="cs-CZ" sz="2400" b="1" dirty="0"/>
          </a:p>
          <a:p>
            <a:pPr>
              <a:lnSpc>
                <a:spcPct val="15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37971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BEEFFDA1-3CD4-4ADF-9DA3-F6F2B0C5EA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Fyzikálně</a:t>
            </a:r>
            <a:r>
              <a:rPr altLang="cs-CZ" dirty="0"/>
              <a:t> – </a:t>
            </a:r>
            <a:r>
              <a:rPr altLang="cs-CZ" dirty="0" err="1"/>
              <a:t>chemická</a:t>
            </a:r>
            <a:r>
              <a:rPr altLang="cs-CZ" dirty="0"/>
              <a:t> </a:t>
            </a:r>
            <a:r>
              <a:rPr altLang="cs-CZ" dirty="0" err="1"/>
              <a:t>dezinfekce</a:t>
            </a:r>
            <a:endParaRPr altLang="cs-CZ" dirty="0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A3EE3A99-254D-46F7-A0B0-15E1FA03A8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altLang="cs-CZ" sz="2400" dirty="0"/>
              <a:t> </a:t>
            </a:r>
            <a:r>
              <a:rPr altLang="cs-CZ" sz="2400" dirty="0" err="1">
                <a:solidFill>
                  <a:schemeClr val="folHlink"/>
                </a:solidFill>
              </a:rPr>
              <a:t>paroformaldehydová</a:t>
            </a:r>
            <a:r>
              <a:rPr altLang="cs-CZ" sz="2400" dirty="0">
                <a:solidFill>
                  <a:schemeClr val="folHlink"/>
                </a:solidFill>
              </a:rPr>
              <a:t>  </a:t>
            </a:r>
            <a:r>
              <a:rPr altLang="cs-CZ" sz="2400" dirty="0" err="1">
                <a:solidFill>
                  <a:schemeClr val="folHlink"/>
                </a:solidFill>
              </a:rPr>
              <a:t>komora</a:t>
            </a:r>
            <a:r>
              <a:rPr altLang="cs-CZ" sz="2400" dirty="0"/>
              <a:t> - </a:t>
            </a:r>
            <a:r>
              <a:rPr altLang="cs-CZ" sz="2400" dirty="0" err="1"/>
              <a:t>slouží</a:t>
            </a:r>
            <a:r>
              <a:rPr altLang="cs-CZ" sz="2400" dirty="0"/>
              <a:t> k </a:t>
            </a:r>
            <a:r>
              <a:rPr altLang="cs-CZ" sz="2400" dirty="0" err="1"/>
              <a:t>dezinfekci</a:t>
            </a:r>
            <a:r>
              <a:rPr altLang="cs-CZ" sz="2400" dirty="0"/>
              <a:t> </a:t>
            </a:r>
            <a:r>
              <a:rPr altLang="cs-CZ" sz="2400" dirty="0" err="1"/>
              <a:t>textilu</a:t>
            </a:r>
            <a:r>
              <a:rPr altLang="cs-CZ" sz="2400" dirty="0"/>
              <a:t>, </a:t>
            </a:r>
            <a:r>
              <a:rPr altLang="cs-CZ" sz="2400" dirty="0" err="1"/>
              <a:t>výrobků</a:t>
            </a:r>
            <a:r>
              <a:rPr altLang="cs-CZ" sz="2400" dirty="0"/>
              <a:t> z </a:t>
            </a:r>
            <a:r>
              <a:rPr altLang="cs-CZ" sz="2400" dirty="0" err="1"/>
              <a:t>umělých</a:t>
            </a:r>
            <a:r>
              <a:rPr altLang="cs-CZ" sz="2400" dirty="0"/>
              <a:t> </a:t>
            </a:r>
            <a:r>
              <a:rPr altLang="cs-CZ" sz="2400" dirty="0" err="1"/>
              <a:t>hmot</a:t>
            </a:r>
            <a:r>
              <a:rPr altLang="cs-CZ" sz="2400" dirty="0"/>
              <a:t>, </a:t>
            </a:r>
            <a:r>
              <a:rPr altLang="cs-CZ" sz="2400" dirty="0" err="1"/>
              <a:t>vlny</a:t>
            </a:r>
            <a:r>
              <a:rPr altLang="cs-CZ" sz="2400" dirty="0"/>
              <a:t>, </a:t>
            </a:r>
            <a:r>
              <a:rPr altLang="cs-CZ" sz="2400" dirty="0" err="1"/>
              <a:t>kůže</a:t>
            </a:r>
            <a:r>
              <a:rPr altLang="cs-CZ" sz="2400" dirty="0"/>
              <a:t> a </a:t>
            </a:r>
            <a:r>
              <a:rPr altLang="cs-CZ" sz="2400" dirty="0" err="1"/>
              <a:t>kožešin</a:t>
            </a:r>
            <a:r>
              <a:rPr altLang="cs-CZ" sz="2400" dirty="0"/>
              <a:t> </a:t>
            </a:r>
            <a:r>
              <a:rPr altLang="cs-CZ" sz="2400" dirty="0" err="1"/>
              <a:t>při</a:t>
            </a:r>
            <a:r>
              <a:rPr altLang="cs-CZ" sz="2400" dirty="0"/>
              <a:t> </a:t>
            </a:r>
            <a:r>
              <a:rPr altLang="cs-CZ" sz="2400" dirty="0" err="1"/>
              <a:t>teplotě</a:t>
            </a:r>
            <a:r>
              <a:rPr altLang="cs-CZ" sz="2400" dirty="0"/>
              <a:t> 45 </a:t>
            </a:r>
            <a:r>
              <a:rPr altLang="cs-CZ" sz="2400" dirty="0" err="1"/>
              <a:t>až</a:t>
            </a:r>
            <a:r>
              <a:rPr altLang="cs-CZ" sz="2400" dirty="0"/>
              <a:t> 75</a:t>
            </a:r>
            <a:r>
              <a:rPr lang="cs-CZ" altLang="cs-CZ" sz="2400" dirty="0"/>
              <a:t> ⁰</a:t>
            </a:r>
            <a:r>
              <a:rPr altLang="cs-CZ" sz="2400" dirty="0"/>
              <a:t>C,   </a:t>
            </a:r>
            <a:endParaRPr lang="cs-CZ" altLang="cs-CZ" sz="2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altLang="cs-CZ" sz="2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folHlink"/>
                </a:solidFill>
              </a:rPr>
              <a:t> </a:t>
            </a:r>
            <a:r>
              <a:rPr altLang="cs-CZ" sz="2400" dirty="0" err="1">
                <a:solidFill>
                  <a:schemeClr val="folHlink"/>
                </a:solidFill>
              </a:rPr>
              <a:t>prací</a:t>
            </a:r>
            <a:r>
              <a:rPr altLang="cs-CZ" sz="2400" dirty="0">
                <a:solidFill>
                  <a:schemeClr val="folHlink"/>
                </a:solidFill>
              </a:rPr>
              <a:t>, </a:t>
            </a:r>
            <a:r>
              <a:rPr altLang="cs-CZ" sz="2400" dirty="0" err="1">
                <a:solidFill>
                  <a:schemeClr val="folHlink"/>
                </a:solidFill>
              </a:rPr>
              <a:t>mycí</a:t>
            </a:r>
            <a:r>
              <a:rPr altLang="cs-CZ" sz="2400" dirty="0">
                <a:solidFill>
                  <a:schemeClr val="folHlink"/>
                </a:solidFill>
              </a:rPr>
              <a:t> a </a:t>
            </a:r>
            <a:r>
              <a:rPr altLang="cs-CZ" sz="2400" dirty="0" err="1">
                <a:solidFill>
                  <a:schemeClr val="folHlink"/>
                </a:solidFill>
              </a:rPr>
              <a:t>čistící</a:t>
            </a:r>
            <a:r>
              <a:rPr altLang="cs-CZ" sz="2400" dirty="0">
                <a:solidFill>
                  <a:schemeClr val="folHlink"/>
                </a:solidFill>
              </a:rPr>
              <a:t> </a:t>
            </a:r>
            <a:r>
              <a:rPr altLang="cs-CZ" sz="2400" dirty="0" err="1">
                <a:solidFill>
                  <a:schemeClr val="folHlink"/>
                </a:solidFill>
              </a:rPr>
              <a:t>stroje</a:t>
            </a:r>
            <a:r>
              <a:rPr altLang="cs-CZ" sz="2400" dirty="0"/>
              <a:t> - </a:t>
            </a:r>
            <a:r>
              <a:rPr altLang="cs-CZ" sz="2400" dirty="0" err="1"/>
              <a:t>dezinfekce</a:t>
            </a:r>
            <a:r>
              <a:rPr altLang="cs-CZ" sz="2400" dirty="0"/>
              <a:t> </a:t>
            </a:r>
            <a:r>
              <a:rPr altLang="cs-CZ" sz="2400" dirty="0" err="1"/>
              <a:t>probíhá</a:t>
            </a:r>
            <a:r>
              <a:rPr altLang="cs-CZ" sz="2400" dirty="0"/>
              <a:t> </a:t>
            </a:r>
            <a:r>
              <a:rPr altLang="cs-CZ" sz="2400" dirty="0" err="1"/>
              <a:t>při</a:t>
            </a:r>
            <a:r>
              <a:rPr altLang="cs-CZ" sz="2400" dirty="0"/>
              <a:t> </a:t>
            </a:r>
            <a:r>
              <a:rPr altLang="cs-CZ" sz="2400" dirty="0" err="1"/>
              <a:t>teplotě</a:t>
            </a:r>
            <a:r>
              <a:rPr altLang="cs-CZ" sz="2400" dirty="0"/>
              <a:t> do 60 </a:t>
            </a:r>
            <a:r>
              <a:rPr lang="cs-CZ" altLang="cs-CZ" sz="2400" dirty="0"/>
              <a:t>⁰</a:t>
            </a:r>
            <a:r>
              <a:rPr altLang="cs-CZ" sz="2400" dirty="0"/>
              <a:t>C s </a:t>
            </a:r>
            <a:r>
              <a:rPr altLang="cs-CZ" sz="2400" dirty="0" err="1"/>
              <a:t>přísadou</a:t>
            </a:r>
            <a:r>
              <a:rPr altLang="cs-CZ" sz="2400" dirty="0"/>
              <a:t> </a:t>
            </a:r>
            <a:r>
              <a:rPr altLang="cs-CZ" sz="2400" dirty="0" err="1"/>
              <a:t>chemických</a:t>
            </a:r>
            <a:r>
              <a:rPr altLang="cs-CZ" sz="2400" dirty="0"/>
              <a:t> </a:t>
            </a:r>
            <a:r>
              <a:rPr altLang="cs-CZ" sz="2400" dirty="0" err="1"/>
              <a:t>dezinfekčních</a:t>
            </a:r>
            <a:r>
              <a:rPr altLang="cs-CZ" sz="2400" dirty="0"/>
              <a:t> </a:t>
            </a:r>
            <a:r>
              <a:rPr altLang="cs-CZ" sz="2400" dirty="0" err="1"/>
              <a:t>přípravků</a:t>
            </a:r>
            <a:r>
              <a:rPr altLang="cs-CZ" sz="2400" dirty="0"/>
              <a:t>. </a:t>
            </a:r>
          </a:p>
        </p:txBody>
      </p:sp>
      <p:sp>
        <p:nvSpPr>
          <p:cNvPr id="75780" name="AutoShape 7" descr="data:image/jpeg;base64,/9j/4AAQSkZJRgABAQAAAQABAAD/2wCEAAkGBhQSEBQUEhQVFBQUFRQUFBQXFBUUFRQVFBQVFBQUFBQXHCYeFxkkGRQUHy8gJCcpLCwsFR4xNTAqNSYrLCkBCQoKDgwOFA8PGCkcHBwpKSwpKSwpLCo1KSksKSk1KSkpKTUtKSwpKSksNSkpKSk1MCkpKSkvKSkpLCkpKik1Kf/AABEIALcBEwMBIgACEQEDEQH/xAAbAAACAwEBAQAAAAAAAAAAAAAAAQIDBQQGB//EADsQAAIBAgEJBgMFCAMAAAAAAAABAgMRBAUSExQhQVFhkTFSU5Kh0QYVcSJCscHhFiMyQ2KBovAzgvH/xAAbAQEBAAMBAQEAAAAAAAAAAAAAAQIDBAUGB//EADURAQABAgQBCgMIAwEAAAAAAAABAgMEERRRBRIVITFBUmGRofAGE4EHIiNCscHR4WKSohb/2gAMAwEAAhEDEQA/AOgQ2Kx9c/LBYLDuBUGYDQ7AgBxDNG0CASCxLsALkjYB2EolYhoGiSQgGgAaQCsIlYQCSDNJWCwQrA0OwWCkkMaQAJIdhoGgZE0A7A0EKw7AxhSsJokFgEgJWFYGRCJ2ACjNAGFjFlIsMAKhiSsO4wpMLAOwQWAGDATGogNAFhEriCALDQAFgsMYVFoVhtgAWBRAACwxIYUWGkJIkkEFgsOwAKwJDsAA0CYNBYABIdgsAkgCwypm5gHYViMgkNILjQQIGgAIGgC4IAGKwwsAVxtCSAdwFcWcFyTHcqzxxmMzJTlHGunFNJNu/byFgsoKpBSbSe1NXW76mZ8Q4i06UeOd+hl4nBN5rjvR85iuJV4fEzHXTs/VOD/CuF4lwm3VV9y5M58rr6M56MnrlUXFdRqZ45ZOkNZPnzMOfo7nq2z9ndHZif8An+3sLkjx+o1FvfVko4Or3pdWZc/U9z1ap+zyezEx/r/b11wTPKLD1+/PzMmqeIX359WZ8+2+7LRP2e3uzEU+UvUOQZx5pRxO6cupJTxS+96L2Mo45Z7stFX2f4vsvUev8PS5xRXyhCn/AByS37/yMNVsXxT/AOsTNxMqjqPS9slfst2GN3jdHJ/Djp8W/A/AN2b0Rirkcj/Gen1h6Z/ENDv+j9iP7R0O/wD4sxY5DT+8N5CS7WcHPl7aH0H/AIThUdddfnH8Nj9pKPeflZp05ppNdjs0+T2nm6fw/HieqyXgbUoqyaV0n9DtwXF67tc01x5PnviD4TwmEsU3MJVOeeU8rpVNgmaSwn9K6Fiwr7seh6utjZ8XzTV3oZVkM1tVfCPRATWRsc01d+GAkA0hWO944Q7iYJBiaHYSHcAAaABMQMaQUgCTFIjKEXIrlMckUVZEbKYEq9imWOsc9eoZuIrM1zVk6rdmKksuV86rSa3e5Z8wUM3+6MnETbnDkyGLn2fVnxvEY5WIq99kP3X4Yinmy1E9kfvLb+aoccro88phpDz/AJT6P8N6GWW0R+do89pBaUvyZY52oei+eIUsv3PO6Ui664mUYeZ7Gqq/h6euYejXxEwfxC+B5p4pcSEsaufQ2xg657HLXxHBUddUeb0/7TSRx1crupVi5W+zf1/8PPyx/JksLibyd9hlODrpjPJpt8WwddyKaKozbqytJBHK0r33mS6wtMuK6muMPOz0JxljeG2stzPX/DOV5So7d0pfkfPaCzns2/Q9XkjKk6NNQUIvtd25b+SO/AYav5meXY+X+KMbhtFyYqjOao/d7BY6RLW5czz0fiGo/uQ/y9y1Zdq92Hlfue7GHr2fl9WLtR+b0bmtyAxPnVbhDy/qBlpq9vVhrbXe9E0hsEB6j5lFIkwsAQAh2BFQCGmDATiAxEVFkSxojmhYVSOesjqkimpAxbaZZleJm4iJuVKJx1cJc11U5u21ciOtiVI7UzLyljM1xSi27N+tvyPVxydfcU1MhRbvY8y7w/5tzly+wwPxNpMHp6Y6c+vweRhipvsh6stjCq9y6HqoZFitx0wyYuBsp4fbjrhzXfibE1dVcvIRwNV7/RFsMkTfa2evjk/kWxwHI304O3HY8+5xzEV9dc+byEMgvfcvp5AR6xYPkTWD5G6LFMdjhr4ldq65eYhkJcCz5GuB6aOFJrCIy+XDRrK57XlJ5FXAq+ScvQ9fqvIFg0JtwsY6uO14qXw3F7icPhiPA9msGuBZHB8ifJp2ZTxG7uw8lZEjDsRsxwK4HXCgkXJGyKYjqcNy9VXOcy4o4NFiwqOqw0itEzLm1QDpAI5AYNhcyQILgAQwSEOwDABXKC4MBJBACQwIqDFmFlgUQuah0yOgOrNGokXlOeNAHhzqSIyRV5TmVAapF9gcSLylKpktGWWAGavMJKJOwJBM0c0aRKw0gZlmhmE1EeaFzRURxQ0hsGZDjsAAkyaZK5FDsENMBCIjlBBcZkgsFgYWCAYIChWAYAIaHYEggQrErAFCiCGwTICwrDBsBAySQrFER2GMiopDzRgwuaLQ7ATQM0bDSGCAEFhhYGZWGkA0gExoAALDQAiBXAlm/wC3AJ0uRIEMLFBYGCCwQIYrjuAABbh8DOb2J247jCu5TR1y32sPcuz9yM1LZZSpuVrF1SNGl/yTzn3YbfXsJ0cpXX7qCgu89suu45qsTMx92HoW+H0xP4lX0hYslvfJLlZtk/li7z6IlGvxdyca6OWq9d3ehRg8N3VTyYu8+iK3k5d59P1OqWIK3XRIu3e8yqwuG7n6/wAqPl39S6DWTH3l6l2mHpUZfOvbsNHhp/LPm5/lsuMer9geTpcY9f0OjSoNIi/PveCaHC7T5ub5fL+nqR+Xy5dUdeegzkXUXvBNBhfHzZ1Sk4u0k1/vEibKxK7AVWHBdDZGKqy6aelz1cMoz+7X0eMMyGEk1dLZzsr9SSwU+Hqvc7pyT3isuJhqbu0NscOw/elx6nLh6r3BYKXD1XudllxHZcRqbu0Lzdh959/Rx6nPh6oNTlw9UdmauI81cRqbu0HN2H3n39HFqc+Hqh6nLh6o7M1cR5q4jU3doObsPvPv6OJ4OfD8A1SfD1Xud2auIZq4jU3NoTm6xvPv6OFYOfD1XuPU58PVe525q4jzVxGpubQc3WN59/Rw6jPh6oDutHiA1FzaDm+xvPv6MEGJAek+fk7hYTZFysBLOJXt/Fs4LexYCopSd9tk3+Cv6lk6aUtrbtZx2b+2xy3b2U8mHpYbCxVTFdXV763bGlClFSqra9saa7frJ7kcWJynVq/Zis2PBbF+pdiWpSc6rtfao/etu+z7nNUyo+ylBRXF7X7L1Oai3NU5z0y9C5fpojk0zlH6qYZEb2tnfTjCMbSqQVuaRj1ozn/FJv6vZ07Ap4Q3zYmrrlyRjaaM8ozbGnor+ZDq3+ROOOo+JH/L2MbVCWqk0vjK845flhuxxFF/zIdbGdjMtwi/3cHLm24r+yW38DlWHHLDotOFpic5mZSriVUxlFMQvw3xEuydJW4xk0+kr39DV0UKkVKnK6e7sa5NPsPOyw5J0BVhYnppnJaOITEZVxnDceBlzDUJc+hgrCjVB8X1Zjp69/RnrrXdnz/pu6hLn0HqEufQw1Tl3peZ+5L7a+/PzS9yaevePJddZ7s+ba1KQtTkY2kqd+fnl7jVWr4lTzy9yae5vDLXWdpa7w0g1eRkaar4lTzyDT1fEn5mNPc3g11naWxoJD0MjH1ir4k/MxazW8SfmY09zwXXWdpbGhkPQyMfWq3iz8zE8XW8WfVjT3PBdbZ8WzoZD0UjF1ut4s/MGuVvFn1Jp7ngmus+La0Ug0cjG1ut4s/Mw1qt4s/My6e54Gus+Po2dFIehkYus1vFn5mGsVfEn5mNPc3g11nafRs6CQzE01XxJ+dgNPc3hNdZ2n0XWCwXGj0HgkQnEtCwHFRoSjNTi9q/PtX0NCpipy3Rg+KTv/a7smJMb7TVNqmZzmHRTiblNPJiehTHCrftfPaTzUWEWzbk55mZVuJJRBskysSzRqAJkrkVFxBxJDIqGYN0yVhpgQ0Y1TJDAr0aG6ZNMdwK1SHoiTJJgQ0InSLLjYzVUqQOmWIYFKpBoC6wIKp0IaEuTCwRToUPQFhJMClUh6EsuBFQ0fJgW3QAycNhgBkxAxXEETYAICQCGAgYAAxpkSQDAQASuFxAQMBAVUh3IoEQSbHciADziWcQGwHcdyIyKBiuMAQCBsB3BCuADQ0yIMEHf6gGcAHIxxYAVCuOwAVEhDAKAAAENMACAkgAjOI6ANgAYmAgChiQwEBjaEADAAIFckAFQDACLASCwAFCBgACQAAQJjTAAAAAg//Z">
            <a:extLst>
              <a:ext uri="{FF2B5EF4-FFF2-40B4-BE49-F238E27FC236}">
                <a16:creationId xmlns:a16="http://schemas.microsoft.com/office/drawing/2014/main" id="{085893DE-E958-4F07-8042-8231C385CE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8139" y="-84137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</p:txBody>
      </p:sp>
      <p:sp>
        <p:nvSpPr>
          <p:cNvPr id="75781" name="AutoShape 9" descr="data:image/jpeg;base64,/9j/4AAQSkZJRgABAQAAAQABAAD/2wCEAAkGBhQSEBQUEhQVFBQUFRQUFBQXFBUUFRQVFBQVFBQUFBQXHCYeFxkkGRQUHy8gJCcpLCwsFR4xNTAqNSYrLCkBCQoKDgwOFA8PGCkcHBwpKSwpKSwpLCo1KSksKSk1KSkpKTUtKSwpKSksNSkpKSk1MCkpKSkvKSkpLCkpKik1Kf/AABEIALcBEwMBIgACEQEDEQH/xAAbAAACAwEBAQAAAAAAAAAAAAAAAQIDBQQGB//EADsQAAIBAgEJBgMFCAMAAAAAAAABAgMRBAUSExQhQVFhkTFSU5Kh0QYVcSJCscHhFiMyQ2KBovAzgvH/xAAbAQEBAAMBAQEAAAAAAAAAAAAAAQIDBAUGB//EADURAQABAgQBCgMIAwEAAAAAAAABAgMEERRRBRIVITFBUmGRofAGE4EHIiNCscHR4WKSohb/2gAMAwEAAhEDEQA/AOgQ2Kx9c/LBYLDuBUGYDQ7AgBxDNG0CASCxLsALkjYB2EolYhoGiSQgGgAaQCsIlYQCSDNJWCwQrA0OwWCkkMaQAJIdhoGgZE0A7A0EKw7AxhSsJokFgEgJWFYGRCJ2ACjNAGFjFlIsMAKhiSsO4wpMLAOwQWAGDATGogNAFhEriCALDQAFgsMYVFoVhtgAWBRAACwxIYUWGkJIkkEFgsOwAKwJDsAA0CYNBYABIdgsAkgCwypm5gHYViMgkNILjQQIGgAIGgC4IAGKwwsAVxtCSAdwFcWcFyTHcqzxxmMzJTlHGunFNJNu/byFgsoKpBSbSe1NXW76mZ8Q4i06UeOd+hl4nBN5rjvR85iuJV4fEzHXTs/VOD/CuF4lwm3VV9y5M58rr6M56MnrlUXFdRqZ45ZOkNZPnzMOfo7nq2z9ndHZif8An+3sLkjx+o1FvfVko4Or3pdWZc/U9z1ap+zyezEx/r/b11wTPKLD1+/PzMmqeIX359WZ8+2+7LRP2e3uzEU+UvUOQZx5pRxO6cupJTxS+96L2Mo45Z7stFX2f4vsvUev8PS5xRXyhCn/AByS37/yMNVsXxT/AOsTNxMqjqPS9slfst2GN3jdHJ/Djp8W/A/AN2b0Rirkcj/Gen1h6Z/ENDv+j9iP7R0O/wD4sxY5DT+8N5CS7WcHPl7aH0H/AIThUdddfnH8Nj9pKPeflZp05ppNdjs0+T2nm6fw/HieqyXgbUoqyaV0n9DtwXF67tc01x5PnviD4TwmEsU3MJVOeeU8rpVNgmaSwn9K6Fiwr7seh6utjZ8XzTV3oZVkM1tVfCPRATWRsc01d+GAkA0hWO944Q7iYJBiaHYSHcAAaABMQMaQUgCTFIjKEXIrlMckUVZEbKYEq9imWOsc9eoZuIrM1zVk6rdmKksuV86rSa3e5Z8wUM3+6MnETbnDkyGLn2fVnxvEY5WIq99kP3X4Yinmy1E9kfvLb+aoccro88phpDz/AJT6P8N6GWW0R+do89pBaUvyZY52oei+eIUsv3PO6Ui664mUYeZ7Gqq/h6euYejXxEwfxC+B5p4pcSEsaufQ2xg657HLXxHBUddUeb0/7TSRx1crupVi5W+zf1/8PPyx/JksLibyd9hlODrpjPJpt8WwddyKaKozbqytJBHK0r33mS6wtMuK6muMPOz0JxljeG2stzPX/DOV5So7d0pfkfPaCzns2/Q9XkjKk6NNQUIvtd25b+SO/AYav5meXY+X+KMbhtFyYqjOao/d7BY6RLW5czz0fiGo/uQ/y9y1Zdq92Hlfue7GHr2fl9WLtR+b0bmtyAxPnVbhDy/qBlpq9vVhrbXe9E0hsEB6j5lFIkwsAQAh2BFQCGmDATiAxEVFkSxojmhYVSOesjqkimpAxbaZZleJm4iJuVKJx1cJc11U5u21ciOtiVI7UzLyljM1xSi27N+tvyPVxydfcU1MhRbvY8y7w/5tzly+wwPxNpMHp6Y6c+vweRhipvsh6stjCq9y6HqoZFitx0wyYuBsp4fbjrhzXfibE1dVcvIRwNV7/RFsMkTfa2evjk/kWxwHI304O3HY8+5xzEV9dc+byEMgvfcvp5AR6xYPkTWD5G6LFMdjhr4ldq65eYhkJcCz5GuB6aOFJrCIy+XDRrK57XlJ5FXAq+ScvQ9fqvIFg0JtwsY6uO14qXw3F7icPhiPA9msGuBZHB8ifJp2ZTxG7uw8lZEjDsRsxwK4HXCgkXJGyKYjqcNy9VXOcy4o4NFiwqOqw0itEzLm1QDpAI5AYNhcyQILgAQwSEOwDABXKC4MBJBACQwIqDFmFlgUQuah0yOgOrNGokXlOeNAHhzqSIyRV5TmVAapF9gcSLylKpktGWWAGavMJKJOwJBM0c0aRKw0gZlmhmE1EeaFzRURxQ0hsGZDjsAAkyaZK5FDsENMBCIjlBBcZkgsFgYWCAYIChWAYAIaHYEggQrErAFCiCGwTICwrDBsBAySQrFER2GMiopDzRgwuaLQ7ATQM0bDSGCAEFhhYGZWGkA0gExoAALDQAiBXAlm/wC3AJ0uRIEMLFBYGCCwQIYrjuAABbh8DOb2J247jCu5TR1y32sPcuz9yM1LZZSpuVrF1SNGl/yTzn3YbfXsJ0cpXX7qCgu89suu45qsTMx92HoW+H0xP4lX0hYslvfJLlZtk/li7z6IlGvxdyca6OWq9d3ehRg8N3VTyYu8+iK3k5d59P1OqWIK3XRIu3e8yqwuG7n6/wAqPl39S6DWTH3l6l2mHpUZfOvbsNHhp/LPm5/lsuMer9geTpcY9f0OjSoNIi/PveCaHC7T5ub5fL+nqR+Xy5dUdeegzkXUXvBNBhfHzZ1Sk4u0k1/vEibKxK7AVWHBdDZGKqy6aelz1cMoz+7X0eMMyGEk1dLZzsr9SSwU+Hqvc7pyT3isuJhqbu0NscOw/elx6nLh6r3BYKXD1XudllxHZcRqbu0Lzdh959/Rx6nPh6oNTlw9UdmauI81cRqbu0HN2H3n39HFqc+Hqh6nLh6o7M1cR5q4jU3doObsPvPv6OJ4OfD8A1SfD1Xud2auIZq4jU3NoTm6xvPv6OFYOfD1XuPU58PVe525q4jzVxGpubQc3WN59/Rw6jPh6oDutHiA1FzaDm+xvPv6MEGJAek+fk7hYTZFysBLOJXt/Fs4LexYCopSd9tk3+Cv6lk6aUtrbtZx2b+2xy3b2U8mHpYbCxVTFdXV763bGlClFSqra9saa7frJ7kcWJynVq/Zis2PBbF+pdiWpSc6rtfao/etu+z7nNUyo+ylBRXF7X7L1Oai3NU5z0y9C5fpojk0zlH6qYZEb2tnfTjCMbSqQVuaRj1ozn/FJv6vZ07Ap4Q3zYmrrlyRjaaM8ozbGnor+ZDq3+ROOOo+JH/L2MbVCWqk0vjK845flhuxxFF/zIdbGdjMtwi/3cHLm24r+yW38DlWHHLDotOFpic5mZSriVUxlFMQvw3xEuydJW4xk0+kr39DV0UKkVKnK6e7sa5NPsPOyw5J0BVhYnppnJaOITEZVxnDceBlzDUJc+hgrCjVB8X1Zjp69/RnrrXdnz/pu6hLn0HqEufQw1Tl3peZ+5L7a+/PzS9yaevePJddZ7s+ba1KQtTkY2kqd+fnl7jVWr4lTzy9yae5vDLXWdpa7w0g1eRkaar4lTzyDT1fEn5mNPc3g11naWxoJD0MjH1ir4k/MxazW8SfmY09zwXXWdpbGhkPQyMfWq3iz8zE8XW8WfVjT3PBdbZ8WzoZD0UjF1ut4s/MGuVvFn1Jp7ngmus+La0Ug0cjG1ut4s/Mw1qt4s/My6e54Gus+Po2dFIehkYus1vFn5mGsVfEn5mNPc3g11nafRs6CQzE01XxJ+dgNPc3hNdZ2n0XWCwXGj0HgkQnEtCwHFRoSjNTi9q/PtX0NCpipy3Rg+KTv/a7smJMb7TVNqmZzmHRTiblNPJiehTHCrftfPaTzUWEWzbk55mZVuJJRBskysSzRqAJkrkVFxBxJDIqGYN0yVhpgQ0Y1TJDAr0aG6ZNMdwK1SHoiTJJgQ0InSLLjYzVUqQOmWIYFKpBoC6wIKp0IaEuTCwRToUPQFhJMClUh6EsuBFQ0fJgW3QAycNhgBkxAxXEETYAICQCGAgYAAxpkSQDAQASuFxAQMBAVUh3IoEQSbHciADziWcQGwHcdyIyKBiuMAQCBsB3BCuADQ0yIMEHf6gGcAHIxxYAVCuOwAVEhDAKAAAENMACAkgAjOI6ANgAYmAgChiQwEBjaEADAAIFckAFQDACLASCwAFCBgACQAAQJjTAAAAAg//Z">
            <a:extLst>
              <a:ext uri="{FF2B5EF4-FFF2-40B4-BE49-F238E27FC236}">
                <a16:creationId xmlns:a16="http://schemas.microsoft.com/office/drawing/2014/main" id="{7DD184A5-65FE-4BB4-B927-C8FA113539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8139" y="-84137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</p:txBody>
      </p:sp>
      <p:sp>
        <p:nvSpPr>
          <p:cNvPr id="75782" name="AutoShape 11" descr="data:image/jpeg;base64,/9j/4AAQSkZJRgABAQAAAQABAAD/2wCEAAkGBhQSEBQUEhQVFBQUFRQUFBQXFBUUFRQVFBQVFBQUFBQXHCYeFxkkGRQUHy8gJCcpLCwsFR4xNTAqNSYrLCkBCQoKDgwOFA8PGCkcHBwpKSwpKSwpLCo1KSksKSk1KSkpKTUtKSwpKSksNSkpKSk1MCkpKSkvKSkpLCkpKik1Kf/AABEIALcBEwMBIgACEQEDEQH/xAAbAAACAwEBAQAAAAAAAAAAAAAAAQIDBQQGB//EADsQAAIBAgEJBgMFCAMAAAAAAAABAgMRBAUSExQhQVFhkTFSU5Kh0QYVcSJCscHhFiMyQ2KBovAzgvH/xAAbAQEBAAMBAQEAAAAAAAAAAAAAAQIDBAUGB//EADURAQABAgQBCgMIAwEAAAAAAAABAgMEERRRBRIVITFBUmGRofAGE4EHIiNCscHR4WKSohb/2gAMAwEAAhEDEQA/AOgQ2Kx9c/LBYLDuBUGYDQ7AgBxDNG0CASCxLsALkjYB2EolYhoGiSQgGgAaQCsIlYQCSDNJWCwQrA0OwWCkkMaQAJIdhoGgZE0A7A0EKw7AxhSsJokFgEgJWFYGRCJ2ACjNAGFjFlIsMAKhiSsO4wpMLAOwQWAGDATGogNAFhEriCALDQAFgsMYVFoVhtgAWBRAACwxIYUWGkJIkkEFgsOwAKwJDsAA0CYNBYABIdgsAkgCwypm5gHYViMgkNILjQQIGgAIGgC4IAGKwwsAVxtCSAdwFcWcFyTHcqzxxmMzJTlHGunFNJNu/byFgsoKpBSbSe1NXW76mZ8Q4i06UeOd+hl4nBN5rjvR85iuJV4fEzHXTs/VOD/CuF4lwm3VV9y5M58rr6M56MnrlUXFdRqZ45ZOkNZPnzMOfo7nq2z9ndHZif8An+3sLkjx+o1FvfVko4Or3pdWZc/U9z1ap+zyezEx/r/b11wTPKLD1+/PzMmqeIX359WZ8+2+7LRP2e3uzEU+UvUOQZx5pRxO6cupJTxS+96L2Mo45Z7stFX2f4vsvUev8PS5xRXyhCn/AByS37/yMNVsXxT/AOsTNxMqjqPS9slfst2GN3jdHJ/Djp8W/A/AN2b0Rirkcj/Gen1h6Z/ENDv+j9iP7R0O/wD4sxY5DT+8N5CS7WcHPl7aH0H/AIThUdddfnH8Nj9pKPeflZp05ppNdjs0+T2nm6fw/HieqyXgbUoqyaV0n9DtwXF67tc01x5PnviD4TwmEsU3MJVOeeU8rpVNgmaSwn9K6Fiwr7seh6utjZ8XzTV3oZVkM1tVfCPRATWRsc01d+GAkA0hWO944Q7iYJBiaHYSHcAAaABMQMaQUgCTFIjKEXIrlMckUVZEbKYEq9imWOsc9eoZuIrM1zVk6rdmKksuV86rSa3e5Z8wUM3+6MnETbnDkyGLn2fVnxvEY5WIq99kP3X4Yinmy1E9kfvLb+aoccro88phpDz/AJT6P8N6GWW0R+do89pBaUvyZY52oei+eIUsv3PO6Ui664mUYeZ7Gqq/h6euYejXxEwfxC+B5p4pcSEsaufQ2xg657HLXxHBUddUeb0/7TSRx1crupVi5W+zf1/8PPyx/JksLibyd9hlODrpjPJpt8WwddyKaKozbqytJBHK0r33mS6wtMuK6muMPOz0JxljeG2stzPX/DOV5So7d0pfkfPaCzns2/Q9XkjKk6NNQUIvtd25b+SO/AYav5meXY+X+KMbhtFyYqjOao/d7BY6RLW5czz0fiGo/uQ/y9y1Zdq92Hlfue7GHr2fl9WLtR+b0bmtyAxPnVbhDy/qBlpq9vVhrbXe9E0hsEB6j5lFIkwsAQAh2BFQCGmDATiAxEVFkSxojmhYVSOesjqkimpAxbaZZleJm4iJuVKJx1cJc11U5u21ciOtiVI7UzLyljM1xSi27N+tvyPVxydfcU1MhRbvY8y7w/5tzly+wwPxNpMHp6Y6c+vweRhipvsh6stjCq9y6HqoZFitx0wyYuBsp4fbjrhzXfibE1dVcvIRwNV7/RFsMkTfa2evjk/kWxwHI304O3HY8+5xzEV9dc+byEMgvfcvp5AR6xYPkTWD5G6LFMdjhr4ldq65eYhkJcCz5GuB6aOFJrCIy+XDRrK57XlJ5FXAq+ScvQ9fqvIFg0JtwsY6uO14qXw3F7icPhiPA9msGuBZHB8ifJp2ZTxG7uw8lZEjDsRsxwK4HXCgkXJGyKYjqcNy9VXOcy4o4NFiwqOqw0itEzLm1QDpAI5AYNhcyQILgAQwSEOwDABXKC4MBJBACQwIqDFmFlgUQuah0yOgOrNGokXlOeNAHhzqSIyRV5TmVAapF9gcSLylKpktGWWAGavMJKJOwJBM0c0aRKw0gZlmhmE1EeaFzRURxQ0hsGZDjsAAkyaZK5FDsENMBCIjlBBcZkgsFgYWCAYIChWAYAIaHYEggQrErAFCiCGwTICwrDBsBAySQrFER2GMiopDzRgwuaLQ7ATQM0bDSGCAEFhhYGZWGkA0gExoAALDQAiBXAlm/wC3AJ0uRIEMLFBYGCCwQIYrjuAABbh8DOb2J247jCu5TR1y32sPcuz9yM1LZZSpuVrF1SNGl/yTzn3YbfXsJ0cpXX7qCgu89suu45qsTMx92HoW+H0xP4lX0hYslvfJLlZtk/li7z6IlGvxdyca6OWq9d3ehRg8N3VTyYu8+iK3k5d59P1OqWIK3XRIu3e8yqwuG7n6/wAqPl39S6DWTH3l6l2mHpUZfOvbsNHhp/LPm5/lsuMer9geTpcY9f0OjSoNIi/PveCaHC7T5ub5fL+nqR+Xy5dUdeegzkXUXvBNBhfHzZ1Sk4u0k1/vEibKxK7AVWHBdDZGKqy6aelz1cMoz+7X0eMMyGEk1dLZzsr9SSwU+Hqvc7pyT3isuJhqbu0NscOw/elx6nLh6r3BYKXD1XudllxHZcRqbu0Lzdh959/Rx6nPh6oNTlw9UdmauI81cRqbu0HN2H3n39HFqc+Hqh6nLh6o7M1cR5q4jU3doObsPvPv6OJ4OfD8A1SfD1Xud2auIZq4jU3NoTm6xvPv6OFYOfD1XuPU58PVe525q4jzVxGpubQc3WN59/Rw6jPh6oDutHiA1FzaDm+xvPv6MEGJAek+fk7hYTZFysBLOJXt/Fs4LexYCopSd9tk3+Cv6lk6aUtrbtZx2b+2xy3b2U8mHpYbCxVTFdXV763bGlClFSqra9saa7frJ7kcWJynVq/Zis2PBbF+pdiWpSc6rtfao/etu+z7nNUyo+ylBRXF7X7L1Oai3NU5z0y9C5fpojk0zlH6qYZEb2tnfTjCMbSqQVuaRj1ozn/FJv6vZ07Ap4Q3zYmrrlyRjaaM8ozbGnor+ZDq3+ROOOo+JH/L2MbVCWqk0vjK845flhuxxFF/zIdbGdjMtwi/3cHLm24r+yW38DlWHHLDotOFpic5mZSriVUxlFMQvw3xEuydJW4xk0+kr39DV0UKkVKnK6e7sa5NPsPOyw5J0BVhYnppnJaOITEZVxnDceBlzDUJc+hgrCjVB8X1Zjp69/RnrrXdnz/pu6hLn0HqEufQw1Tl3peZ+5L7a+/PzS9yaevePJddZ7s+ba1KQtTkY2kqd+fnl7jVWr4lTzy9yae5vDLXWdpa7w0g1eRkaar4lTzyDT1fEn5mNPc3g11naWxoJD0MjH1ir4k/MxazW8SfmY09zwXXWdpbGhkPQyMfWq3iz8zE8XW8WfVjT3PBdbZ8WzoZD0UjF1ut4s/MGuVvFn1Jp7ngmus+La0Ug0cjG1ut4s/Mw1qt4s/My6e54Gus+Po2dFIehkYus1vFn5mGsVfEn5mNPc3g11nafRs6CQzE01XxJ+dgNPc3hNdZ2n0XWCwXGj0HgkQnEtCwHFRoSjNTi9q/PtX0NCpipy3Rg+KTv/a7smJMb7TVNqmZzmHRTiblNPJiehTHCrftfPaTzUWEWzbk55mZVuJJRBskysSzRqAJkrkVFxBxJDIqGYN0yVhpgQ0Y1TJDAr0aG6ZNMdwK1SHoiTJJgQ0InSLLjYzVUqQOmWIYFKpBoC6wIKp0IaEuTCwRToUPQFhJMClUh6EsuBFQ0fJgW3QAycNhgBkxAxXEETYAICQCGAgYAAxpkSQDAQASuFxAQMBAVUh3IoEQSbHciADziWcQGwHcdyIyKBiuMAQCBsB3BCuADQ0yIMEHf6gGcAHIxxYAVCuOwAVEhDAKAAAENMACAkgAjOI6ANgAYmAgChiQwEBjaEADAAIFckAFQDACLASCwAFCBgACQAAQJjTAAAAAg//Z">
            <a:extLst>
              <a:ext uri="{FF2B5EF4-FFF2-40B4-BE49-F238E27FC236}">
                <a16:creationId xmlns:a16="http://schemas.microsoft.com/office/drawing/2014/main" id="{9D96DC49-5140-4AD5-8898-BF11957810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8139" y="-84137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3D5FB550-459F-4615-85B4-8825EBED3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/>
              <a:t>POZOR!!!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674E2E02-C099-469B-A26F-EE2FFDED85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sz="2400" b="1" dirty="0">
                <a:solidFill>
                  <a:schemeClr val="folHlink"/>
                </a:solidFill>
              </a:rPr>
              <a:t>Expoziční</a:t>
            </a:r>
            <a:r>
              <a:rPr sz="2400" dirty="0">
                <a:solidFill>
                  <a:schemeClr val="folHlink"/>
                </a:solidFill>
              </a:rPr>
              <a:t> doba</a:t>
            </a:r>
            <a:r>
              <a:rPr sz="2400" dirty="0"/>
              <a:t> – </a:t>
            </a:r>
            <a:r>
              <a:rPr sz="2400" dirty="0" err="1"/>
              <a:t>doba</a:t>
            </a:r>
            <a:r>
              <a:rPr sz="2400" dirty="0"/>
              <a:t>, po kterou je nutno nechat pomůcku v dezinfekci, doba, po kterou dezinfekční roztok na </a:t>
            </a:r>
            <a:r>
              <a:rPr sz="2400" dirty="0" err="1"/>
              <a:t>pomůcku</a:t>
            </a:r>
            <a:r>
              <a:rPr sz="2400" dirty="0"/>
              <a:t> </a:t>
            </a:r>
            <a:r>
              <a:rPr sz="2400" dirty="0" err="1"/>
              <a:t>působí</a:t>
            </a:r>
            <a:r>
              <a:rPr lang="cs-CZ" sz="2400" dirty="0"/>
              <a:t>.</a:t>
            </a:r>
          </a:p>
          <a:p>
            <a:pPr>
              <a:spcAft>
                <a:spcPts val="0"/>
              </a:spcAft>
              <a:defRPr/>
            </a:pPr>
            <a:endParaRPr sz="2400" dirty="0"/>
          </a:p>
          <a:p>
            <a:pPr>
              <a:spcAft>
                <a:spcPts val="0"/>
              </a:spcAft>
              <a:defRPr/>
            </a:pPr>
            <a:r>
              <a:rPr sz="2400" b="1" dirty="0">
                <a:solidFill>
                  <a:schemeClr val="folHlink"/>
                </a:solidFill>
              </a:rPr>
              <a:t>Expirační</a:t>
            </a:r>
            <a:r>
              <a:rPr sz="2400" dirty="0">
                <a:solidFill>
                  <a:schemeClr val="folHlink"/>
                </a:solidFill>
              </a:rPr>
              <a:t> doba</a:t>
            </a:r>
            <a:r>
              <a:rPr sz="2400" dirty="0"/>
              <a:t> – </a:t>
            </a:r>
            <a:r>
              <a:rPr sz="2400" dirty="0" err="1"/>
              <a:t>doba</a:t>
            </a:r>
            <a:r>
              <a:rPr sz="2400" dirty="0"/>
              <a:t>, po kterou je možno dezinfekční prostředek použít, nebo doba, po kterou je možno </a:t>
            </a:r>
            <a:r>
              <a:rPr sz="2400" dirty="0" err="1"/>
              <a:t>pomůcku</a:t>
            </a:r>
            <a:r>
              <a:rPr sz="2400" dirty="0"/>
              <a:t> </a:t>
            </a:r>
            <a:r>
              <a:rPr sz="2400" dirty="0" err="1"/>
              <a:t>použít</a:t>
            </a:r>
            <a:r>
              <a:rPr lang="cs-CZ" sz="2400" dirty="0"/>
              <a:t>.</a:t>
            </a:r>
          </a:p>
          <a:p>
            <a:pPr>
              <a:spcAft>
                <a:spcPts val="0"/>
              </a:spcAft>
              <a:defRPr/>
            </a:pPr>
            <a:endParaRPr sz="2400" dirty="0"/>
          </a:p>
          <a:p>
            <a:pPr>
              <a:spcAft>
                <a:spcPts val="0"/>
              </a:spcAft>
              <a:defRPr/>
            </a:pPr>
            <a:r>
              <a:rPr sz="2400" b="1" dirty="0">
                <a:solidFill>
                  <a:schemeClr val="folHlink"/>
                </a:solidFill>
              </a:rPr>
              <a:t>Ne vždy je vyšší koncentrace účinná!!!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2491D85A-19D2-4944-ABED-CCB585506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b="1" dirty="0" err="1"/>
              <a:t>Formy</a:t>
            </a:r>
            <a:r>
              <a:rPr altLang="cs-CZ" b="1" dirty="0"/>
              <a:t> </a:t>
            </a:r>
            <a:r>
              <a:rPr altLang="cs-CZ" b="1" dirty="0" err="1"/>
              <a:t>dezinfekčních</a:t>
            </a:r>
            <a:r>
              <a:rPr altLang="cs-CZ" b="1" dirty="0"/>
              <a:t> </a:t>
            </a:r>
            <a:r>
              <a:rPr altLang="cs-CZ" b="1" dirty="0" err="1"/>
              <a:t>prostředků</a:t>
            </a:r>
            <a:endParaRPr altLang="cs-CZ" b="1" dirty="0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162F55F9-C647-47EC-8B90-53B27AD0FD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altLang="cs-CZ" sz="2400" dirty="0" err="1">
                <a:solidFill>
                  <a:schemeClr val="folHlink"/>
                </a:solidFill>
              </a:rPr>
              <a:t>Práškové</a:t>
            </a:r>
            <a:r>
              <a:rPr altLang="cs-CZ" sz="2400" dirty="0"/>
              <a:t> ( </a:t>
            </a:r>
            <a:r>
              <a:rPr altLang="cs-CZ" sz="2400" dirty="0" err="1"/>
              <a:t>Chloramin</a:t>
            </a:r>
            <a:r>
              <a:rPr altLang="cs-CZ" sz="2400" dirty="0"/>
              <a:t>…)</a:t>
            </a:r>
          </a:p>
          <a:p>
            <a:pPr eaLnBrk="1" hangingPunct="1"/>
            <a:endParaRPr altLang="cs-CZ" sz="2400" dirty="0"/>
          </a:p>
          <a:p>
            <a:pPr eaLnBrk="1" hangingPunct="1"/>
            <a:r>
              <a:rPr altLang="cs-CZ" sz="2400" dirty="0" err="1">
                <a:solidFill>
                  <a:schemeClr val="folHlink"/>
                </a:solidFill>
              </a:rPr>
              <a:t>Tekuté</a:t>
            </a:r>
            <a:r>
              <a:rPr altLang="cs-CZ" sz="2400" dirty="0">
                <a:solidFill>
                  <a:schemeClr val="folHlink"/>
                </a:solidFill>
              </a:rPr>
              <a:t> </a:t>
            </a:r>
            <a:r>
              <a:rPr altLang="cs-CZ" sz="2400" dirty="0"/>
              <a:t>( </a:t>
            </a:r>
            <a:r>
              <a:rPr altLang="cs-CZ" sz="2400" dirty="0" err="1"/>
              <a:t>Helipur</a:t>
            </a:r>
            <a:r>
              <a:rPr altLang="cs-CZ" sz="2400" dirty="0"/>
              <a:t>, </a:t>
            </a:r>
            <a:r>
              <a:rPr altLang="cs-CZ" sz="2400" dirty="0" err="1"/>
              <a:t>Ajatin</a:t>
            </a:r>
            <a:r>
              <a:rPr altLang="cs-CZ" sz="2400" dirty="0"/>
              <a:t>…)</a:t>
            </a:r>
          </a:p>
          <a:p>
            <a:pPr eaLnBrk="1" hangingPunct="1"/>
            <a:endParaRPr altLang="cs-CZ" sz="2400" dirty="0"/>
          </a:p>
          <a:p>
            <a:pPr eaLnBrk="1" hangingPunct="1"/>
            <a:r>
              <a:rPr altLang="cs-CZ" sz="2400" dirty="0">
                <a:solidFill>
                  <a:schemeClr val="folHlink"/>
                </a:solidFill>
              </a:rPr>
              <a:t>Spray </a:t>
            </a:r>
            <a:r>
              <a:rPr altLang="cs-CZ" sz="2400" dirty="0"/>
              <a:t>( </a:t>
            </a:r>
            <a:r>
              <a:rPr altLang="cs-CZ" sz="2400" dirty="0" err="1"/>
              <a:t>Desident</a:t>
            </a:r>
            <a:r>
              <a:rPr altLang="cs-CZ" sz="2400" dirty="0"/>
              <a:t>, </a:t>
            </a:r>
            <a:r>
              <a:rPr altLang="cs-CZ" sz="2400" dirty="0" err="1"/>
              <a:t>Guttar</a:t>
            </a:r>
            <a:r>
              <a:rPr altLang="cs-CZ" sz="2400" dirty="0"/>
              <a:t>…)</a:t>
            </a:r>
          </a:p>
          <a:p>
            <a:pPr eaLnBrk="1" hangingPunct="1"/>
            <a:endParaRPr altLang="cs-CZ" dirty="0"/>
          </a:p>
          <a:p>
            <a:pPr eaLnBrk="1" hangingPunct="1"/>
            <a:endParaRPr alt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C:\Users\Miroslav\AppData\Local\Microsoft\Windows\Temporary Internet Files\Content.IE5\ZUK9GHEW\MP900448486[1].jpg">
            <a:extLst>
              <a:ext uri="{FF2B5EF4-FFF2-40B4-BE49-F238E27FC236}">
                <a16:creationId xmlns:a16="http://schemas.microsoft.com/office/drawing/2014/main" id="{7165BD09-B23A-4FFD-9CBD-30ADD0B01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652" y="2325189"/>
            <a:ext cx="370840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2">
            <a:extLst>
              <a:ext uri="{FF2B5EF4-FFF2-40B4-BE49-F238E27FC236}">
                <a16:creationId xmlns:a16="http://schemas.microsoft.com/office/drawing/2014/main" id="{4441CC7E-1F9A-4D23-947D-DA753F3AC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Objemy</a:t>
            </a:r>
            <a:r>
              <a:rPr altLang="cs-CZ" dirty="0"/>
              <a:t> </a:t>
            </a:r>
            <a:r>
              <a:rPr altLang="cs-CZ" dirty="0" err="1"/>
              <a:t>pomůcek</a:t>
            </a:r>
            <a:endParaRPr altLang="cs-CZ" dirty="0"/>
          </a:p>
        </p:txBody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66ECCA28-C0D5-4EEC-B875-91EA0C0DA1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altLang="cs-CZ" sz="2400" dirty="0" err="1"/>
              <a:t>Polévková</a:t>
            </a:r>
            <a:r>
              <a:rPr altLang="cs-CZ" sz="2400" dirty="0"/>
              <a:t> </a:t>
            </a:r>
            <a:r>
              <a:rPr altLang="cs-CZ" sz="2400" dirty="0" err="1"/>
              <a:t>lžíce</a:t>
            </a:r>
            <a:r>
              <a:rPr altLang="cs-CZ" sz="2400" dirty="0"/>
              <a:t>    	</a:t>
            </a:r>
            <a:r>
              <a:rPr altLang="cs-CZ" sz="2400" dirty="0" err="1"/>
              <a:t>asi</a:t>
            </a:r>
            <a:r>
              <a:rPr altLang="cs-CZ" sz="2400" dirty="0"/>
              <a:t> 10 ml </a:t>
            </a:r>
            <a:r>
              <a:rPr altLang="cs-CZ" sz="2400" dirty="0" err="1"/>
              <a:t>nebo</a:t>
            </a:r>
            <a:r>
              <a:rPr altLang="cs-CZ" sz="2400" dirty="0"/>
              <a:t> 10 g </a:t>
            </a:r>
          </a:p>
          <a:p>
            <a:pPr eaLnBrk="1" hangingPunct="1">
              <a:buFontTx/>
              <a:buNone/>
            </a:pPr>
            <a:r>
              <a:rPr altLang="cs-CZ" sz="2400" dirty="0" err="1"/>
              <a:t>Čajová</a:t>
            </a:r>
            <a:r>
              <a:rPr altLang="cs-CZ" sz="2400" dirty="0"/>
              <a:t> </a:t>
            </a:r>
            <a:r>
              <a:rPr altLang="cs-CZ" sz="2400" dirty="0" err="1"/>
              <a:t>lžička</a:t>
            </a:r>
            <a:r>
              <a:rPr altLang="cs-CZ" sz="2400" dirty="0"/>
              <a:t>        	</a:t>
            </a:r>
            <a:r>
              <a:rPr altLang="cs-CZ" sz="2400" dirty="0" err="1"/>
              <a:t>asi</a:t>
            </a:r>
            <a:r>
              <a:rPr altLang="cs-CZ" sz="2400" dirty="0"/>
              <a:t> 5 ml </a:t>
            </a:r>
            <a:r>
              <a:rPr altLang="cs-CZ" sz="2400" dirty="0" err="1"/>
              <a:t>nebo</a:t>
            </a:r>
            <a:r>
              <a:rPr altLang="cs-CZ" sz="2400" dirty="0"/>
              <a:t> 5 g </a:t>
            </a:r>
            <a:r>
              <a:rPr altLang="cs-CZ" sz="2400" dirty="0" err="1"/>
              <a:t>prášku</a:t>
            </a:r>
            <a:endParaRPr altLang="cs-CZ" sz="2400" dirty="0"/>
          </a:p>
          <a:p>
            <a:pPr eaLnBrk="1" hangingPunct="1">
              <a:buFontTx/>
              <a:buNone/>
            </a:pPr>
            <a:r>
              <a:rPr altLang="cs-CZ" sz="2400" dirty="0" err="1"/>
              <a:t>Sklenice</a:t>
            </a:r>
            <a:r>
              <a:rPr altLang="cs-CZ" sz="2400" dirty="0"/>
              <a:t> </a:t>
            </a:r>
            <a:r>
              <a:rPr altLang="cs-CZ" sz="2400" dirty="0" err="1"/>
              <a:t>na</a:t>
            </a:r>
            <a:r>
              <a:rPr altLang="cs-CZ" sz="2400" dirty="0"/>
              <a:t> </a:t>
            </a:r>
            <a:r>
              <a:rPr altLang="cs-CZ" sz="2400" dirty="0" err="1"/>
              <a:t>vodu</a:t>
            </a:r>
            <a:r>
              <a:rPr altLang="cs-CZ" sz="2400" dirty="0"/>
              <a:t> 	150-200 ml</a:t>
            </a:r>
          </a:p>
          <a:p>
            <a:pPr eaLnBrk="1" hangingPunct="1">
              <a:buFontTx/>
              <a:buNone/>
            </a:pPr>
            <a:r>
              <a:rPr altLang="cs-CZ" sz="2400" dirty="0" err="1"/>
              <a:t>Hrnek</a:t>
            </a:r>
            <a:r>
              <a:rPr altLang="cs-CZ" sz="2400" dirty="0"/>
              <a:t>                     	250-300 ml</a:t>
            </a:r>
          </a:p>
          <a:p>
            <a:pPr eaLnBrk="1" hangingPunct="1">
              <a:buFontTx/>
              <a:buNone/>
            </a:pPr>
            <a:r>
              <a:rPr altLang="cs-CZ" sz="2400" dirty="0" err="1"/>
              <a:t>Kbelík</a:t>
            </a:r>
            <a:r>
              <a:rPr altLang="cs-CZ" sz="2400" dirty="0"/>
              <a:t> </a:t>
            </a:r>
            <a:r>
              <a:rPr altLang="cs-CZ" sz="2400" dirty="0" err="1"/>
              <a:t>střední</a:t>
            </a:r>
            <a:r>
              <a:rPr altLang="cs-CZ" sz="2400" dirty="0"/>
              <a:t>        	10 – 12 l</a:t>
            </a:r>
          </a:p>
          <a:p>
            <a:pPr eaLnBrk="1" hangingPunct="1">
              <a:buFontTx/>
              <a:buNone/>
            </a:pPr>
            <a:r>
              <a:rPr altLang="cs-CZ" sz="2400" dirty="0" err="1"/>
              <a:t>Kbelík</a:t>
            </a:r>
            <a:r>
              <a:rPr altLang="cs-CZ" sz="2400" dirty="0"/>
              <a:t> </a:t>
            </a:r>
            <a:r>
              <a:rPr altLang="cs-CZ" sz="2400" dirty="0" err="1"/>
              <a:t>menší</a:t>
            </a:r>
            <a:r>
              <a:rPr altLang="cs-CZ" sz="2400" dirty="0"/>
              <a:t>          	5 – 8 l</a:t>
            </a:r>
          </a:p>
          <a:p>
            <a:pPr eaLnBrk="1" hangingPunct="1">
              <a:buFontTx/>
              <a:buNone/>
            </a:pPr>
            <a:r>
              <a:rPr altLang="cs-CZ" sz="2400" b="1" dirty="0" err="1"/>
              <a:t>Používat</a:t>
            </a:r>
            <a:r>
              <a:rPr altLang="cs-CZ" sz="2400" b="1" dirty="0"/>
              <a:t> </a:t>
            </a:r>
            <a:r>
              <a:rPr altLang="cs-CZ" sz="2400" b="1" dirty="0" err="1"/>
              <a:t>graduované</a:t>
            </a:r>
            <a:r>
              <a:rPr altLang="cs-CZ" sz="2400" b="1" dirty="0"/>
              <a:t> </a:t>
            </a:r>
            <a:r>
              <a:rPr altLang="cs-CZ" sz="2400" b="1" dirty="0" err="1"/>
              <a:t>nádoby</a:t>
            </a:r>
            <a:r>
              <a:rPr altLang="cs-CZ" sz="2400" b="1" dirty="0"/>
              <a:t>!!!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B4B16CAB-0C18-4381-908A-7B620C3399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Příprava</a:t>
            </a:r>
            <a:r>
              <a:rPr altLang="cs-CZ" dirty="0"/>
              <a:t> </a:t>
            </a:r>
            <a:r>
              <a:rPr altLang="cs-CZ" dirty="0" err="1"/>
              <a:t>dezinfekčních</a:t>
            </a:r>
            <a:r>
              <a:rPr altLang="cs-CZ" dirty="0"/>
              <a:t> </a:t>
            </a:r>
            <a:r>
              <a:rPr altLang="cs-CZ" dirty="0" err="1"/>
              <a:t>roztoků</a:t>
            </a:r>
            <a:endParaRPr altLang="cs-CZ" dirty="0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39E88BFF-957D-4671-ADE1-A78582D63F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altLang="cs-CZ" sz="2400" dirty="0" err="1"/>
              <a:t>Nejčastější</a:t>
            </a:r>
            <a:r>
              <a:rPr altLang="cs-CZ" sz="2400" dirty="0"/>
              <a:t> </a:t>
            </a:r>
            <a:r>
              <a:rPr altLang="cs-CZ" sz="2400" dirty="0" err="1"/>
              <a:t>koncentrace</a:t>
            </a:r>
            <a:r>
              <a:rPr altLang="cs-CZ" sz="2400" dirty="0"/>
              <a:t> 0,5 – 5 %</a:t>
            </a:r>
            <a:r>
              <a:rPr lang="cs-CZ" altLang="cs-CZ" sz="2400" dirty="0"/>
              <a:t>.</a:t>
            </a:r>
            <a:endParaRPr altLang="cs-CZ" sz="2400" dirty="0"/>
          </a:p>
          <a:p>
            <a:pPr eaLnBrk="1" hangingPunct="1"/>
            <a:r>
              <a:rPr altLang="cs-CZ" sz="2400" dirty="0" err="1"/>
              <a:t>Expoziční</a:t>
            </a:r>
            <a:r>
              <a:rPr altLang="cs-CZ" sz="2400" dirty="0"/>
              <a:t> </a:t>
            </a:r>
            <a:r>
              <a:rPr altLang="cs-CZ" sz="2400" dirty="0" err="1"/>
              <a:t>doba</a:t>
            </a:r>
            <a:r>
              <a:rPr altLang="cs-CZ" sz="2400" dirty="0"/>
              <a:t> 5 – 30 </a:t>
            </a:r>
            <a:r>
              <a:rPr altLang="cs-CZ" sz="2400" dirty="0" err="1"/>
              <a:t>minut</a:t>
            </a:r>
            <a:r>
              <a:rPr lang="cs-CZ" altLang="cs-CZ" sz="2400" dirty="0"/>
              <a:t>.</a:t>
            </a:r>
            <a:endParaRPr altLang="cs-CZ" sz="2400" dirty="0"/>
          </a:p>
          <a:p>
            <a:pPr eaLnBrk="1" hangingPunct="1"/>
            <a:r>
              <a:rPr altLang="cs-CZ" sz="2400" dirty="0" err="1"/>
              <a:t>Pečlivě</a:t>
            </a:r>
            <a:r>
              <a:rPr altLang="cs-CZ" sz="2400" dirty="0"/>
              <a:t> </a:t>
            </a:r>
            <a:r>
              <a:rPr altLang="cs-CZ" sz="2400" dirty="0" err="1"/>
              <a:t>odměřit</a:t>
            </a:r>
            <a:r>
              <a:rPr lang="cs-CZ" altLang="cs-CZ" sz="2400" dirty="0"/>
              <a:t>.</a:t>
            </a:r>
            <a:endParaRPr altLang="cs-CZ" sz="2400" dirty="0"/>
          </a:p>
          <a:p>
            <a:pPr eaLnBrk="1" hangingPunct="1"/>
            <a:r>
              <a:rPr altLang="cs-CZ" sz="2400" dirty="0" err="1"/>
              <a:t>Dát</a:t>
            </a:r>
            <a:r>
              <a:rPr altLang="cs-CZ" sz="2400" dirty="0"/>
              <a:t> do </a:t>
            </a:r>
            <a:r>
              <a:rPr altLang="cs-CZ" sz="2400" dirty="0" err="1"/>
              <a:t>nádoby</a:t>
            </a:r>
            <a:r>
              <a:rPr altLang="cs-CZ" sz="2400" dirty="0"/>
              <a:t> </a:t>
            </a:r>
            <a:r>
              <a:rPr altLang="cs-CZ" sz="2400" b="1" u="sng" dirty="0" err="1"/>
              <a:t>nejdříve</a:t>
            </a:r>
            <a:r>
              <a:rPr altLang="cs-CZ" sz="2400" b="1" u="sng" dirty="0"/>
              <a:t> </a:t>
            </a:r>
            <a:r>
              <a:rPr altLang="cs-CZ" sz="2400" b="1" u="sng" dirty="0" err="1"/>
              <a:t>dezinfekční</a:t>
            </a:r>
            <a:r>
              <a:rPr altLang="cs-CZ" sz="2400" b="1" u="sng" dirty="0"/>
              <a:t> </a:t>
            </a:r>
            <a:r>
              <a:rPr altLang="cs-CZ" sz="2400" b="1" u="sng" dirty="0" err="1"/>
              <a:t>roztok</a:t>
            </a:r>
            <a:r>
              <a:rPr altLang="cs-CZ" sz="2400" b="1" u="sng" dirty="0"/>
              <a:t> </a:t>
            </a:r>
            <a:r>
              <a:rPr altLang="cs-CZ" sz="2400" b="1" u="sng" dirty="0" err="1"/>
              <a:t>pak</a:t>
            </a:r>
            <a:r>
              <a:rPr altLang="cs-CZ" sz="2400" b="1" u="sng" dirty="0"/>
              <a:t> </a:t>
            </a:r>
            <a:r>
              <a:rPr altLang="cs-CZ" sz="2400" b="1" u="sng" dirty="0" err="1"/>
              <a:t>doplnit</a:t>
            </a:r>
            <a:r>
              <a:rPr altLang="cs-CZ" sz="2400" b="1" u="sng" dirty="0"/>
              <a:t> </a:t>
            </a:r>
            <a:r>
              <a:rPr altLang="cs-CZ" sz="2400" b="1" u="sng" dirty="0" err="1"/>
              <a:t>vodu</a:t>
            </a:r>
            <a:r>
              <a:rPr altLang="cs-CZ" sz="2400" dirty="0"/>
              <a:t> do </a:t>
            </a:r>
            <a:r>
              <a:rPr altLang="cs-CZ" sz="2400" dirty="0" err="1"/>
              <a:t>požadovaného</a:t>
            </a:r>
            <a:r>
              <a:rPr altLang="cs-CZ" sz="2400" dirty="0"/>
              <a:t> </a:t>
            </a:r>
            <a:r>
              <a:rPr altLang="cs-CZ" sz="2400" dirty="0" err="1"/>
              <a:t>množství</a:t>
            </a:r>
            <a:r>
              <a:rPr lang="cs-CZ" altLang="cs-CZ" sz="2400" dirty="0"/>
              <a:t>.</a:t>
            </a:r>
            <a:endParaRPr altLang="cs-CZ" sz="2400" dirty="0"/>
          </a:p>
          <a:p>
            <a:pPr eaLnBrk="1" hangingPunct="1">
              <a:buFontTx/>
              <a:buNone/>
            </a:pPr>
            <a:endParaRPr altLang="cs-CZ" dirty="0"/>
          </a:p>
        </p:txBody>
      </p:sp>
      <p:pic>
        <p:nvPicPr>
          <p:cNvPr id="79876" name="Picture 4" descr="C:\Users\Miroslav\AppData\Local\Microsoft\Windows\Temporary Internet Files\Content.IE5\3LN9333J\MC900441753[1].png">
            <a:extLst>
              <a:ext uri="{FF2B5EF4-FFF2-40B4-BE49-F238E27FC236}">
                <a16:creationId xmlns:a16="http://schemas.microsoft.com/office/drawing/2014/main" id="{9DC20A32-C507-4DF8-87C6-4B9BA573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158" y="3781531"/>
            <a:ext cx="20875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>
            <a:extLst>
              <a:ext uri="{FF2B5EF4-FFF2-40B4-BE49-F238E27FC236}">
                <a16:creationId xmlns:a16="http://schemas.microsoft.com/office/drawing/2014/main" id="{A0A23C6D-05AC-4CEA-8213-6F627670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Vzorec pro výpočet koncentrace</a:t>
            </a:r>
          </a:p>
        </p:txBody>
      </p:sp>
      <p:sp>
        <p:nvSpPr>
          <p:cNvPr id="80899" name="Zástupný symbol pro obsah 2">
            <a:extLst>
              <a:ext uri="{FF2B5EF4-FFF2-40B4-BE49-F238E27FC236}">
                <a16:creationId xmlns:a16="http://schemas.microsoft.com/office/drawing/2014/main" id="{2B5C09FA-34CD-4F93-B98F-99BAF5ECC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 sz="22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200" dirty="0">
                <a:latin typeface="Arial Black" panose="020B0A04020102020204" pitchFamily="34" charset="0"/>
              </a:rPr>
              <a:t>požadované množství (ml) x požadovaná koncentrace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200" dirty="0">
                <a:latin typeface="Arial Black" panose="020B0A04020102020204" pitchFamily="34" charset="0"/>
              </a:rPr>
              <a:t>              daná koncentrace (obvykle 100)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200" dirty="0">
              <a:latin typeface="Arial Black" panose="020B0A040201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200" dirty="0">
              <a:latin typeface="Arial Black" panose="020B0A040201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200" dirty="0">
                <a:solidFill>
                  <a:srgbClr val="0070C0"/>
                </a:solidFill>
                <a:latin typeface="Arial Black" panose="020B0A04020102020204" pitchFamily="34" charset="0"/>
              </a:rPr>
              <a:t>Příklad: </a:t>
            </a:r>
            <a:r>
              <a:rPr lang="cs-CZ" altLang="cs-CZ" sz="2200" dirty="0">
                <a:latin typeface="Arial Black" panose="020B0A04020102020204" pitchFamily="34" charset="0"/>
              </a:rPr>
              <a:t>                      </a:t>
            </a:r>
            <a:r>
              <a:rPr lang="cs-CZ" altLang="cs-CZ" sz="2200" dirty="0">
                <a:solidFill>
                  <a:srgbClr val="00B050"/>
                </a:solidFill>
                <a:latin typeface="Arial Black" panose="020B0A04020102020204" pitchFamily="34" charset="0"/>
              </a:rPr>
              <a:t>Tedy: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200" dirty="0">
              <a:latin typeface="Arial Black" panose="020B0A040201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200" dirty="0">
                <a:latin typeface="Arial Black" panose="020B0A04020102020204" pitchFamily="34" charset="0"/>
              </a:rPr>
              <a:t>5 000  x  0,5               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2500/100=25 ml des. roztoku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200" dirty="0">
                <a:latin typeface="Arial Black" panose="020B0A04020102020204" pitchFamily="34" charset="0"/>
              </a:rPr>
              <a:t>       100                                    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25 g  des. prášku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200" dirty="0">
              <a:latin typeface="Arial Black" panose="020B0A04020102020204" pitchFamily="34" charset="0"/>
            </a:endParaRPr>
          </a:p>
        </p:txBody>
      </p:sp>
      <p:cxnSp>
        <p:nvCxnSpPr>
          <p:cNvPr id="5" name="Přímá spojovací čára 4">
            <a:extLst>
              <a:ext uri="{FF2B5EF4-FFF2-40B4-BE49-F238E27FC236}">
                <a16:creationId xmlns:a16="http://schemas.microsoft.com/office/drawing/2014/main" id="{7F7008CD-4824-4F11-8455-ADF0B0F06B71}"/>
              </a:ext>
            </a:extLst>
          </p:cNvPr>
          <p:cNvCxnSpPr/>
          <p:nvPr/>
        </p:nvCxnSpPr>
        <p:spPr>
          <a:xfrm>
            <a:off x="718800" y="2659419"/>
            <a:ext cx="8137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čára 5">
            <a:extLst>
              <a:ext uri="{FF2B5EF4-FFF2-40B4-BE49-F238E27FC236}">
                <a16:creationId xmlns:a16="http://schemas.microsoft.com/office/drawing/2014/main" id="{D0751617-CD11-40B0-9461-3C06023B2EB2}"/>
              </a:ext>
            </a:extLst>
          </p:cNvPr>
          <p:cNvCxnSpPr/>
          <p:nvPr/>
        </p:nvCxnSpPr>
        <p:spPr>
          <a:xfrm>
            <a:off x="718800" y="4934753"/>
            <a:ext cx="19446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>
            <a:extLst>
              <a:ext uri="{FF2B5EF4-FFF2-40B4-BE49-F238E27FC236}">
                <a16:creationId xmlns:a16="http://schemas.microsoft.com/office/drawing/2014/main" id="{EC9D87A0-7040-4E42-A992-6A1F4E0D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Vypočítej</a:t>
            </a:r>
            <a:r>
              <a:rPr lang="cs-CZ" altLang="cs-CZ" dirty="0" err="1"/>
              <a:t>te</a:t>
            </a:r>
            <a:r>
              <a:rPr altLang="cs-CZ" dirty="0"/>
              <a:t>:</a:t>
            </a:r>
          </a:p>
        </p:txBody>
      </p:sp>
      <p:sp>
        <p:nvSpPr>
          <p:cNvPr id="81923" name="Zástupný symbol pro obsah 2">
            <a:extLst>
              <a:ext uri="{FF2B5EF4-FFF2-40B4-BE49-F238E27FC236}">
                <a16:creationId xmlns:a16="http://schemas.microsoft.com/office/drawing/2014/main" id="{034565E8-9EB5-426E-8108-47486710B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altLang="cs-CZ" sz="2400" dirty="0" err="1"/>
              <a:t>Připravte</a:t>
            </a:r>
            <a:r>
              <a:rPr altLang="cs-CZ" sz="2400" dirty="0"/>
              <a:t> 1,5 </a:t>
            </a:r>
            <a:r>
              <a:rPr altLang="cs-CZ" sz="2400" dirty="0" err="1"/>
              <a:t>litru</a:t>
            </a:r>
            <a:r>
              <a:rPr altLang="cs-CZ" sz="2400" dirty="0"/>
              <a:t> </a:t>
            </a:r>
            <a:r>
              <a:rPr altLang="cs-CZ" sz="2400" dirty="0" err="1"/>
              <a:t>Persterilu</a:t>
            </a:r>
            <a:r>
              <a:rPr altLang="cs-CZ" sz="2400" dirty="0"/>
              <a:t> o </a:t>
            </a:r>
            <a:r>
              <a:rPr altLang="cs-CZ" sz="2400" dirty="0" err="1"/>
              <a:t>koncentraci</a:t>
            </a:r>
            <a:r>
              <a:rPr altLang="cs-CZ" sz="2400" dirty="0"/>
              <a:t>  0,01 % z 30% </a:t>
            </a:r>
            <a:r>
              <a:rPr altLang="cs-CZ" sz="2400" dirty="0" err="1"/>
              <a:t>roztoku</a:t>
            </a:r>
            <a:r>
              <a:rPr altLang="cs-CZ" sz="2400" dirty="0"/>
              <a:t>. </a:t>
            </a:r>
          </a:p>
          <a:p>
            <a:pPr eaLnBrk="1" hangingPunct="1"/>
            <a:endParaRPr altLang="cs-CZ" sz="2400" dirty="0"/>
          </a:p>
          <a:p>
            <a:pPr eaLnBrk="1" hangingPunct="1"/>
            <a:endParaRPr altLang="cs-CZ" sz="2400" dirty="0"/>
          </a:p>
          <a:p>
            <a:pPr eaLnBrk="1" hangingPunct="1"/>
            <a:endParaRPr altLang="cs-CZ" sz="2400" dirty="0"/>
          </a:p>
          <a:p>
            <a:pPr eaLnBrk="1" hangingPunct="1"/>
            <a:r>
              <a:rPr altLang="cs-CZ" sz="2400" dirty="0" err="1"/>
              <a:t>Připravte</a:t>
            </a:r>
            <a:r>
              <a:rPr altLang="cs-CZ" sz="2400" dirty="0"/>
              <a:t> 3 </a:t>
            </a:r>
            <a:r>
              <a:rPr altLang="cs-CZ" sz="2400" dirty="0" err="1"/>
              <a:t>litry</a:t>
            </a:r>
            <a:r>
              <a:rPr altLang="cs-CZ" sz="2400" dirty="0"/>
              <a:t> </a:t>
            </a:r>
            <a:r>
              <a:rPr altLang="cs-CZ" sz="2400" dirty="0" err="1"/>
              <a:t>des.roztoku</a:t>
            </a:r>
            <a:r>
              <a:rPr altLang="cs-CZ" sz="2400" dirty="0"/>
              <a:t> o </a:t>
            </a:r>
            <a:r>
              <a:rPr altLang="cs-CZ" sz="2400" dirty="0" err="1"/>
              <a:t>koncentraci</a:t>
            </a:r>
            <a:r>
              <a:rPr altLang="cs-CZ" sz="2400" dirty="0"/>
              <a:t> 0,5 %.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BF46136-45FE-491C-A455-3C0E3BD469AE}"/>
              </a:ext>
            </a:extLst>
          </p:cNvPr>
          <p:cNvSpPr txBox="1"/>
          <p:nvPr/>
        </p:nvSpPr>
        <p:spPr>
          <a:xfrm>
            <a:off x="1421714" y="4240454"/>
            <a:ext cx="6624736" cy="1200329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400" dirty="0">
                <a:latin typeface="Arial Black" pitchFamily="34" charset="0"/>
              </a:rPr>
              <a:t>Výsledek:</a:t>
            </a:r>
          </a:p>
          <a:p>
            <a:pPr eaLnBrk="1" hangingPunct="1">
              <a:defRPr/>
            </a:pPr>
            <a:endParaRPr lang="cs-CZ" sz="2400" dirty="0">
              <a:latin typeface="Arial Black" pitchFamily="34" charset="0"/>
            </a:endParaRPr>
          </a:p>
          <a:p>
            <a:pPr eaLnBrk="1" hangingPunct="1">
              <a:defRPr/>
            </a:pPr>
            <a:r>
              <a:rPr lang="cs-CZ" sz="2400" dirty="0">
                <a:latin typeface="Arial Black" pitchFamily="34" charset="0"/>
              </a:rPr>
              <a:t>15 ml des. roztoku + 2 985 ml vody.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7312BB-7E59-4AA1-828E-D222CA1DD026}"/>
              </a:ext>
            </a:extLst>
          </p:cNvPr>
          <p:cNvSpPr txBox="1"/>
          <p:nvPr/>
        </p:nvSpPr>
        <p:spPr>
          <a:xfrm>
            <a:off x="1421714" y="2316967"/>
            <a:ext cx="6624736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400" dirty="0">
                <a:latin typeface="Arial Black" pitchFamily="34" charset="0"/>
              </a:rPr>
              <a:t>Výsledek:</a:t>
            </a:r>
          </a:p>
          <a:p>
            <a:pPr eaLnBrk="1" hangingPunct="1">
              <a:defRPr/>
            </a:pPr>
            <a:endParaRPr lang="cs-CZ" sz="2400" dirty="0">
              <a:latin typeface="Arial Black" pitchFamily="34" charset="0"/>
            </a:endParaRPr>
          </a:p>
          <a:p>
            <a:pPr eaLnBrk="1" hangingPunct="1">
              <a:defRPr/>
            </a:pPr>
            <a:r>
              <a:rPr lang="cs-CZ" sz="2400" dirty="0">
                <a:latin typeface="Arial Black" pitchFamily="34" charset="0"/>
              </a:rPr>
              <a:t>0,5 ml 30% </a:t>
            </a:r>
            <a:r>
              <a:rPr lang="cs-CZ" sz="2400" dirty="0" err="1">
                <a:latin typeface="Arial Black" pitchFamily="34" charset="0"/>
              </a:rPr>
              <a:t>Persterilu</a:t>
            </a:r>
            <a:r>
              <a:rPr lang="cs-CZ" sz="2400" dirty="0">
                <a:latin typeface="Arial Black" pitchFamily="34" charset="0"/>
              </a:rPr>
              <a:t> + 1 495 ml vody.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  <p:bldP spid="5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Obrázek 3">
            <a:extLst>
              <a:ext uri="{FF2B5EF4-FFF2-40B4-BE49-F238E27FC236}">
                <a16:creationId xmlns:a16="http://schemas.microsoft.com/office/drawing/2014/main" id="{03E776FD-BD02-45DD-8F07-23B255DA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12740" r="26762" b="15662"/>
          <a:stretch>
            <a:fillRect/>
          </a:stretch>
        </p:blipFill>
        <p:spPr bwMode="auto">
          <a:xfrm>
            <a:off x="1863622" y="115888"/>
            <a:ext cx="8241803" cy="618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A2CBD688-130A-49B5-B9B9-2341031823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Příklady</a:t>
            </a:r>
            <a:r>
              <a:rPr altLang="cs-CZ" dirty="0"/>
              <a:t> </a:t>
            </a:r>
            <a:r>
              <a:rPr altLang="cs-CZ" dirty="0" err="1"/>
              <a:t>dezinfekčních</a:t>
            </a:r>
            <a:r>
              <a:rPr altLang="cs-CZ" dirty="0"/>
              <a:t> </a:t>
            </a:r>
            <a:r>
              <a:rPr altLang="cs-CZ" dirty="0" err="1"/>
              <a:t>prostředků</a:t>
            </a:r>
            <a:endParaRPr altLang="cs-CZ" dirty="0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622EBC13-43B0-4184-80D1-320DA13905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sz="2400" dirty="0" err="1">
                <a:solidFill>
                  <a:schemeClr val="folHlink"/>
                </a:solidFill>
              </a:rPr>
              <a:t>Plochy</a:t>
            </a:r>
            <a:r>
              <a:rPr sz="2400" dirty="0">
                <a:solidFill>
                  <a:schemeClr val="folHlink"/>
                </a:solidFill>
              </a:rPr>
              <a:t> + </a:t>
            </a:r>
            <a:r>
              <a:rPr sz="2400" dirty="0" err="1">
                <a:solidFill>
                  <a:schemeClr val="folHlink"/>
                </a:solidFill>
              </a:rPr>
              <a:t>nástroje</a:t>
            </a:r>
            <a:r>
              <a:rPr sz="2400" dirty="0"/>
              <a:t> – </a:t>
            </a:r>
            <a:r>
              <a:rPr sz="2400" dirty="0" err="1"/>
              <a:t>Melisept</a:t>
            </a:r>
            <a:r>
              <a:rPr sz="2400" dirty="0"/>
              <a:t> rapid, </a:t>
            </a:r>
            <a:r>
              <a:rPr sz="2400" dirty="0" err="1"/>
              <a:t>Despray</a:t>
            </a:r>
            <a:r>
              <a:rPr sz="2400" dirty="0"/>
              <a:t>, </a:t>
            </a:r>
            <a:r>
              <a:rPr sz="2400" dirty="0" err="1"/>
              <a:t>Presept</a:t>
            </a:r>
            <a:r>
              <a:rPr sz="2400" dirty="0"/>
              <a:t> </a:t>
            </a:r>
            <a:r>
              <a:rPr sz="2400" dirty="0" err="1"/>
              <a:t>tbl</a:t>
            </a:r>
            <a:r>
              <a:rPr sz="2400" dirty="0"/>
              <a:t>.( </a:t>
            </a:r>
            <a:r>
              <a:rPr sz="2400" dirty="0" err="1"/>
              <a:t>Medicarine</a:t>
            </a:r>
            <a:r>
              <a:rPr sz="2400" dirty="0"/>
              <a:t> </a:t>
            </a:r>
            <a:r>
              <a:rPr sz="2400" dirty="0" err="1"/>
              <a:t>tbl</a:t>
            </a:r>
            <a:r>
              <a:rPr sz="2400" dirty="0"/>
              <a:t>.), </a:t>
            </a:r>
            <a:r>
              <a:rPr sz="2400" dirty="0" err="1"/>
              <a:t>Helipur</a:t>
            </a:r>
            <a:r>
              <a:rPr sz="2400" dirty="0"/>
              <a:t>, </a:t>
            </a:r>
            <a:r>
              <a:rPr sz="2400" dirty="0" err="1"/>
              <a:t>Chloramin</a:t>
            </a:r>
            <a:r>
              <a:rPr sz="2400" dirty="0"/>
              <a:t> B</a:t>
            </a:r>
          </a:p>
          <a:p>
            <a:pPr>
              <a:spcAft>
                <a:spcPts val="0"/>
              </a:spcAft>
              <a:defRPr/>
            </a:pPr>
            <a:endParaRPr lang="cs-CZ" sz="2400" dirty="0">
              <a:solidFill>
                <a:schemeClr val="folHlink"/>
              </a:solidFill>
            </a:endParaRPr>
          </a:p>
          <a:p>
            <a:pPr>
              <a:spcAft>
                <a:spcPts val="0"/>
              </a:spcAft>
              <a:defRPr/>
            </a:pPr>
            <a:r>
              <a:rPr sz="2400" dirty="0" err="1">
                <a:solidFill>
                  <a:schemeClr val="folHlink"/>
                </a:solidFill>
              </a:rPr>
              <a:t>Ruce</a:t>
            </a:r>
            <a:r>
              <a:rPr sz="2400" dirty="0"/>
              <a:t> – </a:t>
            </a:r>
            <a:r>
              <a:rPr sz="2400" dirty="0" err="1"/>
              <a:t>Spitaderm</a:t>
            </a:r>
            <a:r>
              <a:rPr sz="2400" dirty="0"/>
              <a:t>, </a:t>
            </a:r>
            <a:r>
              <a:rPr sz="2400" dirty="0" err="1"/>
              <a:t>Sterilium</a:t>
            </a:r>
            <a:r>
              <a:rPr sz="2400" dirty="0"/>
              <a:t>, </a:t>
            </a:r>
            <a:r>
              <a:rPr sz="2400" dirty="0" err="1"/>
              <a:t>Promanum</a:t>
            </a:r>
            <a:r>
              <a:rPr sz="2400" dirty="0"/>
              <a:t>, </a:t>
            </a:r>
            <a:r>
              <a:rPr sz="2400" dirty="0" err="1"/>
              <a:t>Braunoderm</a:t>
            </a:r>
            <a:endParaRPr sz="2400" dirty="0"/>
          </a:p>
          <a:p>
            <a:pPr>
              <a:spcAft>
                <a:spcPts val="0"/>
              </a:spcAft>
              <a:defRPr/>
            </a:pPr>
            <a:endParaRPr lang="cs-CZ" sz="2400" dirty="0">
              <a:solidFill>
                <a:schemeClr val="folHlink"/>
              </a:solidFill>
            </a:endParaRPr>
          </a:p>
          <a:p>
            <a:pPr>
              <a:spcAft>
                <a:spcPts val="0"/>
              </a:spcAft>
              <a:defRPr/>
            </a:pPr>
            <a:r>
              <a:rPr sz="2400" dirty="0" err="1">
                <a:solidFill>
                  <a:schemeClr val="folHlink"/>
                </a:solidFill>
              </a:rPr>
              <a:t>Kůže</a:t>
            </a:r>
            <a:r>
              <a:rPr sz="2400" dirty="0"/>
              <a:t> – </a:t>
            </a:r>
            <a:r>
              <a:rPr sz="2400" dirty="0" err="1"/>
              <a:t>Braunol</a:t>
            </a:r>
            <a:r>
              <a:rPr sz="2400" dirty="0"/>
              <a:t>, </a:t>
            </a:r>
            <a:r>
              <a:rPr sz="2400" dirty="0" err="1"/>
              <a:t>Ajatin</a:t>
            </a:r>
            <a:r>
              <a:rPr sz="2400" dirty="0"/>
              <a:t> </a:t>
            </a:r>
            <a:r>
              <a:rPr sz="2400" dirty="0" err="1"/>
              <a:t>tinktura</a:t>
            </a:r>
            <a:r>
              <a:rPr sz="2400" dirty="0"/>
              <a:t>, </a:t>
            </a:r>
            <a:r>
              <a:rPr sz="2400" dirty="0" err="1"/>
              <a:t>Kodan</a:t>
            </a:r>
            <a:r>
              <a:rPr sz="2400" dirty="0"/>
              <a:t>, </a:t>
            </a:r>
            <a:r>
              <a:rPr sz="2400" dirty="0" err="1"/>
              <a:t>Jód</a:t>
            </a:r>
            <a:r>
              <a:rPr sz="2400" dirty="0"/>
              <a:t> 2 – 3%, Betadine, </a:t>
            </a:r>
            <a:r>
              <a:rPr sz="2400" dirty="0" err="1"/>
              <a:t>Persteril</a:t>
            </a:r>
            <a:r>
              <a:rPr sz="2400" dirty="0"/>
              <a:t>…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1A3C491C-8026-444F-9166-7A3A4AC0E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Kontrola</a:t>
            </a:r>
            <a:r>
              <a:rPr altLang="cs-CZ" dirty="0"/>
              <a:t> </a:t>
            </a:r>
            <a:r>
              <a:rPr altLang="cs-CZ" dirty="0" err="1"/>
              <a:t>dezinfekce</a:t>
            </a:r>
            <a:endParaRPr altLang="cs-CZ" dirty="0"/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1CA7FBCF-F6ED-4F11-A4BC-8F1FDDB049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3400" indent="-533400">
              <a:buNone/>
            </a:pPr>
            <a:r>
              <a:rPr altLang="cs-CZ" sz="2400" dirty="0">
                <a:solidFill>
                  <a:schemeClr val="folHlink"/>
                </a:solidFill>
              </a:rPr>
              <a:t>a) </a:t>
            </a:r>
            <a:r>
              <a:rPr altLang="cs-CZ" sz="2400" dirty="0" err="1">
                <a:solidFill>
                  <a:schemeClr val="folHlink"/>
                </a:solidFill>
              </a:rPr>
              <a:t>chemická</a:t>
            </a:r>
            <a:r>
              <a:rPr altLang="cs-CZ" sz="2400" dirty="0"/>
              <a:t> - </a:t>
            </a:r>
            <a:r>
              <a:rPr altLang="cs-CZ" sz="2400" dirty="0" err="1"/>
              <a:t>kvalitativní</a:t>
            </a:r>
            <a:r>
              <a:rPr altLang="cs-CZ" sz="2400" dirty="0"/>
              <a:t> a </a:t>
            </a:r>
            <a:r>
              <a:rPr altLang="cs-CZ" sz="2400" dirty="0" err="1"/>
              <a:t>kvantitativní</a:t>
            </a:r>
            <a:r>
              <a:rPr altLang="cs-CZ" sz="2400" dirty="0"/>
              <a:t> </a:t>
            </a:r>
            <a:r>
              <a:rPr altLang="cs-CZ" sz="2400" dirty="0" err="1"/>
              <a:t>ke</a:t>
            </a:r>
            <a:r>
              <a:rPr altLang="cs-CZ" sz="2400" dirty="0"/>
              <a:t> </a:t>
            </a:r>
            <a:r>
              <a:rPr altLang="cs-CZ" sz="2400" dirty="0" err="1"/>
              <a:t>stanovení</a:t>
            </a:r>
            <a:r>
              <a:rPr altLang="cs-CZ" sz="2400" dirty="0"/>
              <a:t> </a:t>
            </a:r>
            <a:r>
              <a:rPr altLang="cs-CZ" sz="2400" dirty="0" err="1"/>
              <a:t>aktivních</a:t>
            </a:r>
            <a:r>
              <a:rPr altLang="cs-CZ" sz="2400" dirty="0"/>
              <a:t> </a:t>
            </a:r>
            <a:r>
              <a:rPr altLang="cs-CZ" sz="2400" dirty="0" err="1"/>
              <a:t>látek</a:t>
            </a:r>
            <a:r>
              <a:rPr altLang="cs-CZ" sz="2400" dirty="0"/>
              <a:t> a </a:t>
            </a:r>
            <a:r>
              <a:rPr altLang="cs-CZ" sz="2400" dirty="0" err="1"/>
              <a:t>jejich</a:t>
            </a:r>
            <a:r>
              <a:rPr altLang="cs-CZ" sz="2400" dirty="0"/>
              <a:t> </a:t>
            </a:r>
            <a:r>
              <a:rPr altLang="cs-CZ" sz="2400" dirty="0" err="1"/>
              <a:t>obsahu</a:t>
            </a:r>
            <a:r>
              <a:rPr altLang="cs-CZ" sz="2400" dirty="0"/>
              <a:t> v </a:t>
            </a:r>
            <a:r>
              <a:rPr altLang="cs-CZ" sz="2400" dirty="0" err="1"/>
              <a:t>dezinfekčních</a:t>
            </a:r>
            <a:r>
              <a:rPr altLang="cs-CZ" sz="2400" dirty="0"/>
              <a:t> </a:t>
            </a:r>
            <a:r>
              <a:rPr altLang="cs-CZ" sz="2400" dirty="0" err="1"/>
              <a:t>roztocích</a:t>
            </a:r>
            <a:r>
              <a:rPr altLang="cs-CZ" sz="2400" dirty="0"/>
              <a:t>,  </a:t>
            </a:r>
          </a:p>
          <a:p>
            <a:pPr marL="533400" indent="-533400">
              <a:buNone/>
            </a:pPr>
            <a:r>
              <a:rPr altLang="cs-CZ" sz="2400" dirty="0">
                <a:solidFill>
                  <a:schemeClr val="folHlink"/>
                </a:solidFill>
              </a:rPr>
              <a:t>b) </a:t>
            </a:r>
            <a:r>
              <a:rPr altLang="cs-CZ" sz="2400" dirty="0" err="1">
                <a:solidFill>
                  <a:schemeClr val="folHlink"/>
                </a:solidFill>
              </a:rPr>
              <a:t>mikrobiologická</a:t>
            </a:r>
            <a:r>
              <a:rPr altLang="cs-CZ" sz="2400" dirty="0"/>
              <a:t>  - </a:t>
            </a:r>
            <a:r>
              <a:rPr altLang="cs-CZ" sz="2400" dirty="0" err="1"/>
              <a:t>ke</a:t>
            </a:r>
            <a:r>
              <a:rPr altLang="cs-CZ" sz="2400" dirty="0"/>
              <a:t> </a:t>
            </a:r>
            <a:r>
              <a:rPr altLang="cs-CZ" sz="2400" dirty="0" err="1"/>
              <a:t>zjištění</a:t>
            </a:r>
            <a:r>
              <a:rPr altLang="cs-CZ" sz="2400" dirty="0"/>
              <a:t> </a:t>
            </a:r>
            <a:r>
              <a:rPr altLang="cs-CZ" sz="2400" dirty="0" err="1"/>
              <a:t>účinnosti</a:t>
            </a:r>
            <a:r>
              <a:rPr altLang="cs-CZ" sz="2400" dirty="0"/>
              <a:t> </a:t>
            </a:r>
            <a:r>
              <a:rPr altLang="cs-CZ" sz="2400" dirty="0" err="1"/>
              <a:t>dezinfekčních</a:t>
            </a:r>
            <a:r>
              <a:rPr altLang="cs-CZ" sz="2400" dirty="0"/>
              <a:t> </a:t>
            </a:r>
            <a:r>
              <a:rPr altLang="cs-CZ" sz="2400" dirty="0" err="1"/>
              <a:t>roztoků</a:t>
            </a:r>
            <a:r>
              <a:rPr altLang="cs-CZ" sz="2400" dirty="0"/>
              <a:t> </a:t>
            </a:r>
            <a:r>
              <a:rPr altLang="cs-CZ" sz="2400" dirty="0" err="1"/>
              <a:t>nebo</a:t>
            </a:r>
            <a:r>
              <a:rPr altLang="cs-CZ" sz="2400" dirty="0"/>
              <a:t> </a:t>
            </a:r>
            <a:r>
              <a:rPr altLang="cs-CZ" sz="2400" dirty="0" err="1"/>
              <a:t>mikrobiální</a:t>
            </a:r>
            <a:r>
              <a:rPr altLang="cs-CZ" sz="2400" dirty="0"/>
              <a:t>   </a:t>
            </a:r>
            <a:r>
              <a:rPr altLang="cs-CZ" sz="2400" dirty="0" err="1"/>
              <a:t>kontaminace</a:t>
            </a:r>
            <a:r>
              <a:rPr altLang="cs-CZ" sz="2400" dirty="0"/>
              <a:t> </a:t>
            </a:r>
            <a:r>
              <a:rPr altLang="cs-CZ" sz="2400" dirty="0" err="1"/>
              <a:t>vydezinfikovaných</a:t>
            </a:r>
            <a:r>
              <a:rPr altLang="cs-CZ" sz="2400" dirty="0"/>
              <a:t> </a:t>
            </a:r>
            <a:r>
              <a:rPr altLang="cs-CZ" sz="2400" dirty="0" err="1"/>
              <a:t>povrchů</a:t>
            </a:r>
            <a:r>
              <a:rPr altLang="cs-CZ" sz="2400" dirty="0"/>
              <a:t> (</a:t>
            </a:r>
            <a:r>
              <a:rPr altLang="cs-CZ" sz="2400" dirty="0" err="1"/>
              <a:t>stěry</a:t>
            </a:r>
            <a:r>
              <a:rPr altLang="cs-CZ" sz="2400" dirty="0"/>
              <a:t>, </a:t>
            </a:r>
            <a:r>
              <a:rPr altLang="cs-CZ" sz="2400" dirty="0" err="1"/>
              <a:t>otisky</a:t>
            </a:r>
            <a:r>
              <a:rPr altLang="cs-CZ" sz="2400" dirty="0"/>
              <a:t>, </a:t>
            </a:r>
            <a:r>
              <a:rPr altLang="cs-CZ" sz="2400" dirty="0" err="1"/>
              <a:t>oplachy</a:t>
            </a:r>
            <a:r>
              <a:rPr altLang="cs-CZ" sz="2400" dirty="0"/>
              <a:t>, </a:t>
            </a:r>
            <a:r>
              <a:rPr altLang="cs-CZ" sz="2400" dirty="0" err="1"/>
              <a:t>aj</a:t>
            </a:r>
            <a:r>
              <a:rPr altLang="cs-CZ" sz="2400" dirty="0"/>
              <a:t>.). </a:t>
            </a:r>
          </a:p>
        </p:txBody>
      </p:sp>
      <p:pic>
        <p:nvPicPr>
          <p:cNvPr id="84996" name="Picture 7" descr="http://www.dina-hitex.com/katalog-zdravotnictvi/679.jpg">
            <a:extLst>
              <a:ext uri="{FF2B5EF4-FFF2-40B4-BE49-F238E27FC236}">
                <a16:creationId xmlns:a16="http://schemas.microsoft.com/office/drawing/2014/main" id="{A4F9EA34-5080-4586-ADF3-D3C5D027E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470" y="3857414"/>
            <a:ext cx="20002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35375B-9AA7-4947-88DA-14F054319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Způsoby průběhu infekce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8515B1-B017-4474-87DD-E2BB4C112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cs-CZ" altLang="cs-CZ" sz="2400" b="1" dirty="0">
                <a:solidFill>
                  <a:schemeClr val="accent6">
                    <a:lumMod val="50000"/>
                  </a:schemeClr>
                </a:solidFill>
              </a:rPr>
              <a:t>Manifestně</a:t>
            </a:r>
          </a:p>
          <a:p>
            <a:pPr marL="201168" lvl="1" indent="0">
              <a:lnSpc>
                <a:spcPct val="150000"/>
              </a:lnSpc>
              <a:buNone/>
              <a:defRPr/>
            </a:pPr>
            <a:r>
              <a:rPr lang="cs-CZ" altLang="cs-CZ" sz="2400" dirty="0">
                <a:solidFill>
                  <a:schemeClr val="accent6">
                    <a:lumMod val="50000"/>
                  </a:schemeClr>
                </a:solidFill>
              </a:rPr>
              <a:t>S projevem příznaků.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cs-CZ" altLang="cs-CZ" sz="2400" b="1" dirty="0">
                <a:solidFill>
                  <a:schemeClr val="accent6">
                    <a:lumMod val="50000"/>
                  </a:schemeClr>
                </a:solidFill>
              </a:rPr>
              <a:t>Latentně</a:t>
            </a:r>
          </a:p>
          <a:p>
            <a:pPr marL="201168" lvl="1" indent="0">
              <a:lnSpc>
                <a:spcPct val="150000"/>
              </a:lnSpc>
              <a:buNone/>
              <a:defRPr/>
            </a:pPr>
            <a:r>
              <a:rPr lang="cs-CZ" altLang="cs-CZ" sz="2400" dirty="0">
                <a:solidFill>
                  <a:schemeClr val="accent6">
                    <a:lumMod val="50000"/>
                  </a:schemeClr>
                </a:solidFill>
              </a:rPr>
              <a:t>Není prokazatelné v biolog. materiálech.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cs-CZ" altLang="cs-CZ" sz="2400" b="1" dirty="0">
                <a:solidFill>
                  <a:schemeClr val="accent6">
                    <a:lumMod val="50000"/>
                  </a:schemeClr>
                </a:solidFill>
              </a:rPr>
              <a:t>Asymptomaticky</a:t>
            </a:r>
          </a:p>
          <a:p>
            <a:pPr marL="201168" lvl="1" indent="0">
              <a:lnSpc>
                <a:spcPct val="150000"/>
              </a:lnSpc>
              <a:buNone/>
              <a:defRPr/>
            </a:pPr>
            <a:r>
              <a:rPr lang="cs-CZ" altLang="cs-CZ" sz="2400" dirty="0">
                <a:solidFill>
                  <a:schemeClr val="accent6">
                    <a:lumMod val="50000"/>
                  </a:schemeClr>
                </a:solidFill>
              </a:rPr>
              <a:t>Bez typických příznaků.</a:t>
            </a:r>
          </a:p>
          <a:p>
            <a:pPr>
              <a:lnSpc>
                <a:spcPct val="150000"/>
              </a:lnSpc>
            </a:pPr>
            <a:endParaRPr lang="cs-CZ" dirty="0"/>
          </a:p>
        </p:txBody>
      </p:sp>
      <p:pic>
        <p:nvPicPr>
          <p:cNvPr id="4" name="Picture 5" descr="C:\Users\User\AppData\Local\Microsoft\Windows\Temporary Internet Files\Content.IE5\IEZ17EZM\MP900407492[1].jpg">
            <a:extLst>
              <a:ext uri="{FF2B5EF4-FFF2-40B4-BE49-F238E27FC236}">
                <a16:creationId xmlns:a16="http://schemas.microsoft.com/office/drawing/2014/main" id="{2130CE36-634E-4CCE-BA81-E37CC8AEA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505" y="2034964"/>
            <a:ext cx="36861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5306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DD328A9C-8B8B-41CC-A3B0-F307C1CB1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Vyšší</a:t>
            </a:r>
            <a:r>
              <a:rPr altLang="cs-CZ" dirty="0"/>
              <a:t> </a:t>
            </a:r>
            <a:r>
              <a:rPr altLang="cs-CZ" dirty="0" err="1"/>
              <a:t>stupeň</a:t>
            </a:r>
            <a:r>
              <a:rPr altLang="cs-CZ" dirty="0"/>
              <a:t> </a:t>
            </a:r>
            <a:r>
              <a:rPr altLang="cs-CZ" dirty="0" err="1"/>
              <a:t>dezinfekce</a:t>
            </a:r>
            <a:endParaRPr altLang="cs-CZ" dirty="0"/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3FE30817-37DD-4A25-8AA5-BD4BB5138F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>
              <a:spcAft>
                <a:spcPts val="0"/>
              </a:spcAft>
              <a:defRPr/>
            </a:pPr>
            <a:r>
              <a:rPr sz="2400" dirty="0"/>
              <a:t>Určen  především  pro  zdravotnické   prostředky,  které  nemohou být dostupnými metodami sterilizovány. </a:t>
            </a:r>
          </a:p>
          <a:p>
            <a:pPr>
              <a:spcAft>
                <a:spcPts val="0"/>
              </a:spcAft>
              <a:defRPr/>
            </a:pPr>
            <a:r>
              <a:rPr sz="2400" dirty="0"/>
              <a:t>Před   vyšším  stupněm  dezinfekce  se  předměty očistí (strojně nebo ručně) a osuší.  </a:t>
            </a:r>
          </a:p>
          <a:p>
            <a:pPr>
              <a:spcAft>
                <a:spcPts val="0"/>
              </a:spcAft>
              <a:defRPr/>
            </a:pPr>
            <a:r>
              <a:rPr sz="2400" dirty="0"/>
              <a:t>Pokud jsou kontaminovány biologickým materiálem, je </a:t>
            </a:r>
            <a:r>
              <a:rPr sz="2400" dirty="0" err="1"/>
              <a:t>nutn</a:t>
            </a:r>
            <a:r>
              <a:rPr lang="cs-CZ" sz="2400" dirty="0"/>
              <a:t>ý</a:t>
            </a:r>
            <a:r>
              <a:rPr sz="2400" dirty="0"/>
              <a:t> 3</a:t>
            </a:r>
            <a:r>
              <a:rPr lang="cs-CZ" sz="2400" dirty="0"/>
              <a:t>-</a:t>
            </a:r>
            <a:r>
              <a:rPr sz="2400" dirty="0" err="1"/>
              <a:t>etapový</a:t>
            </a:r>
            <a:r>
              <a:rPr sz="2400" dirty="0"/>
              <a:t> postup - </a:t>
            </a:r>
            <a:r>
              <a:rPr sz="2400" dirty="0" err="1"/>
              <a:t>před</a:t>
            </a:r>
            <a:r>
              <a:rPr sz="2400" dirty="0"/>
              <a:t> </a:t>
            </a:r>
            <a:r>
              <a:rPr sz="2400" dirty="0" err="1"/>
              <a:t>etapu</a:t>
            </a:r>
            <a:r>
              <a:rPr sz="2400" dirty="0"/>
              <a:t> </a:t>
            </a:r>
            <a:r>
              <a:rPr sz="2400" dirty="0" err="1"/>
              <a:t>čištění</a:t>
            </a:r>
            <a:r>
              <a:rPr lang="cs-CZ" sz="2400" dirty="0"/>
              <a:t> </a:t>
            </a:r>
            <a:r>
              <a:rPr sz="2400" dirty="0" err="1"/>
              <a:t>dezinfekce</a:t>
            </a:r>
            <a:r>
              <a:rPr sz="2400" dirty="0"/>
              <a:t>  přípravkem s </a:t>
            </a:r>
            <a:r>
              <a:rPr sz="2400" dirty="0" err="1"/>
              <a:t>virucidním</a:t>
            </a:r>
            <a:r>
              <a:rPr sz="2400" dirty="0"/>
              <a:t> </a:t>
            </a:r>
            <a:r>
              <a:rPr sz="2400" dirty="0" err="1"/>
              <a:t>účinkem</a:t>
            </a:r>
            <a:r>
              <a:rPr sz="2400" dirty="0"/>
              <a:t>.</a:t>
            </a:r>
            <a:endParaRPr lang="cs-CZ" sz="2400" dirty="0"/>
          </a:p>
          <a:p>
            <a:r>
              <a:rPr lang="cs-CZ" altLang="cs-CZ" sz="2400" dirty="0"/>
              <a:t>Do roztoků určených k vyššímu stupni dezinfekce se ponoří suché předměty tak, aby byly  naplněny všechny duté části. </a:t>
            </a:r>
          </a:p>
          <a:p>
            <a:r>
              <a:rPr lang="cs-CZ" altLang="cs-CZ" sz="2400" dirty="0"/>
              <a:t>Po vyšším stupni dezinfekce je nutný oplach předmětů sterilní vodou k odstranění reziduí a dezinfekčních prostředků. </a:t>
            </a:r>
          </a:p>
          <a:p>
            <a:pPr>
              <a:spcAft>
                <a:spcPts val="0"/>
              </a:spcAft>
              <a:defRPr/>
            </a:pPr>
            <a:endParaRPr sz="24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11685529-E6E5-4E6D-8DA0-41AC63F65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Vyšší</a:t>
            </a:r>
            <a:r>
              <a:rPr altLang="cs-CZ" dirty="0"/>
              <a:t> </a:t>
            </a:r>
            <a:r>
              <a:rPr altLang="cs-CZ" dirty="0" err="1"/>
              <a:t>stupeň</a:t>
            </a:r>
            <a:r>
              <a:rPr altLang="cs-CZ" dirty="0"/>
              <a:t> </a:t>
            </a:r>
            <a:r>
              <a:rPr altLang="cs-CZ" dirty="0" err="1"/>
              <a:t>dezinfekce</a:t>
            </a:r>
            <a:endParaRPr altLang="cs-CZ" dirty="0"/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E889357D-8FEC-4A88-8788-6DE046B703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altLang="cs-CZ" sz="2400" dirty="0"/>
              <a:t> </a:t>
            </a:r>
            <a:r>
              <a:rPr altLang="cs-CZ" sz="2400" dirty="0" err="1"/>
              <a:t>Dezinfekční</a:t>
            </a:r>
            <a:r>
              <a:rPr altLang="cs-CZ" sz="2400" dirty="0"/>
              <a:t>  </a:t>
            </a:r>
            <a:r>
              <a:rPr altLang="cs-CZ" sz="2400" dirty="0" err="1"/>
              <a:t>roztoky</a:t>
            </a:r>
            <a:r>
              <a:rPr altLang="cs-CZ" sz="2400" dirty="0"/>
              <a:t> se </a:t>
            </a:r>
            <a:r>
              <a:rPr altLang="cs-CZ" sz="2400" dirty="0" err="1"/>
              <a:t>musí</a:t>
            </a:r>
            <a:r>
              <a:rPr altLang="cs-CZ" sz="2400" dirty="0"/>
              <a:t> </a:t>
            </a:r>
            <a:r>
              <a:rPr altLang="cs-CZ" sz="2400" dirty="0" err="1"/>
              <a:t>ukládat</a:t>
            </a:r>
            <a:r>
              <a:rPr altLang="cs-CZ" sz="2400" dirty="0"/>
              <a:t> do </a:t>
            </a:r>
            <a:r>
              <a:rPr altLang="cs-CZ" sz="2400" dirty="0" err="1"/>
              <a:t>uzavřených</a:t>
            </a:r>
            <a:r>
              <a:rPr altLang="cs-CZ" sz="2400" dirty="0"/>
              <a:t> </a:t>
            </a:r>
            <a:r>
              <a:rPr altLang="cs-CZ" sz="2400" dirty="0" err="1"/>
              <a:t>nádob</a:t>
            </a:r>
            <a:r>
              <a:rPr altLang="cs-CZ" sz="2400" dirty="0"/>
              <a:t>. </a:t>
            </a:r>
            <a:r>
              <a:rPr altLang="cs-CZ" sz="2400" dirty="0" err="1"/>
              <a:t>Frekvence</a:t>
            </a:r>
            <a:r>
              <a:rPr altLang="cs-CZ" sz="2400" dirty="0"/>
              <a:t>   </a:t>
            </a:r>
            <a:r>
              <a:rPr altLang="cs-CZ" sz="2400" dirty="0" err="1"/>
              <a:t>výměny</a:t>
            </a:r>
            <a:r>
              <a:rPr altLang="cs-CZ" sz="2400" dirty="0"/>
              <a:t> </a:t>
            </a:r>
            <a:r>
              <a:rPr altLang="cs-CZ" sz="2400" dirty="0" err="1"/>
              <a:t>dezinfekčních</a:t>
            </a:r>
            <a:r>
              <a:rPr altLang="cs-CZ" sz="2400" dirty="0"/>
              <a:t> </a:t>
            </a:r>
            <a:r>
              <a:rPr altLang="cs-CZ" sz="2400" dirty="0" err="1"/>
              <a:t>roztoků</a:t>
            </a:r>
            <a:r>
              <a:rPr altLang="cs-CZ" sz="2400" dirty="0"/>
              <a:t> je </a:t>
            </a:r>
            <a:r>
              <a:rPr altLang="cs-CZ" sz="2400" dirty="0" err="1"/>
              <a:t>uvedena</a:t>
            </a:r>
            <a:r>
              <a:rPr altLang="cs-CZ" sz="2400" dirty="0"/>
              <a:t> v </a:t>
            </a:r>
            <a:r>
              <a:rPr altLang="cs-CZ" sz="2400" dirty="0" err="1"/>
              <a:t>návodu</a:t>
            </a:r>
            <a:r>
              <a:rPr altLang="cs-CZ" sz="2400" dirty="0"/>
              <a:t> k </a:t>
            </a:r>
            <a:r>
              <a:rPr altLang="cs-CZ" sz="2400" dirty="0" err="1"/>
              <a:t>použití</a:t>
            </a:r>
            <a:r>
              <a:rPr altLang="cs-CZ" sz="2400" dirty="0"/>
              <a:t> </a:t>
            </a:r>
            <a:r>
              <a:rPr altLang="cs-CZ" sz="2400" dirty="0" err="1"/>
              <a:t>jednotlivých</a:t>
            </a:r>
            <a:r>
              <a:rPr altLang="cs-CZ" sz="2400" dirty="0"/>
              <a:t>   </a:t>
            </a:r>
            <a:r>
              <a:rPr altLang="cs-CZ" sz="2400" dirty="0" err="1"/>
              <a:t>přípravků</a:t>
            </a:r>
            <a:endParaRPr altLang="cs-CZ" sz="2400" dirty="0"/>
          </a:p>
          <a:p>
            <a:pPr eaLnBrk="1" hangingPunct="1">
              <a:lnSpc>
                <a:spcPct val="90000"/>
              </a:lnSpc>
            </a:pPr>
            <a:r>
              <a:rPr altLang="cs-CZ" sz="2400" dirty="0"/>
              <a:t> </a:t>
            </a:r>
            <a:r>
              <a:rPr altLang="cs-CZ" sz="2400" dirty="0" err="1"/>
              <a:t>Pomůcky</a:t>
            </a:r>
            <a:r>
              <a:rPr altLang="cs-CZ" sz="2400" dirty="0"/>
              <a:t> </a:t>
            </a:r>
            <a:r>
              <a:rPr altLang="cs-CZ" sz="2400" dirty="0" err="1"/>
              <a:t>podrobené</a:t>
            </a:r>
            <a:r>
              <a:rPr altLang="cs-CZ" sz="2400" dirty="0"/>
              <a:t> </a:t>
            </a:r>
            <a:r>
              <a:rPr altLang="cs-CZ" sz="2400" dirty="0" err="1"/>
              <a:t>vyššímu</a:t>
            </a:r>
            <a:r>
              <a:rPr altLang="cs-CZ" sz="2400" dirty="0"/>
              <a:t> </a:t>
            </a:r>
            <a:r>
              <a:rPr altLang="cs-CZ" sz="2400" dirty="0" err="1"/>
              <a:t>stupni</a:t>
            </a:r>
            <a:r>
              <a:rPr altLang="cs-CZ" sz="2400" dirty="0"/>
              <a:t> </a:t>
            </a:r>
            <a:r>
              <a:rPr altLang="cs-CZ" sz="2400" dirty="0" err="1"/>
              <a:t>dezinfekce</a:t>
            </a:r>
            <a:r>
              <a:rPr altLang="cs-CZ" sz="2400" dirty="0"/>
              <a:t> </a:t>
            </a:r>
            <a:r>
              <a:rPr altLang="cs-CZ" sz="2400" dirty="0" err="1"/>
              <a:t>jsou</a:t>
            </a:r>
            <a:r>
              <a:rPr altLang="cs-CZ" sz="2400" dirty="0"/>
              <a:t> </a:t>
            </a:r>
            <a:r>
              <a:rPr altLang="cs-CZ" sz="2400" dirty="0" err="1"/>
              <a:t>určeny</a:t>
            </a:r>
            <a:r>
              <a:rPr altLang="cs-CZ" sz="2400" dirty="0"/>
              <a:t> k </a:t>
            </a:r>
            <a:r>
              <a:rPr altLang="cs-CZ" sz="2400" dirty="0" err="1"/>
              <a:t>okamžitému</a:t>
            </a:r>
            <a:r>
              <a:rPr altLang="cs-CZ" sz="2400" dirty="0"/>
              <a:t>   </a:t>
            </a:r>
            <a:r>
              <a:rPr altLang="cs-CZ" sz="2400" dirty="0" err="1"/>
              <a:t>použití</a:t>
            </a:r>
            <a:r>
              <a:rPr altLang="cs-CZ" sz="2400" dirty="0"/>
              <a:t>  </a:t>
            </a:r>
            <a:r>
              <a:rPr altLang="cs-CZ" sz="2400" dirty="0" err="1"/>
              <a:t>nebo</a:t>
            </a:r>
            <a:r>
              <a:rPr altLang="cs-CZ" sz="2400" dirty="0"/>
              <a:t>  se  </a:t>
            </a:r>
            <a:r>
              <a:rPr altLang="cs-CZ" sz="2400" dirty="0" err="1"/>
              <a:t>krátkodobě</a:t>
            </a:r>
            <a:r>
              <a:rPr altLang="cs-CZ" sz="2400" dirty="0"/>
              <a:t> </a:t>
            </a:r>
            <a:r>
              <a:rPr altLang="cs-CZ" sz="2400" dirty="0" err="1"/>
              <a:t>skladují</a:t>
            </a:r>
            <a:r>
              <a:rPr altLang="cs-CZ" sz="2400" dirty="0"/>
              <a:t> 8 </a:t>
            </a:r>
            <a:r>
              <a:rPr altLang="cs-CZ" sz="2400" dirty="0" err="1"/>
              <a:t>hodin</a:t>
            </a:r>
            <a:r>
              <a:rPr altLang="cs-CZ" sz="2400" dirty="0"/>
              <a:t> </a:t>
            </a:r>
            <a:r>
              <a:rPr altLang="cs-CZ" sz="2400" dirty="0" err="1"/>
              <a:t>kryté</a:t>
            </a:r>
            <a:r>
              <a:rPr altLang="cs-CZ" sz="2400" dirty="0"/>
              <a:t> </a:t>
            </a:r>
            <a:r>
              <a:rPr altLang="cs-CZ" sz="2400" dirty="0" err="1"/>
              <a:t>sterilní</a:t>
            </a:r>
            <a:r>
              <a:rPr altLang="cs-CZ" sz="2400" dirty="0"/>
              <a:t> </a:t>
            </a:r>
            <a:r>
              <a:rPr altLang="cs-CZ" sz="2400" dirty="0" err="1"/>
              <a:t>rouškou</a:t>
            </a:r>
            <a:r>
              <a:rPr altLang="cs-CZ" sz="2400" dirty="0"/>
              <a:t> v   </a:t>
            </a:r>
            <a:r>
              <a:rPr altLang="cs-CZ" sz="2400" dirty="0" err="1"/>
              <a:t>uzavřených</a:t>
            </a:r>
            <a:r>
              <a:rPr altLang="cs-CZ" sz="2400" dirty="0"/>
              <a:t> </a:t>
            </a:r>
            <a:r>
              <a:rPr altLang="cs-CZ" sz="2400" dirty="0" err="1"/>
              <a:t>kazetách</a:t>
            </a:r>
            <a:r>
              <a:rPr altLang="cs-CZ" sz="2400" dirty="0"/>
              <a:t> </a:t>
            </a:r>
            <a:r>
              <a:rPr altLang="cs-CZ" sz="2400" dirty="0" err="1"/>
              <a:t>nebo</a:t>
            </a:r>
            <a:r>
              <a:rPr altLang="cs-CZ" sz="2400" dirty="0"/>
              <a:t> </a:t>
            </a:r>
            <a:r>
              <a:rPr altLang="cs-CZ" sz="2400" dirty="0" err="1"/>
              <a:t>skříních</a:t>
            </a:r>
            <a:r>
              <a:rPr altLang="cs-CZ" sz="2400" dirty="0"/>
              <a:t>. </a:t>
            </a:r>
            <a:endParaRPr lang="cs-CZ" altLang="cs-CZ" sz="2400" dirty="0"/>
          </a:p>
          <a:p>
            <a:r>
              <a:rPr lang="cs-CZ" altLang="cs-CZ" sz="2400" dirty="0"/>
              <a:t>Úspěšnost  vyššího  stupně  dezinfekce  se  dokládá deníkem vyššího   stupně  dezinfekce  pro každý zdravotnický prostředek, který nemůže být   klasickou  metodou  sterilizován.  </a:t>
            </a:r>
          </a:p>
          <a:p>
            <a:r>
              <a:rPr lang="cs-CZ" altLang="cs-CZ" sz="2400" u="sng" dirty="0">
                <a:solidFill>
                  <a:schemeClr val="folHlink"/>
                </a:solidFill>
              </a:rPr>
              <a:t>V  deníku je uvedeno</a:t>
            </a:r>
            <a:r>
              <a:rPr lang="cs-CZ" altLang="cs-CZ" sz="2400" u="sng" dirty="0"/>
              <a:t>:</a:t>
            </a:r>
            <a:r>
              <a:rPr lang="cs-CZ" altLang="cs-CZ" sz="2400" dirty="0"/>
              <a:t> datum přípravy   dezinfekčního  roztoku,  jméno  pacienta, název použitého dezinfekčního   přípravku,  koncentrace,  expozice, podpis.</a:t>
            </a:r>
          </a:p>
          <a:p>
            <a:pPr eaLnBrk="1" hangingPunct="1">
              <a:lnSpc>
                <a:spcPct val="90000"/>
              </a:lnSpc>
            </a:pPr>
            <a:endParaRPr altLang="cs-CZ" sz="2400" dirty="0"/>
          </a:p>
        </p:txBody>
      </p:sp>
      <p:pic>
        <p:nvPicPr>
          <p:cNvPr id="88068" name="Picture 5" descr="https://encrypted-tbn1.google.com/images?q=tbn:ANd9GcTrzeOHbSXvgllPx8FMWgABss6VuR0H0Y4mw02nTooeRxVFMdz3mA">
            <a:extLst>
              <a:ext uri="{FF2B5EF4-FFF2-40B4-BE49-F238E27FC236}">
                <a16:creationId xmlns:a16="http://schemas.microsoft.com/office/drawing/2014/main" id="{659CAB99-E557-4E6A-9590-43325D2EB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312" y="286603"/>
            <a:ext cx="2397857" cy="128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FC056CC0-1902-4BF6-B0CC-8924ABBAE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Sterilizace</a:t>
            </a:r>
            <a:endParaRPr altLang="cs-CZ" dirty="0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A474E7F6-76FC-46A4-A93A-56A5447D1B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buNone/>
              <a:defRPr/>
            </a:pPr>
            <a:r>
              <a:rPr sz="4000" dirty="0"/>
              <a:t>	</a:t>
            </a:r>
            <a:r>
              <a:rPr sz="2400" dirty="0"/>
              <a:t>Je dekontaminační proces, při němž se usmrcují nebo odstraňují z předmětů všechny mikroorganismy, včetně odolných </a:t>
            </a:r>
            <a:r>
              <a:rPr sz="2400" dirty="0" err="1"/>
              <a:t>spór</a:t>
            </a:r>
            <a:r>
              <a:rPr sz="2400" dirty="0"/>
              <a:t>, hub, </a:t>
            </a:r>
            <a:r>
              <a:rPr sz="2400" dirty="0" err="1"/>
              <a:t>helmintů</a:t>
            </a:r>
            <a:r>
              <a:rPr sz="2400" dirty="0"/>
              <a:t> a jejich vajíček.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C715CE74-83D6-42A2-ADFB-6ADCFB5314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Předsterilizační</a:t>
            </a:r>
            <a:r>
              <a:rPr altLang="cs-CZ" dirty="0"/>
              <a:t> </a:t>
            </a:r>
            <a:r>
              <a:rPr altLang="cs-CZ" dirty="0" err="1"/>
              <a:t>příprava</a:t>
            </a:r>
            <a:r>
              <a:rPr altLang="cs-CZ" dirty="0"/>
              <a:t> 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95999E9-6C80-48E5-88FD-1E32A759E8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S</a:t>
            </a:r>
            <a:r>
              <a:rPr altLang="cs-CZ" sz="2400" dirty="0" err="1"/>
              <a:t>oubor</a:t>
            </a:r>
            <a:r>
              <a:rPr altLang="cs-CZ" sz="2400" dirty="0"/>
              <a:t>  </a:t>
            </a:r>
            <a:r>
              <a:rPr altLang="cs-CZ" sz="2400" dirty="0" err="1"/>
              <a:t>činností</a:t>
            </a:r>
            <a:r>
              <a:rPr altLang="cs-CZ" sz="2400" dirty="0"/>
              <a:t>, </a:t>
            </a:r>
            <a:r>
              <a:rPr altLang="cs-CZ" sz="2400" dirty="0" err="1"/>
              <a:t>předcházející</a:t>
            </a:r>
            <a:r>
              <a:rPr altLang="cs-CZ" sz="2400" dirty="0"/>
              <a:t> </a:t>
            </a:r>
            <a:r>
              <a:rPr altLang="cs-CZ" sz="2400" dirty="0" err="1"/>
              <a:t>vlastní</a:t>
            </a:r>
            <a:r>
              <a:rPr altLang="cs-CZ" sz="2400" dirty="0"/>
              <a:t>  </a:t>
            </a:r>
            <a:r>
              <a:rPr altLang="cs-CZ" sz="2400" dirty="0" err="1"/>
              <a:t>sterilizaci</a:t>
            </a:r>
            <a:r>
              <a:rPr altLang="cs-CZ" sz="2400" dirty="0"/>
              <a:t>,  </a:t>
            </a:r>
            <a:r>
              <a:rPr altLang="cs-CZ" sz="2400" dirty="0" err="1"/>
              <a:t>jehož</a:t>
            </a:r>
            <a:r>
              <a:rPr altLang="cs-CZ" sz="2400" dirty="0"/>
              <a:t> </a:t>
            </a:r>
            <a:r>
              <a:rPr altLang="cs-CZ" sz="2400" dirty="0" err="1"/>
              <a:t>výsledkem</a:t>
            </a:r>
            <a:r>
              <a:rPr altLang="cs-CZ" sz="2400" dirty="0"/>
              <a:t> je </a:t>
            </a:r>
            <a:r>
              <a:rPr lang="cs-CZ" altLang="cs-CZ" sz="2400" dirty="0"/>
              <a:t>č</a:t>
            </a:r>
            <a:r>
              <a:rPr altLang="cs-CZ" sz="2400" dirty="0" err="1"/>
              <a:t>istý</a:t>
            </a:r>
            <a:r>
              <a:rPr altLang="cs-CZ" sz="2400" dirty="0"/>
              <a:t>,  </a:t>
            </a:r>
            <a:r>
              <a:rPr altLang="cs-CZ" sz="2400" dirty="0" err="1"/>
              <a:t>suchý</a:t>
            </a:r>
            <a:r>
              <a:rPr altLang="cs-CZ" sz="2400" dirty="0"/>
              <a:t>, </a:t>
            </a:r>
            <a:r>
              <a:rPr altLang="cs-CZ" sz="2400" dirty="0" err="1"/>
              <a:t>funkční</a:t>
            </a:r>
            <a:r>
              <a:rPr altLang="cs-CZ" sz="2400" dirty="0"/>
              <a:t> a </a:t>
            </a:r>
            <a:r>
              <a:rPr altLang="cs-CZ" sz="2400" dirty="0" err="1"/>
              <a:t>zabalený</a:t>
            </a:r>
            <a:r>
              <a:rPr altLang="cs-CZ" sz="2400" dirty="0"/>
              <a:t> </a:t>
            </a:r>
            <a:r>
              <a:rPr altLang="cs-CZ" sz="2400" dirty="0" err="1"/>
              <a:t>zdravotnický</a:t>
            </a:r>
            <a:r>
              <a:rPr altLang="cs-CZ" sz="2400" dirty="0"/>
              <a:t> </a:t>
            </a:r>
            <a:r>
              <a:rPr altLang="cs-CZ" sz="2400" dirty="0" err="1"/>
              <a:t>prostředek</a:t>
            </a:r>
            <a:r>
              <a:rPr altLang="cs-CZ" sz="2400" dirty="0"/>
              <a:t> </a:t>
            </a:r>
            <a:r>
              <a:rPr altLang="cs-CZ" sz="2400" dirty="0" err="1"/>
              <a:t>určený</a:t>
            </a:r>
            <a:r>
              <a:rPr altLang="cs-CZ" sz="2400" dirty="0"/>
              <a:t> </a:t>
            </a:r>
            <a:r>
              <a:rPr altLang="cs-CZ" sz="2400" dirty="0" err="1"/>
              <a:t>ke</a:t>
            </a:r>
            <a:r>
              <a:rPr altLang="cs-CZ" sz="2400" dirty="0"/>
              <a:t> </a:t>
            </a:r>
            <a:r>
              <a:rPr altLang="cs-CZ" sz="2400" dirty="0" err="1"/>
              <a:t>sterilizaci</a:t>
            </a:r>
            <a:r>
              <a:rPr altLang="cs-CZ" sz="2400" dirty="0"/>
              <a:t>. </a:t>
            </a:r>
          </a:p>
          <a:p>
            <a:pPr eaLnBrk="1" hangingPunct="1"/>
            <a:r>
              <a:rPr lang="cs-CZ" altLang="cs-CZ" sz="2400" dirty="0"/>
              <a:t>R</a:t>
            </a:r>
            <a:r>
              <a:rPr altLang="cs-CZ" sz="2400" dirty="0" err="1"/>
              <a:t>uční</a:t>
            </a:r>
            <a:r>
              <a:rPr altLang="cs-CZ" sz="2400" dirty="0"/>
              <a:t> </a:t>
            </a:r>
            <a:r>
              <a:rPr altLang="cs-CZ" sz="2400" dirty="0" err="1"/>
              <a:t>mytí</a:t>
            </a:r>
            <a:r>
              <a:rPr altLang="cs-CZ" sz="2400" dirty="0"/>
              <a:t> </a:t>
            </a:r>
            <a:r>
              <a:rPr altLang="cs-CZ" sz="2400" dirty="0" err="1"/>
              <a:t>nástrojů</a:t>
            </a:r>
            <a:r>
              <a:rPr altLang="cs-CZ" sz="2400" dirty="0"/>
              <a:t> a </a:t>
            </a:r>
            <a:r>
              <a:rPr altLang="cs-CZ" sz="2400" dirty="0" err="1"/>
              <a:t>pomůcek</a:t>
            </a:r>
            <a:r>
              <a:rPr altLang="cs-CZ" sz="2400" dirty="0"/>
              <a:t> </a:t>
            </a:r>
            <a:r>
              <a:rPr altLang="cs-CZ" sz="2400" dirty="0" err="1"/>
              <a:t>probíhá</a:t>
            </a:r>
            <a:r>
              <a:rPr altLang="cs-CZ" sz="2400" dirty="0"/>
              <a:t> </a:t>
            </a:r>
            <a:r>
              <a:rPr altLang="cs-CZ" sz="2400" dirty="0" err="1"/>
              <a:t>až</a:t>
            </a:r>
            <a:r>
              <a:rPr altLang="cs-CZ" sz="2400" dirty="0"/>
              <a:t> po </a:t>
            </a:r>
            <a:r>
              <a:rPr altLang="cs-CZ" sz="2400" dirty="0" err="1"/>
              <a:t>jejich</a:t>
            </a:r>
            <a:r>
              <a:rPr altLang="cs-CZ" sz="2400" dirty="0"/>
              <a:t> </a:t>
            </a:r>
            <a:r>
              <a:rPr altLang="cs-CZ" sz="2400" dirty="0" err="1"/>
              <a:t>dezinfekci</a:t>
            </a:r>
            <a:r>
              <a:rPr altLang="cs-CZ" sz="2400" dirty="0"/>
              <a:t> v </a:t>
            </a:r>
            <a:r>
              <a:rPr altLang="cs-CZ" sz="2400" dirty="0" err="1"/>
              <a:t>prostředku</a:t>
            </a:r>
            <a:r>
              <a:rPr altLang="cs-CZ" sz="2400" dirty="0"/>
              <a:t> s </a:t>
            </a:r>
            <a:r>
              <a:rPr altLang="cs-CZ" sz="2400" dirty="0" err="1"/>
              <a:t>virucidní</a:t>
            </a:r>
            <a:r>
              <a:rPr altLang="cs-CZ" sz="2400" dirty="0"/>
              <a:t> </a:t>
            </a:r>
            <a:r>
              <a:rPr altLang="cs-CZ" sz="2400" dirty="0" err="1"/>
              <a:t>účinností</a:t>
            </a:r>
            <a:r>
              <a:rPr altLang="cs-CZ" sz="2400" dirty="0"/>
              <a:t>. </a:t>
            </a:r>
            <a:endParaRPr lang="cs-CZ" altLang="cs-CZ" sz="2400" dirty="0"/>
          </a:p>
          <a:p>
            <a:r>
              <a:rPr lang="cs-CZ" altLang="cs-CZ" sz="2400" dirty="0"/>
              <a:t>Přípravky a postupy pro dezinfekci a mytí se volí tak, aby nepoškozovaly ošetřovaný materiál. Oplach vodou odstraní případná rezidua použitých látek.</a:t>
            </a:r>
          </a:p>
          <a:p>
            <a:r>
              <a:rPr lang="cs-CZ" altLang="cs-CZ" sz="2400" dirty="0"/>
              <a:t>Po provedeném mytí se nástroje nebo pomůcky před zabalením důkladně osuší, pak prohlédnou a poškozené vyřadí.</a:t>
            </a:r>
          </a:p>
          <a:p>
            <a:pPr eaLnBrk="1" hangingPunct="1"/>
            <a:endParaRPr altLang="cs-CZ" sz="2400" dirty="0"/>
          </a:p>
        </p:txBody>
      </p:sp>
      <p:sp>
        <p:nvSpPr>
          <p:cNvPr id="91140" name="AutoShape 5" descr="https://encrypted-tbn2.google.com/images?q=tbn:ANd9GcRoyj4Lffcy519h3aZe6V-cKUTXRQm6P8muQlPK5dVazY1rDzrA">
            <a:extLst>
              <a:ext uri="{FF2B5EF4-FFF2-40B4-BE49-F238E27FC236}">
                <a16:creationId xmlns:a16="http://schemas.microsoft.com/office/drawing/2014/main" id="{CAE9278B-EC0E-4EB1-B2C3-2EF146CE6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8138" y="-1039813"/>
            <a:ext cx="2133600" cy="21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</p:txBody>
      </p:sp>
      <p:pic>
        <p:nvPicPr>
          <p:cNvPr id="91141" name="Picture 7" descr="https://encrypted-tbn2.google.com/images?q=tbn:ANd9GcRoyj4Lffcy519h3aZe6V-cKUTXRQm6P8muQlPK5dVazY1rDzrA">
            <a:extLst>
              <a:ext uri="{FF2B5EF4-FFF2-40B4-BE49-F238E27FC236}">
                <a16:creationId xmlns:a16="http://schemas.microsoft.com/office/drawing/2014/main" id="{AC990D97-42D9-4228-9C6F-12F4DB40C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62" y="145256"/>
            <a:ext cx="1525111" cy="153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9" descr="http://www.matopat.cz/pg/cze_matopat/content/Folder.2007-04-25.2923/Folder.2007-05-08.3755/Folder.2007-05-08.3815/Image.2007-10-29.2344">
            <a:extLst>
              <a:ext uri="{FF2B5EF4-FFF2-40B4-BE49-F238E27FC236}">
                <a16:creationId xmlns:a16="http://schemas.microsoft.com/office/drawing/2014/main" id="{4AC75A1A-B39C-49E1-82C4-F0F529485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198" y="34663"/>
            <a:ext cx="2769326" cy="351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2">
            <a:extLst>
              <a:ext uri="{FF2B5EF4-FFF2-40B4-BE49-F238E27FC236}">
                <a16:creationId xmlns:a16="http://schemas.microsoft.com/office/drawing/2014/main" id="{B3ACD56F-88F6-484B-922E-3BA0CA6D62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Předsterilizační</a:t>
            </a:r>
            <a:r>
              <a:rPr altLang="cs-CZ" dirty="0"/>
              <a:t> </a:t>
            </a:r>
            <a:r>
              <a:rPr altLang="cs-CZ" dirty="0" err="1"/>
              <a:t>příprava</a:t>
            </a:r>
            <a:endParaRPr altLang="cs-CZ" dirty="0"/>
          </a:p>
        </p:txBody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2761F28C-FADE-4880-97CA-698EF20120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Ř</a:t>
            </a:r>
            <a:r>
              <a:rPr altLang="cs-CZ" sz="2400" dirty="0" err="1"/>
              <a:t>ádné</a:t>
            </a:r>
            <a:r>
              <a:rPr altLang="cs-CZ" sz="2400" dirty="0"/>
              <a:t> </a:t>
            </a:r>
            <a:r>
              <a:rPr altLang="cs-CZ" sz="2400" dirty="0" err="1"/>
              <a:t>vysušení</a:t>
            </a:r>
            <a:r>
              <a:rPr altLang="cs-CZ" sz="2400" dirty="0"/>
              <a:t> je </a:t>
            </a:r>
            <a:r>
              <a:rPr altLang="cs-CZ" sz="2400" dirty="0" err="1"/>
              <a:t>důležitým</a:t>
            </a:r>
            <a:r>
              <a:rPr altLang="cs-CZ" sz="2400" dirty="0"/>
              <a:t> </a:t>
            </a:r>
            <a:r>
              <a:rPr altLang="cs-CZ" sz="2400" dirty="0" err="1"/>
              <a:t>předpokladem</a:t>
            </a:r>
            <a:r>
              <a:rPr altLang="cs-CZ" sz="2400" dirty="0"/>
              <a:t> </a:t>
            </a:r>
            <a:r>
              <a:rPr altLang="cs-CZ" sz="2400" dirty="0" err="1"/>
              <a:t>požadovaného</a:t>
            </a:r>
            <a:r>
              <a:rPr altLang="cs-CZ" sz="2400" dirty="0"/>
              <a:t> </a:t>
            </a:r>
            <a:r>
              <a:rPr altLang="cs-CZ" sz="2400" dirty="0" err="1"/>
              <a:t>účinku</a:t>
            </a:r>
            <a:r>
              <a:rPr altLang="cs-CZ" sz="2400" dirty="0"/>
              <a:t> </a:t>
            </a:r>
            <a:r>
              <a:rPr altLang="cs-CZ" sz="2400" dirty="0" err="1"/>
              <a:t>každého</a:t>
            </a:r>
            <a:r>
              <a:rPr altLang="cs-CZ" sz="2400" dirty="0"/>
              <a:t> </a:t>
            </a:r>
            <a:r>
              <a:rPr altLang="cs-CZ" sz="2400" dirty="0" err="1"/>
              <a:t>sterilizačního</a:t>
            </a:r>
            <a:r>
              <a:rPr altLang="cs-CZ" sz="2400" dirty="0"/>
              <a:t> </a:t>
            </a:r>
            <a:r>
              <a:rPr altLang="cs-CZ" sz="2400" dirty="0" err="1"/>
              <a:t>způsobu</a:t>
            </a:r>
            <a:r>
              <a:rPr altLang="cs-CZ" sz="2400" dirty="0"/>
              <a:t>.</a:t>
            </a:r>
          </a:p>
          <a:p>
            <a:pPr eaLnBrk="1" hangingPunct="1"/>
            <a:r>
              <a:rPr lang="cs-CZ" altLang="cs-CZ" sz="2400" dirty="0"/>
              <a:t>P</a:t>
            </a:r>
            <a:r>
              <a:rPr altLang="cs-CZ" sz="2400" dirty="0" err="1"/>
              <a:t>oslední</a:t>
            </a:r>
            <a:r>
              <a:rPr altLang="cs-CZ" sz="2400" dirty="0"/>
              <a:t> </a:t>
            </a:r>
            <a:r>
              <a:rPr altLang="cs-CZ" sz="2400" dirty="0" err="1"/>
              <a:t>fází</a:t>
            </a:r>
            <a:r>
              <a:rPr altLang="cs-CZ" sz="2400" dirty="0"/>
              <a:t> je </a:t>
            </a:r>
            <a:r>
              <a:rPr altLang="cs-CZ" sz="2400" dirty="0" err="1"/>
              <a:t>vložení</a:t>
            </a:r>
            <a:r>
              <a:rPr altLang="cs-CZ" sz="2400" dirty="0"/>
              <a:t> </a:t>
            </a:r>
            <a:r>
              <a:rPr altLang="cs-CZ" sz="2400" dirty="0" err="1"/>
              <a:t>předmětů</a:t>
            </a:r>
            <a:r>
              <a:rPr altLang="cs-CZ" sz="2400" dirty="0"/>
              <a:t> </a:t>
            </a:r>
            <a:r>
              <a:rPr altLang="cs-CZ" sz="2400" dirty="0" err="1"/>
              <a:t>určených</a:t>
            </a:r>
            <a:r>
              <a:rPr altLang="cs-CZ" sz="2400" dirty="0"/>
              <a:t> </a:t>
            </a:r>
            <a:r>
              <a:rPr altLang="cs-CZ" sz="2400" dirty="0" err="1"/>
              <a:t>ke</a:t>
            </a:r>
            <a:r>
              <a:rPr altLang="cs-CZ" sz="2400" dirty="0"/>
              <a:t> </a:t>
            </a:r>
            <a:r>
              <a:rPr altLang="cs-CZ" sz="2400" dirty="0" err="1"/>
              <a:t>sterilizaci</a:t>
            </a:r>
            <a:r>
              <a:rPr altLang="cs-CZ" sz="2400" dirty="0"/>
              <a:t> do </a:t>
            </a:r>
            <a:r>
              <a:rPr altLang="cs-CZ" sz="2400" dirty="0" err="1"/>
              <a:t>vhodných</a:t>
            </a:r>
            <a:r>
              <a:rPr altLang="cs-CZ" sz="2400" dirty="0"/>
              <a:t> </a:t>
            </a:r>
            <a:r>
              <a:rPr altLang="cs-CZ" sz="2400" dirty="0" err="1"/>
              <a:t>obalů</a:t>
            </a:r>
            <a:r>
              <a:rPr altLang="cs-CZ" sz="2400" dirty="0"/>
              <a:t>,  </a:t>
            </a:r>
            <a:r>
              <a:rPr altLang="cs-CZ" sz="2400" dirty="0" err="1"/>
              <a:t>které</a:t>
            </a:r>
            <a:r>
              <a:rPr altLang="cs-CZ" sz="2400" dirty="0"/>
              <a:t> je </a:t>
            </a:r>
            <a:r>
              <a:rPr altLang="cs-CZ" sz="2400" dirty="0" err="1"/>
              <a:t>chrání</a:t>
            </a:r>
            <a:r>
              <a:rPr altLang="cs-CZ" sz="2400" dirty="0"/>
              <a:t> </a:t>
            </a:r>
            <a:r>
              <a:rPr altLang="cs-CZ" sz="2400" dirty="0" err="1"/>
              <a:t>před</a:t>
            </a:r>
            <a:r>
              <a:rPr altLang="cs-CZ" sz="2400" dirty="0"/>
              <a:t> </a:t>
            </a:r>
            <a:r>
              <a:rPr altLang="cs-CZ" sz="2400" dirty="0" err="1"/>
              <a:t>mikrobiální</a:t>
            </a:r>
            <a:r>
              <a:rPr altLang="cs-CZ" sz="2400" dirty="0"/>
              <a:t> </a:t>
            </a:r>
            <a:r>
              <a:rPr altLang="cs-CZ" sz="2400" dirty="0" err="1"/>
              <a:t>kontaminací</a:t>
            </a:r>
            <a:r>
              <a:rPr altLang="cs-CZ" sz="2400" dirty="0"/>
              <a:t> po </a:t>
            </a:r>
            <a:r>
              <a:rPr altLang="cs-CZ" sz="2400" dirty="0" err="1"/>
              <a:t>sterilizaci</a:t>
            </a:r>
            <a:r>
              <a:rPr lang="cs-CZ" altLang="cs-CZ" sz="2400" dirty="0"/>
              <a:t>.</a:t>
            </a:r>
          </a:p>
          <a:p>
            <a:r>
              <a:rPr lang="cs-CZ" altLang="cs-CZ" sz="2400" dirty="0"/>
              <a:t>Materiál se do sterilizační komory ukládá tak, aby se umožnilo co nejsnazší pronikání sterilizačního média. </a:t>
            </a:r>
          </a:p>
          <a:p>
            <a:r>
              <a:rPr lang="cs-CZ" altLang="cs-CZ" sz="2400" dirty="0"/>
              <a:t>Při sterilizaci se komora zaplňuje pouze do 3/4 objemu a materiál se ukládá tak,  aby se nedotýkal stěn. Plnění je shodné pro všechny typy sterilizace. </a:t>
            </a:r>
          </a:p>
          <a:p>
            <a:pPr eaLnBrk="1" hangingPunct="1"/>
            <a:endParaRPr altLang="cs-CZ" sz="2400" dirty="0"/>
          </a:p>
        </p:txBody>
      </p:sp>
      <p:sp>
        <p:nvSpPr>
          <p:cNvPr id="93189" name="AutoShape 5" descr="data:image/jpeg;base64,/9j/4AAQSkZJRgABAQAAAQABAAD/2wCEAAkGBhQREBQUExQVFRQUFhQUFxUWFxQVFBYVFBQVFBQXFBcXHCYeFxojGRQUHy8gIycpLCwsFR4xNTAqNSYrLCkBCQoKDgwOGg8PGikkHyQsLCwsKSwsLCwsKSwsLCwsLCwsLCksLCwsLCwsLCwpLCwpLCwsLCwsLCwsLCwpLCwsLP/AABEIAP0AxwMBIgACEQEDEQH/xAAcAAEAAgMBAQEAAAAAAAAAAAAAAwQBAgUGBwj/xAA9EAACAQIEBAIIBQIEBwEAAAAAAQIDEQQhMUEFElFxYZETIjKBobHR8AYHUsHhQmIjM3KCFlNjc5LS8RT/xAAZAQEBAQEBAQAAAAAAAAAAAAAAAQIDBAX/xAAjEQEBAQEAAgICAQUAAAAAAAAAARECITEDEkFREwQyYXGh/9oADAMBAAIRAxEAPwD7iAAAAABsxKVs2c/EV+fL+n59/AsmiPGcRlJ8tPJby/8AX6leEJ3V7Nbu7b+ZKoK5YpQO8s5nhi+Si5bN/Mtxq9cjanCxHiJbWu38Djbta9JwVFiOTJ6fLuWkyWYMgAigAAAAAAAAAAAAAAAAAAGs6iirvJGKtVRV2cuvXcnd6bLp/JrnnUtSV8Rz+C6fUjTNUiSMTtmMtqcC9SpWXiV6SsS87envZy6urG8p7LUxUkoK+5tBKKOVjcXzPw2HPO1bVXGVWs/MscG4om+S6abai7p5ptOPmn70yhWqZNHL5vRtKLsl7Ntrezb4LyPdz8c75+tc9sr3wK/D8T6SnGW7WfdZP4lg+fZlyuoACAAAAAAAAAAAAAAEdeuoq78uppisZGCzeey6nLqV+Z3bub54t8pa2rVnJ3fuWxiKMJG6R29MNkjdGqDZKqRMtNpJL3sp05JZvy6keMrNa6vbp3MfXbgY3G82S0+ZzatUxVrFOrVPTxxjNK1UjdG6u9jelSvqXqVC6sdt+qV1fw/L/Da8b+aR1Crw/D8kfF5lo+d8l3q2Os9AAMKAAAAAAAAAAAAAPIYmtJybbzu9e+go4m2uXy/gvcZwfLPmWks/fv8AXzOZKJ9P47OuXCzy6lGvfX7+pYTOLSrOOma3T0+/EvUsUrXWm63X31Md/HnpqVdua8xqp3NfSWOOLq3zxgs9V8XsvccnE4i7uMRiLlGpVN8cfk0q1TSnC+pinC5bpUzvbiN6NM7WAoJZs5TrqFkvafwXU6mDneOZ5/k2xY6YKsW1oySOI6nlvLomBhSuZMgAaValle1wNwaU6qlobgAAAAAAAARYnDqcXF7/AA6M8dxrAzUKlNPlm4vlltez5X2ue2KnEMAqsbPJrR9P4O3xfJ9bl9M9TX514P8AmZiMLVdLFJ1Ixk4yvZVYNOztaylZrS3vPqvCuL069ONWjNSi918VJbPqmeR/Mv8ALqWIbrUY2xEbKcNFVitGnpzJeay2R81/Cv4oq8Pr3V+Vu1Sk8r2yeT0kv4PTz8l5udenT68/JNniv0ZSxG6966dvD5G0690cfhnFIV6cKtKV4yV0/mn8miec7ZrTp0O/8c69PP68JqtUihC5iC5uxZpwM+lZpwM4nFKnH+56Lx+hmvXVOLk/LdvojmUlKpLmlq9F0XRDnnfN9IuYKDbu829TvYRnNwtGx06COPy9a1F0w4iLDPM2jaa0ZLDF9UYNJIe/Yt+kVr3K861ytVk1poa0q1xODU+jutSxRxN8nk/gVbmssxmjpgoUcW45S06l6Mr6GLzYrIAMgAAAAAp8Q4bGqs8pLSXTv1R8r/HP5a08TJy/ycR/zEvUqW051/V/qWa3vofYCHFYSNSPLJXXxT6p7HXj5M8deYmedj4j+XvAcXgp1aVaK9FK0ouMuZc2jceiaS1Seh7g6PEOCzpZq8odd13X7r4HPPo/FefrkrHfVt2s0MnbbYucyim3kluU49SDFVnVlZewvi+vY11xt1jWk6jrTu/ZXsr934nUwmHIcJhjqUaZz+Tv8RUlKBbpxNKcCZRPJa3G1zZTNLmDOK3Zi5gxcYNJQtp5fQqVcMpNNN3jotLPr3tl72XWyOcb9+pqXEsl9lOsn3NmVqkb65PqaUKs+ZqSSS0zzst/f02H03yb5W7XNqdVw006GlzLdzKuhSrqWmvTdEhyLPVZNFrD8QvlPJ9dn9DF4/MXV0AHNQAAAAAOVxDgMal3D1JeHsvuv3XxOqDXPV5uxLNeHxmBqQfLONl1Wal2Zvh8Mj2VWkpK0kmnszk4jgvLnTzX6Xr7nueyf1P2mXwxeVSlSsMRNxWj+9F3LFKnk28rbeJicjO+UypMLXus/vuWrnPo0nJ+rcsOo4O0rdPPSz/Yz1JvhZf2sXNTEZ3FzLTNzDZi5hsDLZo2GzVsqNoU+ZpDE4Rw8Y9encu4KjZX3fyLLRzveVqRwpz5Ve+SzbfTxYw2JU1dXXg8nbZ+/Uu4nAWzjpvH6fQqJW08vodJZYzl1PYhlG5mOITyIsViOWyteUnZLdsSVV/CVWstVt4GSfC0eWKvruZOHV2qmABlQq4nGcjWV1v4FmUrI51SebNczalXqNdSV07khx9HeLsy5Q4gnlLJ9dmavH6NXCLEYhQXjsiQ4uMnJTfP7ulvBk45+1LcbznfN6mlDDObI5M6ODoert49fvudrfrGYtUaCirIq8Rwt7S3X2iWGGktJe5rIsWyzOO5d1rN8OIm19/dyWNW/wB5G+JpKMvB6FSSak3e66fu/LL3neZ0xfC1cw2Rxqff3qZbGDLZJhqPNLwWpCdXDUeWNt9+5ju5FnlKADg2EFbCqWej+fcnBZcHJxeATyfhfxts+qvbyNsFwpekjVldyjFxjd3ybzffbsdKdNPU2N/yXMTJugAOagBHWi2sgNatQpziRYmbhd55dFd5bW3MYfEOS9ZWfw7J7nac2TWN842cA4XJLEck9jUG1KvKH90em67F1SjVj1XTdFCMWw42d07PqSyVYzV4fy5rNFihe14tP5rvcUcdtP8A8tvf0JJ4VN80XZ+Gj7mbb66P9H/6bakFbjVOGc7xX6n7K7vYhr1JXtNW+XuZBWoqSaeaZqcT8mpeKcs1q1kuVxd7O91Lpe1/M4GF484VvQYj1Zyv6OppCql02U1vE43EcNi8FP0mFfpaX9WFm3ytf9GWtOXhp4Pa5heJ4XitKVPOM1nOjP1K9GS0kl4bSjdfI9E4nMz3P2j05FTrZvot3u97ra2WZwuAcVnTqPCYmV6sVzU6mnp6ay5l/csk1t5N+icEzPrxWbq3w+mm2+m2/c6RwlLlfb7yOhhOIqWTav12659GcO+b7jcv4XQAcWgAAAAAAAAAAR1qCl36nNxOEa+8jrGs7WzN89WJjl4e++wlC2aZJOViBNyZ1nnyiSjVvp/97GxFi6DatF2engur/wBS2M052yd3Za5t5dXv3GT3E1vN3YVVw9nTo/2Dhuhh6XPOzWSz2z8ETxi4vqKnFXWuxRr4Nwzj60em67dTpg5TqxccGpSUl1PM8b/CVOs1NpxqRzhVg+WrB9YyWZ7rEYFSzWUuvXujn1abTtJWfwZ6fj+T9M4+ecawdedFQrydR02p0cTTjbE0qiVuZwWVRfqSs2r5PUvfgf8AH0cUvQ1XGOKhdSinlU5Xbnpp5q+vK0muh6uvglLY8R+MfwDHEf4sHKniIZwrQ9q60U0vaXjqvFZHfee4j3tro0jR5dO/d+J5T8H8fxGWHxiTqq8fTQ9iTSTip9JSWaaydtrnsUc+peLlTJU+Fxrjk8196dex0oVE1dHGkjOFxEo56Pp4bJ9X4nHrjfMa+2eK7QIqGIUu/QlOFmNgAIAAAAAAQ1quWTMYmtbJanPq1TfPOprEk27ElevDDwc6k4witZSaST213I4socWwcHOlUq5wp8+qvGMpcqjOXSyUlfbmO2bcRawHGKNf/Kqwm9bJ597PMuONzg8X4ph4RXLOnKs2lRjCUZTc75Ncrul1eljuQkOucmxVfE13TV7Nrw8krdXkS0at0n7MrK6vez3s9ySRH6JDZYz51bo4zaXn9S0mclTa1/n78SXD4myTi04vPLR9mc+uP01rpGlSkpKzRilXUtPLckOfpXMxGElDNetHpuvqVXFPNHVxcsrK99cijUjd5+rL9S9l9+h3562eWLHPfCYOXPFKM8rtZc1ndc1tbeJeUfMSTi88n12Ztqbtt9o0tYw0SPxNXDoTRpz8uenQvYTiClr2vtlkUpK5qoW00F5nU8m2O4Dn4PESvy6r5HQPP1MrcugAMqGlWqoq7NypjcK52aea22f8lmW+SqtSrdtsrp3ZrObTs1ZklFZHqkyMJIkklkU+I4l0qNSpFc0oxbino3tfwvr4FKhwyvbmliqrnq8qfo79FT5bJe+/iSc751XN49w9U8RhnhaeHjXlKd3OGtNQvLONms7Z9WvG3Xp8YlBf49Jw/vhepT+C5o+9e84eC4DWr4ipiKuInGtTlOjBUrKlGmrP2JXTbvdt5565HXjgsVHSvCf/AHKUfnT5Ttcsktn/AEdSjiIzjzQkpR6xaa+BJc8pj8DiU3KNCHN+uhVlRm+6aal7zmf8Y4zDStWw85w6yh66/wB9JuMvfGJJ8N6/tpr3degpxs/NZPPxNIU3HS1umiPP4D8xMJUylKVKXSay81+9jv4XG060ealOFSPWElJfAx1z3x46iZPaWMt1k0WqWO2lr12/g52Jpyt6ubWdtM++wpVGklN3aVnK1rve6Whi8SzT7ZcXp1czVyW+ZBppmvvQyp30M/VWU2src0f0vb/S9jHosrw9aO6/qiTRiazWd07Pqv3LKYjjMzYzdS9r1JaKS0l36Gk4uLtLz2ZUZauQ1Kqje70JWyTD4b0nYuye0TcKzhzNWu8uy+2XjEY2VlojJ5urt1uAAIoAAIq+FjNZr37nPq4WUPGPXp3OqDfPdiY5F1JdU1bwaOZVwOIjlRrJR2VSmpuK/tldX/3XO9iMBfOOT6bFNSadpZM7c9fpFbhuC9FDlcnJtuUpPWUpO8m/eXUwhyi3bocxrJJmbCxBzcbwChW9ulCXdK/mcV/l1hoy5qXPRl+qnJxZ6sxc68/L3PVHJ4fw/EUpJPEOrDdVIRc7eE42fnc6ziZBjrrbogqVORXbss79El8hRqqcVJXi2k7PVX6olnBNWeZE6Ns1c14z/LPmVOq+zyfwMxRWVTr5/XoS0G/cZsyNamnnkaRnyqzXND9Lza7ByMEgysJezg7xez9qP1OpTpqKSWiOU42d4uz6/VbluhxBXtLJ9f6X2Mdy0mRcABxaAAAAAAAACKvh1NWa9+6JQJcHKrUJU/GPXf3iNS+h1WiliMBvDJ9DtO5faYiuaJmnpM7PJm6gazEYkzBs4GLAAgAM2NXEyYcrFFbE8P8AS+qm03utV1+Fyetw50oJU7csUklsksvl9ov4KjZcz1fyLRm/LZ4/B9Y4cKt+5ImW8Xw1SzWTOfGLjlLXrp9/epuWdTwnmJHIxa+ovc3jEehLhK8or9UfivqjoQqJq6dyko2LlKnZfF9zh3lajcAGFAAAAAAAAAABFXw6ms19ShUoyh4rrudQNGuerEscyEkw5E+IwF845MqRqWdpKzOsy+kbBmbmCjVmcFheeblJZLJL78/Ict8lqdKhS5YpfdyddZDEgAODQR1sOpLMkA3BxK2BlTlzK7T8vv78Ceg/M6bRXqYJN3O38n29s5npHQot1ObmfKlZR2cr5yfXLLzLpiMbIycrdaAAQAAAAAAAAAAAAAAjrYdTWaJAPQ5lXDyh4r4o0Ur6HWKeKwa1jk8jrO99phgaX9T7L9y4awjZJGxzt2qAAgAAAAAAAAAAD//Z">
            <a:extLst>
              <a:ext uri="{FF2B5EF4-FFF2-40B4-BE49-F238E27FC236}">
                <a16:creationId xmlns:a16="http://schemas.microsoft.com/office/drawing/2014/main" id="{7AC26865-2F3D-4297-8A93-471366DDF6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8139" y="-1162050"/>
            <a:ext cx="1895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</p:txBody>
      </p:sp>
      <p:sp>
        <p:nvSpPr>
          <p:cNvPr id="93190" name="AutoShape 7" descr="data:image/jpeg;base64,/9j/4AAQSkZJRgABAQAAAQABAAD/2wCEAAkGBhQREBQUExQVFRQUFhQUFxUWFxQVFBYVFBQVFBQXFBcXHCYeFxojGRQUHy8gIycpLCwsFR4xNTAqNSYrLCkBCQoKDgwOGg8PGikkHyQsLCwsKSwsLCwsKSwsLCwsLCwsLCksLCwsLCwsLCwpLCwpLCwsLCwsLCwsLCwpLCwsLP/AABEIAP0AxwMBIgACEQEDEQH/xAAcAAEAAgMBAQEAAAAAAAAAAAAAAwQBAgUGBwj/xAA9EAACAQIEBAIIBQIEBwEAAAAAAQIDEQQhMUEFElFxYZETIjKBobHR8AYHUsHhQmIjM3KCFlNjc5LS8RT/xAAZAQEBAQEBAQAAAAAAAAAAAAAAAQIDBAX/xAAjEQEBAQEAAgICAQUAAAAAAAAAARECITEDEkFREwQyYXGh/9oADAMBAAIRAxEAPwD7iAAAAABsxKVs2c/EV+fL+n59/AsmiPGcRlJ8tPJby/8AX6leEJ3V7Nbu7b+ZKoK5YpQO8s5nhi+Si5bN/Mtxq9cjanCxHiJbWu38Djbta9JwVFiOTJ6fLuWkyWYMgAigAAAAAAAAAAAAAAAAAAGs6iirvJGKtVRV2cuvXcnd6bLp/JrnnUtSV8Rz+C6fUjTNUiSMTtmMtqcC9SpWXiV6SsS87envZy6urG8p7LUxUkoK+5tBKKOVjcXzPw2HPO1bVXGVWs/MscG4om+S6abai7p5ptOPmn70yhWqZNHL5vRtKLsl7Ntrezb4LyPdz8c75+tc9sr3wK/D8T6SnGW7WfdZP4lg+fZlyuoACAAAAAAAAAAAAAAEdeuoq78uppisZGCzeey6nLqV+Z3bub54t8pa2rVnJ3fuWxiKMJG6R29MNkjdGqDZKqRMtNpJL3sp05JZvy6keMrNa6vbp3MfXbgY3G82S0+ZzatUxVrFOrVPTxxjNK1UjdG6u9jelSvqXqVC6sdt+qV1fw/L/Da8b+aR1Crw/D8kfF5lo+d8l3q2Os9AAMKAAAAAAAAAAAAAPIYmtJybbzu9e+go4m2uXy/gvcZwfLPmWks/fv8AXzOZKJ9P47OuXCzy6lGvfX7+pYTOLSrOOma3T0+/EvUsUrXWm63X31Md/HnpqVdua8xqp3NfSWOOLq3zxgs9V8XsvccnE4i7uMRiLlGpVN8cfk0q1TSnC+pinC5bpUzvbiN6NM7WAoJZs5TrqFkvafwXU6mDneOZ5/k2xY6YKsW1oySOI6nlvLomBhSuZMgAaValle1wNwaU6qlobgAAAAAAAARYnDqcXF7/AA6M8dxrAzUKlNPlm4vlltez5X2ue2KnEMAqsbPJrR9P4O3xfJ9bl9M9TX514P8AmZiMLVdLFJ1Ixk4yvZVYNOztaylZrS3vPqvCuL069ONWjNSi918VJbPqmeR/Mv8ALqWIbrUY2xEbKcNFVitGnpzJeay2R81/Cv4oq8Pr3V+Vu1Sk8r2yeT0kv4PTz8l5udenT68/JNniv0ZSxG6966dvD5G0690cfhnFIV6cKtKV4yV0/mn8miec7ZrTp0O/8c69PP68JqtUihC5iC5uxZpwM+lZpwM4nFKnH+56Lx+hmvXVOLk/LdvojmUlKpLmlq9F0XRDnnfN9IuYKDbu829TvYRnNwtGx06COPy9a1F0w4iLDPM2jaa0ZLDF9UYNJIe/Yt+kVr3K861ytVk1poa0q1xODU+jutSxRxN8nk/gVbmssxmjpgoUcW45S06l6Mr6GLzYrIAMgAAAAAp8Q4bGqs8pLSXTv1R8r/HP5a08TJy/ycR/zEvUqW051/V/qWa3vofYCHFYSNSPLJXXxT6p7HXj5M8deYmedj4j+XvAcXgp1aVaK9FK0ouMuZc2jceiaS1Seh7g6PEOCzpZq8odd13X7r4HPPo/FefrkrHfVt2s0MnbbYucyim3kluU49SDFVnVlZewvi+vY11xt1jWk6jrTu/ZXsr934nUwmHIcJhjqUaZz+Tv8RUlKBbpxNKcCZRPJa3G1zZTNLmDOK3Zi5gxcYNJQtp5fQqVcMpNNN3jotLPr3tl72XWyOcb9+pqXEsl9lOsn3NmVqkb65PqaUKs+ZqSSS0zzst/f02H03yb5W7XNqdVw006GlzLdzKuhSrqWmvTdEhyLPVZNFrD8QvlPJ9dn9DF4/MXV0AHNQAAAAAOVxDgMal3D1JeHsvuv3XxOqDXPV5uxLNeHxmBqQfLONl1Wal2Zvh8Mj2VWkpK0kmnszk4jgvLnTzX6Xr7nueyf1P2mXwxeVSlSsMRNxWj+9F3LFKnk28rbeJicjO+UypMLXus/vuWrnPo0nJ+rcsOo4O0rdPPSz/Yz1JvhZf2sXNTEZ3FzLTNzDZi5hsDLZo2GzVsqNoU+ZpDE4Rw8Y9encu4KjZX3fyLLRzveVqRwpz5Ve+SzbfTxYw2JU1dXXg8nbZ+/Uu4nAWzjpvH6fQqJW08vodJZYzl1PYhlG5mOITyIsViOWyteUnZLdsSVV/CVWstVt4GSfC0eWKvruZOHV2qmABlQq4nGcjWV1v4FmUrI51SebNczalXqNdSV07khx9HeLsy5Q4gnlLJ9dmavH6NXCLEYhQXjsiQ4uMnJTfP7ulvBk45+1LcbznfN6mlDDObI5M6ODoert49fvudrfrGYtUaCirIq8Rwt7S3X2iWGGktJe5rIsWyzOO5d1rN8OIm19/dyWNW/wB5G+JpKMvB6FSSak3e66fu/LL3neZ0xfC1cw2Rxqff3qZbGDLZJhqPNLwWpCdXDUeWNt9+5ju5FnlKADg2EFbCqWej+fcnBZcHJxeATyfhfxts+qvbyNsFwpekjVldyjFxjd3ybzffbsdKdNPU2N/yXMTJugAOagBHWi2sgNatQpziRYmbhd55dFd5bW3MYfEOS9ZWfw7J7nac2TWN842cA4XJLEck9jUG1KvKH90em67F1SjVj1XTdFCMWw42d07PqSyVYzV4fy5rNFihe14tP5rvcUcdtP8A8tvf0JJ4VN80XZ+Gj7mbb66P9H/6bakFbjVOGc7xX6n7K7vYhr1JXtNW+XuZBWoqSaeaZqcT8mpeKcs1q1kuVxd7O91Lpe1/M4GF484VvQYj1Zyv6OppCql02U1vE43EcNi8FP0mFfpaX9WFm3ytf9GWtOXhp4Pa5heJ4XitKVPOM1nOjP1K9GS0kl4bSjdfI9E4nMz3P2j05FTrZvot3u97ra2WZwuAcVnTqPCYmV6sVzU6mnp6ay5l/csk1t5N+icEzPrxWbq3w+mm2+m2/c6RwlLlfb7yOhhOIqWTav12659GcO+b7jcv4XQAcWgAAAAAAAAAAR1qCl36nNxOEa+8jrGs7WzN89WJjl4e++wlC2aZJOViBNyZ1nnyiSjVvp/97GxFi6DatF2engur/wBS2M052yd3Za5t5dXv3GT3E1vN3YVVw9nTo/2Dhuhh6XPOzWSz2z8ETxi4vqKnFXWuxRr4Nwzj60em67dTpg5TqxccGpSUl1PM8b/CVOs1NpxqRzhVg+WrB9YyWZ7rEYFSzWUuvXujn1abTtJWfwZ6fj+T9M4+ecawdedFQrydR02p0cTTjbE0qiVuZwWVRfqSs2r5PUvfgf8AH0cUvQ1XGOKhdSinlU5Xbnpp5q+vK0muh6uvglLY8R+MfwDHEf4sHKniIZwrQ9q60U0vaXjqvFZHfee4j3tro0jR5dO/d+J5T8H8fxGWHxiTqq8fTQ9iTSTip9JSWaaydtrnsUc+peLlTJU+Fxrjk8196dex0oVE1dHGkjOFxEo56Pp4bJ9X4nHrjfMa+2eK7QIqGIUu/QlOFmNgAIAAAAAAQ1quWTMYmtbJanPq1TfPOprEk27ElevDDwc6k4witZSaST213I4socWwcHOlUq5wp8+qvGMpcqjOXSyUlfbmO2bcRawHGKNf/Kqwm9bJ597PMuONzg8X4ph4RXLOnKs2lRjCUZTc75Ncrul1eljuQkOucmxVfE13TV7Nrw8krdXkS0at0n7MrK6vez3s9ySRH6JDZYz51bo4zaXn9S0mclTa1/n78SXD4myTi04vPLR9mc+uP01rpGlSkpKzRilXUtPLckOfpXMxGElDNetHpuvqVXFPNHVxcsrK99cijUjd5+rL9S9l9+h3562eWLHPfCYOXPFKM8rtZc1ndc1tbeJeUfMSTi88n12Ztqbtt9o0tYw0SPxNXDoTRpz8uenQvYTiClr2vtlkUpK5qoW00F5nU8m2O4Dn4PESvy6r5HQPP1MrcugAMqGlWqoq7NypjcK52aea22f8lmW+SqtSrdtsrp3ZrObTs1ZklFZHqkyMJIkklkU+I4l0qNSpFc0oxbino3tfwvr4FKhwyvbmliqrnq8qfo79FT5bJe+/iSc751XN49w9U8RhnhaeHjXlKd3OGtNQvLONms7Z9WvG3Xp8YlBf49Jw/vhepT+C5o+9e84eC4DWr4ipiKuInGtTlOjBUrKlGmrP2JXTbvdt5565HXjgsVHSvCf/AHKUfnT5Ttcsktn/AEdSjiIzjzQkpR6xaa+BJc8pj8DiU3KNCHN+uhVlRm+6aal7zmf8Y4zDStWw85w6yh66/wB9JuMvfGJJ8N6/tpr3degpxs/NZPPxNIU3HS1umiPP4D8xMJUylKVKXSay81+9jv4XG060ealOFSPWElJfAx1z3x46iZPaWMt1k0WqWO2lr12/g52Jpyt6ubWdtM++wpVGklN3aVnK1rve6Whi8SzT7ZcXp1czVyW+ZBppmvvQyp30M/VWU2src0f0vb/S9jHosrw9aO6/qiTRiazWd07Pqv3LKYjjMzYzdS9r1JaKS0l36Gk4uLtLz2ZUZauQ1Kqje70JWyTD4b0nYuye0TcKzhzNWu8uy+2XjEY2VlojJ5urt1uAAIoAAIq+FjNZr37nPq4WUPGPXp3OqDfPdiY5F1JdU1bwaOZVwOIjlRrJR2VSmpuK/tldX/3XO9iMBfOOT6bFNSadpZM7c9fpFbhuC9FDlcnJtuUpPWUpO8m/eXUwhyi3bocxrJJmbCxBzcbwChW9ulCXdK/mcV/l1hoy5qXPRl+qnJxZ6sxc68/L3PVHJ4fw/EUpJPEOrDdVIRc7eE42fnc6ziZBjrrbogqVORXbss79El8hRqqcVJXi2k7PVX6olnBNWeZE6Ns1c14z/LPmVOq+zyfwMxRWVTr5/XoS0G/cZsyNamnnkaRnyqzXND9Lza7ByMEgysJezg7xez9qP1OpTpqKSWiOU42d4uz6/VbluhxBXtLJ9f6X2Mdy0mRcABxaAAAAAAAACKvh1NWa9+6JQJcHKrUJU/GPXf3iNS+h1WiliMBvDJ9DtO5faYiuaJmnpM7PJm6gazEYkzBs4GLAAgAM2NXEyYcrFFbE8P8AS+qm03utV1+Fyetw50oJU7csUklsksvl9ov4KjZcz1fyLRm/LZ4/B9Y4cKt+5ImW8Xw1SzWTOfGLjlLXrp9/epuWdTwnmJHIxa+ovc3jEehLhK8or9UfivqjoQqJq6dyko2LlKnZfF9zh3lajcAGFAAAAAAAAAABFXw6ms19ShUoyh4rrudQNGuerEscyEkw5E+IwF845MqRqWdpKzOsy+kbBmbmCjVmcFheeblJZLJL78/Ict8lqdKhS5YpfdyddZDEgAODQR1sOpLMkA3BxK2BlTlzK7T8vv78Ceg/M6bRXqYJN3O38n29s5npHQot1ObmfKlZR2cr5yfXLLzLpiMbIycrdaAAQAAAAAAAAAAAAAAjrYdTWaJAPQ5lXDyh4r4o0Ur6HWKeKwa1jk8jrO99phgaX9T7L9y4awjZJGxzt2qAAgAAAAAAAAAAD//Z">
            <a:extLst>
              <a:ext uri="{FF2B5EF4-FFF2-40B4-BE49-F238E27FC236}">
                <a16:creationId xmlns:a16="http://schemas.microsoft.com/office/drawing/2014/main" id="{42640754-B951-4842-989C-504C767B70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8139" y="-1162050"/>
            <a:ext cx="1895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196B9185-E893-4E62-B4A3-B34C92926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Způsoby</a:t>
            </a:r>
            <a:r>
              <a:rPr altLang="cs-CZ" dirty="0"/>
              <a:t> </a:t>
            </a:r>
            <a:r>
              <a:rPr altLang="cs-CZ" dirty="0" err="1"/>
              <a:t>sterilizace</a:t>
            </a:r>
            <a:r>
              <a:rPr altLang="cs-CZ" dirty="0"/>
              <a:t> 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2F2A1D93-701C-4900-A781-3E3B7BF408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altLang="cs-CZ" sz="2400" b="1" dirty="0" err="1">
                <a:solidFill>
                  <a:srgbClr val="660066"/>
                </a:solidFill>
              </a:rPr>
              <a:t>Fyzikální</a:t>
            </a:r>
            <a:r>
              <a:rPr altLang="cs-CZ" sz="2400" dirty="0"/>
              <a:t> </a:t>
            </a:r>
            <a:r>
              <a:rPr altLang="cs-CZ" sz="2400" dirty="0" err="1"/>
              <a:t>sterilizace</a:t>
            </a:r>
            <a:endParaRPr altLang="cs-CZ" sz="2400" dirty="0"/>
          </a:p>
          <a:p>
            <a:pPr eaLnBrk="1" hangingPunct="1"/>
            <a:r>
              <a:rPr altLang="cs-CZ" sz="2400" b="1" dirty="0" err="1">
                <a:solidFill>
                  <a:srgbClr val="0070C0"/>
                </a:solidFill>
              </a:rPr>
              <a:t>Chemická</a:t>
            </a:r>
            <a:r>
              <a:rPr altLang="cs-CZ" sz="2400" dirty="0"/>
              <a:t> </a:t>
            </a:r>
            <a:r>
              <a:rPr altLang="cs-CZ" sz="2400" dirty="0" err="1"/>
              <a:t>sterilizace</a:t>
            </a:r>
            <a:r>
              <a:rPr altLang="cs-CZ" sz="2400" dirty="0"/>
              <a:t>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 descr="https://encrypted-tbn0.google.com/images?q=tbn:ANd9GcT_i0y5m2nduc1SPJ7q8YPFVIhpOANhJzGD51l2leJPbDLgwJ9W">
            <a:extLst>
              <a:ext uri="{FF2B5EF4-FFF2-40B4-BE49-F238E27FC236}">
                <a16:creationId xmlns:a16="http://schemas.microsoft.com/office/drawing/2014/main" id="{3CFDF5A2-3740-4202-9961-DBBFAC2D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508" y="3729338"/>
            <a:ext cx="27908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Rectangle 2">
            <a:extLst>
              <a:ext uri="{FF2B5EF4-FFF2-40B4-BE49-F238E27FC236}">
                <a16:creationId xmlns:a16="http://schemas.microsoft.com/office/drawing/2014/main" id="{9C45EA87-FC1C-4EE7-8E96-A67BB446D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00" y="337837"/>
            <a:ext cx="10753200" cy="451576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b="1" dirty="0">
                <a:solidFill>
                  <a:schemeClr val="tx2"/>
                </a:solidFill>
              </a:rPr>
            </a:br>
            <a:r>
              <a:rPr lang="cs-CZ" dirty="0"/>
              <a:t>Fyzikální sterilizace</a:t>
            </a:r>
            <a:endParaRPr dirty="0"/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32AA7F73-3FF8-4372-BE3A-F7AAEF12DA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buNone/>
              <a:defRPr/>
            </a:pPr>
            <a:r>
              <a:rPr sz="2400" dirty="0">
                <a:solidFill>
                  <a:schemeClr val="folHlink"/>
                </a:solidFill>
              </a:rPr>
              <a:t>1) Sterilizace  vlhkým teplem (sytou vodní parou) v parních </a:t>
            </a:r>
            <a:r>
              <a:rPr sz="2400" dirty="0" err="1">
                <a:solidFill>
                  <a:schemeClr val="folHlink"/>
                </a:solidFill>
              </a:rPr>
              <a:t>přístrojích</a:t>
            </a:r>
            <a:r>
              <a:rPr sz="2400" dirty="0"/>
              <a:t> </a:t>
            </a:r>
            <a:endParaRPr lang="cs-CZ" sz="2400" dirty="0"/>
          </a:p>
          <a:p>
            <a:pPr>
              <a:spcAft>
                <a:spcPts val="0"/>
              </a:spcAft>
              <a:buNone/>
              <a:defRPr/>
            </a:pPr>
            <a:r>
              <a:rPr sz="2400" dirty="0"/>
              <a:t>-  zdravotnické prostředky z kovu, skla, porcelánu, keramiky, </a:t>
            </a:r>
            <a:r>
              <a:rPr sz="2400" dirty="0" err="1"/>
              <a:t>textilu</a:t>
            </a:r>
            <a:r>
              <a:rPr sz="2400" dirty="0"/>
              <a:t>, </a:t>
            </a:r>
            <a:r>
              <a:rPr sz="2400" dirty="0" err="1"/>
              <a:t>gumy</a:t>
            </a:r>
            <a:r>
              <a:rPr sz="2400" dirty="0"/>
              <a:t> </a:t>
            </a:r>
            <a:r>
              <a:rPr sz="2400" dirty="0" err="1"/>
              <a:t>plastů</a:t>
            </a:r>
            <a:r>
              <a:rPr sz="2400" dirty="0"/>
              <a:t> a dalších materiálů odolných k </a:t>
            </a:r>
            <a:r>
              <a:rPr sz="2400" dirty="0" err="1"/>
              <a:t>těmto</a:t>
            </a:r>
            <a:r>
              <a:rPr sz="2400" dirty="0"/>
              <a:t> </a:t>
            </a:r>
            <a:r>
              <a:rPr sz="2400" dirty="0" err="1"/>
              <a:t>parametrům</a:t>
            </a:r>
            <a:r>
              <a:rPr lang="cs-CZ" sz="2400" dirty="0"/>
              <a:t>,</a:t>
            </a:r>
            <a:endParaRPr sz="2400" dirty="0"/>
          </a:p>
          <a:p>
            <a:pPr>
              <a:spcAft>
                <a:spcPts val="0"/>
              </a:spcAft>
              <a:defRPr/>
            </a:pPr>
            <a:r>
              <a:rPr lang="cs-CZ" sz="2400" dirty="0"/>
              <a:t>- p</a:t>
            </a:r>
            <a:r>
              <a:rPr sz="2400" dirty="0" err="1"/>
              <a:t>arní</a:t>
            </a:r>
            <a:r>
              <a:rPr sz="2400" dirty="0"/>
              <a:t> sterilizátory (autoklávy) musí být </a:t>
            </a:r>
            <a:r>
              <a:rPr sz="2400" dirty="0" err="1"/>
              <a:t>vybaveny</a:t>
            </a:r>
            <a:r>
              <a:rPr sz="2400" dirty="0"/>
              <a:t> </a:t>
            </a:r>
            <a:r>
              <a:rPr sz="2400" dirty="0" err="1"/>
              <a:t>antibakteriálním</a:t>
            </a:r>
            <a:r>
              <a:rPr sz="2400" dirty="0"/>
              <a:t>  </a:t>
            </a:r>
            <a:r>
              <a:rPr sz="2400" dirty="0" err="1"/>
              <a:t>filtrem</a:t>
            </a:r>
            <a:r>
              <a:rPr lang="cs-CZ" sz="2400" dirty="0"/>
              <a:t>,</a:t>
            </a:r>
            <a:endParaRPr sz="2400" dirty="0"/>
          </a:p>
          <a:p>
            <a:pPr>
              <a:spcAft>
                <a:spcPts val="0"/>
              </a:spcAft>
              <a:defRPr/>
            </a:pPr>
            <a:r>
              <a:rPr lang="cs-CZ" sz="2400" dirty="0"/>
              <a:t>- </a:t>
            </a:r>
            <a:r>
              <a:rPr sz="2400" dirty="0" err="1"/>
              <a:t>různé</a:t>
            </a:r>
            <a:r>
              <a:rPr sz="2400" dirty="0"/>
              <a:t> </a:t>
            </a:r>
            <a:r>
              <a:rPr sz="2400" dirty="0" err="1"/>
              <a:t>druhy</a:t>
            </a:r>
            <a:r>
              <a:rPr sz="2400" dirty="0"/>
              <a:t> </a:t>
            </a:r>
            <a:r>
              <a:rPr sz="2400" dirty="0" err="1"/>
              <a:t>sterilizátorů</a:t>
            </a:r>
            <a:r>
              <a:rPr lang="cs-CZ" sz="2400" dirty="0"/>
              <a:t>.</a:t>
            </a:r>
            <a:endParaRPr sz="24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3">
            <a:extLst>
              <a:ext uri="{FF2B5EF4-FFF2-40B4-BE49-F238E27FC236}">
                <a16:creationId xmlns:a16="http://schemas.microsoft.com/office/drawing/2014/main" id="{BA6A6099-F030-4613-8E71-1758FBEE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/>
              <a:t>Různé typy autoklávů</a:t>
            </a: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2D71BB6-1A03-4C97-A099-4AB619419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7283" name="Picture 2" descr="https://encrypted-tbn3.google.com/images?q=tbn:ANd9GcTttTHEKL3GKIlSI6UWW1AUQOaMImyl3UHaM-iV_-Vzd7xTf8UX">
            <a:extLst>
              <a:ext uri="{FF2B5EF4-FFF2-40B4-BE49-F238E27FC236}">
                <a16:creationId xmlns:a16="http://schemas.microsoft.com/office/drawing/2014/main" id="{E2A3B335-E0CB-4515-BFE4-CB19E2EC1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844675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https://encrypted-tbn3.google.com/images?q=tbn:ANd9GcSvBsGS_P2gfTHrslb6h1Jm9NHGAt7jqaMzEHo0tOCssjZR4Rm78A">
            <a:extLst>
              <a:ext uri="{FF2B5EF4-FFF2-40B4-BE49-F238E27FC236}">
                <a16:creationId xmlns:a16="http://schemas.microsoft.com/office/drawing/2014/main" id="{C422EB8E-32C8-4D76-8BDB-A125AEE4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887894"/>
            <a:ext cx="23050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6" descr="https://encrypted-tbn2.google.com/images?q=tbn:ANd9GcR29i6flqRQ88lGMNz1ydybxcEnJRzj4aGr_nmF3qjAzO8aMXCw">
            <a:extLst>
              <a:ext uri="{FF2B5EF4-FFF2-40B4-BE49-F238E27FC236}">
                <a16:creationId xmlns:a16="http://schemas.microsoft.com/office/drawing/2014/main" id="{1F228D9D-D98A-45F4-9DA6-150259271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2908831"/>
            <a:ext cx="48799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8" descr="https://encrypted-tbn0.google.com/images?q=tbn:ANd9GcTJBuMgsoT-_koyWhqFpK2taCdlRSAtAwbAil_ZbP9ki_YnFO1h">
            <a:extLst>
              <a:ext uri="{FF2B5EF4-FFF2-40B4-BE49-F238E27FC236}">
                <a16:creationId xmlns:a16="http://schemas.microsoft.com/office/drawing/2014/main" id="{0A1D6987-A6C2-4BC0-AC49-D588F908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186" y="2096091"/>
            <a:ext cx="16383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B859EB41-365A-4389-8DE7-F327B97A8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Fyzikální</a:t>
            </a:r>
            <a:r>
              <a:rPr altLang="cs-CZ" dirty="0"/>
              <a:t> </a:t>
            </a:r>
            <a:r>
              <a:rPr altLang="cs-CZ" dirty="0" err="1"/>
              <a:t>sterilizace</a:t>
            </a:r>
            <a:endParaRPr altLang="cs-CZ" dirty="0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9E8B7248-6FE3-4443-B887-C23FC1B473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altLang="cs-CZ" sz="2400" dirty="0">
                <a:solidFill>
                  <a:schemeClr val="folHlink"/>
                </a:solidFill>
              </a:rPr>
              <a:t>2) </a:t>
            </a:r>
            <a:r>
              <a:rPr altLang="cs-CZ" sz="2400" dirty="0" err="1">
                <a:solidFill>
                  <a:schemeClr val="folHlink"/>
                </a:solidFill>
              </a:rPr>
              <a:t>Sterilizace</a:t>
            </a:r>
            <a:r>
              <a:rPr altLang="cs-CZ" sz="2400" dirty="0">
                <a:solidFill>
                  <a:schemeClr val="folHlink"/>
                </a:solidFill>
              </a:rPr>
              <a:t> </a:t>
            </a:r>
            <a:r>
              <a:rPr altLang="cs-CZ" sz="2400" dirty="0" err="1">
                <a:solidFill>
                  <a:schemeClr val="folHlink"/>
                </a:solidFill>
              </a:rPr>
              <a:t>proudícím</a:t>
            </a:r>
            <a:r>
              <a:rPr altLang="cs-CZ" sz="2400" dirty="0">
                <a:solidFill>
                  <a:schemeClr val="folHlink"/>
                </a:solidFill>
              </a:rPr>
              <a:t> </a:t>
            </a:r>
            <a:r>
              <a:rPr altLang="cs-CZ" sz="2400" dirty="0" err="1">
                <a:solidFill>
                  <a:schemeClr val="folHlink"/>
                </a:solidFill>
              </a:rPr>
              <a:t>horkým</a:t>
            </a:r>
            <a:r>
              <a:rPr altLang="cs-CZ" sz="2400" dirty="0">
                <a:solidFill>
                  <a:schemeClr val="folHlink"/>
                </a:solidFill>
              </a:rPr>
              <a:t> </a:t>
            </a:r>
            <a:r>
              <a:rPr altLang="cs-CZ" sz="2400" dirty="0" err="1">
                <a:solidFill>
                  <a:schemeClr val="folHlink"/>
                </a:solidFill>
              </a:rPr>
              <a:t>vzduchem</a:t>
            </a:r>
            <a:r>
              <a:rPr altLang="cs-CZ" sz="2400" dirty="0"/>
              <a:t> </a:t>
            </a:r>
            <a:endParaRPr lang="cs-CZ" altLang="cs-CZ" sz="2400" dirty="0"/>
          </a:p>
          <a:p>
            <a:pPr eaLnBrk="1" hangingPunct="1">
              <a:buFontTx/>
              <a:buNone/>
            </a:pPr>
            <a:r>
              <a:rPr lang="cs-CZ" altLang="cs-CZ" sz="2400" dirty="0"/>
              <a:t>–</a:t>
            </a:r>
            <a:r>
              <a:rPr altLang="cs-CZ" sz="2400" dirty="0"/>
              <a:t> je</a:t>
            </a:r>
            <a:r>
              <a:rPr lang="cs-CZ" altLang="cs-CZ" sz="2400" dirty="0"/>
              <a:t> </a:t>
            </a:r>
            <a:r>
              <a:rPr altLang="cs-CZ" sz="2400" dirty="0" err="1"/>
              <a:t>určena</a:t>
            </a:r>
            <a:r>
              <a:rPr altLang="cs-CZ" sz="2400" dirty="0"/>
              <a:t> pro </a:t>
            </a:r>
            <a:r>
              <a:rPr altLang="cs-CZ" sz="2400" dirty="0" err="1"/>
              <a:t>zdravotnické</a:t>
            </a:r>
            <a:r>
              <a:rPr altLang="cs-CZ" sz="2400" dirty="0"/>
              <a:t>   </a:t>
            </a:r>
            <a:r>
              <a:rPr altLang="cs-CZ" sz="2400" dirty="0" err="1"/>
              <a:t>prostředky</a:t>
            </a:r>
            <a:r>
              <a:rPr altLang="cs-CZ" sz="2400" dirty="0"/>
              <a:t> z </a:t>
            </a:r>
            <a:r>
              <a:rPr altLang="cs-CZ" sz="2400" dirty="0" err="1"/>
              <a:t>kovu</a:t>
            </a:r>
            <a:r>
              <a:rPr altLang="cs-CZ" sz="2400" dirty="0"/>
              <a:t>, </a:t>
            </a:r>
            <a:r>
              <a:rPr altLang="cs-CZ" sz="2400" dirty="0" err="1"/>
              <a:t>skla</a:t>
            </a:r>
            <a:r>
              <a:rPr altLang="cs-CZ" sz="2400" dirty="0"/>
              <a:t>, </a:t>
            </a:r>
            <a:r>
              <a:rPr altLang="cs-CZ" sz="2400" dirty="0" err="1"/>
              <a:t>porcelánu</a:t>
            </a:r>
            <a:r>
              <a:rPr altLang="cs-CZ" sz="2400" dirty="0"/>
              <a:t>, </a:t>
            </a:r>
            <a:r>
              <a:rPr altLang="cs-CZ" sz="2400" dirty="0" err="1"/>
              <a:t>keramiky</a:t>
            </a:r>
            <a:r>
              <a:rPr altLang="cs-CZ" sz="2400" dirty="0"/>
              <a:t> a </a:t>
            </a:r>
            <a:r>
              <a:rPr altLang="cs-CZ" sz="2400" dirty="0" err="1"/>
              <a:t>kameniny</a:t>
            </a:r>
            <a:r>
              <a:rPr altLang="cs-CZ" sz="2400" dirty="0"/>
              <a:t>. </a:t>
            </a:r>
          </a:p>
        </p:txBody>
      </p:sp>
      <p:pic>
        <p:nvPicPr>
          <p:cNvPr id="98308" name="Picture 5" descr="https://encrypted-tbn3.google.com/images?q=tbn:ANd9GcT1rejIjzsyR2PXqNblTQf4lQhHx8QiHvmefFOciUtVqsTTx2kIxA">
            <a:extLst>
              <a:ext uri="{FF2B5EF4-FFF2-40B4-BE49-F238E27FC236}">
                <a16:creationId xmlns:a16="http://schemas.microsoft.com/office/drawing/2014/main" id="{682D9186-2D10-4C77-B2DA-380944319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7" descr="https://encrypted-tbn2.google.com/images?q=tbn:ANd9GcReKVon3r0-bBW6ibEtViFLHDt01_n_k2MkaJ0xzWLpwuAhayPU">
            <a:extLst>
              <a:ext uri="{FF2B5EF4-FFF2-40B4-BE49-F238E27FC236}">
                <a16:creationId xmlns:a16="http://schemas.microsoft.com/office/drawing/2014/main" id="{4FDFE010-7D79-4039-92B1-B9BC86B1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700" y="2716074"/>
            <a:ext cx="24003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5B50304E-9197-4E47-B0DE-5E7D8EEC40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Sterilizace</a:t>
            </a:r>
            <a:r>
              <a:rPr altLang="cs-CZ" dirty="0"/>
              <a:t> </a:t>
            </a:r>
            <a:r>
              <a:rPr altLang="cs-CZ" dirty="0" err="1"/>
              <a:t>horkým</a:t>
            </a:r>
            <a:r>
              <a:rPr altLang="cs-CZ" dirty="0"/>
              <a:t> </a:t>
            </a:r>
            <a:r>
              <a:rPr altLang="cs-CZ" dirty="0" err="1"/>
              <a:t>vzduchem</a:t>
            </a:r>
            <a:endParaRPr altLang="cs-CZ" dirty="0"/>
          </a:p>
        </p:txBody>
      </p:sp>
      <p:graphicFrame>
        <p:nvGraphicFramePr>
          <p:cNvPr id="152580" name="Group 4">
            <a:extLst>
              <a:ext uri="{FF2B5EF4-FFF2-40B4-BE49-F238E27FC236}">
                <a16:creationId xmlns:a16="http://schemas.microsoft.com/office/drawing/2014/main" id="{C9575956-0E11-4238-9A2E-7322CFB367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342005"/>
              </p:ext>
            </p:extLst>
          </p:nvPr>
        </p:nvGraphicFramePr>
        <p:xfrm>
          <a:off x="719138" y="1871663"/>
          <a:ext cx="10752137" cy="2108200"/>
        </p:xfrm>
        <a:graphic>
          <a:graphicData uri="http://schemas.openxmlformats.org/drawingml/2006/table">
            <a:tbl>
              <a:tblPr/>
              <a:tblGrid>
                <a:gridCol w="5377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4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Teplota ve ⁰C</a:t>
                      </a:r>
                    </a:p>
                  </a:txBody>
                  <a:tcPr marL="127617" marR="127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Expoziční doba ( min.)</a:t>
                      </a:r>
                    </a:p>
                  </a:txBody>
                  <a:tcPr marL="127617" marR="127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160</a:t>
                      </a:r>
                    </a:p>
                  </a:txBody>
                  <a:tcPr marL="127617" marR="127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7617" marR="127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170</a:t>
                      </a:r>
                    </a:p>
                  </a:txBody>
                  <a:tcPr marL="127617" marR="127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7617" marR="127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180</a:t>
                      </a: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- 200</a:t>
                      </a:r>
                    </a:p>
                  </a:txBody>
                  <a:tcPr marL="127617" marR="127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7617" marR="127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9331" name="Rectangle 3">
            <a:extLst>
              <a:ext uri="{FF2B5EF4-FFF2-40B4-BE49-F238E27FC236}">
                <a16:creationId xmlns:a16="http://schemas.microsoft.com/office/drawing/2014/main" id="{7FC42EED-948D-4598-96D7-1A2DCAFDCC51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28800"/>
            <a:ext cx="5029200" cy="3657600"/>
          </a:xfrm>
        </p:spPr>
        <p:txBody>
          <a:bodyPr/>
          <a:lstStyle/>
          <a:p>
            <a:pPr eaLnBrk="1" hangingPunct="1">
              <a:buFontTx/>
              <a:buNone/>
            </a:pPr>
            <a:endParaRPr altLang="cs-CZ" dirty="0"/>
          </a:p>
          <a:p>
            <a:pPr eaLnBrk="1" hangingPunct="1">
              <a:buFontTx/>
              <a:buNone/>
            </a:pPr>
            <a:endParaRPr altLang="cs-CZ" dirty="0"/>
          </a:p>
        </p:txBody>
      </p:sp>
    </p:spTree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AE2521-2DAB-45F1-ADE3-2741B838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Health</a:t>
            </a:r>
            <a:r>
              <a:rPr lang="cs-CZ" dirty="0"/>
              <a:t> Care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(HCAI)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BE8682-9EB5-4225-859F-0B537EEB6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645920"/>
            <a:ext cx="10753200" cy="486742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cs-CZ" altLang="cs-CZ" sz="2400" dirty="0"/>
              <a:t>Nákaza, která vznikla  </a:t>
            </a:r>
            <a:r>
              <a:rPr lang="cs-CZ" altLang="cs-CZ" sz="2400" b="1" dirty="0">
                <a:solidFill>
                  <a:schemeClr val="folHlink"/>
                </a:solidFill>
              </a:rPr>
              <a:t>v</a:t>
            </a:r>
            <a:r>
              <a:rPr lang="cs-CZ" altLang="cs-CZ" sz="2400" b="1" dirty="0"/>
              <a:t> </a:t>
            </a:r>
            <a:r>
              <a:rPr lang="cs-CZ" altLang="cs-CZ" sz="2400" b="1" u="sng" dirty="0">
                <a:solidFill>
                  <a:schemeClr val="folHlink"/>
                </a:solidFill>
              </a:rPr>
              <a:t>souvislosti</a:t>
            </a:r>
            <a:r>
              <a:rPr lang="cs-CZ" altLang="cs-CZ" sz="2400" dirty="0">
                <a:solidFill>
                  <a:schemeClr val="folHlink"/>
                </a:solidFill>
              </a:rPr>
              <a:t> </a:t>
            </a:r>
            <a:r>
              <a:rPr lang="cs-CZ" altLang="cs-CZ" sz="2400" dirty="0"/>
              <a:t>s poskytováním </a:t>
            </a:r>
            <a:r>
              <a:rPr lang="cs-CZ" altLang="cs-CZ" sz="2400" dirty="0">
                <a:solidFill>
                  <a:schemeClr val="folHlink"/>
                </a:solidFill>
              </a:rPr>
              <a:t>zdravotnické péče</a:t>
            </a:r>
            <a:r>
              <a:rPr lang="cs-CZ" altLang="cs-CZ" sz="2400" dirty="0"/>
              <a:t>; </a:t>
            </a:r>
            <a:br>
              <a:rPr lang="cs-CZ" altLang="cs-CZ" sz="2400" dirty="0"/>
            </a:br>
            <a:r>
              <a:rPr lang="cs-CZ" altLang="cs-CZ" sz="2400" dirty="0"/>
              <a:t>v přednemocniční, lůžkové nebo v ambulantní části. </a:t>
            </a:r>
          </a:p>
          <a:p>
            <a:pPr>
              <a:lnSpc>
                <a:spcPct val="150000"/>
              </a:lnSpc>
            </a:pP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sz="2400" b="1" dirty="0"/>
              <a:t>Rizikové faktory: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1. </a:t>
            </a:r>
            <a:r>
              <a:rPr lang="cs-CZ" sz="2400" i="1" dirty="0"/>
              <a:t>Vnitřní </a:t>
            </a:r>
            <a:r>
              <a:rPr lang="cs-CZ" sz="2400" dirty="0"/>
              <a:t>– stav organismu (věk, výživa, tělesná konstituce, základní onemocnění, přidružená onemocnění – DM, ICHS, návyky – nikotinismus, alkoholismus, drogy…)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2. </a:t>
            </a:r>
            <a:r>
              <a:rPr lang="cs-CZ" sz="2400" i="1" dirty="0"/>
              <a:t>Vnější </a:t>
            </a:r>
          </a:p>
          <a:p>
            <a:pPr lvl="1">
              <a:lnSpc>
                <a:spcPct val="150000"/>
              </a:lnSpc>
            </a:pPr>
            <a:r>
              <a:rPr lang="cs-CZ" sz="2200" dirty="0"/>
              <a:t>primární – léčebné zákroky a dg. úkony</a:t>
            </a:r>
          </a:p>
          <a:p>
            <a:pPr lvl="1">
              <a:lnSpc>
                <a:spcPct val="150000"/>
              </a:lnSpc>
            </a:pPr>
            <a:r>
              <a:rPr lang="cs-CZ" sz="2200" dirty="0"/>
              <a:t>sekundární – imunodeficience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527604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092FD9ED-D651-4806-A857-8A7A709F5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00" y="188915"/>
            <a:ext cx="10753200" cy="451576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b="1" dirty="0">
                <a:solidFill>
                  <a:schemeClr val="tx2"/>
                </a:solidFill>
              </a:rPr>
            </a:br>
            <a:r>
              <a:rPr lang="cs-CZ" dirty="0"/>
              <a:t>Fyzikální sterilizace</a:t>
            </a:r>
            <a:endParaRPr dirty="0"/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053EB3E8-BE60-46BC-835B-8921CF870E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8800" y="1639673"/>
            <a:ext cx="10753200" cy="4325029"/>
          </a:xfrm>
        </p:spPr>
        <p:txBody>
          <a:bodyPr rtlCol="0">
            <a:normAutofit fontScale="85000" lnSpcReduction="10000"/>
          </a:bodyPr>
          <a:lstStyle/>
          <a:p>
            <a:pPr>
              <a:spcAft>
                <a:spcPts val="0"/>
              </a:spcAft>
              <a:buNone/>
              <a:defRPr/>
            </a:pPr>
            <a:r>
              <a:rPr dirty="0">
                <a:solidFill>
                  <a:schemeClr val="folHlink"/>
                </a:solidFill>
              </a:rPr>
              <a:t>3) </a:t>
            </a:r>
            <a:r>
              <a:rPr dirty="0">
                <a:solidFill>
                  <a:schemeClr val="folHlink"/>
                </a:solidFill>
                <a:latin typeface="Arial Black" pitchFamily="34" charset="0"/>
              </a:rPr>
              <a:t>Sterilizace  plazmou</a:t>
            </a:r>
            <a:r>
              <a:rPr dirty="0">
                <a:latin typeface="Arial Black" pitchFamily="34" charset="0"/>
              </a:rPr>
              <a:t>  </a:t>
            </a:r>
            <a:r>
              <a:rPr dirty="0"/>
              <a:t>- </a:t>
            </a:r>
            <a:r>
              <a:rPr dirty="0" err="1"/>
              <a:t>nejnovější</a:t>
            </a:r>
            <a:r>
              <a:rPr dirty="0"/>
              <a:t> a zatím nejspolehlivější metodou sterilizace </a:t>
            </a:r>
            <a:r>
              <a:rPr dirty="0" err="1"/>
              <a:t>dutých</a:t>
            </a:r>
            <a:r>
              <a:rPr dirty="0"/>
              <a:t> </a:t>
            </a:r>
            <a:r>
              <a:rPr dirty="0" err="1"/>
              <a:t>nástrojů</a:t>
            </a:r>
            <a:r>
              <a:rPr lang="cs-CZ" dirty="0"/>
              <a:t>.</a:t>
            </a:r>
            <a:r>
              <a:rPr dirty="0"/>
              <a:t> </a:t>
            </a:r>
            <a:endParaRPr lang="cs-CZ" dirty="0"/>
          </a:p>
          <a:p>
            <a:pPr>
              <a:spcAft>
                <a:spcPts val="0"/>
              </a:spcAft>
              <a:buNone/>
              <a:defRPr/>
            </a:pPr>
            <a:r>
              <a:rPr lang="cs-CZ" b="1" dirty="0"/>
              <a:t>S</a:t>
            </a:r>
            <a:r>
              <a:rPr b="1" dirty="0" err="1"/>
              <a:t>terilizačním</a:t>
            </a:r>
            <a:r>
              <a:rPr b="1" dirty="0"/>
              <a:t> </a:t>
            </a:r>
            <a:r>
              <a:rPr b="1" dirty="0" err="1"/>
              <a:t>médiem</a:t>
            </a:r>
            <a:r>
              <a:rPr b="1" dirty="0"/>
              <a:t> </a:t>
            </a:r>
            <a:r>
              <a:rPr lang="cs-CZ" b="1" dirty="0"/>
              <a:t> je </a:t>
            </a:r>
            <a:r>
              <a:rPr b="1" dirty="0" err="1"/>
              <a:t>peroxid</a:t>
            </a:r>
            <a:r>
              <a:rPr b="1" dirty="0"/>
              <a:t> vodíku </a:t>
            </a:r>
            <a:r>
              <a:rPr dirty="0"/>
              <a:t>(H</a:t>
            </a:r>
            <a:r>
              <a:rPr baseline="-25000" dirty="0"/>
              <a:t>2</a:t>
            </a:r>
            <a:r>
              <a:rPr dirty="0"/>
              <a:t>O</a:t>
            </a:r>
            <a:r>
              <a:rPr baseline="-25000" dirty="0"/>
              <a:t>2 </a:t>
            </a:r>
            <a:r>
              <a:rPr dirty="0"/>
              <a:t>)</a:t>
            </a:r>
            <a:r>
              <a:rPr lang="cs-CZ" dirty="0"/>
              <a:t>.</a:t>
            </a:r>
            <a:endParaRPr dirty="0"/>
          </a:p>
          <a:p>
            <a:pPr>
              <a:spcAft>
                <a:spcPts val="0"/>
              </a:spcAft>
              <a:buNone/>
              <a:defRPr/>
            </a:pPr>
            <a:endParaRPr lang="cs-CZ" dirty="0"/>
          </a:p>
          <a:p>
            <a:pPr>
              <a:spcAft>
                <a:spcPts val="0"/>
              </a:spcAft>
              <a:buNone/>
              <a:defRPr/>
            </a:pPr>
            <a:r>
              <a:rPr b="1" dirty="0" err="1"/>
              <a:t>Výhod</a:t>
            </a:r>
            <a:r>
              <a:rPr lang="cs-CZ" b="1" dirty="0"/>
              <a:t>y:</a:t>
            </a:r>
            <a:r>
              <a:rPr b="1" dirty="0"/>
              <a:t> </a:t>
            </a:r>
            <a:r>
              <a:rPr lang="cs-CZ" dirty="0"/>
              <a:t>s</a:t>
            </a:r>
            <a:r>
              <a:rPr dirty="0" err="1"/>
              <a:t>terilizace</a:t>
            </a:r>
            <a:r>
              <a:rPr dirty="0"/>
              <a:t> probíhá za nízké teploty (35°C), </a:t>
            </a:r>
            <a:r>
              <a:rPr dirty="0" err="1"/>
              <a:t>velice</a:t>
            </a:r>
            <a:r>
              <a:rPr dirty="0"/>
              <a:t> </a:t>
            </a:r>
            <a:r>
              <a:rPr dirty="0" err="1"/>
              <a:t>nízká</a:t>
            </a:r>
            <a:r>
              <a:rPr dirty="0"/>
              <a:t> </a:t>
            </a:r>
            <a:r>
              <a:rPr dirty="0" err="1"/>
              <a:t>vlhkost</a:t>
            </a:r>
            <a:r>
              <a:rPr lang="cs-CZ" dirty="0"/>
              <a:t>.</a:t>
            </a:r>
            <a:endParaRPr dirty="0"/>
          </a:p>
          <a:p>
            <a:pPr>
              <a:spcAft>
                <a:spcPts val="0"/>
              </a:spcAft>
              <a:buNone/>
              <a:defRPr/>
            </a:pPr>
            <a:endParaRPr lang="cs-CZ" b="1" dirty="0"/>
          </a:p>
          <a:p>
            <a:pPr>
              <a:spcAft>
                <a:spcPts val="0"/>
              </a:spcAft>
              <a:buNone/>
              <a:defRPr/>
            </a:pPr>
            <a:r>
              <a:rPr b="1" dirty="0" err="1"/>
              <a:t>Touto</a:t>
            </a:r>
            <a:r>
              <a:rPr b="1" dirty="0"/>
              <a:t> metodou nelze sterilizovat předměty </a:t>
            </a:r>
            <a:r>
              <a:rPr dirty="0"/>
              <a:t>vyrobené z látek na bázi celulózy, tekutiny, silně absorbující předměty a materiály, které silně narušují oxidační činidla. Naopak přibývá možnost sterilizace materiálů a nástrojů, které podléhají škodlivým vlivům jiných typů sterilizace a tak byly a jsou až dodnes řazeny mezi pomůcky s omezeným opakovaným použitím nebo jednorázové.</a:t>
            </a:r>
          </a:p>
          <a:p>
            <a:pPr>
              <a:spcAft>
                <a:spcPts val="0"/>
              </a:spcAft>
              <a:buNone/>
              <a:defRPr/>
            </a:pPr>
            <a:endParaRPr dirty="0"/>
          </a:p>
          <a:p>
            <a:pPr>
              <a:spcAft>
                <a:spcPts val="0"/>
              </a:spcAft>
              <a:defRPr/>
            </a:pPr>
            <a:endParaRPr dirty="0"/>
          </a:p>
        </p:txBody>
      </p:sp>
      <p:pic>
        <p:nvPicPr>
          <p:cNvPr id="139269" name="Picture 5" descr="http://www.steripak.cz/media/images/hmts-8024.jpg">
            <a:extLst>
              <a:ext uri="{FF2B5EF4-FFF2-40B4-BE49-F238E27FC236}">
                <a16:creationId xmlns:a16="http://schemas.microsoft.com/office/drawing/2014/main" id="{3A682695-07F0-4234-8D8C-7DB8F82B6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826" y="188915"/>
            <a:ext cx="867661" cy="14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16B04784-7804-4A8D-BC0E-FD0EB9E94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Fyzikální</a:t>
            </a:r>
            <a:r>
              <a:rPr altLang="cs-CZ" dirty="0"/>
              <a:t> </a:t>
            </a:r>
            <a:r>
              <a:rPr altLang="cs-CZ" dirty="0" err="1"/>
              <a:t>sterilizace</a:t>
            </a:r>
            <a:endParaRPr altLang="cs-CZ" dirty="0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451944DF-E3D6-47A3-9EEF-6325263B42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altLang="cs-CZ" sz="2400" dirty="0">
                <a:solidFill>
                  <a:schemeClr val="folHlink"/>
                </a:solidFill>
              </a:rPr>
              <a:t>4) </a:t>
            </a:r>
            <a:r>
              <a:rPr altLang="cs-CZ" sz="2400" dirty="0" err="1">
                <a:solidFill>
                  <a:schemeClr val="folHlink"/>
                </a:solidFill>
              </a:rPr>
              <a:t>Sterilizace</a:t>
            </a:r>
            <a:r>
              <a:rPr altLang="cs-CZ" sz="2400" dirty="0">
                <a:solidFill>
                  <a:schemeClr val="folHlink"/>
                </a:solidFill>
              </a:rPr>
              <a:t>  </a:t>
            </a:r>
            <a:r>
              <a:rPr altLang="cs-CZ" sz="2400" dirty="0" err="1">
                <a:solidFill>
                  <a:schemeClr val="folHlink"/>
                </a:solidFill>
              </a:rPr>
              <a:t>radiační</a:t>
            </a:r>
            <a:r>
              <a:rPr altLang="cs-CZ" sz="2400" dirty="0"/>
              <a:t>  </a:t>
            </a:r>
            <a:endParaRPr lang="cs-CZ" altLang="cs-CZ" sz="2400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altLang="cs-CZ" sz="2400" dirty="0"/>
              <a:t>-  </a:t>
            </a:r>
            <a:r>
              <a:rPr altLang="cs-CZ" sz="2400" dirty="0" err="1"/>
              <a:t>účinek</a:t>
            </a:r>
            <a:r>
              <a:rPr altLang="cs-CZ" sz="2400" dirty="0"/>
              <a:t> </a:t>
            </a:r>
            <a:r>
              <a:rPr altLang="cs-CZ" sz="2400" dirty="0" err="1"/>
              <a:t>vyvolává</a:t>
            </a:r>
            <a:r>
              <a:rPr altLang="cs-CZ" sz="2400" dirty="0"/>
              <a:t> </a:t>
            </a:r>
            <a:r>
              <a:rPr altLang="cs-CZ" sz="2400" dirty="0" err="1"/>
              <a:t>gama</a:t>
            </a:r>
            <a:r>
              <a:rPr altLang="cs-CZ" sz="2400" dirty="0"/>
              <a:t> </a:t>
            </a:r>
            <a:r>
              <a:rPr altLang="cs-CZ" sz="2400" dirty="0" err="1"/>
              <a:t>záření</a:t>
            </a:r>
            <a:r>
              <a:rPr altLang="cs-CZ" sz="2400" dirty="0"/>
              <a:t> 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2400" dirty="0"/>
              <a:t>- </a:t>
            </a:r>
            <a:r>
              <a:rPr altLang="cs-CZ" sz="2400" dirty="0" err="1"/>
              <a:t>používá</a:t>
            </a:r>
            <a:r>
              <a:rPr altLang="cs-CZ" sz="2400" dirty="0"/>
              <a:t> se </a:t>
            </a:r>
            <a:r>
              <a:rPr altLang="cs-CZ" sz="2400" dirty="0" err="1"/>
              <a:t>při</a:t>
            </a:r>
            <a:r>
              <a:rPr altLang="cs-CZ" sz="2400" dirty="0"/>
              <a:t> </a:t>
            </a:r>
            <a:r>
              <a:rPr altLang="cs-CZ" sz="2400" dirty="0" err="1"/>
              <a:t>průmyslové</a:t>
            </a:r>
            <a:r>
              <a:rPr altLang="cs-CZ" sz="2400" dirty="0"/>
              <a:t> </a:t>
            </a:r>
            <a:r>
              <a:rPr altLang="cs-CZ" sz="2400" dirty="0" err="1"/>
              <a:t>výrobě</a:t>
            </a:r>
            <a:r>
              <a:rPr altLang="cs-CZ" sz="2400" dirty="0"/>
              <a:t> </a:t>
            </a:r>
            <a:r>
              <a:rPr altLang="cs-CZ" sz="2400" dirty="0" err="1"/>
              <a:t>sterilního</a:t>
            </a:r>
            <a:r>
              <a:rPr altLang="cs-CZ" sz="2400" dirty="0"/>
              <a:t> </a:t>
            </a:r>
            <a:r>
              <a:rPr altLang="cs-CZ" sz="2400" dirty="0" err="1"/>
              <a:t>jednorázového</a:t>
            </a:r>
            <a:r>
              <a:rPr altLang="cs-CZ" sz="2400" dirty="0"/>
              <a:t> </a:t>
            </a:r>
            <a:r>
              <a:rPr altLang="cs-CZ" sz="2400" dirty="0" err="1"/>
              <a:t>materiálu</a:t>
            </a:r>
            <a:r>
              <a:rPr altLang="cs-CZ" sz="2400" dirty="0"/>
              <a:t>,  </a:t>
            </a:r>
            <a:r>
              <a:rPr altLang="cs-CZ" sz="2400" dirty="0" err="1"/>
              <a:t>případně</a:t>
            </a:r>
            <a:r>
              <a:rPr altLang="cs-CZ" sz="2400" dirty="0"/>
              <a:t> </a:t>
            </a:r>
            <a:r>
              <a:rPr altLang="cs-CZ" sz="2400" dirty="0" err="1"/>
              <a:t>ke</a:t>
            </a:r>
            <a:r>
              <a:rPr altLang="cs-CZ" sz="2400" dirty="0"/>
              <a:t> </a:t>
            </a:r>
            <a:r>
              <a:rPr altLang="cs-CZ" sz="2400" dirty="0" err="1"/>
              <a:t>sterilizaci</a:t>
            </a:r>
            <a:r>
              <a:rPr altLang="cs-CZ" sz="2400" dirty="0"/>
              <a:t> </a:t>
            </a:r>
            <a:r>
              <a:rPr altLang="cs-CZ" sz="2400" dirty="0" err="1"/>
              <a:t>expirovaného</a:t>
            </a:r>
            <a:r>
              <a:rPr altLang="cs-CZ" sz="2400" dirty="0"/>
              <a:t> </a:t>
            </a:r>
            <a:r>
              <a:rPr altLang="cs-CZ" sz="2400" dirty="0" err="1"/>
              <a:t>zdravotnického</a:t>
            </a:r>
            <a:r>
              <a:rPr altLang="cs-CZ" sz="2400" dirty="0"/>
              <a:t> </a:t>
            </a:r>
            <a:r>
              <a:rPr altLang="cs-CZ" sz="2400" dirty="0" err="1"/>
              <a:t>materiálu</a:t>
            </a:r>
            <a:r>
              <a:rPr lang="cs-CZ" altLang="cs-CZ" sz="2400" dirty="0"/>
              <a:t>.</a:t>
            </a:r>
            <a:endParaRPr altLang="cs-CZ" sz="24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633D549A-0B37-4133-B574-D44D08194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Chemická</a:t>
            </a:r>
            <a:r>
              <a:rPr altLang="cs-CZ" dirty="0"/>
              <a:t> </a:t>
            </a:r>
            <a:r>
              <a:rPr altLang="cs-CZ" dirty="0" err="1"/>
              <a:t>sterilizace</a:t>
            </a:r>
            <a:endParaRPr altLang="cs-CZ" dirty="0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C6A0B781-DEBE-4BDF-AAD1-41094010CE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altLang="cs-CZ" dirty="0"/>
          </a:p>
          <a:p>
            <a:pPr eaLnBrk="1" hangingPunct="1"/>
            <a:r>
              <a:rPr altLang="cs-CZ" dirty="0"/>
              <a:t> </a:t>
            </a:r>
            <a:r>
              <a:rPr altLang="cs-CZ" sz="2400" dirty="0" err="1"/>
              <a:t>určena</a:t>
            </a:r>
            <a:r>
              <a:rPr altLang="cs-CZ" sz="2400" dirty="0"/>
              <a:t> pro </a:t>
            </a:r>
            <a:r>
              <a:rPr altLang="cs-CZ" sz="2400" dirty="0" err="1"/>
              <a:t>materiál</a:t>
            </a:r>
            <a:r>
              <a:rPr altLang="cs-CZ" sz="2400" dirty="0"/>
              <a:t>, </a:t>
            </a:r>
            <a:r>
              <a:rPr altLang="cs-CZ" sz="2400" dirty="0" err="1"/>
              <a:t>který</a:t>
            </a:r>
            <a:r>
              <a:rPr altLang="cs-CZ" sz="2400" dirty="0"/>
              <a:t> </a:t>
            </a:r>
            <a:r>
              <a:rPr altLang="cs-CZ" sz="2400" dirty="0" err="1"/>
              <a:t>nelze</a:t>
            </a:r>
            <a:r>
              <a:rPr altLang="cs-CZ" sz="2400" dirty="0"/>
              <a:t> </a:t>
            </a:r>
            <a:r>
              <a:rPr altLang="cs-CZ" sz="2400" dirty="0" err="1"/>
              <a:t>sterilizovat</a:t>
            </a:r>
            <a:r>
              <a:rPr altLang="cs-CZ" sz="2400" dirty="0"/>
              <a:t>  </a:t>
            </a:r>
            <a:r>
              <a:rPr altLang="cs-CZ" sz="2400" dirty="0" err="1"/>
              <a:t>fyzikálními</a:t>
            </a:r>
            <a:r>
              <a:rPr altLang="cs-CZ" sz="2400" dirty="0"/>
              <a:t> </a:t>
            </a:r>
            <a:r>
              <a:rPr altLang="cs-CZ" sz="2400" dirty="0" err="1"/>
              <a:t>způsoby</a:t>
            </a:r>
            <a:endParaRPr altLang="cs-CZ" sz="2400" dirty="0"/>
          </a:p>
          <a:p>
            <a:pPr eaLnBrk="1" hangingPunct="1"/>
            <a:r>
              <a:rPr altLang="cs-CZ" sz="2400" dirty="0"/>
              <a:t> </a:t>
            </a:r>
            <a:r>
              <a:rPr altLang="cs-CZ" sz="2400" dirty="0" err="1"/>
              <a:t>sterilizačním</a:t>
            </a:r>
            <a:r>
              <a:rPr altLang="cs-CZ" sz="2400" dirty="0"/>
              <a:t> </a:t>
            </a:r>
            <a:r>
              <a:rPr altLang="cs-CZ" sz="2400" dirty="0" err="1"/>
              <a:t>médiem</a:t>
            </a:r>
            <a:r>
              <a:rPr altLang="cs-CZ" sz="2400" dirty="0"/>
              <a:t> </a:t>
            </a:r>
            <a:r>
              <a:rPr altLang="cs-CZ" sz="2400" dirty="0" err="1"/>
              <a:t>jsou</a:t>
            </a:r>
            <a:r>
              <a:rPr altLang="cs-CZ" sz="2400" dirty="0"/>
              <a:t> </a:t>
            </a:r>
            <a:r>
              <a:rPr altLang="cs-CZ" sz="2400" dirty="0" err="1"/>
              <a:t>plyny</a:t>
            </a:r>
            <a:r>
              <a:rPr altLang="cs-CZ" sz="2400" dirty="0"/>
              <a:t> </a:t>
            </a:r>
            <a:r>
              <a:rPr altLang="cs-CZ" sz="2400" dirty="0" err="1"/>
              <a:t>předepsaného</a:t>
            </a:r>
            <a:r>
              <a:rPr altLang="cs-CZ" sz="2400" dirty="0"/>
              <a:t> </a:t>
            </a:r>
            <a:r>
              <a:rPr altLang="cs-CZ" sz="2400" dirty="0" err="1"/>
              <a:t>složení</a:t>
            </a:r>
            <a:r>
              <a:rPr altLang="cs-CZ" sz="2400" dirty="0"/>
              <a:t> a </a:t>
            </a:r>
            <a:r>
              <a:rPr altLang="cs-CZ" sz="2400" dirty="0" err="1"/>
              <a:t>koncentrace</a:t>
            </a:r>
            <a:endParaRPr altLang="cs-CZ" sz="24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AEDDB686-091A-4204-B162-3CC178F92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Druhy</a:t>
            </a:r>
            <a:r>
              <a:rPr altLang="cs-CZ" dirty="0"/>
              <a:t> </a:t>
            </a:r>
            <a:r>
              <a:rPr altLang="cs-CZ" dirty="0" err="1"/>
              <a:t>chemické</a:t>
            </a:r>
            <a:r>
              <a:rPr altLang="cs-CZ" dirty="0"/>
              <a:t> </a:t>
            </a:r>
            <a:r>
              <a:rPr altLang="cs-CZ" dirty="0" err="1"/>
              <a:t>sterilizace</a:t>
            </a:r>
            <a:endParaRPr altLang="cs-CZ" dirty="0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A70C6E9C-A27D-4AEF-B702-1011079E18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altLang="cs-CZ" sz="2400" dirty="0">
                <a:solidFill>
                  <a:schemeClr val="folHlink"/>
                </a:solidFill>
              </a:rPr>
              <a:t>a) </a:t>
            </a:r>
            <a:r>
              <a:rPr altLang="cs-CZ" sz="2400" dirty="0" err="1">
                <a:solidFill>
                  <a:schemeClr val="folHlink"/>
                </a:solidFill>
              </a:rPr>
              <a:t>formaldehydem</a:t>
            </a:r>
            <a:r>
              <a:rPr altLang="cs-CZ" sz="2400" dirty="0">
                <a:solidFill>
                  <a:srgbClr val="FF0000"/>
                </a:solidFill>
              </a:rPr>
              <a:t> </a:t>
            </a:r>
            <a:r>
              <a:rPr altLang="cs-CZ" sz="2400" dirty="0"/>
              <a:t> -  je </a:t>
            </a:r>
            <a:r>
              <a:rPr altLang="cs-CZ" sz="2400" dirty="0" err="1"/>
              <a:t>založena</a:t>
            </a:r>
            <a:r>
              <a:rPr altLang="cs-CZ" sz="2400" dirty="0"/>
              <a:t> </a:t>
            </a:r>
            <a:r>
              <a:rPr altLang="cs-CZ" sz="2400" dirty="0" err="1"/>
              <a:t>na</a:t>
            </a:r>
            <a:r>
              <a:rPr altLang="cs-CZ" sz="2400" dirty="0"/>
              <a:t> </a:t>
            </a:r>
            <a:r>
              <a:rPr altLang="cs-CZ" sz="2400" dirty="0" err="1"/>
              <a:t>působení</a:t>
            </a:r>
            <a:r>
              <a:rPr altLang="cs-CZ" sz="2400" dirty="0"/>
              <a:t> </a:t>
            </a:r>
            <a:r>
              <a:rPr altLang="cs-CZ" sz="2400" dirty="0" err="1"/>
              <a:t>plynné</a:t>
            </a:r>
            <a:r>
              <a:rPr altLang="cs-CZ" sz="2400" dirty="0"/>
              <a:t> </a:t>
            </a:r>
            <a:r>
              <a:rPr altLang="cs-CZ" sz="2400" dirty="0" err="1"/>
              <a:t>směsi</a:t>
            </a:r>
            <a:r>
              <a:rPr altLang="cs-CZ" sz="2400" dirty="0"/>
              <a:t>  </a:t>
            </a:r>
            <a:r>
              <a:rPr altLang="cs-CZ" sz="2400" dirty="0" err="1"/>
              <a:t>formaldehydu</a:t>
            </a:r>
            <a:r>
              <a:rPr altLang="cs-CZ" sz="2400" dirty="0"/>
              <a:t> s </a:t>
            </a:r>
            <a:r>
              <a:rPr altLang="cs-CZ" sz="2400" dirty="0" err="1"/>
              <a:t>vodní</a:t>
            </a:r>
            <a:r>
              <a:rPr altLang="cs-CZ" sz="2400" dirty="0"/>
              <a:t> </a:t>
            </a:r>
            <a:r>
              <a:rPr altLang="cs-CZ" sz="2400" dirty="0" err="1"/>
              <a:t>párou</a:t>
            </a:r>
            <a:r>
              <a:rPr altLang="cs-CZ" sz="2400" dirty="0"/>
              <a:t> </a:t>
            </a:r>
            <a:r>
              <a:rPr altLang="cs-CZ" sz="2400" dirty="0" err="1"/>
              <a:t>při</a:t>
            </a:r>
            <a:r>
              <a:rPr altLang="cs-CZ" sz="2400" dirty="0"/>
              <a:t> </a:t>
            </a:r>
            <a:r>
              <a:rPr altLang="cs-CZ" sz="2400" dirty="0" err="1"/>
              <a:t>teplotě</a:t>
            </a:r>
            <a:r>
              <a:rPr altLang="cs-CZ" sz="2400" dirty="0"/>
              <a:t> 60 </a:t>
            </a:r>
            <a:r>
              <a:rPr lang="cs-CZ" altLang="cs-CZ" sz="2400" dirty="0"/>
              <a:t>⁰</a:t>
            </a:r>
            <a:r>
              <a:rPr altLang="cs-CZ" sz="2400" dirty="0"/>
              <a:t>C </a:t>
            </a:r>
            <a:r>
              <a:rPr altLang="cs-CZ" sz="2400" dirty="0" err="1"/>
              <a:t>až</a:t>
            </a:r>
            <a:r>
              <a:rPr altLang="cs-CZ" sz="2400" dirty="0"/>
              <a:t> 80 </a:t>
            </a:r>
            <a:r>
              <a:rPr lang="cs-CZ" altLang="cs-CZ" sz="2400" dirty="0"/>
              <a:t>⁰ </a:t>
            </a:r>
            <a:r>
              <a:rPr altLang="cs-CZ" sz="2400" dirty="0"/>
              <a:t>C v </a:t>
            </a:r>
            <a:r>
              <a:rPr altLang="cs-CZ" sz="2400" dirty="0" err="1"/>
              <a:t>podtlaku</a:t>
            </a:r>
            <a:r>
              <a:rPr altLang="cs-CZ" sz="2400" dirty="0"/>
              <a:t>  </a:t>
            </a:r>
            <a:r>
              <a:rPr altLang="cs-CZ" sz="2400" dirty="0" err="1"/>
              <a:t>při</a:t>
            </a:r>
            <a:r>
              <a:rPr altLang="cs-CZ" sz="2400" dirty="0"/>
              <a:t> </a:t>
            </a:r>
            <a:r>
              <a:rPr altLang="cs-CZ" sz="2400" dirty="0" err="1"/>
              <a:t>parametrech</a:t>
            </a:r>
            <a:r>
              <a:rPr altLang="cs-CZ" sz="2400" dirty="0"/>
              <a:t> </a:t>
            </a:r>
            <a:r>
              <a:rPr altLang="cs-CZ" sz="2400" dirty="0" err="1"/>
              <a:t>stanovených</a:t>
            </a:r>
            <a:r>
              <a:rPr altLang="cs-CZ" sz="2400" dirty="0"/>
              <a:t> </a:t>
            </a:r>
            <a:r>
              <a:rPr altLang="cs-CZ" sz="2400" dirty="0" err="1"/>
              <a:t>výrobcem</a:t>
            </a:r>
            <a:r>
              <a:rPr altLang="cs-CZ" sz="2400" dirty="0"/>
              <a:t> </a:t>
            </a:r>
          </a:p>
          <a:p>
            <a:pPr>
              <a:buNone/>
            </a:pPr>
            <a:r>
              <a:rPr altLang="cs-CZ" sz="2400" dirty="0">
                <a:solidFill>
                  <a:schemeClr val="folHlink"/>
                </a:solidFill>
              </a:rPr>
              <a:t>b) </a:t>
            </a:r>
            <a:r>
              <a:rPr altLang="cs-CZ" sz="2400" dirty="0" err="1">
                <a:solidFill>
                  <a:schemeClr val="folHlink"/>
                </a:solidFill>
              </a:rPr>
              <a:t>ethylenoxidem</a:t>
            </a:r>
            <a:r>
              <a:rPr altLang="cs-CZ" sz="2400" dirty="0"/>
              <a:t> - je </a:t>
            </a:r>
            <a:r>
              <a:rPr altLang="cs-CZ" sz="2400" dirty="0" err="1"/>
              <a:t>založena</a:t>
            </a:r>
            <a:r>
              <a:rPr altLang="cs-CZ" sz="2400" dirty="0"/>
              <a:t> </a:t>
            </a:r>
            <a:r>
              <a:rPr altLang="cs-CZ" sz="2400" dirty="0" err="1"/>
              <a:t>na</a:t>
            </a:r>
            <a:r>
              <a:rPr altLang="cs-CZ" sz="2400" dirty="0"/>
              <a:t> </a:t>
            </a:r>
            <a:r>
              <a:rPr altLang="cs-CZ" sz="2400" dirty="0" err="1"/>
              <a:t>působení</a:t>
            </a:r>
            <a:r>
              <a:rPr altLang="cs-CZ" sz="2400" dirty="0"/>
              <a:t> </a:t>
            </a:r>
            <a:r>
              <a:rPr altLang="cs-CZ" sz="2400" dirty="0" err="1"/>
              <a:t>ethylenoxidu</a:t>
            </a:r>
            <a:r>
              <a:rPr altLang="cs-CZ" sz="2400" dirty="0"/>
              <a:t> v </a:t>
            </a:r>
            <a:r>
              <a:rPr altLang="cs-CZ" sz="2400" dirty="0" err="1"/>
              <a:t>podtlaku</a:t>
            </a:r>
            <a:r>
              <a:rPr altLang="cs-CZ" sz="2400" dirty="0"/>
              <a:t> </a:t>
            </a:r>
            <a:r>
              <a:rPr altLang="cs-CZ" sz="2400" dirty="0" err="1"/>
              <a:t>nebo</a:t>
            </a:r>
            <a:r>
              <a:rPr altLang="cs-CZ" sz="2400" dirty="0"/>
              <a:t> </a:t>
            </a:r>
            <a:r>
              <a:rPr altLang="cs-CZ" sz="2400" dirty="0" err="1"/>
              <a:t>přetlaku</a:t>
            </a:r>
            <a:r>
              <a:rPr altLang="cs-CZ" sz="2400" dirty="0"/>
              <a:t> </a:t>
            </a:r>
            <a:r>
              <a:rPr altLang="cs-CZ" sz="2400" dirty="0" err="1"/>
              <a:t>při</a:t>
            </a:r>
            <a:r>
              <a:rPr altLang="cs-CZ" sz="2400" dirty="0"/>
              <a:t> </a:t>
            </a:r>
            <a:r>
              <a:rPr altLang="cs-CZ" sz="2400" dirty="0" err="1"/>
              <a:t>teplotě</a:t>
            </a:r>
            <a:r>
              <a:rPr altLang="cs-CZ" sz="2400" dirty="0"/>
              <a:t> 37 </a:t>
            </a:r>
            <a:r>
              <a:rPr lang="cs-CZ" altLang="cs-CZ" sz="2400" dirty="0"/>
              <a:t>⁰ </a:t>
            </a:r>
            <a:r>
              <a:rPr altLang="cs-CZ" sz="2400" dirty="0"/>
              <a:t>C </a:t>
            </a:r>
            <a:r>
              <a:rPr altLang="cs-CZ" sz="2400" dirty="0" err="1"/>
              <a:t>až</a:t>
            </a:r>
            <a:r>
              <a:rPr altLang="cs-CZ" sz="2400" dirty="0"/>
              <a:t> 55 </a:t>
            </a:r>
            <a:r>
              <a:rPr lang="cs-CZ" altLang="cs-CZ" sz="2400" dirty="0"/>
              <a:t>⁰ </a:t>
            </a:r>
            <a:r>
              <a:rPr altLang="cs-CZ" sz="2400" dirty="0"/>
              <a:t>C </a:t>
            </a:r>
            <a:r>
              <a:rPr altLang="cs-CZ" sz="2400" dirty="0" err="1"/>
              <a:t>při</a:t>
            </a:r>
            <a:r>
              <a:rPr altLang="cs-CZ" sz="2400" dirty="0"/>
              <a:t> </a:t>
            </a:r>
            <a:r>
              <a:rPr altLang="cs-CZ" sz="2400" dirty="0" err="1"/>
              <a:t>parametrech</a:t>
            </a:r>
            <a:r>
              <a:rPr altLang="cs-CZ" sz="2400" dirty="0"/>
              <a:t>  </a:t>
            </a:r>
            <a:r>
              <a:rPr altLang="cs-CZ" sz="2400" dirty="0" err="1"/>
              <a:t>stanovených</a:t>
            </a:r>
            <a:r>
              <a:rPr altLang="cs-CZ" sz="2400" dirty="0"/>
              <a:t> </a:t>
            </a:r>
            <a:r>
              <a:rPr altLang="cs-CZ" sz="2400" dirty="0" err="1"/>
              <a:t>výrobcem</a:t>
            </a:r>
            <a:r>
              <a:rPr altLang="cs-CZ" sz="2400" dirty="0"/>
              <a:t>. </a:t>
            </a:r>
            <a:endParaRPr lang="cs-CZ" altLang="cs-CZ" sz="2400" dirty="0"/>
          </a:p>
          <a:p>
            <a:pPr>
              <a:buNone/>
            </a:pPr>
            <a:r>
              <a:rPr lang="cs-CZ" altLang="cs-CZ" sz="2400" dirty="0">
                <a:solidFill>
                  <a:schemeClr val="bg1">
                    <a:lumMod val="50000"/>
                  </a:schemeClr>
                </a:solidFill>
              </a:rPr>
              <a:t>c) </a:t>
            </a:r>
            <a:r>
              <a:rPr lang="cs-CZ" altLang="cs-CZ" sz="2400" dirty="0"/>
              <a:t>pokud se prokáže účinnost a použitelnost jiných způsobů sterilizace, používají se za podmínek stanovených orgánem ochrany veřejného zdraví.</a:t>
            </a:r>
          </a:p>
          <a:p>
            <a:pPr>
              <a:buNone/>
            </a:pPr>
            <a:endParaRPr altLang="cs-CZ" sz="2400" dirty="0"/>
          </a:p>
          <a:p>
            <a:pPr eaLnBrk="1" hangingPunct="1">
              <a:buFontTx/>
              <a:buNone/>
            </a:pPr>
            <a:endParaRPr altLang="cs-CZ" sz="2800" dirty="0"/>
          </a:p>
        </p:txBody>
      </p:sp>
      <p:pic>
        <p:nvPicPr>
          <p:cNvPr id="103428" name="Picture 5" descr="https://encrypted-tbn2.google.com/images?q=tbn:ANd9GcQEDcfAfuCWSTCiYUS6poZTWh57ooRURZBnPEffCqlYaT4-bYhkOg">
            <a:extLst>
              <a:ext uri="{FF2B5EF4-FFF2-40B4-BE49-F238E27FC236}">
                <a16:creationId xmlns:a16="http://schemas.microsoft.com/office/drawing/2014/main" id="{1BE9545D-AC40-405B-B0A0-18C0AB725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16" y="5235681"/>
            <a:ext cx="4191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7" descr="https://encrypted-tbn3.google.com/images?q=tbn:ANd9GcQqJdtP4J545dTyABQwaDunHvINKsYa5EXe33n3-CIgQjCzQbG7">
            <a:extLst>
              <a:ext uri="{FF2B5EF4-FFF2-40B4-BE49-F238E27FC236}">
                <a16:creationId xmlns:a16="http://schemas.microsoft.com/office/drawing/2014/main" id="{354D7DA0-754F-46A0-BA07-D396808A5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833" y="5040418"/>
            <a:ext cx="360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F9DBFC67-EC5F-467D-8DEE-B6D1E8568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>
                <a:solidFill>
                  <a:schemeClr val="bg1">
                    <a:lumMod val="50000"/>
                  </a:schemeClr>
                </a:solidFill>
              </a:rPr>
              <a:t>Obaly</a:t>
            </a:r>
            <a:endParaRPr alt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66B129C5-A778-4D01-B295-5F7EF30912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S</a:t>
            </a:r>
            <a:r>
              <a:rPr altLang="cs-CZ" sz="2400" dirty="0" err="1"/>
              <a:t>louží</a:t>
            </a:r>
            <a:r>
              <a:rPr altLang="cs-CZ" sz="2400" dirty="0"/>
              <a:t> k </a:t>
            </a:r>
            <a:r>
              <a:rPr altLang="cs-CZ" sz="2400" dirty="0" err="1"/>
              <a:t>ochraně</a:t>
            </a:r>
            <a:r>
              <a:rPr altLang="cs-CZ" sz="2400" dirty="0"/>
              <a:t> </a:t>
            </a:r>
            <a:r>
              <a:rPr altLang="cs-CZ" sz="2400" dirty="0" err="1"/>
              <a:t>vysterilizovaných</a:t>
            </a:r>
            <a:r>
              <a:rPr altLang="cs-CZ" sz="2400" dirty="0"/>
              <a:t> </a:t>
            </a:r>
            <a:r>
              <a:rPr altLang="cs-CZ" sz="2400" dirty="0" err="1"/>
              <a:t>předmětů</a:t>
            </a:r>
            <a:r>
              <a:rPr altLang="cs-CZ" sz="2400" dirty="0"/>
              <a:t> </a:t>
            </a:r>
            <a:r>
              <a:rPr altLang="cs-CZ" sz="2400" dirty="0" err="1"/>
              <a:t>před</a:t>
            </a:r>
            <a:r>
              <a:rPr altLang="cs-CZ" sz="2400" dirty="0"/>
              <a:t> </a:t>
            </a:r>
            <a:r>
              <a:rPr altLang="cs-CZ" sz="2400" dirty="0" err="1"/>
              <a:t>sekundární</a:t>
            </a:r>
            <a:r>
              <a:rPr altLang="cs-CZ" sz="2400" dirty="0"/>
              <a:t>  </a:t>
            </a:r>
            <a:r>
              <a:rPr altLang="cs-CZ" sz="2400" dirty="0" err="1"/>
              <a:t>kontaminací</a:t>
            </a:r>
            <a:r>
              <a:rPr altLang="cs-CZ" sz="2400" dirty="0"/>
              <a:t> </a:t>
            </a:r>
            <a:r>
              <a:rPr altLang="cs-CZ" sz="2400" dirty="0" err="1"/>
              <a:t>až</a:t>
            </a:r>
            <a:r>
              <a:rPr altLang="cs-CZ" sz="2400" dirty="0"/>
              <a:t>  do </a:t>
            </a:r>
            <a:r>
              <a:rPr altLang="cs-CZ" sz="2400" dirty="0" err="1"/>
              <a:t>jejich</a:t>
            </a:r>
            <a:r>
              <a:rPr altLang="cs-CZ" sz="2400" dirty="0"/>
              <a:t> </a:t>
            </a:r>
            <a:r>
              <a:rPr altLang="cs-CZ" sz="2400" dirty="0" err="1"/>
              <a:t>použití</a:t>
            </a:r>
            <a:r>
              <a:rPr lang="cs-CZ" altLang="cs-CZ" sz="2400" dirty="0"/>
              <a:t>.</a:t>
            </a:r>
            <a:r>
              <a:rPr altLang="cs-CZ" sz="2400" dirty="0"/>
              <a:t>  </a:t>
            </a:r>
          </a:p>
          <a:p>
            <a:pPr eaLnBrk="1" hangingPunct="1"/>
            <a:r>
              <a:rPr lang="cs-CZ" altLang="cs-CZ" sz="2400" dirty="0"/>
              <a:t>O</a:t>
            </a:r>
            <a:r>
              <a:rPr altLang="cs-CZ" sz="2400" dirty="0" err="1"/>
              <a:t>bal</a:t>
            </a:r>
            <a:r>
              <a:rPr altLang="cs-CZ" sz="2400" dirty="0"/>
              <a:t> s </a:t>
            </a:r>
            <a:r>
              <a:rPr altLang="cs-CZ" sz="2400" dirty="0" err="1"/>
              <a:t>vysterilizovaným</a:t>
            </a:r>
            <a:r>
              <a:rPr altLang="cs-CZ" sz="2400" dirty="0"/>
              <a:t> </a:t>
            </a:r>
            <a:r>
              <a:rPr altLang="cs-CZ" sz="2400" dirty="0" err="1"/>
              <a:t>materiálem</a:t>
            </a:r>
            <a:r>
              <a:rPr altLang="cs-CZ" sz="2400" dirty="0"/>
              <a:t> se </a:t>
            </a:r>
            <a:r>
              <a:rPr altLang="cs-CZ" sz="2400" dirty="0" err="1"/>
              <a:t>označuje</a:t>
            </a:r>
            <a:r>
              <a:rPr altLang="cs-CZ" sz="2400" dirty="0"/>
              <a:t> </a:t>
            </a:r>
            <a:r>
              <a:rPr altLang="cs-CZ" sz="2400" dirty="0" err="1"/>
              <a:t>datem</a:t>
            </a:r>
            <a:r>
              <a:rPr altLang="cs-CZ" sz="2400" dirty="0"/>
              <a:t> </a:t>
            </a:r>
            <a:r>
              <a:rPr altLang="cs-CZ" sz="2400" dirty="0" err="1"/>
              <a:t>sterilizace</a:t>
            </a:r>
            <a:r>
              <a:rPr altLang="cs-CZ" sz="2400" dirty="0"/>
              <a:t>, </a:t>
            </a:r>
            <a:r>
              <a:rPr altLang="cs-CZ" sz="2400" dirty="0" err="1"/>
              <a:t>datem</a:t>
            </a:r>
            <a:r>
              <a:rPr altLang="cs-CZ" sz="2400" dirty="0"/>
              <a:t>  </a:t>
            </a:r>
            <a:r>
              <a:rPr altLang="cs-CZ" sz="2400" dirty="0" err="1"/>
              <a:t>exspirace</a:t>
            </a:r>
            <a:r>
              <a:rPr altLang="cs-CZ" sz="2400" dirty="0"/>
              <a:t> </a:t>
            </a:r>
            <a:r>
              <a:rPr altLang="cs-CZ" sz="2400" dirty="0" err="1"/>
              <a:t>vysterilizovaného</a:t>
            </a:r>
            <a:r>
              <a:rPr altLang="cs-CZ" sz="2400" dirty="0"/>
              <a:t> </a:t>
            </a:r>
            <a:r>
              <a:rPr altLang="cs-CZ" sz="2400" dirty="0" err="1"/>
              <a:t>materiálu</a:t>
            </a:r>
            <a:r>
              <a:rPr altLang="cs-CZ" sz="2400" dirty="0"/>
              <a:t> a </a:t>
            </a:r>
            <a:r>
              <a:rPr altLang="cs-CZ" sz="2400" dirty="0" err="1"/>
              <a:t>kódem</a:t>
            </a:r>
            <a:r>
              <a:rPr altLang="cs-CZ" sz="2400" dirty="0"/>
              <a:t> </a:t>
            </a:r>
            <a:r>
              <a:rPr altLang="cs-CZ" sz="2400" dirty="0" err="1"/>
              <a:t>pracovníka</a:t>
            </a:r>
            <a:r>
              <a:rPr altLang="cs-CZ" sz="2400" dirty="0"/>
              <a:t> </a:t>
            </a:r>
            <a:r>
              <a:rPr altLang="cs-CZ" sz="2400" dirty="0" err="1"/>
              <a:t>odpovídajícího</a:t>
            </a:r>
            <a:r>
              <a:rPr altLang="cs-CZ" sz="2400" dirty="0"/>
              <a:t> </a:t>
            </a:r>
            <a:r>
              <a:rPr altLang="cs-CZ" sz="2400" dirty="0" err="1"/>
              <a:t>také</a:t>
            </a:r>
            <a:r>
              <a:rPr altLang="cs-CZ" sz="2400" dirty="0"/>
              <a:t>  za </a:t>
            </a:r>
            <a:r>
              <a:rPr altLang="cs-CZ" sz="2400" dirty="0" err="1"/>
              <a:t>neporušenost</a:t>
            </a:r>
            <a:r>
              <a:rPr altLang="cs-CZ" sz="2400" dirty="0"/>
              <a:t> </a:t>
            </a:r>
            <a:r>
              <a:rPr altLang="cs-CZ" sz="2400" dirty="0" err="1"/>
              <a:t>obalu</a:t>
            </a:r>
            <a:r>
              <a:rPr altLang="cs-CZ" sz="2400" dirty="0"/>
              <a:t> a </a:t>
            </a:r>
            <a:r>
              <a:rPr altLang="cs-CZ" sz="2400" dirty="0" err="1"/>
              <a:t>kontrolu</a:t>
            </a:r>
            <a:r>
              <a:rPr altLang="cs-CZ" sz="2400" dirty="0"/>
              <a:t> </a:t>
            </a:r>
            <a:r>
              <a:rPr altLang="cs-CZ" sz="2400" dirty="0" err="1"/>
              <a:t>procesového</a:t>
            </a:r>
            <a:r>
              <a:rPr altLang="cs-CZ" sz="2400" dirty="0"/>
              <a:t> </a:t>
            </a:r>
            <a:r>
              <a:rPr altLang="cs-CZ" sz="2400" dirty="0" err="1"/>
              <a:t>testu</a:t>
            </a:r>
            <a:r>
              <a:rPr altLang="cs-CZ" sz="2400" dirty="0"/>
              <a:t>. 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6FEE36D2-6A5A-40D3-8AC9-EDB43D5F5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460" y="741382"/>
            <a:ext cx="4733978" cy="29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https://encrypted-tbn0.google.com/images?q=tbn:ANd9GcRdafdvQNuexCgobDQO7YJNqIOqvs8aduBxGIi2Wr80hDE1r0kQ">
            <a:extLst>
              <a:ext uri="{FF2B5EF4-FFF2-40B4-BE49-F238E27FC236}">
                <a16:creationId xmlns:a16="http://schemas.microsoft.com/office/drawing/2014/main" id="{85E94C96-0CC1-40FF-90D6-16BC1084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7" y="456113"/>
            <a:ext cx="4081824" cy="341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https://encrypted-tbn0.google.com/images?q=tbn:ANd9GcQ7CwISYVUh_-dW1BsG49je_hEWZWMlApc_HJrP2_K8Ff8x3Q1N">
            <a:extLst>
              <a:ext uri="{FF2B5EF4-FFF2-40B4-BE49-F238E27FC236}">
                <a16:creationId xmlns:a16="http://schemas.microsoft.com/office/drawing/2014/main" id="{EAFBE4AA-89A3-46EE-A753-799FDD206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748" y="3740130"/>
            <a:ext cx="16684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s://encrypted-tbn0.google.com/images?q=tbn:ANd9GcRbREfEutZtfTc2IdkN9Ps3PoYH2jTrDtMVZuG68nFyi-ERzkMr4g">
            <a:extLst>
              <a:ext uri="{FF2B5EF4-FFF2-40B4-BE49-F238E27FC236}">
                <a16:creationId xmlns:a16="http://schemas.microsoft.com/office/drawing/2014/main" id="{150395DD-F524-4E09-980D-D327CBADD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57" y="3776642"/>
            <a:ext cx="346233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18A831B9-C49C-4596-ACF4-59CCB2CC8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br>
              <a:rPr b="1" dirty="0">
                <a:solidFill>
                  <a:schemeClr val="tx2"/>
                </a:solidFill>
              </a:rPr>
            </a:br>
            <a:r>
              <a:rPr lang="cs-CZ" dirty="0"/>
              <a:t>Obalové materiály</a:t>
            </a:r>
            <a:endParaRPr dirty="0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6CAA3043-A8D1-4C42-84C5-F9A9A00E98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altLang="cs-CZ" sz="2400" dirty="0" err="1"/>
              <a:t>Pevné</a:t>
            </a:r>
            <a:r>
              <a:rPr altLang="cs-CZ" sz="2400" dirty="0"/>
              <a:t>, </a:t>
            </a:r>
            <a:r>
              <a:rPr altLang="cs-CZ" sz="2400" dirty="0" err="1"/>
              <a:t>opakovaně</a:t>
            </a:r>
            <a:r>
              <a:rPr altLang="cs-CZ" sz="2400" dirty="0"/>
              <a:t> </a:t>
            </a:r>
            <a:r>
              <a:rPr altLang="cs-CZ" sz="2400" dirty="0" err="1"/>
              <a:t>používané</a:t>
            </a:r>
            <a:r>
              <a:rPr altLang="cs-CZ" sz="2400" dirty="0"/>
              <a:t> </a:t>
            </a:r>
            <a:r>
              <a:rPr altLang="cs-CZ" sz="2400" dirty="0" err="1"/>
              <a:t>sterilizační</a:t>
            </a:r>
            <a:r>
              <a:rPr altLang="cs-CZ" sz="2400" dirty="0"/>
              <a:t> </a:t>
            </a:r>
            <a:r>
              <a:rPr altLang="cs-CZ" sz="2400" dirty="0" err="1"/>
              <a:t>obaly</a:t>
            </a:r>
            <a:r>
              <a:rPr altLang="cs-CZ" sz="2400" dirty="0"/>
              <a:t> </a:t>
            </a:r>
            <a:r>
              <a:rPr altLang="cs-CZ" sz="2400" dirty="0" err="1"/>
              <a:t>jsou</a:t>
            </a:r>
            <a:r>
              <a:rPr altLang="cs-CZ" sz="2400" dirty="0"/>
              <a:t> </a:t>
            </a:r>
            <a:r>
              <a:rPr altLang="cs-CZ" sz="2400" dirty="0" err="1"/>
              <a:t>kazety</a:t>
            </a:r>
            <a:r>
              <a:rPr altLang="cs-CZ" sz="2400" dirty="0"/>
              <a:t> a </a:t>
            </a:r>
            <a:r>
              <a:rPr altLang="cs-CZ" sz="2400" dirty="0" err="1"/>
              <a:t>kontejnery</a:t>
            </a:r>
            <a:r>
              <a:rPr altLang="cs-CZ" sz="2400" dirty="0"/>
              <a:t>, </a:t>
            </a:r>
            <a:r>
              <a:rPr altLang="cs-CZ" sz="2400" dirty="0" err="1"/>
              <a:t>které</a:t>
            </a:r>
            <a:r>
              <a:rPr altLang="cs-CZ" sz="2400" dirty="0"/>
              <a:t>   </a:t>
            </a:r>
            <a:r>
              <a:rPr altLang="cs-CZ" sz="2400" dirty="0" err="1"/>
              <a:t>jsou</a:t>
            </a:r>
            <a:r>
              <a:rPr altLang="cs-CZ" sz="2400" dirty="0"/>
              <a:t>  </a:t>
            </a:r>
            <a:r>
              <a:rPr altLang="cs-CZ" sz="2400" dirty="0" err="1"/>
              <a:t>výrobcem</a:t>
            </a:r>
            <a:r>
              <a:rPr altLang="cs-CZ" sz="2400" dirty="0"/>
              <a:t>  </a:t>
            </a:r>
            <a:r>
              <a:rPr altLang="cs-CZ" sz="2400" dirty="0" err="1"/>
              <a:t>označeny</a:t>
            </a:r>
            <a:r>
              <a:rPr altLang="cs-CZ" sz="2400" dirty="0"/>
              <a:t>  </a:t>
            </a:r>
            <a:r>
              <a:rPr altLang="cs-CZ" sz="2400" dirty="0" err="1"/>
              <a:t>jako</a:t>
            </a:r>
            <a:r>
              <a:rPr altLang="cs-CZ" sz="2400" dirty="0"/>
              <a:t>  </a:t>
            </a:r>
            <a:r>
              <a:rPr altLang="cs-CZ" sz="2400" dirty="0" err="1"/>
              <a:t>zdravotnický</a:t>
            </a:r>
            <a:r>
              <a:rPr altLang="cs-CZ" sz="2400" dirty="0"/>
              <a:t> </a:t>
            </a:r>
            <a:r>
              <a:rPr altLang="cs-CZ" sz="2400" dirty="0" err="1"/>
              <a:t>prostředek</a:t>
            </a:r>
            <a:r>
              <a:rPr altLang="cs-CZ" sz="2400" dirty="0"/>
              <a:t>. Na </a:t>
            </a:r>
            <a:r>
              <a:rPr altLang="cs-CZ" sz="2400" dirty="0" err="1"/>
              <a:t>každý</a:t>
            </a:r>
            <a:r>
              <a:rPr altLang="cs-CZ" sz="2400" dirty="0"/>
              <a:t> </a:t>
            </a:r>
            <a:r>
              <a:rPr altLang="cs-CZ" sz="2400" dirty="0" err="1"/>
              <a:t>pevný</a:t>
            </a:r>
            <a:r>
              <a:rPr altLang="cs-CZ" sz="2400" dirty="0"/>
              <a:t>   </a:t>
            </a:r>
            <a:r>
              <a:rPr altLang="cs-CZ" sz="2400" dirty="0" err="1"/>
              <a:t>sterilizační</a:t>
            </a:r>
            <a:r>
              <a:rPr altLang="cs-CZ" sz="2400" dirty="0"/>
              <a:t> </a:t>
            </a:r>
            <a:r>
              <a:rPr altLang="cs-CZ" sz="2400" dirty="0" err="1"/>
              <a:t>obal</a:t>
            </a:r>
            <a:r>
              <a:rPr altLang="cs-CZ" sz="2400" dirty="0"/>
              <a:t> je </a:t>
            </a:r>
            <a:r>
              <a:rPr altLang="cs-CZ" sz="2400" dirty="0" err="1"/>
              <a:t>nutno</a:t>
            </a:r>
            <a:r>
              <a:rPr altLang="cs-CZ" sz="2400" dirty="0"/>
              <a:t> </a:t>
            </a:r>
            <a:r>
              <a:rPr altLang="cs-CZ" sz="2400" dirty="0" err="1"/>
              <a:t>umístit</a:t>
            </a:r>
            <a:r>
              <a:rPr altLang="cs-CZ" sz="2400" dirty="0"/>
              <a:t> </a:t>
            </a:r>
            <a:r>
              <a:rPr altLang="cs-CZ" sz="2400" dirty="0" err="1"/>
              <a:t>procesový</a:t>
            </a:r>
            <a:r>
              <a:rPr altLang="cs-CZ" sz="2400" dirty="0"/>
              <a:t> test. </a:t>
            </a:r>
          </a:p>
          <a:p>
            <a:pPr eaLnBrk="1" hangingPunct="1"/>
            <a:endParaRPr altLang="cs-CZ" dirty="0"/>
          </a:p>
        </p:txBody>
      </p:sp>
      <p:sp>
        <p:nvSpPr>
          <p:cNvPr id="109572" name="AutoShape 5" descr="data:image/jpeg;base64,/9j/4AAQSkZJRgABAQAAAQABAAD/2wCEAAkGBhQSERUUEhQWFBUVGBgUGBgUFxgWGBgVFRcXFxgdFxgaHCYfGBskGRUXIC8iIycpLCwtGh4xNzAqNSYrLCkBCQoKDgwOFw8PGikcHhwtLCksLDUsLCwqKSkpKSkpKSwsLCksLCkpKSksKSkpLCkpLC0sKSksKSksKSksLCwpKf/AABEIALgBEQMBIgACEQEDEQH/xAAbAAABBQEBAAAAAAAAAAAAAAAAAgMEBQYBB//EAEQQAAEDAgQDBQQHBQYHAQEAAAECAxEAIQQSMUEFIlEGEzJhcUKBkfAHIzNSobHBFGJy0eEVQ1OSsvEkNERjgqLSFhf/xAAaAQEBAQEBAQEAAAAAAAAAAAAAAQIDBAUG/8QALREAAgIBAwIDBwUBAAAAAAAAAAECEQMEITESQRMycVFhgaGx0fEFFSKR4RT/2gAMAwEAAhEDEQA/APbqKKKAKKKKAKKKKAKKKKAKKKKAKKKKAKKKKAKKKKAKKKKAKKKKAKKKKAKKKKAKKKKAKKKKAKKKKAKKKKAKKKKAKKKKAKKKKAKKKKAKKKKAKKKKAKKJrmagO0TULG8aZa+0cSk9CeY3AskX3HxFZ3G/SOyCEsIW6oxAumZEi0FVyUi4Hi8jWXJLlg1801iMUltOZaglPVRAHxNYxzivEHkkpSGUwSNASIkdVXAOkeIdL4j+wDiHm8y3nXJmXHVJzKi2VYSSnKeYmU6QBeajmk0vaD0fin0i4RmwUXFfu2GpGp1Fj4QdPSapnt1iXgVNMQmxALbrhIK8viCkDy01EedNcH7BMtHMtCVq2SlMNp02MqXGkqN62OGEJgCBtGkaQK1uQyGH+kh1Md9hwCdftUe0pNpQoHmTGus9KlsfSmwRzNrH8Km1bA7qSd401FaBYv8AO1RXuFtLHM2g2i6R90p6fdURtqaNNcA4x27witVqTtzNr6hOoBGpG+9S8P2qwi7IxLJPTvEA/AmaqHeyuGV/cpEj2bG4A2NtPmTOB7Q9kHk41YaI7glCwFEEJkcyMpk+Yrjky+EuqdV6mkr2R7MziUrEoUFD90g/lTk15G32PayiLHqAkT52FjVuz2WxCUgtYpxEjTM4mJRGiVxYgRbUk9Z8+DX487agnsalBx5PRZorz5bPE0A5H82tpQrUAjxoJMQQBMkn0pQ47xNEyhChJ8SExYiOZLiRASdYuel69Syxf4Zg39FZbgPbEPPdwtTJcIUYZUpUBJM5psLZTCVHUjaTqa6gKKKKAKKKKAKKKKAKKKKAKKKKAKKKKAKKJprEYtDaczi0oT1WQkfE0A7RWdxnbjDpkIK3T+4m0yR4lQNRFp1FVeI7V4p2zLSWwZAUrmO8HmAAOhiDoR51xnnxw2b39nL/AKKotm1Kqqcd2rwzU5nQSNkc53PszFgdY0NZVzhbr98S8tQM8oPLBChEDliFkabJ1IqUxwlpEEIBPne5ufxk+861z8XJLywr12+XIpLljz3bdxZjD4cnTmc908qTGmb2tU9DNV+ITjH7OvZQbFKCUi4iwTBN80ST7PSath5D4Wt8/O1dCeu1Xw5y88v62+7+hHKuEVmF7NMpuuXDcmTlSSZPhEbqXr1irbCtIb8CEpH7oA+fnaj5/KuF7Trb84/P52rahixb7L3/AJG7JS1yk+h/Kay/CsND7agNDv5pNaNvMoWSff7v0UfeKTh+EhJkm/X4fqPxr4+t1DlkxyxS2jz8jrBUnfcXiOIBMDrAsCdSBJjQcw1/maeYxxjwKv1t53v86U4nDpGgFLyVqf6hkflSRFBIYOM3yn/auIxqSYg6DUEa6T520qRlpRRakdfm9iYcEMpxA8tOo8vn3is/2hRmUodQNdLD8qn4/juGastaSdITze7psd9j0qld406/Iw+GASZ539LgbHXWNDofKt6iGbVwUWune7/wQag75JDKSUwBMdBYevT31Me7T4dhCUqWFKAAyoIUZgCPWSOtU54Qtf8AzD6lj/Da+rQBNhbyA6b1Iw+CQ0PqkJRaJiTvqTc6110WkhpW5dXU2Jz6hON7SYlaMzDaGU6leIkhKRJmNzvERfWoLnAVuH/i8Q49NwPAiCmbAXi341YSVHKRINrgG3nOtP47EBEEg6HTyEfrX1FJNWjixns1gUM4ltLaEoHNoI2V/Lea39YHs7jUOYtsJNxnMERsofr/ALVvqrKgoooqFCiiigCiiigCiiigCiiigGsTikNpzLUEiwlRAEnQSayXFvpD7sHusM8uBIKkKQk2JFkpUq8RcDUTGtXfa1vNg3gZAKYJSYMEgGCPImvKUdlFJWUs4lxBMx08Ig7aCD531miVkLPiHb/EvCApbIJiWmgDEq++SoDLkMiIOYXtSuEcNaeczKWt1wCSpxRKhM6EqJ6zpUE4LGpBKHkOJk/aJkeQ5groZ39IpbfG8a0Z/Z2lgT4YAMaCAU3N/Svn59POclvta79vRHSMkka9rAoT4Uj8/Tb0+b1IIrIr+kAt/bYRwXIlExaLwUmx9Zsaeb+krBKgKWtsn76fzM/p/OvbDFGG0Ukc93yakCBf8fSlAdeo/WqjDdpMO5AQ817NyqLEkHUDQQfO4q0YwgdH2qViIPdqB1QEqggk+IBQ3EV5c2qePiLZqMbBT4ECegHqTA/G3qfeOoStYlAsRIKrA2Ch8ZjyPxqyThUp9kDU6feOY/EgH1pyK+Xk1+WXGx1WNEFHDp8ZkXsLWlQ/0ke8VJaw6U6D377TfzgU9FdSK8cpSk99zfAAV3LUTiHGGWAS64lAAkybwPL+dZtXb/vTGDw7rwkAuEZEAHcZon416sejzZO1GHJI14HSq7iHaFhkHO4mRsmFG19rbdazb7eKeP17wbTPgbvcZTB21BGh8UdKXhOEstEEIzK+84cx0SN9LCvbHRQj53ZhzfYku9rnXDGGw5I++5ZNswmdNvPUG96hOYN94/8AE4g5fuNaeyDc22Og9ojpVg4sn5936UypUfPpXpXTDyRM+o3huGtNkFCBm6nmVqTqfNRPvNSlKv8Ap8K6UBAC3ZAPhQkStenhGwtqbVmXn3sS8cyi2ynlQ0y4tuVQftFo5lEAyTrIAGWCa6KEp7yIzSKVA+fnrTKnLVmcUsoWW0EmIHJiMUVdOb60wrWZ/O1SUYp2TBfG9niuNZ+0C7Tr0q+F7x1F7hXgglbhCUJBlSiAke826VBx/HWnlJQwFPLVITBDaDp7a4zaeyDVY8ytxaS4h1asxQkqaYc5omEw0n/MNetNMLCVpX3aVEhRSpeHWZKDqCMQICYuYtXaMelUQ2/ZLgD7bnevLbAylIbbSTEmZLhuTroIvWurz5r6QnUgZktKsIlL6Lze4DlvO9Of/wBRjVlo+ScSAf8AK40itsG9orEtfSakxOGXfZD2GUdtu9FTsN9ILS1BJYxSSTF2cw+KFKH41CmooqgT25wpiVOpzZozYfEJ8Pi1b2p1rtrglR/xTIkZhmWESOvNFrG9AXVFQWOO4dfgfZV/C6g/kamIcB0IPoZ/KgFUUE0A0AUUUUBWdpkzhHv4CfhesI0B3xNhc/6dZ/r71a16BxsA4d0EhILa7mABY3M2ryHh3FGlkqL6FzEcwSRM6ybmw16VG2lsRl4lz6uN8w+dOoj9BYhbDB1H8tZB94+TTbLomwmemka/r/tUpt0dfP3jTfz1n3mb/PyuTdtG0gcbtzGbCBGlhPxMnQa761Be4SlaU8jZ5jnKxJy9E9DcVZEyY6fqJ+bCo2NwpV3cJnK6CeYpgDU28UTpXvxbwRh8lb/+Nwy831aUm4lNpBMGSm8HT9dqQrsQieR1xOu49oAfkARtIkTrWhZEW00/X9P97wXwOnzb56epuR48uWSm0aSszrfAMY0fqcYqJ0OYezAFj96+kzIp9viPFGoktOi0zEwEyoyUg6wRfSZ0vfAX/l+UR+Ef+OgpAJ6/Pz8jWs+LfmimaoaR2kxuRJVhWgopBJ7+wnrCSajYheNekOutsIM8rOZSogjVUX92oq/cNhtY/kPnf3VWYpXNSMoR8sUiNMrjwNpNwM6r873PHiulMgWJ+FrWq1w+EWlaiVSjNKUZQMoiNhfreoqnb/PX5/pVuV69K9OKTldmHsVKl3Hz0pXefPoKjq6mwGpNgI6k+/8ApUgOsoaGIcXLZMJKBPeEWhHUSIkwK4RhKT2NWKYbUs5UiSenTczsK7+2NteEpWsGC4QVNoMjwD+9WNeg61Ru9oS7KUoyNfdB8cAD6xWq9rWHwNJ75SjJsBoBYACdBtp+B6GPXDElyZbGEF5WIWolTipBUVKgFFtAbaxa+nS1CMEpa4hUQQRmMErzEyYGcmT63gG8TGuLtoOQzKl5TykgHKmM2tybadJtcS8FimgsytI1NyASAL26XEi825V2ro4kODg4EDYmAlOnsToDJg3ACj1A1qZhWEgCBtPv+sE6mfWVeShpT2IxDatFJ0B1tB7sidRHKbEKj7qNQpCQZuCdDebwu2pkwRaVE9FCnSiCg5+PLe8wUGDYzrMEKj7idaSlVvcN/wB1QE+fS/kAfDThZ8/5RyW9PKwH3U0ruon4dIkLkbET0tP3ViqDgZEwoCJymRtnEpNtNOWw/cGtZYYYJcKwlJQpC21ZoEAjlM/uxOtavKc02tB6e2j0ge9I8xpWWe8JPWwnQn0/rQERjh6QQgQtITmvBBJi59wA91TMHwdlTqAUJMqAI0/KP0rvA+GqUZIAATFrAmdvdc+ddwyCnHJRc3nSZtJtB/I15cuojBqPdujaiywPZli0ZtzZZkwJ2+6fug+ca0h3s/Oj7wsUznMEkqyiJIi3hGadjtVi65YnqOtjCVdSQYjqqNsmlBFz/FlP+YyCetwYN+rata7KKM2UWJ7MLUCFOhcpCPrEpgkFMpUSDCBIIF1CLpFQ8R2YWMxCWFQEf3aGyTA8RCR3cCYlQzQI6VqmlXk7BJ9B9WReRA96R0jSpCMOIK3ORtI5iTlgQZCZAj3BFtc2tdCmZwnZ18KUtx04ZltWcuMuvIKosUhBVlCddkEECQRavROBY4vMhyCAq6QoQcuxPWddtfKsit/vyHHEhOHSR3LR5e8JUB3jk+zKrA61p+y7xWxmO63I9AogDygCI/WajBb0UUVCjDyCR/PSsdxvs7hTmKsK06q5+rSlJ39oQAb61t16H0qt7qtIjPA18AxTTiiGnGm55QMylARAlbcA26pq7wrbuUFOKIP3XkBWxTvB1vXrisKnpTTnDEKF0g+oBrnLG3w6CZ5knF4xHhDDvopSDECbaSSPyrrnaN4R3mFfTBCj3CkOAwbg9QYFq3z/AGSYV/dgfwyn8qhudjU+w44n1IV+YrmvGjxTLsZjD9tsMTCi40dYdbWjQE6xFWmG400scjiFXnlWPaEgR1i/87Q9iOyz2ziFjopMflNVWK7IqPjwqFeaIB0jyOlcJ23coP4FXqXCcRb3a32/S/8ATr3vp3t+luvQ+vu1GSc7Pob0GJYgjwqXl5RA6iIqOrEONeDFqWABZxCVmxvexk9a51Di2vgatnohf5R6fqPXaq545lECT0+FYlr6Q1FKUrcVmTblwhIk6nN32U23q2wzDmKEZ3XEn2QAyg665DKtd1V08FR3bI5Fli+JNNqhS8yvuNDvF7m4TppvFMr41iXIDaE4dPVz6xz/ACJ5Un1Jq64X2NIAkBtP3UCPid60eA7PNtxAv1N67QjJcKvqZMThuzC31ZnM7p1zPGQPRAhI+FQe0LGJYfSMPiAiAlLiMkptzXTMKJSogSLRXrCWRXmna7/m3vVP+hG9vxke/TrGHT3sghKsYkytWCcvzEs5TFspsm58rbRSEYx8QFYbCHUHKtxECLRcflsOgpSVwkz90/kR5jX1HpemClS9BlQNzafFoJn2Y+Bk10JYhUqWla8ItJM/Z4oZUm0EpIUAekVG4Xh2GcpThcUlaySVuBDxJEnmJCQnW2lWgETlk63ImYzaDfTXbpT4w9yQIgGRqP7zXr4dRAq0CCrjGHcmVPpLg+rzsExk8Ryh29hqR5imhx3CFQyvMxM83ftK0NvAsaxzTptV33Rn2tzYzMFcHf7uwg9RTuMwaIJyBcTAKQoqjbmGtS2hSKPB4xJKYcaF1ElGKAyk2EZ0pk2vpUtpawJQpwwCkBDuHc1JJgB2ybm8TM2pj+yEFvOrDt5yDyJbbSZzEATAAsnWdxSHeyjUA9wbx4FLBE9RmEVbYotCvEJzEKdOXKBLCzeRdKkgiRHi3HrRhOEOLusEJOvKpCvd09agNdmGkxAWnLJs4d7woxfS16fb4E6nLkxOIASSSC5OYXsfuxB2rlOVqroppW2wAAKxL+K7zHZmYcS2IWkZcxhKpKZBCkiRJjYxsatGUYuITjc+U8+ZCTZVx1i06zPlQ1w7GA/9Gu/MSylJg9AEiTrqffXkho0pqcndcGurah1HFjErbcBKSokBRGigIJuU80ZibdCKeHG2xqFJsDdJ0zA5R5fBP7oqCtrGAc+DZVqk906UQmx2UJBMmPLzpPDnX3EOrOBdVoI/aBlITcCSrlTbbpFe/Y5l7wpSHJUFciACpVwAClE5TGtjpB0kqFQMXjA/Clpy4VB+rb0L6x7SrfZg387HSJh4Z/EvT+1oDLIulhtQKnV2hKrehOukX0KuKvlRSTYlCYA0AJJhO8X63sZMiqilpwJZedW4u+UAjoL8sDyCbe46xF/2RT/wqPMqPxUY2FUHZlxKQ8SQlIRcmIASTJM9AN61HAGkpw7YScwjWImTMx76jCLCiiismgNQqm1ArUSM6quClob86WvKgSogeZsPiatkGooy1X43tdhEeLEtWMcqs9+kIkzY28qqcV9IuGR4UvOejfdj4ulFLFGnDVBYHSsG59LKebI0hEAkd66VSRoMraDr/FUN76QsW5mDU/3aR3bEQpYmFFxS9b5TAmJisuaXJUrPRzhk9KhY/hOGKSX0NAblwJSPiawRxWNdVKlOpT3ilQt0xkEAJUlrIFIJIhQTzHSark9mMQuApxtJyLSDk7xcrWUEKWZK0m8qSSZ5RJmsRyKXBao1y2eENyqGFZYJ7sKdjNpIbBiTp1pxztzhGDkS2tML7oyENBKgJJVnUFBP72UiswOx6SJcfeWD3YErjlSLpMWIJgAWKdAFKsHkdlsMi4bEpzq5uaMwSn2psCYAIMHdSrDe5B3F/TFaWmm08qlc6luFKgYSFhKUgAiDIUYmoj3bniDpIbCkc7aLNIbhRTmWlal5imdlSmE3OtWTWBbQQEISBARASPAHRCdFFScw0OcTupVkrBnLvJTBmdVKsLqmSNiqTss+HLi33FmffTjnvtHVR9YYcdXosQhC0ghIKQCpKiB94mIprDYNTRDd1qSEAQmCQUJVvzb62J1mDfQtOWH/AIadSFRBGhJE2gzfmIKxQ8Z4g4jEJDbSlpKGgTlEZiBJIAGZIEKvrrzRJkIdO7bYbsuA194yfupvGpv579fIipOXW2gNtQIzanSIPWPKahYXjLXIA082XCUDlgykHUnQHNT6OLYdYSEE/WFYQMpklAOYCOma+/nXW0SiUE3KpG99Pvxl676QK67Puva2pz6z7WtrnWmGuKMqgpcSAsKI15hzZssxbmub6UpziDRuFpNjEGbHNaxub+QqChzEuEJWbyAo+dg75/6jPlUXh3adJADkjz865i8ehSFpChJbVAI6hUDSM0q0j/y2qpYw8IA6DoDr086BGoxGPUlpS2VJEpBCl6DmcMxB6dKt0kLQFGCSmZToZTt5VkDxFCGUJWjvE5JIt7Ljo0IINjp5itDgOLsLQMispCfCbEQIiNPhUZRC1JGqgkRFzGsgfiRr1qp4hxkLX3SFReDMyTKCLJumzgsopO8EWqbi8FnUkhRAjLa+a4JHWLHeL9ai4bs8y2rMAAUwACeVOUIAtoSMiYmSLQquSx3PqY7UTcCyWxA2Hw1mIH+kR1vUsPndMCf/AKmRMD3zqN4ppSYO8EehMaEzp6ee5pfd6iw3sLCJ0EXG2lj6zXcySBiCVK8x+unU6abTbWkYdzKyrJyzIgW6G+vTp+E1HdatJgQYMnL1FyJHpE6gWk1xClJbN5nY7STHhjL79dBeaoISBmxbIN5UZBMgj8ZG34dSHOPtqVi8qQSYQAAOo2/Hpvpc0jh6pxjU9Z/1el9dusbirVzADEYlxDZMWS+4I5QEgFps/eVAzK2HLr4YUa4FwUP2N2EGVHbELBmB1ZSf8xvpE7VKYpGHYShISkBKUiABYADYU5WDQUUUUAU2WB6elOUUB5p2m7RZsSvCHEKw60EgFvPkcS4OXPkKXUqT+4VJ3IjSrd7NrIK1pzpUAA4juX0KCIIOdwlQUSOoJJjerftXh23cQ62+hLicwyzyqTKQTlVqNfIedUqeGYvCErwTqnUGczTkZzY2JIyubeISBAEVogvE8NcyqKy5qVqnIQYJSSUoeAJklOYelVX7M2lAIAWrzQm/uLhA22Jq/wAN2nYxSVtOg4Z0hSTYhGY57qbupFkkyM0D2kgwajivCl4ZPeOQW9Q4g5myOoUKArOw3EUOYx5EJUnuublGTKHWwQRky5R+9AO86HevOWneD1/w1TvO4m52kJEIPlH0bOD+0nYNihcERP2rZEXBmPukHzTqPVUHNYdBoP8AtymwE725TuUkXcoDpc66SqZi10A3MAGI1yGInKIQQqvfyJkdFKmZjRMagQNShMJOV7S/SGxhMQWsqlrQAolJgAKUFBKSAZITzWITe3NzVep4wwEIX3qchTnTB1SAsyANDJ0GUybXldCUTE6e78m4I22I301CE8iuPCJmwGadLHkSdcoBi3sGLHKORVQrtUyLIlZhNkjUqSkRpqm9iD+6ZldDnG3lEFGHXGfKC4Q1YkFAkkZFEg2mImBMqoKLVRvfrJB8nIvIHlOYDYEgQg9SiYtc5ddxKgZmZ2BnONAdm6yrvHHIgvsNnKqzZK1AoUVEhLYJQsE5REDpqTUV/GqXP1mIc+zWA2hLKZggeM8pSDqkHU+tQGteUlEFagnlm5glIScxE3I0mJ2BSTCBX4rtJhmxBczRkskE3Ui5HofFBBG+c+G8dwTbiMjiAtMJTCxzQnQBQuLjYiqTHdjyrN3DiWpTGVLaEmQsKTkWQpUxKSqRoPMV8rD+qYsj6ZfxZ2eJrcpnu2CicuHwjrpVmEhMBRSghG3MCSSdFJG6lHMIiu2DgyrdQy0kJS7HfJKynwEt83NK9BEpCT5mrXEdklqUS8txZzqWc61KGciJicunlpVdxHsE0WlJSAmwFgBYGb9b19GUetcnLgt+G8Rwz+VTeUEJOWAmRmsqBtM3ip7fCG05coICEKSmCYCVzmEWEcx9K8yPZFTN0KJIqZgO12Iw9nJWnTm/RQ/WvlZdNqIb4sjfus7KUXyjfns6kZYJ5EKQLAjKubqm5UJkHaBUVXZlwKgYhcQLyIOuwAiLfGm+D9sWcQcoJC4jLrcdCNa1H7KsichAjU8v5xXhWp1kH0tN/D7I10wMp/YuJClBD8lIzXREg9OeZqqxb7zJHeFCTAVzodQY2Nm/xrbYvHNNklbrSTIR4pIzaA5Qdaq3eLMuOSkKeMKbsznSkpubqnLJsDFz6V9bT5czf841t6b+hykl2ImB7auJKUFTLhKSIzAKziwSJIzTbQHW9WmF7dJVlC2IzCT3bqFQRIymNyBaDvVCnsspyC3gTdP/AFDkALKpAUlMTFjmG8VI/wDxz3L3juGYB5E5W0qPKmSnMoGIA6+VfQRg0yO0jColp9Egq5myAANZkiCINOMcfwqsoS6E5kqUkEKEpTrtEAJNvKsj+wYVAzLxOJeOUqHOWUBRE5FG3dKCRPNYCNyBWjxPc4ZaUKKQkE5lPukgCE6ZlanMfck1oFo3xDDqSMjyFSCRlUASBmmIiI0MCuLx7YwpcKkJyzbMknU5imdr6jW/SqziGGYDQdaS2rRKSEjRQVmCYE3ubT6a1XJbQkBtLbQRlIjKgwFE5kjMspgmbCTc22qkJ2D4glx0JZWM6lJaDgIIbCiBKBJl07RoOY+ET6Hw3h6GW0ttiEp/E7knczXmvBm4dZAgDvWrJgAGxuE7yPaINtDE16akmoVD9FNBRpQVUoWLopOaioUVRSc1GelA8+7TNn9qcI2Uk2ndtHTTTzP4Edw7oFyYgTNhAB38vw9fFT3alicSozIKUnKPFEBG+1vTWqnICfBMDVStxpIjSP6CtGRPGMK0+MryEqi2YHKtMj74218tr1UDh+NwZz4VRxLChKm1p5ykyTmQbOW9DppVu4lQIgAAQYAvMGYOo/P0ruPX9Q2c0LDiQk5iJkGRCbKsnQ9NaAqOCM4F1ansNGBxRSWylWYMZlQfD7BlOh5LaGKk8UZfw4jEvFIKQQGGVuAgZQYUAAlRgEmwVudBTmNwTOLI7xBSuLPtnKqY8rK3nbaaabxGMwKSFRi8MRcZc0DmN29Uk2umBaTNCnkfbl0Lx7qkqWsKyKzORmJKEyVZSRMzvXoHZfM5hWC21h5DYClEF1RhMAqBVCTKSdvwrmK+j3h+P58E7+yOEn6pZzNkz/dqMEXmAY8hWn7P9hEcNCgFFanQgrkEDMmRyg6DmJ1NZckuQQP7LxK0kKeWAUhJCAlsEZs0wlMk6aybe4LHZVJVmWSs5gSVkrNhFiomtWtjNHdpUZFwea/kQLa0f2S4LqytjX6xQH4a1MeSOSKnHhhprYoWOBtoEAe7b3VMawaBsP5mnsViMK0D3uKbEGCEBS4VEwY3qN/azCwQzh8Y/NswSWk9LKgR8a2QeZxwOigR5Gevxp9OMHUD1NV3DsG80Iw2Aw2FSL5n3C6oeZAKj8SKlOLfkF7GtoKUKcUllABLapCSL5gBBggXIr85+zVK3Pb0PT43uLNsKI8JIv4ha/QqtVZxVtgJUVPoaASFGTnhItmOWbElPlXP7EYIHeOuvkJUjmcMLCic8lMAkXBJ0iKksYRhB5GUDLlSCU3ygCAbZhqI+Ne/BihplSm38b+SRyk3PsZ8pwoJA/acSoRZpsJSc2hzQbRB1FSEcOKj9Vw1oXjNiHM/L96JI90VfKxW8AXkdNCY6HSdvhUXFqkZpPKYAkgALUArabwPFb3V7I54N0Zaogqw+LCYVimsMkDOU4ZpI5No3I10HWoL/DsMnMHncTiSYQZWYUlSk5igggKyyAQLk8oBvUsxtuJEfwL8Og0HskW2A1bdQFTN+t9fDEmLmOoG8FIuez3IJweNwiSSnDpHNBUq5ITmSnOYKkKlMHMIE5QSZq5TxMlIy5RymMoAmRM209Ras+5gASCPKLwQPrIywcwEEjlMRIgCZgKzoBKTttGoaSR0Qo2H+GYA8KdeOSDlw6Kmax3GKOp+UqtpYx1199QlqzRJ0IO5BMnWRB21H41Vo4xchQ0JnWwzp8QIzAQZkgiLykRL+H4glUQdTI+J0/ofcK8cozjK2a2Z3izf1s3KiBpOYEpWLRzDfSdTaZVWsUwnvFLCU5jqcokxYc2tZHirwKhf2RIkREL200I6ba+GtU7ixJvvX0cbuCZhlV2xvhxJIlwCeX7ixfNaIJ3T63M5xnirgUrVfKUxzJUBHLaM4Hi2UL3OiK0XHcSlTcFaUwZ5jl9lQ1tHi1vpWZcxGCCvtC6AQrKygqlKgU2yiEyZ5kkQPUmtgvuC49LmKYAse8SIN/CCCUnMbaWT7/CY9OFeT9kMYFYtoN4V0pClZnXMs20UQNOgNrCN69XTVILopNdFQoqKK7NFQoyq1NrNPEUjLWiHmnb3s2tzEB5pakOACIMCQI1GkgD4VR4PtQ60oIxiI/7gGuglUWvJvoAK9T4lhpVfpWf4lwJKxBSCPn4VTJXN4xDiQUKCgQIIOxiP0/lTWPSShsgDldRMiTc5RlNoub+WxqgxvZd7DqK8KopvOQ6HT3dNKbY7TBSkt4lRYUFJVoMiynQE6C99tBUoGtatp8/Nv5U8XIuDG/vOvv2nWo2HcB0M6aH5ipBRb8aArOJcDw7xzqHcO/4rUAWk/WJ0I0F7ma5gsHiUoDbWPRJTKEqbAVCAM5ACp3E9KsFpiJ/2ppHBkLQqUgzEgiQo8l1fe8IuTIgVC2O4Jlx/DpWeJKKVEpAYCEzlMH6wlWhSbwN6WeCMKnOlbuZQWc6lG6QYISClMawAKXgcEltCoH8RtJAUuJKdRzaKECafT0jz/A/OxoBeCZQFDu0IRJUVlKRJOxzJiD1JnWJowmOK4VcgFQjKqTC1ixMCMobIg3lXkKUx4hPn8IPW9SJ20qgZ4qSWIMiTCrxIObXUERsYHW1ZbEcNBsOhI1IkodHKBBBhUS2pJiycoudZjZKLdR1/T59apXEajqDI1mReZ113g9TtQFOp1xpRIMyd5Nu8ciSlMixAGZBGyTqqpeE44lUBViYjz+y8JkpN1xyk3sMxmJDyAehgzF5F1aXke4/AVVvcOnwzeJA3P1QEwAFGExzAGLApTM8Z4oy5Kmy6ViBBg7f/AFr7+o+OlPC6Fevwgg/n87VnMPw18GEiBJRzeFMJcuUzKU3SJbMGQEgAFVWCsWG2/rnm2irMLqBUFHwRoFdTp0vrXj/55RkmjfVYqbH06jorxT6+0PUkwAl9Y+b6lJPmL9CR12FRkcXYMZO9dJSRmbQQmUAgnNYDcAXF7da5+3POT3GFSiQFDvFZ4WDaUtgkRE2OtfRo5kgNE6AmfIESMxN9J3vB3OwpleFWoEmBym6jE2AgkyQZ+9OxM7Pp4JjnfE53aSQYSlKdNQVElRkzfLTrX0dZjLrqlmVG5UrxbahMRbw1GgUGPcwyDzvpsQsBIk5c4UopAuk5hAKd7mTUIcRZbV9Uw86oE3VyBUyQFSQFZZJBiZuZNeg4HsPh2xyo0teBYeSYq1Y4KhHgQlPoAKtWWzy1lzHOR3eHS0MuWVSpUAkpEmARJm51mpjfZPFufbYpQB1COXXXwif/AGr00cPHSlpwY6CiSRkweA+jvDJOZWZauqr/AIqzH4VpMFwBhHhaT7xm/O1XiWANqeQ2OlaAxhkZYgARpapoeV5fCkhNLyVCi23p1/CnxUYp2qWlNRlCKKVFFQozNE0UVoyQ8aLj0/U1CcbqfjE3FR8lBRWYjAA1m+NdlEOpIUkHzi/9a2/dUw815VSHkxwOJwSpbJda3SdR6H+dhV9wrtI2/YWVulViDPQ+Z13rXYrhYVoPn9ayPG+xaVnMjkWDKVJsZoC1X+s+oH9etvKpeEQctvwv0/lvWFw/F8RhFBOISXG5AzjUDlSCfTmUVXNaThfazCLZUou5SlHeKBTogkJBNjl5oBH4XqFLhPhsN9BB31/HakDWfK8+n9d6jq49h0sKKlq7wQvIlJVyry5CUx7QUkiLwQKhO8ScGYoZMpyxnKWwqemboNfWKAuGFCR0JO3UHe/xsTTr+JAO1UjqMU5mDZSkZhlKW1L5b5iQrKmSYiFetNnsc859q86ryLgbG1srYJ/96FLPE8SbjKVgEmw3n0qpPG2VlORSnJCgC2kqHL4jImAIIgzfqasMB2EZQQYTmF8wTmIP8bhWoe6rtjs60BBBVGyiVC37ug+FCGPc4mpfgw8Zkk/WqSk5gTCVIkqBMkm1pp4YDGvDUNykDkbkhdpMu5ZHS3rW6YwCU2SkJHkAKkJZoDCK7CrdnvnFKCo5VOKy26JbyWO971N4d9HzDZkJE9UoSk/5oK//AGrYdzS0opQKhns+0kzkBPVUqPxVNWCMLapMV00AwnDilBgU5XaFGw2KMnlS6KEEZa5kFORRFBQ33YruWlmiKChCU06BXEiuqoBJFSk1GqSKjNHaKKKyBmKIrtFbJQ2tsHWojrJFFFCWJSaStM0UUKdLVqZcwYNdooQrsZwJKxChIqvHYhmCALdIkflRRQhPwnZpKUwnNlGwJSn0IBANTcPwtCfCgD0AoooaJhw5jS2tcTh/KiihB9poTS1tiaKKEDLRXaKoCiiigCiu0VCiQaJoooLCa7NFFBZ2iiihQooooAooooDqEzUgUUVllO0UUVAf/9k=">
            <a:extLst>
              <a:ext uri="{FF2B5EF4-FFF2-40B4-BE49-F238E27FC236}">
                <a16:creationId xmlns:a16="http://schemas.microsoft.com/office/drawing/2014/main" id="{412DEE76-8CA3-41BE-919D-31911B8D0F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8139" y="-849313"/>
            <a:ext cx="2600325" cy="17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</p:txBody>
      </p:sp>
      <p:sp>
        <p:nvSpPr>
          <p:cNvPr id="109573" name="AutoShape 7" descr="data:image/jpeg;base64,/9j/4AAQSkZJRgABAQAAAQABAAD/2wCEAAkGBhQSERUUEhQWFBUVGBgUGBgUFxgWGBgVFRcXFxgdFxgaHCYfGBskGRUXIC8iIycpLCwtGh4xNzAqNSYrLCkBCQoKDgwOFw8PGikcHhwtLCksLDUsLCwqKSkpKSkpKSwsLCksLCkpKSksKSkpLCkpLC0sKSksKSksKSksLCwpKf/AABEIALgBEQMBIgACEQEDEQH/xAAbAAABBQEBAAAAAAAAAAAAAAAAAgMEBQYBB//EAEQQAAEDAgQDBQQHBQYHAQEAAAECAxEAIQQSMUEFIlEGEzJhcUKBkfAHIzNSobHBFGJy0eEVQ1OSsvEkNERjgqLSFhf/xAAaAQEBAQEBAQEAAAAAAAAAAAAAAQIDBAUG/8QALREAAgIBAwIDBwUBAAAAAAAAAAECEQMEITESQRMycVFhgaGx0fEFFSKR4RT/2gAMAwEAAhEDEQA/APbqKKKAKKKKAKKKKAKKKKAKKKKAKKKKAKKKKAKKKKAKKKKAKKKKAKKKKAKKKKAKKKKAKKKKAKKKKAKKKKAKKKKAKKKKAKKKKAKKKKAKKKKAKKKKAKKJrmagO0TULG8aZa+0cSk9CeY3AskX3HxFZ3G/SOyCEsIW6oxAumZEi0FVyUi4Hi8jWXJLlg1801iMUltOZaglPVRAHxNYxzivEHkkpSGUwSNASIkdVXAOkeIdL4j+wDiHm8y3nXJmXHVJzKi2VYSSnKeYmU6QBeajmk0vaD0fin0i4RmwUXFfu2GpGp1Fj4QdPSapnt1iXgVNMQmxALbrhIK8viCkDy01EedNcH7BMtHMtCVq2SlMNp02MqXGkqN62OGEJgCBtGkaQK1uQyGH+kh1Md9hwCdftUe0pNpQoHmTGus9KlsfSmwRzNrH8Km1bA7qSd401FaBYv8AO1RXuFtLHM2g2i6R90p6fdURtqaNNcA4x27witVqTtzNr6hOoBGpG+9S8P2qwi7IxLJPTvEA/AmaqHeyuGV/cpEj2bG4A2NtPmTOB7Q9kHk41YaI7glCwFEEJkcyMpk+Yrjky+EuqdV6mkr2R7MziUrEoUFD90g/lTk15G32PayiLHqAkT52FjVuz2WxCUgtYpxEjTM4mJRGiVxYgRbUk9Z8+DX487agnsalBx5PRZorz5bPE0A5H82tpQrUAjxoJMQQBMkn0pQ47xNEyhChJ8SExYiOZLiRASdYuel69Syxf4Zg39FZbgPbEPPdwtTJcIUYZUpUBJM5psLZTCVHUjaTqa6gKKKKAKKKKAKKKKAKKKKAKKKKAKKKKAKKJprEYtDaczi0oT1WQkfE0A7RWdxnbjDpkIK3T+4m0yR4lQNRFp1FVeI7V4p2zLSWwZAUrmO8HmAAOhiDoR51xnnxw2b39nL/AKKotm1Kqqcd2rwzU5nQSNkc53PszFgdY0NZVzhbr98S8tQM8oPLBChEDliFkabJ1IqUxwlpEEIBPne5ufxk+861z8XJLywr12+XIpLljz3bdxZjD4cnTmc908qTGmb2tU9DNV+ITjH7OvZQbFKCUi4iwTBN80ST7PSath5D4Wt8/O1dCeu1Xw5y88v62+7+hHKuEVmF7NMpuuXDcmTlSSZPhEbqXr1irbCtIb8CEpH7oA+fnaj5/KuF7Trb84/P52rahixb7L3/AJG7JS1yk+h/Kay/CsND7agNDv5pNaNvMoWSff7v0UfeKTh+EhJkm/X4fqPxr4+t1DlkxyxS2jz8jrBUnfcXiOIBMDrAsCdSBJjQcw1/maeYxxjwKv1t53v86U4nDpGgFLyVqf6hkflSRFBIYOM3yn/auIxqSYg6DUEa6T520qRlpRRakdfm9iYcEMpxA8tOo8vn3is/2hRmUodQNdLD8qn4/juGastaSdITze7psd9j0qld406/Iw+GASZ539LgbHXWNDofKt6iGbVwUWune7/wQag75JDKSUwBMdBYevT31Me7T4dhCUqWFKAAyoIUZgCPWSOtU54Qtf8AzD6lj/Da+rQBNhbyA6b1Iw+CQ0PqkJRaJiTvqTc6110WkhpW5dXU2Jz6hON7SYlaMzDaGU6leIkhKRJmNzvERfWoLnAVuH/i8Q49NwPAiCmbAXi341YSVHKRINrgG3nOtP47EBEEg6HTyEfrX1FJNWjixns1gUM4ltLaEoHNoI2V/Lea39YHs7jUOYtsJNxnMERsofr/ALVvqrKgoooqFCiiigCiiigCiiigCiiigGsTikNpzLUEiwlRAEnQSayXFvpD7sHusM8uBIKkKQk2JFkpUq8RcDUTGtXfa1vNg3gZAKYJSYMEgGCPImvKUdlFJWUs4lxBMx08Ig7aCD531miVkLPiHb/EvCApbIJiWmgDEq++SoDLkMiIOYXtSuEcNaeczKWt1wCSpxRKhM6EqJ6zpUE4LGpBKHkOJk/aJkeQ5groZ39IpbfG8a0Z/Z2lgT4YAMaCAU3N/Svn59POclvta79vRHSMkka9rAoT4Uj8/Tb0+b1IIrIr+kAt/bYRwXIlExaLwUmx9Zsaeb+krBKgKWtsn76fzM/p/OvbDFGG0Ukc93yakCBf8fSlAdeo/WqjDdpMO5AQ817NyqLEkHUDQQfO4q0YwgdH2qViIPdqB1QEqggk+IBQ3EV5c2qePiLZqMbBT4ECegHqTA/G3qfeOoStYlAsRIKrA2Ch8ZjyPxqyThUp9kDU6feOY/EgH1pyK+Xk1+WXGx1WNEFHDp8ZkXsLWlQ/0ke8VJaw6U6D377TfzgU9FdSK8cpSk99zfAAV3LUTiHGGWAS64lAAkybwPL+dZtXb/vTGDw7rwkAuEZEAHcZon416sejzZO1GHJI14HSq7iHaFhkHO4mRsmFG19rbdazb7eKeP17wbTPgbvcZTB21BGh8UdKXhOEstEEIzK+84cx0SN9LCvbHRQj53ZhzfYku9rnXDGGw5I++5ZNswmdNvPUG96hOYN94/8AE4g5fuNaeyDc22Og9ojpVg4sn5936UypUfPpXpXTDyRM+o3huGtNkFCBm6nmVqTqfNRPvNSlKv8Ap8K6UBAC3ZAPhQkStenhGwtqbVmXn3sS8cyi2ynlQ0y4tuVQftFo5lEAyTrIAGWCa6KEp7yIzSKVA+fnrTKnLVmcUsoWW0EmIHJiMUVdOb60wrWZ/O1SUYp2TBfG9niuNZ+0C7Tr0q+F7x1F7hXgglbhCUJBlSiAke826VBx/HWnlJQwFPLVITBDaDp7a4zaeyDVY8ytxaS4h1asxQkqaYc5omEw0n/MNetNMLCVpX3aVEhRSpeHWZKDqCMQICYuYtXaMelUQ2/ZLgD7bnevLbAylIbbSTEmZLhuTroIvWurz5r6QnUgZktKsIlL6Lze4DlvO9Of/wBRjVlo+ScSAf8AK40itsG9orEtfSakxOGXfZD2GUdtu9FTsN9ILS1BJYxSSTF2cw+KFKH41CmooqgT25wpiVOpzZozYfEJ8Pi1b2p1rtrglR/xTIkZhmWESOvNFrG9AXVFQWOO4dfgfZV/C6g/kamIcB0IPoZ/KgFUUE0A0AUUUUBWdpkzhHv4CfhesI0B3xNhc/6dZ/r71a16BxsA4d0EhILa7mABY3M2ryHh3FGlkqL6FzEcwSRM6ybmw16VG2lsRl4lz6uN8w+dOoj9BYhbDB1H8tZB94+TTbLomwmemka/r/tUpt0dfP3jTfz1n3mb/PyuTdtG0gcbtzGbCBGlhPxMnQa761Be4SlaU8jZ5jnKxJy9E9DcVZEyY6fqJ+bCo2NwpV3cJnK6CeYpgDU28UTpXvxbwRh8lb/+Nwy831aUm4lNpBMGSm8HT9dqQrsQieR1xOu49oAfkARtIkTrWhZEW00/X9P97wXwOnzb56epuR48uWSm0aSszrfAMY0fqcYqJ0OYezAFj96+kzIp9viPFGoktOi0zEwEyoyUg6wRfSZ0vfAX/l+UR+Ef+OgpAJ6/Pz8jWs+LfmimaoaR2kxuRJVhWgopBJ7+wnrCSajYheNekOutsIM8rOZSogjVUX92oq/cNhtY/kPnf3VWYpXNSMoR8sUiNMrjwNpNwM6r873PHiulMgWJ+FrWq1w+EWlaiVSjNKUZQMoiNhfreoqnb/PX5/pVuV69K9OKTldmHsVKl3Hz0pXefPoKjq6mwGpNgI6k+/8ApUgOsoaGIcXLZMJKBPeEWhHUSIkwK4RhKT2NWKYbUs5UiSenTczsK7+2NteEpWsGC4QVNoMjwD+9WNeg61Ru9oS7KUoyNfdB8cAD6xWq9rWHwNJ75SjJsBoBYACdBtp+B6GPXDElyZbGEF5WIWolTipBUVKgFFtAbaxa+nS1CMEpa4hUQQRmMErzEyYGcmT63gG8TGuLtoOQzKl5TykgHKmM2tybadJtcS8FimgsytI1NyASAL26XEi825V2ro4kODg4EDYmAlOnsToDJg3ACj1A1qZhWEgCBtPv+sE6mfWVeShpT2IxDatFJ0B1tB7sidRHKbEKj7qNQpCQZuCdDebwu2pkwRaVE9FCnSiCg5+PLe8wUGDYzrMEKj7idaSlVvcN/wB1QE+fS/kAfDThZ8/5RyW9PKwH3U0ruon4dIkLkbET0tP3ViqDgZEwoCJymRtnEpNtNOWw/cGtZYYYJcKwlJQpC21ZoEAjlM/uxOtavKc02tB6e2j0ge9I8xpWWe8JPWwnQn0/rQERjh6QQgQtITmvBBJi59wA91TMHwdlTqAUJMqAI0/KP0rvA+GqUZIAATFrAmdvdc+ddwyCnHJRc3nSZtJtB/I15cuojBqPdujaiywPZli0ZtzZZkwJ2+6fug+ca0h3s/Oj7wsUznMEkqyiJIi3hGadjtVi65YnqOtjCVdSQYjqqNsmlBFz/FlP+YyCetwYN+rata7KKM2UWJ7MLUCFOhcpCPrEpgkFMpUSDCBIIF1CLpFQ8R2YWMxCWFQEf3aGyTA8RCR3cCYlQzQI6VqmlXk7BJ9B9WReRA96R0jSpCMOIK3ORtI5iTlgQZCZAj3BFtc2tdCmZwnZ18KUtx04ZltWcuMuvIKosUhBVlCddkEECQRavROBY4vMhyCAq6QoQcuxPWddtfKsit/vyHHEhOHSR3LR5e8JUB3jk+zKrA61p+y7xWxmO63I9AogDygCI/WajBb0UUVCjDyCR/PSsdxvs7hTmKsK06q5+rSlJ39oQAb61t16H0qt7qtIjPA18AxTTiiGnGm55QMylARAlbcA26pq7wrbuUFOKIP3XkBWxTvB1vXrisKnpTTnDEKF0g+oBrnLG3w6CZ5knF4xHhDDvopSDECbaSSPyrrnaN4R3mFfTBCj3CkOAwbg9QYFq3z/AGSYV/dgfwyn8qhudjU+w44n1IV+YrmvGjxTLsZjD9tsMTCi40dYdbWjQE6xFWmG400scjiFXnlWPaEgR1i/87Q9iOyz2ziFjopMflNVWK7IqPjwqFeaIB0jyOlcJ23coP4FXqXCcRb3a32/S/8ATr3vp3t+luvQ+vu1GSc7Pob0GJYgjwqXl5RA6iIqOrEONeDFqWABZxCVmxvexk9a51Di2vgatnohf5R6fqPXaq545lECT0+FYlr6Q1FKUrcVmTblwhIk6nN32U23q2wzDmKEZ3XEn2QAyg665DKtd1V08FR3bI5Fli+JNNqhS8yvuNDvF7m4TppvFMr41iXIDaE4dPVz6xz/ACJ5Un1Jq64X2NIAkBtP3UCPid60eA7PNtxAv1N67QjJcKvqZMThuzC31ZnM7p1zPGQPRAhI+FQe0LGJYfSMPiAiAlLiMkptzXTMKJSogSLRXrCWRXmna7/m3vVP+hG9vxke/TrGHT3sghKsYkytWCcvzEs5TFspsm58rbRSEYx8QFYbCHUHKtxECLRcflsOgpSVwkz90/kR5jX1HpemClS9BlQNzafFoJn2Y+Bk10JYhUqWla8ItJM/Z4oZUm0EpIUAekVG4Xh2GcpThcUlaySVuBDxJEnmJCQnW2lWgETlk63ImYzaDfTXbpT4w9yQIgGRqP7zXr4dRAq0CCrjGHcmVPpLg+rzsExk8Ryh29hqR5imhx3CFQyvMxM83ftK0NvAsaxzTptV33Rn2tzYzMFcHf7uwg9RTuMwaIJyBcTAKQoqjbmGtS2hSKPB4xJKYcaF1ElGKAyk2EZ0pk2vpUtpawJQpwwCkBDuHc1JJgB2ybm8TM2pj+yEFvOrDt5yDyJbbSZzEATAAsnWdxSHeyjUA9wbx4FLBE9RmEVbYotCvEJzEKdOXKBLCzeRdKkgiRHi3HrRhOEOLusEJOvKpCvd09agNdmGkxAWnLJs4d7woxfS16fb4E6nLkxOIASSSC5OYXsfuxB2rlOVqroppW2wAAKxL+K7zHZmYcS2IWkZcxhKpKZBCkiRJjYxsatGUYuITjc+U8+ZCTZVx1i06zPlQ1w7GA/9Gu/MSylJg9AEiTrqffXkho0pqcndcGurah1HFjErbcBKSokBRGigIJuU80ZibdCKeHG2xqFJsDdJ0zA5R5fBP7oqCtrGAc+DZVqk906UQmx2UJBMmPLzpPDnX3EOrOBdVoI/aBlITcCSrlTbbpFe/Y5l7wpSHJUFciACpVwAClE5TGtjpB0kqFQMXjA/Clpy4VB+rb0L6x7SrfZg387HSJh4Z/EvT+1oDLIulhtQKnV2hKrehOukX0KuKvlRSTYlCYA0AJJhO8X63sZMiqilpwJZedW4u+UAjoL8sDyCbe46xF/2RT/wqPMqPxUY2FUHZlxKQ8SQlIRcmIASTJM9AN61HAGkpw7YScwjWImTMx76jCLCiiismgNQqm1ArUSM6quClob86WvKgSogeZsPiatkGooy1X43tdhEeLEtWMcqs9+kIkzY28qqcV9IuGR4UvOejfdj4ulFLFGnDVBYHSsG59LKebI0hEAkd66VSRoMraDr/FUN76QsW5mDU/3aR3bEQpYmFFxS9b5TAmJisuaXJUrPRzhk9KhY/hOGKSX0NAblwJSPiawRxWNdVKlOpT3ilQt0xkEAJUlrIFIJIhQTzHSark9mMQuApxtJyLSDk7xcrWUEKWZK0m8qSSZ5RJmsRyKXBao1y2eENyqGFZYJ7sKdjNpIbBiTp1pxztzhGDkS2tML7oyENBKgJJVnUFBP72UiswOx6SJcfeWD3YErjlSLpMWIJgAWKdAFKsHkdlsMi4bEpzq5uaMwSn2psCYAIMHdSrDe5B3F/TFaWmm08qlc6luFKgYSFhKUgAiDIUYmoj3bniDpIbCkc7aLNIbhRTmWlal5imdlSmE3OtWTWBbQQEISBARASPAHRCdFFScw0OcTupVkrBnLvJTBmdVKsLqmSNiqTss+HLi33FmffTjnvtHVR9YYcdXosQhC0ghIKQCpKiB94mIprDYNTRDd1qSEAQmCQUJVvzb62J1mDfQtOWH/AIadSFRBGhJE2gzfmIKxQ8Z4g4jEJDbSlpKGgTlEZiBJIAGZIEKvrrzRJkIdO7bYbsuA194yfupvGpv579fIipOXW2gNtQIzanSIPWPKahYXjLXIA082XCUDlgykHUnQHNT6OLYdYSEE/WFYQMpklAOYCOma+/nXW0SiUE3KpG99Pvxl676QK67Puva2pz6z7WtrnWmGuKMqgpcSAsKI15hzZssxbmub6UpziDRuFpNjEGbHNaxub+QqChzEuEJWbyAo+dg75/6jPlUXh3adJADkjz865i8ehSFpChJbVAI6hUDSM0q0j/y2qpYw8IA6DoDr086BGoxGPUlpS2VJEpBCl6DmcMxB6dKt0kLQFGCSmZToZTt5VkDxFCGUJWjvE5JIt7Ljo0IINjp5itDgOLsLQMispCfCbEQIiNPhUZRC1JGqgkRFzGsgfiRr1qp4hxkLX3SFReDMyTKCLJumzgsopO8EWqbi8FnUkhRAjLa+a4JHWLHeL9ai4bs8y2rMAAUwACeVOUIAtoSMiYmSLQquSx3PqY7UTcCyWxA2Hw1mIH+kR1vUsPndMCf/AKmRMD3zqN4ppSYO8EehMaEzp6ee5pfd6iw3sLCJ0EXG2lj6zXcySBiCVK8x+unU6abTbWkYdzKyrJyzIgW6G+vTp+E1HdatJgQYMnL1FyJHpE6gWk1xClJbN5nY7STHhjL79dBeaoISBmxbIN5UZBMgj8ZG34dSHOPtqVi8qQSYQAAOo2/Hpvpc0jh6pxjU9Z/1el9dusbirVzADEYlxDZMWS+4I5QEgFps/eVAzK2HLr4YUa4FwUP2N2EGVHbELBmB1ZSf8xvpE7VKYpGHYShISkBKUiABYADYU5WDQUUUUAU2WB6elOUUB5p2m7RZsSvCHEKw60EgFvPkcS4OXPkKXUqT+4VJ3IjSrd7NrIK1pzpUAA4juX0KCIIOdwlQUSOoJJjerftXh23cQ62+hLicwyzyqTKQTlVqNfIedUqeGYvCErwTqnUGczTkZzY2JIyubeISBAEVogvE8NcyqKy5qVqnIQYJSSUoeAJklOYelVX7M2lAIAWrzQm/uLhA22Jq/wAN2nYxSVtOg4Z0hSTYhGY57qbupFkkyM0D2kgwajivCl4ZPeOQW9Q4g5myOoUKArOw3EUOYx5EJUnuublGTKHWwQRky5R+9AO86HevOWneD1/w1TvO4m52kJEIPlH0bOD+0nYNihcERP2rZEXBmPukHzTqPVUHNYdBoP8AtymwE725TuUkXcoDpc66SqZi10A3MAGI1yGInKIQQqvfyJkdFKmZjRMagQNShMJOV7S/SGxhMQWsqlrQAolJgAKUFBKSAZITzWITe3NzVep4wwEIX3qchTnTB1SAsyANDJ0GUybXldCUTE6e78m4I22I301CE8iuPCJmwGadLHkSdcoBi3sGLHKORVQrtUyLIlZhNkjUqSkRpqm9iD+6ZldDnG3lEFGHXGfKC4Q1YkFAkkZFEg2mImBMqoKLVRvfrJB8nIvIHlOYDYEgQg9SiYtc5ddxKgZmZ2BnONAdm6yrvHHIgvsNnKqzZK1AoUVEhLYJQsE5REDpqTUV/GqXP1mIc+zWA2hLKZggeM8pSDqkHU+tQGteUlEFagnlm5glIScxE3I0mJ2BSTCBX4rtJhmxBczRkskE3Ui5HofFBBG+c+G8dwTbiMjiAtMJTCxzQnQBQuLjYiqTHdjyrN3DiWpTGVLaEmQsKTkWQpUxKSqRoPMV8rD+qYsj6ZfxZ2eJrcpnu2CicuHwjrpVmEhMBRSghG3MCSSdFJG6lHMIiu2DgyrdQy0kJS7HfJKynwEt83NK9BEpCT5mrXEdklqUS8txZzqWc61KGciJicunlpVdxHsE0WlJSAmwFgBYGb9b19GUetcnLgt+G8Rwz+VTeUEJOWAmRmsqBtM3ip7fCG05coICEKSmCYCVzmEWEcx9K8yPZFTN0KJIqZgO12Iw9nJWnTm/RQ/WvlZdNqIb4sjfus7KUXyjfns6kZYJ5EKQLAjKubqm5UJkHaBUVXZlwKgYhcQLyIOuwAiLfGm+D9sWcQcoJC4jLrcdCNa1H7KsichAjU8v5xXhWp1kH0tN/D7I10wMp/YuJClBD8lIzXREg9OeZqqxb7zJHeFCTAVzodQY2Nm/xrbYvHNNklbrSTIR4pIzaA5Qdaq3eLMuOSkKeMKbsznSkpubqnLJsDFz6V9bT5czf841t6b+hykl2ImB7auJKUFTLhKSIzAKziwSJIzTbQHW9WmF7dJVlC2IzCT3bqFQRIymNyBaDvVCnsspyC3gTdP/AFDkALKpAUlMTFjmG8VI/wDxz3L3juGYB5E5W0qPKmSnMoGIA6+VfQRg0yO0jColp9Egq5myAANZkiCINOMcfwqsoS6E5kqUkEKEpTrtEAJNvKsj+wYVAzLxOJeOUqHOWUBRE5FG3dKCRPNYCNyBWjxPc4ZaUKKQkE5lPukgCE6ZlanMfck1oFo3xDDqSMjyFSCRlUASBmmIiI0MCuLx7YwpcKkJyzbMknU5imdr6jW/SqziGGYDQdaS2rRKSEjRQVmCYE3ubT6a1XJbQkBtLbQRlIjKgwFE5kjMspgmbCTc22qkJ2D4glx0JZWM6lJaDgIIbCiBKBJl07RoOY+ET6Hw3h6GW0ttiEp/E7knczXmvBm4dZAgDvWrJgAGxuE7yPaINtDE16akmoVD9FNBRpQVUoWLopOaioUVRSc1GelA8+7TNn9qcI2Uk2ndtHTTTzP4Edw7oFyYgTNhAB38vw9fFT3alicSozIKUnKPFEBG+1vTWqnICfBMDVStxpIjSP6CtGRPGMK0+MryEqi2YHKtMj74218tr1UDh+NwZz4VRxLChKm1p5ykyTmQbOW9DppVu4lQIgAAQYAvMGYOo/P0ruPX9Q2c0LDiQk5iJkGRCbKsnQ9NaAqOCM4F1ansNGBxRSWylWYMZlQfD7BlOh5LaGKk8UZfw4jEvFIKQQGGVuAgZQYUAAlRgEmwVudBTmNwTOLI7xBSuLPtnKqY8rK3nbaaabxGMwKSFRi8MRcZc0DmN29Uk2umBaTNCnkfbl0Lx7qkqWsKyKzORmJKEyVZSRMzvXoHZfM5hWC21h5DYClEF1RhMAqBVCTKSdvwrmK+j3h+P58E7+yOEn6pZzNkz/dqMEXmAY8hWn7P9hEcNCgFFanQgrkEDMmRyg6DmJ1NZckuQQP7LxK0kKeWAUhJCAlsEZs0wlMk6aybe4LHZVJVmWSs5gSVkrNhFiomtWtjNHdpUZFwea/kQLa0f2S4LqytjX6xQH4a1MeSOSKnHhhprYoWOBtoEAe7b3VMawaBsP5mnsViMK0D3uKbEGCEBS4VEwY3qN/azCwQzh8Y/NswSWk9LKgR8a2QeZxwOigR5Gevxp9OMHUD1NV3DsG80Iw2Aw2FSL5n3C6oeZAKj8SKlOLfkF7GtoKUKcUllABLapCSL5gBBggXIr85+zVK3Pb0PT43uLNsKI8JIv4ha/QqtVZxVtgJUVPoaASFGTnhItmOWbElPlXP7EYIHeOuvkJUjmcMLCic8lMAkXBJ0iKksYRhB5GUDLlSCU3ygCAbZhqI+Ne/BihplSm38b+SRyk3PsZ8pwoJA/acSoRZpsJSc2hzQbRB1FSEcOKj9Vw1oXjNiHM/L96JI90VfKxW8AXkdNCY6HSdvhUXFqkZpPKYAkgALUArabwPFb3V7I54N0Zaogqw+LCYVimsMkDOU4ZpI5No3I10HWoL/DsMnMHncTiSYQZWYUlSk5igggKyyAQLk8oBvUsxtuJEfwL8Og0HskW2A1bdQFTN+t9fDEmLmOoG8FIuez3IJweNwiSSnDpHNBUq5ITmSnOYKkKlMHMIE5QSZq5TxMlIy5RymMoAmRM209Ras+5gASCPKLwQPrIywcwEEjlMRIgCZgKzoBKTttGoaSR0Qo2H+GYA8KdeOSDlw6Kmax3GKOp+UqtpYx1199QlqzRJ0IO5BMnWRB21H41Vo4xchQ0JnWwzp8QIzAQZkgiLykRL+H4glUQdTI+J0/ofcK8cozjK2a2Z3izf1s3KiBpOYEpWLRzDfSdTaZVWsUwnvFLCU5jqcokxYc2tZHirwKhf2RIkREL200I6ba+GtU7ixJvvX0cbuCZhlV2xvhxJIlwCeX7ixfNaIJ3T63M5xnirgUrVfKUxzJUBHLaM4Hi2UL3OiK0XHcSlTcFaUwZ5jl9lQ1tHi1vpWZcxGCCvtC6AQrKygqlKgU2yiEyZ5kkQPUmtgvuC49LmKYAse8SIN/CCCUnMbaWT7/CY9OFeT9kMYFYtoN4V0pClZnXMs20UQNOgNrCN69XTVILopNdFQoqKK7NFQoyq1NrNPEUjLWiHmnb3s2tzEB5pakOACIMCQI1GkgD4VR4PtQ60oIxiI/7gGuglUWvJvoAK9T4lhpVfpWf4lwJKxBSCPn4VTJXN4xDiQUKCgQIIOxiP0/lTWPSShsgDldRMiTc5RlNoub+WxqgxvZd7DqK8KopvOQ6HT3dNKbY7TBSkt4lRYUFJVoMiynQE6C99tBUoGtatp8/Nv5U8XIuDG/vOvv2nWo2HcB0M6aH5ipBRb8aArOJcDw7xzqHcO/4rUAWk/WJ0I0F7ma5gsHiUoDbWPRJTKEqbAVCAM5ACp3E9KsFpiJ/2ppHBkLQqUgzEgiQo8l1fe8IuTIgVC2O4Jlx/DpWeJKKVEpAYCEzlMH6wlWhSbwN6WeCMKnOlbuZQWc6lG6QYISClMawAKXgcEltCoH8RtJAUuJKdRzaKECafT0jz/A/OxoBeCZQFDu0IRJUVlKRJOxzJiD1JnWJowmOK4VcgFQjKqTC1ixMCMobIg3lXkKUx4hPn8IPW9SJ20qgZ4qSWIMiTCrxIObXUERsYHW1ZbEcNBsOhI1IkodHKBBBhUS2pJiycoudZjZKLdR1/T59apXEajqDI1mReZ113g9TtQFOp1xpRIMyd5Nu8ciSlMixAGZBGyTqqpeE44lUBViYjz+y8JkpN1xyk3sMxmJDyAehgzF5F1aXke4/AVVvcOnwzeJA3P1QEwAFGExzAGLApTM8Z4oy5Kmy6ViBBg7f/AFr7+o+OlPC6Fevwgg/n87VnMPw18GEiBJRzeFMJcuUzKU3SJbMGQEgAFVWCsWG2/rnm2irMLqBUFHwRoFdTp0vrXj/55RkmjfVYqbH06jorxT6+0PUkwAl9Y+b6lJPmL9CR12FRkcXYMZO9dJSRmbQQmUAgnNYDcAXF7da5+3POT3GFSiQFDvFZ4WDaUtgkRE2OtfRo5kgNE6AmfIESMxN9J3vB3OwpleFWoEmBym6jE2AgkyQZ+9OxM7Pp4JjnfE53aSQYSlKdNQVElRkzfLTrX0dZjLrqlmVG5UrxbahMRbw1GgUGPcwyDzvpsQsBIk5c4UopAuk5hAKd7mTUIcRZbV9Uw86oE3VyBUyQFSQFZZJBiZuZNeg4HsPh2xyo0teBYeSYq1Y4KhHgQlPoAKtWWzy1lzHOR3eHS0MuWVSpUAkpEmARJm51mpjfZPFufbYpQB1COXXXwif/AGr00cPHSlpwY6CiSRkweA+jvDJOZWZauqr/AIqzH4VpMFwBhHhaT7xm/O1XiWANqeQ2OlaAxhkZYgARpapoeV5fCkhNLyVCi23p1/CnxUYp2qWlNRlCKKVFFQozNE0UVoyQ8aLj0/U1CcbqfjE3FR8lBRWYjAA1m+NdlEOpIUkHzi/9a2/dUw815VSHkxwOJwSpbJda3SdR6H+dhV9wrtI2/YWVulViDPQ+Z13rXYrhYVoPn9ayPG+xaVnMjkWDKVJsZoC1X+s+oH9etvKpeEQctvwv0/lvWFw/F8RhFBOISXG5AzjUDlSCfTmUVXNaThfazCLZUou5SlHeKBTogkJBNjl5oBH4XqFLhPhsN9BB31/HakDWfK8+n9d6jq49h0sKKlq7wQvIlJVyry5CUx7QUkiLwQKhO8ScGYoZMpyxnKWwqemboNfWKAuGFCR0JO3UHe/xsTTr+JAO1UjqMU5mDZSkZhlKW1L5b5iQrKmSYiFetNnsc859q86ryLgbG1srYJ/96FLPE8SbjKVgEmw3n0qpPG2VlORSnJCgC2kqHL4jImAIIgzfqasMB2EZQQYTmF8wTmIP8bhWoe6rtjs60BBBVGyiVC37ug+FCGPc4mpfgw8Zkk/WqSk5gTCVIkqBMkm1pp4YDGvDUNykDkbkhdpMu5ZHS3rW6YwCU2SkJHkAKkJZoDCK7CrdnvnFKCo5VOKy26JbyWO971N4d9HzDZkJE9UoSk/5oK//AGrYdzS0opQKhns+0kzkBPVUqPxVNWCMLapMV00AwnDilBgU5XaFGw2KMnlS6KEEZa5kFORRFBQ33YruWlmiKChCU06BXEiuqoBJFSk1GqSKjNHaKKKyBmKIrtFbJQ2tsHWojrJFFFCWJSaStM0UUKdLVqZcwYNdooQrsZwJKxChIqvHYhmCALdIkflRRQhPwnZpKUwnNlGwJSn0IBANTcPwtCfCgD0AoooaJhw5jS2tcTh/KiihB9poTS1tiaKKEDLRXaKoCiiigCiu0VCiQaJoooLCa7NFFBZ2iiihQooooAooooDqEzUgUUVllO0UUVAf/9k=">
            <a:extLst>
              <a:ext uri="{FF2B5EF4-FFF2-40B4-BE49-F238E27FC236}">
                <a16:creationId xmlns:a16="http://schemas.microsoft.com/office/drawing/2014/main" id="{1D76FF50-D551-48C9-AB88-998867070C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8139" y="-849313"/>
            <a:ext cx="2600325" cy="17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</p:txBody>
      </p:sp>
      <p:pic>
        <p:nvPicPr>
          <p:cNvPr id="165897" name="Picture 9" descr="https://encrypted-tbn1.google.com/images?q=tbn:ANd9GcTpMgp8yua1RHHhyoERKcp0fMbWkp6xbOx_sqeBL6Ojk4T_uWsb">
            <a:extLst>
              <a:ext uri="{FF2B5EF4-FFF2-40B4-BE49-F238E27FC236}">
                <a16:creationId xmlns:a16="http://schemas.microsoft.com/office/drawing/2014/main" id="{2578188C-A8E2-4F60-BEA1-128583328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538" y="3494179"/>
            <a:ext cx="1835150" cy="160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1" name="Picture 13" descr="https://encrypted-tbn3.google.com/images?q=tbn:ANd9GcTEGY1aIDC4O05v0ZDEt-iyBI_C6QAqZ_TVhPtUe_XIktNmA-O_">
            <a:extLst>
              <a:ext uri="{FF2B5EF4-FFF2-40B4-BE49-F238E27FC236}">
                <a16:creationId xmlns:a16="http://schemas.microsoft.com/office/drawing/2014/main" id="{9A59FB81-AB24-4983-8C40-C5E9DF275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051" y="3494179"/>
            <a:ext cx="327183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15" descr="https://encrypted-tbn3.google.com/images?q=tbn:ANd9GcTEUyN71Sv-vdI2wQiCsd2q0nZw6gZeYu08UyNVDSlwmSHvoAQc5g">
            <a:extLst>
              <a:ext uri="{FF2B5EF4-FFF2-40B4-BE49-F238E27FC236}">
                <a16:creationId xmlns:a16="http://schemas.microsoft.com/office/drawing/2014/main" id="{ABE17D9B-DDDC-4D4D-A74A-FC475D249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12" y="3429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D58B1645-0F27-485F-B1AF-B7E755E055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sz="4000" b="1" dirty="0">
                <a:solidFill>
                  <a:schemeClr val="tx2"/>
                </a:solidFill>
              </a:rPr>
              <a:t> </a:t>
            </a:r>
            <a:r>
              <a:rPr sz="3600" dirty="0" err="1"/>
              <a:t>Skladování</a:t>
            </a:r>
            <a:r>
              <a:rPr sz="3600" dirty="0"/>
              <a:t> a transport </a:t>
            </a:r>
            <a:r>
              <a:rPr sz="3600" dirty="0" err="1"/>
              <a:t>materiálu</a:t>
            </a:r>
            <a:r>
              <a:rPr sz="3600" dirty="0"/>
              <a:t> </a:t>
            </a:r>
          </a:p>
        </p:txBody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E3960622-4E53-4E99-9FA0-AA4065650D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altLang="cs-CZ" sz="2400" dirty="0" err="1"/>
              <a:t>Obaly</a:t>
            </a:r>
            <a:r>
              <a:rPr altLang="cs-CZ" sz="2400" dirty="0"/>
              <a:t> s</a:t>
            </a:r>
            <a:r>
              <a:rPr lang="cs-CZ" altLang="cs-CZ" sz="2400" dirty="0"/>
              <a:t> </a:t>
            </a:r>
            <a:r>
              <a:rPr altLang="cs-CZ" sz="2400" dirty="0" err="1"/>
              <a:t>vysterilizovaným</a:t>
            </a:r>
            <a:r>
              <a:rPr altLang="cs-CZ" sz="2400" dirty="0"/>
              <a:t> </a:t>
            </a:r>
            <a:r>
              <a:rPr altLang="cs-CZ" sz="2400" dirty="0" err="1"/>
              <a:t>materiálem</a:t>
            </a:r>
            <a:r>
              <a:rPr altLang="cs-CZ" sz="2400" dirty="0"/>
              <a:t> se </a:t>
            </a:r>
            <a:r>
              <a:rPr altLang="cs-CZ" sz="2400" dirty="0" err="1"/>
              <a:t>skladují</a:t>
            </a:r>
            <a:r>
              <a:rPr altLang="cs-CZ" sz="2400" dirty="0"/>
              <a:t> v </a:t>
            </a:r>
            <a:r>
              <a:rPr altLang="cs-CZ" sz="2400" dirty="0" err="1"/>
              <a:t>odděleních</a:t>
            </a:r>
            <a:r>
              <a:rPr altLang="cs-CZ" sz="2400" dirty="0"/>
              <a:t> </a:t>
            </a:r>
            <a:r>
              <a:rPr altLang="cs-CZ" sz="2400" dirty="0" err="1"/>
              <a:t>centrální</a:t>
            </a:r>
            <a:r>
              <a:rPr altLang="cs-CZ" sz="2400" dirty="0"/>
              <a:t>   </a:t>
            </a:r>
            <a:r>
              <a:rPr altLang="cs-CZ" sz="2400" dirty="0" err="1"/>
              <a:t>sterilizace</a:t>
            </a:r>
            <a:r>
              <a:rPr altLang="cs-CZ" sz="2400" dirty="0"/>
              <a:t> a </a:t>
            </a:r>
            <a:r>
              <a:rPr altLang="cs-CZ" sz="2400" dirty="0" err="1"/>
              <a:t>ve</a:t>
            </a:r>
            <a:r>
              <a:rPr altLang="cs-CZ" sz="2400" dirty="0"/>
              <a:t> </a:t>
            </a:r>
            <a:r>
              <a:rPr altLang="cs-CZ" sz="2400" dirty="0" err="1"/>
              <a:t>sterilizačních</a:t>
            </a:r>
            <a:r>
              <a:rPr altLang="cs-CZ" sz="2400" dirty="0"/>
              <a:t> </a:t>
            </a:r>
            <a:r>
              <a:rPr altLang="cs-CZ" sz="2400" dirty="0" err="1"/>
              <a:t>centrech</a:t>
            </a:r>
            <a:r>
              <a:rPr altLang="cs-CZ" sz="2400" dirty="0"/>
              <a:t> v </a:t>
            </a:r>
            <a:r>
              <a:rPr altLang="cs-CZ" sz="2400" dirty="0" err="1"/>
              <a:t>aseptickém</a:t>
            </a:r>
            <a:r>
              <a:rPr altLang="cs-CZ" sz="2400" dirty="0"/>
              <a:t> </a:t>
            </a:r>
            <a:r>
              <a:rPr altLang="cs-CZ" sz="2400" dirty="0" err="1"/>
              <a:t>prostoru</a:t>
            </a:r>
            <a:r>
              <a:rPr altLang="cs-CZ" sz="2400" dirty="0"/>
              <a:t> </a:t>
            </a:r>
            <a:r>
              <a:rPr altLang="cs-CZ" sz="2400" dirty="0" err="1"/>
              <a:t>nejlépe</a:t>
            </a:r>
            <a:r>
              <a:rPr altLang="cs-CZ" sz="2400" dirty="0"/>
              <a:t> v </a:t>
            </a:r>
            <a:r>
              <a:rPr altLang="cs-CZ" sz="2400" dirty="0" err="1"/>
              <a:t>uzavřených</a:t>
            </a:r>
            <a:r>
              <a:rPr altLang="cs-CZ" sz="2400" dirty="0"/>
              <a:t> </a:t>
            </a:r>
            <a:r>
              <a:rPr altLang="cs-CZ" sz="2400" dirty="0" err="1"/>
              <a:t>skříních</a:t>
            </a:r>
            <a:r>
              <a:rPr altLang="cs-CZ" sz="2400" dirty="0"/>
              <a:t>. </a:t>
            </a:r>
            <a:endParaRPr lang="cs-CZ" altLang="cs-CZ" sz="2400" dirty="0"/>
          </a:p>
          <a:p>
            <a:pPr>
              <a:buNone/>
            </a:pPr>
            <a:r>
              <a:rPr lang="cs-CZ" altLang="cs-CZ" sz="2400" dirty="0"/>
              <a:t>	Na klinikách a dalších odděleních se skladuje buď volně s krátkou exspirační dobou, nebo s delší exspirací, chráněn před  prachem v uzavřené skříni, skladovacím kontejneru, zásuvce, nebo v dalším  obalu.</a:t>
            </a:r>
          </a:p>
          <a:p>
            <a:r>
              <a:rPr lang="cs-CZ" altLang="cs-CZ" sz="2400" dirty="0"/>
              <a:t>Pro dlouhodobou </a:t>
            </a:r>
            <a:r>
              <a:rPr lang="cs-CZ" altLang="cs-CZ" sz="2400" dirty="0" err="1"/>
              <a:t>expiraci</a:t>
            </a:r>
            <a:r>
              <a:rPr lang="cs-CZ" altLang="cs-CZ" sz="2400" dirty="0"/>
              <a:t> se použije dvojitý obal, který se po  sterilizaci vkládá  do uzavíratelného skladovacího obalu (boxu). </a:t>
            </a:r>
          </a:p>
          <a:p>
            <a:r>
              <a:rPr lang="cs-CZ" altLang="cs-CZ" sz="2400" dirty="0"/>
              <a:t>Pro skladování vysterilizovaného materiálu se doporučuje teplota 15 až 25  ⁰C a 40 až 60 % relativní vlhkost vzduchu.</a:t>
            </a:r>
          </a:p>
          <a:p>
            <a:pPr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altLang="cs-CZ" sz="2400" dirty="0"/>
          </a:p>
          <a:p>
            <a:pPr eaLnBrk="1" hangingPunct="1">
              <a:lnSpc>
                <a:spcPct val="90000"/>
              </a:lnSpc>
            </a:pPr>
            <a:endParaRPr altLang="cs-CZ" dirty="0"/>
          </a:p>
        </p:txBody>
      </p:sp>
      <p:pic>
        <p:nvPicPr>
          <p:cNvPr id="145415" name="Picture 7" descr="http://www.nemjh.cz/wp-content/uploads/Nemocnice-JH-Pavilon-E-Sterilizace-sklad-sterilnich-kontejneru.jpg">
            <a:extLst>
              <a:ext uri="{FF2B5EF4-FFF2-40B4-BE49-F238E27FC236}">
                <a16:creationId xmlns:a16="http://schemas.microsoft.com/office/drawing/2014/main" id="{943FD35D-F34B-475D-AD0F-DADE88D4A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925" y="0"/>
            <a:ext cx="2069510" cy="155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3AED24DB-4BCC-4B40-B004-C3A4C849B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cs-CZ" dirty="0" err="1"/>
              <a:t>Expirace</a:t>
            </a:r>
            <a:r>
              <a:rPr altLang="cs-CZ" dirty="0"/>
              <a:t> </a:t>
            </a:r>
            <a:r>
              <a:rPr altLang="cs-CZ" dirty="0" err="1"/>
              <a:t>sterilního</a:t>
            </a:r>
            <a:r>
              <a:rPr altLang="cs-CZ" dirty="0"/>
              <a:t> </a:t>
            </a:r>
            <a:r>
              <a:rPr altLang="cs-CZ" dirty="0" err="1"/>
              <a:t>materiálu</a:t>
            </a:r>
            <a:r>
              <a:rPr altLang="cs-CZ" dirty="0"/>
              <a:t> </a:t>
            </a: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E8895B8-8923-47F6-A744-D6E5E4EFB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3667" name="Picture 7" descr="http://www.akckonstrukce.cz/userfiles/image/306_2012%20Sb/expirace%20tabulka.JPG">
            <a:extLst>
              <a:ext uri="{FF2B5EF4-FFF2-40B4-BE49-F238E27FC236}">
                <a16:creationId xmlns:a16="http://schemas.microsoft.com/office/drawing/2014/main" id="{44B12A50-CECE-408A-A6C2-250F5C570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845734"/>
            <a:ext cx="8426450" cy="439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ovéPole 2">
            <a:extLst>
              <a:ext uri="{FF2B5EF4-FFF2-40B4-BE49-F238E27FC236}">
                <a16:creationId xmlns:a16="http://schemas.microsoft.com/office/drawing/2014/main" id="{1B59AD26-CAC7-4E03-AB90-3974F286F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732" y="1236717"/>
            <a:ext cx="3743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dle vyhlášky 306/2012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0" descr="https://encrypted-tbn1.google.com/images?q=tbn:ANd9GcSBy2Q7xytejZHVG6v97pBU27BRc795FmSyWSfi1T3kaT3vT4j3-g">
            <a:extLst>
              <a:ext uri="{FF2B5EF4-FFF2-40B4-BE49-F238E27FC236}">
                <a16:creationId xmlns:a16="http://schemas.microsoft.com/office/drawing/2014/main" id="{F1D0D60E-D04A-4B46-8FF3-FCF6D210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23520"/>
          <a:stretch>
            <a:fillRect/>
          </a:stretch>
        </p:blipFill>
        <p:spPr bwMode="auto">
          <a:xfrm>
            <a:off x="7445375" y="260351"/>
            <a:ext cx="15303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6" descr="https://encrypted-tbn3.google.com/images?q=tbn:ANd9GcQuL5F0STALqvz6pm3Pjm_J3UCTvwHXezHkqSpsUTWGj_aVKy5c">
            <a:extLst>
              <a:ext uri="{FF2B5EF4-FFF2-40B4-BE49-F238E27FC236}">
                <a16:creationId xmlns:a16="http://schemas.microsoft.com/office/drawing/2014/main" id="{DC77A4F4-48F5-46DC-842D-1C80FFBE7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1"/>
            <a:ext cx="140335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>
            <a:extLst>
              <a:ext uri="{FF2B5EF4-FFF2-40B4-BE49-F238E27FC236}">
                <a16:creationId xmlns:a16="http://schemas.microsoft.com/office/drawing/2014/main" id="{AB115145-066B-4A4C-8BF2-12E9ED961D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br>
              <a:rPr b="1" dirty="0">
                <a:solidFill>
                  <a:schemeClr val="tx2"/>
                </a:solidFill>
              </a:rPr>
            </a:br>
            <a:r>
              <a:rPr lang="cs-CZ" dirty="0"/>
              <a:t>Kontrola sterilizace</a:t>
            </a:r>
            <a:endParaRPr dirty="0"/>
          </a:p>
        </p:txBody>
      </p:sp>
      <p:sp>
        <p:nvSpPr>
          <p:cNvPr id="111621" name="Rectangle 3">
            <a:extLst>
              <a:ext uri="{FF2B5EF4-FFF2-40B4-BE49-F238E27FC236}">
                <a16:creationId xmlns:a16="http://schemas.microsoft.com/office/drawing/2014/main" id="{28B54D4D-DC9E-4768-822A-5A90856BB1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altLang="cs-CZ" dirty="0"/>
              <a:t> </a:t>
            </a:r>
            <a:r>
              <a:rPr altLang="cs-CZ" sz="2400" dirty="0"/>
              <a:t>zahrnuje  monitorování  sterilizačního  cyklu,   kontrolu   účinnosti  sterilizačních  přístrojů  a  kontrolu  sterility   vysterilizovaného materiálu. </a:t>
            </a:r>
          </a:p>
          <a:p>
            <a:pPr eaLnBrk="1" hangingPunct="1">
              <a:defRPr/>
            </a:pPr>
            <a:r>
              <a:rPr altLang="cs-CZ" sz="2400" dirty="0"/>
              <a:t>vede se dokumentace  procesu  sterilizace a   záznamy  o  tom,  že  prostředek  byl  vystaven sterilizačnímu procesu, dokumentaci  sterilizace  nutno  archivovat minimálně 15 let </a:t>
            </a:r>
          </a:p>
          <a:p>
            <a:pPr eaLnBrk="1" hangingPunct="1">
              <a:defRPr/>
            </a:pPr>
            <a:r>
              <a:rPr altLang="cs-CZ" sz="2400" dirty="0"/>
              <a:t>kontrolu sterilizace provádějí pověřené osoby</a:t>
            </a:r>
          </a:p>
          <a:p>
            <a:pPr eaLnBrk="1" hangingPunct="1">
              <a:defRPr/>
            </a:pPr>
            <a:r>
              <a:rPr altLang="cs-CZ" sz="2400" dirty="0"/>
              <a:t>za kontrolu účinnosti sterilizačních přístrojů odpovídá provozovatel </a:t>
            </a:r>
          </a:p>
          <a:p>
            <a:pPr eaLnBrk="1" hangingPunct="1">
              <a:defRPr/>
            </a:pPr>
            <a:endParaRPr altLang="cs-CZ" dirty="0"/>
          </a:p>
        </p:txBody>
      </p:sp>
      <p:sp>
        <p:nvSpPr>
          <p:cNvPr id="114694" name="Rectangle 4">
            <a:extLst>
              <a:ext uri="{FF2B5EF4-FFF2-40B4-BE49-F238E27FC236}">
                <a16:creationId xmlns:a16="http://schemas.microsoft.com/office/drawing/2014/main" id="{4B78BBBB-A2A3-4025-80AB-E8FB65246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3" y="21336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14695" name="AutoShape 8" descr="data:image/jpeg;base64,/9j/4AAQSkZJRgABAQAAAQABAAD/2wCEAAkGBhMSEBUUEhQWFBUWGBcYGRcXFBcVFxgYGBcYGhwaFRcXHCYeFxojGhUaHy8gJycpLCwsFx4xNTAqNSYrLCkBCQoKDgwOGg8PGiwcHR8pKSosKSwsKSwsLCkpKSksKSwpKSwpKSkpLCwpKSwpLCkpKSksKSkpKSwsLCkpKSwpKf/AABEIAQEApAMBIgACEQEDEQH/xAAbAAAABwEAAAAAAAAAAAAAAAAAAQIDBAUGB//EAEcQAAEDAQQGCAEJBwIFBQAAAAEAAhEDBBIhMQVBUXGR8AYTImGBobHBMgcUQlJystHh8SMzYnOCkqIkYyVTs8LiNENko9L/xAAaAQACAwEBAAAAAAAAAAAAAAAAAgEDBAUG/8QAKxEAAgIBBAAFAwQDAAAAAAAAAAECEQMEEiExIkFRcYEFE6EyYZGxFCPw/9oADAMBAAIRAxEAPwDY/KB/6hn8sffeswOcl0PpF0YNpqtf1lwBob8N45uO0bVm9O9Fvm1MP6wv7QEXbuYOPxHYnj0Z5xdtlCjBRDnnclBMIGDzz3jzQSRzz4eSMjny90EBoc+/5Iic+ecUZQABzz4IwihDnnzQAcoSi552o0AHPPPcjSZRtBJgDE+J8AoJAj554KTaNFVmMvvpuawkCXCDJmIBx1KJ1g553IChTQSQAJJyAE+it9H9FK9SJb1bdr8/BufoomhNIijaGO1SA7c7ArpwQyyEFI5PXpljnNdgWkg9xBhJnnir3pnYurtF8Ds1BP8AUMDPkfFZ8vQI1ToWHIJF/vQQKdYt9e428BOSoOmbpsV7+Jh81eaVH7N3h6qj6TCdHH+nydHuuVDNL/OeNvjYml80b5xX2r/c591pR9YkEI293P4rrGEcvnnnvR3kUIudaCBYcjBSef0Qu88UAKnnuhHPPD8PNFPPPOKJAC55z5xQvJITFa1AYZnu8JnmFIEoHnnNbjoM9poOAADmuIJgXiDiJOe1c3+dP2Dz9uC0vQPS9209WcOsBEapbi3xiRG1wUNDwdM3OmrEKtnqM1lsje3EeYXLL4XYSuV9I7D1NpqNGAm837LsQBuxHglTLMq8yATzq5w811DozpHrrMx2sdg724eYg+K5rZdGVqjS9lNzmgEkgCIETBJxwWh6A2+Hvoz8YvNPeBjG2QZ/pUsXG6ZoOmdg6yzFwGNM38vo5O8sf6VzoLpOh6ZipTqEuxcMXPdh8JzYAJEGJOLiue6RsRpVn0zm0mO8ajwI3KOici5sajx/VBJ5zQTFJ1vSQmm7d7qk06J0dU7m+jgrm2HB42MB43vwVRpETo+r9l3kQfZcSXH1GL9YP8M6D5xP3OcQg1DLj5oArto544EZRNWvZ0DvU2uFUtcWgkOaCJI2iCM9hRYyi30ZID19+eKCstM6DfZiA9zTemIJ1RqI71Xxz6oIE8+aKcEZSHFADNeqctZ/T3TdKiUhz5M+AVno2yycssfwHmh8AMV9GuAkY92tRbNaTSqNe34mODhvBmOCvbU49YGtiMZJHjh3xxkKj0m+ahjIc8FCdk1TOp6Tt9T9g+kXXH9ohrGvLhAMG9qiTgQcDnkn7Xouk+uypUY1xLboJE4jtbjIk5fRVD0SItVhFN0XqL4Bc0PjW0w7Cbri3mDdmDQIpOvmiZbAujsGQ0AYEXezhnxhWX9liS34cN2GW7YuZWibHbTE/s3yB9ZhxEb24b5W/tjvgqtyw4HEeSy3yiaP/dV26+w4+BLJP93jG1YdPqXPNPFJU418p9MbLDwqSNTaTSY5taHEvLYIJjEHVkARnhiQM9Wa6e2GHsrDJwuHeMQZ72+nepnRa1tr2G64maJEgAElre03AjZA7iNSnaTsxtNie3BzmjBwMhzmQZaZOBxHjmt4j8SOeXkE2EExmOtVMatQf7dPzdWUG3UCLFWBGPV1D/iT7Ka13+qeP9qkf86yqNG6SfaLLa+siWPtVIQI7LLzWzjnELG9MpZVn84qv5N27wuJzslBr0l3I8Z9vVAc+y2GMnaNo9ZWps+s9o4kT5LrYC5x0Fsl61B0YMaXeJF0epXRKVdrhLXBwkiQQRI7wlkX4lSswHTi3XrVc1U2gHee0fIt4LO9cn9L2rrbRVfnL3d+GQ8goQd7cxPMhNRS3bHet554JivXwRzhzycp/RR3VJOeXqpogcs7JO71zPtxWlsNK5Tk69f4cVV6Jsl4jnDk+Su7e4Bt0bCPCUkn5DR9Svq1Q0PeCcRGUHvnukTt3ZLO13ST6K10vXiGj6OrvwnDvKp3KYohuzT/ACcaTuWp1MnCq2Bj9JmLeIvBbnR7RSrPaS3tucRAMBxLnhslxAdcN6IE47hyXRtoNGqyoJljg7PODMevFdV0laC19KtTDXioAIguN34i5gESernGRgNeoa5LYMc0bS7FWgc6T3Bv8txL6fgAbn9CRabJ84slSkfijD7Qxb5gBKtdTq7ZRqfQrNNJ0/WEvp+JF8cVI+Cv3P8AX9fVcXWf6NRj1Hk/A/nr8mnH4ouDMN0C0j1dpuHAVRdx1OGLcNuY8VsLCTTtL6d6WENLWFwJYO0ZaxrZDCTdvPMkjM4LE9KbIbPbXOZheIqM3kyY/qlbHSNrD6FK0Mwk0z8ZbgZ7JMgQCcdsEa4PZX9maHHBiukdh6i0vZjBN5sGOy7Ee48EF0Ovo2jaLtR7ZloicDGJgjaCSgosh4xU/wCtd/Ib5VX/AIpnRehOoZaBevCrUqVPhu3b4GGZnLNKe/8A4hH/AMeeFUpOiaZFSoCMdt17Z7b4i/nAMSMDOEa5XRacrDsBuHHP2Rg+vO/JG8QY3jgfySAeec9acyM2nQpnV2avWMT8DZN3IZScBLnAK3Y8ULFVqtzuuN6BLiBcaXQbpMgC83AgBI0S75vo+lebeLgDdwEl5nN2GAx8AovTq0inYwxou9Y4YDYO0fNIaFwjn5f5fqkuqjnnvPimXO58VVabt9ynhm7Ae5HOtXQg5NJGdulYVo6Ssc4thwAOYyPgCp9jNOpk4cfVY6y01YF93LCNmfgV13oItcdmJ6lp8m1slSpRktN5p5kA4HwVjT080g3hBGeMZbxIWDs+nnN+LHvyP5qzp6RZUGHArnZdJOHav9zTDMpE6vXk4nvPPiUyogqalNohZ6otHGNj8eecl0boxVNfR9yTepG7rHw9po3EdnwXPQOeefJan5PrcG130zlVZl3tE+bSeCVjQfNF9aZr6OddIL6fabAAh1I3mgAAAQOzgNSsTaBXs9OqzWA78RHcR5JjRNLqqrmF5cHdnUW3m3nROY/Z3RHaADYlMdFH9U+0WU/+1ULmg/8ALfiOHusmr08c+OWN+f8A1/BpjJxlZE6dWHrLMytGNMi9tuOzncQCk9BrUKtnqUHTLDIglpLXGcCP4gfLUVbWbSItT7XZnsumk4MIm9eY9kteNgxP9qxPRe2GzW0NfhJNJ/d2oH+UHdCuhFwioy7RXP8AVfqbvRNYinDKZLQ5wEAjMyQQ7GQSW98TrQUXSVnc2obsBpxAuVHATnFxzQMZMQcSTOOAVlIYfrO/4m3vs5/6hPsl6Og2h56y87ttIxOAcwgD6l29EDB0zqUe1n/ilL+Q77zk7o9n+srYzAGREi8cWuwnCAQMsVCA5nbWxUeNjnDg8pNkoF72sGb3NHEge6e0u39vVH+4/wC8fWFZdCrJftjDmGAvPgIHm7PuTMzpW6NtbINWnSayblwgtJlocS3V+7Aa0OkkSJAkysl8pFrmvTpj6DJ8Xn2DRxWtsgc61ucHG6A5t0OcBLSACQYk5jAEa8NfNOlFt6211nar5A3N7I9ELstydFU8rJaTtXWVTHwjAe/PcrzTNsuUzjicB45+Szllprq6HFb3s5+edKiRQZCW5LAjnemnldk5vY1URMdz5InHamfnbZSlyi2uCezSrm4O7Q1HXx1q+0RpLrWTEEGDB2axxWXIvNwgqZoG2Bryw4XjI3rmarTxUd0Ua8ORvhmuaeee5SdHWzqqzKgwuOafAHEeqgUnJ2efJcho1dHWbfaOrqiq0Xg9hwa2+83YdDMs2nHFxN0QMCVW6ceKFvs9oybUBpPOrVBPFv8Aan+i1pbXsLL4v9XLSMybmLQQMzdgRrhNacqU7dozraOLY6xki6RcJa4EDIxeBGpVmntWT6mhXjSDLTTLQ11I06wMy66ZpluGYk56o2rJdPrBctIqAYVGzP8AG2Af+0+K1OjLc602Fjwe1Aa/tFklhh3aHaGGMiCovSOzm0WAkjt0jeiCDDSZwOOLDOqc0W3VkS8UeC60JpAV7PTqYS5uO8YHzCC55oXpTUs1MsaJF4uy2gD280ECqaNhpJ8aVod9IjzqKY2t/rLpza2Qbzj2XAYBvwtMtnHMZZGK7TRjSlm+zHnUVvVn5w2XYCIGAEEODgMJLpE7tyEOcy0+yLVWH+4/zOznJaX5PqQa2vWIwEN25C8Y8Lqz/SdsWyuP4znuGzfK12hGNo2CneZe650kAEk3iTNxkufDQMACfAEiWVwXiZK0fbSyzV6zpEX3XZBAugkXQ0kCZAwOJ1DFclqP1nPX3nP3XSOl1TqtGBmINQtEO+LO+RBxAF0QNQgLlWk7X1bHO1gYbzMevqnirfBGR0UWmbTfq3Rk3Dx1/h4JVCngodnZrU4HBemw49kFE42aW5hVCo5PPBOPco1ofAjarhIKxiqS8xqUuwaKFWrTpXm075ul7jDWiCTidyRQpQNiW+lOHDux1cFVNNppcF6yJNehZaR6M06FPraVVwh7WinUEPcCPiaWktMEOBbMgAHWqi008bw26vVPtpkmS4uMYSZjdz6oFkqnBjlGFTdsnJlTlcS60JpLrGQfibn394Vwx0rCU6jqbw5uEcwthY7SHtDhrx/H0XK1OD7crXRsxz3I33yb6Ru1alI/TaHj7Tc+IPkr7oto11F1roPYRR64vpkxdcyq2XNGOoyPFc80HpA0bRTqfVcL32SYd5GfBddr2u65owuu1871ytRqI4I7p9Ol+TZiW7hGU6E1DQtVosrjkS5pOu7hxLCD4FX9jcBWqU3OvF5MjOZlwJEy3sQ3LG7nksv0wBs1vpWkZOuk72YOHi13qtJpWnL6NZnaF5uAE3hmC3HAxrGLrrQrVyTH09Dm+l9H9TXqUyQLriBP1c25/wAJCC6LpfoxStTxVJIloGF4TnGG4x4IKUyt4yD0kdGkrMfseb3j3V5WsjjaGPAF0NM468Yw8c41FZvphVDbfZ91P/qlX+lGgVKbsZvMGdSD2wMbjoPxHMR3qEWLtmE6WWUut1RrRJe5gA2lzWgcSY8SttpIXDQpsPwwB2iyfhYMYuHObpziACqW02S/ppo1BrKhy+iyPWFoLJpm/a61ANwotpkvnN1STdiNQG3XkpIiuzHfKjbZqUqQya0vO9xuidwaeK5L0gtMuaycBid55K2/TXSYqW2s6cGuuDLJgAw8QVmtBV7MW1HVo617oY5wmmwYiSA4G8JDhg4dnIrVp/B46ujNle516lNRAicIS3lSNJVKLqzvm4Ip9iMZF66L10wMJxy1qK5ehxT3x3dHIyKpUIcmWMvOTtQwEukyAnZKdIMQj8PfWlPJB1IhO3nX5pRQwDs9PJKFNIaw86sVJYgCHabPInnUr/R1C6xo1wOOtVdU4Hux4QtJSoYY4949/Hd45rm65NpL3NmmaQGBdT0Na+vsFN30mdl29mB4iCuY3Yz46jyVtfk6twmrROThfA8nDzC87rcH3sMsb80dLBPbOy06ZWXrrD1g+KmQ/wABg78fBH0OtfX2HqpF6nNPHZmwnujD+kq0sdMObUpOygg7nAg/isV0NtJs1tdRfgHF1I6u00m75g/3qj6fm+9p4yfa4fuuGX5VsyGqsWnGUWBlo/ZOkw0t+jJi6Ggw3CBOOCCk2ug9ryWgODje7TKriNUAswjDAd6Jb+CKZmPlAdFtonYxh4VXLa2rRrKjmuc2XMPZMnDEHVqloKw3yjui1U+6mD/9j10JjpAKgWPbKulo+La+r/s02D++oT91vFRNH2J1lFttFYtJqVH1QQTApsYAxp7xDiY+srbSFYtYSM8I54rN/KDbjT0cQT2qpYzwPaPk3zWaOpTzPAu0k3/I8lUdxxjTlqPVuJ+Jxz73Ek+pVVZWdmDkdvOae03Vl7W7z5wEVJq9RocdY79TiamXNIO74dwwSClvKQuiYxOZT7TIw53JFNs5pb68JWxrvgHV7Ukgd36qO+0Epu+VAyiyW3A4J2k1QBUTjLSQgNrJ8Zjw4rRaIrXqYIOMAOGsEYHwWap1GuGHO5SbFbzTcDjE49xyBG/JZ8+PfH2HxyqVM1pYCCWx3jVvCf6P27qLXSeTDb0GdQdgZ3TwCj2asHND2Z4EwZnvCK2UQReGRwI1A7e7PguJkjZuhKjrNbsVw7U7A+n4LDdObKaVsFRuF8NeD/E3D/8APFa7Q1b5zY6L57UAE/xNlp8cJ8VD6f6Pv2UPzNJwOGBh3ZPq0+AXD0mGeDNljXhb3L3fZ08rU4J+Ze6M0gK1FlRpgPaDuOseBkeCNc86P9MX2aj1fVl4vEggwADGGPfJ8UF0tpUsios/lOsmNKptDmHw7TfV3FWtHp3ZQ1ovOLoaIFNxxgYY9+Cc6fWS/ZCfqFrvCYPkVhOi2justlIHIOvH+kXvUBQuiG2pcHSbe8vLGwRJ1xOrHAnvWJ+Vq3dqhRGoOqEbzdb6OW4HatG26OfMrlfTyt1tuqmcGwwY/VAG360njsXK+mr7mbNm9ZV8R4/uy/UOoRic7trpru7oHD9U8xR3Y1Xn+I+pUhi9/p1WNHnM7uQmEYajIRwrykS98Dn3SGUZEkgBB+KkNEQIyzOwpRuiJUs5GWO5NEKcG44YTj3R3hJewHEiO8fhsQMpEOELikmgcxiEi6oJ3DbAQrBtSRkoQan6Dsd6nsWTLvQNvLHxqkZ9+XHJaptMTH0XjCe/LzwWEpGHDhx18Qtxoypfog6wfX/yHmuNqIbZ0unya8b3RTJ+gelb7FTqU7l8l15smAMAPHLyTOkemFotALXODWHAsaIEbDrOY4IWiiC4GPjbHjH4gqvZQAXPlFJmxTdUJaecfZBPCmglA65pWzipTezO8xw4iPVYn5PbGetqVD9Bt3+p5x4BvmteOs+ePwPVGjTh0iL4qVZETPwuByjBMaG0P1LKzcr9Wo4fZJgeSom2ouu6NdXJMOy1w1tWq7ISTuALj5LjNrtBe4udm5xcd7jJXVul9XqNH1BOL+wO+8cf8ZXJanPPBZ/puCWHTxjPvt+/bI1Mt0uDJD94/wC077xUpjVGrYVn/aKk017fE7gvY4Ob9QZCO73pYaibSe512kwvcGydQa3KXHUN6eUlFWyqMXJ0hLYBGvu9udqUTOzHZs90dWxVGuuVmmk/UDiM9RGYw7/ZM1arm/vBInMY+YyKSM4tWmO8bToXOffh4IGZwwRsId8JBww/LUU8ADhlqG7WedgTldMjsz1yTq5xQBwEiedYTz2jVlkN2tJ3HYPAbEBYkMBy8QM8tiDWQefJGIyjLnP3T1MyJ179+KhjdjTnYHux4YradFySx43+x9QsZVGB78Ftei4hjz3jz/Rc7W9x+TTp+mWdX4GHY6fDA+x4qFWZde4bCR5qdUPYjuSbewdc7euTPs2R6IU88hBSY7kFVZZR0nSttcx7CAbnZkw27i67DnE9n4wRhjdzCzPS7TlostdvVP7DmTdcA4XpIOeOzXrWn07TlmQOq9dvFk/SA2zG7PUs502s1+z0ahGIMGDMXwJF4Z9piVdGid9mU6Q9K6trYxr2tbccXdmRJiBgfFZyoFbupBMvoDZzCtRntsxGk2xXd3wU5QUnpdSuFtSMILeBkep4LO0tOm8GgDExiu/p80VjVsw5MEpvwl8U9YtK1aF+5Dm1AGvYT2XXXXhe1OGMXTIIme6K5tZgl9Ixji0g5GNXehSqA4TjsIgjwV8lDNHa+UULfie4ftWkKlW7fAaxoIpsEdgON44gADtYx3nakMI2pd38k29sFTDHGEdq6Qksjk7Y1UsbTJBuHuGB3jXwTXzh7D2u0Non0z4YJ41UC9Ns9Bt/k+QqdqactycO3go9SiDjGO0FAUy3Izv5hFtdiuMX0PvMc8PPFLpkwo9Kp2oOZyEHywUqMJyAwRal0Q048CXGXNA2+hW60RSu0QNbjPP93ksdoOyGtWyw9vzW+p4bmjDvz95PguVqZ7p8eRsxx2x9w6pl4b3gcICbrvvVHHaZ9Umm/tF31ZO85D34JLAubPs1R6HEEbQjVZYdK0swVGPpj4g0O2Y3iW6x9Jm3VqVDUpdZo2oPq33DEEgsdeMuGDsiZH629a0Rbrv1qHm17j6So+iSBVq0oIEHA4AAGOy1ziXAtcDeGG2MJVdGh8nOHM551JPUc85fmpNeiWOLdbSRwkJAanMpCr6MDxDoIOotBHAqsf0VpTIawHuaM1oQ3nh+fFE5nOalSaJIVms4cy6QJGW/8/UKv0voAVWy3Co0ZxidkxnnB7oKtHAtdI8VKHaEj4vXd3934rViyMzzhRz2jaXNNypgRh+m1SHsB/HnNaLTHR9lcSIa8ZR7fhwWStFOrZjD2mJz1cfxXWw6hPiRkni9B11Lx52c5ppzEqnpCmc+yeCf+ctOThxC1pplLi15DDaalaPqdVVZULG1AxwdceJDo1RkdWeEwkOtTBm4clRK+lGfRx52pZpOLTGgpXaRe2/pS2vSdSbSiXNeXPBApEVLxNFmTL14i60ZOxKoqlU1XBjATJ4nnNCwWCtaT2BDfrH4R4xj4StpoTQLKAEdp5zedfc3YFzrjhi4Y+bNUrm7kPaF0WKFO7m8/ER36hs2blYV6kCOJ78uCDnhg7+7Vu79pTLGz2jz+SwTkWRQ4BAjWcT7DzKUwJLROJTrGrK3bNCQrBEnAEFBJrOkFouaQoO/hAO5z3D3U+rRu2oODQ2c3ZXwQAS92RLTdAaZzndSdOTFoZGfV/8Ac5XFvY6tTovY29JpkjuvNd8V4XYInPVkUiNF8tGS6UWa5aqn8RDh/UMfMFVQHPH8VqunVn7VN8Zgt4EEeRPBZYJkUS4YYCO6jASw1MQR305UcS093OH5qwLE1UoypTaBqxF4OzwO32IRVaEiHAOHHncmX0SN3n4FHTrHV+Y3q6OUpcCqtfQ+zvkgOYf4cvEfR8B4BVz+gLNVU+IC1ItG0eX4I/nDeTCvWVoTazLUegdP6VVx3CPZWVl6JWZhBuX3bX4/4nCfDgrY2kah5OPok/OnHJp/xb6YoeZhtY8yjGcADV+SKpaQMBn5+OxNimTmQN3MpTQ1uXhzq8VU5jKIltLW7hzqTjRO7Lu3I205z4c5lSGUlnlK+i1RENanQ1LDEcJRhF1GnGtQQBddOf37P5Y+89WGhaxfYRDi0sJxmIDTexwP0TsKr+nH79n8sfeenuhVWRVpYjAOESDraTOo/Ck8i6/HQemWdZYZmTSfmSXEwS2SSBmHArJALop0M1tnqUmkm+HZwcYgZAa2jeudJkLNCmpYSGpxqkQVCO4lBKBQQMOs6jVtH/qrQFGCgmiifQeNjt+aR17xnTd4Ee60YAQ6tuwcFKbQbUZk20/8t/8AiiNqqHJkfacT5QFqOrbsHBEGDYOCHJkbEZljapz8sFOoiBBGHpuKtnBM1GBRbJ2oYY3DDEbdm8e6eEFMuwMjnek9Z4HdgfDUgCSgeeeKbZU5/BLDkAC7u80EREokAXvTj9+3+WPvPUbojWi1AfWa5vlPspPTj9+z+WPvPVNoy09XWpv+q9s7pg+RKTyHfEzpa5hpWz3K9Rux7uBM+hC3lp6TWdmdQOI1Nl3ph5rD6btza1d1RgIDowdnIEaidilD5WiG0pxqaBTjUxQOBKHPPFJCUgBYclApCOUEjko7yblGgBd5AlIlCUAKlEUUoSgAjTCSaASpQlACepCK4EtDnniEAJujWgjBKCALnpx+/Z9gffcs2MigglXQ0/1CX5c7QiPPBBBSIKShlz3oIIJF8+iU32P3SjQUsBW1Hz6IIIIFDngEBnx9UaCkkCCCCUAIufVBBSAnUlHXzqKCCCQHXv8AcIDMc7EEEALo5cPQIIIIJP/Z">
            <a:extLst>
              <a:ext uri="{FF2B5EF4-FFF2-40B4-BE49-F238E27FC236}">
                <a16:creationId xmlns:a16="http://schemas.microsoft.com/office/drawing/2014/main" id="{F9FCF7D3-4168-48F4-97E0-CEA90D148D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8138" y="-1184275"/>
            <a:ext cx="15621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A292B2-4BE2-431B-9F33-0AE458F8F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HCAI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4F2BEF-A56E-43BD-A423-25115A34C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400" b="1" dirty="0">
                <a:solidFill>
                  <a:schemeClr val="folHlink"/>
                </a:solidFill>
              </a:rPr>
              <a:t>Nespecifické</a:t>
            </a:r>
            <a:r>
              <a:rPr lang="cs-CZ" altLang="cs-CZ" sz="2400" b="1" dirty="0"/>
              <a:t> </a:t>
            </a:r>
            <a:r>
              <a:rPr lang="cs-CZ" altLang="cs-CZ" sz="2400" dirty="0"/>
              <a:t>– </a:t>
            </a:r>
            <a:r>
              <a:rPr lang="cs-CZ" altLang="cs-CZ" sz="2400" u="sng" dirty="0"/>
              <a:t>přineseny do zdrav. zařízení </a:t>
            </a:r>
            <a:r>
              <a:rPr lang="cs-CZ" altLang="cs-CZ" sz="2400" dirty="0"/>
              <a:t>zvenku, vyvolány klasickými původci (průjmy, chřipky,…).</a:t>
            </a:r>
            <a:r>
              <a:rPr lang="cs-CZ" sz="2400" dirty="0"/>
              <a:t> Odrážejí epidemiologickou situaci ve spádové oblasti. 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altLang="cs-CZ" sz="2400" b="1" dirty="0">
                <a:solidFill>
                  <a:schemeClr val="folHlink"/>
                </a:solidFill>
              </a:rPr>
              <a:t>Specifické</a:t>
            </a:r>
            <a:r>
              <a:rPr lang="cs-CZ" altLang="cs-CZ" sz="2400" b="1" dirty="0"/>
              <a:t> </a:t>
            </a:r>
            <a:r>
              <a:rPr lang="cs-CZ" altLang="cs-CZ" sz="2400" dirty="0"/>
              <a:t>-  </a:t>
            </a:r>
            <a:r>
              <a:rPr lang="cs-CZ" altLang="cs-CZ" sz="2400" u="sng" dirty="0"/>
              <a:t>jen ve zdravotnickém zařízení</a:t>
            </a:r>
            <a:r>
              <a:rPr lang="cs-CZ" altLang="cs-CZ" sz="2400" dirty="0"/>
              <a:t> v souvislosti s diagnostickými                            a terapeutickými zákroky a pobytem v nemocnici.   </a:t>
            </a:r>
          </a:p>
          <a:p>
            <a:pPr>
              <a:defRPr/>
            </a:pPr>
            <a:r>
              <a:rPr lang="cs-CZ" altLang="cs-CZ" sz="2400" dirty="0"/>
              <a:t>Jsou typu exogenního či endogenního.</a:t>
            </a:r>
            <a:endParaRPr lang="cs-CZ" altLang="cs-CZ" sz="2400" b="1" dirty="0"/>
          </a:p>
          <a:p>
            <a:endParaRPr lang="cs-CZ" dirty="0"/>
          </a:p>
        </p:txBody>
      </p:sp>
      <p:pic>
        <p:nvPicPr>
          <p:cNvPr id="4" name="Obrázek 3" descr="Nový obrázek (4).png">
            <a:extLst>
              <a:ext uri="{FF2B5EF4-FFF2-40B4-BE49-F238E27FC236}">
                <a16:creationId xmlns:a16="http://schemas.microsoft.com/office/drawing/2014/main" id="{84600AC0-8DFC-4522-A4A6-59CDCDE2A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03629" y="3998562"/>
            <a:ext cx="3052051" cy="22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198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C0328CB-EEEF-402E-86C3-729EC76FF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cs-CZ" dirty="0"/>
              <a:t>Bariérová ošetřovatelská péče</a:t>
            </a:r>
            <a:endParaRPr dirty="0"/>
          </a:p>
        </p:txBody>
      </p:sp>
      <p:sp>
        <p:nvSpPr>
          <p:cNvPr id="115715" name="Zástupný symbol pro obsah 5">
            <a:extLst>
              <a:ext uri="{FF2B5EF4-FFF2-40B4-BE49-F238E27FC236}">
                <a16:creationId xmlns:a16="http://schemas.microsoft.com/office/drawing/2014/main" id="{C9799386-6CD5-4729-9E8D-7A591FF58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871999"/>
            <a:ext cx="10753200" cy="4500665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altLang="cs-CZ" sz="2400" dirty="0" err="1"/>
              <a:t>soubor</a:t>
            </a:r>
            <a:r>
              <a:rPr altLang="cs-CZ" sz="2400" dirty="0"/>
              <a:t> </a:t>
            </a:r>
            <a:r>
              <a:rPr altLang="cs-CZ" sz="2400" dirty="0" err="1"/>
              <a:t>lege</a:t>
            </a:r>
            <a:r>
              <a:rPr altLang="cs-CZ" sz="2400" dirty="0"/>
              <a:t> </a:t>
            </a:r>
            <a:r>
              <a:rPr altLang="cs-CZ" sz="2400" dirty="0" err="1"/>
              <a:t>artis</a:t>
            </a:r>
            <a:r>
              <a:rPr altLang="cs-CZ" sz="2400" dirty="0"/>
              <a:t> </a:t>
            </a:r>
            <a:r>
              <a:rPr altLang="cs-CZ" sz="2400" dirty="0" err="1"/>
              <a:t>postupů</a:t>
            </a:r>
            <a:r>
              <a:rPr altLang="cs-CZ" sz="2400" dirty="0"/>
              <a:t>, </a:t>
            </a:r>
            <a:r>
              <a:rPr altLang="cs-CZ" sz="2400" dirty="0" err="1"/>
              <a:t>jež</a:t>
            </a:r>
            <a:r>
              <a:rPr altLang="cs-CZ" sz="2400" dirty="0"/>
              <a:t> </a:t>
            </a:r>
            <a:r>
              <a:rPr altLang="cs-CZ" sz="2400" dirty="0" err="1"/>
              <a:t>cíleně</a:t>
            </a:r>
            <a:r>
              <a:rPr altLang="cs-CZ" sz="2400" dirty="0"/>
              <a:t> </a:t>
            </a:r>
            <a:r>
              <a:rPr altLang="cs-CZ" sz="2400" dirty="0" err="1"/>
              <a:t>minimalizují</a:t>
            </a:r>
            <a:r>
              <a:rPr altLang="cs-CZ" sz="2400" dirty="0"/>
              <a:t> </a:t>
            </a:r>
            <a:r>
              <a:rPr altLang="cs-CZ" sz="2400" dirty="0" err="1"/>
              <a:t>riziko</a:t>
            </a:r>
            <a:r>
              <a:rPr altLang="cs-CZ" sz="2400" dirty="0"/>
              <a:t> </a:t>
            </a:r>
            <a:r>
              <a:rPr altLang="cs-CZ" sz="2400" dirty="0" err="1"/>
              <a:t>vzniku</a:t>
            </a:r>
            <a:r>
              <a:rPr altLang="cs-CZ" sz="2400" dirty="0"/>
              <a:t> a </a:t>
            </a:r>
            <a:r>
              <a:rPr altLang="cs-CZ" sz="2400" dirty="0" err="1"/>
              <a:t>šíření</a:t>
            </a:r>
            <a:r>
              <a:rPr altLang="cs-CZ" sz="2400" dirty="0"/>
              <a:t> </a:t>
            </a:r>
            <a:r>
              <a:rPr altLang="cs-CZ" sz="2400" dirty="0" err="1"/>
              <a:t>nozokomiálních</a:t>
            </a:r>
            <a:r>
              <a:rPr altLang="cs-CZ" sz="2400" dirty="0"/>
              <a:t> </a:t>
            </a:r>
            <a:r>
              <a:rPr altLang="cs-CZ" sz="2400" dirty="0" err="1"/>
              <a:t>nákaz</a:t>
            </a:r>
            <a:endParaRPr altLang="cs-CZ" sz="2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bariérovou</a:t>
            </a:r>
            <a:r>
              <a:rPr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ošetřovatelskou</a:t>
            </a:r>
            <a:r>
              <a:rPr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péčí</a:t>
            </a:r>
            <a:r>
              <a:rPr altLang="cs-CZ" sz="2400" b="1" dirty="0">
                <a:solidFill>
                  <a:srgbClr val="FF0000"/>
                </a:solidFill>
              </a:rPr>
              <a:t> (BOP) </a:t>
            </a:r>
            <a:r>
              <a:rPr altLang="cs-CZ" sz="2400" b="1" dirty="0" err="1">
                <a:solidFill>
                  <a:srgbClr val="FF0000"/>
                </a:solidFill>
              </a:rPr>
              <a:t>rozumíme</a:t>
            </a:r>
            <a:r>
              <a:rPr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zavedení</a:t>
            </a:r>
            <a:r>
              <a:rPr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takových</a:t>
            </a:r>
            <a:r>
              <a:rPr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režimových</a:t>
            </a:r>
            <a:r>
              <a:rPr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opatření</a:t>
            </a:r>
            <a:r>
              <a:rPr altLang="cs-CZ" sz="2400" b="1" dirty="0">
                <a:solidFill>
                  <a:srgbClr val="FF0000"/>
                </a:solidFill>
              </a:rPr>
              <a:t> a </a:t>
            </a:r>
            <a:r>
              <a:rPr altLang="cs-CZ" sz="2400" b="1" dirty="0" err="1">
                <a:solidFill>
                  <a:srgbClr val="FF0000"/>
                </a:solidFill>
              </a:rPr>
              <a:t>používání</a:t>
            </a:r>
            <a:r>
              <a:rPr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takových</a:t>
            </a:r>
            <a:r>
              <a:rPr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postupů</a:t>
            </a:r>
            <a:r>
              <a:rPr altLang="cs-CZ" sz="2400" b="1" dirty="0">
                <a:solidFill>
                  <a:srgbClr val="FF0000"/>
                </a:solidFill>
              </a:rPr>
              <a:t>, </a:t>
            </a:r>
            <a:r>
              <a:rPr altLang="cs-CZ" sz="2400" b="1" dirty="0" err="1">
                <a:solidFill>
                  <a:srgbClr val="FF0000"/>
                </a:solidFill>
              </a:rPr>
              <a:t>kterými</a:t>
            </a:r>
            <a:r>
              <a:rPr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bráníme</a:t>
            </a:r>
            <a:r>
              <a:rPr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přenosu</a:t>
            </a:r>
            <a:r>
              <a:rPr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patogenních</a:t>
            </a:r>
            <a:r>
              <a:rPr altLang="cs-CZ" sz="2400" b="1" dirty="0">
                <a:solidFill>
                  <a:srgbClr val="FF0000"/>
                </a:solidFill>
              </a:rPr>
              <a:t> </a:t>
            </a:r>
            <a:r>
              <a:rPr altLang="cs-CZ" sz="2400" b="1" dirty="0" err="1">
                <a:solidFill>
                  <a:srgbClr val="FF0000"/>
                </a:solidFill>
              </a:rPr>
              <a:t>mikroorganismů</a:t>
            </a:r>
            <a:r>
              <a:rPr altLang="cs-CZ" sz="2400" dirty="0"/>
              <a:t> </a:t>
            </a:r>
            <a:r>
              <a:rPr altLang="cs-CZ" sz="2400" dirty="0" err="1"/>
              <a:t>mezi</a:t>
            </a:r>
            <a:r>
              <a:rPr altLang="cs-CZ" sz="2400" dirty="0"/>
              <a:t> </a:t>
            </a:r>
            <a:r>
              <a:rPr altLang="cs-CZ" sz="2400" dirty="0" err="1"/>
              <a:t>pacienty</a:t>
            </a:r>
            <a:r>
              <a:rPr altLang="cs-CZ" sz="2400" dirty="0"/>
              <a:t>, </a:t>
            </a:r>
            <a:r>
              <a:rPr altLang="cs-CZ" sz="2400" dirty="0" err="1"/>
              <a:t>nebo</a:t>
            </a:r>
            <a:r>
              <a:rPr altLang="cs-CZ" sz="2400" dirty="0"/>
              <a:t> </a:t>
            </a:r>
            <a:r>
              <a:rPr altLang="cs-CZ" sz="2400" dirty="0" err="1"/>
              <a:t>na</a:t>
            </a:r>
            <a:r>
              <a:rPr altLang="cs-CZ" sz="2400" dirty="0"/>
              <a:t> </a:t>
            </a:r>
            <a:r>
              <a:rPr altLang="cs-CZ" sz="2400" dirty="0" err="1"/>
              <a:t>personál</a:t>
            </a:r>
            <a:endParaRPr altLang="cs-CZ" sz="2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altLang="cs-CZ" sz="2400" dirty="0" err="1"/>
              <a:t>všichni</a:t>
            </a:r>
            <a:r>
              <a:rPr altLang="cs-CZ" sz="2400" dirty="0"/>
              <a:t> </a:t>
            </a:r>
            <a:r>
              <a:rPr altLang="cs-CZ" sz="2400" dirty="0" err="1"/>
              <a:t>zdravotničtí</a:t>
            </a:r>
            <a:r>
              <a:rPr altLang="cs-CZ" sz="2400" dirty="0"/>
              <a:t> </a:t>
            </a:r>
            <a:r>
              <a:rPr altLang="cs-CZ" sz="2400" dirty="0" err="1"/>
              <a:t>pracovníci</a:t>
            </a:r>
            <a:r>
              <a:rPr altLang="cs-CZ" sz="2400" dirty="0"/>
              <a:t> </a:t>
            </a:r>
            <a:r>
              <a:rPr altLang="cs-CZ" sz="2400" dirty="0" err="1"/>
              <a:t>jsou</a:t>
            </a:r>
            <a:r>
              <a:rPr altLang="cs-CZ" sz="2400" dirty="0"/>
              <a:t> </a:t>
            </a:r>
            <a:r>
              <a:rPr altLang="cs-CZ" sz="2400" dirty="0" err="1"/>
              <a:t>povinni</a:t>
            </a:r>
            <a:r>
              <a:rPr altLang="cs-CZ" sz="2400" dirty="0"/>
              <a:t> </a:t>
            </a:r>
            <a:r>
              <a:rPr altLang="cs-CZ" sz="2400" dirty="0" err="1"/>
              <a:t>dodržovat</a:t>
            </a:r>
            <a:r>
              <a:rPr altLang="cs-CZ" sz="2400" dirty="0"/>
              <a:t> </a:t>
            </a:r>
            <a:r>
              <a:rPr altLang="cs-CZ" sz="2400" dirty="0" err="1"/>
              <a:t>hygienické</a:t>
            </a:r>
            <a:r>
              <a:rPr altLang="cs-CZ" sz="2400" dirty="0"/>
              <a:t> a </a:t>
            </a:r>
            <a:r>
              <a:rPr altLang="cs-CZ" sz="2400" dirty="0" err="1"/>
              <a:t>protiepidemické</a:t>
            </a:r>
            <a:r>
              <a:rPr altLang="cs-CZ" sz="2400" dirty="0"/>
              <a:t> </a:t>
            </a:r>
            <a:r>
              <a:rPr altLang="cs-CZ" sz="2400" dirty="0" err="1"/>
              <a:t>zásady</a:t>
            </a:r>
            <a:endParaRPr altLang="cs-CZ" sz="2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 </a:t>
            </a:r>
            <a:r>
              <a:rPr altLang="cs-CZ" sz="2400" dirty="0" err="1"/>
              <a:t>při</a:t>
            </a:r>
            <a:r>
              <a:rPr altLang="cs-CZ" sz="2400" dirty="0"/>
              <a:t> </a:t>
            </a:r>
            <a:r>
              <a:rPr altLang="cs-CZ" sz="2400" dirty="0" err="1"/>
              <a:t>ošetřování</a:t>
            </a:r>
            <a:r>
              <a:rPr altLang="cs-CZ" sz="2400" dirty="0"/>
              <a:t>, </a:t>
            </a:r>
            <a:r>
              <a:rPr altLang="cs-CZ" sz="2400" dirty="0" err="1"/>
              <a:t>léčení</a:t>
            </a:r>
            <a:r>
              <a:rPr altLang="cs-CZ" sz="2400" dirty="0"/>
              <a:t>, </a:t>
            </a:r>
            <a:r>
              <a:rPr altLang="cs-CZ" sz="2400" dirty="0" err="1"/>
              <a:t>operacích</a:t>
            </a:r>
            <a:r>
              <a:rPr altLang="cs-CZ" sz="2400" dirty="0"/>
              <a:t> a </a:t>
            </a:r>
            <a:r>
              <a:rPr altLang="cs-CZ" sz="2400" dirty="0" err="1"/>
              <a:t>dalších</a:t>
            </a:r>
            <a:r>
              <a:rPr altLang="cs-CZ" sz="2400" dirty="0"/>
              <a:t> </a:t>
            </a:r>
            <a:r>
              <a:rPr altLang="cs-CZ" sz="2400" dirty="0" err="1"/>
              <a:t>zdravotnických</a:t>
            </a:r>
            <a:r>
              <a:rPr altLang="cs-CZ" sz="2400" dirty="0"/>
              <a:t> </a:t>
            </a:r>
            <a:r>
              <a:rPr altLang="cs-CZ" sz="2400" dirty="0" err="1"/>
              <a:t>činnostech</a:t>
            </a:r>
            <a:r>
              <a:rPr altLang="cs-CZ" sz="2400" dirty="0"/>
              <a:t> se </a:t>
            </a:r>
            <a:r>
              <a:rPr altLang="cs-CZ" sz="2400" dirty="0" err="1"/>
              <a:t>řídí</a:t>
            </a:r>
            <a:r>
              <a:rPr altLang="cs-CZ" sz="2400" dirty="0"/>
              <a:t> </a:t>
            </a:r>
            <a:r>
              <a:rPr altLang="cs-CZ" sz="2400" dirty="0" err="1"/>
              <a:t>dle</a:t>
            </a:r>
            <a:r>
              <a:rPr altLang="cs-CZ" sz="2400" dirty="0"/>
              <a:t> </a:t>
            </a:r>
            <a:r>
              <a:rPr altLang="cs-CZ" sz="2400" dirty="0" err="1"/>
              <a:t>pravidel</a:t>
            </a:r>
            <a:r>
              <a:rPr altLang="cs-CZ" sz="2400" dirty="0"/>
              <a:t> BOP</a:t>
            </a:r>
          </a:p>
          <a:p>
            <a:pPr eaLnBrk="1" hangingPunct="1"/>
            <a:endParaRPr altLang="cs-CZ" sz="2800" dirty="0"/>
          </a:p>
          <a:p>
            <a:pPr eaLnBrk="1" hangingPunct="1"/>
            <a:endParaRPr altLang="cs-CZ" sz="28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>
            <a:extLst>
              <a:ext uri="{FF2B5EF4-FFF2-40B4-BE49-F238E27FC236}">
                <a16:creationId xmlns:a16="http://schemas.microsoft.com/office/drawing/2014/main" id="{5840A0B9-43DF-40A4-A1E4-AC15C5314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cs-CZ"/>
              <a:t>Cíle bariérové péče</a:t>
            </a:r>
          </a:p>
        </p:txBody>
      </p:sp>
      <p:sp>
        <p:nvSpPr>
          <p:cNvPr id="116739" name="Zástupný symbol pro obsah 2">
            <a:extLst>
              <a:ext uri="{FF2B5EF4-FFF2-40B4-BE49-F238E27FC236}">
                <a16:creationId xmlns:a16="http://schemas.microsoft.com/office/drawing/2014/main" id="{5726A3A7-D74D-4F61-B301-17B268A81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altLang="cs-CZ" sz="2400" dirty="0" err="1"/>
              <a:t>prevence</a:t>
            </a:r>
            <a:r>
              <a:rPr altLang="cs-CZ" sz="2400" dirty="0"/>
              <a:t> </a:t>
            </a:r>
            <a:r>
              <a:rPr altLang="cs-CZ" sz="2400" dirty="0" err="1"/>
              <a:t>rozšíření</a:t>
            </a:r>
            <a:r>
              <a:rPr altLang="cs-CZ" sz="2400" dirty="0"/>
              <a:t> </a:t>
            </a:r>
            <a:r>
              <a:rPr altLang="cs-CZ" sz="2400" dirty="0" err="1"/>
              <a:t>infekce</a:t>
            </a:r>
            <a:r>
              <a:rPr altLang="cs-CZ" sz="2400" dirty="0"/>
              <a:t> </a:t>
            </a:r>
            <a:r>
              <a:rPr altLang="cs-CZ" sz="2400" dirty="0" err="1"/>
              <a:t>mezi</a:t>
            </a:r>
            <a:r>
              <a:rPr altLang="cs-CZ" sz="2400" dirty="0"/>
              <a:t> </a:t>
            </a:r>
            <a:r>
              <a:rPr altLang="cs-CZ" sz="2400" dirty="0" err="1"/>
              <a:t>pacienty</a:t>
            </a:r>
            <a:endParaRPr alt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altLang="cs-CZ" sz="2400" dirty="0" err="1"/>
              <a:t>prevence</a:t>
            </a:r>
            <a:r>
              <a:rPr altLang="cs-CZ" sz="2400" dirty="0"/>
              <a:t> </a:t>
            </a:r>
            <a:r>
              <a:rPr altLang="cs-CZ" sz="2400" dirty="0" err="1"/>
              <a:t>přenosu</a:t>
            </a:r>
            <a:r>
              <a:rPr altLang="cs-CZ" sz="2400" dirty="0"/>
              <a:t> </a:t>
            </a:r>
            <a:r>
              <a:rPr altLang="cs-CZ" sz="2400" dirty="0" err="1"/>
              <a:t>patogenních</a:t>
            </a:r>
            <a:r>
              <a:rPr altLang="cs-CZ" sz="2400" dirty="0"/>
              <a:t> </a:t>
            </a:r>
            <a:r>
              <a:rPr altLang="cs-CZ" sz="2400" dirty="0" err="1"/>
              <a:t>mikroorganismů</a:t>
            </a:r>
            <a:r>
              <a:rPr altLang="cs-CZ" sz="2400" dirty="0"/>
              <a:t> </a:t>
            </a:r>
            <a:r>
              <a:rPr altLang="cs-CZ" sz="2400" dirty="0" err="1"/>
              <a:t>mezi</a:t>
            </a:r>
            <a:r>
              <a:rPr altLang="cs-CZ" sz="2400" dirty="0"/>
              <a:t> </a:t>
            </a:r>
            <a:r>
              <a:rPr altLang="cs-CZ" sz="2400" dirty="0" err="1"/>
              <a:t>pacienty</a:t>
            </a:r>
            <a:r>
              <a:rPr altLang="cs-CZ" sz="2400" dirty="0"/>
              <a:t> </a:t>
            </a:r>
            <a:r>
              <a:rPr altLang="cs-CZ" sz="2400" dirty="0" err="1"/>
              <a:t>nebo</a:t>
            </a:r>
            <a:r>
              <a:rPr altLang="cs-CZ" sz="2400" dirty="0"/>
              <a:t> </a:t>
            </a:r>
            <a:r>
              <a:rPr altLang="cs-CZ" sz="2400" dirty="0" err="1"/>
              <a:t>na</a:t>
            </a:r>
            <a:r>
              <a:rPr altLang="cs-CZ" sz="2400" dirty="0"/>
              <a:t> </a:t>
            </a:r>
            <a:r>
              <a:rPr altLang="cs-CZ" sz="2400" dirty="0" err="1"/>
              <a:t>personál</a:t>
            </a:r>
            <a:endParaRPr alt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altLang="cs-CZ" sz="2400" dirty="0" err="1"/>
              <a:t>prevence</a:t>
            </a:r>
            <a:r>
              <a:rPr altLang="cs-CZ" sz="2400" dirty="0"/>
              <a:t> </a:t>
            </a:r>
            <a:r>
              <a:rPr altLang="cs-CZ" sz="2400" dirty="0" err="1"/>
              <a:t>šíření</a:t>
            </a:r>
            <a:r>
              <a:rPr altLang="cs-CZ" sz="2400" dirty="0"/>
              <a:t> </a:t>
            </a:r>
            <a:r>
              <a:rPr altLang="cs-CZ" sz="2400" dirty="0" err="1"/>
              <a:t>polyrezistentních</a:t>
            </a:r>
            <a:r>
              <a:rPr altLang="cs-CZ" sz="2400" dirty="0"/>
              <a:t> </a:t>
            </a:r>
            <a:r>
              <a:rPr altLang="cs-CZ" sz="2400" dirty="0" err="1"/>
              <a:t>kmenů</a:t>
            </a:r>
            <a:r>
              <a:rPr altLang="cs-CZ" sz="2400" dirty="0"/>
              <a:t> v </a:t>
            </a:r>
            <a:r>
              <a:rPr altLang="cs-CZ" sz="2400" dirty="0" err="1"/>
              <a:t>nemocničním</a:t>
            </a:r>
            <a:r>
              <a:rPr altLang="cs-CZ" sz="2400" dirty="0"/>
              <a:t> </a:t>
            </a:r>
            <a:r>
              <a:rPr altLang="cs-CZ" sz="2400" dirty="0" err="1"/>
              <a:t>zařízení</a:t>
            </a:r>
            <a:endParaRPr alt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altLang="cs-CZ" sz="2400" dirty="0" err="1"/>
              <a:t>ochrana</a:t>
            </a:r>
            <a:r>
              <a:rPr altLang="cs-CZ" sz="2400" dirty="0"/>
              <a:t> </a:t>
            </a:r>
            <a:r>
              <a:rPr altLang="cs-CZ" sz="2400" dirty="0" err="1"/>
              <a:t>vnímavých</a:t>
            </a:r>
            <a:r>
              <a:rPr altLang="cs-CZ" sz="2400" dirty="0"/>
              <a:t> </a:t>
            </a:r>
            <a:r>
              <a:rPr altLang="cs-CZ" sz="2400" dirty="0" err="1"/>
              <a:t>pacientů</a:t>
            </a:r>
            <a:endParaRPr altLang="cs-CZ" sz="2400" dirty="0"/>
          </a:p>
          <a:p>
            <a:endParaRPr altLang="cs-CZ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B8DBCC7A-19F9-4349-B08C-E7C79931E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cs-CZ"/>
              <a:t>Druhy bariérového ošetřování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A700213A-BC58-496A-8E76-D19F483619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altLang="cs-CZ" sz="2400" dirty="0">
                <a:solidFill>
                  <a:schemeClr val="accent1"/>
                </a:solidFill>
              </a:rPr>
              <a:t>1. </a:t>
            </a:r>
            <a:r>
              <a:rPr altLang="cs-CZ" sz="2400" dirty="0"/>
              <a:t>Ochranná izolace – speciální jednotky (</a:t>
            </a:r>
            <a:r>
              <a:rPr altLang="cs-CZ" sz="2400" dirty="0" err="1"/>
              <a:t>life</a:t>
            </a:r>
            <a:r>
              <a:rPr altLang="cs-CZ" sz="2400" dirty="0"/>
              <a:t> </a:t>
            </a:r>
            <a:r>
              <a:rPr altLang="cs-CZ" sz="2400" dirty="0" err="1"/>
              <a:t>island</a:t>
            </a:r>
            <a:r>
              <a:rPr altLang="cs-CZ" sz="2400" dirty="0"/>
              <a:t>), jedno a více lůžkové pokoje na běžných odděleních (ochrana rizikového (ohroženého) pacienta)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altLang="cs-CZ" sz="2400" dirty="0"/>
          </a:p>
          <a:p>
            <a:pPr>
              <a:buFont typeface="Arial" panose="020B0604020202020204" pitchFamily="34" charset="0"/>
              <a:buNone/>
              <a:defRPr/>
            </a:pPr>
            <a:endParaRPr altLang="cs-CZ" sz="2400" dirty="0"/>
          </a:p>
          <a:p>
            <a:pPr>
              <a:buFont typeface="Arial" panose="020B0604020202020204" pitchFamily="34" charset="0"/>
              <a:buNone/>
              <a:defRPr/>
            </a:pPr>
            <a:endParaRPr altLang="cs-CZ" sz="2400" dirty="0"/>
          </a:p>
          <a:p>
            <a:pPr>
              <a:buFont typeface="Arial" panose="020B0604020202020204" pitchFamily="34" charset="0"/>
              <a:buNone/>
              <a:defRPr/>
            </a:pPr>
            <a:endParaRPr altLang="cs-CZ" sz="2400" dirty="0"/>
          </a:p>
          <a:p>
            <a:pPr>
              <a:buFont typeface="Arial" panose="020B0604020202020204" pitchFamily="34" charset="0"/>
              <a:buNone/>
              <a:defRPr/>
            </a:pPr>
            <a:endParaRPr altLang="cs-CZ" sz="2400" dirty="0"/>
          </a:p>
          <a:p>
            <a:pPr marL="514350" indent="-514350">
              <a:buFont typeface="+mj-lt"/>
              <a:buAutoNum type="arabicPeriod" startAt="2"/>
              <a:defRPr/>
            </a:pPr>
            <a:r>
              <a:rPr altLang="cs-CZ" sz="2400" dirty="0"/>
              <a:t>Izolace zdroje infekce (infekční kliniky, samostatné pokoje, karanténa v domácím prostředí,…)</a:t>
            </a:r>
          </a:p>
        </p:txBody>
      </p:sp>
      <p:pic>
        <p:nvPicPr>
          <p:cNvPr id="117764" name="Picture 6" descr="Výsledek obrázku pro life island">
            <a:extLst>
              <a:ext uri="{FF2B5EF4-FFF2-40B4-BE49-F238E27FC236}">
                <a16:creationId xmlns:a16="http://schemas.microsoft.com/office/drawing/2014/main" id="{1E833936-4039-464A-B1AC-88D68E8B2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86" y="2669170"/>
            <a:ext cx="2839464" cy="212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>
            <a:extLst>
              <a:ext uri="{FF2B5EF4-FFF2-40B4-BE49-F238E27FC236}">
                <a16:creationId xmlns:a16="http://schemas.microsoft.com/office/drawing/2014/main" id="{A2BFD5F6-C703-40FC-8B0F-7CA55C1D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cs-CZ"/>
              <a:t>Základní pravidla BOP - I.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25302C-FB7B-4379-ADDC-86DA80C49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589649"/>
            <a:ext cx="10753200" cy="4548351"/>
          </a:xfrm>
        </p:spPr>
        <p:txBody>
          <a:bodyPr>
            <a:normAutofit fontScale="92500"/>
          </a:bodyPr>
          <a:lstStyle/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mytí</a:t>
            </a:r>
            <a:r>
              <a:rPr sz="2400" dirty="0"/>
              <a:t> a dezinfekce rukou zdravotnického personálu před a po manipulaci s </a:t>
            </a:r>
            <a:r>
              <a:rPr sz="2400" dirty="0" err="1"/>
              <a:t>pacientem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používání</a:t>
            </a:r>
            <a:r>
              <a:rPr sz="2400" dirty="0"/>
              <a:t> předepsaných ochranných pomůcek (ochranný oděv, ústenky, </a:t>
            </a:r>
            <a:r>
              <a:rPr sz="2400" dirty="0" err="1"/>
              <a:t>rukavice</a:t>
            </a:r>
            <a:r>
              <a:rPr sz="2400" dirty="0"/>
              <a:t>)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dodržování</a:t>
            </a:r>
            <a:r>
              <a:rPr sz="2400" dirty="0"/>
              <a:t> zásad při manipulaci s prádlem (čistým i </a:t>
            </a:r>
            <a:r>
              <a:rPr sz="2400" dirty="0" err="1"/>
              <a:t>použitým</a:t>
            </a:r>
            <a:r>
              <a:rPr sz="2400" dirty="0"/>
              <a:t>)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dekontaminace</a:t>
            </a:r>
            <a:r>
              <a:rPr sz="2400" dirty="0"/>
              <a:t> biologického materiálu, použitých pomůcek, nástrojů, zdravotnického </a:t>
            </a:r>
            <a:r>
              <a:rPr sz="2400" dirty="0" err="1"/>
              <a:t>materiálu</a:t>
            </a:r>
            <a:r>
              <a:rPr sz="2400" dirty="0"/>
              <a:t> </a:t>
            </a:r>
            <a:r>
              <a:rPr lang="cs-CZ" sz="2400" dirty="0"/>
              <a:t>…,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hygienická</a:t>
            </a:r>
            <a:r>
              <a:rPr sz="2400" dirty="0"/>
              <a:t> manipulace se stravou (transport, podávání, provoz čajových </a:t>
            </a:r>
            <a:r>
              <a:rPr sz="2400" dirty="0" err="1"/>
              <a:t>kuchyněk</a:t>
            </a:r>
            <a:r>
              <a:rPr sz="2400" dirty="0"/>
              <a:t>)</a:t>
            </a:r>
            <a:r>
              <a:rPr lang="cs-CZ" sz="2400" dirty="0"/>
              <a:t>,</a:t>
            </a:r>
            <a:endParaRPr sz="24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Nadpis 1">
            <a:extLst>
              <a:ext uri="{FF2B5EF4-FFF2-40B4-BE49-F238E27FC236}">
                <a16:creationId xmlns:a16="http://schemas.microsoft.com/office/drawing/2014/main" id="{CC658EB5-D03C-4889-BEF3-6D95D66BF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cs-CZ" dirty="0" err="1"/>
              <a:t>Základní</a:t>
            </a:r>
            <a:r>
              <a:rPr altLang="cs-CZ" dirty="0"/>
              <a:t> </a:t>
            </a:r>
            <a:r>
              <a:rPr altLang="cs-CZ" dirty="0" err="1"/>
              <a:t>pravidla</a:t>
            </a:r>
            <a:r>
              <a:rPr altLang="cs-CZ" dirty="0"/>
              <a:t> BOP - II.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11A371-448B-4673-8CB6-A618F31C0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zabránění</a:t>
            </a:r>
            <a:r>
              <a:rPr sz="2400" dirty="0"/>
              <a:t> vzniku infekčních aerosolů a infekčního prachu vhodnými ošetřovacími a </a:t>
            </a:r>
            <a:r>
              <a:rPr sz="2400" dirty="0" err="1"/>
              <a:t>úklidovými</a:t>
            </a:r>
            <a:r>
              <a:rPr sz="2400" dirty="0"/>
              <a:t> </a:t>
            </a:r>
            <a:r>
              <a:rPr sz="2400" dirty="0" err="1"/>
              <a:t>postupy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používání</a:t>
            </a:r>
            <a:r>
              <a:rPr sz="2400" dirty="0"/>
              <a:t> individuálních pomůcek pouze pro </a:t>
            </a:r>
            <a:r>
              <a:rPr sz="2400" dirty="0" err="1"/>
              <a:t>konkrétního</a:t>
            </a:r>
            <a:r>
              <a:rPr sz="2400" dirty="0"/>
              <a:t> </a:t>
            </a:r>
            <a:r>
              <a:rPr sz="2400" dirty="0" err="1"/>
              <a:t>pacienta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sz="2400" dirty="0"/>
              <a:t>izolace infekčního pacienta nebo naopak pacienta, který je infekcí </a:t>
            </a:r>
            <a:r>
              <a:rPr sz="2400" dirty="0" err="1"/>
              <a:t>významně</a:t>
            </a:r>
            <a:r>
              <a:rPr sz="2400" dirty="0"/>
              <a:t> </a:t>
            </a:r>
            <a:r>
              <a:rPr sz="2400" dirty="0" err="1"/>
              <a:t>ohrožen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důsledná</a:t>
            </a:r>
            <a:r>
              <a:rPr sz="2400" dirty="0"/>
              <a:t> sterilizace instrumentária, pomůcek a </a:t>
            </a:r>
            <a:r>
              <a:rPr sz="2400" dirty="0" err="1"/>
              <a:t>zdravotnického</a:t>
            </a:r>
            <a:r>
              <a:rPr sz="2400" dirty="0"/>
              <a:t> </a:t>
            </a:r>
            <a:r>
              <a:rPr sz="2400" dirty="0" err="1"/>
              <a:t>materiálu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úklid</a:t>
            </a:r>
            <a:r>
              <a:rPr sz="2400" dirty="0"/>
              <a:t> a dezinfekce prostředí a </a:t>
            </a:r>
            <a:r>
              <a:rPr sz="2400" dirty="0" err="1"/>
              <a:t>pomůcek</a:t>
            </a:r>
            <a:r>
              <a:rPr lang="cs-CZ" sz="2400" dirty="0"/>
              <a:t>.</a:t>
            </a:r>
            <a:endParaRPr sz="2400" dirty="0"/>
          </a:p>
          <a:p>
            <a:pPr>
              <a:buFont typeface="Arial" charset="0"/>
              <a:buChar char="•"/>
              <a:defRPr/>
            </a:pPr>
            <a:endParaRPr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>
            <a:extLst>
              <a:ext uri="{FF2B5EF4-FFF2-40B4-BE49-F238E27FC236}">
                <a16:creationId xmlns:a16="http://schemas.microsoft.com/office/drawing/2014/main" id="{A52DC4B5-02E3-4F1C-8D7B-B564E27A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cs-CZ" dirty="0" err="1"/>
              <a:t>Bariérový</a:t>
            </a:r>
            <a:r>
              <a:rPr altLang="cs-CZ" dirty="0"/>
              <a:t> </a:t>
            </a:r>
            <a:r>
              <a:rPr altLang="cs-CZ" dirty="0" err="1"/>
              <a:t>režim</a:t>
            </a:r>
            <a:r>
              <a:rPr altLang="cs-CZ" dirty="0"/>
              <a:t> </a:t>
            </a:r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izolaci</a:t>
            </a:r>
            <a:r>
              <a:rPr altLang="cs-CZ" dirty="0"/>
              <a:t> - I.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C7E82E-FB84-474A-A1E5-3432D4161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infekční</a:t>
            </a:r>
            <a:r>
              <a:rPr sz="2400" dirty="0"/>
              <a:t> pokoj </a:t>
            </a:r>
            <a:r>
              <a:rPr sz="2400" dirty="0" err="1"/>
              <a:t>řádně</a:t>
            </a:r>
            <a:r>
              <a:rPr sz="2400" dirty="0"/>
              <a:t> </a:t>
            </a:r>
            <a:r>
              <a:rPr sz="2400" dirty="0" err="1"/>
              <a:t>označit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dodržovat</a:t>
            </a:r>
            <a:r>
              <a:rPr sz="2400" dirty="0"/>
              <a:t> zásadu zavřených dveří izolace (</a:t>
            </a:r>
            <a:r>
              <a:rPr sz="2400" dirty="0" err="1"/>
              <a:t>pokoje</a:t>
            </a:r>
            <a:r>
              <a:rPr sz="2400" dirty="0"/>
              <a:t>)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minimalizovat</a:t>
            </a:r>
            <a:r>
              <a:rPr sz="2400" dirty="0"/>
              <a:t> vstup na izolaci (vyčleněný </a:t>
            </a:r>
            <a:r>
              <a:rPr sz="2400" dirty="0" err="1"/>
              <a:t>personál</a:t>
            </a:r>
            <a:r>
              <a:rPr sz="2400" dirty="0"/>
              <a:t>)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při</a:t>
            </a:r>
            <a:r>
              <a:rPr sz="2400" dirty="0"/>
              <a:t> rutinních posloupných činnostech (vizita, roznášení stravy, úklid) ponechat izolaci </a:t>
            </a:r>
            <a:r>
              <a:rPr sz="2400" dirty="0" err="1"/>
              <a:t>jako</a:t>
            </a:r>
            <a:r>
              <a:rPr sz="2400" dirty="0"/>
              <a:t> </a:t>
            </a:r>
            <a:r>
              <a:rPr sz="2400" dirty="0" err="1"/>
              <a:t>poslední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označit</a:t>
            </a:r>
            <a:r>
              <a:rPr sz="2400" dirty="0"/>
              <a:t> </a:t>
            </a:r>
            <a:r>
              <a:rPr sz="2400" dirty="0" err="1"/>
              <a:t>chorobopis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dodržovat</a:t>
            </a:r>
            <a:r>
              <a:rPr sz="2400" dirty="0"/>
              <a:t> zásady bariérového </a:t>
            </a:r>
            <a:r>
              <a:rPr sz="2400" dirty="0" err="1"/>
              <a:t>způsobu</a:t>
            </a:r>
            <a:r>
              <a:rPr sz="2400" dirty="0"/>
              <a:t> </a:t>
            </a:r>
            <a:r>
              <a:rPr sz="2400" dirty="0" err="1"/>
              <a:t>ošetřování</a:t>
            </a:r>
            <a:r>
              <a:rPr lang="cs-CZ" sz="2400" dirty="0"/>
              <a:t>,</a:t>
            </a:r>
            <a:endParaRPr sz="2400" dirty="0"/>
          </a:p>
          <a:p>
            <a:pPr>
              <a:buFont typeface="Arial" charset="0"/>
              <a:buChar char="•"/>
              <a:defRPr/>
            </a:pPr>
            <a:endParaRPr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>
            <a:extLst>
              <a:ext uri="{FF2B5EF4-FFF2-40B4-BE49-F238E27FC236}">
                <a16:creationId xmlns:a16="http://schemas.microsoft.com/office/drawing/2014/main" id="{9708B21A-F397-4FE5-869A-31651D1E6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cs-CZ" dirty="0" err="1"/>
              <a:t>Bariérový</a:t>
            </a:r>
            <a:r>
              <a:rPr altLang="cs-CZ" dirty="0"/>
              <a:t> </a:t>
            </a:r>
            <a:r>
              <a:rPr altLang="cs-CZ" dirty="0" err="1"/>
              <a:t>režim</a:t>
            </a:r>
            <a:r>
              <a:rPr altLang="cs-CZ" dirty="0"/>
              <a:t> </a:t>
            </a:r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izolaci</a:t>
            </a:r>
            <a:r>
              <a:rPr altLang="cs-CZ" dirty="0"/>
              <a:t> II.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963C31-A362-47D7-99E2-29D580B4C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individualizovat</a:t>
            </a:r>
            <a:r>
              <a:rPr sz="2400" dirty="0"/>
              <a:t> pomůcky a přístroje k ošetřování pacienta a ponechat je na izolačním pokoji (teploměr, tonometr, převazový </a:t>
            </a:r>
            <a:r>
              <a:rPr sz="2400" dirty="0" err="1"/>
              <a:t>materiál</a:t>
            </a:r>
            <a:r>
              <a:rPr sz="2400" dirty="0"/>
              <a:t>)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individualizovat</a:t>
            </a:r>
            <a:r>
              <a:rPr sz="2400" dirty="0"/>
              <a:t> všechny pomůcky pro osobní hygienu, včetně podložní mísy, </a:t>
            </a:r>
            <a:r>
              <a:rPr sz="2400" dirty="0" err="1"/>
              <a:t>močové</a:t>
            </a:r>
            <a:r>
              <a:rPr sz="2400" dirty="0"/>
              <a:t> </a:t>
            </a:r>
            <a:r>
              <a:rPr sz="2400" dirty="0" err="1"/>
              <a:t>láhve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před</a:t>
            </a:r>
            <a:r>
              <a:rPr sz="2400" dirty="0"/>
              <a:t> vstupem na pokoj provést hygienickou </a:t>
            </a:r>
            <a:r>
              <a:rPr sz="2400" dirty="0" err="1"/>
              <a:t>dezinfekci</a:t>
            </a:r>
            <a:r>
              <a:rPr sz="2400" dirty="0"/>
              <a:t> </a:t>
            </a:r>
            <a:r>
              <a:rPr sz="2400" dirty="0" err="1"/>
              <a:t>rukou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vstup</a:t>
            </a:r>
            <a:r>
              <a:rPr sz="2400" dirty="0"/>
              <a:t> na pokoj pouze v ochranných pomůckách → jednorázový empír, ústenka, čepice, rukavice, návleky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obuv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při</a:t>
            </a:r>
            <a:r>
              <a:rPr sz="2400" dirty="0"/>
              <a:t> opouštění pokoje provést hygienickou </a:t>
            </a:r>
            <a:r>
              <a:rPr sz="2400" dirty="0" err="1"/>
              <a:t>dezinfekci</a:t>
            </a:r>
            <a:r>
              <a:rPr sz="2400" dirty="0"/>
              <a:t> </a:t>
            </a:r>
            <a:r>
              <a:rPr sz="2400" dirty="0" err="1"/>
              <a:t>rukou</a:t>
            </a:r>
            <a:r>
              <a:rPr lang="cs-CZ" sz="2400" dirty="0"/>
              <a:t>.</a:t>
            </a:r>
            <a:endParaRPr sz="2400" dirty="0"/>
          </a:p>
          <a:p>
            <a:pPr marL="0" indent="0">
              <a:buNone/>
              <a:defRPr/>
            </a:pPr>
            <a:endParaRPr dirty="0"/>
          </a:p>
          <a:p>
            <a:pPr>
              <a:buFont typeface="Arial" charset="0"/>
              <a:buChar char="•"/>
              <a:defRPr/>
            </a:pPr>
            <a:endParaRPr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Nadpis 1">
            <a:extLst>
              <a:ext uri="{FF2B5EF4-FFF2-40B4-BE49-F238E27FC236}">
                <a16:creationId xmlns:a16="http://schemas.microsoft.com/office/drawing/2014/main" id="{C8C2EA88-B0CE-4A44-8088-13E7065FA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altLang="cs-CZ" dirty="0" err="1"/>
              <a:t>Vstup</a:t>
            </a:r>
            <a:r>
              <a:rPr altLang="cs-CZ" dirty="0"/>
              <a:t> </a:t>
            </a:r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izolaci</a:t>
            </a:r>
            <a:r>
              <a:rPr altLang="cs-CZ" dirty="0"/>
              <a:t> v </a:t>
            </a:r>
            <a:r>
              <a:rPr altLang="cs-CZ" dirty="0" err="1"/>
              <a:t>ochranných</a:t>
            </a:r>
            <a:r>
              <a:rPr altLang="cs-CZ" dirty="0"/>
              <a:t> </a:t>
            </a:r>
            <a:r>
              <a:rPr altLang="cs-CZ" dirty="0" err="1"/>
              <a:t>pomůckách</a:t>
            </a:r>
            <a:endParaRPr alt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8CDA55-2878-4369-93AB-83E618E79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463040"/>
            <a:ext cx="10753200" cy="5206048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dirty="0"/>
              <a:t>Vybavení stolku před izolací:</a:t>
            </a:r>
          </a:p>
          <a:p>
            <a:pPr lvl="1">
              <a:lnSpc>
                <a:spcPct val="100000"/>
              </a:lnSpc>
              <a:buFont typeface="Arial" charset="0"/>
              <a:buChar char="•"/>
              <a:defRPr/>
            </a:pPr>
            <a:r>
              <a:rPr lang="cs-CZ" sz="2000" dirty="0"/>
              <a:t> </a:t>
            </a:r>
            <a:r>
              <a:rPr sz="2000" dirty="0" err="1"/>
              <a:t>dezinfekce</a:t>
            </a:r>
            <a:r>
              <a:rPr sz="2000" dirty="0"/>
              <a:t> na ruce s </a:t>
            </a:r>
            <a:r>
              <a:rPr sz="2000" dirty="0" err="1"/>
              <a:t>dávkovací</a:t>
            </a:r>
            <a:r>
              <a:rPr sz="2000" dirty="0"/>
              <a:t> </a:t>
            </a:r>
            <a:r>
              <a:rPr sz="2000" dirty="0" err="1"/>
              <a:t>pumpou</a:t>
            </a:r>
            <a:r>
              <a:rPr lang="cs-CZ" sz="2000" dirty="0"/>
              <a:t>,</a:t>
            </a:r>
            <a:endParaRPr sz="2000" dirty="0"/>
          </a:p>
          <a:p>
            <a:pPr lvl="1">
              <a:lnSpc>
                <a:spcPct val="100000"/>
              </a:lnSpc>
              <a:buFont typeface="Arial" charset="0"/>
              <a:buChar char="•"/>
              <a:defRPr/>
            </a:pPr>
            <a:r>
              <a:rPr lang="cs-CZ" sz="2000" dirty="0"/>
              <a:t> r</a:t>
            </a:r>
            <a:r>
              <a:rPr sz="2000" dirty="0" err="1"/>
              <a:t>ukavice</a:t>
            </a:r>
            <a:r>
              <a:rPr lang="cs-CZ" sz="2000" dirty="0"/>
              <a:t>,</a:t>
            </a:r>
            <a:endParaRPr sz="2000" dirty="0"/>
          </a:p>
          <a:p>
            <a:pPr lvl="1">
              <a:lnSpc>
                <a:spcPct val="100000"/>
              </a:lnSpc>
              <a:buFont typeface="Arial" charset="0"/>
              <a:buChar char="•"/>
              <a:defRPr/>
            </a:pPr>
            <a:r>
              <a:rPr lang="cs-CZ" sz="2000" dirty="0"/>
              <a:t> p</a:t>
            </a:r>
            <a:r>
              <a:rPr sz="2000" dirty="0" err="1"/>
              <a:t>láště</a:t>
            </a:r>
            <a:r>
              <a:rPr lang="cs-CZ" sz="2000" dirty="0"/>
              <a:t>,</a:t>
            </a:r>
            <a:endParaRPr sz="2000" dirty="0"/>
          </a:p>
          <a:p>
            <a:pPr lvl="1">
              <a:lnSpc>
                <a:spcPct val="100000"/>
              </a:lnSpc>
              <a:buFont typeface="Arial" charset="0"/>
              <a:buChar char="•"/>
              <a:defRPr/>
            </a:pPr>
            <a:r>
              <a:rPr lang="cs-CZ" sz="2000" dirty="0"/>
              <a:t> ú</a:t>
            </a:r>
            <a:r>
              <a:rPr sz="2000" dirty="0" err="1"/>
              <a:t>stenky</a:t>
            </a:r>
            <a:r>
              <a:rPr lang="cs-CZ" sz="2000" dirty="0"/>
              <a:t>,</a:t>
            </a:r>
            <a:endParaRPr sz="2000" dirty="0"/>
          </a:p>
          <a:p>
            <a:pPr lvl="1">
              <a:lnSpc>
                <a:spcPct val="100000"/>
              </a:lnSpc>
              <a:buFont typeface="Arial" charset="0"/>
              <a:buChar char="•"/>
              <a:defRPr/>
            </a:pPr>
            <a:r>
              <a:rPr lang="cs-CZ" sz="2000" dirty="0"/>
              <a:t> č</a:t>
            </a:r>
            <a:r>
              <a:rPr sz="2000" dirty="0" err="1"/>
              <a:t>epice</a:t>
            </a:r>
            <a:r>
              <a:rPr lang="cs-CZ" sz="2000" dirty="0"/>
              <a:t>,</a:t>
            </a:r>
            <a:endParaRPr sz="2000" dirty="0"/>
          </a:p>
          <a:p>
            <a:pPr lvl="1">
              <a:lnSpc>
                <a:spcPct val="100000"/>
              </a:lnSpc>
              <a:buFont typeface="Arial" charset="0"/>
              <a:buChar char="•"/>
              <a:defRPr/>
            </a:pPr>
            <a:r>
              <a:rPr lang="cs-CZ" sz="2000" dirty="0"/>
              <a:t> n</a:t>
            </a:r>
            <a:r>
              <a:rPr sz="2000" dirty="0" err="1"/>
              <a:t>ávleky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obuv</a:t>
            </a:r>
            <a:r>
              <a:rPr lang="cs-CZ" sz="2000" dirty="0"/>
              <a:t>.</a:t>
            </a:r>
          </a:p>
          <a:p>
            <a:pPr lvl="1">
              <a:buFont typeface="Arial" charset="0"/>
              <a:buChar char="•"/>
              <a:defRPr/>
            </a:pPr>
            <a:endParaRPr dirty="0"/>
          </a:p>
          <a:p>
            <a:pPr marL="0" indent="0">
              <a:buNone/>
              <a:defRPr/>
            </a:pPr>
            <a:r>
              <a:rPr dirty="0"/>
              <a:t>Oblékat v tomto pořadí:</a:t>
            </a:r>
          </a:p>
          <a:p>
            <a:pPr lvl="1">
              <a:lnSpc>
                <a:spcPct val="100000"/>
              </a:lnSpc>
              <a:buFont typeface="Arial" charset="0"/>
              <a:buNone/>
              <a:defRPr/>
            </a:pPr>
            <a:r>
              <a:rPr sz="2000" dirty="0"/>
              <a:t>1. návleky na obuv</a:t>
            </a:r>
          </a:p>
          <a:p>
            <a:pPr lvl="1">
              <a:lnSpc>
                <a:spcPct val="100000"/>
              </a:lnSpc>
              <a:buFont typeface="Arial" charset="0"/>
              <a:buNone/>
              <a:defRPr/>
            </a:pPr>
            <a:r>
              <a:rPr sz="2000" dirty="0"/>
              <a:t>2. plášť</a:t>
            </a:r>
          </a:p>
          <a:p>
            <a:pPr lvl="1">
              <a:lnSpc>
                <a:spcPct val="100000"/>
              </a:lnSpc>
              <a:buFont typeface="Arial" charset="0"/>
              <a:buNone/>
              <a:defRPr/>
            </a:pPr>
            <a:r>
              <a:rPr sz="2000" dirty="0"/>
              <a:t>3. čepice</a:t>
            </a:r>
          </a:p>
          <a:p>
            <a:pPr lvl="1">
              <a:lnSpc>
                <a:spcPct val="100000"/>
              </a:lnSpc>
              <a:buFont typeface="Arial" charset="0"/>
              <a:buNone/>
              <a:defRPr/>
            </a:pPr>
            <a:r>
              <a:rPr sz="2000" dirty="0"/>
              <a:t>4. ústenka</a:t>
            </a:r>
          </a:p>
          <a:p>
            <a:pPr lvl="1">
              <a:lnSpc>
                <a:spcPct val="100000"/>
              </a:lnSpc>
              <a:buFont typeface="Arial" charset="0"/>
              <a:buNone/>
              <a:defRPr/>
            </a:pPr>
            <a:r>
              <a:rPr sz="2000" dirty="0"/>
              <a:t>5. rukavice</a:t>
            </a:r>
          </a:p>
          <a:p>
            <a:pPr>
              <a:buFont typeface="Arial" charset="0"/>
              <a:buChar char="•"/>
              <a:defRPr/>
            </a:pPr>
            <a:endParaRPr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5A51E8-04B2-40C0-9FD3-03A52AD8F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9773" t="26060" r="43803" b="11396"/>
          <a:stretch/>
        </p:blipFill>
        <p:spPr bwMode="auto">
          <a:xfrm>
            <a:off x="6188393" y="1975432"/>
            <a:ext cx="4967287" cy="37639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57F8FB3-A70A-435E-8C56-EEC19CAD82F6}"/>
              </a:ext>
            </a:extLst>
          </p:cNvPr>
          <p:cNvSpPr txBox="1"/>
          <p:nvPr/>
        </p:nvSpPr>
        <p:spPr>
          <a:xfrm>
            <a:off x="7967664" y="6669088"/>
            <a:ext cx="2700337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000" dirty="0"/>
              <a:t>Zdroj: http://www.</a:t>
            </a:r>
            <a:r>
              <a:rPr lang="cs-CZ" sz="1000" dirty="0" err="1"/>
              <a:t>szsmb.cz</a:t>
            </a:r>
            <a:endParaRPr lang="cs-CZ" sz="10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>
            <a:extLst>
              <a:ext uri="{FF2B5EF4-FFF2-40B4-BE49-F238E27FC236}">
                <a16:creationId xmlns:a16="http://schemas.microsoft.com/office/drawing/2014/main" id="{16576FE3-0A84-4373-9192-F4D45A1C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cs-CZ" dirty="0" err="1"/>
              <a:t>Bariérový</a:t>
            </a:r>
            <a:r>
              <a:rPr altLang="cs-CZ" dirty="0"/>
              <a:t> </a:t>
            </a:r>
            <a:r>
              <a:rPr altLang="cs-CZ" dirty="0" err="1"/>
              <a:t>režim</a:t>
            </a:r>
            <a:r>
              <a:rPr altLang="cs-CZ" dirty="0"/>
              <a:t> </a:t>
            </a:r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izolaci</a:t>
            </a:r>
            <a:r>
              <a:rPr altLang="cs-CZ" dirty="0"/>
              <a:t> - III.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35B1C6-3069-47F1-92F9-4A694DD5C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veškerý</a:t>
            </a:r>
            <a:r>
              <a:rPr sz="2400" dirty="0"/>
              <a:t> materiál, pomůcky na pokoji, považovat za </a:t>
            </a:r>
            <a:r>
              <a:rPr sz="2400" dirty="0" err="1"/>
              <a:t>infekční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veškerou</a:t>
            </a:r>
            <a:r>
              <a:rPr sz="2400" dirty="0"/>
              <a:t> činnost u pacienta provádět v jednorázových rukavicích a dle potřeby je </a:t>
            </a:r>
            <a:r>
              <a:rPr sz="2400" dirty="0" err="1"/>
              <a:t>měnit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před</a:t>
            </a:r>
            <a:r>
              <a:rPr sz="2400" dirty="0"/>
              <a:t> odchodem z pokoje odložit použitý oděv do kontejneru na jednorázový odpad umístěný při východu z </a:t>
            </a:r>
            <a:r>
              <a:rPr sz="2400" dirty="0" err="1"/>
              <a:t>pokoje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před</a:t>
            </a:r>
            <a:r>
              <a:rPr sz="2400" dirty="0"/>
              <a:t> odchodem z pokoje nutná dezinfekce rukou alkoholovým </a:t>
            </a:r>
            <a:r>
              <a:rPr sz="2400" dirty="0" err="1"/>
              <a:t>dezinfekčním</a:t>
            </a:r>
            <a:r>
              <a:rPr sz="2400" dirty="0"/>
              <a:t> </a:t>
            </a:r>
            <a:r>
              <a:rPr sz="2400" dirty="0" err="1"/>
              <a:t>prostředkem</a:t>
            </a:r>
            <a:r>
              <a:rPr lang="cs-CZ" sz="2400" dirty="0"/>
              <a:t>,</a:t>
            </a:r>
            <a:endParaRPr sz="2400" dirty="0"/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použité</a:t>
            </a:r>
            <a:r>
              <a:rPr sz="2400" dirty="0"/>
              <a:t> jednorázové pomůcky se odkládají do nádoby s víkem a jsou označeny jako </a:t>
            </a:r>
            <a:r>
              <a:rPr sz="2400" dirty="0" err="1"/>
              <a:t>infekční</a:t>
            </a:r>
            <a:r>
              <a:rPr sz="2400" dirty="0"/>
              <a:t> </a:t>
            </a:r>
            <a:r>
              <a:rPr sz="2400" dirty="0" err="1"/>
              <a:t>odpad</a:t>
            </a:r>
            <a:r>
              <a:rPr lang="cs-CZ" sz="2400" dirty="0"/>
              <a:t>,</a:t>
            </a:r>
            <a:endParaRPr sz="2400" dirty="0"/>
          </a:p>
          <a:p>
            <a:pPr>
              <a:buFont typeface="Arial" charset="0"/>
              <a:buChar char="•"/>
              <a:defRPr/>
            </a:pPr>
            <a:endParaRPr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1">
            <a:extLst>
              <a:ext uri="{FF2B5EF4-FFF2-40B4-BE49-F238E27FC236}">
                <a16:creationId xmlns:a16="http://schemas.microsoft.com/office/drawing/2014/main" id="{000ED95C-F57E-489E-B580-59B73CF69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cs-CZ" b="1"/>
              <a:t>Bariérový režim na izolaci - IV.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064213-9104-4A71-B815-8C0935E22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872000"/>
            <a:ext cx="10753200" cy="4266000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u="sng" dirty="0">
                <a:solidFill>
                  <a:srgbClr val="FF0000"/>
                </a:solidFill>
              </a:rPr>
              <a:t> </a:t>
            </a:r>
            <a:r>
              <a:rPr sz="2400" u="sng" dirty="0">
                <a:solidFill>
                  <a:srgbClr val="FF0000"/>
                </a:solidFill>
              </a:rPr>
              <a:t>z izolace nevynášíme žádné pomůcky </a:t>
            </a:r>
            <a:r>
              <a:rPr sz="2400" dirty="0"/>
              <a:t>(zařízení) pokud nebylo dekontaminováno – dezinfikováno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nástroje</a:t>
            </a:r>
            <a:r>
              <a:rPr sz="2400" dirty="0"/>
              <a:t> se dekontaminují dezinfekčními prostředky přímo na izolačním pokoji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individuální</a:t>
            </a:r>
            <a:r>
              <a:rPr sz="2400" dirty="0"/>
              <a:t> ošetřovatelské pomůcky (např. podložní mísa) se ihned po použití dezinfikují v připraveném 4% roztoku Chloraminu, který se musí nejméně 3x denně měnit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cs-CZ" sz="2400" dirty="0"/>
              <a:t> </a:t>
            </a:r>
            <a:r>
              <a:rPr sz="2400" dirty="0" err="1"/>
              <a:t>osobní</a:t>
            </a:r>
            <a:r>
              <a:rPr sz="2400" dirty="0"/>
              <a:t> prádlo a lůžkoviny pacienta se ukládají do viditelně označených nepropustných obalů (igelitových pytlů), označených jako „INFEKČNÍ“</a:t>
            </a:r>
          </a:p>
          <a:p>
            <a:pPr>
              <a:buFont typeface="Arial" charset="0"/>
              <a:buChar char="•"/>
              <a:defRPr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muni-med-prezentace-cz-v10</Template>
  <TotalTime>520</TotalTime>
  <Words>5242</Words>
  <Application>Microsoft Office PowerPoint</Application>
  <PresentationFormat>Širokoúhlá obrazovka</PresentationFormat>
  <Paragraphs>564</Paragraphs>
  <Slides>104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104</vt:i4>
      </vt:variant>
    </vt:vector>
  </HeadingPairs>
  <TitlesOfParts>
    <vt:vector size="112" baseType="lpstr">
      <vt:lpstr>Arial</vt:lpstr>
      <vt:lpstr>Arial Black</vt:lpstr>
      <vt:lpstr>Calibri</vt:lpstr>
      <vt:lpstr>Comic Sans MS</vt:lpstr>
      <vt:lpstr>Tahoma</vt:lpstr>
      <vt:lpstr>Times New Roman</vt:lpstr>
      <vt:lpstr>Wingdings</vt:lpstr>
      <vt:lpstr>Prezentace_MU_CZ</vt:lpstr>
      <vt:lpstr>Ošetřovatelský proces při zajištění bezpečí a ochrany pacienta</vt:lpstr>
      <vt:lpstr>Péče o prostředí pacienta</vt:lpstr>
      <vt:lpstr>Nákazy v souvislosti se zdravotní péčí</vt:lpstr>
      <vt:lpstr>Výskyt infekčních onemocnění</vt:lpstr>
      <vt:lpstr>Zdroj nákazy</vt:lpstr>
      <vt:lpstr>Přenos původce nákazy</vt:lpstr>
      <vt:lpstr>Způsoby průběhu infekce</vt:lpstr>
      <vt:lpstr>Health Care Associated Infection (HCAI)</vt:lpstr>
      <vt:lpstr>Rozdělení HCAI </vt:lpstr>
      <vt:lpstr>Specifické HCAI</vt:lpstr>
      <vt:lpstr>Faktory napomáhající vzniku a šíření HCAI </vt:lpstr>
      <vt:lpstr>Nejčastější HCAI </vt:lpstr>
      <vt:lpstr>Nejčastější HCAI </vt:lpstr>
      <vt:lpstr>Opatření pro zabránění vzniku HCAI </vt:lpstr>
      <vt:lpstr>Zdravotník jako zdroj HCAI </vt:lpstr>
      <vt:lpstr>Prevence HCAI</vt:lpstr>
      <vt:lpstr>Vyhláška MZ ČR č. 306/2012 Sb.</vt:lpstr>
      <vt:lpstr>Z vyhlášky…</vt:lpstr>
      <vt:lpstr>Z vyhlášky…</vt:lpstr>
      <vt:lpstr>Prezentace aplikace PowerPoint</vt:lpstr>
      <vt:lpstr>Prezentace aplikace PowerPoint</vt:lpstr>
      <vt:lpstr>Asepse</vt:lpstr>
      <vt:lpstr>Základní aseptická opatření</vt:lpstr>
      <vt:lpstr>Antisepse</vt:lpstr>
      <vt:lpstr>Antiseptika a dezinficiencia</vt:lpstr>
      <vt:lpstr>Hygienické mytí a desinfekce rukou</vt:lpstr>
      <vt:lpstr>Světový den hygieny rukou</vt:lpstr>
      <vt:lpstr>Kdy si mýt ruce</vt:lpstr>
      <vt:lpstr>Mikroflóra pokožky rukou</vt:lpstr>
      <vt:lpstr>10 zásad pro mytí a desinfekci rukou</vt:lpstr>
      <vt:lpstr>10 zásad pro mytí a desinfekci rukou</vt:lpstr>
      <vt:lpstr>Prezentace aplikace PowerPoint</vt:lpstr>
      <vt:lpstr>Mechanické mytí rukou (MMR)</vt:lpstr>
      <vt:lpstr>Hygienická dezinfekce rukou (HDR)</vt:lpstr>
      <vt:lpstr>Prezentace aplikace PowerPoint</vt:lpstr>
      <vt:lpstr>Chirurgické mytí rukou (CHMR)</vt:lpstr>
      <vt:lpstr>Chirurgická dezinfekce rukou (CHDR)</vt:lpstr>
      <vt:lpstr>Hygienické mytí rukou (HMR) </vt:lpstr>
      <vt:lpstr>Nejčastější problémy</vt:lpstr>
      <vt:lpstr>  Mytí rukou – př. 1</vt:lpstr>
      <vt:lpstr>Mytí rukou – př. 2</vt:lpstr>
      <vt:lpstr>Mytí rukou – př. 3</vt:lpstr>
      <vt:lpstr>Mytí rukou – př. 4</vt:lpstr>
      <vt:lpstr>Prezentace aplikace PowerPoint</vt:lpstr>
      <vt:lpstr> Prevence v MOÚ</vt:lpstr>
      <vt:lpstr>Prezentace aplikace PowerPoint</vt:lpstr>
      <vt:lpstr>Co kdybychom mohli bakterie vidět?</vt:lpstr>
      <vt:lpstr>Dezinfekce  sterilizace</vt:lpstr>
      <vt:lpstr> Dezinfekce – historie</vt:lpstr>
      <vt:lpstr>Postup</vt:lpstr>
      <vt:lpstr>Mechanická očista</vt:lpstr>
      <vt:lpstr>Definice dezinfekce</vt:lpstr>
      <vt:lpstr>Způsoby dezinfekce</vt:lpstr>
      <vt:lpstr> Fyzikální dezinfekce</vt:lpstr>
      <vt:lpstr>Chemická dezinfekce</vt:lpstr>
      <vt:lpstr>Zásady chemické dezinfekce</vt:lpstr>
      <vt:lpstr>Zásady chemické dezinfekce</vt:lpstr>
      <vt:lpstr>Zásady chemické dezinfekce</vt:lpstr>
      <vt:lpstr>Dvoustupňová   dezinfekce </vt:lpstr>
      <vt:lpstr>Fyzikálně – chemická dezinfekce</vt:lpstr>
      <vt:lpstr>POZOR!!!</vt:lpstr>
      <vt:lpstr>Formy dezinfekčních prostředků</vt:lpstr>
      <vt:lpstr>Objemy pomůcek</vt:lpstr>
      <vt:lpstr>Příprava dezinfekčních roztoků</vt:lpstr>
      <vt:lpstr>Vzorec pro výpočet koncentrace</vt:lpstr>
      <vt:lpstr>Vypočítejte:</vt:lpstr>
      <vt:lpstr>Prezentace aplikace PowerPoint</vt:lpstr>
      <vt:lpstr>Příklady dezinfekčních prostředků</vt:lpstr>
      <vt:lpstr>Kontrola dezinfekce</vt:lpstr>
      <vt:lpstr>Vyšší stupeň dezinfekce</vt:lpstr>
      <vt:lpstr>Vyšší stupeň dezinfekce</vt:lpstr>
      <vt:lpstr>Sterilizace</vt:lpstr>
      <vt:lpstr>Předsterilizační příprava </vt:lpstr>
      <vt:lpstr>Předsterilizační příprava</vt:lpstr>
      <vt:lpstr>Způsoby sterilizace </vt:lpstr>
      <vt:lpstr> Fyzikální sterilizace</vt:lpstr>
      <vt:lpstr>Různé typy autoklávů</vt:lpstr>
      <vt:lpstr>Fyzikální sterilizace</vt:lpstr>
      <vt:lpstr>Sterilizace horkým vzduchem</vt:lpstr>
      <vt:lpstr> Fyzikální sterilizace</vt:lpstr>
      <vt:lpstr>Fyzikální sterilizace</vt:lpstr>
      <vt:lpstr>Chemická sterilizace</vt:lpstr>
      <vt:lpstr>Druhy chemické sterilizace</vt:lpstr>
      <vt:lpstr>Obaly</vt:lpstr>
      <vt:lpstr>Prezentace aplikace PowerPoint</vt:lpstr>
      <vt:lpstr> Obalové materiály</vt:lpstr>
      <vt:lpstr> Skladování a transport materiálu </vt:lpstr>
      <vt:lpstr>Expirace sterilního materiálu </vt:lpstr>
      <vt:lpstr> Kontrola sterilizace</vt:lpstr>
      <vt:lpstr>Bariérová ošetřovatelská péče</vt:lpstr>
      <vt:lpstr>Cíle bariérové péče</vt:lpstr>
      <vt:lpstr>Druhy bariérového ošetřování</vt:lpstr>
      <vt:lpstr>Základní pravidla BOP - I.</vt:lpstr>
      <vt:lpstr>Základní pravidla BOP - II.</vt:lpstr>
      <vt:lpstr>Bariérový režim na izolaci - I.</vt:lpstr>
      <vt:lpstr>Bariérový režim na izolaci II.</vt:lpstr>
      <vt:lpstr>Vstup na izolaci v ochranných pomůckách</vt:lpstr>
      <vt:lpstr>Bariérový režim na izolaci - III.</vt:lpstr>
      <vt:lpstr>Bariérový režim na izolaci - IV.</vt:lpstr>
      <vt:lpstr>Bariérový režim na izolaci - V.</vt:lpstr>
      <vt:lpstr>Dekontaminace izolačního pokoje</vt:lpstr>
      <vt:lpstr>Související zákonné předpisy</vt:lpstr>
      <vt:lpstr>Organizace práce zdr. pracovníků</vt:lpstr>
      <vt:lpstr>Provozní opatření – provozní řád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Ošetřovatelský proces  při zajištění bezpečí a ochrany pacienta</dc:title>
  <dc:creator>Lenka Veselá</dc:creator>
  <cp:lastModifiedBy>Lenka Veselá</cp:lastModifiedBy>
  <cp:revision>43</cp:revision>
  <dcterms:created xsi:type="dcterms:W3CDTF">2019-09-09T08:13:13Z</dcterms:created>
  <dcterms:modified xsi:type="dcterms:W3CDTF">2020-10-04T15:53:58Z</dcterms:modified>
</cp:coreProperties>
</file>