
<file path=[Content_Types].xml><?xml version="1.0" encoding="utf-8"?>
<Types xmlns="http://schemas.openxmlformats.org/package/2006/content-types">
  <Default Extension="png" ContentType="image/png"/>
  <Default Extension="emf" ContentType="image/x-emf"/>
  <Default Extension="glb" ContentType="model/gltf.binary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7" r:id="rId2"/>
    <p:sldId id="258" r:id="rId3"/>
    <p:sldId id="259" r:id="rId4"/>
    <p:sldId id="260" r:id="rId5"/>
    <p:sldId id="261" r:id="rId6"/>
    <p:sldId id="333" r:id="rId7"/>
    <p:sldId id="334" r:id="rId8"/>
    <p:sldId id="335" r:id="rId9"/>
    <p:sldId id="332" r:id="rId10"/>
    <p:sldId id="263" r:id="rId11"/>
    <p:sldId id="264" r:id="rId12"/>
    <p:sldId id="326" r:id="rId13"/>
    <p:sldId id="327" r:id="rId14"/>
    <p:sldId id="328" r:id="rId15"/>
    <p:sldId id="329" r:id="rId16"/>
    <p:sldId id="330" r:id="rId17"/>
    <p:sldId id="331" r:id="rId18"/>
    <p:sldId id="272" r:id="rId19"/>
    <p:sldId id="265" r:id="rId20"/>
    <p:sldId id="266" r:id="rId21"/>
    <p:sldId id="267" r:id="rId22"/>
    <p:sldId id="268" r:id="rId23"/>
    <p:sldId id="269" r:id="rId24"/>
    <p:sldId id="270" r:id="rId25"/>
    <p:sldId id="271" r:id="rId26"/>
    <p:sldId id="273" r:id="rId27"/>
    <p:sldId id="274" r:id="rId28"/>
    <p:sldId id="275" r:id="rId29"/>
    <p:sldId id="276" r:id="rId30"/>
    <p:sldId id="277" r:id="rId31"/>
    <p:sldId id="278" r:id="rId32"/>
    <p:sldId id="279" r:id="rId33"/>
    <p:sldId id="280" r:id="rId34"/>
    <p:sldId id="281" r:id="rId35"/>
    <p:sldId id="282" r:id="rId36"/>
    <p:sldId id="283" r:id="rId37"/>
    <p:sldId id="284" r:id="rId38"/>
    <p:sldId id="285" r:id="rId39"/>
    <p:sldId id="286" r:id="rId40"/>
    <p:sldId id="287" r:id="rId41"/>
    <p:sldId id="288" r:id="rId42"/>
    <p:sldId id="289" r:id="rId43"/>
    <p:sldId id="290" r:id="rId44"/>
    <p:sldId id="291" r:id="rId45"/>
    <p:sldId id="292" r:id="rId46"/>
    <p:sldId id="293" r:id="rId47"/>
    <p:sldId id="294" r:id="rId48"/>
    <p:sldId id="295" r:id="rId49"/>
    <p:sldId id="296" r:id="rId50"/>
    <p:sldId id="297" r:id="rId51"/>
    <p:sldId id="298" r:id="rId52"/>
    <p:sldId id="299" r:id="rId53"/>
    <p:sldId id="300" r:id="rId54"/>
    <p:sldId id="301" r:id="rId55"/>
    <p:sldId id="302" r:id="rId56"/>
    <p:sldId id="303" r:id="rId57"/>
    <p:sldId id="304" r:id="rId58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theme" Target="theme/theme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16846B5-8A38-43D1-A984-746AD4EF8A88}" type="slidenum">
              <a:rPr lang="cs-CZ" smtClean="0"/>
              <a:t>‹#›</a:t>
            </a:fld>
            <a:endParaRPr lang="cs-CZ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en-GB" noProof="0" dirty="0"/>
              <a:t>Click here to insert title.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4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 dirty="0"/>
              <a:t>Click here to insert subtitle.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599" y="414000"/>
            <a:ext cx="2062233" cy="1067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346302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s, text –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9" y="718714"/>
            <a:ext cx="5220001" cy="320400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16846B5-8A38-43D1-A984-746AD4EF8A88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9" y="718714"/>
            <a:ext cx="5220001" cy="320400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2363" y="6048048"/>
            <a:ext cx="1156255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8317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mpt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16846B5-8A38-43D1-A984-746AD4EF8A88}" type="slidenum">
              <a:rPr lang="cs-CZ" smtClean="0"/>
              <a:t>‹#›</a:t>
            </a:fld>
            <a:endParaRPr lang="cs-CZ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2363" y="6048048"/>
            <a:ext cx="1156255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6375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verse slide with image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1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1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16846B5-8A38-43D1-A984-746AD4EF8A88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 err="1"/>
              <a:t>Click</a:t>
            </a:r>
            <a:r>
              <a:rPr lang="cs-CZ" dirty="0"/>
              <a:t> on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icon</a:t>
            </a:r>
            <a:r>
              <a:rPr lang="cs-CZ" dirty="0"/>
              <a:t> to insert image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3005" y="6048047"/>
            <a:ext cx="1153692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51238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UNI MED slide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1" cy="252000"/>
          </a:xfrm>
        </p:spPr>
        <p:txBody>
          <a:bodyPr/>
          <a:lstStyle>
            <a:lvl1pPr>
              <a:defRPr>
                <a:solidFill>
                  <a:srgbClr val="F01928"/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1" y="6228000"/>
            <a:ext cx="252000" cy="252000"/>
          </a:xfrm>
        </p:spPr>
        <p:txBody>
          <a:bodyPr/>
          <a:lstStyle>
            <a:lvl1pPr>
              <a:defRPr>
                <a:solidFill>
                  <a:srgbClr val="F01928"/>
                </a:solidFill>
              </a:defRPr>
            </a:lvl1pPr>
          </a:lstStyle>
          <a:p>
            <a:fld id="{D16846B5-8A38-43D1-A984-746AD4EF8A88}" type="slidenum">
              <a:rPr lang="cs-CZ" smtClean="0"/>
              <a:t>‹#›</a:t>
            </a:fld>
            <a:endParaRPr lang="cs-CZ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9D114D9D-A2CF-4840-9721-521117432B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7907" y="2019301"/>
            <a:ext cx="5474056" cy="2833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81699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8A4BF068-759C-48D3-8BB0-5F551EDD777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1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endParaRPr lang="cs-CZ"/>
          </a:p>
        </p:txBody>
      </p:sp>
      <p:sp>
        <p:nvSpPr>
          <p:cNvPr id="4" name="Zástupný symbol pro číslo snímku 2">
            <a:extLst>
              <a:ext uri="{FF2B5EF4-FFF2-40B4-BE49-F238E27FC236}">
                <a16:creationId xmlns:a16="http://schemas.microsoft.com/office/drawing/2014/main" id="{5E596EC5-1D75-47DC-BC19-74D759B8231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1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16846B5-8A38-43D1-A984-746AD4EF8A88}" type="slidenum">
              <a:rPr lang="cs-CZ" smtClean="0"/>
              <a:t>‹#›</a:t>
            </a:fld>
            <a:endParaRPr lang="cs-CZ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3766" y="2434289"/>
            <a:ext cx="9582328" cy="1863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712217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8C761-B937-455F-BAFD-5A8072E080BA}" type="datetimeFigureOut">
              <a:rPr lang="cs-CZ" smtClean="0"/>
              <a:t>23.10.2020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846B5-8A38-43D1-A984-746AD4EF8A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24697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8C761-B937-455F-BAFD-5A8072E080BA}" type="datetimeFigureOut">
              <a:rPr lang="cs-CZ" smtClean="0"/>
              <a:t>23.10.2020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846B5-8A38-43D1-A984-746AD4EF8A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13666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8C761-B937-455F-BAFD-5A8072E080BA}" type="datetimeFigureOut">
              <a:rPr lang="cs-CZ" smtClean="0"/>
              <a:t>23.10.2020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846B5-8A38-43D1-A984-746AD4EF8A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5160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ing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1" cy="252000"/>
          </a:xfrm>
        </p:spPr>
        <p:txBody>
          <a:bodyPr/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16846B5-8A38-43D1-A984-746AD4EF8A88}" type="slidenum">
              <a:rPr lang="cs-CZ" smtClean="0"/>
              <a:t>‹#›</a:t>
            </a:fld>
            <a:endParaRPr lang="cs-CZ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1" y="1692002"/>
            <a:ext cx="10753201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2363" y="6048048"/>
            <a:ext cx="1156255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424269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997">
          <p15:clr>
            <a:srgbClr val="FBAE40"/>
          </p15:clr>
        </p15:guide>
        <p15:guide id="2" pos="43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– inverse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16846B5-8A38-43D1-A984-746AD4EF8A88}" type="slidenum">
              <a:rPr lang="cs-CZ" smtClean="0"/>
              <a:t>‹#›</a:t>
            </a:fld>
            <a:endParaRPr lang="cs-CZ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here to insert title.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4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here to insert subtitle.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9D114D9D-A2CF-4840-9721-521117432B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599" y="414000"/>
            <a:ext cx="2065729" cy="106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783825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ing, subheading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1" y="1692002"/>
            <a:ext cx="10753201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16846B5-8A38-43D1-A984-746AD4EF8A88}" type="slidenum">
              <a:rPr lang="cs-CZ" smtClean="0"/>
              <a:t>‹#›</a:t>
            </a:fld>
            <a:endParaRPr lang="cs-CZ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6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2363" y="6048048"/>
            <a:ext cx="1156255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0606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ing 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16846B5-8A38-43D1-A984-746AD4EF8A88}" type="slidenum">
              <a:rPr lang="cs-CZ" smtClean="0"/>
              <a:t>‹#›</a:t>
            </a:fld>
            <a:endParaRPr lang="cs-CZ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6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1" y="720000"/>
            <a:ext cx="10753201" cy="451576"/>
          </a:xfrm>
        </p:spPr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1" y="1692001"/>
            <a:ext cx="5219997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 hasCustomPrompt="1"/>
          </p:nvPr>
        </p:nvSpPr>
        <p:spPr>
          <a:xfrm>
            <a:off x="6251280" y="1690271"/>
            <a:ext cx="5219997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2363" y="6048048"/>
            <a:ext cx="1156255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318255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886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ing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139" y="1695076"/>
            <a:ext cx="5218412" cy="3896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16846B5-8A38-43D1-A984-746AD4EF8A88}" type="slidenum">
              <a:rPr lang="cs-CZ" smtClean="0"/>
              <a:t>‹#›</a:t>
            </a:fld>
            <a:endParaRPr 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 hasCustomPrompt="1"/>
          </p:nvPr>
        </p:nvSpPr>
        <p:spPr>
          <a:xfrm>
            <a:off x="6251280" y="1667024"/>
            <a:ext cx="5219997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 baseline="0"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2363" y="6048048"/>
            <a:ext cx="1156255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363922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657">
          <p15:clr>
            <a:srgbClr val="FBAE40"/>
          </p15:clr>
        </p15:guide>
        <p15:guide id="2" pos="7242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ing, subheading and 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2" y="1692004"/>
            <a:ext cx="3311525" cy="223071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16846B5-8A38-43D1-A984-746AD4EF8A88}" type="slidenum">
              <a:rPr lang="cs-CZ" smtClean="0"/>
              <a:t>‹#›</a:t>
            </a:fld>
            <a:endParaRPr lang="cs-CZ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20000" y="4414271"/>
            <a:ext cx="3311999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2" y="4414271"/>
            <a:ext cx="3311999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1" y="4414270"/>
            <a:ext cx="3311999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7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20000" y="1692004"/>
            <a:ext cx="3311525" cy="223071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2" y="1692004"/>
            <a:ext cx="3311525" cy="223071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6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1" y="720000"/>
            <a:ext cx="10753201" cy="451576"/>
          </a:xfrm>
        </p:spPr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2363" y="6048048"/>
            <a:ext cx="1156255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084231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049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and text without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16846B5-8A38-43D1-A984-746AD4EF8A88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dirty="0"/>
              <a:t>Second level</a:t>
            </a:r>
            <a:endParaRPr lang="cs-CZ" dirty="0"/>
          </a:p>
          <a:p>
            <a:pPr lvl="2"/>
            <a:r>
              <a:rPr lang="en-GB" dirty="0"/>
              <a:t>Third level</a:t>
            </a:r>
            <a:endParaRPr lang="cs-CZ" dirty="0"/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139" y="692152"/>
            <a:ext cx="5218412" cy="4899635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2363" y="6048048"/>
            <a:ext cx="1156255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225933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158">
          <p15:clr>
            <a:srgbClr val="FBAE40"/>
          </p15:clr>
        </p15:guide>
        <p15:guide id="2" pos="438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out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16846B5-8A38-43D1-A984-746AD4EF8A88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1" y="692150"/>
            <a:ext cx="10753201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2363" y="6048048"/>
            <a:ext cx="1156255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694287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36">
          <p15:clr>
            <a:srgbClr val="FBAE40"/>
          </p15:clr>
        </p15:guide>
        <p15:guide id="2" pos="438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1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endParaRPr lang="cs-CZ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1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D16846B5-8A38-43D1-A984-746AD4EF8A88}" type="slidenum">
              <a:rPr lang="cs-CZ" smtClean="0"/>
              <a:t>‹#›</a:t>
            </a:fld>
            <a:endParaRPr lang="cs-CZ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1" y="720000"/>
            <a:ext cx="10753201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1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0" dirty="0"/>
              <a:t>Click here insert text.</a:t>
            </a:r>
          </a:p>
        </p:txBody>
      </p:sp>
    </p:spTree>
    <p:extLst>
      <p:ext uri="{BB962C8B-B14F-4D97-AF65-F5344CB8AC3E}">
        <p14:creationId xmlns:p14="http://schemas.microsoft.com/office/powerpoint/2010/main" val="1881204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5" r:id="rId16"/>
    <p:sldLayoutId id="2147483726" r:id="rId17"/>
  </p:sldLayoutIdLst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049">
          <p15:clr>
            <a:srgbClr val="F26B43"/>
          </p15:clr>
        </p15:guide>
        <p15:guide id="2" pos="43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5.xml"/><Relationship Id="rId4" Type="http://schemas.openxmlformats.org/officeDocument/2006/relationships/hyperlink" Target="https://www.vscht.cz/files/uzel/0005766/L%C3%A9kov%C3%A9+formy.pdf?redirected" TargetMode="Externa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microsoft.com/office/2017/06/relationships/model3d" Target="../media/model3d1.glb"/><Relationship Id="rId1" Type="http://schemas.openxmlformats.org/officeDocument/2006/relationships/slideLayout" Target="../slideLayouts/slideLayout1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ukl.cz/sukl/legislativa-ceske-republiky" TargetMode="External"/><Relationship Id="rId1" Type="http://schemas.openxmlformats.org/officeDocument/2006/relationships/slideLayout" Target="../slideLayouts/slideLayout15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6F14524-392F-4330-AA45-DB6D71A169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400" dirty="0"/>
              <a:t>Podávání léků - úvod</a:t>
            </a:r>
          </a:p>
        </p:txBody>
      </p:sp>
    </p:spTree>
    <p:extLst>
      <p:ext uri="{BB962C8B-B14F-4D97-AF65-F5344CB8AC3E}">
        <p14:creationId xmlns:p14="http://schemas.microsoft.com/office/powerpoint/2010/main" val="6055140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25B9D7F-591C-4BEC-AC1E-E6C6476AFD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Označení léků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3998CEC-5BE4-46BC-85E7-E7432033F8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7180" y="1722558"/>
            <a:ext cx="10058400" cy="4753850"/>
          </a:xfrm>
        </p:spPr>
        <p:txBody>
          <a:bodyPr>
            <a:normAutofit/>
          </a:bodyPr>
          <a:lstStyle/>
          <a:p>
            <a:pPr marL="658368" lvl="1" indent="-457200">
              <a:lnSpc>
                <a:spcPct val="100000"/>
              </a:lnSpc>
              <a:buFont typeface="+mj-lt"/>
              <a:buAutoNum type="arabicPeriod" startAt="5"/>
            </a:pPr>
            <a:r>
              <a:rPr lang="cs-CZ" sz="2400" dirty="0">
                <a:latin typeface="+mj-lt"/>
              </a:rPr>
              <a:t>Způsob užití – při přípravě v lékárně bílý štítek – vnitřní užití, červený k vnějšímu, označení hořlavin a jedů.</a:t>
            </a:r>
          </a:p>
          <a:p>
            <a:pPr marL="658368" lvl="1" indent="-457200">
              <a:lnSpc>
                <a:spcPct val="100000"/>
              </a:lnSpc>
              <a:buFont typeface="+mj-lt"/>
              <a:buAutoNum type="arabicPeriod" startAt="5"/>
            </a:pPr>
            <a:r>
              <a:rPr lang="cs-CZ" sz="2400" dirty="0">
                <a:latin typeface="+mj-lt"/>
              </a:rPr>
              <a:t>Expirační doba – přímo označeno (např. 11/2020) nebo </a:t>
            </a:r>
          </a:p>
          <a:p>
            <a:pPr marL="201168" lvl="1" indent="0">
              <a:lnSpc>
                <a:spcPct val="100000"/>
              </a:lnSpc>
              <a:buNone/>
            </a:pPr>
            <a:r>
              <a:rPr lang="cs-CZ" sz="2400" dirty="0">
                <a:latin typeface="+mj-lt"/>
              </a:rPr>
              <a:t>	např. EXP 4 461120</a:t>
            </a:r>
          </a:p>
          <a:p>
            <a:pPr marL="201168" lvl="1" indent="0">
              <a:lnSpc>
                <a:spcPct val="100000"/>
              </a:lnSpc>
              <a:buNone/>
            </a:pPr>
            <a:endParaRPr lang="cs-CZ" sz="2400" dirty="0">
              <a:latin typeface="+mj-lt"/>
            </a:endParaRPr>
          </a:p>
          <a:p>
            <a:pPr marL="201168" lvl="1" indent="0">
              <a:lnSpc>
                <a:spcPct val="100000"/>
              </a:lnSpc>
              <a:buNone/>
            </a:pPr>
            <a:endParaRPr lang="cs-CZ" sz="2400" dirty="0">
              <a:latin typeface="+mj-lt"/>
            </a:endParaRPr>
          </a:p>
          <a:p>
            <a:pPr marL="658368" lvl="1" indent="-457200">
              <a:lnSpc>
                <a:spcPct val="100000"/>
              </a:lnSpc>
              <a:buFont typeface="+mj-lt"/>
              <a:buAutoNum type="arabicPeriod" startAt="7"/>
            </a:pPr>
            <a:r>
              <a:rPr lang="cs-CZ" sz="2400" dirty="0">
                <a:latin typeface="+mj-lt"/>
              </a:rPr>
              <a:t>Složení léku</a:t>
            </a:r>
          </a:p>
          <a:p>
            <a:pPr marL="658368" lvl="1" indent="-457200">
              <a:lnSpc>
                <a:spcPct val="100000"/>
              </a:lnSpc>
              <a:buFont typeface="+mj-lt"/>
              <a:buAutoNum type="arabicPeriod" startAt="7"/>
            </a:pPr>
            <a:r>
              <a:rPr lang="cs-CZ" sz="2400" dirty="0">
                <a:latin typeface="+mj-lt"/>
              </a:rPr>
              <a:t>Registrační číslo</a:t>
            </a:r>
          </a:p>
          <a:p>
            <a:pPr marL="658368" lvl="1" indent="-457200">
              <a:lnSpc>
                <a:spcPct val="100000"/>
              </a:lnSpc>
              <a:buFont typeface="+mj-lt"/>
              <a:buAutoNum type="arabicPeriod" startAt="7"/>
            </a:pPr>
            <a:r>
              <a:rPr lang="cs-CZ" sz="2400" dirty="0">
                <a:latin typeface="+mj-lt"/>
              </a:rPr>
              <a:t>Obsah balení – množství tablet, ml, atd.</a:t>
            </a:r>
          </a:p>
          <a:p>
            <a:pPr marL="658368" lvl="1" indent="-457200">
              <a:lnSpc>
                <a:spcPct val="100000"/>
              </a:lnSpc>
              <a:buFont typeface="+mj-lt"/>
              <a:buAutoNum type="arabicPeriod" startAt="7"/>
            </a:pPr>
            <a:r>
              <a:rPr lang="cs-CZ" sz="2400" dirty="0">
                <a:latin typeface="+mj-lt"/>
              </a:rPr>
              <a:t>Informace o uchování léku</a:t>
            </a:r>
          </a:p>
          <a:p>
            <a:pPr marL="658368" lvl="1" indent="-457200">
              <a:lnSpc>
                <a:spcPct val="100000"/>
              </a:lnSpc>
              <a:buFont typeface="+mj-lt"/>
              <a:buAutoNum type="arabicPeriod" startAt="7"/>
            </a:pPr>
            <a:r>
              <a:rPr lang="cs-CZ" sz="2400" dirty="0">
                <a:latin typeface="+mj-lt"/>
              </a:rPr>
              <a:t>Upozornění</a:t>
            </a:r>
          </a:p>
          <a:p>
            <a:pPr marL="201168" lvl="1" indent="0">
              <a:buNone/>
            </a:pPr>
            <a:endParaRPr lang="cs-CZ" sz="2200" dirty="0">
              <a:latin typeface="+mj-lt"/>
            </a:endParaRPr>
          </a:p>
          <a:p>
            <a:pPr marL="201168" lvl="1" indent="0">
              <a:buNone/>
            </a:pPr>
            <a:r>
              <a:rPr lang="cs-CZ" sz="2200" dirty="0">
                <a:latin typeface="+mj-lt"/>
              </a:rPr>
              <a:t>Příbalový leták.	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22A731FB-1F4D-4D7A-AEC4-563E4BD42A11}"/>
              </a:ext>
            </a:extLst>
          </p:cNvPr>
          <p:cNvSpPr txBox="1"/>
          <p:nvPr/>
        </p:nvSpPr>
        <p:spPr>
          <a:xfrm>
            <a:off x="333882" y="381592"/>
            <a:ext cx="15267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4D7857DA-2F1B-491A-A050-FF45BC4EF57D}"/>
              </a:ext>
            </a:extLst>
          </p:cNvPr>
          <p:cNvSpPr txBox="1"/>
          <p:nvPr/>
        </p:nvSpPr>
        <p:spPr>
          <a:xfrm>
            <a:off x="486282" y="533992"/>
            <a:ext cx="15267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EA261A3C-3FFB-422C-8381-6507A456F3A2}"/>
              </a:ext>
            </a:extLst>
          </p:cNvPr>
          <p:cNvSpPr txBox="1"/>
          <p:nvPr/>
        </p:nvSpPr>
        <p:spPr>
          <a:xfrm>
            <a:off x="638682" y="686392"/>
            <a:ext cx="15267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3FC95DA3-BB1A-4314-9D3F-F7C189F7D23A}"/>
              </a:ext>
            </a:extLst>
          </p:cNvPr>
          <p:cNvSpPr txBox="1"/>
          <p:nvPr/>
        </p:nvSpPr>
        <p:spPr>
          <a:xfrm>
            <a:off x="458326" y="3477423"/>
            <a:ext cx="19091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expirační doba v letech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9B82284A-8A29-4F29-AC07-B403D351BB4E}"/>
              </a:ext>
            </a:extLst>
          </p:cNvPr>
          <p:cNvSpPr txBox="1"/>
          <p:nvPr/>
        </p:nvSpPr>
        <p:spPr>
          <a:xfrm>
            <a:off x="2319105" y="3493805"/>
            <a:ext cx="11453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výrobní série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CD472AD4-3345-4A08-BDDF-602EFF03790D}"/>
              </a:ext>
            </a:extLst>
          </p:cNvPr>
          <p:cNvSpPr txBox="1"/>
          <p:nvPr/>
        </p:nvSpPr>
        <p:spPr>
          <a:xfrm>
            <a:off x="3696089" y="3477424"/>
            <a:ext cx="11453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měsíc výroby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F089BCEB-AA53-4370-B67D-E7C50805A268}"/>
              </a:ext>
            </a:extLst>
          </p:cNvPr>
          <p:cNvSpPr txBox="1"/>
          <p:nvPr/>
        </p:nvSpPr>
        <p:spPr>
          <a:xfrm>
            <a:off x="5064713" y="3451283"/>
            <a:ext cx="10312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rok výroby</a:t>
            </a:r>
          </a:p>
        </p:txBody>
      </p:sp>
      <p:cxnSp>
        <p:nvCxnSpPr>
          <p:cNvPr id="13" name="Přímá spojnice se šipkou 12">
            <a:extLst>
              <a:ext uri="{FF2B5EF4-FFF2-40B4-BE49-F238E27FC236}">
                <a16:creationId xmlns:a16="http://schemas.microsoft.com/office/drawing/2014/main" id="{30B0BEDD-D639-4456-9E81-3BD612A886F1}"/>
              </a:ext>
            </a:extLst>
          </p:cNvPr>
          <p:cNvCxnSpPr>
            <a:cxnSpLocks/>
          </p:cNvCxnSpPr>
          <p:nvPr/>
        </p:nvCxnSpPr>
        <p:spPr>
          <a:xfrm flipV="1">
            <a:off x="1899197" y="3123674"/>
            <a:ext cx="1512000" cy="30777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>
            <a:extLst>
              <a:ext uri="{FF2B5EF4-FFF2-40B4-BE49-F238E27FC236}">
                <a16:creationId xmlns:a16="http://schemas.microsoft.com/office/drawing/2014/main" id="{FD0ADC57-5840-44D0-98DB-9831EFB6C875}"/>
              </a:ext>
            </a:extLst>
          </p:cNvPr>
          <p:cNvCxnSpPr>
            <a:cxnSpLocks/>
          </p:cNvCxnSpPr>
          <p:nvPr/>
        </p:nvCxnSpPr>
        <p:spPr>
          <a:xfrm flipV="1">
            <a:off x="2824580" y="3168542"/>
            <a:ext cx="1037662" cy="32526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se šipkou 15">
            <a:extLst>
              <a:ext uri="{FF2B5EF4-FFF2-40B4-BE49-F238E27FC236}">
                <a16:creationId xmlns:a16="http://schemas.microsoft.com/office/drawing/2014/main" id="{C53B8643-DA51-4D83-96C1-8B6F7D245759}"/>
              </a:ext>
            </a:extLst>
          </p:cNvPr>
          <p:cNvCxnSpPr>
            <a:cxnSpLocks/>
          </p:cNvCxnSpPr>
          <p:nvPr/>
        </p:nvCxnSpPr>
        <p:spPr>
          <a:xfrm flipV="1">
            <a:off x="4150595" y="3129964"/>
            <a:ext cx="0" cy="31652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se šipkou 16">
            <a:extLst>
              <a:ext uri="{FF2B5EF4-FFF2-40B4-BE49-F238E27FC236}">
                <a16:creationId xmlns:a16="http://schemas.microsoft.com/office/drawing/2014/main" id="{3636481B-B914-42C7-8F8B-73DFF510B726}"/>
              </a:ext>
            </a:extLst>
          </p:cNvPr>
          <p:cNvCxnSpPr>
            <a:cxnSpLocks/>
          </p:cNvCxnSpPr>
          <p:nvPr/>
        </p:nvCxnSpPr>
        <p:spPr>
          <a:xfrm flipH="1" flipV="1">
            <a:off x="4601499" y="3121220"/>
            <a:ext cx="755244" cy="32526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62314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C52867-627D-41CB-BC0B-49B3626C68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Objednávání a uskladnění léků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55797FF9-BA84-45D0-9F15-C349BB6B0D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+mj-lt"/>
              </a:rPr>
              <a:t> - z ústavní lékárny staniční sestrou/porodní asistentkou</a:t>
            </a:r>
          </a:p>
          <a:p>
            <a:r>
              <a:rPr lang="cs-CZ" dirty="0">
                <a:latin typeface="+mj-lt"/>
              </a:rPr>
              <a:t> - uzamykatelná příruční lékárna, trezor na opiáty,</a:t>
            </a:r>
          </a:p>
          <a:p>
            <a:r>
              <a:rPr lang="cs-CZ" dirty="0">
                <a:latin typeface="+mj-lt"/>
              </a:rPr>
              <a:t> - v originálním balení,</a:t>
            </a:r>
          </a:p>
          <a:p>
            <a:r>
              <a:rPr lang="cs-CZ" dirty="0">
                <a:latin typeface="+mj-lt"/>
              </a:rPr>
              <a:t> - abecedně, odděleně </a:t>
            </a:r>
            <a:r>
              <a:rPr lang="cs-CZ" dirty="0" err="1">
                <a:latin typeface="+mj-lt"/>
              </a:rPr>
              <a:t>p.o</a:t>
            </a:r>
            <a:r>
              <a:rPr lang="cs-CZ" dirty="0">
                <a:latin typeface="+mj-lt"/>
              </a:rPr>
              <a:t>., injekční,</a:t>
            </a:r>
          </a:p>
          <a:p>
            <a:r>
              <a:rPr lang="cs-CZ" dirty="0">
                <a:latin typeface="+mj-lt"/>
              </a:rPr>
              <a:t> - lednice na léky,</a:t>
            </a:r>
          </a:p>
          <a:p>
            <a:r>
              <a:rPr lang="cs-CZ" dirty="0">
                <a:latin typeface="+mj-lt"/>
              </a:rPr>
              <a:t> - hořlaviny v kovových skříních, jedy mimo prostor lékárny,</a:t>
            </a:r>
          </a:p>
          <a:p>
            <a:r>
              <a:rPr lang="cs-CZ" dirty="0">
                <a:latin typeface="+mj-lt"/>
              </a:rPr>
              <a:t> - příruční lékárna nesmí být v blízkosti topení nebo na přímém slunci,</a:t>
            </a:r>
          </a:p>
          <a:p>
            <a:r>
              <a:rPr lang="cs-CZ" dirty="0">
                <a:latin typeface="+mj-lt"/>
              </a:rPr>
              <a:t> - udržovat v pořádku, čistotě, pravidelná kontrola.</a:t>
            </a:r>
          </a:p>
          <a:p>
            <a:endParaRPr lang="cs-CZ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745028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842D2741-D5D2-4E66-9A60-EA51E2F796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Lékové skupiny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75FDF14-8CBF-4132-B8E6-381141B517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1" y="1657212"/>
            <a:ext cx="5536226" cy="396000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400" dirty="0"/>
              <a:t>SYMPATOLYTIKA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400" dirty="0"/>
              <a:t>BLOKÁTORY KALCIOVÉHO KANÁLU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400" dirty="0"/>
              <a:t>ANTIMYKOTIKA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400" dirty="0"/>
              <a:t>KORTIKOSTEROIDY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400" dirty="0"/>
              <a:t>ANTISEPTIKA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400" dirty="0"/>
              <a:t>TUBERKULOSTATIKA (ANTIMYKOBAKTERIÁLNÍ LÁTKY)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400" dirty="0"/>
              <a:t>ANTIVIROTIKA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400" dirty="0"/>
              <a:t>VAKCÍNA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400" dirty="0"/>
              <a:t>CYTOSTATIKA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F33C2F92-0086-42E0-A78A-F9DDD81B2BAD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7239000" y="1657212"/>
            <a:ext cx="4038600" cy="550545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cs-CZ" sz="2400" dirty="0"/>
              <a:t>EMOLIENTIA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cs-CZ" sz="2400" dirty="0"/>
              <a:t>ANTIPRURIGINOSA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cs-CZ" sz="2400" dirty="0"/>
              <a:t>ANTIPSORIATIKA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cs-CZ" sz="2400" dirty="0"/>
              <a:t>ANTIBIOTIKA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cs-CZ" sz="2400" dirty="0"/>
              <a:t>CHEMOTERAPEUTIKA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cs-CZ" sz="2400" dirty="0"/>
              <a:t>DESINFICIENCIA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cs-CZ" sz="2400" dirty="0"/>
              <a:t>GYNEKOLOGIKA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cs-CZ" sz="2400" dirty="0"/>
              <a:t>UROLOGIKA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cs-CZ" sz="2400" dirty="0"/>
              <a:t>IMUNOSUPRESIVA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cs-CZ" sz="2400" dirty="0"/>
              <a:t>ANTIFLOGISTIKA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cs-CZ" sz="2400" dirty="0"/>
              <a:t>ANTIREVMATIKA</a:t>
            </a:r>
          </a:p>
        </p:txBody>
      </p:sp>
    </p:spTree>
    <p:extLst>
      <p:ext uri="{BB962C8B-B14F-4D97-AF65-F5344CB8AC3E}">
        <p14:creationId xmlns:p14="http://schemas.microsoft.com/office/powerpoint/2010/main" val="2922719157"/>
      </p:ext>
    </p:extLst>
  </p:cSld>
  <p:clrMapOvr>
    <a:masterClrMapping/>
  </p:clrMapOvr>
  <p:transition>
    <p:wipe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Zástupný symbol pro obsah 4">
            <a:extLst>
              <a:ext uri="{FF2B5EF4-FFF2-40B4-BE49-F238E27FC236}">
                <a16:creationId xmlns:a16="http://schemas.microsoft.com/office/drawing/2014/main" id="{CDFC505D-0656-4A96-ABC7-D60F31CA81FC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941695" y="946009"/>
            <a:ext cx="4176713" cy="5576887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cs-CZ" sz="2400" dirty="0"/>
              <a:t>MYORELAXANCIA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cs-CZ" sz="2400" dirty="0"/>
              <a:t>ANALGETIKA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cs-CZ" sz="2400" dirty="0"/>
              <a:t>PSYCHOLEPTIKA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cs-CZ" sz="2400" dirty="0"/>
              <a:t>PSYCHOANALEPTIKA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cs-CZ" sz="2400" dirty="0"/>
              <a:t>ANTIHELMINTIKA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cs-CZ" sz="2400" dirty="0"/>
              <a:t>ANTIEKTOPARAZITIKA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cs-CZ" sz="2400" dirty="0"/>
              <a:t>INHIBITORY PROTONOVÉ PUMPY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cs-CZ" sz="2400" dirty="0"/>
              <a:t>ANTIPROPULSIVA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cs-CZ" sz="2400" dirty="0"/>
              <a:t>CENTRÁLNÍ ANOREXIKA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cs-CZ" sz="2400" dirty="0"/>
              <a:t>DIGESTIVA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altLang="cs-CZ" sz="2400" dirty="0"/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5CB75E2B-CDEC-442F-8973-651E0FE6C95C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6911454" y="946009"/>
            <a:ext cx="4038600" cy="5576888"/>
          </a:xfrm>
        </p:spPr>
        <p:txBody>
          <a:bodyPr rtlCol="0">
            <a:normAutofit/>
          </a:bodyPr>
          <a:lstStyle/>
          <a:p>
            <a:pPr marL="274320" indent="-274320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dirty="0"/>
              <a:t>ANTIURATIKA</a:t>
            </a:r>
          </a:p>
          <a:p>
            <a:pPr marL="274320" indent="-274320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dirty="0"/>
              <a:t>ANESTETIKA</a:t>
            </a:r>
          </a:p>
          <a:p>
            <a:pPr marL="274320" indent="-274320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dirty="0"/>
              <a:t>ANTIEPILEPTIKA</a:t>
            </a:r>
          </a:p>
          <a:p>
            <a:pPr marL="274320" indent="-274320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dirty="0"/>
              <a:t>ANTIPARKINSONIKA</a:t>
            </a:r>
          </a:p>
          <a:p>
            <a:pPr marL="274320" indent="-274320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dirty="0"/>
              <a:t>ANTIFLATULENCIA</a:t>
            </a:r>
          </a:p>
          <a:p>
            <a:pPr marL="274320" indent="-274320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dirty="0"/>
              <a:t>ANTIREGURGITANCIA</a:t>
            </a:r>
          </a:p>
          <a:p>
            <a:pPr marL="274320" indent="-274320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dirty="0"/>
              <a:t>SPASMOANALGETIKA</a:t>
            </a:r>
          </a:p>
          <a:p>
            <a:pPr marL="274320" indent="-274320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dirty="0"/>
              <a:t>ANTAGONISTÉ SEROTONINU</a:t>
            </a:r>
          </a:p>
          <a:p>
            <a:pPr marL="274320" indent="-274320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cap="all" dirty="0"/>
              <a:t>sympatomimetika</a:t>
            </a:r>
          </a:p>
          <a:p>
            <a:pPr marL="274320" indent="-274320">
              <a:spcAft>
                <a:spcPts val="0"/>
              </a:spcAft>
              <a:buNone/>
              <a:defRPr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9134976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5D89B1F-DC31-4ABB-86A1-76C6404321D0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764274" y="1086040"/>
            <a:ext cx="4171950" cy="5576888"/>
          </a:xfrm>
        </p:spPr>
        <p:txBody>
          <a:bodyPr rtlCol="0">
            <a:normAutofit/>
          </a:bodyPr>
          <a:lstStyle/>
          <a:p>
            <a:pPr marL="274320" indent="-274320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cap="all" dirty="0" err="1"/>
              <a:t>Oftalmologika</a:t>
            </a:r>
            <a:endParaRPr lang="cs-CZ" sz="2400" cap="all" dirty="0"/>
          </a:p>
          <a:p>
            <a:pPr marL="274320" indent="-274320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cap="all" dirty="0" err="1"/>
              <a:t>Parasympatolytika</a:t>
            </a:r>
            <a:endParaRPr lang="cs-CZ" sz="2400" cap="all" dirty="0"/>
          </a:p>
          <a:p>
            <a:pPr marL="274320" indent="-274320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cap="all" dirty="0"/>
              <a:t>Anxiolytika</a:t>
            </a:r>
          </a:p>
          <a:p>
            <a:pPr marL="274320" indent="-274320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cap="all" dirty="0"/>
              <a:t>Sedativa</a:t>
            </a:r>
          </a:p>
          <a:p>
            <a:pPr marL="274320" indent="-274320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cap="all" dirty="0"/>
              <a:t>Hypnotika</a:t>
            </a:r>
          </a:p>
          <a:p>
            <a:pPr marL="274320" indent="-274320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cap="all" dirty="0"/>
              <a:t>Kardiotonika</a:t>
            </a:r>
          </a:p>
          <a:p>
            <a:pPr marL="274320" indent="-274320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cap="all" dirty="0" err="1"/>
              <a:t>Vazokonstrikcia</a:t>
            </a:r>
            <a:endParaRPr lang="cs-CZ" sz="2400" cap="all" dirty="0"/>
          </a:p>
          <a:p>
            <a:pPr marL="274320" indent="-274320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cap="all" dirty="0"/>
              <a:t>Psychofarmaka</a:t>
            </a:r>
          </a:p>
          <a:p>
            <a:pPr marL="274320" indent="-274320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cap="all" dirty="0" err="1"/>
              <a:t>AntivertiginosA</a:t>
            </a:r>
            <a:endParaRPr lang="cs-CZ" sz="2400" cap="all" dirty="0"/>
          </a:p>
          <a:p>
            <a:pPr marL="274320" indent="-274320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cap="all" dirty="0" err="1"/>
              <a:t>antihistaminikA</a:t>
            </a:r>
            <a:endParaRPr lang="cs-CZ" sz="2400" cap="all" dirty="0"/>
          </a:p>
          <a:p>
            <a:pPr marL="274320" indent="-274320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2400" cap="all" dirty="0"/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A71C58DD-01B1-4BC8-B596-A93EDA34A3FB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7047931" y="1084453"/>
            <a:ext cx="4038600" cy="5578475"/>
          </a:xfrm>
        </p:spPr>
        <p:txBody>
          <a:bodyPr rtlCol="0">
            <a:normAutofit/>
          </a:bodyPr>
          <a:lstStyle/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2400" cap="all" dirty="0" err="1"/>
              <a:t>Otologika</a:t>
            </a:r>
            <a:endParaRPr lang="cs-CZ" sz="2400" cap="all" dirty="0"/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2400" cap="all" dirty="0" err="1"/>
              <a:t>Antihypotenziva</a:t>
            </a:r>
            <a:endParaRPr lang="cs-CZ" sz="2400" cap="all" dirty="0"/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2400" cap="all" dirty="0" err="1"/>
              <a:t>Antiarytmika</a:t>
            </a:r>
            <a:endParaRPr lang="cs-CZ" sz="2400" cap="all" dirty="0"/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2400" cap="all" dirty="0" err="1"/>
              <a:t>Infundabilia</a:t>
            </a:r>
            <a:endParaRPr lang="cs-CZ" sz="2400" cap="all" dirty="0"/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2400" cap="all" dirty="0" err="1"/>
              <a:t>Kardiologika</a:t>
            </a:r>
            <a:endParaRPr lang="cs-CZ" sz="2400" cap="all" dirty="0"/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2400" cap="all" dirty="0" err="1"/>
              <a:t>Fytofarmaka</a:t>
            </a:r>
            <a:endParaRPr lang="cs-CZ" sz="2400" cap="all" dirty="0"/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2400" cap="all" dirty="0" err="1"/>
              <a:t>Vazodilatancia</a:t>
            </a:r>
            <a:endParaRPr lang="cs-CZ" sz="2400" cap="all" dirty="0"/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2400" cap="all" dirty="0"/>
              <a:t>Neuroleptika</a:t>
            </a: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2400" cap="all" dirty="0" err="1"/>
              <a:t>Antiparazitika</a:t>
            </a:r>
            <a:endParaRPr lang="cs-CZ" sz="2400" cap="all" dirty="0"/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2400" cap="all" dirty="0"/>
              <a:t>Diagnostika</a:t>
            </a: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2400" cap="all" dirty="0" err="1"/>
              <a:t>antidepresivA</a:t>
            </a:r>
            <a:endParaRPr lang="cs-CZ" sz="2400" cap="all" dirty="0"/>
          </a:p>
        </p:txBody>
      </p:sp>
    </p:spTree>
    <p:extLst>
      <p:ext uri="{BB962C8B-B14F-4D97-AF65-F5344CB8AC3E}">
        <p14:creationId xmlns:p14="http://schemas.microsoft.com/office/powerpoint/2010/main" val="101772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5AF42925-1890-4215-BD13-E9F2502F79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6095" y="1245762"/>
            <a:ext cx="5736591" cy="3960000"/>
          </a:xfrm>
        </p:spPr>
        <p:txBody>
          <a:bodyPr rtlCol="0">
            <a:normAutofit/>
          </a:bodyPr>
          <a:lstStyle/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2400" cap="all" dirty="0" err="1"/>
              <a:t>Kontraceptiva</a:t>
            </a:r>
            <a:endParaRPr lang="cs-CZ" sz="2400" cap="all" dirty="0"/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2400" cap="all" dirty="0"/>
              <a:t>Species</a:t>
            </a: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2400" cap="all" dirty="0" err="1"/>
              <a:t>Anodyna</a:t>
            </a:r>
            <a:endParaRPr lang="cs-CZ" sz="2400" cap="all" dirty="0"/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2400" cap="all" dirty="0" err="1"/>
              <a:t>OtorinolaryngologikA</a:t>
            </a:r>
            <a:endParaRPr lang="cs-CZ" sz="2400" cap="all" dirty="0"/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2400" cap="all" dirty="0" err="1"/>
              <a:t>Nootropika</a:t>
            </a:r>
            <a:endParaRPr lang="cs-CZ" sz="2400" cap="all" dirty="0"/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2400" cap="all" dirty="0"/>
              <a:t>Hemostyptika</a:t>
            </a: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2400" cap="all" dirty="0" err="1"/>
              <a:t>Antifibrinolytika</a:t>
            </a:r>
            <a:endParaRPr lang="cs-CZ" sz="2400" cap="all" dirty="0"/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2400" cap="all" dirty="0"/>
              <a:t>Centrální – periferní </a:t>
            </a:r>
            <a:r>
              <a:rPr lang="cs-CZ" sz="2400" cap="all" dirty="0" err="1"/>
              <a:t>myorelaxanCIA</a:t>
            </a:r>
            <a:endParaRPr lang="cs-CZ" sz="2400" cap="all" dirty="0"/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2400" cap="all" dirty="0" err="1"/>
              <a:t>tokolytika</a:t>
            </a:r>
            <a:endParaRPr lang="cs-CZ" sz="2400" cap="all" dirty="0"/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9591EA9D-1107-40C2-AFA9-A46E2B72278B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6096000" y="1245762"/>
            <a:ext cx="4038600" cy="5505450"/>
          </a:xfrm>
        </p:spPr>
        <p:txBody>
          <a:bodyPr rtlCol="0">
            <a:normAutofit/>
          </a:bodyPr>
          <a:lstStyle/>
          <a:p>
            <a:pPr marL="457200" indent="-45720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2400" cap="all" dirty="0" err="1"/>
              <a:t>AntiPyretika</a:t>
            </a:r>
            <a:endParaRPr lang="cs-CZ" sz="2400" cap="all" dirty="0"/>
          </a:p>
          <a:p>
            <a:pPr marL="457200" indent="-45720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2400" cap="all" dirty="0"/>
              <a:t>Antitusika</a:t>
            </a:r>
          </a:p>
          <a:p>
            <a:pPr marL="457200" indent="-45720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2400" cap="all" dirty="0" err="1"/>
              <a:t>Expektorancia</a:t>
            </a:r>
            <a:endParaRPr lang="cs-CZ" sz="2400" cap="all" dirty="0"/>
          </a:p>
          <a:p>
            <a:pPr marL="457200" indent="-45720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2400" cap="all" dirty="0" err="1"/>
              <a:t>Mukolytika</a:t>
            </a:r>
            <a:endParaRPr lang="cs-CZ" sz="2400" cap="all" dirty="0"/>
          </a:p>
          <a:p>
            <a:pPr marL="457200" indent="-45720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2400" cap="all" dirty="0" err="1"/>
              <a:t>Bronchodilatancia</a:t>
            </a:r>
            <a:endParaRPr lang="cs-CZ" sz="2400" cap="all" dirty="0"/>
          </a:p>
          <a:p>
            <a:pPr marL="457200" indent="-45720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2400" cap="all" dirty="0" err="1"/>
              <a:t>Dermatologika</a:t>
            </a:r>
            <a:endParaRPr lang="cs-CZ" sz="2400" cap="all" dirty="0"/>
          </a:p>
          <a:p>
            <a:pPr marL="457200" indent="-45720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2400" cap="all" dirty="0" err="1"/>
              <a:t>Stomatologika</a:t>
            </a:r>
            <a:endParaRPr lang="cs-CZ" sz="2400" cap="all" dirty="0"/>
          </a:p>
          <a:p>
            <a:pPr marL="457200" indent="-45720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2400" cap="all" dirty="0"/>
              <a:t>Stomachika</a:t>
            </a:r>
          </a:p>
          <a:p>
            <a:pPr marL="457200" indent="-45720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2400" cap="all" dirty="0"/>
              <a:t>analeptika</a:t>
            </a:r>
          </a:p>
        </p:txBody>
      </p:sp>
    </p:spTree>
    <p:extLst>
      <p:ext uri="{BB962C8B-B14F-4D97-AF65-F5344CB8AC3E}">
        <p14:creationId xmlns:p14="http://schemas.microsoft.com/office/powerpoint/2010/main" val="9807017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2A5F263D-8A47-47A4-8B09-4A6163AE21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6096" y="1352550"/>
            <a:ext cx="4317224" cy="3960000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400" dirty="0"/>
              <a:t>ANTACIDA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400" dirty="0"/>
              <a:t>SPASMOLYTIKA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400" dirty="0"/>
              <a:t>ANTIEMETIKA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400" dirty="0"/>
              <a:t>HEPATOPROTEKTIVA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400" dirty="0"/>
              <a:t>ANTIINFLAMACIA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400" dirty="0"/>
              <a:t>ANTIDIABETIKA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400" dirty="0"/>
              <a:t>ANTIANEMIKA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400" dirty="0"/>
              <a:t>HYPOLIPIDEMIKA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400" dirty="0"/>
              <a:t>ANTIHYPERTENZIVA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400" dirty="0"/>
              <a:t>VENOFARMAKA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altLang="cs-CZ" sz="2400" dirty="0"/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9EAA52C3-88D5-44B5-AA2C-A6B6763EBE5D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6096000" y="1352550"/>
            <a:ext cx="4038600" cy="550545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cs-CZ" sz="2400" dirty="0"/>
              <a:t>ANTIULCEROSA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cs-CZ" sz="2400" dirty="0"/>
              <a:t>ANTICHOLINERGIKA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cs-CZ" sz="2400" dirty="0"/>
              <a:t>PROKINETIKA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cs-CZ" sz="2400" dirty="0"/>
              <a:t>LAXANTIA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cs-CZ" sz="2400" dirty="0"/>
              <a:t>ANTIDIARHOIKA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cs-CZ" sz="2400" dirty="0"/>
              <a:t>ANABOLIKA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cs-CZ" sz="2400" dirty="0"/>
              <a:t>ANTIKOAGULANTIA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cs-CZ" sz="2400" dirty="0"/>
              <a:t>ANTITROMBOTIKA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cs-CZ" sz="2400" dirty="0"/>
              <a:t>DIURETIKA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cs-CZ" sz="2400" dirty="0"/>
              <a:t>PERIFERNÍ VAZODILATANTIA</a:t>
            </a:r>
          </a:p>
        </p:txBody>
      </p:sp>
    </p:spTree>
    <p:extLst>
      <p:ext uri="{BB962C8B-B14F-4D97-AF65-F5344CB8AC3E}">
        <p14:creationId xmlns:p14="http://schemas.microsoft.com/office/powerpoint/2010/main" val="1003436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>
            <a:extLst>
              <a:ext uri="{FF2B5EF4-FFF2-40B4-BE49-F238E27FC236}">
                <a16:creationId xmlns:a16="http://schemas.microsoft.com/office/drawing/2014/main" id="{3235E8AF-9DB2-46E5-8D9B-E1E60D3CEB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896203"/>
            <a:ext cx="10058400" cy="1450757"/>
          </a:xfrm>
        </p:spPr>
        <p:txBody>
          <a:bodyPr/>
          <a:lstStyle/>
          <a:p>
            <a:pPr>
              <a:defRPr/>
            </a:pPr>
            <a:r>
              <a:rPr lang="cs-CZ" altLang="cs-CZ" dirty="0"/>
              <a:t>Vitamíny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6D31AC2-DAC7-48AF-865E-8D834D705C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62100" y="1672908"/>
            <a:ext cx="4533900" cy="4114800"/>
          </a:xfrm>
        </p:spPr>
        <p:txBody>
          <a:bodyPr rtlCol="0">
            <a:normAutofit/>
          </a:bodyPr>
          <a:lstStyle/>
          <a:p>
            <a:pPr marL="274320" indent="-274320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cap="all" dirty="0"/>
              <a:t>RETINOL</a:t>
            </a:r>
          </a:p>
          <a:p>
            <a:pPr marL="274320" indent="-274320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cap="all" dirty="0"/>
              <a:t>THIAMIN</a:t>
            </a:r>
          </a:p>
          <a:p>
            <a:pPr marL="274320" indent="-274320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cap="all" dirty="0"/>
              <a:t>Pyridoxin</a:t>
            </a:r>
          </a:p>
          <a:p>
            <a:pPr marL="274320" indent="-274320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cap="all" dirty="0"/>
              <a:t>Riboflavin</a:t>
            </a:r>
          </a:p>
          <a:p>
            <a:pPr marL="274320" indent="-274320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cap="all" dirty="0" err="1"/>
              <a:t>cyanocobalaminum</a:t>
            </a:r>
            <a:endParaRPr lang="cs-CZ" sz="2400" cap="all" dirty="0"/>
          </a:p>
          <a:p>
            <a:pPr marL="274320" indent="-274320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cap="all" dirty="0"/>
              <a:t>Tokoferol</a:t>
            </a:r>
          </a:p>
          <a:p>
            <a:pPr marL="274320" indent="-274320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cap="all" dirty="0"/>
              <a:t>Kyselina </a:t>
            </a:r>
            <a:r>
              <a:rPr lang="cs-CZ" sz="2400" cap="all" dirty="0" err="1"/>
              <a:t>ascorbová</a:t>
            </a:r>
            <a:endParaRPr lang="cs-CZ" sz="2400" cap="all" dirty="0"/>
          </a:p>
          <a:p>
            <a:pPr marL="274320" indent="-274320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cap="all" dirty="0" err="1"/>
              <a:t>Dexpanthenol</a:t>
            </a:r>
            <a:endParaRPr lang="cs-CZ" sz="2400" cap="all" dirty="0"/>
          </a:p>
          <a:p>
            <a:pPr marL="274320" indent="-274320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2400" cap="all" dirty="0"/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215C5B1F-94B0-4C58-8902-E8BCF75741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91300" y="1672908"/>
            <a:ext cx="2662237" cy="411480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400" dirty="0"/>
              <a:t>Vit. A.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400" dirty="0"/>
              <a:t>Vit. B 1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400" dirty="0"/>
              <a:t>Vit. B 6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400" dirty="0"/>
              <a:t>Vit. B 2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400" dirty="0"/>
              <a:t>Vit. B 12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400" dirty="0"/>
              <a:t>Vit. 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400" dirty="0"/>
              <a:t>Vit. C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400" dirty="0" err="1"/>
              <a:t>Panthenol</a:t>
            </a:r>
            <a:endParaRPr lang="cs-CZ" altLang="cs-CZ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altLang="cs-CZ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altLang="cs-CZ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altLang="cs-CZ" sz="2400" dirty="0"/>
          </a:p>
        </p:txBody>
      </p:sp>
    </p:spTree>
    <p:extLst>
      <p:ext uri="{BB962C8B-B14F-4D97-AF65-F5344CB8AC3E}">
        <p14:creationId xmlns:p14="http://schemas.microsoft.com/office/powerpoint/2010/main" val="987472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3F9500-56AF-4233-80FF-EE329B0A38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Účinky léků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5B58742-6F9D-4FDB-8994-ABEF43BAB8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4792" y="1845733"/>
            <a:ext cx="9930887" cy="431178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b="1" i="1" u="sng" dirty="0">
                <a:latin typeface="+mj-lt"/>
              </a:rPr>
              <a:t>Terapeutický</a:t>
            </a:r>
            <a:r>
              <a:rPr lang="cs-CZ" dirty="0">
                <a:latin typeface="+mj-lt"/>
              </a:rPr>
              <a:t> – hlavní žádoucí účinek, nežádoucí účinek – vedlejší – očekávaný X neočekávaný.</a:t>
            </a:r>
          </a:p>
          <a:p>
            <a:pPr marL="0" indent="0">
              <a:buNone/>
            </a:pPr>
            <a:endParaRPr lang="cs-CZ" b="1" i="1" u="sng" dirty="0">
              <a:latin typeface="+mj-lt"/>
            </a:endParaRPr>
          </a:p>
          <a:p>
            <a:pPr marL="0" indent="0">
              <a:buNone/>
            </a:pPr>
            <a:r>
              <a:rPr lang="cs-CZ" b="1" i="1" u="sng" dirty="0">
                <a:latin typeface="+mj-lt"/>
              </a:rPr>
              <a:t>Toxický</a:t>
            </a:r>
            <a:r>
              <a:rPr lang="cs-CZ" dirty="0">
                <a:latin typeface="+mj-lt"/>
              </a:rPr>
              <a:t> – škodlivý vliv na organismus např. jako důsledek předávkování.</a:t>
            </a:r>
          </a:p>
          <a:p>
            <a:pPr marL="0" indent="0">
              <a:buNone/>
            </a:pPr>
            <a:endParaRPr lang="cs-CZ" b="1" i="1" u="sng" dirty="0">
              <a:latin typeface="+mj-lt"/>
            </a:endParaRPr>
          </a:p>
          <a:p>
            <a:pPr marL="0" indent="0">
              <a:buNone/>
            </a:pPr>
            <a:r>
              <a:rPr lang="cs-CZ" b="1" i="1" u="sng" dirty="0">
                <a:latin typeface="+mj-lt"/>
              </a:rPr>
              <a:t>Léková alergie</a:t>
            </a:r>
            <a:r>
              <a:rPr lang="cs-CZ" dirty="0">
                <a:latin typeface="+mj-lt"/>
              </a:rPr>
              <a:t> – nejzávažnější forma je anafylaktický šok.</a:t>
            </a:r>
          </a:p>
          <a:p>
            <a:pPr marL="0" indent="0">
              <a:buNone/>
            </a:pPr>
            <a:endParaRPr lang="cs-CZ" b="1" i="1" u="sng" dirty="0">
              <a:latin typeface="+mj-lt"/>
            </a:endParaRPr>
          </a:p>
          <a:p>
            <a:pPr marL="0" indent="0">
              <a:buNone/>
            </a:pPr>
            <a:r>
              <a:rPr lang="cs-CZ" b="1" i="1" u="sng" dirty="0">
                <a:latin typeface="+mj-lt"/>
              </a:rPr>
              <a:t>Tolerance léku</a:t>
            </a:r>
            <a:r>
              <a:rPr lang="cs-CZ" dirty="0">
                <a:latin typeface="+mj-lt"/>
              </a:rPr>
              <a:t> – nízká nebo klesající odpověď organismu na lék, je třeba zvýšit dávku.</a:t>
            </a:r>
          </a:p>
          <a:p>
            <a:pPr marL="0" indent="0">
              <a:buNone/>
            </a:pPr>
            <a:endParaRPr lang="cs-CZ" b="1" i="1" u="sng" dirty="0">
              <a:latin typeface="+mj-lt"/>
            </a:endParaRPr>
          </a:p>
          <a:p>
            <a:pPr marL="0" indent="0">
              <a:buNone/>
            </a:pPr>
            <a:r>
              <a:rPr lang="cs-CZ" b="1" i="1" u="sng" dirty="0">
                <a:latin typeface="+mj-lt"/>
              </a:rPr>
              <a:t>Léková interakce</a:t>
            </a:r>
            <a:r>
              <a:rPr lang="cs-CZ" dirty="0">
                <a:latin typeface="+mj-lt"/>
              </a:rPr>
              <a:t> – vzájemné působení v organismu.</a:t>
            </a:r>
            <a:endParaRPr lang="cs-CZ" b="1" i="1" u="sng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440403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68F066-AFF3-4490-87FD-91362C26B2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Formy léků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E04B586-D6F6-4021-8411-9121A8B5DE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cs-CZ" sz="2400" dirty="0">
                <a:latin typeface="+mj-lt"/>
              </a:rPr>
              <a:t>Pevné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dirty="0">
                <a:latin typeface="+mj-lt"/>
              </a:rPr>
              <a:t>Polopevné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dirty="0">
                <a:latin typeface="+mj-lt"/>
              </a:rPr>
              <a:t>Tekuté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dirty="0">
                <a:latin typeface="+mj-lt"/>
              </a:rPr>
              <a:t>Plynné</a:t>
            </a:r>
          </a:p>
          <a:p>
            <a:pPr marL="0" indent="0">
              <a:buNone/>
            </a:pPr>
            <a:endParaRPr lang="cs-CZ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193915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55AEA0-F753-4DD4-B93B-450283C9E3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Pojmy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0D9C030-47C0-4262-9F20-3EC121D4A5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cs-CZ" altLang="cs-CZ" sz="2400" b="1" i="1" u="sng" dirty="0">
                <a:latin typeface="+mj-lt"/>
              </a:rPr>
              <a:t>Léčivo</a:t>
            </a:r>
            <a:r>
              <a:rPr lang="cs-CZ" altLang="cs-CZ" sz="2400" dirty="0">
                <a:latin typeface="+mj-lt"/>
              </a:rPr>
              <a:t> – látka živočišného, rostlinného nebo chemického původu, nositel biologického účinku využitelného na diagnostiku, léčbu, ochranu, ovlivnění FF.</a:t>
            </a:r>
          </a:p>
          <a:p>
            <a:pPr>
              <a:spcAft>
                <a:spcPts val="1200"/>
              </a:spcAft>
            </a:pPr>
            <a:endParaRPr lang="cs-CZ" altLang="cs-CZ" sz="2400" b="1" i="1" u="sng" dirty="0">
              <a:latin typeface="+mj-lt"/>
            </a:endParaRPr>
          </a:p>
          <a:p>
            <a:pPr>
              <a:spcAft>
                <a:spcPts val="1200"/>
              </a:spcAft>
            </a:pPr>
            <a:r>
              <a:rPr lang="cs-CZ" altLang="cs-CZ" sz="2400" b="1" i="1" u="sng" dirty="0">
                <a:latin typeface="+mj-lt"/>
              </a:rPr>
              <a:t>Lék</a:t>
            </a:r>
            <a:r>
              <a:rPr lang="cs-CZ" altLang="cs-CZ" sz="2400" dirty="0">
                <a:latin typeface="+mj-lt"/>
              </a:rPr>
              <a:t> – jakákoliv látka nebo směs látek podávaná nemocnému za účelem dg., léčby, …, aplikují se v různých formách.</a:t>
            </a:r>
          </a:p>
          <a:p>
            <a:pPr>
              <a:spcAft>
                <a:spcPts val="1200"/>
              </a:spcAft>
            </a:pPr>
            <a:endParaRPr lang="cs-CZ" altLang="cs-CZ" sz="2400" b="1" i="1" u="sng" dirty="0">
              <a:latin typeface="+mj-lt"/>
            </a:endParaRPr>
          </a:p>
          <a:p>
            <a:pPr>
              <a:spcAft>
                <a:spcPts val="1200"/>
              </a:spcAft>
            </a:pPr>
            <a:r>
              <a:rPr lang="cs-CZ" altLang="cs-CZ" sz="2400" b="1" i="1" u="sng" dirty="0">
                <a:latin typeface="+mj-lt"/>
              </a:rPr>
              <a:t>Pomocná látka</a:t>
            </a:r>
            <a:r>
              <a:rPr lang="cs-CZ" altLang="cs-CZ" sz="2400" dirty="0">
                <a:latin typeface="+mj-lt"/>
              </a:rPr>
              <a:t> – nemá terapeutický účinek, zlepšuje stabilitu, kvalitu, biologickou dostupnost léku.</a:t>
            </a:r>
          </a:p>
          <a:p>
            <a:pPr>
              <a:spcAft>
                <a:spcPts val="1200"/>
              </a:spcAft>
            </a:pPr>
            <a:endParaRPr lang="cs-CZ" altLang="cs-CZ" sz="2400" b="1" i="1" u="sng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783484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CAE0B6-D4AE-4ADF-B023-C04797F7CC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Pevné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0710B21-0182-413A-931D-B39EDDBC37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5948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i="1" u="sng" dirty="0">
                <a:latin typeface="+mj-lt"/>
              </a:rPr>
              <a:t>Prášky – </a:t>
            </a:r>
            <a:r>
              <a:rPr lang="cs-CZ" sz="2400" b="1" i="1" u="sng" dirty="0" err="1">
                <a:latin typeface="+mj-lt"/>
              </a:rPr>
              <a:t>pulveres</a:t>
            </a:r>
            <a:r>
              <a:rPr lang="cs-CZ" sz="2400" b="1" i="1" u="sng" dirty="0">
                <a:latin typeface="+mj-lt"/>
              </a:rPr>
              <a:t> (</a:t>
            </a:r>
            <a:r>
              <a:rPr lang="cs-CZ" sz="2400" b="1" i="1" u="sng" dirty="0" err="1">
                <a:latin typeface="+mj-lt"/>
              </a:rPr>
              <a:t>pulv</a:t>
            </a:r>
            <a:r>
              <a:rPr lang="cs-CZ" sz="2400" b="1" i="1" u="sng" dirty="0">
                <a:latin typeface="+mj-lt"/>
              </a:rPr>
              <a:t>.)</a:t>
            </a:r>
            <a:r>
              <a:rPr lang="cs-CZ" sz="2400" dirty="0">
                <a:latin typeface="+mj-lt"/>
              </a:rPr>
              <a:t> – sypké, k vnitřnímu (do želatinových tobolek) i vnějšímu použití, </a:t>
            </a:r>
            <a:r>
              <a:rPr lang="cs-CZ" sz="2400" dirty="0" err="1">
                <a:latin typeface="+mj-lt"/>
              </a:rPr>
              <a:t>pulv</a:t>
            </a:r>
            <a:r>
              <a:rPr lang="cs-CZ" sz="2400" dirty="0">
                <a:latin typeface="+mj-lt"/>
              </a:rPr>
              <a:t>. </a:t>
            </a:r>
            <a:r>
              <a:rPr lang="cs-CZ" sz="2400" dirty="0" err="1">
                <a:latin typeface="+mj-lt"/>
              </a:rPr>
              <a:t>simplices</a:t>
            </a:r>
            <a:r>
              <a:rPr lang="cs-CZ" sz="2400" dirty="0">
                <a:latin typeface="+mj-lt"/>
              </a:rPr>
              <a:t> – jedna látka, </a:t>
            </a:r>
            <a:r>
              <a:rPr lang="cs-CZ" sz="2400" dirty="0" err="1">
                <a:latin typeface="+mj-lt"/>
              </a:rPr>
              <a:t>pulv</a:t>
            </a:r>
            <a:r>
              <a:rPr lang="cs-CZ" sz="2400" dirty="0">
                <a:latin typeface="+mj-lt"/>
              </a:rPr>
              <a:t>. </a:t>
            </a:r>
            <a:r>
              <a:rPr lang="cs-CZ" sz="2400" dirty="0" err="1">
                <a:latin typeface="+mj-lt"/>
              </a:rPr>
              <a:t>compositi</a:t>
            </a:r>
            <a:r>
              <a:rPr lang="cs-CZ" sz="2400" dirty="0">
                <a:latin typeface="+mj-lt"/>
              </a:rPr>
              <a:t> – více látek.</a:t>
            </a:r>
          </a:p>
          <a:p>
            <a:pPr marL="0" indent="0">
              <a:buNone/>
            </a:pPr>
            <a:endParaRPr lang="cs-CZ" sz="2400" b="1" i="1" u="sng" dirty="0">
              <a:latin typeface="+mj-lt"/>
            </a:endParaRPr>
          </a:p>
          <a:p>
            <a:pPr marL="0" indent="0">
              <a:buNone/>
            </a:pPr>
            <a:r>
              <a:rPr lang="cs-CZ" sz="2400" b="1" i="1" u="sng" dirty="0">
                <a:latin typeface="+mj-lt"/>
              </a:rPr>
              <a:t>Tablety – </a:t>
            </a:r>
            <a:r>
              <a:rPr lang="cs-CZ" sz="2400" b="1" i="1" u="sng" dirty="0" err="1">
                <a:latin typeface="+mj-lt"/>
              </a:rPr>
              <a:t>tabuletae</a:t>
            </a:r>
            <a:r>
              <a:rPr lang="cs-CZ" sz="2400" b="1" i="1" u="sng" dirty="0">
                <a:latin typeface="+mj-lt"/>
              </a:rPr>
              <a:t> (</a:t>
            </a:r>
            <a:r>
              <a:rPr lang="cs-CZ" sz="2400" b="1" i="1" u="sng" dirty="0" err="1">
                <a:latin typeface="+mj-lt"/>
              </a:rPr>
              <a:t>tbl</a:t>
            </a:r>
            <a:r>
              <a:rPr lang="cs-CZ" sz="2400" b="1" i="1" u="sng" dirty="0">
                <a:latin typeface="+mj-lt"/>
              </a:rPr>
              <a:t>.)</a:t>
            </a:r>
            <a:r>
              <a:rPr lang="cs-CZ" sz="2400" dirty="0">
                <a:latin typeface="+mj-lt"/>
              </a:rPr>
              <a:t> – prášek slisovaný do malého disku, v tubách, lahvičkách, blistrech.</a:t>
            </a:r>
          </a:p>
          <a:p>
            <a:pPr marL="0" indent="0">
              <a:buNone/>
            </a:pPr>
            <a:r>
              <a:rPr lang="cs-CZ" sz="2400" i="1" dirty="0">
                <a:latin typeface="+mj-lt"/>
              </a:rPr>
              <a:t>Perorální </a:t>
            </a:r>
            <a:r>
              <a:rPr lang="cs-CZ" sz="2400" i="1" dirty="0" err="1">
                <a:latin typeface="+mj-lt"/>
              </a:rPr>
              <a:t>tbl</a:t>
            </a:r>
            <a:r>
              <a:rPr lang="cs-CZ" sz="2400" i="1" dirty="0">
                <a:latin typeface="+mj-lt"/>
              </a:rPr>
              <a:t>. – systémově působící léčiva.</a:t>
            </a:r>
          </a:p>
          <a:p>
            <a:pPr marL="0" indent="0">
              <a:buNone/>
            </a:pPr>
            <a:r>
              <a:rPr lang="cs-CZ" sz="2400" i="1" dirty="0">
                <a:latin typeface="+mj-lt"/>
              </a:rPr>
              <a:t>Orální </a:t>
            </a:r>
            <a:r>
              <a:rPr lang="cs-CZ" sz="2400" i="1" dirty="0" err="1">
                <a:latin typeface="+mj-lt"/>
              </a:rPr>
              <a:t>tbl</a:t>
            </a:r>
            <a:r>
              <a:rPr lang="cs-CZ" sz="2400" i="1" dirty="0">
                <a:latin typeface="+mj-lt"/>
              </a:rPr>
              <a:t>. – pastilky, rozpouští se v ústech, působí lokálně.</a:t>
            </a:r>
          </a:p>
          <a:p>
            <a:pPr marL="0" indent="0">
              <a:buNone/>
            </a:pPr>
            <a:r>
              <a:rPr lang="cs-CZ" sz="2400" i="1" dirty="0" err="1">
                <a:latin typeface="+mj-lt"/>
              </a:rPr>
              <a:t>Sublingvální</a:t>
            </a:r>
            <a:r>
              <a:rPr lang="cs-CZ" sz="2400" i="1" dirty="0">
                <a:latin typeface="+mj-lt"/>
              </a:rPr>
              <a:t> </a:t>
            </a:r>
            <a:r>
              <a:rPr lang="cs-CZ" sz="2400" i="1" dirty="0" err="1">
                <a:latin typeface="+mj-lt"/>
              </a:rPr>
              <a:t>tbl</a:t>
            </a:r>
            <a:r>
              <a:rPr lang="cs-CZ" sz="2400" i="1" dirty="0">
                <a:latin typeface="+mj-lt"/>
              </a:rPr>
              <a:t>. – pod jazyk.</a:t>
            </a:r>
          </a:p>
          <a:p>
            <a:pPr marL="0" indent="0">
              <a:buNone/>
            </a:pPr>
            <a:r>
              <a:rPr lang="cs-CZ" sz="2400" i="1" dirty="0">
                <a:latin typeface="+mj-lt"/>
              </a:rPr>
              <a:t>Šumivé – </a:t>
            </a:r>
            <a:r>
              <a:rPr lang="cs-CZ" sz="2400" i="1" dirty="0" err="1">
                <a:latin typeface="+mj-lt"/>
              </a:rPr>
              <a:t>tbl</a:t>
            </a:r>
            <a:r>
              <a:rPr lang="cs-CZ" sz="2400" i="1" dirty="0">
                <a:latin typeface="+mj-lt"/>
              </a:rPr>
              <a:t>. </a:t>
            </a:r>
            <a:r>
              <a:rPr lang="cs-CZ" sz="2400" i="1" dirty="0" err="1">
                <a:latin typeface="+mj-lt"/>
              </a:rPr>
              <a:t>effervescens</a:t>
            </a:r>
            <a:r>
              <a:rPr lang="cs-CZ" sz="2400" i="1" dirty="0">
                <a:latin typeface="+mj-lt"/>
              </a:rPr>
              <a:t>.</a:t>
            </a:r>
          </a:p>
          <a:p>
            <a:pPr marL="0" indent="0">
              <a:buNone/>
            </a:pPr>
            <a:r>
              <a:rPr lang="cs-CZ" sz="2400" i="1" dirty="0">
                <a:latin typeface="+mj-lt"/>
              </a:rPr>
              <a:t>Implantační – pod kůži.</a:t>
            </a:r>
          </a:p>
          <a:p>
            <a:pPr marL="0" indent="0">
              <a:buNone/>
            </a:pPr>
            <a:r>
              <a:rPr lang="cs-CZ" sz="2400" i="1" dirty="0">
                <a:latin typeface="+mj-lt"/>
              </a:rPr>
              <a:t>Vaginální – do pochvy.</a:t>
            </a:r>
          </a:p>
        </p:txBody>
      </p:sp>
    </p:spTree>
    <p:extLst>
      <p:ext uri="{BB962C8B-B14F-4D97-AF65-F5344CB8AC3E}">
        <p14:creationId xmlns:p14="http://schemas.microsoft.com/office/powerpoint/2010/main" val="77926551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68B618-9D73-4D0B-B265-8B3FAEBB78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Pevné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9F9CEDE-F395-4203-829D-72372F7781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i="1" u="sng" dirty="0">
                <a:latin typeface="+mj-lt"/>
              </a:rPr>
              <a:t>Dražé – </a:t>
            </a:r>
            <a:r>
              <a:rPr lang="cs-CZ" sz="2400" b="1" i="1" u="sng" dirty="0" err="1">
                <a:latin typeface="+mj-lt"/>
              </a:rPr>
              <a:t>tabulettae</a:t>
            </a:r>
            <a:r>
              <a:rPr lang="cs-CZ" sz="2400" b="1" i="1" u="sng" dirty="0">
                <a:latin typeface="+mj-lt"/>
              </a:rPr>
              <a:t> </a:t>
            </a:r>
            <a:r>
              <a:rPr lang="cs-CZ" sz="2400" b="1" i="1" u="sng" dirty="0" err="1">
                <a:latin typeface="+mj-lt"/>
              </a:rPr>
              <a:t>obductae</a:t>
            </a:r>
            <a:r>
              <a:rPr lang="cs-CZ" sz="2400" b="1" i="1" u="sng" dirty="0">
                <a:latin typeface="+mj-lt"/>
              </a:rPr>
              <a:t> (</a:t>
            </a:r>
            <a:r>
              <a:rPr lang="cs-CZ" sz="2400" b="1" i="1" u="sng" dirty="0" err="1">
                <a:latin typeface="+mj-lt"/>
              </a:rPr>
              <a:t>drg</a:t>
            </a:r>
            <a:r>
              <a:rPr lang="cs-CZ" sz="2400" b="1" i="1" u="sng" dirty="0">
                <a:latin typeface="+mj-lt"/>
              </a:rPr>
              <a:t>.)</a:t>
            </a:r>
            <a:r>
              <a:rPr lang="cs-CZ" sz="2400" dirty="0">
                <a:latin typeface="+mj-lt"/>
              </a:rPr>
              <a:t> – ochranná vrstva, rozpouštění v nižších částech GIT.</a:t>
            </a:r>
          </a:p>
          <a:p>
            <a:pPr marL="0" indent="0">
              <a:buNone/>
            </a:pPr>
            <a:endParaRPr lang="cs-CZ" sz="2400" b="1" i="1" u="sng" dirty="0">
              <a:latin typeface="+mj-lt"/>
            </a:endParaRPr>
          </a:p>
          <a:p>
            <a:pPr marL="0" indent="0">
              <a:buNone/>
            </a:pPr>
            <a:r>
              <a:rPr lang="cs-CZ" sz="2400" b="1" i="1" u="sng" dirty="0">
                <a:latin typeface="+mj-lt"/>
              </a:rPr>
              <a:t>Pilulky – </a:t>
            </a:r>
            <a:r>
              <a:rPr lang="cs-CZ" sz="2400" b="1" i="1" u="sng" dirty="0" err="1">
                <a:latin typeface="+mj-lt"/>
              </a:rPr>
              <a:t>pilullae</a:t>
            </a:r>
            <a:r>
              <a:rPr lang="cs-CZ" sz="2400" b="1" i="1" u="sng" dirty="0">
                <a:latin typeface="+mj-lt"/>
              </a:rPr>
              <a:t> (pil.)</a:t>
            </a:r>
            <a:r>
              <a:rPr lang="cs-CZ" sz="2400" dirty="0">
                <a:latin typeface="+mj-lt"/>
              </a:rPr>
              <a:t> – různý tvar, jedno nebo více léčiv.</a:t>
            </a:r>
          </a:p>
          <a:p>
            <a:pPr marL="0" indent="0">
              <a:buNone/>
            </a:pPr>
            <a:endParaRPr lang="cs-CZ" sz="2400" b="1" i="1" u="sng" dirty="0">
              <a:latin typeface="+mj-lt"/>
            </a:endParaRPr>
          </a:p>
          <a:p>
            <a:pPr marL="0" indent="0">
              <a:buNone/>
            </a:pPr>
            <a:r>
              <a:rPr lang="cs-CZ" sz="2400" b="1" i="1" u="sng" dirty="0">
                <a:latin typeface="+mj-lt"/>
              </a:rPr>
              <a:t>Kapsle – </a:t>
            </a:r>
            <a:r>
              <a:rPr lang="cs-CZ" sz="2400" b="1" i="1" u="sng" dirty="0" err="1">
                <a:latin typeface="+mj-lt"/>
              </a:rPr>
              <a:t>capsulae</a:t>
            </a:r>
            <a:r>
              <a:rPr lang="cs-CZ" sz="2400" b="1" i="1" u="sng" dirty="0">
                <a:latin typeface="+mj-lt"/>
              </a:rPr>
              <a:t> (</a:t>
            </a:r>
            <a:r>
              <a:rPr lang="cs-CZ" sz="2400" b="1" i="1" u="sng" dirty="0" err="1">
                <a:latin typeface="+mj-lt"/>
              </a:rPr>
              <a:t>cps</a:t>
            </a:r>
            <a:r>
              <a:rPr lang="cs-CZ" sz="2400" b="1" i="1" u="sng" dirty="0">
                <a:latin typeface="+mj-lt"/>
              </a:rPr>
              <a:t>.)</a:t>
            </a:r>
            <a:r>
              <a:rPr lang="cs-CZ" sz="2400" dirty="0">
                <a:latin typeface="+mj-lt"/>
              </a:rPr>
              <a:t> – v želatinovém obalu, pomalu se vstřebávají, tvrdé – </a:t>
            </a:r>
            <a:r>
              <a:rPr lang="cs-CZ" sz="2400" dirty="0" err="1">
                <a:latin typeface="+mj-lt"/>
              </a:rPr>
              <a:t>cps.dur</a:t>
            </a:r>
            <a:r>
              <a:rPr lang="cs-CZ" sz="2400" dirty="0">
                <a:latin typeface="+mj-lt"/>
              </a:rPr>
              <a:t>., měkké – </a:t>
            </a:r>
            <a:r>
              <a:rPr lang="cs-CZ" sz="2400" dirty="0" err="1">
                <a:latin typeface="+mj-lt"/>
              </a:rPr>
              <a:t>cps.mol</a:t>
            </a:r>
            <a:r>
              <a:rPr lang="cs-CZ" sz="2400" dirty="0">
                <a:latin typeface="+mj-lt"/>
              </a:rPr>
              <a:t>.</a:t>
            </a:r>
          </a:p>
          <a:p>
            <a:pPr marL="0" indent="0">
              <a:buNone/>
            </a:pPr>
            <a:endParaRPr lang="cs-CZ" sz="2400" b="1" i="1" u="sng" dirty="0">
              <a:latin typeface="+mj-lt"/>
            </a:endParaRPr>
          </a:p>
          <a:p>
            <a:pPr marL="0" indent="0">
              <a:buNone/>
            </a:pPr>
            <a:r>
              <a:rPr lang="cs-CZ" sz="2400" b="1" i="1" u="sng" dirty="0">
                <a:latin typeface="+mj-lt"/>
              </a:rPr>
              <a:t>Zrnka – granula (gran.)</a:t>
            </a:r>
            <a:r>
              <a:rPr lang="cs-CZ" sz="2400" dirty="0">
                <a:latin typeface="+mj-lt"/>
              </a:rPr>
              <a:t> – prášky slisované do různých tvarů, po lžičkách nebo náplň želatinových </a:t>
            </a:r>
            <a:r>
              <a:rPr lang="cs-CZ" sz="2400" dirty="0" err="1">
                <a:latin typeface="+mj-lt"/>
              </a:rPr>
              <a:t>cps</a:t>
            </a:r>
            <a:r>
              <a:rPr lang="cs-CZ" sz="2400" dirty="0">
                <a:latin typeface="+mj-lt"/>
              </a:rPr>
              <a:t>.</a:t>
            </a:r>
            <a:endParaRPr lang="cs-CZ" sz="2400" b="1" i="1" u="sng" dirty="0">
              <a:latin typeface="+mj-lt"/>
            </a:endParaRPr>
          </a:p>
          <a:p>
            <a:pPr marL="0" indent="0">
              <a:buNone/>
            </a:pPr>
            <a:endParaRPr lang="cs-CZ" sz="2400" b="1" i="1" u="sng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5908563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71DE15-8A9F-4A75-8A8E-211707C5FC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Polopevné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947B733-480F-46B6-B8C6-1CDC8D36D8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577009"/>
            <a:ext cx="10058400" cy="4929808"/>
          </a:xfrm>
        </p:spPr>
        <p:txBody>
          <a:bodyPr>
            <a:normAutofit/>
          </a:bodyPr>
          <a:lstStyle/>
          <a:p>
            <a:pPr marL="0" lvl="0" indent="0">
              <a:buClr>
                <a:srgbClr val="E48312"/>
              </a:buClr>
              <a:buNone/>
            </a:pPr>
            <a:r>
              <a:rPr lang="cs-CZ" sz="2400" b="1" i="1" u="sng" dirty="0">
                <a:latin typeface="+mj-lt"/>
              </a:rPr>
              <a:t>Masti – </a:t>
            </a:r>
            <a:r>
              <a:rPr lang="cs-CZ" sz="2400" b="1" i="1" u="sng" dirty="0" err="1">
                <a:latin typeface="+mj-lt"/>
              </a:rPr>
              <a:t>unguenta</a:t>
            </a:r>
            <a:r>
              <a:rPr lang="cs-CZ" sz="2400" b="1" i="1" u="sng" dirty="0">
                <a:latin typeface="+mj-lt"/>
              </a:rPr>
              <a:t> (</a:t>
            </a:r>
            <a:r>
              <a:rPr lang="cs-CZ" sz="2400" b="1" i="1" u="sng" dirty="0" err="1">
                <a:latin typeface="+mj-lt"/>
              </a:rPr>
              <a:t>ung</a:t>
            </a:r>
            <a:r>
              <a:rPr lang="cs-CZ" sz="2400" b="1" i="1" u="sng" dirty="0">
                <a:latin typeface="+mj-lt"/>
              </a:rPr>
              <a:t>.) </a:t>
            </a:r>
            <a:r>
              <a:rPr lang="cs-CZ" sz="2400" dirty="0">
                <a:latin typeface="+mj-lt"/>
              </a:rPr>
              <a:t>– podkladem je tuk (lanolín, vazelína), na kůži, sliznici.</a:t>
            </a:r>
          </a:p>
          <a:p>
            <a:pPr marL="0" lvl="0" indent="0">
              <a:buClr>
                <a:srgbClr val="E48312"/>
              </a:buClr>
              <a:buNone/>
            </a:pPr>
            <a:r>
              <a:rPr lang="cs-CZ" sz="2400" b="1" i="1" u="sng" dirty="0">
                <a:latin typeface="+mj-lt"/>
              </a:rPr>
              <a:t>Pasty – </a:t>
            </a:r>
            <a:r>
              <a:rPr lang="cs-CZ" sz="2400" b="1" i="1" u="sng" dirty="0" err="1">
                <a:latin typeface="+mj-lt"/>
              </a:rPr>
              <a:t>pastae</a:t>
            </a:r>
            <a:r>
              <a:rPr lang="cs-CZ" sz="2400" b="1" i="1" u="sng" dirty="0">
                <a:latin typeface="+mj-lt"/>
              </a:rPr>
              <a:t> (pst.)</a:t>
            </a:r>
            <a:r>
              <a:rPr lang="cs-CZ" sz="2400" dirty="0">
                <a:latin typeface="+mj-lt"/>
              </a:rPr>
              <a:t> – do mastného základu indiferentní prášek, nevstřebávají se.</a:t>
            </a:r>
          </a:p>
          <a:p>
            <a:pPr marL="0" lvl="0" indent="0">
              <a:buClr>
                <a:srgbClr val="E48312"/>
              </a:buClr>
              <a:buNone/>
            </a:pPr>
            <a:r>
              <a:rPr lang="cs-CZ" sz="2400" b="1" i="1" u="sng" dirty="0">
                <a:latin typeface="+mj-lt"/>
              </a:rPr>
              <a:t>Krémy – </a:t>
            </a:r>
            <a:r>
              <a:rPr lang="cs-CZ" sz="2400" b="1" i="1" u="sng" dirty="0" err="1">
                <a:latin typeface="+mj-lt"/>
              </a:rPr>
              <a:t>cremores</a:t>
            </a:r>
            <a:r>
              <a:rPr lang="cs-CZ" sz="2400" b="1" i="1" u="sng" dirty="0">
                <a:latin typeface="+mj-lt"/>
              </a:rPr>
              <a:t> (</a:t>
            </a:r>
            <a:r>
              <a:rPr lang="cs-CZ" sz="2400" b="1" i="1" u="sng" dirty="0" err="1">
                <a:latin typeface="+mj-lt"/>
              </a:rPr>
              <a:t>crm</a:t>
            </a:r>
            <a:r>
              <a:rPr lang="cs-CZ" sz="2400" b="1" i="1" u="sng" dirty="0">
                <a:latin typeface="+mj-lt"/>
              </a:rPr>
              <a:t>.)</a:t>
            </a:r>
            <a:r>
              <a:rPr lang="cs-CZ" sz="2400" dirty="0">
                <a:latin typeface="+mj-lt"/>
              </a:rPr>
              <a:t> – masti s vyšším obsahem vody, v tubách.</a:t>
            </a:r>
          </a:p>
          <a:p>
            <a:pPr marL="0" lvl="0" indent="0">
              <a:buClr>
                <a:srgbClr val="E48312"/>
              </a:buClr>
              <a:buNone/>
            </a:pPr>
            <a:r>
              <a:rPr lang="cs-CZ" sz="2400" b="1" i="1" u="sng" dirty="0">
                <a:latin typeface="+mj-lt"/>
              </a:rPr>
              <a:t>Gely, želé</a:t>
            </a:r>
            <a:r>
              <a:rPr lang="cs-CZ" sz="2400" dirty="0">
                <a:latin typeface="+mj-lt"/>
              </a:rPr>
              <a:t> – čiré, </a:t>
            </a:r>
            <a:r>
              <a:rPr lang="cs-CZ" sz="2400" dirty="0" err="1">
                <a:latin typeface="+mj-lt"/>
              </a:rPr>
              <a:t>léč</a:t>
            </a:r>
            <a:r>
              <a:rPr lang="cs-CZ" sz="2400" dirty="0">
                <a:latin typeface="+mj-lt"/>
              </a:rPr>
              <a:t>. látka smíchána s gelem, na kůži.</a:t>
            </a:r>
          </a:p>
          <a:p>
            <a:pPr marL="0" lvl="0" indent="0">
              <a:buClr>
                <a:srgbClr val="E48312"/>
              </a:buClr>
              <a:buNone/>
            </a:pPr>
            <a:r>
              <a:rPr lang="cs-CZ" sz="2400" b="1" i="1" u="sng" dirty="0">
                <a:latin typeface="+mj-lt"/>
              </a:rPr>
              <a:t>Čípky – supositoria (</a:t>
            </a:r>
            <a:r>
              <a:rPr lang="cs-CZ" sz="2400" b="1" i="1" u="sng" dirty="0" err="1">
                <a:latin typeface="+mj-lt"/>
              </a:rPr>
              <a:t>supp</a:t>
            </a:r>
            <a:r>
              <a:rPr lang="cs-CZ" sz="2400" b="1" i="1" u="sng" dirty="0">
                <a:latin typeface="+mj-lt"/>
              </a:rPr>
              <a:t>.)</a:t>
            </a:r>
            <a:r>
              <a:rPr lang="cs-CZ" sz="2400" dirty="0">
                <a:latin typeface="+mj-lt"/>
              </a:rPr>
              <a:t> – </a:t>
            </a:r>
            <a:r>
              <a:rPr lang="cs-CZ" sz="2400" dirty="0" err="1">
                <a:latin typeface="+mj-lt"/>
              </a:rPr>
              <a:t>glycer</a:t>
            </a:r>
            <a:r>
              <a:rPr lang="cs-CZ" sz="2400" dirty="0">
                <a:latin typeface="+mj-lt"/>
              </a:rPr>
              <a:t>. želatina nebo kakaové máslo s </a:t>
            </a:r>
            <a:r>
              <a:rPr lang="cs-CZ" sz="2400" dirty="0" err="1">
                <a:latin typeface="+mj-lt"/>
              </a:rPr>
              <a:t>léč</a:t>
            </a:r>
            <a:r>
              <a:rPr lang="cs-CZ" sz="2400" dirty="0">
                <a:latin typeface="+mj-lt"/>
              </a:rPr>
              <a:t>. látkou.</a:t>
            </a:r>
          </a:p>
          <a:p>
            <a:pPr marL="0" lvl="0" indent="0">
              <a:buClr>
                <a:srgbClr val="E48312"/>
              </a:buClr>
              <a:buNone/>
            </a:pPr>
            <a:r>
              <a:rPr lang="cs-CZ" sz="2400" b="1" i="1" u="sng" dirty="0">
                <a:latin typeface="+mj-lt"/>
              </a:rPr>
              <a:t>Poševní globule – globuli </a:t>
            </a:r>
            <a:r>
              <a:rPr lang="cs-CZ" sz="2400" b="1" i="1" u="sng" dirty="0" err="1">
                <a:latin typeface="+mj-lt"/>
              </a:rPr>
              <a:t>vaginales</a:t>
            </a:r>
            <a:r>
              <a:rPr lang="cs-CZ" sz="2400" b="1" i="1" u="sng" dirty="0">
                <a:latin typeface="+mj-lt"/>
              </a:rPr>
              <a:t> (</a:t>
            </a:r>
            <a:r>
              <a:rPr lang="cs-CZ" sz="2400" b="1" i="1" u="sng" dirty="0" err="1">
                <a:latin typeface="+mj-lt"/>
              </a:rPr>
              <a:t>glob.vag</a:t>
            </a:r>
            <a:r>
              <a:rPr lang="cs-CZ" sz="2400" b="1" i="1" u="sng" dirty="0">
                <a:latin typeface="+mj-lt"/>
              </a:rPr>
              <a:t>.)</a:t>
            </a:r>
            <a:r>
              <a:rPr lang="cs-CZ" sz="2400" dirty="0">
                <a:latin typeface="+mj-lt"/>
              </a:rPr>
              <a:t> – do pochvy, podobné čípkům.</a:t>
            </a:r>
          </a:p>
          <a:p>
            <a:pPr marL="0" lvl="0" indent="0">
              <a:buClr>
                <a:srgbClr val="E48312"/>
              </a:buClr>
              <a:buNone/>
            </a:pPr>
            <a:r>
              <a:rPr lang="cs-CZ" sz="2400" b="1" i="1" u="sng" dirty="0">
                <a:latin typeface="+mj-lt"/>
              </a:rPr>
              <a:t>Mýdla – </a:t>
            </a:r>
            <a:r>
              <a:rPr lang="cs-CZ" sz="2400" b="1" i="1" u="sng" dirty="0" err="1">
                <a:latin typeface="+mj-lt"/>
              </a:rPr>
              <a:t>sapones</a:t>
            </a:r>
            <a:r>
              <a:rPr lang="cs-CZ" sz="2400" b="1" i="1" u="sng" dirty="0">
                <a:latin typeface="+mj-lt"/>
              </a:rPr>
              <a:t> (sap.)</a:t>
            </a:r>
            <a:r>
              <a:rPr lang="cs-CZ" sz="2400" dirty="0">
                <a:latin typeface="+mj-lt"/>
              </a:rPr>
              <a:t> – síra, dehet, dermatologie.</a:t>
            </a:r>
          </a:p>
          <a:p>
            <a:pPr marL="0" lvl="0" indent="0">
              <a:buClr>
                <a:srgbClr val="E48312"/>
              </a:buClr>
              <a:buNone/>
            </a:pPr>
            <a:r>
              <a:rPr lang="cs-CZ" sz="2400" b="1" i="1" u="sng" dirty="0">
                <a:latin typeface="+mj-lt"/>
              </a:rPr>
              <a:t>Náplasti – </a:t>
            </a:r>
            <a:r>
              <a:rPr lang="cs-CZ" sz="2400" b="1" i="1" u="sng" dirty="0" err="1">
                <a:latin typeface="+mj-lt"/>
              </a:rPr>
              <a:t>emplastra</a:t>
            </a:r>
            <a:r>
              <a:rPr lang="cs-CZ" sz="2400" b="1" i="1" u="sng" dirty="0">
                <a:latin typeface="+mj-lt"/>
              </a:rPr>
              <a:t> (</a:t>
            </a:r>
            <a:r>
              <a:rPr lang="cs-CZ" sz="2400" b="1" i="1" u="sng" dirty="0" err="1">
                <a:latin typeface="+mj-lt"/>
              </a:rPr>
              <a:t>emp</a:t>
            </a:r>
            <a:r>
              <a:rPr lang="cs-CZ" sz="2400" b="1" i="1" u="sng" dirty="0">
                <a:latin typeface="+mj-lt"/>
              </a:rPr>
              <a:t>.)</a:t>
            </a:r>
            <a:r>
              <a:rPr lang="cs-CZ" sz="2400" dirty="0">
                <a:latin typeface="+mj-lt"/>
              </a:rPr>
              <a:t> – </a:t>
            </a:r>
            <a:r>
              <a:rPr lang="cs-CZ" sz="2400" dirty="0" err="1">
                <a:latin typeface="+mj-lt"/>
              </a:rPr>
              <a:t>transdermálně</a:t>
            </a:r>
            <a:r>
              <a:rPr lang="cs-CZ" sz="2400" dirty="0">
                <a:latin typeface="+mj-lt"/>
              </a:rPr>
              <a:t> se vstřebá léčivá látka, vyvolá celkový účinek.</a:t>
            </a:r>
            <a:endParaRPr lang="cs-CZ" sz="2400" b="1" i="1" u="sng" dirty="0">
              <a:latin typeface="+mj-lt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18934550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0398BC-EEA3-4920-BB80-CF4C4E362A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Tekuté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0463DAD3-6942-4911-9CFF-3140B2EE5E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b="1" i="1" u="sng" dirty="0">
                <a:latin typeface="+mj-lt"/>
              </a:rPr>
              <a:t>Roztoky – </a:t>
            </a:r>
            <a:r>
              <a:rPr lang="cs-CZ" sz="2400" b="1" i="1" u="sng" dirty="0" err="1">
                <a:latin typeface="+mj-lt"/>
              </a:rPr>
              <a:t>solutiones</a:t>
            </a:r>
            <a:r>
              <a:rPr lang="cs-CZ" sz="2400" b="1" i="1" u="sng" dirty="0">
                <a:latin typeface="+mj-lt"/>
              </a:rPr>
              <a:t> (sol.)</a:t>
            </a:r>
            <a:r>
              <a:rPr lang="cs-CZ" sz="2400" dirty="0">
                <a:latin typeface="+mj-lt"/>
              </a:rPr>
              <a:t> – účinná látka v rozpouštědle (např. FR), kapky – </a:t>
            </a:r>
            <a:r>
              <a:rPr lang="cs-CZ" sz="2400" dirty="0" err="1">
                <a:latin typeface="+mj-lt"/>
              </a:rPr>
              <a:t>guttae</a:t>
            </a:r>
            <a:r>
              <a:rPr lang="cs-CZ" sz="2400" dirty="0">
                <a:latin typeface="+mj-lt"/>
              </a:rPr>
              <a:t> (</a:t>
            </a:r>
            <a:r>
              <a:rPr lang="cs-CZ" sz="2400" dirty="0" err="1">
                <a:latin typeface="+mj-lt"/>
              </a:rPr>
              <a:t>gtt</a:t>
            </a:r>
            <a:r>
              <a:rPr lang="cs-CZ" sz="2400" dirty="0">
                <a:latin typeface="+mj-lt"/>
              </a:rPr>
              <a:t>.), sirupy, kloktadla – </a:t>
            </a:r>
            <a:r>
              <a:rPr lang="cs-CZ" sz="2400" dirty="0" err="1">
                <a:latin typeface="+mj-lt"/>
              </a:rPr>
              <a:t>gargarisma</a:t>
            </a:r>
            <a:r>
              <a:rPr lang="cs-CZ" sz="2400" dirty="0">
                <a:latin typeface="+mj-lt"/>
              </a:rPr>
              <a:t> (</a:t>
            </a:r>
            <a:r>
              <a:rPr lang="cs-CZ" sz="2400" dirty="0" err="1">
                <a:latin typeface="+mj-lt"/>
              </a:rPr>
              <a:t>ggr</a:t>
            </a:r>
            <a:r>
              <a:rPr lang="cs-CZ" sz="2400" dirty="0">
                <a:latin typeface="+mj-lt"/>
              </a:rPr>
              <a:t>.).</a:t>
            </a:r>
          </a:p>
          <a:p>
            <a:r>
              <a:rPr lang="cs-CZ" sz="2400" b="1" i="1" u="sng" dirty="0">
                <a:latin typeface="+mj-lt"/>
              </a:rPr>
              <a:t>Směsi – </a:t>
            </a:r>
            <a:r>
              <a:rPr lang="cs-CZ" sz="2400" b="1" i="1" u="sng" dirty="0" err="1">
                <a:latin typeface="+mj-lt"/>
              </a:rPr>
              <a:t>mixturae</a:t>
            </a:r>
            <a:r>
              <a:rPr lang="cs-CZ" sz="2400" b="1" i="1" u="sng" dirty="0">
                <a:latin typeface="+mj-lt"/>
              </a:rPr>
              <a:t> (</a:t>
            </a:r>
            <a:r>
              <a:rPr lang="cs-CZ" sz="2400" b="1" i="1" u="sng" dirty="0" err="1">
                <a:latin typeface="+mj-lt"/>
              </a:rPr>
              <a:t>mixt</a:t>
            </a:r>
            <a:r>
              <a:rPr lang="cs-CZ" sz="2400" b="1" i="1" u="sng" dirty="0">
                <a:latin typeface="+mj-lt"/>
              </a:rPr>
              <a:t>.)</a:t>
            </a:r>
            <a:r>
              <a:rPr lang="cs-CZ" sz="2400" dirty="0">
                <a:latin typeface="+mj-lt"/>
              </a:rPr>
              <a:t> – v rozpouštědle více léčivých látek, směs vždy protřepat.</a:t>
            </a:r>
          </a:p>
          <a:p>
            <a:r>
              <a:rPr lang="cs-CZ" sz="2400" b="1" i="1" u="sng" dirty="0">
                <a:latin typeface="+mj-lt"/>
              </a:rPr>
              <a:t>Tinktury – </a:t>
            </a:r>
            <a:r>
              <a:rPr lang="cs-CZ" sz="2400" b="1" i="1" u="sng" dirty="0" err="1">
                <a:latin typeface="+mj-lt"/>
              </a:rPr>
              <a:t>tincturae</a:t>
            </a:r>
            <a:r>
              <a:rPr lang="cs-CZ" sz="2400" b="1" i="1" u="sng" dirty="0">
                <a:latin typeface="+mj-lt"/>
              </a:rPr>
              <a:t> (</a:t>
            </a:r>
            <a:r>
              <a:rPr lang="cs-CZ" sz="2400" b="1" i="1" u="sng" dirty="0" err="1">
                <a:latin typeface="+mj-lt"/>
              </a:rPr>
              <a:t>tinc</a:t>
            </a:r>
            <a:r>
              <a:rPr lang="cs-CZ" sz="2400" b="1" i="1" u="sng" dirty="0">
                <a:latin typeface="+mj-lt"/>
              </a:rPr>
              <a:t>.)</a:t>
            </a:r>
            <a:r>
              <a:rPr lang="cs-CZ" sz="2400" dirty="0">
                <a:latin typeface="+mj-lt"/>
              </a:rPr>
              <a:t> – alkoholové nebo vodní roztoky nejčastěji rostlinného původu, chránit před světlem, simplex, </a:t>
            </a:r>
            <a:r>
              <a:rPr lang="cs-CZ" sz="2400" dirty="0" err="1">
                <a:latin typeface="+mj-lt"/>
              </a:rPr>
              <a:t>composita</a:t>
            </a:r>
            <a:r>
              <a:rPr lang="cs-CZ" sz="2400" dirty="0">
                <a:latin typeface="+mj-lt"/>
              </a:rPr>
              <a:t>.</a:t>
            </a:r>
          </a:p>
          <a:p>
            <a:r>
              <a:rPr lang="cs-CZ" sz="2400" b="1" i="1" u="sng" dirty="0">
                <a:latin typeface="+mj-lt"/>
              </a:rPr>
              <a:t>Suspenze – </a:t>
            </a:r>
            <a:r>
              <a:rPr lang="cs-CZ" sz="2400" b="1" i="1" u="sng" dirty="0" err="1">
                <a:latin typeface="+mj-lt"/>
              </a:rPr>
              <a:t>suspenziones</a:t>
            </a:r>
            <a:r>
              <a:rPr lang="cs-CZ" sz="2400" b="1" i="1" u="sng" dirty="0">
                <a:latin typeface="+mj-lt"/>
              </a:rPr>
              <a:t> (</a:t>
            </a:r>
            <a:r>
              <a:rPr lang="cs-CZ" sz="2400" b="1" i="1" u="sng" dirty="0" err="1">
                <a:latin typeface="+mj-lt"/>
              </a:rPr>
              <a:t>susp</a:t>
            </a:r>
            <a:r>
              <a:rPr lang="cs-CZ" sz="2400" b="1" i="1" u="sng" dirty="0">
                <a:latin typeface="+mj-lt"/>
              </a:rPr>
              <a:t>.)</a:t>
            </a:r>
            <a:r>
              <a:rPr lang="cs-CZ" sz="2400" dirty="0">
                <a:latin typeface="+mj-lt"/>
              </a:rPr>
              <a:t> – léčivá látka s gele, ústně k ochraně žal. sliznice.</a:t>
            </a:r>
          </a:p>
          <a:p>
            <a:r>
              <a:rPr lang="cs-CZ" sz="2400" b="1" i="1" u="sng" dirty="0">
                <a:latin typeface="+mj-lt"/>
              </a:rPr>
              <a:t>Emulze – </a:t>
            </a:r>
            <a:r>
              <a:rPr lang="cs-CZ" sz="2400" b="1" i="1" u="sng" dirty="0" err="1">
                <a:latin typeface="+mj-lt"/>
              </a:rPr>
              <a:t>emulsiones</a:t>
            </a:r>
            <a:r>
              <a:rPr lang="cs-CZ" sz="2400" b="1" i="1" u="sng" dirty="0">
                <a:latin typeface="+mj-lt"/>
              </a:rPr>
              <a:t> (</a:t>
            </a:r>
            <a:r>
              <a:rPr lang="cs-CZ" sz="2400" b="1" i="1" u="sng" dirty="0" err="1">
                <a:latin typeface="+mj-lt"/>
              </a:rPr>
              <a:t>eml</a:t>
            </a:r>
            <a:r>
              <a:rPr lang="cs-CZ" sz="2400" b="1" i="1" u="sng" dirty="0">
                <a:latin typeface="+mj-lt"/>
              </a:rPr>
              <a:t>.)</a:t>
            </a:r>
            <a:r>
              <a:rPr lang="cs-CZ" sz="2400" dirty="0">
                <a:latin typeface="+mj-lt"/>
              </a:rPr>
              <a:t> – 2 nebo více vzájemně se neprolínajících látek, např. masážní emulze.</a:t>
            </a:r>
          </a:p>
          <a:p>
            <a:r>
              <a:rPr lang="cs-CZ" sz="2400" b="1" i="1" u="sng" dirty="0">
                <a:latin typeface="+mj-lt"/>
              </a:rPr>
              <a:t>Čaje – species (</a:t>
            </a:r>
            <a:r>
              <a:rPr lang="cs-CZ" sz="2400" b="1" i="1" u="sng" dirty="0" err="1">
                <a:latin typeface="+mj-lt"/>
              </a:rPr>
              <a:t>spec</a:t>
            </a:r>
            <a:r>
              <a:rPr lang="cs-CZ" sz="2400" b="1" i="1" u="sng" dirty="0">
                <a:latin typeface="+mj-lt"/>
              </a:rPr>
              <a:t>.)</a:t>
            </a:r>
            <a:r>
              <a:rPr lang="cs-CZ" sz="2400" dirty="0">
                <a:latin typeface="+mj-lt"/>
              </a:rPr>
              <a:t> – ze sušených rostlin, také koupele a obklady.</a:t>
            </a:r>
            <a:endParaRPr lang="cs-CZ" sz="2400" b="1" i="1" u="sng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7944195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EFC441-ACBF-4E8D-B2D9-4258946189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Plynné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CE492583-4533-408F-A7AF-94AA930AB2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b="1" i="1" u="sng" dirty="0">
                <a:latin typeface="+mj-lt"/>
              </a:rPr>
              <a:t>Pěny – </a:t>
            </a:r>
            <a:r>
              <a:rPr lang="cs-CZ" sz="2400" b="1" i="1" u="sng" dirty="0" err="1">
                <a:latin typeface="+mj-lt"/>
              </a:rPr>
              <a:t>spumae</a:t>
            </a:r>
            <a:r>
              <a:rPr lang="cs-CZ" sz="2400" b="1" i="1" u="sng" dirty="0">
                <a:latin typeface="+mj-lt"/>
              </a:rPr>
              <a:t> (</a:t>
            </a:r>
            <a:r>
              <a:rPr lang="cs-CZ" sz="2400" b="1" i="1" u="sng" dirty="0" err="1">
                <a:latin typeface="+mj-lt"/>
              </a:rPr>
              <a:t>spm</a:t>
            </a:r>
            <a:r>
              <a:rPr lang="cs-CZ" sz="2400" b="1" i="1" u="sng" dirty="0">
                <a:latin typeface="+mj-lt"/>
              </a:rPr>
              <a:t>.)</a:t>
            </a:r>
            <a:r>
              <a:rPr lang="cs-CZ" sz="2400" dirty="0">
                <a:latin typeface="+mj-lt"/>
              </a:rPr>
              <a:t> – tenká vrstva na kůži, vtírat nebo roztírat.</a:t>
            </a:r>
          </a:p>
          <a:p>
            <a:endParaRPr lang="cs-CZ" sz="2400" b="1" i="1" u="sng" dirty="0">
              <a:latin typeface="+mj-lt"/>
            </a:endParaRPr>
          </a:p>
          <a:p>
            <a:r>
              <a:rPr lang="cs-CZ" sz="2400" b="1" i="1" u="sng" dirty="0">
                <a:latin typeface="+mj-lt"/>
              </a:rPr>
              <a:t>Aerosoly </a:t>
            </a:r>
            <a:r>
              <a:rPr lang="cs-CZ" sz="2400" dirty="0">
                <a:latin typeface="+mj-lt"/>
              </a:rPr>
              <a:t>– parami tekutých nebo tuhých léků ve vzduchu, aplikují se pomocí </a:t>
            </a:r>
            <a:r>
              <a:rPr lang="cs-CZ" sz="2400" dirty="0" err="1">
                <a:latin typeface="+mj-lt"/>
              </a:rPr>
              <a:t>nebulizítorů</a:t>
            </a:r>
            <a:r>
              <a:rPr lang="cs-CZ" sz="2400" dirty="0">
                <a:latin typeface="+mj-lt"/>
              </a:rPr>
              <a:t>.</a:t>
            </a:r>
          </a:p>
          <a:p>
            <a:endParaRPr lang="cs-CZ" sz="2400" b="1" i="1" u="sng" dirty="0">
              <a:latin typeface="+mj-lt"/>
            </a:endParaRPr>
          </a:p>
          <a:p>
            <a:r>
              <a:rPr lang="cs-CZ" sz="2400" b="1" i="1" u="sng" dirty="0">
                <a:latin typeface="+mj-lt"/>
              </a:rPr>
              <a:t>Spreje</a:t>
            </a:r>
            <a:r>
              <a:rPr lang="cs-CZ" sz="2400" dirty="0">
                <a:latin typeface="+mj-lt"/>
              </a:rPr>
              <a:t> – tekutiny ve vzduchu.</a:t>
            </a:r>
            <a:endParaRPr lang="cs-CZ" sz="2400" b="1" i="1" u="sng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7891499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121F15-85E6-4026-8AF2-B4853775C0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494" y="327868"/>
            <a:ext cx="10058400" cy="1450757"/>
          </a:xfrm>
        </p:spPr>
        <p:txBody>
          <a:bodyPr/>
          <a:lstStyle/>
          <a:p>
            <a:r>
              <a:rPr lang="cs-CZ" dirty="0"/>
              <a:t>Způsoby podávání léků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F73F1D94-713B-4CCA-B940-9C20269FEC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400" b="1" i="1" u="sng" dirty="0">
                <a:latin typeface="+mj-lt"/>
              </a:rPr>
              <a:t>Enterálně:  </a:t>
            </a:r>
            <a:r>
              <a:rPr lang="cs-CZ" sz="2400" dirty="0" err="1">
                <a:latin typeface="+mj-lt"/>
              </a:rPr>
              <a:t>sublingválně</a:t>
            </a:r>
            <a:r>
              <a:rPr lang="cs-CZ" sz="2400" dirty="0">
                <a:latin typeface="+mj-lt"/>
              </a:rPr>
              <a:t>, perorálně, rektálně</a:t>
            </a:r>
          </a:p>
          <a:p>
            <a:pPr marL="0" indent="0">
              <a:buNone/>
            </a:pPr>
            <a:r>
              <a:rPr lang="cs-CZ" sz="2400" b="1" i="1" u="sng" dirty="0">
                <a:latin typeface="+mj-lt"/>
              </a:rPr>
              <a:t>Parenterálně: </a:t>
            </a:r>
            <a:endParaRPr lang="cs-CZ" sz="2400" dirty="0">
              <a:latin typeface="+mj-lt"/>
            </a:endParaRPr>
          </a:p>
          <a:p>
            <a:pPr marL="0" indent="0">
              <a:buNone/>
            </a:pPr>
            <a:r>
              <a:rPr lang="cs-CZ" sz="2400" dirty="0">
                <a:latin typeface="+mj-lt"/>
              </a:rPr>
              <a:t>	subkutánní </a:t>
            </a:r>
            <a:r>
              <a:rPr lang="cs-CZ" sz="2400" dirty="0" err="1">
                <a:latin typeface="+mj-lt"/>
              </a:rPr>
              <a:t>inj</a:t>
            </a:r>
            <a:r>
              <a:rPr lang="cs-CZ" sz="2400" dirty="0">
                <a:latin typeface="+mj-lt"/>
              </a:rPr>
              <a:t>. (</a:t>
            </a:r>
            <a:r>
              <a:rPr lang="cs-CZ" sz="2400" dirty="0" err="1">
                <a:latin typeface="+mj-lt"/>
              </a:rPr>
              <a:t>s.c</a:t>
            </a:r>
            <a:r>
              <a:rPr lang="cs-CZ" sz="2400" dirty="0">
                <a:latin typeface="+mj-lt"/>
              </a:rPr>
              <a:t>.) – do podkoží</a:t>
            </a:r>
          </a:p>
          <a:p>
            <a:pPr marL="0" indent="0">
              <a:buNone/>
            </a:pPr>
            <a:r>
              <a:rPr lang="cs-CZ" sz="2400" dirty="0">
                <a:latin typeface="+mj-lt"/>
              </a:rPr>
              <a:t>	intradermální </a:t>
            </a:r>
            <a:r>
              <a:rPr lang="cs-CZ" sz="2400" dirty="0" err="1">
                <a:latin typeface="+mj-lt"/>
              </a:rPr>
              <a:t>inj</a:t>
            </a:r>
            <a:r>
              <a:rPr lang="cs-CZ" sz="2400" dirty="0">
                <a:latin typeface="+mj-lt"/>
              </a:rPr>
              <a:t>. (</a:t>
            </a:r>
            <a:r>
              <a:rPr lang="cs-CZ" sz="2400" dirty="0" err="1">
                <a:latin typeface="+mj-lt"/>
              </a:rPr>
              <a:t>i.d</a:t>
            </a:r>
            <a:r>
              <a:rPr lang="cs-CZ" sz="2400" dirty="0">
                <a:latin typeface="+mj-lt"/>
              </a:rPr>
              <a:t>.) – do kůže</a:t>
            </a:r>
          </a:p>
          <a:p>
            <a:pPr marL="0" indent="0">
              <a:buNone/>
            </a:pPr>
            <a:r>
              <a:rPr lang="cs-CZ" sz="2400" dirty="0">
                <a:latin typeface="+mj-lt"/>
              </a:rPr>
              <a:t>	intramuskulární (</a:t>
            </a:r>
            <a:r>
              <a:rPr lang="cs-CZ" sz="2400" dirty="0" err="1">
                <a:latin typeface="+mj-lt"/>
              </a:rPr>
              <a:t>i.m</a:t>
            </a:r>
            <a:r>
              <a:rPr lang="cs-CZ" sz="2400" dirty="0">
                <a:latin typeface="+mj-lt"/>
              </a:rPr>
              <a:t>.) – do svalu</a:t>
            </a:r>
          </a:p>
          <a:p>
            <a:pPr marL="0" indent="0">
              <a:buNone/>
            </a:pPr>
            <a:r>
              <a:rPr lang="cs-CZ" sz="2400" dirty="0">
                <a:latin typeface="+mj-lt"/>
              </a:rPr>
              <a:t>	intravenózní (</a:t>
            </a:r>
            <a:r>
              <a:rPr lang="cs-CZ" sz="2400" dirty="0" err="1">
                <a:latin typeface="+mj-lt"/>
              </a:rPr>
              <a:t>i.v</a:t>
            </a:r>
            <a:r>
              <a:rPr lang="cs-CZ" sz="2400" dirty="0">
                <a:latin typeface="+mj-lt"/>
              </a:rPr>
              <a:t>.) – do žíly</a:t>
            </a:r>
          </a:p>
          <a:p>
            <a:pPr marL="0" indent="0">
              <a:buNone/>
            </a:pPr>
            <a:r>
              <a:rPr lang="cs-CZ" sz="2400" dirty="0">
                <a:latin typeface="+mj-lt"/>
              </a:rPr>
              <a:t>	</a:t>
            </a:r>
            <a:r>
              <a:rPr lang="cs-CZ" sz="2400" dirty="0" err="1">
                <a:latin typeface="+mj-lt"/>
              </a:rPr>
              <a:t>intraarteriálně</a:t>
            </a:r>
            <a:r>
              <a:rPr lang="cs-CZ" sz="2400" dirty="0">
                <a:latin typeface="+mj-lt"/>
              </a:rPr>
              <a:t> – do tepny</a:t>
            </a:r>
          </a:p>
          <a:p>
            <a:pPr marL="0" indent="0">
              <a:buNone/>
            </a:pPr>
            <a:r>
              <a:rPr lang="cs-CZ" sz="2400" dirty="0">
                <a:latin typeface="+mj-lt"/>
              </a:rPr>
              <a:t>	</a:t>
            </a:r>
            <a:r>
              <a:rPr lang="cs-CZ" sz="2400" dirty="0" err="1">
                <a:latin typeface="+mj-lt"/>
              </a:rPr>
              <a:t>introseálně</a:t>
            </a:r>
            <a:r>
              <a:rPr lang="cs-CZ" sz="2400" dirty="0">
                <a:latin typeface="+mj-lt"/>
              </a:rPr>
              <a:t> – do kloubního pouzdra</a:t>
            </a:r>
          </a:p>
          <a:p>
            <a:pPr marL="0" indent="0">
              <a:buNone/>
            </a:pPr>
            <a:r>
              <a:rPr lang="cs-CZ" sz="2400" b="1" i="1" u="sng" dirty="0">
                <a:latin typeface="+mj-lt"/>
              </a:rPr>
              <a:t>Lokálně</a:t>
            </a:r>
            <a:r>
              <a:rPr lang="cs-CZ" sz="2400" dirty="0">
                <a:latin typeface="+mj-lt"/>
              </a:rPr>
              <a:t> – na kůži, sliznice, do tělních otvorů a dutin, do dýchacího ústrojí.</a:t>
            </a:r>
            <a:endParaRPr lang="cs-CZ" sz="2400" b="1" i="1" u="sng" dirty="0">
              <a:latin typeface="+mj-lt"/>
            </a:endParaRPr>
          </a:p>
          <a:p>
            <a:pPr>
              <a:buFont typeface="Arial" panose="020B0604020202020204" pitchFamily="34" charset="0"/>
              <a:buChar char="•"/>
            </a:pPr>
            <a:endParaRPr lang="cs-CZ" sz="2400" dirty="0">
              <a:latin typeface="+mj-lt"/>
            </a:endParaRP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192FAA53-C512-403C-884C-6C5D8C0AEE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6122" y="-10418"/>
            <a:ext cx="2305878" cy="3960000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70FEF5CE-E9DE-47EB-A0E4-9AEF30F20A5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4626" y="85301"/>
            <a:ext cx="2907665" cy="3960000"/>
          </a:xfrm>
          <a:prstGeom prst="rect">
            <a:avLst/>
          </a:prstGeom>
        </p:spPr>
      </p:pic>
      <p:sp>
        <p:nvSpPr>
          <p:cNvPr id="10" name="TextovéPole 9">
            <a:extLst>
              <a:ext uri="{FF2B5EF4-FFF2-40B4-BE49-F238E27FC236}">
                <a16:creationId xmlns:a16="http://schemas.microsoft.com/office/drawing/2014/main" id="{4A5590FB-7D52-4618-A1C2-92218CEDF33E}"/>
              </a:ext>
            </a:extLst>
          </p:cNvPr>
          <p:cNvSpPr txBox="1"/>
          <p:nvPr/>
        </p:nvSpPr>
        <p:spPr>
          <a:xfrm>
            <a:off x="7728753" y="4172452"/>
            <a:ext cx="431473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4"/>
              </a:rPr>
              <a:t>https://www.vscht.cz/files/uzel/0005766/L%C3%A9kov%C3%A9+formy.pdf?redirected</a:t>
            </a:r>
            <a:endParaRPr kumimoji="0" lang="cs-CZ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1193654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7D2586-372E-49EE-A19A-3EB7741D4D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Nástup účinku léku dle aplikace</a:t>
            </a:r>
          </a:p>
        </p:txBody>
      </p:sp>
      <p:graphicFrame>
        <p:nvGraphicFramePr>
          <p:cNvPr id="5" name="Zástupný symbol pro obsah 4">
            <a:extLst>
              <a:ext uri="{FF2B5EF4-FFF2-40B4-BE49-F238E27FC236}">
                <a16:creationId xmlns:a16="http://schemas.microsoft.com/office/drawing/2014/main" id="{729FDF3C-E1EE-4938-AC6F-C9DFB8DABBA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6808115"/>
              </p:ext>
            </p:extLst>
          </p:nvPr>
        </p:nvGraphicFramePr>
        <p:xfrm>
          <a:off x="719138" y="1669773"/>
          <a:ext cx="10752138" cy="4784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76069">
                  <a:extLst>
                    <a:ext uri="{9D8B030D-6E8A-4147-A177-3AD203B41FA5}">
                      <a16:colId xmlns:a16="http://schemas.microsoft.com/office/drawing/2014/main" val="1887521099"/>
                    </a:ext>
                  </a:extLst>
                </a:gridCol>
                <a:gridCol w="5376069">
                  <a:extLst>
                    <a:ext uri="{9D8B030D-6E8A-4147-A177-3AD203B41FA5}">
                      <a16:colId xmlns:a16="http://schemas.microsoft.com/office/drawing/2014/main" val="27973421"/>
                    </a:ext>
                  </a:extLst>
                </a:gridCol>
              </a:tblGrid>
              <a:tr h="434912"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chemeClr val="tx1"/>
                          </a:solidFill>
                          <a:latin typeface="+mj-lt"/>
                        </a:rPr>
                        <a:t>Způsob podání</a:t>
                      </a:r>
                    </a:p>
                  </a:txBody>
                  <a:tcPr marL="97747" marR="97747"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chemeClr val="tx1"/>
                          </a:solidFill>
                          <a:latin typeface="+mj-lt"/>
                        </a:rPr>
                        <a:t>Nástup účinku</a:t>
                      </a:r>
                    </a:p>
                  </a:txBody>
                  <a:tcPr marL="97747" marR="97747"/>
                </a:tc>
                <a:extLst>
                  <a:ext uri="{0D108BD9-81ED-4DB2-BD59-A6C34878D82A}">
                    <a16:rowId xmlns:a16="http://schemas.microsoft.com/office/drawing/2014/main" val="1436818899"/>
                  </a:ext>
                </a:extLst>
              </a:tr>
              <a:tr h="434912">
                <a:tc>
                  <a:txBody>
                    <a:bodyPr/>
                    <a:lstStyle/>
                    <a:p>
                      <a:r>
                        <a:rPr lang="cs-CZ" dirty="0" err="1">
                          <a:solidFill>
                            <a:schemeClr val="tx1"/>
                          </a:solidFill>
                          <a:latin typeface="+mj-lt"/>
                        </a:rPr>
                        <a:t>p.o</a:t>
                      </a:r>
                      <a:r>
                        <a:rPr lang="cs-CZ" dirty="0">
                          <a:solidFill>
                            <a:schemeClr val="tx1"/>
                          </a:solidFill>
                          <a:latin typeface="+mj-lt"/>
                        </a:rPr>
                        <a:t>.</a:t>
                      </a:r>
                    </a:p>
                  </a:txBody>
                  <a:tcPr marL="97747" marR="97747"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chemeClr val="tx1"/>
                          </a:solidFill>
                          <a:latin typeface="+mj-lt"/>
                        </a:rPr>
                        <a:t>20 - 30 min.</a:t>
                      </a:r>
                    </a:p>
                  </a:txBody>
                  <a:tcPr marL="97747" marR="97747"/>
                </a:tc>
                <a:extLst>
                  <a:ext uri="{0D108BD9-81ED-4DB2-BD59-A6C34878D82A}">
                    <a16:rowId xmlns:a16="http://schemas.microsoft.com/office/drawing/2014/main" val="3161068579"/>
                  </a:ext>
                </a:extLst>
              </a:tr>
              <a:tr h="434912">
                <a:tc>
                  <a:txBody>
                    <a:bodyPr/>
                    <a:lstStyle/>
                    <a:p>
                      <a:r>
                        <a:rPr lang="cs-CZ" dirty="0" err="1">
                          <a:solidFill>
                            <a:schemeClr val="tx1"/>
                          </a:solidFill>
                          <a:latin typeface="+mj-lt"/>
                        </a:rPr>
                        <a:t>Sublingválně</a:t>
                      </a:r>
                      <a:endParaRPr lang="cs-CZ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7747" marR="97747"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chemeClr val="tx1"/>
                          </a:solidFill>
                          <a:latin typeface="+mj-lt"/>
                        </a:rPr>
                        <a:t>1 – 2 min.</a:t>
                      </a:r>
                    </a:p>
                  </a:txBody>
                  <a:tcPr marL="97747" marR="97747"/>
                </a:tc>
                <a:extLst>
                  <a:ext uri="{0D108BD9-81ED-4DB2-BD59-A6C34878D82A}">
                    <a16:rowId xmlns:a16="http://schemas.microsoft.com/office/drawing/2014/main" val="2976971301"/>
                  </a:ext>
                </a:extLst>
              </a:tr>
              <a:tr h="434912"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chemeClr val="tx1"/>
                          </a:solidFill>
                          <a:latin typeface="+mj-lt"/>
                        </a:rPr>
                        <a:t>Do očí, uší</a:t>
                      </a:r>
                    </a:p>
                  </a:txBody>
                  <a:tcPr marL="97747" marR="97747"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chemeClr val="tx1"/>
                          </a:solidFill>
                          <a:latin typeface="+mj-lt"/>
                        </a:rPr>
                        <a:t>1 – 2 min.</a:t>
                      </a:r>
                    </a:p>
                  </a:txBody>
                  <a:tcPr marL="97747" marR="97747"/>
                </a:tc>
                <a:extLst>
                  <a:ext uri="{0D108BD9-81ED-4DB2-BD59-A6C34878D82A}">
                    <a16:rowId xmlns:a16="http://schemas.microsoft.com/office/drawing/2014/main" val="1203120744"/>
                  </a:ext>
                </a:extLst>
              </a:tr>
              <a:tr h="434912"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chemeClr val="tx1"/>
                          </a:solidFill>
                          <a:latin typeface="+mj-lt"/>
                        </a:rPr>
                        <a:t>Do dýchacích cest</a:t>
                      </a:r>
                    </a:p>
                  </a:txBody>
                  <a:tcPr marL="97747" marR="97747"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chemeClr val="tx1"/>
                          </a:solidFill>
                          <a:latin typeface="+mj-lt"/>
                        </a:rPr>
                        <a:t>2 – 3 min.</a:t>
                      </a:r>
                    </a:p>
                  </a:txBody>
                  <a:tcPr marL="97747" marR="97747"/>
                </a:tc>
                <a:extLst>
                  <a:ext uri="{0D108BD9-81ED-4DB2-BD59-A6C34878D82A}">
                    <a16:rowId xmlns:a16="http://schemas.microsoft.com/office/drawing/2014/main" val="3690594191"/>
                  </a:ext>
                </a:extLst>
              </a:tr>
              <a:tr h="434912"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chemeClr val="tx1"/>
                          </a:solidFill>
                          <a:latin typeface="+mj-lt"/>
                        </a:rPr>
                        <a:t>Na kůži, do kůže</a:t>
                      </a:r>
                    </a:p>
                  </a:txBody>
                  <a:tcPr marL="97747" marR="97747"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chemeClr val="tx1"/>
                          </a:solidFill>
                          <a:latin typeface="+mj-lt"/>
                        </a:rPr>
                        <a:t>15 min.</a:t>
                      </a:r>
                    </a:p>
                  </a:txBody>
                  <a:tcPr marL="97747" marR="97747"/>
                </a:tc>
                <a:extLst>
                  <a:ext uri="{0D108BD9-81ED-4DB2-BD59-A6C34878D82A}">
                    <a16:rowId xmlns:a16="http://schemas.microsoft.com/office/drawing/2014/main" val="3551369952"/>
                  </a:ext>
                </a:extLst>
              </a:tr>
              <a:tr h="434912"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chemeClr val="tx1"/>
                          </a:solidFill>
                          <a:latin typeface="+mj-lt"/>
                        </a:rPr>
                        <a:t>Per vaginam</a:t>
                      </a:r>
                    </a:p>
                  </a:txBody>
                  <a:tcPr marL="97747" marR="97747"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chemeClr val="tx1"/>
                          </a:solidFill>
                          <a:latin typeface="+mj-lt"/>
                        </a:rPr>
                        <a:t>15 min.</a:t>
                      </a:r>
                    </a:p>
                  </a:txBody>
                  <a:tcPr marL="97747" marR="97747"/>
                </a:tc>
                <a:extLst>
                  <a:ext uri="{0D108BD9-81ED-4DB2-BD59-A6C34878D82A}">
                    <a16:rowId xmlns:a16="http://schemas.microsoft.com/office/drawing/2014/main" val="1483078450"/>
                  </a:ext>
                </a:extLst>
              </a:tr>
              <a:tr h="434912"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chemeClr val="tx1"/>
                          </a:solidFill>
                          <a:latin typeface="+mj-lt"/>
                        </a:rPr>
                        <a:t>Per </a:t>
                      </a:r>
                      <a:r>
                        <a:rPr lang="cs-CZ" dirty="0" err="1">
                          <a:solidFill>
                            <a:schemeClr val="tx1"/>
                          </a:solidFill>
                          <a:latin typeface="+mj-lt"/>
                        </a:rPr>
                        <a:t>rectum</a:t>
                      </a:r>
                      <a:endParaRPr lang="cs-CZ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7747" marR="97747"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chemeClr val="tx1"/>
                          </a:solidFill>
                          <a:latin typeface="+mj-lt"/>
                        </a:rPr>
                        <a:t>10 min.</a:t>
                      </a:r>
                    </a:p>
                  </a:txBody>
                  <a:tcPr marL="97747" marR="97747"/>
                </a:tc>
                <a:extLst>
                  <a:ext uri="{0D108BD9-81ED-4DB2-BD59-A6C34878D82A}">
                    <a16:rowId xmlns:a16="http://schemas.microsoft.com/office/drawing/2014/main" val="2467126353"/>
                  </a:ext>
                </a:extLst>
              </a:tr>
              <a:tr h="434912">
                <a:tc>
                  <a:txBody>
                    <a:bodyPr/>
                    <a:lstStyle/>
                    <a:p>
                      <a:r>
                        <a:rPr lang="cs-CZ" dirty="0" err="1">
                          <a:solidFill>
                            <a:schemeClr val="tx1"/>
                          </a:solidFill>
                          <a:latin typeface="+mj-lt"/>
                        </a:rPr>
                        <a:t>i.m</a:t>
                      </a:r>
                      <a:r>
                        <a:rPr lang="cs-CZ" dirty="0">
                          <a:solidFill>
                            <a:schemeClr val="tx1"/>
                          </a:solidFill>
                          <a:latin typeface="+mj-lt"/>
                        </a:rPr>
                        <a:t>.</a:t>
                      </a:r>
                    </a:p>
                  </a:txBody>
                  <a:tcPr marL="97747" marR="97747"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chemeClr val="tx1"/>
                          </a:solidFill>
                          <a:latin typeface="+mj-lt"/>
                        </a:rPr>
                        <a:t>15 min.</a:t>
                      </a:r>
                    </a:p>
                  </a:txBody>
                  <a:tcPr marL="97747" marR="97747"/>
                </a:tc>
                <a:extLst>
                  <a:ext uri="{0D108BD9-81ED-4DB2-BD59-A6C34878D82A}">
                    <a16:rowId xmlns:a16="http://schemas.microsoft.com/office/drawing/2014/main" val="445907205"/>
                  </a:ext>
                </a:extLst>
              </a:tr>
              <a:tr h="434912">
                <a:tc>
                  <a:txBody>
                    <a:bodyPr/>
                    <a:lstStyle/>
                    <a:p>
                      <a:r>
                        <a:rPr lang="cs-CZ" dirty="0" err="1">
                          <a:solidFill>
                            <a:schemeClr val="tx1"/>
                          </a:solidFill>
                          <a:latin typeface="+mj-lt"/>
                        </a:rPr>
                        <a:t>i.v</a:t>
                      </a:r>
                      <a:r>
                        <a:rPr lang="cs-CZ" dirty="0">
                          <a:solidFill>
                            <a:schemeClr val="tx1"/>
                          </a:solidFill>
                          <a:latin typeface="+mj-lt"/>
                        </a:rPr>
                        <a:t>.</a:t>
                      </a:r>
                    </a:p>
                  </a:txBody>
                  <a:tcPr marL="97747" marR="97747"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chemeClr val="tx1"/>
                          </a:solidFill>
                          <a:latin typeface="+mj-lt"/>
                        </a:rPr>
                        <a:t>1 min.</a:t>
                      </a:r>
                    </a:p>
                  </a:txBody>
                  <a:tcPr marL="97747" marR="97747"/>
                </a:tc>
                <a:extLst>
                  <a:ext uri="{0D108BD9-81ED-4DB2-BD59-A6C34878D82A}">
                    <a16:rowId xmlns:a16="http://schemas.microsoft.com/office/drawing/2014/main" val="2645615971"/>
                  </a:ext>
                </a:extLst>
              </a:tr>
              <a:tr h="434912">
                <a:tc>
                  <a:txBody>
                    <a:bodyPr/>
                    <a:lstStyle/>
                    <a:p>
                      <a:r>
                        <a:rPr lang="cs-CZ" dirty="0" err="1">
                          <a:solidFill>
                            <a:schemeClr val="tx1"/>
                          </a:solidFill>
                          <a:latin typeface="+mj-lt"/>
                        </a:rPr>
                        <a:t>i.a</a:t>
                      </a:r>
                      <a:r>
                        <a:rPr lang="cs-CZ" dirty="0">
                          <a:solidFill>
                            <a:schemeClr val="tx1"/>
                          </a:solidFill>
                          <a:latin typeface="+mj-lt"/>
                        </a:rPr>
                        <a:t>.</a:t>
                      </a:r>
                    </a:p>
                  </a:txBody>
                  <a:tcPr marL="97747" marR="97747"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chemeClr val="tx1"/>
                          </a:solidFill>
                          <a:latin typeface="+mj-lt"/>
                        </a:rPr>
                        <a:t>okamžitě</a:t>
                      </a:r>
                    </a:p>
                  </a:txBody>
                  <a:tcPr marL="97747" marR="97747"/>
                </a:tc>
                <a:extLst>
                  <a:ext uri="{0D108BD9-81ED-4DB2-BD59-A6C34878D82A}">
                    <a16:rowId xmlns:a16="http://schemas.microsoft.com/office/drawing/2014/main" val="1163564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966030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5F3F6C-B458-43BA-89D3-3560BFDC5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Zásady podávání léků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F44B11B-3F4D-44DD-B8EE-BEDB7636E6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304054"/>
          </a:xfrm>
        </p:spPr>
        <p:txBody>
          <a:bodyPr>
            <a:normAutofit/>
          </a:bodyPr>
          <a:lstStyle/>
          <a:p>
            <a:pPr algn="ctr"/>
            <a:endParaRPr lang="cs-CZ" sz="3200" b="1" dirty="0">
              <a:solidFill>
                <a:srgbClr val="FF0000"/>
              </a:solidFill>
              <a:latin typeface="+mj-lt"/>
            </a:endParaRPr>
          </a:p>
          <a:p>
            <a:pPr algn="ctr"/>
            <a:r>
              <a:rPr lang="cs-CZ" sz="3200" b="1" dirty="0">
                <a:solidFill>
                  <a:srgbClr val="FF0000"/>
                </a:solidFill>
                <a:latin typeface="+mj-lt"/>
              </a:rPr>
              <a:t>správný lék</a:t>
            </a:r>
          </a:p>
          <a:p>
            <a:pPr algn="ctr"/>
            <a:r>
              <a:rPr lang="cs-CZ" sz="3200" b="1" dirty="0">
                <a:solidFill>
                  <a:srgbClr val="FF0000"/>
                </a:solidFill>
                <a:latin typeface="+mj-lt"/>
              </a:rPr>
              <a:t>správná dávka</a:t>
            </a:r>
          </a:p>
          <a:p>
            <a:pPr algn="ctr"/>
            <a:r>
              <a:rPr lang="cs-CZ" sz="3200" b="1" dirty="0">
                <a:solidFill>
                  <a:srgbClr val="FF0000"/>
                </a:solidFill>
                <a:latin typeface="+mj-lt"/>
              </a:rPr>
              <a:t>správný způsob podání</a:t>
            </a:r>
          </a:p>
          <a:p>
            <a:pPr algn="ctr"/>
            <a:r>
              <a:rPr lang="cs-CZ" sz="3200" b="1" dirty="0">
                <a:solidFill>
                  <a:srgbClr val="FF0000"/>
                </a:solidFill>
                <a:latin typeface="+mj-lt"/>
              </a:rPr>
              <a:t>správný čas</a:t>
            </a:r>
          </a:p>
          <a:p>
            <a:pPr algn="ctr"/>
            <a:r>
              <a:rPr lang="cs-CZ" sz="3200" b="1" dirty="0">
                <a:solidFill>
                  <a:srgbClr val="FF0000"/>
                </a:solidFill>
                <a:latin typeface="+mj-lt"/>
              </a:rPr>
              <a:t>správný pacient</a:t>
            </a:r>
          </a:p>
        </p:txBody>
      </p:sp>
      <mc:AlternateContent xmlns:mc="http://schemas.openxmlformats.org/markup-compatibility/2006">
        <mc:Choice xmlns:am3d="http://schemas.microsoft.com/office/drawing/2017/model3d" Requires="am3d">
          <p:graphicFrame>
            <p:nvGraphicFramePr>
              <p:cNvPr id="4" name="3D model 3" descr="Exclamation Mark">
                <a:extLst>
                  <a:ext uri="{FF2B5EF4-FFF2-40B4-BE49-F238E27FC236}">
                    <a16:creationId xmlns:a16="http://schemas.microsoft.com/office/drawing/2014/main" id="{18FA33A3-DB7A-4A66-AE41-888A91F37856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914132741"/>
                  </p:ext>
                </p:extLst>
              </p:nvPr>
            </p:nvGraphicFramePr>
            <p:xfrm>
              <a:off x="1365047" y="1277867"/>
              <a:ext cx="1563609" cy="5150402"/>
            </p:xfrm>
            <a:graphic>
              <a:graphicData uri="http://schemas.microsoft.com/office/drawing/2017/model3d">
                <am3d:model3d r:embed="rId2">
                  <am3d:spPr>
                    <a:xfrm>
                      <a:off x="0" y="0"/>
                      <a:ext cx="1563609" cy="5150402"/>
                    </a:xfrm>
                    <a:prstGeom prst="rect">
                      <a:avLst/>
                    </a:prstGeom>
                  </am3d:spPr>
                  <am3d:camera>
                    <am3d:pos x="0" y="0" z="51199812"/>
                    <am3d:up dx="0" dy="36000000" dz="0"/>
                    <am3d:lookAt x="0" y="0" z="0"/>
                    <am3d:perspective fov="2700000"/>
                  </am3d:camera>
                  <am3d:trans>
                    <am3d:meterPerModelUnit n="10799931" d="1000000"/>
                    <am3d:preTrans dx="1097" dy="-18000000" dz="6739"/>
                    <am3d:scale>
                      <am3d:sx n="1000000" d="1000000"/>
                      <am3d:sy n="1000000" d="1000000"/>
                      <am3d:sz n="1000000" d="1000000"/>
                    </am3d:scale>
                    <am3d:rot/>
                    <am3d:postTrans dx="0" dy="0" dz="0"/>
                  </am3d:trans>
                  <am3d:raster rName="Office3DRenderer" rVer="16.0.8326">
                    <am3d:blip r:embed="rId3"/>
                  </am3d:raster>
                  <am3d:objViewport viewportSz="5418664"/>
                  <am3d:ambientLight>
                    <am3d:clr>
                      <a:scrgbClr r="50000" g="50000" b="50000"/>
                    </am3d:clr>
                    <am3d:illuminance n="500000" d="1000000"/>
                  </am3d:ambientLight>
                  <am3d:ptLight rad="0">
                    <am3d:clr>
                      <a:scrgbClr r="100000" g="75000" b="50000"/>
                    </am3d:clr>
                    <am3d:intensity n="9765625" d="1000000"/>
                    <am3d:pos x="21959998" y="70920001" z="16344003"/>
                  </am3d:ptLight>
                  <am3d:ptLight rad="0">
                    <am3d:clr>
                      <a:scrgbClr r="40000" g="60000" b="95000"/>
                    </am3d:clr>
                    <am3d:intensity n="12250000" d="1000000"/>
                    <am3d:pos x="-37964106" y="51130435" z="57631972"/>
                  </am3d:ptLight>
                  <am3d:ptLight rad="0">
                    <am3d:clr>
                      <a:scrgbClr r="86837" g="72700" b="100000"/>
                    </am3d:clr>
                    <am3d:intensity n="3125000" d="1000000"/>
                    <am3d:pos x="-37739122" y="58056624" z="-34769649"/>
                  </am3d:ptLight>
                </am3d:model3d>
              </a:graphicData>
            </a:graphic>
          </p:graphicFrame>
        </mc:Choice>
        <mc:Fallback>
          <p:pic>
            <p:nvPicPr>
              <p:cNvPr id="4" name="3D model 3" descr="Exclamation Mark">
                <a:extLst>
                  <a:ext uri="{FF2B5EF4-FFF2-40B4-BE49-F238E27FC236}">
                    <a16:creationId xmlns:a16="http://schemas.microsoft.com/office/drawing/2014/main" id="{18FA33A3-DB7A-4A66-AE41-888A91F37856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 noCrop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365047" y="1277867"/>
                <a:ext cx="1563609" cy="515040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am3d="http://schemas.microsoft.com/office/drawing/2017/model3d" Requires="am3d">
          <p:graphicFrame>
            <p:nvGraphicFramePr>
              <p:cNvPr id="5" name="3D model 4" descr="Exclamation Mark">
                <a:extLst>
                  <a:ext uri="{FF2B5EF4-FFF2-40B4-BE49-F238E27FC236}">
                    <a16:creationId xmlns:a16="http://schemas.microsoft.com/office/drawing/2014/main" id="{07FC9DCB-CE1A-4FEA-ADE7-5954F5F3E79B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817524693"/>
                  </p:ext>
                </p:extLst>
              </p:nvPr>
            </p:nvGraphicFramePr>
            <p:xfrm>
              <a:off x="9263344" y="1308053"/>
              <a:ext cx="1563609" cy="5150402"/>
            </p:xfrm>
            <a:graphic>
              <a:graphicData uri="http://schemas.microsoft.com/office/drawing/2017/model3d">
                <am3d:model3d r:embed="rId2">
                  <am3d:spPr>
                    <a:xfrm>
                      <a:off x="0" y="0"/>
                      <a:ext cx="1563609" cy="5150402"/>
                    </a:xfrm>
                    <a:prstGeom prst="rect">
                      <a:avLst/>
                    </a:prstGeom>
                  </am3d:spPr>
                  <am3d:camera>
                    <am3d:pos x="0" y="0" z="51199812"/>
                    <am3d:up dx="0" dy="36000000" dz="0"/>
                    <am3d:lookAt x="0" y="0" z="0"/>
                    <am3d:perspective fov="2700000"/>
                  </am3d:camera>
                  <am3d:trans>
                    <am3d:meterPerModelUnit n="10799931" d="1000000"/>
                    <am3d:preTrans dx="1097" dy="-18000000" dz="6739"/>
                    <am3d:scale>
                      <am3d:sx n="1000000" d="1000000"/>
                      <am3d:sy n="1000000" d="1000000"/>
                      <am3d:sz n="1000000" d="1000000"/>
                    </am3d:scale>
                    <am3d:rot/>
                    <am3d:postTrans dx="0" dy="0" dz="0"/>
                  </am3d:trans>
                  <am3d:raster rName="Office3DRenderer" rVer="16.0.8326">
                    <am3d:blip r:embed="rId3"/>
                  </am3d:raster>
                  <am3d:objViewport viewportSz="5418664"/>
                  <am3d:ambientLight>
                    <am3d:clr>
                      <a:scrgbClr r="50000" g="50000" b="50000"/>
                    </am3d:clr>
                    <am3d:illuminance n="500000" d="1000000"/>
                  </am3d:ambientLight>
                  <am3d:ptLight rad="0">
                    <am3d:clr>
                      <a:scrgbClr r="100000" g="75000" b="50000"/>
                    </am3d:clr>
                    <am3d:intensity n="9765625" d="1000000"/>
                    <am3d:pos x="21959998" y="70920001" z="16344003"/>
                  </am3d:ptLight>
                  <am3d:ptLight rad="0">
                    <am3d:clr>
                      <a:scrgbClr r="40000" g="60000" b="95000"/>
                    </am3d:clr>
                    <am3d:intensity n="12250000" d="1000000"/>
                    <am3d:pos x="-37964106" y="51130435" z="57631972"/>
                  </am3d:ptLight>
                  <am3d:ptLight rad="0">
                    <am3d:clr>
                      <a:scrgbClr r="86837" g="72700" b="100000"/>
                    </am3d:clr>
                    <am3d:intensity n="3125000" d="1000000"/>
                    <am3d:pos x="-37739122" y="58056624" z="-34769649"/>
                  </am3d:ptLight>
                </am3d:model3d>
              </a:graphicData>
            </a:graphic>
          </p:graphicFrame>
        </mc:Choice>
        <mc:Fallback>
          <p:pic>
            <p:nvPicPr>
              <p:cNvPr id="5" name="3D model 4" descr="Exclamation Mark">
                <a:extLst>
                  <a:ext uri="{FF2B5EF4-FFF2-40B4-BE49-F238E27FC236}">
                    <a16:creationId xmlns:a16="http://schemas.microsoft.com/office/drawing/2014/main" id="{07FC9DCB-CE1A-4FEA-ADE7-5954F5F3E79B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 noCrop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263344" y="1308053"/>
                <a:ext cx="1563609" cy="5150402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65590521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B3F5D1-1EF8-405E-AB8D-40E16AF3B4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800" dirty="0"/>
              <a:t>Podávání léků per os</a:t>
            </a:r>
          </a:p>
        </p:txBody>
      </p:sp>
    </p:spTree>
    <p:extLst>
      <p:ext uri="{BB962C8B-B14F-4D97-AF65-F5344CB8AC3E}">
        <p14:creationId xmlns:p14="http://schemas.microsoft.com/office/powerpoint/2010/main" val="401071731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D94F8F-D459-41F1-AD63-3A9A630523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Zásady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177E8AF-12ED-484D-9D44-E303C0B238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1" y="1845734"/>
            <a:ext cx="10753201" cy="442956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2400" dirty="0">
                <a:latin typeface="+mj-lt"/>
              </a:rPr>
              <a:t> hygienické – mytí rukou,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>
                <a:latin typeface="+mj-lt"/>
              </a:rPr>
              <a:t> pojízdný vozík,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>
                <a:latin typeface="+mj-lt"/>
              </a:rPr>
              <a:t> opakovaná kontrola léku – vždy originální obal,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>
                <a:latin typeface="+mj-lt"/>
              </a:rPr>
              <a:t> </a:t>
            </a:r>
            <a:r>
              <a:rPr lang="cs-CZ" sz="2400" b="1" dirty="0">
                <a:solidFill>
                  <a:srgbClr val="FF0000"/>
                </a:solidFill>
                <a:latin typeface="+mj-lt"/>
              </a:rPr>
              <a:t>identifikace pacienta !!!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b="1" dirty="0">
                <a:solidFill>
                  <a:srgbClr val="FF0000"/>
                </a:solidFill>
                <a:latin typeface="+mj-lt"/>
              </a:rPr>
              <a:t> </a:t>
            </a:r>
            <a:r>
              <a:rPr lang="cs-CZ" sz="2400" dirty="0">
                <a:latin typeface="+mj-lt"/>
              </a:rPr>
              <a:t>pravidelně a ve stanovenou dobu,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b="1" dirty="0">
                <a:latin typeface="+mj-lt"/>
              </a:rPr>
              <a:t> </a:t>
            </a:r>
            <a:r>
              <a:rPr lang="cs-CZ" sz="2400" dirty="0">
                <a:latin typeface="+mj-lt"/>
              </a:rPr>
              <a:t>samovolně neměnit ordinaci lékaře, nenahrazovat jiným </a:t>
            </a:r>
            <a:r>
              <a:rPr lang="cs-CZ" sz="2400" dirty="0" err="1">
                <a:latin typeface="+mj-lt"/>
              </a:rPr>
              <a:t>generikem</a:t>
            </a:r>
            <a:r>
              <a:rPr lang="cs-CZ" sz="2400" dirty="0">
                <a:latin typeface="+mj-lt"/>
              </a:rPr>
              <a:t>, neměnit formu,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>
                <a:latin typeface="+mj-lt"/>
              </a:rPr>
              <a:t> důkladný zápis ordinace lékaře,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>
                <a:latin typeface="+mj-lt"/>
              </a:rPr>
              <a:t> ordinace </a:t>
            </a:r>
            <a:r>
              <a:rPr lang="cs-CZ" sz="2400" dirty="0" err="1">
                <a:latin typeface="+mj-lt"/>
              </a:rPr>
              <a:t>d.p</a:t>
            </a:r>
            <a:r>
              <a:rPr lang="cs-CZ" sz="2400" dirty="0">
                <a:latin typeface="+mj-lt"/>
              </a:rPr>
              <a:t>. – zhodnotit stav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>
                <a:latin typeface="+mj-lt"/>
              </a:rPr>
              <a:t> kontrola, zda pac. lék užil,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>
                <a:latin typeface="+mj-lt"/>
              </a:rPr>
              <a:t> rozpoznání žádoucích a nežádoucích účinků,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>
                <a:latin typeface="+mj-lt"/>
              </a:rPr>
              <a:t> zápis do dokumentace.</a:t>
            </a:r>
          </a:p>
        </p:txBody>
      </p:sp>
    </p:spTree>
    <p:extLst>
      <p:ext uri="{BB962C8B-B14F-4D97-AF65-F5344CB8AC3E}">
        <p14:creationId xmlns:p14="http://schemas.microsoft.com/office/powerpoint/2010/main" val="18408626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AAD44B-42DD-4332-97DD-E67F517E1B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Pojmy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39A0A41-62CE-4CA5-92F0-53CC015F70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400" b="1" i="1" u="sng" dirty="0">
                <a:latin typeface="+mj-lt"/>
              </a:rPr>
              <a:t>Léky první generace:</a:t>
            </a:r>
          </a:p>
          <a:p>
            <a:pPr lvl="1">
              <a:lnSpc>
                <a:spcPct val="100000"/>
              </a:lnSpc>
            </a:pPr>
            <a:r>
              <a:rPr lang="cs-CZ" sz="2400" dirty="0">
                <a:latin typeface="+mj-lt"/>
              </a:rPr>
              <a:t>léčivo se rychle uvolní a absorbuje, koncentrace ale rychle klesá.</a:t>
            </a:r>
          </a:p>
          <a:p>
            <a:pPr lvl="1">
              <a:lnSpc>
                <a:spcPct val="100000"/>
              </a:lnSpc>
            </a:pPr>
            <a:endParaRPr lang="cs-CZ" sz="2400" dirty="0">
              <a:latin typeface="+mj-lt"/>
            </a:endParaRPr>
          </a:p>
          <a:p>
            <a:pPr lvl="1">
              <a:lnSpc>
                <a:spcPct val="100000"/>
              </a:lnSpc>
            </a:pPr>
            <a:r>
              <a:rPr lang="cs-CZ" sz="2400" b="1" i="1" u="sng" dirty="0">
                <a:latin typeface="+mj-lt"/>
              </a:rPr>
              <a:t>Léky druhé generace:</a:t>
            </a:r>
          </a:p>
          <a:p>
            <a:pPr lvl="1">
              <a:lnSpc>
                <a:spcPct val="100000"/>
              </a:lnSpc>
            </a:pPr>
            <a:r>
              <a:rPr lang="cs-CZ" sz="2400" dirty="0">
                <a:latin typeface="+mj-lt"/>
              </a:rPr>
              <a:t>léky s řízeným uvolňováním a absorpcí léčiva, obsahuje iniciální dávku, udržuje konstantní koncentraci po dobu 8 – 12 hodin.</a:t>
            </a:r>
          </a:p>
          <a:p>
            <a:pPr lvl="1">
              <a:lnSpc>
                <a:spcPct val="100000"/>
              </a:lnSpc>
            </a:pPr>
            <a:endParaRPr lang="cs-CZ" sz="2400" dirty="0">
              <a:latin typeface="+mj-lt"/>
            </a:endParaRPr>
          </a:p>
          <a:p>
            <a:pPr lvl="1">
              <a:lnSpc>
                <a:spcPct val="100000"/>
              </a:lnSpc>
            </a:pPr>
            <a:r>
              <a:rPr lang="cs-CZ" sz="2400" b="1" i="1" u="sng" dirty="0">
                <a:latin typeface="+mj-lt"/>
              </a:rPr>
              <a:t>Léky třetí generace:</a:t>
            </a:r>
          </a:p>
          <a:p>
            <a:pPr lvl="1">
              <a:lnSpc>
                <a:spcPct val="100000"/>
              </a:lnSpc>
            </a:pPr>
            <a:r>
              <a:rPr lang="cs-CZ" sz="2400" dirty="0">
                <a:latin typeface="+mj-lt"/>
              </a:rPr>
              <a:t>přípravky schopné usměrnit léčivo k cílovému orgánu a tkáním při snížení koncentrace.</a:t>
            </a:r>
          </a:p>
          <a:p>
            <a:pPr marL="201168" lvl="1" indent="0">
              <a:lnSpc>
                <a:spcPct val="100000"/>
              </a:lnSpc>
              <a:buNone/>
            </a:pPr>
            <a:r>
              <a:rPr lang="cs-CZ" sz="2400" dirty="0">
                <a:latin typeface="+mj-lt"/>
              </a:rPr>
              <a:t>	</a:t>
            </a:r>
          </a:p>
          <a:p>
            <a:pPr marL="0" indent="0">
              <a:buNone/>
            </a:pPr>
            <a:endParaRPr lang="cs-CZ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5217400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BC4CD3-8ED6-4953-9234-31DA062D1B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Příprava pacienta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0D3C664-8FD2-4686-BDBF-BF57DCE8C1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1" y="1845734"/>
            <a:ext cx="10435679" cy="4286618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2400" dirty="0">
                <a:latin typeface="+mj-lt"/>
              </a:rPr>
              <a:t> informovat o důvodu podání léku, druhu, způsobu užití a účincích,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altLang="cs-CZ" sz="2400" dirty="0">
                <a:latin typeface="+mj-lt"/>
              </a:rPr>
              <a:t> je schopen užít </a:t>
            </a:r>
            <a:r>
              <a:rPr lang="cs-CZ" altLang="cs-CZ" sz="2400" dirty="0" err="1">
                <a:latin typeface="+mj-lt"/>
              </a:rPr>
              <a:t>p.o</a:t>
            </a:r>
            <a:r>
              <a:rPr lang="cs-CZ" altLang="cs-CZ" sz="2400" dirty="0">
                <a:latin typeface="+mj-lt"/>
              </a:rPr>
              <a:t>.?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altLang="cs-CZ" sz="2400" dirty="0">
                <a:latin typeface="+mj-lt"/>
              </a:rPr>
              <a:t> poučit o oznámení nežádoucích účinků,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altLang="cs-CZ" sz="2400" dirty="0">
                <a:latin typeface="+mj-lt"/>
              </a:rPr>
              <a:t> dodržení </a:t>
            </a:r>
            <a:r>
              <a:rPr lang="cs-CZ" altLang="cs-CZ" sz="2400" dirty="0" err="1">
                <a:latin typeface="+mj-lt"/>
              </a:rPr>
              <a:t>spec</a:t>
            </a:r>
            <a:r>
              <a:rPr lang="cs-CZ" altLang="cs-CZ" sz="2400" dirty="0">
                <a:latin typeface="+mj-lt"/>
              </a:rPr>
              <a:t>. zásad – na lačno, po jídle, mezi jídly, pravidelně, pobyt na slunci,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altLang="cs-CZ" sz="2400" dirty="0">
                <a:latin typeface="+mj-lt"/>
              </a:rPr>
              <a:t> vhodné a nevhodné nápoje na zapití léku,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altLang="cs-CZ" sz="2400" dirty="0">
                <a:latin typeface="+mj-lt"/>
              </a:rPr>
              <a:t> upozornit na očekávané účinky léku,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altLang="cs-CZ" sz="2400" dirty="0">
                <a:latin typeface="+mj-lt"/>
              </a:rPr>
              <a:t> poučit o specifických projevech – např. diuretika.</a:t>
            </a:r>
          </a:p>
        </p:txBody>
      </p:sp>
    </p:spTree>
    <p:extLst>
      <p:ext uri="{BB962C8B-B14F-4D97-AF65-F5344CB8AC3E}">
        <p14:creationId xmlns:p14="http://schemas.microsoft.com/office/powerpoint/2010/main" val="41381148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C80BFA-1D96-4238-9CF0-930D3CEB2B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Pomůcky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FD7AC99-66BC-4C70-AB81-A9B5565709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2400" dirty="0">
                <a:latin typeface="+mj-lt"/>
              </a:rPr>
              <a:t> ordinované léky v originálním balení,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>
                <a:latin typeface="+mj-lt"/>
              </a:rPr>
              <a:t> </a:t>
            </a:r>
            <a:r>
              <a:rPr lang="cs-CZ" sz="2400" dirty="0" err="1">
                <a:latin typeface="+mj-lt"/>
              </a:rPr>
              <a:t>dekurs</a:t>
            </a:r>
            <a:r>
              <a:rPr lang="cs-CZ" sz="2400" dirty="0">
                <a:latin typeface="+mj-lt"/>
              </a:rPr>
              <a:t> s ordinací léku, léková záznam,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>
                <a:latin typeface="+mj-lt"/>
              </a:rPr>
              <a:t> čisté a suché lékovky,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>
                <a:latin typeface="+mj-lt"/>
              </a:rPr>
              <a:t> polévkové lžíce, čajové lžičky, odměrky, dávkovače,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>
                <a:latin typeface="+mj-lt"/>
              </a:rPr>
              <a:t> </a:t>
            </a:r>
            <a:r>
              <a:rPr lang="cs-CZ" sz="2400" dirty="0" err="1">
                <a:latin typeface="+mj-lt"/>
              </a:rPr>
              <a:t>půlítko</a:t>
            </a:r>
            <a:r>
              <a:rPr lang="cs-CZ" sz="2400" dirty="0">
                <a:latin typeface="+mj-lt"/>
              </a:rPr>
              <a:t>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>
                <a:latin typeface="+mj-lt"/>
              </a:rPr>
              <a:t> čtverečky buničiny,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>
                <a:latin typeface="+mj-lt"/>
              </a:rPr>
              <a:t> pinzeta,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>
                <a:latin typeface="+mj-lt"/>
              </a:rPr>
              <a:t> </a:t>
            </a:r>
            <a:r>
              <a:rPr lang="cs-CZ" sz="2400" dirty="0" err="1">
                <a:latin typeface="+mj-lt"/>
              </a:rPr>
              <a:t>emitka</a:t>
            </a:r>
            <a:r>
              <a:rPr lang="cs-CZ" sz="2400" dirty="0">
                <a:latin typeface="+mj-lt"/>
              </a:rPr>
              <a:t>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>
                <a:latin typeface="+mj-lt"/>
              </a:rPr>
              <a:t> nádoba k odhazování rozpůlených zbytků léku,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>
                <a:latin typeface="+mj-lt"/>
              </a:rPr>
              <a:t> vhodný nápoj.</a:t>
            </a:r>
          </a:p>
        </p:txBody>
      </p:sp>
    </p:spTree>
    <p:extLst>
      <p:ext uri="{BB962C8B-B14F-4D97-AF65-F5344CB8AC3E}">
        <p14:creationId xmlns:p14="http://schemas.microsoft.com/office/powerpoint/2010/main" val="30796781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5DD3C8-C6EB-4914-B30D-8B5B2502D9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Postup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6CF7363-CAC3-472F-B649-A1FB18BC99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altLang="cs-CZ" dirty="0">
              <a:latin typeface="+mj-lt"/>
            </a:endParaRPr>
          </a:p>
          <a:p>
            <a:pPr marL="0" indent="0">
              <a:buNone/>
            </a:pPr>
            <a:r>
              <a:rPr lang="cs-CZ" altLang="cs-CZ" dirty="0">
                <a:latin typeface="+mj-lt"/>
              </a:rPr>
              <a:t>Jakým způsobem budeme pracovat?</a:t>
            </a:r>
          </a:p>
          <a:p>
            <a:pPr marL="0" indent="0">
              <a:buNone/>
            </a:pPr>
            <a:endParaRPr lang="cs-CZ" altLang="cs-CZ" dirty="0">
              <a:latin typeface="+mj-lt"/>
            </a:endParaRPr>
          </a:p>
          <a:p>
            <a:pPr marL="0" indent="0">
              <a:buNone/>
            </a:pPr>
            <a:r>
              <a:rPr lang="cs-CZ" altLang="cs-CZ" dirty="0">
                <a:latin typeface="+mj-lt"/>
              </a:rPr>
              <a:t>Péče o pacienta po výkonu.</a:t>
            </a:r>
          </a:p>
          <a:p>
            <a:pPr marL="0" indent="0">
              <a:buNone/>
            </a:pPr>
            <a:r>
              <a:rPr lang="cs-CZ" altLang="cs-CZ" dirty="0">
                <a:latin typeface="+mj-lt"/>
              </a:rPr>
              <a:t>Péče o pomůcky.</a:t>
            </a:r>
          </a:p>
          <a:p>
            <a:pPr marL="0" indent="0">
              <a:buNone/>
            </a:pPr>
            <a:r>
              <a:rPr lang="cs-CZ" altLang="cs-CZ" dirty="0">
                <a:latin typeface="+mj-lt"/>
              </a:rPr>
              <a:t>Možné komplikace.</a:t>
            </a:r>
          </a:p>
        </p:txBody>
      </p:sp>
    </p:spTree>
    <p:extLst>
      <p:ext uri="{BB962C8B-B14F-4D97-AF65-F5344CB8AC3E}">
        <p14:creationId xmlns:p14="http://schemas.microsoft.com/office/powerpoint/2010/main" val="67162836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650B2D-9951-457A-AFCF-C3CF1E4F60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400" dirty="0"/>
              <a:t>Podávání léků na kůži a sliznice</a:t>
            </a:r>
          </a:p>
        </p:txBody>
      </p:sp>
    </p:spTree>
    <p:extLst>
      <p:ext uri="{BB962C8B-B14F-4D97-AF65-F5344CB8AC3E}">
        <p14:creationId xmlns:p14="http://schemas.microsoft.com/office/powerpoint/2010/main" val="261938882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ECFA32-EA2E-40D8-922C-29863AB9A1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Účel a zásady aplikace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B355C03-8280-4709-A975-ECD3D634C2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>
                <a:latin typeface="+mj-lt"/>
              </a:rPr>
              <a:t>- zvlhčení, změkčení kůže, svědění, vytvoření ochranného povlaku, vytvoření lokální vazokonstrikce či vazodilatace, …</a:t>
            </a:r>
          </a:p>
          <a:p>
            <a:pPr marL="0" indent="0">
              <a:buNone/>
            </a:pPr>
            <a:endParaRPr lang="cs-CZ" sz="2400" b="1" i="1" u="sng" dirty="0">
              <a:latin typeface="+mj-lt"/>
            </a:endParaRPr>
          </a:p>
          <a:p>
            <a:pPr marL="0" indent="0">
              <a:buNone/>
            </a:pPr>
            <a:r>
              <a:rPr lang="cs-CZ" sz="2400" b="1" i="1" u="sng" dirty="0">
                <a:latin typeface="+mj-lt"/>
              </a:rPr>
              <a:t>Zásady:</a:t>
            </a:r>
            <a:endParaRPr lang="cs-CZ" sz="2400" dirty="0">
              <a:latin typeface="+mj-lt"/>
            </a:endParaRPr>
          </a:p>
          <a:p>
            <a:pPr marL="342900" lvl="1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400" dirty="0">
                <a:latin typeface="+mj-lt"/>
              </a:rPr>
              <a:t>nanášíme dřevěnou lopatkou. Nikdy nevracet lopatku zpět do nádoby!!!</a:t>
            </a:r>
          </a:p>
          <a:p>
            <a:pPr marL="342900" lvl="1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400" dirty="0">
                <a:latin typeface="+mj-lt"/>
              </a:rPr>
              <a:t>v přesně určený čas, v dostatečném množství,</a:t>
            </a:r>
          </a:p>
          <a:p>
            <a:pPr marL="342900" lvl="1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400" dirty="0">
                <a:latin typeface="+mj-lt"/>
              </a:rPr>
              <a:t>jemné a šetrné omytí kůže před opětovným nanesením,</a:t>
            </a:r>
          </a:p>
          <a:p>
            <a:pPr marL="342900" lvl="1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400" dirty="0">
                <a:latin typeface="+mj-lt"/>
              </a:rPr>
              <a:t>při ošetření obličeje chráníme oči, pozor na vdechnutí např. pudru u astmatiků,</a:t>
            </a:r>
          </a:p>
          <a:p>
            <a:pPr marL="342900" lvl="1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400" dirty="0">
                <a:latin typeface="+mj-lt"/>
              </a:rPr>
              <a:t>dle potřeby vyměnit osobní či ložní prádlo.</a:t>
            </a:r>
          </a:p>
        </p:txBody>
      </p:sp>
    </p:spTree>
    <p:extLst>
      <p:ext uri="{BB962C8B-B14F-4D97-AF65-F5344CB8AC3E}">
        <p14:creationId xmlns:p14="http://schemas.microsoft.com/office/powerpoint/2010/main" val="338633315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043D64-F38A-47A9-B7B9-58AC3683D2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Příprava pacienta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6019F53-A12F-4D00-8696-2F9E2F86B9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>
                <a:latin typeface="+mj-lt"/>
              </a:rPr>
              <a:t> </a:t>
            </a:r>
            <a:r>
              <a:rPr lang="cs-CZ" sz="2400" dirty="0">
                <a:latin typeface="+mj-lt"/>
              </a:rPr>
              <a:t>podobná předchozí,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400" dirty="0">
                <a:latin typeface="+mj-lt"/>
              </a:rPr>
              <a:t> zajištění intimity při aplikaci!!!</a:t>
            </a:r>
          </a:p>
        </p:txBody>
      </p:sp>
    </p:spTree>
    <p:extLst>
      <p:ext uri="{BB962C8B-B14F-4D97-AF65-F5344CB8AC3E}">
        <p14:creationId xmlns:p14="http://schemas.microsoft.com/office/powerpoint/2010/main" val="324909464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C00762-FB2F-4821-9ACE-795A851F5D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Pomůcky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33D186D-98B5-42CC-827B-CD570071F8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303396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latin typeface="+mj-lt"/>
              </a:rPr>
              <a:t> </a:t>
            </a:r>
            <a:r>
              <a:rPr lang="cs-CZ" sz="2400" dirty="0" err="1">
                <a:latin typeface="+mj-lt"/>
              </a:rPr>
              <a:t>dermatologika</a:t>
            </a:r>
            <a:r>
              <a:rPr lang="cs-CZ" sz="2400" dirty="0">
                <a:latin typeface="+mj-lt"/>
              </a:rPr>
              <a:t> dle ordinace,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latin typeface="+mj-lt"/>
              </a:rPr>
              <a:t> teplá voda,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latin typeface="+mj-lt"/>
              </a:rPr>
              <a:t> mulové čtverce,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latin typeface="+mj-lt"/>
              </a:rPr>
              <a:t> dřevěné lopatky,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latin typeface="+mj-lt"/>
              </a:rPr>
              <a:t> hydrofilní obinadla,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latin typeface="+mj-lt"/>
              </a:rPr>
              <a:t> nůžky,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latin typeface="+mj-lt"/>
              </a:rPr>
              <a:t> náplast,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latin typeface="+mj-lt"/>
              </a:rPr>
              <a:t> </a:t>
            </a:r>
            <a:r>
              <a:rPr lang="cs-CZ" sz="2400" dirty="0" err="1">
                <a:latin typeface="+mj-lt"/>
              </a:rPr>
              <a:t>emitka</a:t>
            </a:r>
            <a:r>
              <a:rPr lang="cs-CZ" sz="2400" dirty="0">
                <a:latin typeface="+mj-lt"/>
              </a:rPr>
              <a:t>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latin typeface="+mj-lt"/>
              </a:rPr>
              <a:t> ochranné pomůcky,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latin typeface="+mj-lt"/>
              </a:rPr>
              <a:t> čisté prádlo,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err="1">
                <a:latin typeface="+mj-lt"/>
              </a:rPr>
              <a:t>dekurz</a:t>
            </a:r>
            <a:r>
              <a:rPr lang="cs-CZ" sz="2400" dirty="0">
                <a:latin typeface="+mj-lt"/>
              </a:rPr>
              <a:t> s lékovým záznamem.</a:t>
            </a:r>
          </a:p>
        </p:txBody>
      </p:sp>
    </p:spTree>
    <p:extLst>
      <p:ext uri="{BB962C8B-B14F-4D97-AF65-F5344CB8AC3E}">
        <p14:creationId xmlns:p14="http://schemas.microsoft.com/office/powerpoint/2010/main" val="354390527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EC58FE-C92D-48A7-8236-96778054EB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Provedení výkonu</a:t>
            </a:r>
            <a:endParaRPr lang="cs-CZ" sz="32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EAC2512-14BB-4A51-A3C6-A8774C813F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latin typeface="+mj-lt"/>
              </a:rPr>
              <a:t> identifikace pac., kontrola ordinovaného léku,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latin typeface="+mj-lt"/>
              </a:rPr>
              <a:t> poloha, obnažení potřebné části,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latin typeface="+mj-lt"/>
              </a:rPr>
              <a:t> kontrola stavu kůže nemocného,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latin typeface="+mj-lt"/>
              </a:rPr>
              <a:t> rukavice, zástěra,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latin typeface="+mj-lt"/>
              </a:rPr>
              <a:t> očistit ošetřovanou oblast, osušit, netřít!!!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latin typeface="+mj-lt"/>
              </a:rPr>
              <a:t> aplikovat </a:t>
            </a:r>
            <a:r>
              <a:rPr lang="cs-CZ" sz="2400" dirty="0" err="1">
                <a:latin typeface="+mj-lt"/>
              </a:rPr>
              <a:t>dermatologikum</a:t>
            </a:r>
            <a:r>
              <a:rPr lang="cs-CZ" sz="2400" dirty="0">
                <a:latin typeface="+mj-lt"/>
              </a:rPr>
              <a:t>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latin typeface="+mj-lt"/>
              </a:rPr>
              <a:t> zápis do dokumentace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latin typeface="+mj-lt"/>
              </a:rPr>
              <a:t> poté péče o pacienta a péče o pomůcky.</a:t>
            </a:r>
          </a:p>
        </p:txBody>
      </p:sp>
    </p:spTree>
    <p:extLst>
      <p:ext uri="{BB962C8B-B14F-4D97-AF65-F5344CB8AC3E}">
        <p14:creationId xmlns:p14="http://schemas.microsoft.com/office/powerpoint/2010/main" val="187303545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ADF118-B875-423E-941F-24D9D768EF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800" dirty="0"/>
              <a:t>Aplikace do očí</a:t>
            </a:r>
          </a:p>
        </p:txBody>
      </p:sp>
    </p:spTree>
    <p:extLst>
      <p:ext uri="{BB962C8B-B14F-4D97-AF65-F5344CB8AC3E}">
        <p14:creationId xmlns:p14="http://schemas.microsoft.com/office/powerpoint/2010/main" val="262413224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E75AA2-5E6E-492C-A48C-9A32FEE5B4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Účel, příprava pacienta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6647ED2-2C3B-4DCC-B7B6-455DFF1447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400" dirty="0">
                <a:latin typeface="+mj-lt"/>
              </a:rPr>
              <a:t>Instilace – vpravení léku do tělní dutiny.</a:t>
            </a:r>
          </a:p>
          <a:p>
            <a:pPr marL="0" indent="0">
              <a:buNone/>
            </a:pPr>
            <a:endParaRPr lang="cs-CZ" sz="2400" b="1" i="1" u="sng" dirty="0">
              <a:latin typeface="+mj-lt"/>
            </a:endParaRPr>
          </a:p>
          <a:p>
            <a:pPr marL="0" indent="0">
              <a:buNone/>
            </a:pPr>
            <a:r>
              <a:rPr lang="cs-CZ" sz="2400" b="1" i="1" u="sng" dirty="0">
                <a:latin typeface="+mj-lt"/>
              </a:rPr>
              <a:t>Účel – </a:t>
            </a:r>
            <a:r>
              <a:rPr lang="cs-CZ" sz="2400" dirty="0">
                <a:latin typeface="+mj-lt"/>
              </a:rPr>
              <a:t>bolesti, záněty oka, operace, extrakce cizího tělesa, prevence </a:t>
            </a:r>
            <a:r>
              <a:rPr lang="cs-CZ" sz="2400" dirty="0" err="1">
                <a:latin typeface="+mj-lt"/>
              </a:rPr>
              <a:t>novoroz</a:t>
            </a:r>
            <a:r>
              <a:rPr lang="cs-CZ" sz="2400" dirty="0">
                <a:latin typeface="+mj-lt"/>
              </a:rPr>
              <a:t>. konjunktivitidy, …</a:t>
            </a:r>
          </a:p>
          <a:p>
            <a:pPr marL="0" indent="0">
              <a:buNone/>
            </a:pPr>
            <a:endParaRPr lang="cs-CZ" sz="2400" b="1" i="1" u="sng" dirty="0">
              <a:latin typeface="+mj-lt"/>
            </a:endParaRPr>
          </a:p>
          <a:p>
            <a:pPr marL="0" indent="0">
              <a:buNone/>
            </a:pPr>
            <a:r>
              <a:rPr lang="cs-CZ" sz="2400" b="1" i="1" u="sng" dirty="0">
                <a:latin typeface="+mj-lt"/>
              </a:rPr>
              <a:t>Příprava pacienta:</a:t>
            </a:r>
          </a:p>
          <a:p>
            <a:pPr marL="0" indent="0">
              <a:buNone/>
            </a:pPr>
            <a:r>
              <a:rPr lang="cs-CZ" sz="2400" dirty="0">
                <a:latin typeface="+mj-lt"/>
              </a:rPr>
              <a:t>poučení, zhodnotit stav oka, , zjistit pocity pac. v souvislosti s </a:t>
            </a:r>
            <a:r>
              <a:rPr lang="cs-CZ" sz="2400" dirty="0" err="1">
                <a:latin typeface="+mj-lt"/>
              </a:rPr>
              <a:t>onem</a:t>
            </a:r>
            <a:r>
              <a:rPr lang="cs-CZ" sz="2400" dirty="0">
                <a:latin typeface="+mj-lt"/>
              </a:rPr>
              <a:t>. oka, vhodná poloha, chránit oděv pac.</a:t>
            </a:r>
          </a:p>
        </p:txBody>
      </p:sp>
    </p:spTree>
    <p:extLst>
      <p:ext uri="{BB962C8B-B14F-4D97-AF65-F5344CB8AC3E}">
        <p14:creationId xmlns:p14="http://schemas.microsoft.com/office/powerpoint/2010/main" val="35671632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68913C-6D84-4D14-AE16-6FF1F3A909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Názvy léků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A01D75D-DC00-4C08-86A8-8395552FE7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altLang="cs-CZ" sz="2400" b="1" i="1" u="sng" dirty="0">
                <a:latin typeface="+mj-lt"/>
              </a:rPr>
              <a:t>Generický název</a:t>
            </a:r>
            <a:r>
              <a:rPr lang="cs-CZ" altLang="cs-CZ" sz="2400" dirty="0">
                <a:latin typeface="+mj-lt"/>
              </a:rPr>
              <a:t> – mezinárodní označení léčiva, doporučené WHO, dává se léčivu ještě před jeho přijetím do seznamu oficiálních léků.</a:t>
            </a:r>
          </a:p>
          <a:p>
            <a:endParaRPr lang="cs-CZ" altLang="cs-CZ" sz="2400" b="1" i="1" u="sng" dirty="0">
              <a:latin typeface="+mj-lt"/>
            </a:endParaRPr>
          </a:p>
          <a:p>
            <a:r>
              <a:rPr lang="cs-CZ" altLang="cs-CZ" sz="2400" b="1" i="1" u="sng" dirty="0">
                <a:latin typeface="+mj-lt"/>
              </a:rPr>
              <a:t>Chemický název</a:t>
            </a:r>
            <a:r>
              <a:rPr lang="cs-CZ" altLang="cs-CZ" sz="2400" dirty="0">
                <a:latin typeface="+mj-lt"/>
              </a:rPr>
              <a:t> – přehled chemického složení léku.</a:t>
            </a:r>
          </a:p>
          <a:p>
            <a:endParaRPr lang="cs-CZ" altLang="cs-CZ" sz="2400" b="1" i="1" u="sng" dirty="0">
              <a:latin typeface="+mj-lt"/>
            </a:endParaRPr>
          </a:p>
          <a:p>
            <a:r>
              <a:rPr lang="cs-CZ" altLang="cs-CZ" sz="2400" b="1" i="1" u="sng" dirty="0">
                <a:latin typeface="+mj-lt"/>
              </a:rPr>
              <a:t>Lékopisný název</a:t>
            </a:r>
            <a:r>
              <a:rPr lang="cs-CZ" altLang="cs-CZ" sz="2400" dirty="0">
                <a:latin typeface="+mj-lt"/>
              </a:rPr>
              <a:t> – hlavní název léku, který je uveden úředním seznamu léčiv, shodný nebo podobný s generickým.</a:t>
            </a:r>
          </a:p>
          <a:p>
            <a:endParaRPr lang="cs-CZ" altLang="cs-CZ" sz="2400" b="1" i="1" u="sng" dirty="0">
              <a:latin typeface="+mj-lt"/>
            </a:endParaRPr>
          </a:p>
          <a:p>
            <a:r>
              <a:rPr lang="cs-CZ" altLang="cs-CZ" sz="2400" b="1" i="1" u="sng" dirty="0">
                <a:latin typeface="+mj-lt"/>
              </a:rPr>
              <a:t>Výrobní (obchodní) název</a:t>
            </a:r>
            <a:r>
              <a:rPr lang="cs-CZ" altLang="cs-CZ" sz="2400" dirty="0">
                <a:latin typeface="+mj-lt"/>
              </a:rPr>
              <a:t> – chráněný název pro určitý lék vyráběný farmaceutickou firmou.</a:t>
            </a:r>
            <a:endParaRPr lang="cs-CZ" altLang="cs-CZ" sz="2400" b="1" i="1" u="sng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9613887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BEAB2A-5B2F-4A1B-9F78-E1BEED47A0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2480" y="988906"/>
            <a:ext cx="10058400" cy="1450757"/>
          </a:xfrm>
        </p:spPr>
        <p:txBody>
          <a:bodyPr/>
          <a:lstStyle/>
          <a:p>
            <a:r>
              <a:rPr lang="cs-CZ" dirty="0"/>
              <a:t>Pomůcky</a:t>
            </a:r>
          </a:p>
        </p:txBody>
      </p:sp>
      <p:sp>
        <p:nvSpPr>
          <p:cNvPr id="12" name="Zástupný symbol pro obsah 11">
            <a:extLst>
              <a:ext uri="{FF2B5EF4-FFF2-40B4-BE49-F238E27FC236}">
                <a16:creationId xmlns:a16="http://schemas.microsoft.com/office/drawing/2014/main" id="{FD33EBA8-861C-4FA2-BD6A-6D5F9643BA2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sz="2400" b="1" i="1" u="sng" dirty="0">
                <a:latin typeface="+mj-lt"/>
              </a:rPr>
              <a:t>K instilaci:</a:t>
            </a:r>
            <a:endParaRPr lang="cs-CZ" sz="2400" dirty="0">
              <a:latin typeface="+mj-lt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>
                <a:latin typeface="+mj-lt"/>
              </a:rPr>
              <a:t> ordinovaný lék, kapky, mast,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>
                <a:latin typeface="+mj-lt"/>
              </a:rPr>
              <a:t> čtverečky buničiny,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>
                <a:latin typeface="+mj-lt"/>
              </a:rPr>
              <a:t> emitní miska,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>
                <a:latin typeface="+mj-lt"/>
              </a:rPr>
              <a:t> zdroj světla,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>
                <a:latin typeface="+mj-lt"/>
              </a:rPr>
              <a:t> nůžky, náplast.</a:t>
            </a:r>
          </a:p>
        </p:txBody>
      </p:sp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0860662C-625F-407D-8F84-7D156546FE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0" y="1845734"/>
            <a:ext cx="4937760" cy="4023360"/>
          </a:xfrm>
        </p:spPr>
        <p:txBody>
          <a:bodyPr/>
          <a:lstStyle/>
          <a:p>
            <a:r>
              <a:rPr lang="cs-CZ" sz="2400" b="1" i="1" u="sng" dirty="0">
                <a:latin typeface="+mj-lt"/>
              </a:rPr>
              <a:t>K irigaci:</a:t>
            </a:r>
            <a:endParaRPr lang="cs-CZ" sz="2400" dirty="0">
              <a:latin typeface="+mj-lt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>
                <a:latin typeface="+mj-lt"/>
              </a:rPr>
              <a:t> ordinovaný roztok,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>
                <a:latin typeface="+mj-lt"/>
              </a:rPr>
              <a:t> vanička (oční koupátko),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>
                <a:latin typeface="+mj-lt"/>
              </a:rPr>
              <a:t> emitní miska,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>
                <a:latin typeface="+mj-lt"/>
              </a:rPr>
              <a:t> zdroj světla,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>
                <a:latin typeface="+mj-lt"/>
              </a:rPr>
              <a:t> čtverečky buničiny,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>
                <a:latin typeface="+mj-lt"/>
              </a:rPr>
              <a:t> nůžky, náplast.</a:t>
            </a:r>
          </a:p>
        </p:txBody>
      </p:sp>
    </p:spTree>
    <p:extLst>
      <p:ext uri="{BB962C8B-B14F-4D97-AF65-F5344CB8AC3E}">
        <p14:creationId xmlns:p14="http://schemas.microsoft.com/office/powerpoint/2010/main" val="415170211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127AC1BE-599B-403A-814F-84AEA095E8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Postup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BB102DF6-3166-4882-83D8-A74421AFED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8800" y="1656523"/>
            <a:ext cx="10753201" cy="4678016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latin typeface="+mj-lt"/>
              </a:rPr>
              <a:t> kontrola ordinace, totožnosti,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latin typeface="+mj-lt"/>
              </a:rPr>
              <a:t> očista oka sterilním tampónem navlhčeným FR,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latin typeface="+mj-lt"/>
              </a:rPr>
              <a:t> aplikujeme lék.</a:t>
            </a:r>
          </a:p>
          <a:p>
            <a:pPr marL="0" indent="0">
              <a:buNone/>
            </a:pPr>
            <a:endParaRPr lang="cs-CZ" sz="2400" b="1" dirty="0">
              <a:latin typeface="+mj-lt"/>
            </a:endParaRPr>
          </a:p>
          <a:p>
            <a:pPr marL="0" indent="0">
              <a:buNone/>
            </a:pPr>
            <a:r>
              <a:rPr lang="cs-CZ" sz="2400" b="1" dirty="0">
                <a:latin typeface="+mj-lt"/>
              </a:rPr>
              <a:t>Kapky: </a:t>
            </a:r>
            <a:r>
              <a:rPr lang="cs-CZ" sz="2400" dirty="0">
                <a:latin typeface="+mj-lt"/>
              </a:rPr>
              <a:t>- nasát do aplikátoru, pohled nahoru, čtverečkem buničiny oddálit dolní víčko, aplikace.</a:t>
            </a:r>
          </a:p>
          <a:p>
            <a:pPr marL="0" indent="0">
              <a:buNone/>
            </a:pPr>
            <a:r>
              <a:rPr lang="cs-CZ" sz="2400" b="1" dirty="0">
                <a:latin typeface="+mj-lt"/>
              </a:rPr>
              <a:t>Mast: </a:t>
            </a:r>
            <a:r>
              <a:rPr lang="cs-CZ" sz="2400" dirty="0">
                <a:latin typeface="+mj-lt"/>
              </a:rPr>
              <a:t>- oddálit oční víčko, od mediálního koutku k laterálnímu, zavřít oči, aby se mast rozetřela.</a:t>
            </a:r>
          </a:p>
          <a:p>
            <a:pPr marL="0" indent="0">
              <a:buNone/>
            </a:pPr>
            <a:r>
              <a:rPr lang="cs-CZ" sz="2400" b="1" dirty="0">
                <a:latin typeface="+mj-lt"/>
              </a:rPr>
              <a:t>Výplach: </a:t>
            </a:r>
            <a:r>
              <a:rPr lang="cs-CZ" sz="2400" dirty="0">
                <a:latin typeface="+mj-lt"/>
              </a:rPr>
              <a:t>- poloha v předklonu, vaničku na oko, záklon, , oko otevřené, pohyb nahoru a dolů bulbem, předklonit, oko osušit, popř. překrýt.</a:t>
            </a:r>
          </a:p>
          <a:p>
            <a:pPr marL="0" indent="0">
              <a:buNone/>
            </a:pPr>
            <a:endParaRPr lang="cs-CZ" sz="2400" dirty="0">
              <a:latin typeface="+mj-lt"/>
            </a:endParaRPr>
          </a:p>
          <a:p>
            <a:pPr marL="0" indent="0">
              <a:buNone/>
            </a:pPr>
            <a:r>
              <a:rPr lang="cs-CZ" sz="2400" dirty="0">
                <a:latin typeface="+mj-lt"/>
              </a:rPr>
              <a:t>Péče o pacienta po výkonu a péče o pomůcky.</a:t>
            </a:r>
          </a:p>
        </p:txBody>
      </p:sp>
    </p:spTree>
    <p:extLst>
      <p:ext uri="{BB962C8B-B14F-4D97-AF65-F5344CB8AC3E}">
        <p14:creationId xmlns:p14="http://schemas.microsoft.com/office/powerpoint/2010/main" val="391427243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>
            <a:extLst>
              <a:ext uri="{FF2B5EF4-FFF2-40B4-BE49-F238E27FC236}">
                <a16:creationId xmlns:a16="http://schemas.microsoft.com/office/drawing/2014/main" id="{0DC52861-4DA1-4B2A-92EC-190F6061BC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800" dirty="0"/>
              <a:t>Aplikace do uší</a:t>
            </a:r>
          </a:p>
        </p:txBody>
      </p:sp>
    </p:spTree>
    <p:extLst>
      <p:ext uri="{BB962C8B-B14F-4D97-AF65-F5344CB8AC3E}">
        <p14:creationId xmlns:p14="http://schemas.microsoft.com/office/powerpoint/2010/main" val="331329002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B94CE0F-0D68-4C0D-AFCB-0C613FB1E5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Účel, příprava pacienta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ACA77B73-76F4-4128-B520-EA8FE77CE9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cs-CZ" sz="2400" dirty="0">
                <a:latin typeface="+mj-lt"/>
              </a:rPr>
              <a:t>  - z důvodu zánětu. chirurgického výkonu, úrazu, odstranění cizího tělesa z ucha, výplach ucha z hygienických důvodů.</a:t>
            </a:r>
          </a:p>
          <a:p>
            <a:pPr marL="0" indent="0"/>
            <a:endParaRPr lang="cs-CZ" sz="2400" dirty="0">
              <a:latin typeface="+mj-lt"/>
            </a:endParaRPr>
          </a:p>
          <a:p>
            <a:pPr marL="0" indent="0"/>
            <a:r>
              <a:rPr lang="cs-CZ" sz="2400" b="1" i="1" u="sng" dirty="0">
                <a:latin typeface="+mj-lt"/>
              </a:rPr>
              <a:t>Příprava pacienta:</a:t>
            </a:r>
            <a:r>
              <a:rPr lang="cs-CZ" sz="2400" dirty="0">
                <a:latin typeface="+mj-lt"/>
              </a:rPr>
              <a:t> </a:t>
            </a:r>
          </a:p>
          <a:p>
            <a:pPr marL="0" indent="0"/>
            <a:r>
              <a:rPr lang="cs-CZ" sz="2400" dirty="0">
                <a:latin typeface="+mj-lt"/>
              </a:rPr>
              <a:t>informovat o důvodu a postupu, o účinku léků, možných projevech, vhodná poloha, spolupráce pacienta.</a:t>
            </a:r>
          </a:p>
          <a:p>
            <a:pPr marL="0" indent="0"/>
            <a:endParaRPr lang="cs-CZ" sz="2400" dirty="0">
              <a:latin typeface="+mj-lt"/>
            </a:endParaRPr>
          </a:p>
          <a:p>
            <a:pPr marL="0" indent="0"/>
            <a:endParaRPr lang="cs-CZ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3380158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DE500C-D0BE-46D9-B5A3-6DFA4D2856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4881" y="882951"/>
            <a:ext cx="10058400" cy="1450757"/>
          </a:xfrm>
        </p:spPr>
        <p:txBody>
          <a:bodyPr/>
          <a:lstStyle/>
          <a:p>
            <a:r>
              <a:rPr lang="cs-CZ" dirty="0"/>
              <a:t>Pomůcky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02ADA5A1-FD10-4AF2-A255-30EDFD7F633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sz="2400" b="1" i="1" u="sng" dirty="0">
                <a:latin typeface="+mj-lt"/>
              </a:rPr>
              <a:t>K instilaci: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>
                <a:latin typeface="+mj-lt"/>
              </a:rPr>
              <a:t> ordinovaný lék, kapky, mast,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>
                <a:latin typeface="+mj-lt"/>
              </a:rPr>
              <a:t> čtverečky buničiny,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>
                <a:latin typeface="+mj-lt"/>
              </a:rPr>
              <a:t> emitní miska,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>
                <a:latin typeface="+mj-lt"/>
              </a:rPr>
              <a:t> roztok na vyčištění ucha,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>
                <a:latin typeface="+mj-lt"/>
              </a:rPr>
              <a:t> zdroj světla.</a:t>
            </a:r>
          </a:p>
          <a:p>
            <a:endParaRPr lang="cs-CZ" sz="2400" dirty="0">
              <a:latin typeface="+mj-lt"/>
            </a:endParaRPr>
          </a:p>
        </p:txBody>
      </p:sp>
      <p:sp>
        <p:nvSpPr>
          <p:cNvPr id="12" name="Zástupný symbol pro obsah 11">
            <a:extLst>
              <a:ext uri="{FF2B5EF4-FFF2-40B4-BE49-F238E27FC236}">
                <a16:creationId xmlns:a16="http://schemas.microsoft.com/office/drawing/2014/main" id="{BDA2BDBB-A464-4987-890A-6EB7D4BD53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80762" y="1845734"/>
            <a:ext cx="4937760" cy="4023360"/>
          </a:xfrm>
        </p:spPr>
        <p:txBody>
          <a:bodyPr/>
          <a:lstStyle/>
          <a:p>
            <a:r>
              <a:rPr lang="cs-CZ" sz="2400" b="1" i="1" u="sng" dirty="0">
                <a:latin typeface="+mj-lt"/>
              </a:rPr>
              <a:t>K irigaci:</a:t>
            </a:r>
            <a:endParaRPr lang="cs-CZ" sz="2400" dirty="0">
              <a:latin typeface="+mj-lt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>
                <a:latin typeface="+mj-lt"/>
              </a:rPr>
              <a:t> ordinovaný roztok,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>
                <a:latin typeface="+mj-lt"/>
              </a:rPr>
              <a:t> injekční stříkačka na roztok,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>
                <a:latin typeface="+mj-lt"/>
              </a:rPr>
              <a:t> emitní miska,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>
                <a:latin typeface="+mj-lt"/>
              </a:rPr>
              <a:t> zdroj světla,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>
                <a:latin typeface="+mj-lt"/>
              </a:rPr>
              <a:t> čtverečky buničiny,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>
                <a:latin typeface="+mj-lt"/>
              </a:rPr>
              <a:t> nepromokavá podložka,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>
                <a:latin typeface="+mj-lt"/>
              </a:rPr>
              <a:t> ochranné rukavice.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67262395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0EF91E0A-1A14-484F-8E3F-B7F0A2C581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Postup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56E9E367-7228-4E7B-BDB9-F3C58A2F93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b="1" dirty="0">
                <a:latin typeface="+mj-lt"/>
              </a:rPr>
              <a:t>Kapky: </a:t>
            </a:r>
            <a:r>
              <a:rPr lang="cs-CZ" sz="2400" dirty="0">
                <a:latin typeface="+mj-lt"/>
              </a:rPr>
              <a:t>vyrovnat zvukový kanál, kapat v výšky 3 – 5 cm, buničinou odsát vytékající tekutinu, 3 min zůstat ve správné poloze.</a:t>
            </a:r>
          </a:p>
          <a:p>
            <a:endParaRPr lang="cs-CZ" sz="2400" b="1" dirty="0">
              <a:latin typeface="+mj-lt"/>
            </a:endParaRPr>
          </a:p>
          <a:p>
            <a:r>
              <a:rPr lang="cs-CZ" sz="2400" b="1" dirty="0">
                <a:latin typeface="+mj-lt"/>
              </a:rPr>
              <a:t>Masti: </a:t>
            </a:r>
            <a:r>
              <a:rPr lang="cs-CZ" sz="2400" dirty="0">
                <a:latin typeface="+mj-lt"/>
              </a:rPr>
              <a:t>rukama fixovat hlavu, aby nedošlo k poranění, mast nanést pomocí štětičky.</a:t>
            </a:r>
          </a:p>
          <a:p>
            <a:endParaRPr lang="cs-CZ" sz="2400" b="1" dirty="0">
              <a:latin typeface="+mj-lt"/>
            </a:endParaRPr>
          </a:p>
          <a:p>
            <a:r>
              <a:rPr lang="cs-CZ" sz="2400" b="1" dirty="0">
                <a:latin typeface="+mj-lt"/>
              </a:rPr>
              <a:t>Výplach ucha: </a:t>
            </a:r>
            <a:r>
              <a:rPr lang="cs-CZ" sz="2400" dirty="0">
                <a:latin typeface="+mj-lt"/>
              </a:rPr>
              <a:t>vyrovnat zvukový kanál, kónus stříkačky vsunout do zevního zvukovodu a proud nasměrovat nahoru, pomalu aplikovat, vyplachovat dokud není zvukovod čistý, osušit okolí ucha, záznam do dokumentace.</a:t>
            </a:r>
          </a:p>
          <a:p>
            <a:endParaRPr lang="cs-CZ" sz="2400" dirty="0">
              <a:latin typeface="+mj-lt"/>
            </a:endParaRPr>
          </a:p>
          <a:p>
            <a:r>
              <a:rPr lang="cs-CZ" sz="2400" dirty="0">
                <a:latin typeface="+mj-lt"/>
              </a:rPr>
              <a:t>Péče o pacienta po výkonu, péče o pomůcky.</a:t>
            </a:r>
          </a:p>
        </p:txBody>
      </p:sp>
    </p:spTree>
    <p:extLst>
      <p:ext uri="{BB962C8B-B14F-4D97-AF65-F5344CB8AC3E}">
        <p14:creationId xmlns:p14="http://schemas.microsoft.com/office/powerpoint/2010/main" val="266455162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4928A698-D807-4939-B6A5-968AC72D56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800" dirty="0"/>
              <a:t>Aplikace do nosu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D59FC2A-1604-4F63-8AA0-91AD20CE662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altLang="cs-CZ" b="1" dirty="0">
              <a:solidFill>
                <a:srgbClr val="C00000"/>
              </a:solidFill>
              <a:latin typeface="+mj-lt"/>
            </a:endParaRPr>
          </a:p>
          <a:p>
            <a:endParaRPr lang="cs-CZ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6444215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DC2741-4609-435B-9207-8EAD7B05B8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Účel, příprava pacienta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9F22FDB-5E29-4C09-B060-3D1B06883A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9415" y="1686707"/>
            <a:ext cx="9981221" cy="4343031"/>
          </a:xfrm>
        </p:spPr>
        <p:txBody>
          <a:bodyPr/>
          <a:lstStyle/>
          <a:p>
            <a:r>
              <a:rPr lang="cs-CZ" sz="2400" dirty="0">
                <a:latin typeface="+mj-lt"/>
              </a:rPr>
              <a:t> - kapky, spreje, masti, při sníženém prokrvení sliznice, úrazech, chirurgických výkonech, přítomnosti cizích těles, výplach nosu.</a:t>
            </a:r>
          </a:p>
          <a:p>
            <a:endParaRPr lang="cs-CZ" sz="2400" dirty="0">
              <a:latin typeface="+mj-lt"/>
            </a:endParaRPr>
          </a:p>
          <a:p>
            <a:r>
              <a:rPr lang="cs-CZ" sz="2400" b="1" i="1" u="sng" dirty="0">
                <a:latin typeface="+mj-lt"/>
              </a:rPr>
              <a:t>Příprava pacienta:</a:t>
            </a:r>
            <a:endParaRPr lang="cs-CZ" sz="2400" dirty="0">
              <a:latin typeface="+mj-lt"/>
            </a:endParaRPr>
          </a:p>
          <a:p>
            <a:r>
              <a:rPr lang="cs-CZ" sz="2400" dirty="0">
                <a:latin typeface="+mj-lt"/>
              </a:rPr>
              <a:t>informovat nemocného, zda trpí bolestí, svěděním, zda jsou překážky při dýchání nosem, charakter a množství sekretu, musí sledovat účinek, spolupráce.</a:t>
            </a:r>
          </a:p>
          <a:p>
            <a:endParaRPr lang="cs-CZ" sz="2400" dirty="0">
              <a:latin typeface="+mj-lt"/>
            </a:endParaRPr>
          </a:p>
          <a:p>
            <a:r>
              <a:rPr lang="cs-CZ" sz="2400" b="1" i="1" u="sng" dirty="0">
                <a:latin typeface="+mj-lt"/>
              </a:rPr>
              <a:t>Pomůcky:</a:t>
            </a:r>
          </a:p>
          <a:p>
            <a:r>
              <a:rPr lang="cs-CZ" sz="2400" dirty="0">
                <a:latin typeface="+mj-lt"/>
              </a:rPr>
              <a:t>ordinovaný lék, štětičky, čtverce buničiny, emitní miska, aplikátor k výplachu nosu.</a:t>
            </a:r>
          </a:p>
        </p:txBody>
      </p:sp>
    </p:spTree>
    <p:extLst>
      <p:ext uri="{BB962C8B-B14F-4D97-AF65-F5344CB8AC3E}">
        <p14:creationId xmlns:p14="http://schemas.microsoft.com/office/powerpoint/2010/main" val="119203555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FDCF61-E9A3-4C3E-8FE1-33B6C5BAA1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Postup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C475DB9-CD2F-46B0-9AFA-8C0FADFD67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b="1" dirty="0">
                <a:latin typeface="+mj-lt"/>
              </a:rPr>
              <a:t>Kapky: </a:t>
            </a:r>
            <a:r>
              <a:rPr lang="cs-CZ" sz="2400" dirty="0">
                <a:latin typeface="+mj-lt"/>
              </a:rPr>
              <a:t>mírným tlakem zatlačit na hrot nosu, pac. dýchá ústy, zkápnout, nedotýkat se sliznice, asi 1 min zůstat ve výchozí poloze.</a:t>
            </a:r>
          </a:p>
          <a:p>
            <a:endParaRPr lang="cs-CZ" sz="2400" b="1" dirty="0">
              <a:latin typeface="+mj-lt"/>
            </a:endParaRPr>
          </a:p>
          <a:p>
            <a:r>
              <a:rPr lang="cs-CZ" sz="2400" b="1" dirty="0">
                <a:latin typeface="+mj-lt"/>
              </a:rPr>
              <a:t>Masti: </a:t>
            </a:r>
            <a:r>
              <a:rPr lang="cs-CZ" sz="2400" dirty="0">
                <a:latin typeface="+mj-lt"/>
              </a:rPr>
              <a:t>štětičkou na nosní sliznici.</a:t>
            </a:r>
          </a:p>
          <a:p>
            <a:endParaRPr lang="cs-CZ" sz="2400" b="1" dirty="0">
              <a:latin typeface="+mj-lt"/>
            </a:endParaRPr>
          </a:p>
          <a:p>
            <a:r>
              <a:rPr lang="cs-CZ" sz="2400" b="1" dirty="0">
                <a:latin typeface="+mj-lt"/>
              </a:rPr>
              <a:t>Výplach: </a:t>
            </a:r>
            <a:r>
              <a:rPr lang="cs-CZ" sz="2400" dirty="0">
                <a:latin typeface="+mj-lt"/>
              </a:rPr>
              <a:t>v předklonu, přidrží si buničinu u nosu, uzavřeme jeden nosní otvor, do druhého aplikujeme pod silným proudem roztok, osušit okolí nosu.</a:t>
            </a:r>
          </a:p>
          <a:p>
            <a:endParaRPr lang="cs-CZ" sz="2400" dirty="0">
              <a:latin typeface="+mj-lt"/>
            </a:endParaRPr>
          </a:p>
          <a:p>
            <a:r>
              <a:rPr lang="cs-CZ" sz="2400" dirty="0">
                <a:latin typeface="+mj-lt"/>
              </a:rPr>
              <a:t>Péče o pacienta po výkonu, péče o pomůcky.</a:t>
            </a:r>
          </a:p>
        </p:txBody>
      </p:sp>
    </p:spTree>
    <p:extLst>
      <p:ext uri="{BB962C8B-B14F-4D97-AF65-F5344CB8AC3E}">
        <p14:creationId xmlns:p14="http://schemas.microsoft.com/office/powerpoint/2010/main" val="117733779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>
            <a:extLst>
              <a:ext uri="{FF2B5EF4-FFF2-40B4-BE49-F238E27FC236}">
                <a16:creationId xmlns:a16="http://schemas.microsoft.com/office/drawing/2014/main" id="{8F06CE9A-0CBA-4881-8D8A-A1CA1F7CD8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400" dirty="0"/>
              <a:t>Aplikace do konečníku – per </a:t>
            </a:r>
            <a:r>
              <a:rPr lang="cs-CZ" sz="4400" dirty="0" err="1"/>
              <a:t>rectum</a:t>
            </a:r>
            <a:endParaRPr lang="cs-CZ" sz="4400" dirty="0"/>
          </a:p>
        </p:txBody>
      </p:sp>
    </p:spTree>
    <p:extLst>
      <p:ext uri="{BB962C8B-B14F-4D97-AF65-F5344CB8AC3E}">
        <p14:creationId xmlns:p14="http://schemas.microsoft.com/office/powerpoint/2010/main" val="3618277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7224C8D-4435-40FC-A637-13AB625C5A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Legislativa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089908D-BE27-412B-9EB7-A7E55C2F13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446009"/>
          </a:xfrm>
        </p:spPr>
        <p:txBody>
          <a:bodyPr>
            <a:normAutofit lnSpcReduction="10000"/>
          </a:bodyPr>
          <a:lstStyle/>
          <a:p>
            <a:r>
              <a:rPr lang="cs-CZ" dirty="0">
                <a:latin typeface="+mj-lt"/>
              </a:rPr>
              <a:t>Zákon č.378/2007 Sb., o léčivech a o změnách některých souvisejících zákonů, včetně prováděcích předpisů.</a:t>
            </a:r>
          </a:p>
          <a:p>
            <a:r>
              <a:rPr lang="cs-CZ" dirty="0">
                <a:latin typeface="+mj-lt"/>
              </a:rPr>
              <a:t>Zákon č. 167/1998 Sb., o návykových látkách, včetně prováděcích předpisů.</a:t>
            </a:r>
          </a:p>
          <a:p>
            <a:endParaRPr lang="cs-CZ" dirty="0">
              <a:latin typeface="+mj-lt"/>
            </a:endParaRPr>
          </a:p>
          <a:p>
            <a:r>
              <a:rPr lang="cs-CZ" dirty="0">
                <a:latin typeface="+mj-lt"/>
              </a:rPr>
              <a:t>Podrobněji viz : </a:t>
            </a:r>
            <a:r>
              <a:rPr lang="cs-CZ" dirty="0">
                <a:hlinkClick r:id="rId2"/>
              </a:rPr>
              <a:t>http://www.sukl.cz/</a:t>
            </a:r>
            <a:r>
              <a:rPr lang="cs-CZ" dirty="0" err="1">
                <a:hlinkClick r:id="rId2"/>
              </a:rPr>
              <a:t>sukl</a:t>
            </a:r>
            <a:r>
              <a:rPr lang="cs-CZ" dirty="0">
                <a:hlinkClick r:id="rId2"/>
              </a:rPr>
              <a:t>/legislativa-</a:t>
            </a:r>
            <a:r>
              <a:rPr lang="cs-CZ" dirty="0" err="1">
                <a:hlinkClick r:id="rId2"/>
              </a:rPr>
              <a:t>ceske</a:t>
            </a:r>
            <a:r>
              <a:rPr lang="cs-CZ" dirty="0">
                <a:hlinkClick r:id="rId2"/>
              </a:rPr>
              <a:t>-republiky</a:t>
            </a:r>
            <a:r>
              <a:rPr lang="cs-CZ" dirty="0"/>
              <a:t>.</a:t>
            </a:r>
          </a:p>
          <a:p>
            <a:endParaRPr lang="cs-CZ" dirty="0">
              <a:latin typeface="+mj-lt"/>
            </a:endParaRPr>
          </a:p>
          <a:p>
            <a:r>
              <a:rPr lang="cs-CZ" dirty="0">
                <a:latin typeface="+mj-lt"/>
              </a:rPr>
              <a:t>Seznam léků v Brevíři </a:t>
            </a:r>
            <a:r>
              <a:rPr lang="cs-CZ" dirty="0" err="1">
                <a:latin typeface="+mj-lt"/>
              </a:rPr>
              <a:t>pharmindexu</a:t>
            </a:r>
            <a:r>
              <a:rPr lang="cs-CZ" dirty="0">
                <a:latin typeface="+mj-lt"/>
              </a:rPr>
              <a:t>:</a:t>
            </a:r>
          </a:p>
          <a:p>
            <a:r>
              <a:rPr lang="cs-CZ" dirty="0">
                <a:latin typeface="+mj-lt"/>
              </a:rPr>
              <a:t> - všeobecný, vydávaný každoročně,</a:t>
            </a:r>
          </a:p>
          <a:p>
            <a:r>
              <a:rPr lang="cs-CZ" dirty="0">
                <a:latin typeface="+mj-lt"/>
              </a:rPr>
              <a:t> - oborově specializovaný, 10 řad, každé 2 roky.</a:t>
            </a:r>
          </a:p>
        </p:txBody>
      </p:sp>
    </p:spTree>
    <p:extLst>
      <p:ext uri="{BB962C8B-B14F-4D97-AF65-F5344CB8AC3E}">
        <p14:creationId xmlns:p14="http://schemas.microsoft.com/office/powerpoint/2010/main" val="37669982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E7473C-CCA5-4DAC-A7BA-C3DE9C7B75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Účel, příprava pacienta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1E9C19C-2B8B-4166-9D80-9D0904F9DA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+mj-lt"/>
              </a:rPr>
              <a:t>- v tekuté formě, masti čípky při hemoroidech, účinek je lokální (laxancia) nebo celkový (antipyretika, spasmolytika).</a:t>
            </a:r>
          </a:p>
          <a:p>
            <a:endParaRPr lang="cs-CZ" dirty="0">
              <a:latin typeface="+mj-lt"/>
            </a:endParaRPr>
          </a:p>
          <a:p>
            <a:r>
              <a:rPr lang="cs-CZ" b="1" i="1" u="sng" dirty="0">
                <a:latin typeface="+mj-lt"/>
              </a:rPr>
              <a:t>Příprava pacienta:</a:t>
            </a:r>
          </a:p>
          <a:p>
            <a:r>
              <a:rPr lang="cs-CZ" dirty="0">
                <a:latin typeface="+mj-lt"/>
              </a:rPr>
              <a:t>informovat, udržet léčivo alespoň 10 – 20 minut, spolupráce, sledování účinku, vhodná poloha.</a:t>
            </a:r>
          </a:p>
        </p:txBody>
      </p:sp>
    </p:spTree>
    <p:extLst>
      <p:ext uri="{BB962C8B-B14F-4D97-AF65-F5344CB8AC3E}">
        <p14:creationId xmlns:p14="http://schemas.microsoft.com/office/powerpoint/2010/main" val="334377076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DBE739-51BC-4105-B443-6B57562AF7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Pomůcky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4C2ED51-3258-494D-9EFF-BA232F45B3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8800" y="1871999"/>
            <a:ext cx="10753201" cy="4489043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latin typeface="+mj-lt"/>
              </a:rPr>
              <a:t> ordinovaný lék,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latin typeface="+mj-lt"/>
              </a:rPr>
              <a:t> rukavice,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latin typeface="+mj-lt"/>
              </a:rPr>
              <a:t> dřevěná lopatka,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latin typeface="+mj-lt"/>
              </a:rPr>
              <a:t> buničina,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latin typeface="+mj-lt"/>
              </a:rPr>
              <a:t> </a:t>
            </a:r>
            <a:r>
              <a:rPr lang="cs-CZ" sz="2400" dirty="0" err="1">
                <a:latin typeface="+mj-lt"/>
              </a:rPr>
              <a:t>Mesocain</a:t>
            </a:r>
            <a:r>
              <a:rPr lang="cs-CZ" sz="2400" dirty="0">
                <a:latin typeface="+mj-lt"/>
              </a:rPr>
              <a:t> gel,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latin typeface="+mj-lt"/>
              </a:rPr>
              <a:t> jednorázová podložka,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latin typeface="+mj-lt"/>
              </a:rPr>
              <a:t> podložní mísa,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latin typeface="+mj-lt"/>
              </a:rPr>
              <a:t> toaletní papír,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latin typeface="+mj-lt"/>
              </a:rPr>
              <a:t> emitní miska,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latin typeface="+mj-lt"/>
              </a:rPr>
              <a:t> perforovaný nástavec na tubu s mastí.</a:t>
            </a:r>
          </a:p>
        </p:txBody>
      </p:sp>
    </p:spTree>
    <p:extLst>
      <p:ext uri="{BB962C8B-B14F-4D97-AF65-F5344CB8AC3E}">
        <p14:creationId xmlns:p14="http://schemas.microsoft.com/office/powerpoint/2010/main" val="404736291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4CBC330-A405-4CC0-80A7-A4FB184804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Postup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54BE98D-5A09-46D9-9168-37305C90AC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+mj-lt"/>
              </a:rPr>
              <a:t>- kontrola ordinace a pacienta, intimita!!!, podložit podložkou, popř. mísa.</a:t>
            </a:r>
          </a:p>
          <a:p>
            <a:endParaRPr lang="cs-CZ" dirty="0">
              <a:latin typeface="+mj-lt"/>
            </a:endParaRPr>
          </a:p>
          <a:p>
            <a:r>
              <a:rPr lang="cs-CZ" dirty="0">
                <a:latin typeface="+mj-lt"/>
              </a:rPr>
              <a:t>Péče o pacienta po výkonu, péče o pomůcky.</a:t>
            </a:r>
          </a:p>
        </p:txBody>
      </p:sp>
    </p:spTree>
    <p:extLst>
      <p:ext uri="{BB962C8B-B14F-4D97-AF65-F5344CB8AC3E}">
        <p14:creationId xmlns:p14="http://schemas.microsoft.com/office/powerpoint/2010/main" val="28512707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63336C12-C34A-4912-9CB2-EF69427420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400" dirty="0"/>
              <a:t>Aplikace do pochvy – per vaginam</a:t>
            </a:r>
          </a:p>
        </p:txBody>
      </p:sp>
    </p:spTree>
    <p:extLst>
      <p:ext uri="{BB962C8B-B14F-4D97-AF65-F5344CB8AC3E}">
        <p14:creationId xmlns:p14="http://schemas.microsoft.com/office/powerpoint/2010/main" val="1374766621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45EE13-84C9-47B4-B337-04758C9F4F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Pomůcky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D6C9732-CA04-4DEF-901C-90816BA552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400" dirty="0">
                <a:latin typeface="+mj-lt"/>
              </a:rPr>
              <a:t>léky v originálním balení</a:t>
            </a:r>
          </a:p>
          <a:p>
            <a:pPr marL="342900" lvl="1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400" dirty="0">
                <a:latin typeface="+mj-lt"/>
              </a:rPr>
              <a:t>lékařská dokumentace</a:t>
            </a:r>
          </a:p>
          <a:p>
            <a:pPr marL="342900" lvl="1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400" dirty="0">
                <a:latin typeface="+mj-lt"/>
              </a:rPr>
              <a:t>nesterilní rukavice</a:t>
            </a:r>
          </a:p>
          <a:p>
            <a:pPr marL="342900" lvl="1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400" dirty="0">
                <a:latin typeface="+mj-lt"/>
              </a:rPr>
              <a:t>emitní miska</a:t>
            </a:r>
          </a:p>
          <a:p>
            <a:pPr marL="342900" lvl="1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400" dirty="0">
                <a:latin typeface="+mj-lt"/>
              </a:rPr>
              <a:t>hygienické vložky</a:t>
            </a:r>
          </a:p>
          <a:p>
            <a:pPr marL="342900" lvl="1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400" dirty="0">
                <a:latin typeface="+mj-lt"/>
              </a:rPr>
              <a:t>aplikátor mastí, pěny nebo želé</a:t>
            </a:r>
          </a:p>
        </p:txBody>
      </p:sp>
    </p:spTree>
    <p:extLst>
      <p:ext uri="{BB962C8B-B14F-4D97-AF65-F5344CB8AC3E}">
        <p14:creationId xmlns:p14="http://schemas.microsoft.com/office/powerpoint/2010/main" val="3002251868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28C868-AB86-4E2F-8A0D-B8BFA2A048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Postup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48C390D-0044-4459-9F22-634A7AFFE5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8497" y="1554185"/>
            <a:ext cx="10058400" cy="5045397"/>
          </a:xfrm>
        </p:spPr>
        <p:txBody>
          <a:bodyPr>
            <a:normAutofit lnSpcReduction="10000"/>
          </a:bodyPr>
          <a:lstStyle/>
          <a:p>
            <a:pPr marL="342900" lvl="1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400" dirty="0">
                <a:latin typeface="+mj-lt"/>
              </a:rPr>
              <a:t>předepsaný čas a způsob aplikace </a:t>
            </a:r>
          </a:p>
          <a:p>
            <a:pPr marL="342900" lvl="1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400" dirty="0">
                <a:latin typeface="+mj-lt"/>
              </a:rPr>
              <a:t>identifikujeme pacientku</a:t>
            </a:r>
          </a:p>
          <a:p>
            <a:pPr marL="342900" lvl="1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400" dirty="0">
                <a:latin typeface="+mj-lt"/>
              </a:rPr>
              <a:t>pacientka zaujme gynekologickou polohu</a:t>
            </a:r>
          </a:p>
          <a:p>
            <a:pPr marL="342900" lvl="1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400" dirty="0">
                <a:latin typeface="+mj-lt"/>
              </a:rPr>
              <a:t>oblékneme si rukavice</a:t>
            </a:r>
          </a:p>
          <a:p>
            <a:pPr marL="342900" lvl="1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400" dirty="0">
                <a:latin typeface="+mj-lt"/>
              </a:rPr>
              <a:t>čípky i tablety zavádíme přibližně 8 cm při zadní stěně pochvy</a:t>
            </a:r>
          </a:p>
          <a:p>
            <a:pPr marL="342900" lvl="1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400" dirty="0">
                <a:latin typeface="+mj-lt"/>
              </a:rPr>
              <a:t>tablety je nejlépe zavádět na noc, po jejich zavedení by pacientka měla alespoň 10 minut ležet na zádech</a:t>
            </a:r>
          </a:p>
          <a:p>
            <a:pPr marL="342900" lvl="1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400" dirty="0">
                <a:latin typeface="+mj-lt"/>
              </a:rPr>
              <a:t>krémy, želé nebo pěnu zavádíme aplikátorem jemně asi 5 cm do pochvy a pomalu stlačujeme píst až do vyprázdnění obsahu, pak jej z pochvy vyjmeme</a:t>
            </a:r>
          </a:p>
          <a:p>
            <a:pPr marL="342900" lvl="1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400" dirty="0">
                <a:latin typeface="+mj-lt"/>
              </a:rPr>
              <a:t>po zavedení může pacientka použít hygienickou vložku</a:t>
            </a:r>
          </a:p>
          <a:p>
            <a:pPr marL="342900" lvl="1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400" dirty="0">
                <a:latin typeface="+mj-lt"/>
              </a:rPr>
              <a:t>spolupracující pacientka si může lék zavést sama</a:t>
            </a:r>
          </a:p>
          <a:p>
            <a:pPr marL="342900" lvl="1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400" dirty="0">
                <a:latin typeface="+mj-lt"/>
              </a:rPr>
              <a:t>zaznamenáme podání ordinovaného léku do dokumentace</a:t>
            </a:r>
          </a:p>
          <a:p>
            <a:pPr marL="342900" lvl="1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400" dirty="0">
                <a:latin typeface="+mj-lt"/>
              </a:rPr>
              <a:t>zajistíme úklid pomůcek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899762296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044F76-3E66-4864-B118-414CE2B215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5976" y="869698"/>
            <a:ext cx="10058400" cy="1450757"/>
          </a:xfrm>
        </p:spPr>
        <p:txBody>
          <a:bodyPr/>
          <a:lstStyle/>
          <a:p>
            <a:r>
              <a:rPr lang="cs-CZ" dirty="0"/>
              <a:t>Výplach pochvy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1F330EA-959B-4C45-ADDE-1C4C9BF1C0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23068" y="1625263"/>
            <a:ext cx="4937760" cy="5012267"/>
          </a:xfrm>
        </p:spPr>
        <p:txBody>
          <a:bodyPr>
            <a:normAutofit lnSpcReduction="10000"/>
          </a:bodyPr>
          <a:lstStyle/>
          <a:p>
            <a:r>
              <a:rPr lang="cs-CZ" sz="2400" b="1" i="1" u="sng" dirty="0">
                <a:latin typeface="+mj-lt"/>
              </a:rPr>
              <a:t>Pomůcky:</a:t>
            </a:r>
          </a:p>
          <a:p>
            <a:pPr marL="342900" lvl="1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400" dirty="0">
                <a:latin typeface="+mj-lt"/>
              </a:rPr>
              <a:t>lékařská dokumentace</a:t>
            </a:r>
          </a:p>
          <a:p>
            <a:pPr marL="342900" lvl="1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400" dirty="0">
                <a:latin typeface="+mj-lt"/>
              </a:rPr>
              <a:t>naordinovaný roztok zahřátý na tělesnou teplotu nebo lék v originálním balení s aplikátorem</a:t>
            </a:r>
          </a:p>
          <a:p>
            <a:pPr marL="342900" lvl="1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400" dirty="0">
                <a:latin typeface="+mj-lt"/>
              </a:rPr>
              <a:t>irigátor</a:t>
            </a:r>
          </a:p>
          <a:p>
            <a:pPr marL="342900" lvl="1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400" dirty="0">
                <a:latin typeface="+mj-lt"/>
              </a:rPr>
              <a:t>poševní rourka</a:t>
            </a:r>
          </a:p>
          <a:p>
            <a:pPr marL="342900" lvl="1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400" dirty="0">
                <a:latin typeface="+mj-lt"/>
              </a:rPr>
              <a:t>infuzní stojan</a:t>
            </a:r>
          </a:p>
          <a:p>
            <a:pPr marL="342900" lvl="1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400" dirty="0">
                <a:latin typeface="+mj-lt"/>
              </a:rPr>
              <a:t>podložní mísa</a:t>
            </a:r>
          </a:p>
          <a:p>
            <a:pPr marL="342900" lvl="1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400" dirty="0">
                <a:latin typeface="+mj-lt"/>
              </a:rPr>
              <a:t>čtverce buničiny</a:t>
            </a:r>
          </a:p>
          <a:p>
            <a:pPr marL="342900" lvl="1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400" dirty="0">
                <a:latin typeface="+mj-lt"/>
              </a:rPr>
              <a:t>emitní miska</a:t>
            </a:r>
          </a:p>
          <a:p>
            <a:pPr marL="342900" lvl="1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400" dirty="0">
                <a:latin typeface="+mj-lt"/>
              </a:rPr>
              <a:t>gumové rukavice</a:t>
            </a:r>
          </a:p>
          <a:p>
            <a:pPr marL="342900" lvl="1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400" dirty="0">
                <a:latin typeface="+mj-lt"/>
              </a:rPr>
              <a:t>mul</a:t>
            </a:r>
          </a:p>
          <a:p>
            <a:pPr marL="342900" lvl="1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400" dirty="0">
                <a:latin typeface="+mj-lt"/>
              </a:rPr>
              <a:t>hygienické vložky</a:t>
            </a:r>
          </a:p>
          <a:p>
            <a:endParaRPr lang="cs-CZ" sz="2400" dirty="0"/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0CDD9F9B-43A4-4224-AE46-F809A188BE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43708" y="1625263"/>
            <a:ext cx="4937760" cy="4023360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</a:pPr>
            <a:r>
              <a:rPr lang="cs-CZ" sz="2400" b="1" i="1" u="sng" dirty="0">
                <a:latin typeface="+mj-lt"/>
              </a:rPr>
              <a:t>Příprava pacientky:</a:t>
            </a:r>
          </a:p>
          <a:p>
            <a:pPr marL="342900" lvl="1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cs-CZ" sz="2400" dirty="0">
                <a:latin typeface="+mj-lt"/>
              </a:rPr>
              <a:t>seznámení s výkonem</a:t>
            </a:r>
          </a:p>
          <a:p>
            <a:pPr marL="342900" lvl="1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cs-CZ" sz="2400" dirty="0">
                <a:latin typeface="+mj-lt"/>
              </a:rPr>
              <a:t>zajištění soukromí</a:t>
            </a:r>
          </a:p>
          <a:p>
            <a:pPr marL="342900" lvl="1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cs-CZ" sz="2400" dirty="0">
                <a:latin typeface="+mj-lt"/>
              </a:rPr>
              <a:t>hygiena genitálu</a:t>
            </a:r>
          </a:p>
          <a:p>
            <a:pPr marL="342900" lvl="1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cs-CZ" sz="2400" dirty="0">
                <a:latin typeface="+mj-lt"/>
              </a:rPr>
              <a:t>před výkonem je vhodné, aby se pacientka vymočila</a:t>
            </a:r>
          </a:p>
          <a:p>
            <a:pPr>
              <a:lnSpc>
                <a:spcPct val="110000"/>
              </a:lnSpc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01986754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134C1C-3E7C-4313-B55C-9ABFF253CA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Postup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3B1913E9-118C-4293-8FDA-A9F4D82D34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42900" lvl="1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400" dirty="0">
                <a:latin typeface="+mj-lt"/>
              </a:rPr>
              <a:t>pacientka zaujme gynekologickou polohu</a:t>
            </a:r>
          </a:p>
          <a:p>
            <a:pPr marL="342900" lvl="1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400" dirty="0">
                <a:latin typeface="+mj-lt"/>
              </a:rPr>
              <a:t>oblékneme si rukavice</a:t>
            </a:r>
          </a:p>
          <a:p>
            <a:pPr marL="342900" lvl="1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400" dirty="0">
                <a:latin typeface="+mj-lt"/>
              </a:rPr>
              <a:t>přiložíme podložní mísu</a:t>
            </a:r>
          </a:p>
          <a:p>
            <a:pPr marL="342900" lvl="1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400" dirty="0">
                <a:latin typeface="+mj-lt"/>
              </a:rPr>
              <a:t>uvolníme peán z irigátoru a opláchneme genitál</a:t>
            </a:r>
          </a:p>
          <a:p>
            <a:pPr marL="342900" lvl="1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400" dirty="0">
                <a:latin typeface="+mj-lt"/>
              </a:rPr>
              <a:t>zavedeme rourku do pochvy a provádíme výplach (pohybujeme rourkou ve směru ležaté osmičky)</a:t>
            </a:r>
          </a:p>
          <a:p>
            <a:pPr marL="342900" lvl="1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400" dirty="0">
                <a:latin typeface="+mj-lt"/>
              </a:rPr>
              <a:t>roztok necháme volně vytékat do podložní mísy</a:t>
            </a:r>
          </a:p>
          <a:p>
            <a:pPr marL="342900" lvl="1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400" dirty="0">
                <a:latin typeface="+mj-lt"/>
              </a:rPr>
              <a:t>osušíme genitál mulem</a:t>
            </a:r>
          </a:p>
          <a:p>
            <a:pPr marL="342900" lvl="1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400" dirty="0">
                <a:latin typeface="+mj-lt"/>
              </a:rPr>
              <a:t>pacientka může použít hygienickou vložku</a:t>
            </a:r>
          </a:p>
          <a:p>
            <a:pPr marL="342900" lvl="1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400" dirty="0">
                <a:latin typeface="+mj-lt"/>
              </a:rPr>
              <a:t>zaznamenáme podání ordinovaného léku do dokumentace</a:t>
            </a:r>
          </a:p>
          <a:p>
            <a:pPr marL="342900" lvl="1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400" dirty="0">
                <a:latin typeface="+mj-lt"/>
              </a:rPr>
              <a:t>úklid pomůcek</a:t>
            </a:r>
          </a:p>
          <a:p>
            <a:pPr marL="342900" lvl="1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cs-CZ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695551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-144679" y="748240"/>
            <a:ext cx="7078630" cy="1450757"/>
          </a:xfrm>
        </p:spPr>
        <p:txBody>
          <a:bodyPr/>
          <a:lstStyle/>
          <a:p>
            <a:pPr algn="ctr">
              <a:defRPr/>
            </a:pPr>
            <a:r>
              <a:rPr lang="cs-CZ" altLang="cs-CZ" dirty="0"/>
              <a:t>Balení a označení léků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740179" y="1814811"/>
            <a:ext cx="10442345" cy="5043189"/>
          </a:xfrm>
        </p:spPr>
        <p:txBody>
          <a:bodyPr>
            <a:normAutofit/>
          </a:bodyPr>
          <a:lstStyle/>
          <a:p>
            <a:pPr marL="609600" indent="-609600"/>
            <a:r>
              <a:rPr lang="cs-CZ" altLang="cs-CZ" sz="2400" b="1" i="1" dirty="0" err="1"/>
              <a:t>Magistrality</a:t>
            </a:r>
            <a:r>
              <a:rPr lang="cs-CZ" altLang="cs-CZ" sz="2400" dirty="0"/>
              <a:t> – léky připravené lékárníkem</a:t>
            </a:r>
          </a:p>
          <a:p>
            <a:pPr marL="609600" indent="-609600"/>
            <a:endParaRPr lang="cs-CZ" altLang="cs-CZ" sz="2400" b="1" dirty="0"/>
          </a:p>
          <a:p>
            <a:pPr marL="609600" indent="-609600"/>
            <a:r>
              <a:rPr lang="cs-CZ" altLang="cs-CZ" sz="2400" b="1" i="1" dirty="0"/>
              <a:t>Speciality</a:t>
            </a:r>
            <a:r>
              <a:rPr lang="cs-CZ" altLang="cs-CZ" sz="2400" b="1" dirty="0"/>
              <a:t> </a:t>
            </a:r>
            <a:r>
              <a:rPr lang="cs-CZ" altLang="cs-CZ" sz="2400" dirty="0"/>
              <a:t>– léčiva hromadně vyráběná ve farmaceutických závodech</a:t>
            </a:r>
          </a:p>
          <a:p>
            <a:pPr marL="609600" indent="-609600"/>
            <a:endParaRPr lang="cs-CZ" altLang="cs-CZ" sz="2400" b="1" dirty="0"/>
          </a:p>
          <a:p>
            <a:pPr marL="609600" indent="-609600"/>
            <a:r>
              <a:rPr lang="cs-CZ" altLang="cs-CZ" sz="2400" b="1" i="1" dirty="0"/>
              <a:t>Alopatická léčiva </a:t>
            </a:r>
            <a:r>
              <a:rPr lang="cs-CZ" altLang="cs-CZ" sz="2400" dirty="0"/>
              <a:t>– potlačují příznaky choroby, nebo ji léčí léčivy opačného účinku (křeč – spasmolytika – léky uvolňující křeč)</a:t>
            </a:r>
          </a:p>
          <a:p>
            <a:pPr marL="609600" indent="-609600"/>
            <a:endParaRPr lang="cs-CZ" altLang="cs-CZ" sz="2400" b="1" dirty="0"/>
          </a:p>
          <a:p>
            <a:pPr marL="609600" indent="-609600"/>
            <a:r>
              <a:rPr lang="cs-CZ" altLang="cs-CZ" sz="2400" b="1" i="1" dirty="0"/>
              <a:t>Homeopatická léčiva </a:t>
            </a:r>
            <a:r>
              <a:rPr lang="cs-CZ" altLang="cs-CZ" sz="2400" dirty="0"/>
              <a:t>– homeopatie u nás uznána v roce 1991, léčiva potlačují a léčí příznaky chorob stejného účinku ve velmi slabé dávce.</a:t>
            </a:r>
          </a:p>
          <a:p>
            <a:pPr marL="609600" indent="-609600"/>
            <a:endParaRPr lang="cs-CZ" altLang="cs-CZ" sz="2400" dirty="0"/>
          </a:p>
          <a:p>
            <a:pPr marL="609600" indent="-609600"/>
            <a:r>
              <a:rPr lang="cs-CZ" altLang="cs-CZ" sz="2400" b="1" i="1" dirty="0"/>
              <a:t>Tkáňové soli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-601091" y="909455"/>
            <a:ext cx="6961185" cy="1450757"/>
          </a:xfrm>
        </p:spPr>
        <p:txBody>
          <a:bodyPr/>
          <a:lstStyle/>
          <a:p>
            <a:pPr marL="838200" indent="-838200" algn="ctr">
              <a:defRPr/>
            </a:pPr>
            <a:r>
              <a:rPr lang="cs-CZ" altLang="cs-CZ" dirty="0"/>
              <a:t>Názvosloví léčiv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998849" y="1634833"/>
            <a:ext cx="10194302" cy="4931728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400" b="1" i="1" u="sng" dirty="0"/>
              <a:t>Generický název </a:t>
            </a:r>
            <a:r>
              <a:rPr lang="cs-CZ" altLang="cs-CZ" sz="2400" b="1" dirty="0"/>
              <a:t>–</a:t>
            </a:r>
            <a:r>
              <a:rPr lang="cs-CZ" altLang="cs-CZ" sz="2400" dirty="0"/>
              <a:t> vytvořený podle pravidel WHO, umožňuje identifikaci jakéhokoliv léku kdekoliv na světě (vychází ze složení léku - </a:t>
            </a:r>
            <a:r>
              <a:rPr lang="cs-CZ" altLang="cs-CZ" sz="2400" b="1" i="1" dirty="0" err="1"/>
              <a:t>Ibuprofenum</a:t>
            </a:r>
            <a:r>
              <a:rPr lang="cs-CZ" altLang="cs-CZ" sz="2400" dirty="0"/>
              <a:t>)</a:t>
            </a:r>
            <a:endParaRPr lang="cs-CZ" altLang="cs-CZ" sz="2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400" b="1" i="1" u="sng" dirty="0"/>
              <a:t>Lékopisný název</a:t>
            </a:r>
            <a:r>
              <a:rPr lang="cs-CZ" altLang="cs-CZ" sz="2400" i="1" u="sng" dirty="0"/>
              <a:t> </a:t>
            </a:r>
            <a:r>
              <a:rPr lang="cs-CZ" altLang="cs-CZ" sz="2400" dirty="0"/>
              <a:t>– oficiální – uvedený v lékopise daného státu - </a:t>
            </a:r>
            <a:r>
              <a:rPr lang="cs-CZ" altLang="cs-CZ" sz="2400" b="1" i="1" dirty="0"/>
              <a:t>Ibuprofen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400" b="1" i="1" u="sng" dirty="0"/>
              <a:t>Chemický název </a:t>
            </a:r>
            <a:r>
              <a:rPr lang="cs-CZ" altLang="cs-CZ" sz="2400" dirty="0"/>
              <a:t>– chemická struktura léku</a:t>
            </a:r>
            <a:endParaRPr lang="cs-CZ" altLang="cs-CZ" sz="2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400" b="1" i="1" u="sng" dirty="0"/>
              <a:t>Obchodní název </a:t>
            </a:r>
            <a:r>
              <a:rPr lang="cs-CZ" altLang="cs-CZ" sz="2400" dirty="0"/>
              <a:t>– výrobku jej dává výrobce pod ním se distribuuje – </a:t>
            </a:r>
            <a:r>
              <a:rPr lang="cs-CZ" altLang="cs-CZ" sz="2400" b="1" i="1" dirty="0" err="1"/>
              <a:t>Ibalgin</a:t>
            </a:r>
            <a:r>
              <a:rPr lang="cs-CZ" altLang="cs-CZ" sz="2400" b="1" i="1" dirty="0"/>
              <a:t>, </a:t>
            </a:r>
            <a:r>
              <a:rPr lang="cs-CZ" altLang="cs-CZ" sz="2400" b="1" i="1" dirty="0" err="1"/>
              <a:t>Brufen</a:t>
            </a:r>
            <a:r>
              <a:rPr lang="cs-CZ" altLang="cs-CZ" sz="2400" b="1" i="1" dirty="0"/>
              <a:t>, </a:t>
            </a:r>
            <a:r>
              <a:rPr lang="cs-CZ" altLang="cs-CZ" sz="2400" b="1" i="1" dirty="0" err="1"/>
              <a:t>Ibufen</a:t>
            </a:r>
            <a:endParaRPr lang="cs-CZ" altLang="cs-CZ" sz="2400" b="1" i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000" dirty="0"/>
              <a:t>farmaceutické firmy vydávají seznamy jimi vyráběných léčiv a uvádějí v nich  i nejdůležitější údaje o léku tzv. </a:t>
            </a:r>
            <a:r>
              <a:rPr lang="cs-CZ" altLang="cs-CZ" sz="2400" dirty="0"/>
              <a:t>VADEMECA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000" dirty="0"/>
              <a:t>u nás MZČR a SUKL (státní ústav kontroly léčiv) vydává </a:t>
            </a:r>
            <a:r>
              <a:rPr lang="cs-CZ" altLang="cs-CZ" sz="2000" u="sng" dirty="0" err="1"/>
              <a:t>Vademecum</a:t>
            </a:r>
            <a:r>
              <a:rPr lang="cs-CZ" altLang="cs-CZ" sz="2000" u="sng" dirty="0"/>
              <a:t> českých</a:t>
            </a:r>
            <a:r>
              <a:rPr lang="cs-CZ" altLang="cs-CZ" sz="2000" dirty="0"/>
              <a:t> </a:t>
            </a:r>
            <a:r>
              <a:rPr lang="cs-CZ" altLang="cs-CZ" sz="2000" u="sng" dirty="0"/>
              <a:t>farmaceutických přípravků</a:t>
            </a:r>
            <a:r>
              <a:rPr lang="cs-CZ" altLang="cs-CZ" sz="2000" dirty="0"/>
              <a:t>  vyráběných u nás a </a:t>
            </a:r>
            <a:r>
              <a:rPr lang="cs-CZ" altLang="cs-CZ" sz="2000" u="sng" dirty="0" err="1"/>
              <a:t>Vademecum</a:t>
            </a:r>
            <a:r>
              <a:rPr lang="cs-CZ" altLang="cs-CZ" sz="2000" u="sng" dirty="0"/>
              <a:t> zahraničních farmaceutických přípravků registrovaných v ČR </a:t>
            </a:r>
            <a:r>
              <a:rPr lang="cs-CZ" altLang="cs-CZ" sz="2000" dirty="0"/>
              <a:t>umožňují orientaci zdravotnických pracovníků v léčivech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347207" y="917392"/>
            <a:ext cx="7130439" cy="1431925"/>
          </a:xfrm>
        </p:spPr>
        <p:txBody>
          <a:bodyPr/>
          <a:lstStyle/>
          <a:p>
            <a:pPr marL="838200" indent="-838200" algn="ctr">
              <a:defRPr/>
            </a:pPr>
            <a:r>
              <a:rPr lang="cs-CZ" altLang="cs-CZ" dirty="0"/>
              <a:t>Označení léků - </a:t>
            </a:r>
            <a:r>
              <a:rPr lang="cs-CZ" altLang="cs-CZ" dirty="0" err="1"/>
              <a:t>magistraliter</a:t>
            </a:r>
            <a:endParaRPr lang="cs-CZ" altLang="cs-CZ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718800" y="1871999"/>
            <a:ext cx="10753201" cy="4568557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400" b="1" dirty="0"/>
              <a:t>způsob použití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400" b="1" dirty="0"/>
              <a:t>barevně odlišené štítky</a:t>
            </a:r>
          </a:p>
          <a:p>
            <a:r>
              <a:rPr lang="cs-CZ" altLang="cs-CZ" sz="2400" dirty="0"/>
              <a:t>	bílý štítek – určeno k vnitřnímu užití</a:t>
            </a:r>
          </a:p>
          <a:p>
            <a:r>
              <a:rPr lang="cs-CZ" altLang="cs-CZ" sz="2400" dirty="0"/>
              <a:t>	červený štítek – určeno k zevnímu použití</a:t>
            </a:r>
          </a:p>
          <a:p>
            <a:r>
              <a:rPr lang="cs-CZ" altLang="cs-CZ" sz="2400" dirty="0"/>
              <a:t>	černý štítek – jedy +bílý nápis (lebka s hnáty)</a:t>
            </a:r>
            <a:endParaRPr lang="cs-CZ" altLang="cs-CZ" sz="2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400" b="1" dirty="0"/>
              <a:t>název přípravku + forma </a:t>
            </a:r>
            <a:r>
              <a:rPr lang="cs-CZ" altLang="cs-CZ" sz="2400" dirty="0"/>
              <a:t>(pudr, roztok, mast)</a:t>
            </a:r>
            <a:endParaRPr lang="cs-CZ" altLang="cs-CZ" sz="2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400" b="1" dirty="0"/>
              <a:t>datum přípravy léku</a:t>
            </a:r>
            <a:r>
              <a:rPr lang="cs-CZ" altLang="cs-CZ" sz="2400" dirty="0"/>
              <a:t> – 22.7.2006</a:t>
            </a:r>
            <a:endParaRPr lang="cs-CZ" altLang="cs-CZ" sz="2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400" b="1" dirty="0"/>
              <a:t>označení lékárny </a:t>
            </a:r>
            <a:r>
              <a:rPr lang="cs-CZ" altLang="cs-CZ" sz="2400" dirty="0"/>
              <a:t>– (název, číslo: 007, Sano, Salvator, lékárna Na Kolišti)</a:t>
            </a:r>
            <a:endParaRPr lang="cs-CZ" altLang="cs-CZ" sz="2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400" b="1" dirty="0"/>
              <a:t>exspirace </a:t>
            </a:r>
            <a:r>
              <a:rPr lang="cs-CZ" altLang="cs-CZ" sz="2400" dirty="0"/>
              <a:t>– doba použitelnosti (</a:t>
            </a:r>
            <a:r>
              <a:rPr lang="cs-CZ" altLang="cs-CZ" sz="2400" dirty="0" err="1"/>
              <a:t>exp</a:t>
            </a:r>
            <a:r>
              <a:rPr lang="cs-CZ" altLang="cs-CZ" sz="2400" dirty="0"/>
              <a:t>. 22.8.2006)</a:t>
            </a:r>
            <a:endParaRPr lang="cs-CZ" altLang="cs-CZ" sz="2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400" b="1" dirty="0"/>
              <a:t>další informace </a:t>
            </a:r>
            <a:r>
              <a:rPr lang="cs-CZ" altLang="cs-CZ" sz="2400" dirty="0"/>
              <a:t>– (např. pozor hořlavina apod.)</a:t>
            </a:r>
            <a:endParaRPr lang="cs-CZ" altLang="cs-CZ" sz="2400" b="1" u="sng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ECB38A-FAED-4C9B-B57E-8A5655128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Označení léků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620DF81-87D3-43BD-BDE7-B8152F5519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>
                <a:latin typeface="+mj-lt"/>
              </a:rPr>
              <a:t>Pro dospělé - </a:t>
            </a:r>
            <a:r>
              <a:rPr lang="cs-CZ" sz="2400" i="1" dirty="0">
                <a:latin typeface="+mj-lt"/>
              </a:rPr>
              <a:t> pro </a:t>
            </a:r>
            <a:r>
              <a:rPr lang="cs-CZ" sz="2400" i="1" dirty="0" err="1">
                <a:latin typeface="+mj-lt"/>
              </a:rPr>
              <a:t>adultes</a:t>
            </a:r>
            <a:r>
              <a:rPr lang="cs-CZ" sz="2400" dirty="0">
                <a:latin typeface="+mj-lt"/>
              </a:rPr>
              <a:t>, pro děti - </a:t>
            </a:r>
            <a:r>
              <a:rPr lang="cs-CZ" sz="2400" i="1" dirty="0">
                <a:latin typeface="+mj-lt"/>
              </a:rPr>
              <a:t> pro </a:t>
            </a:r>
            <a:r>
              <a:rPr lang="cs-CZ" sz="2400" i="1" dirty="0" err="1">
                <a:latin typeface="+mj-lt"/>
              </a:rPr>
              <a:t>infantibus</a:t>
            </a:r>
            <a:r>
              <a:rPr lang="cs-CZ" sz="2400" i="1" dirty="0">
                <a:latin typeface="+mj-lt"/>
              </a:rPr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i="1" dirty="0">
                <a:latin typeface="+mj-lt"/>
              </a:rPr>
              <a:t>Název (výrobní, obchodní)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i="1" dirty="0">
                <a:latin typeface="+mj-lt"/>
              </a:rPr>
              <a:t>Účinnost léku </a:t>
            </a:r>
            <a:r>
              <a:rPr lang="cs-CZ" sz="2400" dirty="0">
                <a:latin typeface="+mj-lt"/>
              </a:rPr>
              <a:t>– v g, mg, </a:t>
            </a:r>
            <a:r>
              <a:rPr lang="cs-CZ" sz="2400" dirty="0" err="1">
                <a:latin typeface="+mj-lt"/>
              </a:rPr>
              <a:t>jednostkách</a:t>
            </a:r>
            <a:r>
              <a:rPr lang="cs-CZ" sz="2400" dirty="0">
                <a:latin typeface="+mj-lt"/>
              </a:rPr>
              <a:t> SI, %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dirty="0">
                <a:latin typeface="+mj-lt"/>
              </a:rPr>
              <a:t>Síla léku – hmotnost v g, mg, …</a:t>
            </a:r>
          </a:p>
          <a:p>
            <a:pPr marL="0" indent="0">
              <a:buNone/>
            </a:pPr>
            <a:r>
              <a:rPr lang="cs-CZ" sz="2400" dirty="0">
                <a:latin typeface="+mj-lt"/>
              </a:rPr>
              <a:t>	Forte – větší obsah účinné látky.</a:t>
            </a:r>
          </a:p>
          <a:p>
            <a:pPr marL="0" indent="0">
              <a:buNone/>
            </a:pPr>
            <a:r>
              <a:rPr lang="cs-CZ" sz="2400" dirty="0">
                <a:latin typeface="+mj-lt"/>
              </a:rPr>
              <a:t>	</a:t>
            </a:r>
            <a:r>
              <a:rPr lang="cs-CZ" sz="2400" dirty="0" err="1">
                <a:latin typeface="+mj-lt"/>
              </a:rPr>
              <a:t>Biforte</a:t>
            </a:r>
            <a:r>
              <a:rPr lang="cs-CZ" sz="2400" dirty="0">
                <a:latin typeface="+mj-lt"/>
              </a:rPr>
              <a:t> – dvojnásobně silný účinek.</a:t>
            </a:r>
          </a:p>
          <a:p>
            <a:pPr marL="0" indent="0">
              <a:buNone/>
            </a:pPr>
            <a:r>
              <a:rPr lang="cs-CZ" sz="2400" dirty="0">
                <a:latin typeface="+mj-lt"/>
              </a:rPr>
              <a:t>	Mitte – menší množství účinné látky.</a:t>
            </a:r>
          </a:p>
          <a:p>
            <a:pPr marL="0" indent="0">
              <a:buNone/>
            </a:pPr>
            <a:r>
              <a:rPr lang="cs-CZ" sz="2400" dirty="0">
                <a:latin typeface="+mj-lt"/>
              </a:rPr>
              <a:t>	</a:t>
            </a:r>
            <a:r>
              <a:rPr lang="cs-CZ" sz="2400" dirty="0" err="1">
                <a:latin typeface="+mj-lt"/>
              </a:rPr>
              <a:t>Retard</a:t>
            </a:r>
            <a:r>
              <a:rPr lang="cs-CZ" sz="2400" dirty="0">
                <a:latin typeface="+mj-lt"/>
              </a:rPr>
              <a:t> – prodloužený účinek.</a:t>
            </a:r>
          </a:p>
          <a:p>
            <a:pPr marL="457200" indent="-457200">
              <a:buFont typeface="+mj-lt"/>
              <a:buAutoNum type="arabicPeriod" startAt="4"/>
            </a:pPr>
            <a:r>
              <a:rPr lang="cs-CZ" sz="2400" dirty="0">
                <a:latin typeface="+mj-lt"/>
              </a:rPr>
              <a:t>Indikační skupina – dle účelu použití léku.</a:t>
            </a:r>
          </a:p>
        </p:txBody>
      </p:sp>
    </p:spTree>
    <p:extLst>
      <p:ext uri="{BB962C8B-B14F-4D97-AF65-F5344CB8AC3E}">
        <p14:creationId xmlns:p14="http://schemas.microsoft.com/office/powerpoint/2010/main" val="3366362752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_MU_EN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MED-EN.potx" id="{E423B8DF-9BA0-46CA-AB8C-3C9CAA22A651}" vid="{BF1FE4E8-5686-479B-8844-DF4DF48EA4A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prezentace-med-en-4-3</Template>
  <TotalTime>188</TotalTime>
  <Words>2722</Words>
  <Application>Microsoft Office PowerPoint</Application>
  <PresentationFormat>Širokoúhlá obrazovka</PresentationFormat>
  <Paragraphs>532</Paragraphs>
  <Slides>57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57</vt:i4>
      </vt:variant>
    </vt:vector>
  </HeadingPairs>
  <TitlesOfParts>
    <vt:vector size="63" baseType="lpstr">
      <vt:lpstr>Arial</vt:lpstr>
      <vt:lpstr>Calibri</vt:lpstr>
      <vt:lpstr>Calibri Light</vt:lpstr>
      <vt:lpstr>Tahoma</vt:lpstr>
      <vt:lpstr>Wingdings</vt:lpstr>
      <vt:lpstr>Presentation_MU_EN</vt:lpstr>
      <vt:lpstr>Podávání léků - úvod</vt:lpstr>
      <vt:lpstr>Pojmy</vt:lpstr>
      <vt:lpstr>Pojmy</vt:lpstr>
      <vt:lpstr>Názvy léků</vt:lpstr>
      <vt:lpstr>Legislativa</vt:lpstr>
      <vt:lpstr>Balení a označení léků</vt:lpstr>
      <vt:lpstr>Názvosloví léčiv</vt:lpstr>
      <vt:lpstr>Označení léků - magistraliter</vt:lpstr>
      <vt:lpstr>Označení léků</vt:lpstr>
      <vt:lpstr>Označení léků</vt:lpstr>
      <vt:lpstr>Objednávání a uskladnění léků</vt:lpstr>
      <vt:lpstr>Lékové skupiny</vt:lpstr>
      <vt:lpstr>Prezentace aplikace PowerPoint</vt:lpstr>
      <vt:lpstr>Prezentace aplikace PowerPoint</vt:lpstr>
      <vt:lpstr>Prezentace aplikace PowerPoint</vt:lpstr>
      <vt:lpstr>Prezentace aplikace PowerPoint</vt:lpstr>
      <vt:lpstr>Vitamíny</vt:lpstr>
      <vt:lpstr>Účinky léků</vt:lpstr>
      <vt:lpstr>Formy léků</vt:lpstr>
      <vt:lpstr>Pevné</vt:lpstr>
      <vt:lpstr>Pevné</vt:lpstr>
      <vt:lpstr>Polopevné</vt:lpstr>
      <vt:lpstr>Tekuté</vt:lpstr>
      <vt:lpstr>Plynné</vt:lpstr>
      <vt:lpstr>Způsoby podávání léků</vt:lpstr>
      <vt:lpstr>Nástup účinku léku dle aplikace</vt:lpstr>
      <vt:lpstr>Zásady podávání léků</vt:lpstr>
      <vt:lpstr>Podávání léků per os</vt:lpstr>
      <vt:lpstr>Zásady</vt:lpstr>
      <vt:lpstr>Příprava pacienta</vt:lpstr>
      <vt:lpstr>Pomůcky</vt:lpstr>
      <vt:lpstr>Postup</vt:lpstr>
      <vt:lpstr>Podávání léků na kůži a sliznice</vt:lpstr>
      <vt:lpstr>Účel a zásady aplikace</vt:lpstr>
      <vt:lpstr>Příprava pacienta</vt:lpstr>
      <vt:lpstr>Pomůcky</vt:lpstr>
      <vt:lpstr>Provedení výkonu</vt:lpstr>
      <vt:lpstr>Aplikace do očí</vt:lpstr>
      <vt:lpstr>Účel, příprava pacienta</vt:lpstr>
      <vt:lpstr>Pomůcky</vt:lpstr>
      <vt:lpstr>Postup</vt:lpstr>
      <vt:lpstr>Aplikace do uší</vt:lpstr>
      <vt:lpstr>Účel, příprava pacienta</vt:lpstr>
      <vt:lpstr>Pomůcky</vt:lpstr>
      <vt:lpstr>Postup</vt:lpstr>
      <vt:lpstr>Aplikace do nosu</vt:lpstr>
      <vt:lpstr>Účel, příprava pacienta</vt:lpstr>
      <vt:lpstr>Postup</vt:lpstr>
      <vt:lpstr>Aplikace do konečníku – per rectum</vt:lpstr>
      <vt:lpstr>Účel, příprava pacienta</vt:lpstr>
      <vt:lpstr>Pomůcky</vt:lpstr>
      <vt:lpstr>Postup</vt:lpstr>
      <vt:lpstr>Aplikace do pochvy – per vaginam</vt:lpstr>
      <vt:lpstr>Pomůcky</vt:lpstr>
      <vt:lpstr>Postup</vt:lpstr>
      <vt:lpstr>Výplach pochvy</vt:lpstr>
      <vt:lpstr>Postup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Podávání léků - úvod</dc:title>
  <dc:creator>Lenka Veselá</dc:creator>
  <cp:lastModifiedBy>Lenka Veselá</cp:lastModifiedBy>
  <cp:revision>7</cp:revision>
  <dcterms:created xsi:type="dcterms:W3CDTF">2020-10-23T09:47:24Z</dcterms:created>
  <dcterms:modified xsi:type="dcterms:W3CDTF">2020-10-23T12:55:50Z</dcterms:modified>
</cp:coreProperties>
</file>