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3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2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24.xml" ContentType="application/vnd.openxmlformats-officedocument.presentationml.slide+xml"/>
  <Override PartName="/ppt/slides/slide46.xml" ContentType="application/vnd.openxmlformats-officedocument.presentationml.slide+xml"/>
  <Override PartName="/ppt/slides/slide48.xml" ContentType="application/vnd.openxmlformats-officedocument.presentationml.slide+xml"/>
  <Override PartName="/ppt/slides/slide76.xml" ContentType="application/vnd.openxmlformats-officedocument.presentationml.slide+xml"/>
  <Override PartName="/ppt/slides/slide75.xml" ContentType="application/vnd.openxmlformats-officedocument.presentationml.slide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47.xml" ContentType="application/vnd.openxmlformats-officedocument.presentationml.slide+xml"/>
  <Override PartName="/ppt/slides/slide69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6.xml" ContentType="application/vnd.openxmlformats-officedocument.presentationml.slide+xml"/>
  <Override PartName="/ppt/slides/slide85.xml" ContentType="application/vnd.openxmlformats-officedocument.presentationml.slide+xml"/>
  <Override PartName="/ppt/slides/slide84.xml" ContentType="application/vnd.openxmlformats-officedocument.presentationml.slide+xml"/>
  <Override PartName="/ppt/slides/slide83.xml" ContentType="application/vnd.openxmlformats-officedocument.presentationml.slide+xml"/>
  <Override PartName="/ppt/slides/slide82.xml" ContentType="application/vnd.openxmlformats-officedocument.presentationml.slide+xml"/>
  <Override PartName="/ppt/slides/slide81.xml" ContentType="application/vnd.openxmlformats-officedocument.presentationml.slide+xml"/>
  <Override PartName="/ppt/slides/slide80.xml" ContentType="application/vnd.openxmlformats-officedocument.presentationml.slide+xml"/>
  <Override PartName="/ppt/slides/slide68.xml" ContentType="application/vnd.openxmlformats-officedocument.presentationml.slide+xml"/>
  <Override PartName="/ppt/slides/slide70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8.xml" ContentType="application/vnd.openxmlformats-officedocument.presentationml.slide+xml"/>
  <Override PartName="/ppt/slides/slide65.xml" ContentType="application/vnd.openxmlformats-officedocument.presentationml.slide+xml"/>
  <Override PartName="/ppt/slides/slide57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1.xml" ContentType="application/vnd.openxmlformats-officedocument.presentationml.slide+xml"/>
  <Override PartName="/ppt/slides/slide59.xml" ContentType="application/vnd.openxmlformats-officedocument.presentationml.slide+xml"/>
  <Override PartName="/ppt/slides/slide62.xml" ContentType="application/vnd.openxmlformats-officedocument.presentationml.slide+xml"/>
  <Override PartName="/ppt/slides/slide60.xml" ContentType="application/vnd.openxmlformats-officedocument.presentationml.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29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Layouts/slideLayout13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40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41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ppt/tags/tag3.xml" ContentType="application/vnd.openxmlformats-officedocument.presentationml.tag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5.xml" ContentType="application/vnd.openxmlformats-officedocument.presentationml.tags+xml"/>
  <Override PartName="/docProps/app.xml" ContentType="application/vnd.openxmlformats-officedocument.extended-properties+xml"/>
  <Override PartName="/ppt/tags/tag4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8"/>
  </p:notesMasterIdLst>
  <p:sldIdLst>
    <p:sldId id="256" r:id="rId2"/>
    <p:sldId id="257" r:id="rId3"/>
    <p:sldId id="258" r:id="rId4"/>
    <p:sldId id="259" r:id="rId5"/>
    <p:sldId id="313" r:id="rId6"/>
    <p:sldId id="364" r:id="rId7"/>
    <p:sldId id="409" r:id="rId8"/>
    <p:sldId id="372" r:id="rId9"/>
    <p:sldId id="371" r:id="rId10"/>
    <p:sldId id="373" r:id="rId11"/>
    <p:sldId id="374" r:id="rId12"/>
    <p:sldId id="260" r:id="rId13"/>
    <p:sldId id="376" r:id="rId14"/>
    <p:sldId id="274" r:id="rId15"/>
    <p:sldId id="377" r:id="rId16"/>
    <p:sldId id="375" r:id="rId17"/>
    <p:sldId id="266" r:id="rId18"/>
    <p:sldId id="267" r:id="rId19"/>
    <p:sldId id="268" r:id="rId20"/>
    <p:sldId id="378" r:id="rId21"/>
    <p:sldId id="261" r:id="rId22"/>
    <p:sldId id="379" r:id="rId23"/>
    <p:sldId id="380" r:id="rId24"/>
    <p:sldId id="381" r:id="rId25"/>
    <p:sldId id="382" r:id="rId26"/>
    <p:sldId id="383" r:id="rId27"/>
    <p:sldId id="270" r:id="rId28"/>
    <p:sldId id="262" r:id="rId29"/>
    <p:sldId id="263" r:id="rId30"/>
    <p:sldId id="271" r:id="rId31"/>
    <p:sldId id="384" r:id="rId32"/>
    <p:sldId id="269" r:id="rId33"/>
    <p:sldId id="339" r:id="rId34"/>
    <p:sldId id="386" r:id="rId35"/>
    <p:sldId id="290" r:id="rId36"/>
    <p:sldId id="288" r:id="rId37"/>
    <p:sldId id="291" r:id="rId38"/>
    <p:sldId id="292" r:id="rId39"/>
    <p:sldId id="281" r:id="rId40"/>
    <p:sldId id="289" r:id="rId41"/>
    <p:sldId id="286" r:id="rId42"/>
    <p:sldId id="294" r:id="rId43"/>
    <p:sldId id="298" r:id="rId44"/>
    <p:sldId id="295" r:id="rId45"/>
    <p:sldId id="296" r:id="rId46"/>
    <p:sldId id="297" r:id="rId47"/>
    <p:sldId id="299" r:id="rId48"/>
    <p:sldId id="293" r:id="rId49"/>
    <p:sldId id="283" r:id="rId50"/>
    <p:sldId id="302" r:id="rId51"/>
    <p:sldId id="388" r:id="rId52"/>
    <p:sldId id="408" r:id="rId53"/>
    <p:sldId id="309" r:id="rId54"/>
    <p:sldId id="311" r:id="rId55"/>
    <p:sldId id="312" r:id="rId56"/>
    <p:sldId id="304" r:id="rId57"/>
    <p:sldId id="308" r:id="rId58"/>
    <p:sldId id="368" r:id="rId59"/>
    <p:sldId id="369" r:id="rId60"/>
    <p:sldId id="370" r:id="rId61"/>
    <p:sldId id="314" r:id="rId62"/>
    <p:sldId id="317" r:id="rId63"/>
    <p:sldId id="318" r:id="rId64"/>
    <p:sldId id="365" r:id="rId65"/>
    <p:sldId id="390" r:id="rId66"/>
    <p:sldId id="391" r:id="rId67"/>
    <p:sldId id="392" r:id="rId68"/>
    <p:sldId id="393" r:id="rId69"/>
    <p:sldId id="394" r:id="rId70"/>
    <p:sldId id="395" r:id="rId71"/>
    <p:sldId id="396" r:id="rId72"/>
    <p:sldId id="397" r:id="rId73"/>
    <p:sldId id="276" r:id="rId74"/>
    <p:sldId id="398" r:id="rId75"/>
    <p:sldId id="399" r:id="rId76"/>
    <p:sldId id="264" r:id="rId77"/>
    <p:sldId id="406" r:id="rId78"/>
    <p:sldId id="265" r:id="rId79"/>
    <p:sldId id="400" r:id="rId80"/>
    <p:sldId id="401" r:id="rId81"/>
    <p:sldId id="272" r:id="rId82"/>
    <p:sldId id="356" r:id="rId83"/>
    <p:sldId id="352" r:id="rId84"/>
    <p:sldId id="346" r:id="rId85"/>
    <p:sldId id="320" r:id="rId86"/>
    <p:sldId id="389" r:id="rId8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Tmavý styl 1 – zvýraznění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Tmavý styl 1 – zvýraznění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Tmavý styl 1 – zvýraznění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Tmavý styl 1 – zvýraznění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B9631B5-78F2-41C9-869B-9F39066F8104}" styleName="Střední styl 3 – zvýraznění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Střední styl 3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Střední styl 3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6D9F66E-5EB9-4882-86FB-DCBF35E3C3E4}" styleName="Střední styl 4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Střední styl 4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Střední styl 4 – zvýraznění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Střední styl 4 – zvýraznění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Střední styl 4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Střední styl 4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Střední sty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Střední sty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7290" autoAdjust="0"/>
  </p:normalViewPr>
  <p:slideViewPr>
    <p:cSldViewPr snapToGrid="0">
      <p:cViewPr varScale="1">
        <p:scale>
          <a:sx n="77" d="100"/>
          <a:sy n="77" d="100"/>
        </p:scale>
        <p:origin x="18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95" Type="http://schemas.openxmlformats.org/officeDocument/2006/relationships/customXml" Target="../customXml/item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customXml" Target="../customXml/item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951BF3-2354-4B08-B6FD-108F45976D09}" type="datetimeFigureOut">
              <a:rPr lang="cs-CZ" smtClean="0"/>
              <a:t>27.10.2020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8C2559-8D68-4C68-AEE4-4019B0FDB9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2985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02767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Různé typy a různá místa připevnění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3718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HDC – zánět hrtanu – anafylaxe</a:t>
            </a:r>
            <a:r>
              <a:rPr lang="cs-CZ" baseline="0" dirty="0"/>
              <a:t> – cizí těleso a aspirace -&gt; stridor – štěkavý kašel – chrapot</a:t>
            </a:r>
          </a:p>
          <a:p>
            <a:endParaRPr lang="cs-CZ" baseline="0" dirty="0"/>
          </a:p>
          <a:p>
            <a:r>
              <a:rPr lang="cs-CZ" baseline="0" dirty="0"/>
              <a:t>DDC – bronchitis – astma – obvykle pískoty v expiriu + prodloužené expirium</a:t>
            </a:r>
          </a:p>
          <a:p>
            <a:endParaRPr lang="cs-CZ" baseline="0" dirty="0"/>
          </a:p>
          <a:p>
            <a:r>
              <a:rPr lang="cs-CZ" baseline="0" dirty="0"/>
              <a:t>Tkáň – Pneumonie </a:t>
            </a:r>
          </a:p>
          <a:p>
            <a:endParaRPr lang="cs-CZ" baseline="0" dirty="0"/>
          </a:p>
          <a:p>
            <a:r>
              <a:rPr lang="cs-CZ" dirty="0"/>
              <a:t>Vzorce – vysoké</a:t>
            </a:r>
            <a:r>
              <a:rPr lang="cs-CZ" baseline="0" dirty="0"/>
              <a:t> ICP, neuromuskulární postižení, otrava, předávkování léky, zánět CNS, spánková apnoe</a:t>
            </a:r>
          </a:p>
          <a:p>
            <a:endParaRPr lang="cs-CZ" baseline="0" dirty="0"/>
          </a:p>
          <a:p>
            <a:r>
              <a:rPr lang="cs-CZ" baseline="0" dirty="0" err="1"/>
              <a:t>Biotovo</a:t>
            </a:r>
            <a:endParaRPr lang="cs-CZ" baseline="0" dirty="0"/>
          </a:p>
          <a:p>
            <a:endParaRPr lang="cs-CZ" baseline="0" dirty="0"/>
          </a:p>
          <a:p>
            <a:r>
              <a:rPr lang="cs-CZ" baseline="0" dirty="0" err="1"/>
              <a:t>Kusmaulovo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2E568-3CE4-4B9C-8EFA-FB83139BEB4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835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1100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77089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74967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9499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2EB96-A894-4B59-B7EE-009F260D7C4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9554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58722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29902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6233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18524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2E568-3CE4-4B9C-8EFA-FB83139BEB4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046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1E0151F4-2B73-4C8A-A31E-FC9EFD261A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076E5788-566E-4C17-B15E-587F00559C2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altLang="cs-CZ" dirty="0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85961B09-5DD6-47B0-AA27-A696201827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8619959-A23C-41FC-8CDB-F32DF232F447}" type="slidenum">
              <a:rPr lang="cs-CZ" altLang="cs-CZ" smtClean="0"/>
              <a:pPr>
                <a:spcBef>
                  <a:spcPct val="0"/>
                </a:spcBef>
              </a:pPr>
              <a:t>34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96158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70830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07959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B8E403CC-096F-41D7-BDE7-C4A05DCF6CA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8F2B19C7-E600-4047-860F-7494D88E591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cs-CZ" dirty="0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CDDC1A8E-48FD-4091-BF0F-57EC08C672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CB6826A-C6A3-4830-A92D-5DA44AE27865}" type="slidenum">
              <a:rPr lang="cs-CZ" altLang="cs-CZ" smtClean="0"/>
              <a:pPr>
                <a:spcBef>
                  <a:spcPct val="0"/>
                </a:spcBef>
              </a:pPr>
              <a:t>39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06E6D0E8-49BE-49F2-BCEE-5F6E2B9BEDE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D4D41874-6045-48A8-A1BD-C15020318E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cs-CZ" dirty="0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E5B7C0F0-4225-45BC-ADEB-37426FEAA3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B25DB07-0ECF-4CF0-B0BA-823041040CCC}" type="slidenum">
              <a:rPr lang="cs-CZ" altLang="cs-CZ" smtClean="0"/>
              <a:pPr>
                <a:spcBef>
                  <a:spcPct val="0"/>
                </a:spcBef>
              </a:pPr>
              <a:t>41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D4DFCE5D-89BC-428D-9EE1-B64EFC6A216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154215C2-508B-40D4-AE9C-93ED821A57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cs-CZ" dirty="0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97BCFB7F-B059-4381-BCA0-347DB54189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DDC788-062A-421F-A15C-030E52DA8CCE}" type="slidenum">
              <a:rPr lang="cs-CZ" altLang="cs-CZ" smtClean="0"/>
              <a:pPr>
                <a:spcBef>
                  <a:spcPct val="0"/>
                </a:spcBef>
              </a:pPr>
              <a:t>48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1CA18389-9730-4CD0-B10B-A48274A99A2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4D784593-D11A-4074-AFCA-E56D32F04B8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cs-CZ" dirty="0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689B2D44-7D1D-4C84-B64C-A091E89791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9D40EF1-4717-4055-9CD2-600811641659}" type="slidenum">
              <a:rPr lang="cs-CZ" altLang="cs-CZ" smtClean="0"/>
              <a:pPr>
                <a:spcBef>
                  <a:spcPct val="0"/>
                </a:spcBef>
              </a:pPr>
              <a:t>49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D459A348-09CB-4D08-BCEC-8F9C25B3B83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A259870B-69A6-4A9A-8450-F611F73C072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altLang="cs-CZ"/>
              <a:t>Podle potřeby přidejte do každého oddílu tématu snímky, včetně snímků s tabulkami, grafy a obrázky. </a:t>
            </a:r>
          </a:p>
          <a:p>
            <a:pPr eaLnBrk="1" hangingPunct="1">
              <a:spcBef>
                <a:spcPct val="0"/>
              </a:spcBef>
            </a:pPr>
            <a:r>
              <a:rPr altLang="cs-CZ"/>
              <a:t>Ukázka v dalším oddílu obsahuje rozložení tabulky, grafu, obrázku a videa. </a:t>
            </a:r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AFB97F4F-7ED4-419C-8E90-659A1D7461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37994F-F71D-4240-BD7F-83B441AC0C6C}" type="slidenum">
              <a:rPr lang="cs-CZ" altLang="cs-CZ" smtClean="0"/>
              <a:pPr>
                <a:spcBef>
                  <a:spcPct val="0"/>
                </a:spcBef>
              </a:pPr>
              <a:t>51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Behaviour</a:t>
            </a:r>
            <a:r>
              <a:rPr lang="cs-CZ" baseline="0" dirty="0"/>
              <a:t> – chování – </a:t>
            </a:r>
            <a:r>
              <a:rPr lang="cs-CZ" b="1" baseline="0" dirty="0"/>
              <a:t>není spontánní aktivita</a:t>
            </a:r>
            <a:r>
              <a:rPr lang="cs-CZ" baseline="0" dirty="0"/>
              <a:t>, není schopno sedět nebo stát, </a:t>
            </a:r>
            <a:r>
              <a:rPr lang="cs-CZ" b="1" baseline="0" dirty="0"/>
              <a:t>není schopno věnovat pozornost</a:t>
            </a:r>
            <a:r>
              <a:rPr lang="cs-CZ" baseline="0" dirty="0"/>
              <a:t> ošetřujícímu nebo hračce          </a:t>
            </a:r>
          </a:p>
          <a:p>
            <a:r>
              <a:rPr lang="cs-CZ" baseline="0" dirty="0"/>
              <a:t>                              - nedá se utišit – má slabý pláč – zaujímá abnormální pozice/preferuje sed – náznaky </a:t>
            </a:r>
            <a:r>
              <a:rPr lang="cs-CZ" baseline="0" dirty="0" err="1"/>
              <a:t>klonicko</a:t>
            </a:r>
            <a:r>
              <a:rPr lang="cs-CZ" baseline="0" dirty="0"/>
              <a:t> tonických pohybů/ abnormální pohyb  </a:t>
            </a:r>
          </a:p>
          <a:p>
            <a:endParaRPr lang="cs-CZ" baseline="0" dirty="0"/>
          </a:p>
          <a:p>
            <a:r>
              <a:rPr lang="cs-CZ" baseline="0" dirty="0" err="1"/>
              <a:t>Breathing</a:t>
            </a:r>
            <a:r>
              <a:rPr lang="cs-CZ" baseline="0" dirty="0"/>
              <a:t> – dýchání – abnormální zvuky – </a:t>
            </a:r>
            <a:r>
              <a:rPr lang="cs-CZ" baseline="0" dirty="0" err="1"/>
              <a:t>retrakce</a:t>
            </a:r>
            <a:r>
              <a:rPr lang="cs-CZ" baseline="0" dirty="0"/>
              <a:t> – při inspiriu roztahování nosních dírek</a:t>
            </a:r>
          </a:p>
          <a:p>
            <a:endParaRPr lang="cs-CZ" baseline="0" dirty="0"/>
          </a:p>
          <a:p>
            <a:r>
              <a:rPr lang="cs-CZ" baseline="0" dirty="0"/>
              <a:t>Body </a:t>
            </a:r>
            <a:r>
              <a:rPr lang="cs-CZ" baseline="0" dirty="0" err="1"/>
              <a:t>colour</a:t>
            </a:r>
            <a:r>
              <a:rPr lang="cs-CZ" baseline="0" dirty="0"/>
              <a:t> – barva – bledost – </a:t>
            </a:r>
            <a:r>
              <a:rPr lang="cs-CZ" baseline="0" dirty="0" err="1"/>
              <a:t>motting</a:t>
            </a:r>
            <a:r>
              <a:rPr lang="cs-CZ" baseline="0" dirty="0"/>
              <a:t> (různé ohraničené vykreslování kůže kvůli vazokonstrikci – demarkační linie mezi teplou a studenou kůží) – cyanóza (kůže a sliznice)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04373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9390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37889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58425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Vigilita - bdělost</a:t>
            </a:r>
          </a:p>
          <a:p>
            <a:endParaRPr lang="cs-CZ" dirty="0"/>
          </a:p>
          <a:p>
            <a:r>
              <a:rPr lang="cs-CZ" dirty="0"/>
              <a:t>amence – zmatenost. Kvalitativní změna vědomí, při níž je postižený dezorientován, neví přesně kde je, jaké je roční období, který je rok apod. Je bezradný </a:t>
            </a:r>
            <a:r>
              <a:rPr lang="cs-CZ" dirty="0" err="1"/>
              <a:t>achová</a:t>
            </a:r>
            <a:r>
              <a:rPr lang="cs-CZ" dirty="0"/>
              <a:t> se zmateně. </a:t>
            </a:r>
            <a:r>
              <a:rPr lang="cs-CZ" dirty="0" err="1"/>
              <a:t>Příč</a:t>
            </a:r>
            <a:r>
              <a:rPr lang="cs-CZ" dirty="0"/>
              <a:t>. těžká celková onemocnění těžké infekce, ateroskleróza mozku, předávkování inzulinu </a:t>
            </a:r>
            <a:r>
              <a:rPr lang="cs-CZ" dirty="0" err="1"/>
              <a:t>udiabetika</a:t>
            </a:r>
            <a:r>
              <a:rPr lang="cs-CZ" dirty="0"/>
              <a:t> vedoucí </a:t>
            </a:r>
            <a:r>
              <a:rPr lang="cs-CZ" dirty="0" err="1"/>
              <a:t>khypoglykemii</a:t>
            </a:r>
            <a:r>
              <a:rPr lang="cs-CZ" dirty="0"/>
              <a:t> aj. Srov. demence, skleróza, delirium a-; mens</a:t>
            </a:r>
          </a:p>
          <a:p>
            <a:endParaRPr lang="cs-CZ" dirty="0"/>
          </a:p>
          <a:p>
            <a:r>
              <a:rPr lang="cs-CZ" dirty="0"/>
              <a:t>obnubilace – mrákotný stav. Kvalitativní porucha vědomí, při níž postižený jedná bez kontroly svého vědomí a na své jednání si nepamatuje. Může odcestovat, chovat se agresivně, jindy převládá automatické neúčelné jednání apod. Bývá např. u epilepsie, těžké hysterie ob-; lat. </a:t>
            </a:r>
            <a:r>
              <a:rPr lang="cs-CZ" dirty="0" err="1"/>
              <a:t>nubila</a:t>
            </a:r>
            <a:r>
              <a:rPr lang="cs-CZ" dirty="0"/>
              <a:t> mraky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C9C2A-C31A-4510-B20B-E45340FC5BB2}" type="slidenum">
              <a:rPr lang="cs-CZ" smtClean="0"/>
              <a:pPr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69242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stupor</a:t>
            </a:r>
            <a:r>
              <a:rPr lang="cs-CZ" dirty="0"/>
              <a:t> – nadměrná strnulost a ztuhlost, při níž postižený minimálně odpovídá na zevní podněty. Může být reakcí na otřesný zážitek, vyskytuje se u hysterie disociační s. apod. </a:t>
            </a:r>
          </a:p>
          <a:p>
            <a:endParaRPr lang="cs-CZ" dirty="0"/>
          </a:p>
          <a:p>
            <a:r>
              <a:rPr lang="cs-CZ" dirty="0" err="1"/>
              <a:t>Semi</a:t>
            </a:r>
            <a:r>
              <a:rPr lang="cs-CZ" dirty="0"/>
              <a:t>-koma : stav předcházející hlubokému bezvědomí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C9C2A-C31A-4510-B20B-E45340FC5BB2}" type="slidenum">
              <a:rPr lang="cs-CZ" smtClean="0"/>
              <a:pPr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75651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ALERT</a:t>
            </a:r>
          </a:p>
          <a:p>
            <a:r>
              <a:rPr lang="cs-CZ" dirty="0"/>
              <a:t>VERBAL</a:t>
            </a:r>
          </a:p>
          <a:p>
            <a:r>
              <a:rPr lang="cs-CZ" dirty="0"/>
              <a:t>PAIN</a:t>
            </a:r>
          </a:p>
          <a:p>
            <a:r>
              <a:rPr lang="cs-CZ" dirty="0"/>
              <a:t>UNRESPONSIVE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2E568-3CE4-4B9C-8EFA-FB83139BEB47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104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 – zavřené otokem nebo obvazem</a:t>
            </a:r>
          </a:p>
          <a:p>
            <a:endParaRPr lang="cs-CZ" dirty="0"/>
          </a:p>
          <a:p>
            <a:r>
              <a:rPr lang="cs-CZ" dirty="0"/>
              <a:t>T</a:t>
            </a:r>
            <a:r>
              <a:rPr lang="cs-CZ" baseline="0" dirty="0"/>
              <a:t> – </a:t>
            </a:r>
            <a:r>
              <a:rPr lang="cs-CZ" baseline="0" dirty="0" err="1"/>
              <a:t>intubováno</a:t>
            </a:r>
            <a:endParaRPr lang="cs-CZ" baseline="0" dirty="0"/>
          </a:p>
          <a:p>
            <a:endParaRPr lang="cs-CZ" baseline="0" dirty="0"/>
          </a:p>
          <a:p>
            <a:r>
              <a:rPr lang="cs-CZ" dirty="0"/>
              <a:t>Abnormální flexe když – noha</a:t>
            </a:r>
            <a:r>
              <a:rPr lang="cs-CZ" baseline="0" dirty="0"/>
              <a:t> jde do extenze, pomalý a stereotypní pohyb – opakovaně stejné místo, rameno se hýbe pře hrudník</a:t>
            </a:r>
          </a:p>
          <a:p>
            <a:endParaRPr lang="cs-CZ" baseline="0" dirty="0"/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15–13</a:t>
            </a:r>
            <a:r>
              <a:rPr lang="en-US" dirty="0"/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žádná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nebo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lehká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porucha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9–12</a:t>
            </a:r>
            <a:r>
              <a:rPr lang="en-US" dirty="0"/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středně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závažná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porucha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8</a:t>
            </a:r>
            <a:r>
              <a:rPr lang="en-US" dirty="0"/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závažná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porucha</a:t>
            </a:r>
            <a:r>
              <a:rPr lang="en-US" dirty="0"/>
              <a:t> 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2E568-3CE4-4B9C-8EFA-FB83139BEB47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4583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A co zorničky??? – 2 obě bez, -1 jedna bez </a:t>
            </a:r>
            <a:endParaRPr lang="en-US" dirty="0"/>
          </a:p>
          <a:p>
            <a:endParaRPr lang="cs-CZ" dirty="0"/>
          </a:p>
          <a:p>
            <a:r>
              <a:rPr lang="cs-CZ" dirty="0"/>
              <a:t>Velikost a reaktivita je ovlivněna mnoha faktory</a:t>
            </a:r>
            <a:r>
              <a:rPr lang="cs-CZ" baseline="0" dirty="0"/>
              <a:t> včetně cerebrálních lézí, vrozené abnormality a léky. Můžou indikovat zvýšené ICP a porot je bereme v potaz při hodnocení neurologického stavu.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2E568-3CE4-4B9C-8EFA-FB83139BEB47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4039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3431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68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3102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13112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52549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71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48958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80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67455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Exantém - vyrážka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7BB6E-B1AE-4649-91F5-1AEBCD689B32}" type="slidenum">
              <a:rPr lang="cs-CZ" smtClean="0"/>
              <a:pPr/>
              <a:t>82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708502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Lze využít i aplikace</a:t>
            </a:r>
            <a:r>
              <a:rPr lang="cs-CZ" baseline="0" dirty="0"/>
              <a:t> na telefon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2E568-3CE4-4B9C-8EFA-FB83139BEB47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1556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2EB96-A894-4B59-B7EE-009F260D7C4F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17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6614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3175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Centrální cyanóza - (obvykle znatelná na sliznici úst, objevuje se při </a:t>
            </a:r>
            <a:r>
              <a:rPr lang="cs-CZ" dirty="0" err="1"/>
              <a:t>desaturaci</a:t>
            </a:r>
            <a:r>
              <a:rPr lang="cs-CZ" dirty="0"/>
              <a:t> 80%).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0199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9089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943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C2204-1F01-4256-986A-B3DBDD339807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4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9" y="414000"/>
            <a:ext cx="2062233" cy="106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06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9" y="718714"/>
            <a:ext cx="5220001" cy="320400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9C2204-1F01-4256-986A-B3DBDD339807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9" y="718714"/>
            <a:ext cx="5220001" cy="320400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63" y="6048048"/>
            <a:ext cx="1156255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90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9C2204-1F01-4256-986A-B3DBDD339807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63" y="6048048"/>
            <a:ext cx="1156255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370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1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1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9C2204-1F01-4256-986A-B3DBDD339807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005" y="6048047"/>
            <a:ext cx="1153692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87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1" cy="252000"/>
          </a:xfrm>
        </p:spPr>
        <p:txBody>
          <a:bodyPr/>
          <a:lstStyle>
            <a:lvl1pPr>
              <a:defRPr>
                <a:solidFill>
                  <a:srgbClr val="F01928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1" y="6228000"/>
            <a:ext cx="252000" cy="252000"/>
          </a:xfrm>
        </p:spPr>
        <p:txBody>
          <a:bodyPr/>
          <a:lstStyle>
            <a:lvl1pPr>
              <a:defRPr>
                <a:solidFill>
                  <a:srgbClr val="F01928"/>
                </a:solidFill>
              </a:defRPr>
            </a:lvl1pPr>
          </a:lstStyle>
          <a:p>
            <a:fld id="{0D9C2204-1F01-4256-986A-B3DBDD339807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907" y="2019301"/>
            <a:ext cx="5474056" cy="283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73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82330877-15CC-4407-8FF1-75EB5074EA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1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5225ADAA-BAB5-47B6-A5E0-6A14E2AE70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1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0D9C2204-1F01-4256-986A-B3DBDD339807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766" y="2434289"/>
            <a:ext cx="9582328" cy="18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0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5A2A7-000A-4B36-BE8A-8518139D3842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2C43-71F4-45F2-9E7D-86CA2B5CD6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56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359465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0757D7B-B890-4B66-A4F1-9F608257B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D9F79-7BEA-48FC-9E97-0AD8250DAF23}" type="datetimeFigureOut">
              <a:rPr lang="en-US"/>
              <a:pPr>
                <a:defRPr/>
              </a:pPr>
              <a:t>10/27/2020</a:t>
            </a:fld>
            <a:endParaRPr lang="en-US" dirty="0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BD6D0C6A-1320-4A55-93EC-F73C1B56B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55D2D6B1-FA5D-4065-BD8D-513FC7D95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52111-059A-47FB-AA71-0D60A657A9E9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013054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359465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7D090E83-1E5F-4933-8250-BE379779B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706B3-B994-4E87-87FA-158753A1010F}" type="datetimeFigureOut">
              <a:rPr lang="en-US"/>
              <a:pPr>
                <a:defRPr/>
              </a:pPr>
              <a:t>10/27/2020</a:t>
            </a:fld>
            <a:endParaRPr lang="en-US" dirty="0"/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842270F9-8547-4474-B55C-BE07233D5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8E87A83B-DACE-4788-9E29-0B24F258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42517-4026-4B4C-AC82-7CBB567E8384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513871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ouze pozad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722155-6B46-4250-AFB9-089CBE0487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2" y="0"/>
            <a:ext cx="12134849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DB0B074-F052-4605-948B-BAA48F9F0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1E4B3-FA42-4948-B74B-6F3EE55ECACF}" type="datetimeFigureOut">
              <a:rPr lang="cs-CZ"/>
              <a:pPr>
                <a:defRPr/>
              </a:pPr>
              <a:t>27.10.2020</a:t>
            </a:fld>
            <a:endParaRPr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7CE25D9-792B-42BD-B023-0D5A2EB3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300955D-E72D-49DE-A411-63D4F6CBD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2B521-412C-45C6-992B-57A108EA679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24363160"/>
      </p:ext>
    </p:extLst>
  </p:cSld>
  <p:clrMapOvr>
    <a:masterClrMapping/>
  </p:clrMapOvr>
  <p:transition spd="slow"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08EB5ED-4559-44C1-B6C2-3C93F311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D500F-66DD-458E-9C36-52C5BE08183F}" type="datetimeFigureOut">
              <a:rPr lang="cs-CZ"/>
              <a:pPr>
                <a:defRPr/>
              </a:pPr>
              <a:t>27.10.2020</a:t>
            </a:fld>
            <a:endParaRPr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6543C05-D428-4624-B147-01DFFB8A4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10D7D02-5BE1-41AB-A06D-8239A6D91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B8D45-5BDB-47D6-80F8-2DC5BEE54D2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62607760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1" cy="252000"/>
          </a:xfrm>
        </p:spPr>
        <p:txBody>
          <a:bodyPr/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9C2204-1F01-4256-986A-B3DBDD339807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1" y="1692002"/>
            <a:ext cx="107532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63" y="6048048"/>
            <a:ext cx="1156255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448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87FA79AD-F028-4B9D-85A0-2BEEC0FF38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2" y="0"/>
            <a:ext cx="12134849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E8311ABF-4B95-473D-9D3A-3DEE417087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66" y="0"/>
            <a:ext cx="122301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3048000"/>
            <a:ext cx="5791200" cy="1362075"/>
          </a:xfrm>
        </p:spPr>
        <p:txBody>
          <a:bodyPr anchor="b"/>
          <a:lstStyle>
            <a:lvl1pPr algn="l" latinLnBrk="0">
              <a:defRPr lang="cs-CZ" sz="4000" b="1" cap="small" baseline="0">
                <a:solidFill>
                  <a:srgbClr val="003300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042400" y="5334000"/>
            <a:ext cx="2844800" cy="990600"/>
          </a:xfrm>
        </p:spPr>
        <p:txBody>
          <a:bodyPr rtlCol="0">
            <a:normAutofit/>
          </a:bodyPr>
          <a:lstStyle>
            <a:lvl1pPr marL="0" indent="0" algn="ctr" latinLnBrk="0">
              <a:buNone/>
              <a:defRPr lang="cs-CZ" sz="1800"/>
            </a:lvl1pPr>
          </a:lstStyle>
          <a:p>
            <a:pPr lvl="0"/>
            <a:r>
              <a:rPr lang="cs-CZ" noProof="0"/>
              <a:t>Klepnutím na ikonu přidáte obrázek.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438BB4D-0872-47EA-A85C-F5F2ACA2BD1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CF4C3-63C3-4730-9F44-AA9A51FA9B2D}" type="datetimeFigureOut">
              <a:rPr lang="cs-CZ"/>
              <a:pPr>
                <a:defRPr/>
              </a:pPr>
              <a:t>27.10.2020</a:t>
            </a:fld>
            <a:endParaRPr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395E563-F440-465F-BB8F-7659DD2E598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EAF7A26-1780-4164-B21B-52A1FAA2BA1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4757C-E783-44D8-92AB-5AC4D21417A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6372053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CA4E844E-99CC-4976-B038-AF2321682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70532-31B9-43B7-B6DC-E9CBE833121E}" type="datetimeFigureOut">
              <a:rPr lang="cs-CZ"/>
              <a:pPr>
                <a:defRPr/>
              </a:pPr>
              <a:t>27.10.2020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9BF658FF-503A-46A5-8269-A82DBA9FF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3F8329F9-4465-4ED4-B24E-FD0B0837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76875-82DB-42AD-987F-7D0C471188F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8660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F4690040-200F-4CA1-A661-5AB7F42F7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D9747-DC43-4C44-B617-CA9239F465B2}" type="datetimeFigureOut">
              <a:rPr lang="cs-CZ"/>
              <a:pPr>
                <a:defRPr/>
              </a:pPr>
              <a:t>27.10.2020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AD578109-89B9-4118-9792-014703C24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7C158CF9-80EF-4446-A733-3CFA5BCDF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C7588-2630-4B98-8AAF-E5E5480BFA8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74280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9C2204-1F01-4256-986A-B3DBDD339807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4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9" y="414000"/>
            <a:ext cx="2065729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88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1" y="1692002"/>
            <a:ext cx="107532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9C2204-1F01-4256-986A-B3DBDD339807}" type="slidenum">
              <a:rPr lang="cs-CZ" smtClean="0"/>
              <a:t>‹#›</a:t>
            </a:fld>
            <a:endParaRPr lang="cs-CZ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6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63" y="6048048"/>
            <a:ext cx="1156255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59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9C2204-1F01-4256-986A-B3DBDD339807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6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720000"/>
            <a:ext cx="107532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1" y="1692001"/>
            <a:ext cx="5219997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7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63" y="6048048"/>
            <a:ext cx="1156255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870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9" y="1695076"/>
            <a:ext cx="5218412" cy="3896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9C2204-1F01-4256-986A-B3DBDD339807}" type="slidenum">
              <a:rPr lang="cs-CZ" smtClean="0"/>
              <a:t>‹#›</a:t>
            </a:fld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7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63" y="6048048"/>
            <a:ext cx="1156255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364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2" y="1692004"/>
            <a:ext cx="3311525" cy="2230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9C2204-1F01-4256-986A-B3DBDD339807}" type="slidenum">
              <a:rPr lang="cs-CZ" smtClean="0"/>
              <a:t>‹#›</a:t>
            </a:fld>
            <a:endParaRPr 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4414271"/>
            <a:ext cx="3311999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2" y="4414271"/>
            <a:ext cx="3311999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1" y="4414270"/>
            <a:ext cx="3311999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7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20000" y="1692004"/>
            <a:ext cx="3311525" cy="2230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2" y="1692004"/>
            <a:ext cx="3311525" cy="2230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6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720000"/>
            <a:ext cx="107532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63" y="6048048"/>
            <a:ext cx="1156255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09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9C2204-1F01-4256-986A-B3DBDD339807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9" y="692152"/>
            <a:ext cx="5218412" cy="489963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63" y="6048048"/>
            <a:ext cx="1156255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91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9C2204-1F01-4256-986A-B3DBDD339807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1" y="692150"/>
            <a:ext cx="10753201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63" y="6048048"/>
            <a:ext cx="1156255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01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1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1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9C2204-1F01-4256-986A-B3DBDD339807}" type="slidenum">
              <a:rPr lang="cs-CZ" smtClean="0"/>
              <a:t>‹#›</a:t>
            </a:fld>
            <a:endParaRPr lang="cs-CZ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720000"/>
            <a:ext cx="10753201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1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  <p:extLst>
      <p:ext uri="{BB962C8B-B14F-4D97-AF65-F5344CB8AC3E}">
        <p14:creationId xmlns:p14="http://schemas.microsoft.com/office/powerpoint/2010/main" val="901646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9" r:id="rId18"/>
    <p:sldLayoutId id="2147483680" r:id="rId19"/>
    <p:sldLayoutId id="2147483681" r:id="rId20"/>
    <p:sldLayoutId id="2147483682" r:id="rId21"/>
    <p:sldLayoutId id="2147483683" r:id="rId22"/>
  </p:sldLayoutIdLst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4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omniprax.cz/water.php?pic=./obr/sfpo-02.jpg" TargetMode="External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SdEK79J4dw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youtube.com/watch?v=6kw6FOqa8Gg" TargetMode="External"/><Relationship Id="rId5" Type="http://schemas.openxmlformats.org/officeDocument/2006/relationships/hyperlink" Target="https://www.youtube.com/watch?v=LHqqvrm2j6g" TargetMode="External"/><Relationship Id="rId4" Type="http://schemas.openxmlformats.org/officeDocument/2006/relationships/hyperlink" Target="https://www.youtube.com/watch?v=T4qNgi4Vrvo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5.jpeg"/><Relationship Id="rId7" Type="http://schemas.openxmlformats.org/officeDocument/2006/relationships/hyperlink" Target="http://www.gigalekarna.cz/images/products/middle/3525.jpg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slide" Target="slide50.xml"/><Relationship Id="rId4" Type="http://schemas.openxmlformats.org/officeDocument/2006/relationships/notesSlide" Target="../notesSlides/notesSlide2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93A537-F085-4143-821A-542BE39BF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843210"/>
            <a:ext cx="11361600" cy="1171580"/>
          </a:xfrm>
        </p:spPr>
        <p:txBody>
          <a:bodyPr/>
          <a:lstStyle/>
          <a:p>
            <a:r>
              <a:rPr lang="cs-CZ" dirty="0"/>
              <a:t>Sledování vitálních funkcí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08EFB7C-9368-4FAB-85CE-63DC7064D4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Michal Pospíšil</a:t>
            </a: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07BC1D7-3833-4F34-B910-4B31260B05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74502" y="44268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8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0C5CFB-8E6F-4102-8733-A727971BA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 – </a:t>
            </a:r>
            <a:r>
              <a:rPr lang="cs-CZ" dirty="0" err="1"/>
              <a:t>Airway</a:t>
            </a:r>
            <a:r>
              <a:rPr lang="cs-CZ" dirty="0"/>
              <a:t> – průchodnost DC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3E81F3-69CD-457A-8130-108247B63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203" y="1779403"/>
            <a:ext cx="10753201" cy="3960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Soustředění se na zvukové fenomény zatím bez auskultace fonendoskopem (např. pacientova mluva)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Kontrola dutiny ústní (sledujeme známky otoku, velikost jazyka – čípku), tekutiny – sekret?</a:t>
            </a:r>
          </a:p>
          <a:p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Tak jak? – Průchodné/ V riziku / S obstrukcí parciální nebo úplnou</a:t>
            </a:r>
          </a:p>
        </p:txBody>
      </p:sp>
    </p:spTree>
    <p:extLst>
      <p:ext uri="{BB962C8B-B14F-4D97-AF65-F5344CB8AC3E}">
        <p14:creationId xmlns:p14="http://schemas.microsoft.com/office/powerpoint/2010/main" val="3060352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589789-A3F0-4AEC-9F36-C97C2E3D7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00" y="407483"/>
            <a:ext cx="10753201" cy="451576"/>
          </a:xfrm>
        </p:spPr>
        <p:txBody>
          <a:bodyPr>
            <a:normAutofit fontScale="90000"/>
          </a:bodyPr>
          <a:lstStyle/>
          <a:p>
            <a:r>
              <a:rPr lang="cs-CZ" dirty="0"/>
              <a:t>B – Dýchání – hodnocení funkce resp. systému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1457CD-7305-4084-B181-532CA52AD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478" y="1527443"/>
            <a:ext cx="10753201" cy="4634818"/>
          </a:xfrm>
        </p:spPr>
        <p:txBody>
          <a:bodyPr>
            <a:normAutofit fontScale="77500" lnSpcReduction="20000"/>
          </a:bodyPr>
          <a:lstStyle/>
          <a:p>
            <a:pPr marL="457200" indent="-457200" algn="just">
              <a:buFontTx/>
              <a:buChar char="-"/>
            </a:pPr>
            <a:r>
              <a:rPr lang="cs-CZ" dirty="0"/>
              <a:t>Měření dechové frekvence (RR, DF, f.), hloubku, pravidelnost</a:t>
            </a:r>
          </a:p>
          <a:p>
            <a:pPr marL="457200" indent="-457200" algn="just">
              <a:buFontTx/>
              <a:buChar char="-"/>
            </a:pPr>
            <a:r>
              <a:rPr lang="cs-CZ" dirty="0"/>
              <a:t>Fyziologická hodnota dechů u dospělého 12 – 20/ minutu</a:t>
            </a:r>
          </a:p>
          <a:p>
            <a:pPr marL="457200" indent="-457200" algn="just">
              <a:buFontTx/>
              <a:buChar char="-"/>
            </a:pPr>
            <a:r>
              <a:rPr lang="cs-CZ" dirty="0"/>
              <a:t>Měřit pohledem, </a:t>
            </a:r>
            <a:r>
              <a:rPr lang="cs-CZ" dirty="0" err="1"/>
              <a:t>kapnograficky</a:t>
            </a:r>
            <a:r>
              <a:rPr lang="cs-CZ" dirty="0"/>
              <a:t>, ventilátorem, či pomocí elektrod. </a:t>
            </a:r>
          </a:p>
          <a:p>
            <a:pPr marL="457200" indent="-457200" algn="just">
              <a:buFontTx/>
              <a:buChar char="-"/>
            </a:pPr>
            <a:r>
              <a:rPr lang="cs-CZ" dirty="0"/>
              <a:t>Pacient při vědomí by neměl vědět, že u něj měříme DF (počítat minimálně 30 sekund)</a:t>
            </a:r>
          </a:p>
          <a:p>
            <a:pPr marL="457200" indent="-457200" algn="just">
              <a:buFontTx/>
              <a:buChar char="-"/>
            </a:pPr>
            <a:r>
              <a:rPr lang="cs-CZ" dirty="0"/>
              <a:t>U dětí hodnotit spíše břišní forma dýchání – nutno odhalit, ale nevystresovat (počítat po dobu 1 minuty)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Pojmy: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dirty="0"/>
              <a:t>Inspirium/Expirium (1:2)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dirty="0"/>
              <a:t>Eupnoe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dirty="0"/>
              <a:t>Dyspnoe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dirty="0"/>
              <a:t>Tachypnoe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dirty="0"/>
              <a:t>Bradypnoe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dirty="0" err="1"/>
              <a:t>Normopnoe</a:t>
            </a:r>
            <a:endParaRPr lang="cs-CZ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dirty="0"/>
              <a:t>Hyperventilace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dirty="0"/>
              <a:t>Hypoventilace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4627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540C8D-5422-4F81-8B61-E12167E76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99" y="574424"/>
            <a:ext cx="10753201" cy="45157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B - Terminologie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7B5E8FD-EC6E-47DA-900D-A60E980E4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marL="365760" lvl="1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None/>
              <a:defRPr/>
            </a:pPr>
            <a:r>
              <a:rPr lang="cs-CZ" sz="2800" b="1" dirty="0"/>
              <a:t>eupnoe</a:t>
            </a:r>
            <a:r>
              <a:rPr lang="cs-CZ" sz="2800" dirty="0"/>
              <a:t> – normální počet dechů </a:t>
            </a:r>
          </a:p>
          <a:p>
            <a:pPr marL="548640" lvl="1" indent="-18288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cs-CZ" sz="2800" dirty="0"/>
          </a:p>
          <a:p>
            <a:pPr lvl="2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cs-CZ" sz="2800" u="sng" dirty="0"/>
              <a:t>novorozenec</a:t>
            </a:r>
            <a:r>
              <a:rPr lang="cs-CZ" sz="2800" dirty="0"/>
              <a:t> 40-60 dechů za minutu</a:t>
            </a:r>
          </a:p>
          <a:p>
            <a:pPr lvl="2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cs-CZ" sz="2800" u="sng" dirty="0"/>
              <a:t>kojenec</a:t>
            </a:r>
            <a:r>
              <a:rPr lang="cs-CZ" sz="2800" dirty="0"/>
              <a:t> 25-30 dechů za minutu</a:t>
            </a:r>
          </a:p>
          <a:p>
            <a:pPr lvl="2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cs-CZ" sz="2800" u="sng" dirty="0"/>
              <a:t>desetileté</a:t>
            </a:r>
            <a:r>
              <a:rPr lang="cs-CZ" sz="2800" dirty="0"/>
              <a:t> dítě 20 dechů za minutu</a:t>
            </a:r>
          </a:p>
          <a:p>
            <a:pPr lvl="2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cs-CZ" sz="2800" u="sng" dirty="0"/>
              <a:t>dospělý</a:t>
            </a:r>
            <a:r>
              <a:rPr lang="cs-CZ" sz="2800" dirty="0"/>
              <a:t> člověk 12-20 dechů za minutu</a:t>
            </a:r>
          </a:p>
          <a:p>
            <a:pPr marL="548640" lvl="1" indent="-18288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cs-CZ" sz="2800" b="1" dirty="0"/>
          </a:p>
          <a:p>
            <a:pPr marL="365760" lvl="1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None/>
              <a:defRPr/>
            </a:pPr>
            <a:r>
              <a:rPr lang="cs-CZ" sz="2800" b="1" dirty="0"/>
              <a:t>tachypnoe</a:t>
            </a:r>
            <a:r>
              <a:rPr lang="cs-CZ" sz="2800" dirty="0"/>
              <a:t> – zrychlené dýchání; ≥ 20/min.</a:t>
            </a:r>
          </a:p>
          <a:p>
            <a:pPr marL="365760" lvl="1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None/>
              <a:defRPr/>
            </a:pPr>
            <a:r>
              <a:rPr lang="cs-CZ" sz="2800" b="1" dirty="0"/>
              <a:t>bradypnoe</a:t>
            </a:r>
            <a:r>
              <a:rPr lang="cs-CZ" sz="2800" dirty="0"/>
              <a:t> – zpomalené dýchání; ≤ 12/min.</a:t>
            </a:r>
          </a:p>
          <a:p>
            <a:pPr marL="365760" lvl="1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None/>
              <a:defRPr/>
            </a:pPr>
            <a:r>
              <a:rPr lang="cs-CZ" sz="2800" b="1" dirty="0"/>
              <a:t>apnoe</a:t>
            </a:r>
            <a:r>
              <a:rPr lang="cs-CZ" sz="2800" dirty="0"/>
              <a:t> – zástava dýchání delší jak 10 s.+ pokles SaO</a:t>
            </a:r>
            <a:r>
              <a:rPr lang="cs-CZ" sz="2800" baseline="-25000" dirty="0"/>
              <a:t>2</a:t>
            </a:r>
            <a:endParaRPr lang="cs-CZ" sz="2800" dirty="0"/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cs-CZ" dirty="0"/>
          </a:p>
        </p:txBody>
      </p:sp>
      <p:pic>
        <p:nvPicPr>
          <p:cNvPr id="10244" name="Picture 2">
            <a:extLst>
              <a:ext uri="{FF2B5EF4-FFF2-40B4-BE49-F238E27FC236}">
                <a16:creationId xmlns:a16="http://schemas.microsoft.com/office/drawing/2014/main" id="{35E59317-FBFA-4D28-A0D4-3B36FE4D5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789" y="279264"/>
            <a:ext cx="307181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>
            <a:extLst>
              <a:ext uri="{FF2B5EF4-FFF2-40B4-BE49-F238E27FC236}">
                <a16:creationId xmlns:a16="http://schemas.microsoft.com/office/drawing/2014/main" id="{99EB1495-A9D2-4B66-9CF0-85C34A033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1612312"/>
            <a:ext cx="3071812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7F5B0D-96BE-4C53-9BBD-112D6E2DC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 - Saturace hemoglobinu kyslíkem (SO</a:t>
            </a:r>
            <a:r>
              <a:rPr lang="cs-CZ" baseline="-25000" dirty="0"/>
              <a:t>2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CE9CC0-F359-41AD-BF66-26B29E9D9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800" y="1544595"/>
            <a:ext cx="10753201" cy="4905631"/>
          </a:xfrm>
        </p:spPr>
        <p:txBody>
          <a:bodyPr>
            <a:normAutofit fontScale="6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Při iniciálním hodnocení měříme periferní saturaci (SpO</a:t>
            </a:r>
            <a:r>
              <a:rPr lang="cs-CZ" baseline="-25000" dirty="0"/>
              <a:t>2</a:t>
            </a:r>
            <a:r>
              <a:rPr lang="cs-CZ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Fyziologická norma &gt; 96 % bez podávaného kyslíku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Vždy je nutné hodnotit saturaci v souvislostech s vdechovanou směsí – samotná skutečnost, že pacient vyžaduje kyslík, znamená odchylku od normy a </a:t>
            </a:r>
            <a:r>
              <a:rPr lang="cs-CZ" dirty="0" err="1"/>
              <a:t>normosaturace</a:t>
            </a:r>
            <a:r>
              <a:rPr lang="cs-CZ" dirty="0"/>
              <a:t> zde neznamená fyziologický stav.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Zvýšená pozornost u pacientů s chronickou obstrukční plicní nemocí (CHOPN / COPD)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Kvalita snímané hodnoty může být ovlivněna mnoha faktory (okolní teplota, pulzní vlna – pletysmografie, světlo, barva kůže.)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r>
              <a:rPr lang="cs-CZ" dirty="0"/>
              <a:t>Pojmy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 err="1"/>
              <a:t>Normosaturace</a:t>
            </a: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 err="1"/>
              <a:t>Hyposaturace</a:t>
            </a: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Hypoxie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 err="1"/>
              <a:t>Hyperoxie</a:t>
            </a: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 err="1"/>
              <a:t>Hypoxémie</a:t>
            </a: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Hypoxie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Cyanóza periferní/centrální</a:t>
            </a:r>
          </a:p>
        </p:txBody>
      </p:sp>
    </p:spTree>
    <p:extLst>
      <p:ext uri="{BB962C8B-B14F-4D97-AF65-F5344CB8AC3E}">
        <p14:creationId xmlns:p14="http://schemas.microsoft.com/office/powerpoint/2010/main" val="2589547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2">
            <a:extLst>
              <a:ext uri="{FF2B5EF4-FFF2-40B4-BE49-F238E27FC236}">
                <a16:creationId xmlns:a16="http://schemas.microsoft.com/office/drawing/2014/main" id="{77A9F8A0-5AD9-499A-8D01-F3225292E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58775"/>
            <a:ext cx="8229600" cy="1143000"/>
          </a:xfrm>
        </p:spPr>
        <p:txBody>
          <a:bodyPr/>
          <a:lstStyle/>
          <a:p>
            <a:r>
              <a:rPr lang="cs-CZ" altLang="cs-CZ"/>
              <a:t>MĚŘENÍ PULZNÍM OXYMETREM</a:t>
            </a:r>
          </a:p>
        </p:txBody>
      </p:sp>
      <p:pic>
        <p:nvPicPr>
          <p:cNvPr id="21507" name="Picture 4">
            <a:extLst>
              <a:ext uri="{FF2B5EF4-FFF2-40B4-BE49-F238E27FC236}">
                <a16:creationId xmlns:a16="http://schemas.microsoft.com/office/drawing/2014/main" id="{556CD3BA-676A-4882-88F6-60BBBA35B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564" y="2057400"/>
            <a:ext cx="3017837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>
            <a:extLst>
              <a:ext uri="{FF2B5EF4-FFF2-40B4-BE49-F238E27FC236}">
                <a16:creationId xmlns:a16="http://schemas.microsoft.com/office/drawing/2014/main" id="{0FE70B62-7998-4F89-BC58-7C3057AA7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092576"/>
            <a:ext cx="3276600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8">
            <a:extLst>
              <a:ext uri="{FF2B5EF4-FFF2-40B4-BE49-F238E27FC236}">
                <a16:creationId xmlns:a16="http://schemas.microsoft.com/office/drawing/2014/main" id="{99AFB909-A3F7-4B7E-8C71-FF1BD38C9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676401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0">
            <a:extLst>
              <a:ext uri="{FF2B5EF4-FFF2-40B4-BE49-F238E27FC236}">
                <a16:creationId xmlns:a16="http://schemas.microsoft.com/office/drawing/2014/main" id="{A0262DB9-6423-4179-943C-761DC3931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676401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2">
            <a:extLst>
              <a:ext uri="{FF2B5EF4-FFF2-40B4-BE49-F238E27FC236}">
                <a16:creationId xmlns:a16="http://schemas.microsoft.com/office/drawing/2014/main" id="{F97DADA4-A4CB-4A6E-A7A9-19867A61C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4114800"/>
            <a:ext cx="210502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6" name="Picture 14" descr="PEDIPULSE, prstový pulzní oxymetr včetně adaptéru pro pediatrické použití">
            <a:hlinkClick r:id="rId8" tooltip="PEDIPULSE"/>
            <a:extLst>
              <a:ext uri="{FF2B5EF4-FFF2-40B4-BE49-F238E27FC236}">
                <a16:creationId xmlns:a16="http://schemas.microsoft.com/office/drawing/2014/main" id="{FB34FD5E-270B-4560-8752-895153CAE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99" y="1181100"/>
            <a:ext cx="72929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47528" y="908720"/>
            <a:ext cx="8229600" cy="1066800"/>
          </a:xfrm>
        </p:spPr>
        <p:txBody>
          <a:bodyPr/>
          <a:lstStyle/>
          <a:p>
            <a:r>
              <a:rPr lang="cs-CZ" dirty="0"/>
              <a:t>Auskultace bilaterálně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3458" y="2132856"/>
            <a:ext cx="9491544" cy="402487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Obstrukce horních cest </a:t>
            </a:r>
            <a:r>
              <a:rPr lang="cs-CZ" sz="2400" dirty="0">
                <a:hlinkClick r:id="rId3"/>
              </a:rPr>
              <a:t>STRIDOR</a:t>
            </a: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Obstrukce dolních cest poslech </a:t>
            </a:r>
            <a:r>
              <a:rPr lang="cs-CZ" sz="2400" dirty="0">
                <a:hlinkClick r:id="rId4"/>
              </a:rPr>
              <a:t>PÍSKOTY</a:t>
            </a: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Porucha na úrovni plicní tkáně </a:t>
            </a:r>
            <a:r>
              <a:rPr lang="cs-CZ" sz="2400" dirty="0">
                <a:hlinkClick r:id="rId5"/>
              </a:rPr>
              <a:t>CHRUPKY</a:t>
            </a: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Nepravidelné a neadekvátní dechové vzorce </a:t>
            </a:r>
            <a:r>
              <a:rPr lang="cs-CZ" sz="2400" dirty="0">
                <a:hlinkClick r:id="rId6"/>
              </a:rPr>
              <a:t>Chyne </a:t>
            </a:r>
            <a:r>
              <a:rPr lang="cs-CZ" sz="2400" dirty="0" err="1">
                <a:hlinkClick r:id="rId6"/>
              </a:rPr>
              <a:t>Stokes</a:t>
            </a:r>
            <a:endParaRPr lang="cs-CZ" sz="24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061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A163D3-85AE-494C-97CD-65FD758EA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Dechové vzorce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783F7E-4EBB-4315-9ECF-303E9B5AA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Biotovo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 err="1"/>
              <a:t>Kusmaulovo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 err="1"/>
              <a:t>Cheyne-stokesovo</a:t>
            </a:r>
            <a:endParaRPr lang="cs-CZ" dirty="0"/>
          </a:p>
        </p:txBody>
      </p:sp>
      <p:pic>
        <p:nvPicPr>
          <p:cNvPr id="4" name="Zástupný symbol pro obsah 3" descr="tumblr_inline_mgjjw9VW4y1rsikps.jpg">
            <a:extLst>
              <a:ext uri="{FF2B5EF4-FFF2-40B4-BE49-F238E27FC236}">
                <a16:creationId xmlns:a16="http://schemas.microsoft.com/office/drawing/2014/main" id="{2FCE43F2-E17D-4765-9F59-2F626364D8A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920" y="4200310"/>
            <a:ext cx="7214951" cy="246777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C4A6F4D-F4A0-4552-A9E6-3513A78F2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3516" y="1372310"/>
            <a:ext cx="4473328" cy="693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73631ED-6CD2-4A99-9852-238247E8BE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3516" y="2565480"/>
            <a:ext cx="3124471" cy="11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59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2BB62C-95F5-44D8-BAEE-A3BD863E5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99" y="494212"/>
            <a:ext cx="10753201" cy="451576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 err="1"/>
              <a:t>Kussmaulovo</a:t>
            </a:r>
            <a:br>
              <a:rPr lang="cs-CZ" dirty="0"/>
            </a:br>
            <a:r>
              <a:rPr lang="cs-CZ" dirty="0"/>
              <a:t>dýchání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4066B25-8138-46A9-9DAF-D15A34264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790" y="1998002"/>
            <a:ext cx="10753201" cy="4139998"/>
          </a:xfrm>
        </p:spPr>
        <p:txBody>
          <a:bodyPr rtlCol="0">
            <a:normAutofit fontScale="62500" lnSpcReduction="2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cs-CZ" dirty="0" err="1"/>
              <a:t>Kussmaulovo</a:t>
            </a:r>
            <a:r>
              <a:rPr lang="cs-CZ" dirty="0"/>
              <a:t> dýchání je hluboké, zrychlené dýchání. Zvýšení dechové frekvence a nadechovaného i vydechovaného objemu vzduchu má svoje opodstatnění, protože tento typ dýchání se aktivuje při rozvoji acidózy v organizmu člověka. Tehdy je v těle vysoká koncentrace kyselých látek a organizmus startuje mechanizmy vedoucí mimo jiné k jejich eliminaci: oxid uhličitý, který má kyselou povahu, je právě zrychlenými a prohloubenými výdechy z těla odstraňován, kdežto kyslík, látka zásadité povahy, je zrychlenými a prohloubenými vdechy do těla přiváděn. Tak se acidóza v těle snižuje a buněčné metabolické pochody se vracejí k normě.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cs-CZ" dirty="0"/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cs-CZ" dirty="0"/>
              <a:t>Tento typ dýchání bývá u diabetického kómatu z nahromadění </a:t>
            </a:r>
            <a:r>
              <a:rPr lang="cs-CZ" dirty="0" err="1"/>
              <a:t>ketokyselin</a:t>
            </a:r>
            <a:r>
              <a:rPr lang="cs-CZ" dirty="0"/>
              <a:t>, při metabolické acidóze, diabetickém kómatu, </a:t>
            </a:r>
            <a:r>
              <a:rPr lang="cs-CZ" dirty="0" err="1"/>
              <a:t>urémíi</a:t>
            </a:r>
            <a:r>
              <a:rPr lang="cs-CZ" dirty="0"/>
              <a:t>.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cs-CZ" dirty="0"/>
          </a:p>
        </p:txBody>
      </p:sp>
      <p:pic>
        <p:nvPicPr>
          <p:cNvPr id="14340" name="Picture 2">
            <a:extLst>
              <a:ext uri="{FF2B5EF4-FFF2-40B4-BE49-F238E27FC236}">
                <a16:creationId xmlns:a16="http://schemas.microsoft.com/office/drawing/2014/main" id="{8F8775DC-5691-4A5E-8224-911FB2755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7" b="16737"/>
          <a:stretch>
            <a:fillRect/>
          </a:stretch>
        </p:blipFill>
        <p:spPr bwMode="auto">
          <a:xfrm>
            <a:off x="4727575" y="115888"/>
            <a:ext cx="6096000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D235D4-FE00-4097-9515-F0857DE8C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146" y="454462"/>
            <a:ext cx="4691330" cy="1196101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err="1">
                <a:solidFill>
                  <a:schemeClr val="tx1"/>
                </a:solidFill>
              </a:rPr>
              <a:t>Cheyne-Stokesovo</a:t>
            </a:r>
            <a:r>
              <a:rPr lang="cs-CZ" dirty="0">
                <a:solidFill>
                  <a:schemeClr val="tx1"/>
                </a:solidFill>
              </a:rPr>
              <a:t> dýchání</a:t>
            </a:r>
          </a:p>
        </p:txBody>
      </p:sp>
      <p:sp>
        <p:nvSpPr>
          <p:cNvPr id="15363" name="Zástupný symbol pro obsah 2">
            <a:extLst>
              <a:ext uri="{FF2B5EF4-FFF2-40B4-BE49-F238E27FC236}">
                <a16:creationId xmlns:a16="http://schemas.microsoft.com/office/drawing/2014/main" id="{25FE36C9-F07B-4D16-81EA-A7F04BCE4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146" y="1844676"/>
            <a:ext cx="9856454" cy="4752975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cs-CZ" altLang="cs-CZ" dirty="0" err="1"/>
              <a:t>Cheyne-Stokesovo</a:t>
            </a:r>
            <a:r>
              <a:rPr lang="cs-CZ" altLang="cs-CZ" dirty="0"/>
              <a:t> dýchání se projevuje mělkými nádechy a výdechy, které se postupně prohlubují, přecházejí v těžké oddychování, pak se změlčují a nastává pauza bezdeší. Po ní ale dýchání opět nastoupí, nejdříve je mělké, ale postupně se stává hlubším, a když dosáhne určité mohutnosti, opět se změlčuje až k bezdeší.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Objevuje se při závažných stavech, jakými jsou onemocnění srdce, zejména srdeční selhání, u uremie, při těžké pneumonii a u poruch centrálního nervového systému. Bývá ukazatelem zhoršování zdravotního stavu, časté je v terminálním stadiu života.</a:t>
            </a:r>
          </a:p>
          <a:p>
            <a:pPr eaLnBrk="1" hangingPunct="1"/>
            <a:endParaRPr lang="cs-CZ" altLang="cs-CZ" dirty="0"/>
          </a:p>
        </p:txBody>
      </p:sp>
      <p:pic>
        <p:nvPicPr>
          <p:cNvPr id="15364" name="Picture 2">
            <a:extLst>
              <a:ext uri="{FF2B5EF4-FFF2-40B4-BE49-F238E27FC236}">
                <a16:creationId xmlns:a16="http://schemas.microsoft.com/office/drawing/2014/main" id="{1F50E549-DAEF-4D49-8A32-591C18A78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46"/>
          <a:stretch>
            <a:fillRect/>
          </a:stretch>
        </p:blipFill>
        <p:spPr bwMode="auto">
          <a:xfrm>
            <a:off x="5885935" y="260349"/>
            <a:ext cx="6096000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EB065C-4AC7-4581-8337-569AB1FF7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err="1">
                <a:solidFill>
                  <a:schemeClr val="tx1"/>
                </a:solidFill>
              </a:rPr>
              <a:t>Biotovo</a:t>
            </a:r>
            <a:r>
              <a:rPr lang="cs-CZ" dirty="0">
                <a:solidFill>
                  <a:schemeClr val="tx1"/>
                </a:solidFill>
              </a:rPr>
              <a:t> dýchání </a:t>
            </a:r>
          </a:p>
        </p:txBody>
      </p:sp>
      <p:sp>
        <p:nvSpPr>
          <p:cNvPr id="16387" name="Zástupný symbol pro obsah 2">
            <a:extLst>
              <a:ext uri="{FF2B5EF4-FFF2-40B4-BE49-F238E27FC236}">
                <a16:creationId xmlns:a16="http://schemas.microsoft.com/office/drawing/2014/main" id="{9915BDCB-DAB4-4A53-8ECE-1615F8B51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692002"/>
            <a:ext cx="10753201" cy="4445998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cs-CZ" altLang="cs-CZ" dirty="0" err="1"/>
              <a:t>Biotovo</a:t>
            </a:r>
            <a:r>
              <a:rPr lang="cs-CZ" altLang="cs-CZ" dirty="0"/>
              <a:t> dýchání je nepravidelné co do hloubky i frekvence a je přerušováno pauzou bezdeší (apnoickou pauzou). Různě hluboké dechové vlny se nepravidelně střídají s apnoickou pauzou.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Tento typ dýchání se vyskytuje při závažných poruchách dechového centra při poranění mozku, u meningitid a encefalitid, kdy je snížena dráždivost dýchacího centra, dále při zvýšeném intrakraniálním tlaku, který vzniká při krvácení do mozku, edému mozku, nádoru. Může se také vyskytovat u nezralých novorozenců.</a:t>
            </a:r>
          </a:p>
          <a:p>
            <a:pPr eaLnBrk="1" hangingPunct="1"/>
            <a:endParaRPr lang="cs-CZ" altLang="cs-CZ" dirty="0"/>
          </a:p>
        </p:txBody>
      </p:sp>
      <p:pic>
        <p:nvPicPr>
          <p:cNvPr id="16388" name="Picture 2">
            <a:extLst>
              <a:ext uri="{FF2B5EF4-FFF2-40B4-BE49-F238E27FC236}">
                <a16:creationId xmlns:a16="http://schemas.microsoft.com/office/drawing/2014/main" id="{16030604-99E5-4870-A69A-F92B78979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" t="27986" r="5521" b="16132"/>
          <a:stretch>
            <a:fillRect/>
          </a:stretch>
        </p:blipFill>
        <p:spPr bwMode="auto">
          <a:xfrm>
            <a:off x="5303839" y="260350"/>
            <a:ext cx="5432425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963DF4-3BA2-494D-BC08-65397ABFF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Terminologie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C4F2D2-3905-4A57-A82D-725B95C5F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709255"/>
            <a:ext cx="10753201" cy="4139998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Fyziologické</a:t>
            </a:r>
            <a:r>
              <a:rPr lang="en-US" dirty="0"/>
              <a:t> </a:t>
            </a:r>
            <a:r>
              <a:rPr lang="cs-CZ" dirty="0"/>
              <a:t>funkce (FF) x vitální funkce</a:t>
            </a:r>
            <a:r>
              <a:rPr lang="en-US" dirty="0"/>
              <a:t> </a:t>
            </a:r>
            <a:r>
              <a:rPr lang="cs-CZ" dirty="0"/>
              <a:t>(VF)</a:t>
            </a:r>
          </a:p>
          <a:p>
            <a:pPr marL="0" indent="0">
              <a:buNone/>
            </a:pPr>
            <a:r>
              <a:rPr lang="cs-CZ" dirty="0"/>
              <a:t> - pokud se hodnota vitální funkce pohybuje v normě, hovoříme o fyziologické.  </a:t>
            </a:r>
          </a:p>
          <a:p>
            <a:endParaRPr lang="cs-CZ" dirty="0"/>
          </a:p>
          <a:p>
            <a:r>
              <a:rPr lang="cs-CZ" dirty="0"/>
              <a:t>Hodnocení „</a:t>
            </a:r>
            <a:r>
              <a:rPr lang="cs-CZ" dirty="0" err="1"/>
              <a:t>hands</a:t>
            </a:r>
            <a:r>
              <a:rPr lang="cs-CZ" dirty="0"/>
              <a:t> </a:t>
            </a:r>
            <a:r>
              <a:rPr lang="cs-CZ" dirty="0" err="1"/>
              <a:t>off</a:t>
            </a:r>
            <a:r>
              <a:rPr lang="cs-CZ" dirty="0"/>
              <a:t>“ (např.: rozhovor a BBB, ISBAR)</a:t>
            </a:r>
          </a:p>
          <a:p>
            <a:endParaRPr lang="cs-CZ" dirty="0"/>
          </a:p>
          <a:p>
            <a:r>
              <a:rPr lang="cs-CZ" dirty="0"/>
              <a:t>Hodnocení „</a:t>
            </a:r>
            <a:r>
              <a:rPr lang="cs-CZ" dirty="0" err="1"/>
              <a:t>hands</a:t>
            </a:r>
            <a:r>
              <a:rPr lang="cs-CZ" dirty="0"/>
              <a:t> on“ (např.: ABCDE – algoritmus, </a:t>
            </a:r>
            <a:r>
              <a:rPr lang="cs-CZ" dirty="0" err="1"/>
              <a:t>Apgar</a:t>
            </a:r>
            <a:r>
              <a:rPr lang="cs-CZ" dirty="0"/>
              <a:t> </a:t>
            </a:r>
            <a:r>
              <a:rPr lang="cs-CZ" dirty="0" err="1"/>
              <a:t>score</a:t>
            </a:r>
            <a:r>
              <a:rPr lang="cs-CZ" dirty="0"/>
              <a:t>..)</a:t>
            </a:r>
          </a:p>
          <a:p>
            <a:endParaRPr lang="cs-CZ" dirty="0"/>
          </a:p>
          <a:p>
            <a:r>
              <a:rPr lang="cs-CZ" dirty="0"/>
              <a:t>Velké množství zkratek – kombinujících češtinu, angličtinu a latinu</a:t>
            </a:r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60A197E-1AE9-4276-97B7-780FF0E50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64438" y="2491596"/>
            <a:ext cx="621102" cy="609600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FB4C223-B98B-428E-93E1-AC92A0DB51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6936" y="48439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6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0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91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2128C6-473D-44D7-B771-B29F48299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B - Jak mohu vyhodnotit bez nálezu fenoménů?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161C15-7160-4E63-86E2-9F48725E2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847286"/>
            <a:ext cx="10753201" cy="3960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Stabilní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Spontánní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 err="1"/>
              <a:t>Normopnoe</a:t>
            </a:r>
            <a:r>
              <a:rPr lang="cs-CZ" dirty="0"/>
              <a:t>/Eupnoe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Kompenzované</a:t>
            </a:r>
          </a:p>
        </p:txBody>
      </p:sp>
    </p:spTree>
    <p:extLst>
      <p:ext uri="{BB962C8B-B14F-4D97-AF65-F5344CB8AC3E}">
        <p14:creationId xmlns:p14="http://schemas.microsoft.com/office/powerpoint/2010/main" val="1049959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 - Kardiovaskulární systém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1341" y="1825625"/>
            <a:ext cx="9803183" cy="416740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cs-CZ" dirty="0"/>
              <a:t>Pulz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Arteriální tlak (NIBP/IBP) – znát hodnoty MAP a stanovit si hraniční hodnoty individuálně.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CRT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EKG a centrální venózní tlak budou náplní další lekce</a:t>
            </a:r>
          </a:p>
        </p:txBody>
      </p:sp>
    </p:spTree>
    <p:extLst>
      <p:ext uri="{BB962C8B-B14F-4D97-AF65-F5344CB8AC3E}">
        <p14:creationId xmlns:p14="http://schemas.microsoft.com/office/powerpoint/2010/main" val="4115745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text 1">
            <a:extLst>
              <a:ext uri="{FF2B5EF4-FFF2-40B4-BE49-F238E27FC236}">
                <a16:creationId xmlns:a16="http://schemas.microsoft.com/office/drawing/2014/main" id="{8BDC619F-E38C-4C6D-B65D-212CD9CCCA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8162" y="1612508"/>
            <a:ext cx="10753201" cy="4528800"/>
          </a:xfrm>
        </p:spPr>
        <p:txBody>
          <a:bodyPr/>
          <a:lstStyle/>
          <a:p>
            <a:pPr marL="457200" indent="-4572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dirty="0"/>
              <a:t>Pulz vzniká nárazem krevního proudu na stěnu tepen. Pulz je projevem činnosti levé srdeční komory, která se při systole stáhne a vypudí krev do aorty.</a:t>
            </a:r>
          </a:p>
          <a:p>
            <a:pPr marL="457200" indent="-4572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cs-CZ" altLang="cs-CZ" dirty="0"/>
          </a:p>
          <a:p>
            <a:pPr marL="457200" indent="-4572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dirty="0"/>
              <a:t>Stěny cév jsou pružné, a tak se tepová vlna přenáší postupně na celý tepenný systém. Tepovou vlnu můžeme zachytit i na periferních tepnách. </a:t>
            </a:r>
          </a:p>
          <a:p>
            <a:pPr marL="457200" indent="-4572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cs-CZ" altLang="cs-CZ" dirty="0"/>
          </a:p>
          <a:p>
            <a:pPr marL="457200" indent="-4572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dirty="0"/>
              <a:t>Frekvence pulzu je odrazem frekvence srdečních systol a je ovlivňována vegetativním nervovým systémem.</a:t>
            </a:r>
            <a:endParaRPr lang="cs-CZ" altLang="cs-CZ" dirty="0">
              <a:solidFill>
                <a:srgbClr val="000000"/>
              </a:solidFill>
            </a:endParaRPr>
          </a:p>
        </p:txBody>
      </p:sp>
      <p:sp>
        <p:nvSpPr>
          <p:cNvPr id="7171" name="Nadpis 2">
            <a:extLst>
              <a:ext uri="{FF2B5EF4-FFF2-40B4-BE49-F238E27FC236}">
                <a16:creationId xmlns:a16="http://schemas.microsoft.com/office/drawing/2014/main" id="{B750AF6E-BC3D-430A-BFAE-4FFCAAED2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5877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/>
              <a:t>DEFINICE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ástupný symbol pro text 1">
            <a:extLst>
              <a:ext uri="{FF2B5EF4-FFF2-40B4-BE49-F238E27FC236}">
                <a16:creationId xmlns:a16="http://schemas.microsoft.com/office/drawing/2014/main" id="{0B7D0013-ADAD-4C30-8E5B-C29352A208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dirty="0"/>
              <a:t>Věk (s věkem klesá)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dirty="0"/>
              <a:t>Denní rytmus a pohybová aktivita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dirty="0"/>
              <a:t>Léky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dirty="0"/>
              <a:t>Změny polohy (v leže nižší)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dirty="0"/>
              <a:t>Stres, úzkost, strach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dirty="0"/>
              <a:t>Krvácení (snížení objemu snižuje)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dirty="0"/>
              <a:t>Tělesná teplota (1°C zvýší TT o 8-10 P/min)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dirty="0"/>
              <a:t>Pohlaví (muži zpravidla nižší)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dirty="0"/>
              <a:t>Kondice</a:t>
            </a:r>
          </a:p>
        </p:txBody>
      </p:sp>
      <p:sp>
        <p:nvSpPr>
          <p:cNvPr id="8195" name="Nadpis 2">
            <a:extLst>
              <a:ext uri="{FF2B5EF4-FFF2-40B4-BE49-F238E27FC236}">
                <a16:creationId xmlns:a16="http://schemas.microsoft.com/office/drawing/2014/main" id="{C252F64F-CDF1-4EF5-86C7-B3DB74C8C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58775"/>
            <a:ext cx="8229600" cy="1143000"/>
          </a:xfrm>
        </p:spPr>
        <p:txBody>
          <a:bodyPr/>
          <a:lstStyle/>
          <a:p>
            <a:r>
              <a:rPr lang="cs-CZ" altLang="cs-CZ" b="1"/>
              <a:t>Faktory ovlivňující pulz</a:t>
            </a:r>
            <a:endParaRPr lang="cs-CZ" altLang="cs-CZ"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3573BA34-2DD6-40EB-9118-8EBF329FA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022" y="1414462"/>
            <a:ext cx="28194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text 1">
            <a:extLst>
              <a:ext uri="{FF2B5EF4-FFF2-40B4-BE49-F238E27FC236}">
                <a16:creationId xmlns:a16="http://schemas.microsoft.com/office/drawing/2014/main" id="{C51C4499-31F8-4F20-B20B-90DBFD09B1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 err="1"/>
              <a:t>arteria</a:t>
            </a:r>
            <a:r>
              <a:rPr lang="cs-CZ" altLang="cs-CZ" dirty="0"/>
              <a:t> </a:t>
            </a:r>
            <a:r>
              <a:rPr lang="cs-CZ" altLang="cs-CZ" dirty="0" err="1"/>
              <a:t>temporalis</a:t>
            </a:r>
            <a:r>
              <a:rPr lang="cs-CZ" altLang="cs-CZ" dirty="0"/>
              <a:t> (spánková tepna)</a:t>
            </a:r>
          </a:p>
          <a:p>
            <a:r>
              <a:rPr lang="cs-CZ" altLang="cs-CZ" dirty="0" err="1"/>
              <a:t>arteria</a:t>
            </a:r>
            <a:r>
              <a:rPr lang="cs-CZ" altLang="cs-CZ" dirty="0"/>
              <a:t> </a:t>
            </a:r>
            <a:r>
              <a:rPr lang="cs-CZ" altLang="cs-CZ" dirty="0" err="1"/>
              <a:t>carotis</a:t>
            </a:r>
            <a:r>
              <a:rPr lang="cs-CZ" altLang="cs-CZ" dirty="0"/>
              <a:t> (krkavice, krční tepna)</a:t>
            </a:r>
          </a:p>
          <a:p>
            <a:r>
              <a:rPr lang="cs-CZ" altLang="cs-CZ" dirty="0" err="1"/>
              <a:t>arteria</a:t>
            </a:r>
            <a:r>
              <a:rPr lang="cs-CZ" altLang="cs-CZ" dirty="0"/>
              <a:t> </a:t>
            </a:r>
            <a:r>
              <a:rPr lang="cs-CZ" altLang="cs-CZ" dirty="0" err="1"/>
              <a:t>brachialis</a:t>
            </a:r>
            <a:r>
              <a:rPr lang="cs-CZ" altLang="cs-CZ" dirty="0"/>
              <a:t> (pažní tepna)</a:t>
            </a:r>
          </a:p>
          <a:p>
            <a:r>
              <a:rPr lang="cs-CZ" altLang="cs-CZ" dirty="0" err="1"/>
              <a:t>arteria</a:t>
            </a:r>
            <a:r>
              <a:rPr lang="cs-CZ" altLang="cs-CZ" dirty="0"/>
              <a:t> </a:t>
            </a:r>
            <a:r>
              <a:rPr lang="cs-CZ" altLang="cs-CZ" dirty="0" err="1"/>
              <a:t>radialis</a:t>
            </a:r>
            <a:r>
              <a:rPr lang="cs-CZ" altLang="cs-CZ" dirty="0"/>
              <a:t> (vřetenní tepna)</a:t>
            </a:r>
          </a:p>
          <a:p>
            <a:r>
              <a:rPr lang="cs-CZ" altLang="cs-CZ" dirty="0" err="1"/>
              <a:t>arteria</a:t>
            </a:r>
            <a:r>
              <a:rPr lang="cs-CZ" altLang="cs-CZ" dirty="0"/>
              <a:t> </a:t>
            </a:r>
            <a:r>
              <a:rPr lang="cs-CZ" altLang="cs-CZ" dirty="0" err="1"/>
              <a:t>femoralis</a:t>
            </a:r>
            <a:r>
              <a:rPr lang="cs-CZ" altLang="cs-CZ" dirty="0"/>
              <a:t> (stehenní tepna)</a:t>
            </a:r>
          </a:p>
          <a:p>
            <a:r>
              <a:rPr lang="cs-CZ" altLang="cs-CZ" dirty="0" err="1"/>
              <a:t>arteria</a:t>
            </a:r>
            <a:r>
              <a:rPr lang="cs-CZ" altLang="cs-CZ" dirty="0"/>
              <a:t> </a:t>
            </a:r>
            <a:r>
              <a:rPr lang="cs-CZ" altLang="cs-CZ" dirty="0" err="1"/>
              <a:t>poplitea</a:t>
            </a:r>
            <a:r>
              <a:rPr lang="cs-CZ" altLang="cs-CZ" dirty="0"/>
              <a:t> (podkolenní tepna)</a:t>
            </a:r>
          </a:p>
          <a:p>
            <a:r>
              <a:rPr lang="cs-CZ" altLang="cs-CZ" dirty="0" err="1"/>
              <a:t>arteria</a:t>
            </a:r>
            <a:r>
              <a:rPr lang="cs-CZ" altLang="cs-CZ" dirty="0"/>
              <a:t> </a:t>
            </a:r>
            <a:r>
              <a:rPr lang="cs-CZ" altLang="cs-CZ" dirty="0" err="1"/>
              <a:t>tibialis</a:t>
            </a:r>
            <a:r>
              <a:rPr lang="cs-CZ" altLang="cs-CZ" dirty="0"/>
              <a:t> </a:t>
            </a:r>
            <a:r>
              <a:rPr lang="cs-CZ" altLang="cs-CZ" dirty="0" err="1"/>
              <a:t>posterior</a:t>
            </a:r>
            <a:r>
              <a:rPr lang="cs-CZ" altLang="cs-CZ" dirty="0"/>
              <a:t> (zadní holenní tepna)</a:t>
            </a:r>
          </a:p>
          <a:p>
            <a:r>
              <a:rPr lang="cs-CZ" altLang="cs-CZ" dirty="0" err="1"/>
              <a:t>arteria</a:t>
            </a:r>
            <a:r>
              <a:rPr lang="cs-CZ" altLang="cs-CZ" dirty="0"/>
              <a:t> </a:t>
            </a:r>
            <a:r>
              <a:rPr lang="cs-CZ" altLang="cs-CZ" dirty="0" err="1"/>
              <a:t>dorzalis</a:t>
            </a:r>
            <a:r>
              <a:rPr lang="cs-CZ" altLang="cs-CZ" dirty="0"/>
              <a:t> </a:t>
            </a:r>
            <a:r>
              <a:rPr lang="cs-CZ" altLang="cs-CZ" dirty="0" err="1"/>
              <a:t>pedis</a:t>
            </a:r>
            <a:r>
              <a:rPr lang="cs-CZ" altLang="cs-CZ" dirty="0"/>
              <a:t> (tepna hřbetu nohy)</a:t>
            </a:r>
          </a:p>
          <a:p>
            <a:r>
              <a:rPr lang="cs-CZ" altLang="cs-CZ" dirty="0"/>
              <a:t>apikální puls (hrot srdce - u dětí do 3 let)</a:t>
            </a:r>
          </a:p>
        </p:txBody>
      </p:sp>
      <p:sp>
        <p:nvSpPr>
          <p:cNvPr id="10243" name="Nadpis 2">
            <a:extLst>
              <a:ext uri="{FF2B5EF4-FFF2-40B4-BE49-F238E27FC236}">
                <a16:creationId xmlns:a16="http://schemas.microsoft.com/office/drawing/2014/main" id="{7848DD67-57AD-469F-B48C-5F93E62CA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573" y="577678"/>
            <a:ext cx="8229600" cy="1143000"/>
          </a:xfrm>
        </p:spPr>
        <p:txBody>
          <a:bodyPr/>
          <a:lstStyle/>
          <a:p>
            <a:r>
              <a:rPr lang="cs-CZ" altLang="cs-CZ" b="1" dirty="0"/>
              <a:t>Místa měření pulzu ?</a:t>
            </a:r>
            <a:endParaRPr lang="cs-CZ" altLang="cs-CZ" dirty="0"/>
          </a:p>
        </p:txBody>
      </p:sp>
      <p:pic>
        <p:nvPicPr>
          <p:cNvPr id="10244" name="Picture 6">
            <a:extLst>
              <a:ext uri="{FF2B5EF4-FFF2-40B4-BE49-F238E27FC236}">
                <a16:creationId xmlns:a16="http://schemas.microsoft.com/office/drawing/2014/main" id="{1A18E087-9D09-4C97-95AA-CBCA70920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978" y="1026000"/>
            <a:ext cx="3170926" cy="4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Zástupný symbol pro text 1">
            <a:extLst>
              <a:ext uri="{FF2B5EF4-FFF2-40B4-BE49-F238E27FC236}">
                <a16:creationId xmlns:a16="http://schemas.microsoft.com/office/drawing/2014/main" id="{8CFB61F7-A636-44F3-909B-4E058C7ECD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dirty="0"/>
              <a:t>Frekvenci (počet tepů za minutu)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alt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dirty="0"/>
              <a:t>Rytmus (pravidelnost)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alt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dirty="0"/>
              <a:t>Kvalitu (hmatnost)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alt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dirty="0"/>
              <a:t>Symetrii - rozdílnost.</a:t>
            </a:r>
          </a:p>
          <a:p>
            <a:pPr>
              <a:buFontTx/>
              <a:buNone/>
            </a:pPr>
            <a:endParaRPr lang="cs-CZ" altLang="cs-CZ" dirty="0"/>
          </a:p>
        </p:txBody>
      </p:sp>
      <p:sp>
        <p:nvSpPr>
          <p:cNvPr id="11268" name="Nadpis 2">
            <a:extLst>
              <a:ext uri="{FF2B5EF4-FFF2-40B4-BE49-F238E27FC236}">
                <a16:creationId xmlns:a16="http://schemas.microsoft.com/office/drawing/2014/main" id="{D30738B4-5CEA-4037-88B3-B5060F41C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00" y="556483"/>
            <a:ext cx="8229600" cy="1143000"/>
          </a:xfrm>
        </p:spPr>
        <p:txBody>
          <a:bodyPr/>
          <a:lstStyle/>
          <a:p>
            <a:r>
              <a:rPr lang="cs-CZ" altLang="cs-CZ" dirty="0"/>
              <a:t>U pulzu hodnotíme: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Miroslav\AppData\Local\Microsoft\Windows\Temporary Internet Files\Content.IE5\BZX6HBA0\MC900438742[1].jpg">
            <a:extLst>
              <a:ext uri="{FF2B5EF4-FFF2-40B4-BE49-F238E27FC236}">
                <a16:creationId xmlns:a16="http://schemas.microsoft.com/office/drawing/2014/main" id="{F0CAB9FC-08E6-4D28-B48F-128F79A0B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809565" y="769159"/>
            <a:ext cx="2662436" cy="1614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91" name="Zástupný symbol pro text 1">
            <a:extLst>
              <a:ext uri="{FF2B5EF4-FFF2-40B4-BE49-F238E27FC236}">
                <a16:creationId xmlns:a16="http://schemas.microsoft.com/office/drawing/2014/main" id="{E21BCC28-C7E4-4B48-901A-804E32E9C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4724" y="2128841"/>
            <a:ext cx="10753201" cy="3960000"/>
          </a:xfrm>
        </p:spPr>
        <p:txBody>
          <a:bodyPr/>
          <a:lstStyle/>
          <a:p>
            <a:pPr lvl="1"/>
            <a:r>
              <a:rPr lang="cs-CZ" altLang="cs-CZ" sz="2000" dirty="0">
                <a:solidFill>
                  <a:srgbClr val="002060"/>
                </a:solidFill>
              </a:rPr>
              <a:t>fyziologická</a:t>
            </a:r>
            <a:r>
              <a:rPr lang="cs-CZ" altLang="cs-CZ" sz="2000" dirty="0"/>
              <a:t> tepová frekvence:</a:t>
            </a:r>
          </a:p>
          <a:p>
            <a:pPr lvl="1"/>
            <a:r>
              <a:rPr lang="cs-CZ" altLang="cs-CZ" sz="2000" dirty="0"/>
              <a:t> </a:t>
            </a:r>
          </a:p>
          <a:p>
            <a:pPr lvl="2"/>
            <a:r>
              <a:rPr lang="cs-CZ" altLang="cs-CZ" sz="2000" b="1" dirty="0"/>
              <a:t>dospělý</a:t>
            </a:r>
            <a:r>
              <a:rPr lang="cs-CZ" altLang="cs-CZ" sz="2000" dirty="0"/>
              <a:t> člověk: 50-90 tepů za minutu</a:t>
            </a:r>
          </a:p>
          <a:p>
            <a:pPr lvl="2"/>
            <a:r>
              <a:rPr lang="cs-CZ" altLang="cs-CZ" sz="2000" b="1" dirty="0"/>
              <a:t>novorozenec</a:t>
            </a:r>
            <a:r>
              <a:rPr lang="cs-CZ" altLang="cs-CZ" sz="2000" dirty="0"/>
              <a:t>: 100-160 tepů za minutu</a:t>
            </a:r>
          </a:p>
          <a:p>
            <a:pPr lvl="2"/>
            <a:r>
              <a:rPr lang="cs-CZ" altLang="cs-CZ" sz="2000" b="1" dirty="0"/>
              <a:t>kojenec</a:t>
            </a:r>
            <a:r>
              <a:rPr lang="cs-CZ" altLang="cs-CZ" sz="2000" dirty="0"/>
              <a:t>: 100-120 tepů za minutu</a:t>
            </a:r>
          </a:p>
          <a:p>
            <a:pPr lvl="2"/>
            <a:endParaRPr lang="cs-CZ" altLang="cs-CZ" sz="2000" dirty="0"/>
          </a:p>
          <a:p>
            <a:pPr lvl="1"/>
            <a:r>
              <a:rPr lang="cs-CZ" altLang="cs-CZ" sz="2000" b="1" dirty="0">
                <a:solidFill>
                  <a:srgbClr val="0070C0"/>
                </a:solidFill>
              </a:rPr>
              <a:t>tachykardie</a:t>
            </a:r>
            <a:r>
              <a:rPr lang="cs-CZ" altLang="cs-CZ" sz="2000" dirty="0"/>
              <a:t> – zrychlená tepová frekvence, hodnoty </a:t>
            </a:r>
            <a:r>
              <a:rPr lang="cs-CZ" altLang="cs-CZ" sz="2000" dirty="0">
                <a:solidFill>
                  <a:srgbClr val="0070C0"/>
                </a:solidFill>
              </a:rPr>
              <a:t>vyšší než 90 tepů </a:t>
            </a:r>
            <a:r>
              <a:rPr lang="cs-CZ" altLang="cs-CZ" sz="2000" dirty="0"/>
              <a:t>za minutu u dospělého člověka</a:t>
            </a:r>
          </a:p>
          <a:p>
            <a:pPr lvl="1"/>
            <a:endParaRPr lang="cs-CZ" altLang="cs-CZ" sz="2000" dirty="0"/>
          </a:p>
          <a:p>
            <a:pPr lvl="1"/>
            <a:r>
              <a:rPr lang="cs-CZ" altLang="cs-CZ" sz="2000" b="1" dirty="0">
                <a:solidFill>
                  <a:srgbClr val="002060"/>
                </a:solidFill>
              </a:rPr>
              <a:t>bradykardie</a:t>
            </a:r>
            <a:r>
              <a:rPr lang="cs-CZ" altLang="cs-CZ" sz="2000" dirty="0"/>
              <a:t> – zpomalená tepová frekvence, hodnoty </a:t>
            </a:r>
            <a:r>
              <a:rPr lang="cs-CZ" altLang="cs-CZ" sz="2000" dirty="0">
                <a:solidFill>
                  <a:srgbClr val="002060"/>
                </a:solidFill>
              </a:rPr>
              <a:t>nižší než 50 </a:t>
            </a:r>
            <a:r>
              <a:rPr lang="cs-CZ" altLang="cs-CZ" sz="2000" dirty="0"/>
              <a:t>tepů za minutu u dospělého člověka</a:t>
            </a:r>
          </a:p>
          <a:p>
            <a:pPr lvl="1"/>
            <a:endParaRPr lang="cs-CZ" altLang="cs-CZ" sz="2000" dirty="0"/>
          </a:p>
          <a:p>
            <a:pPr lvl="1"/>
            <a:r>
              <a:rPr lang="cs-CZ" altLang="cs-CZ" sz="2000" b="1" dirty="0" err="1">
                <a:solidFill>
                  <a:srgbClr val="002060"/>
                </a:solidFill>
              </a:rPr>
              <a:t>normokardie</a:t>
            </a:r>
            <a:r>
              <a:rPr lang="cs-CZ" altLang="cs-CZ" sz="2000" dirty="0"/>
              <a:t> –hodnoty v normě mezi 50 – 90 tepů za minutu</a:t>
            </a:r>
          </a:p>
        </p:txBody>
      </p:sp>
      <p:sp>
        <p:nvSpPr>
          <p:cNvPr id="12292" name="Nadpis 2">
            <a:extLst>
              <a:ext uri="{FF2B5EF4-FFF2-40B4-BE49-F238E27FC236}">
                <a16:creationId xmlns:a16="http://schemas.microsoft.com/office/drawing/2014/main" id="{86512477-1BC8-40FC-906D-6D9B35571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011" y="661087"/>
            <a:ext cx="8229600" cy="1143000"/>
          </a:xfrm>
        </p:spPr>
        <p:txBody>
          <a:bodyPr/>
          <a:lstStyle/>
          <a:p>
            <a:r>
              <a:rPr lang="cs-CZ" altLang="cs-CZ" dirty="0"/>
              <a:t>HODNOCENÍ FREKVENCE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2">
            <a:extLst>
              <a:ext uri="{FF2B5EF4-FFF2-40B4-BE49-F238E27FC236}">
                <a16:creationId xmlns:a16="http://schemas.microsoft.com/office/drawing/2014/main" id="{E80DAC6F-6D8A-4F2A-A8C2-4EEB27973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4065" y="519413"/>
            <a:ext cx="8229600" cy="1143000"/>
          </a:xfrm>
        </p:spPr>
        <p:txBody>
          <a:bodyPr/>
          <a:lstStyle/>
          <a:p>
            <a:pPr algn="ctr"/>
            <a:r>
              <a:rPr lang="cs-CZ" altLang="cs-CZ" dirty="0"/>
              <a:t>ORIENTAČNÍ FYZIOLOGICKÉ HODNOTY</a:t>
            </a:r>
          </a:p>
        </p:txBody>
      </p:sp>
      <p:graphicFrame>
        <p:nvGraphicFramePr>
          <p:cNvPr id="5" name="Group 62">
            <a:extLst>
              <a:ext uri="{FF2B5EF4-FFF2-40B4-BE49-F238E27FC236}">
                <a16:creationId xmlns:a16="http://schemas.microsoft.com/office/drawing/2014/main" id="{FF7EAB8E-906A-4A93-8C13-68BCA0DD51CE}"/>
              </a:ext>
            </a:extLst>
          </p:cNvPr>
          <p:cNvGraphicFramePr>
            <a:graphicFrameLocks/>
          </p:cNvGraphicFramePr>
          <p:nvPr/>
        </p:nvGraphicFramePr>
        <p:xfrm>
          <a:off x="2590800" y="2057401"/>
          <a:ext cx="6840538" cy="3316289"/>
        </p:xfrm>
        <a:graphic>
          <a:graphicData uri="http://schemas.openxmlformats.org/drawingml/2006/table">
            <a:tbl>
              <a:tblPr/>
              <a:tblGrid>
                <a:gridCol w="1140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0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8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12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věk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průměr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rozsah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novorozenec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125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70-190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 roků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75-115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122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 r. 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chlapci 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65-105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70- 110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12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dívky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muži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50-90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ženy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75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55-90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A2F48173-4487-42EE-AED1-6A5542539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334530"/>
            <a:ext cx="10753201" cy="4497470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dirty="0"/>
              <a:t>hodnocení intervalů mezi jednotlivými údery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altLang="cs-CZ" dirty="0"/>
          </a:p>
          <a:p>
            <a:pPr marL="4572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800" b="1" dirty="0">
                <a:solidFill>
                  <a:srgbClr val="FF0000"/>
                </a:solidFill>
              </a:rPr>
              <a:t>normální</a:t>
            </a:r>
            <a:r>
              <a:rPr lang="cs-CZ" altLang="cs-CZ" sz="2800" dirty="0"/>
              <a:t>, pravidelný, rytmický</a:t>
            </a:r>
          </a:p>
          <a:p>
            <a:pPr marL="4572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altLang="cs-CZ" sz="2800" dirty="0"/>
          </a:p>
          <a:p>
            <a:pPr marL="4572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800" b="1" dirty="0">
                <a:solidFill>
                  <a:srgbClr val="FF0000"/>
                </a:solidFill>
              </a:rPr>
              <a:t>arytmie</a:t>
            </a:r>
            <a:r>
              <a:rPr lang="cs-CZ" altLang="cs-CZ" sz="2800" dirty="0"/>
              <a:t> (nepravidelný pulz) – označení pro poruchy srdeční </a:t>
            </a:r>
            <a:r>
              <a:rPr lang="cs-CZ" altLang="cs-CZ" sz="2800" u="sng" dirty="0"/>
              <a:t>frekvence</a:t>
            </a:r>
            <a:r>
              <a:rPr lang="cs-CZ" altLang="cs-CZ" sz="2800" dirty="0"/>
              <a:t>, srdečního </a:t>
            </a:r>
            <a:r>
              <a:rPr lang="cs-CZ" altLang="cs-CZ" sz="2800" u="sng" dirty="0"/>
              <a:t>rytmu</a:t>
            </a:r>
            <a:r>
              <a:rPr lang="cs-CZ" altLang="cs-CZ" sz="2800" dirty="0"/>
              <a:t>, nebo jejich kombinace.</a:t>
            </a:r>
          </a:p>
          <a:p>
            <a:pPr marL="4572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altLang="cs-CZ" sz="2800" dirty="0"/>
          </a:p>
          <a:p>
            <a:pPr marL="4572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800" b="1" dirty="0">
                <a:solidFill>
                  <a:srgbClr val="FF0000"/>
                </a:solidFill>
              </a:rPr>
              <a:t>palpitace</a:t>
            </a:r>
            <a:r>
              <a:rPr lang="cs-CZ" altLang="cs-CZ" sz="2800" dirty="0"/>
              <a:t> – bušení srdce; negativně vnímaná nepravidelnost a silná akce srdeční</a:t>
            </a:r>
          </a:p>
        </p:txBody>
      </p:sp>
      <p:sp>
        <p:nvSpPr>
          <p:cNvPr id="13315" name="Nadpis 2">
            <a:extLst>
              <a:ext uri="{FF2B5EF4-FFF2-40B4-BE49-F238E27FC236}">
                <a16:creationId xmlns:a16="http://schemas.microsoft.com/office/drawing/2014/main" id="{941686AA-E862-45AE-A08E-ABEB2A6A3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58775"/>
            <a:ext cx="8229600" cy="1143000"/>
          </a:xfrm>
        </p:spPr>
        <p:txBody>
          <a:bodyPr/>
          <a:lstStyle/>
          <a:p>
            <a:r>
              <a:rPr lang="cs-CZ" altLang="cs-CZ" dirty="0"/>
              <a:t>HODNOCENÍ  RYTMU</a:t>
            </a:r>
          </a:p>
        </p:txBody>
      </p:sp>
      <p:pic>
        <p:nvPicPr>
          <p:cNvPr id="13316" name="Picture 6">
            <a:extLst>
              <a:ext uri="{FF2B5EF4-FFF2-40B4-BE49-F238E27FC236}">
                <a16:creationId xmlns:a16="http://schemas.microsoft.com/office/drawing/2014/main" id="{0BE9FFC9-A945-414C-A382-2D4D7DB03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576" y="5356225"/>
            <a:ext cx="4162425" cy="1143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ástupný symbol pro text 1">
            <a:extLst>
              <a:ext uri="{FF2B5EF4-FFF2-40B4-BE49-F238E27FC236}">
                <a16:creationId xmlns:a16="http://schemas.microsoft.com/office/drawing/2014/main" id="{B2DBD236-A60A-4D11-B3E1-4B444AF24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0956" y="1507894"/>
            <a:ext cx="10990087" cy="4657719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dirty="0"/>
              <a:t>Podle hmatnosti pulzu, dané objemem krve při nárazu (kvalita, síla, objem, amplituda):</a:t>
            </a:r>
          </a:p>
          <a:p>
            <a:endParaRPr lang="cs-CZ" altLang="cs-CZ" dirty="0"/>
          </a:p>
          <a:p>
            <a:pPr lvl="1">
              <a:lnSpc>
                <a:spcPct val="150000"/>
              </a:lnSpc>
            </a:pPr>
            <a:r>
              <a:rPr lang="cs-CZ" altLang="cs-CZ" sz="2000" b="1" dirty="0">
                <a:solidFill>
                  <a:srgbClr val="FF0000"/>
                </a:solidFill>
              </a:rPr>
              <a:t>Tvrdý (</a:t>
            </a:r>
            <a:r>
              <a:rPr lang="cs-CZ" altLang="cs-CZ" sz="2000" b="1" dirty="0" err="1">
                <a:solidFill>
                  <a:srgbClr val="FF0000"/>
                </a:solidFill>
              </a:rPr>
              <a:t>durus</a:t>
            </a:r>
            <a:r>
              <a:rPr lang="cs-CZ" altLang="cs-CZ" sz="2000" b="1" dirty="0">
                <a:solidFill>
                  <a:srgbClr val="FF0000"/>
                </a:solidFill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cs-CZ" altLang="cs-CZ" sz="2000" b="1" dirty="0">
                <a:solidFill>
                  <a:srgbClr val="FF0000"/>
                </a:solidFill>
              </a:rPr>
              <a:t>Měkký (</a:t>
            </a:r>
            <a:r>
              <a:rPr lang="cs-CZ" altLang="cs-CZ" sz="2000" b="1" dirty="0" err="1">
                <a:solidFill>
                  <a:srgbClr val="FF0000"/>
                </a:solidFill>
              </a:rPr>
              <a:t>mollitis</a:t>
            </a:r>
            <a:r>
              <a:rPr lang="cs-CZ" altLang="cs-CZ" sz="2000" b="1" dirty="0">
                <a:solidFill>
                  <a:srgbClr val="FF0000"/>
                </a:solidFill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cs-CZ" altLang="cs-CZ" sz="2000" b="1" dirty="0">
                <a:solidFill>
                  <a:srgbClr val="FF0000"/>
                </a:solidFill>
              </a:rPr>
              <a:t>Nitkovitý – (</a:t>
            </a:r>
            <a:r>
              <a:rPr lang="cs-CZ" altLang="cs-CZ" sz="2000" b="1" dirty="0" err="1">
                <a:solidFill>
                  <a:srgbClr val="FF0000"/>
                </a:solidFill>
              </a:rPr>
              <a:t>filiformis</a:t>
            </a:r>
            <a:r>
              <a:rPr lang="cs-CZ" altLang="cs-CZ" sz="2000" b="1" dirty="0">
                <a:solidFill>
                  <a:srgbClr val="FF0000"/>
                </a:solidFill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cs-CZ" altLang="cs-CZ" sz="2000" b="1" dirty="0">
                <a:solidFill>
                  <a:srgbClr val="FF0000"/>
                </a:solidFill>
              </a:rPr>
              <a:t>Plný – vysoký</a:t>
            </a:r>
          </a:p>
          <a:p>
            <a:endParaRPr lang="cs-CZ" alt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dirty="0"/>
              <a:t>Současně lze posoudit kvalitu stěny tepny – pružná, měkká, tvrdá, …</a:t>
            </a:r>
          </a:p>
          <a:p>
            <a:endParaRPr lang="cs-CZ" altLang="cs-CZ" dirty="0"/>
          </a:p>
        </p:txBody>
      </p:sp>
      <p:sp>
        <p:nvSpPr>
          <p:cNvPr id="14339" name="Nadpis 2">
            <a:extLst>
              <a:ext uri="{FF2B5EF4-FFF2-40B4-BE49-F238E27FC236}">
                <a16:creationId xmlns:a16="http://schemas.microsoft.com/office/drawing/2014/main" id="{56E0F045-EE8B-4ACB-86F0-AAB229DF0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14" y="692387"/>
            <a:ext cx="8229600" cy="667226"/>
          </a:xfrm>
        </p:spPr>
        <p:txBody>
          <a:bodyPr/>
          <a:lstStyle/>
          <a:p>
            <a:r>
              <a:rPr lang="cs-CZ" altLang="cs-CZ" dirty="0"/>
              <a:t>HODNOCENÍ  KVALITY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F9A30C-BBF2-49AD-B7EE-7947E8F21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Monitoring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262B59-CA18-437A-B7C1-F6940470A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399" y="1618327"/>
            <a:ext cx="10753201" cy="4092360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Systematické sledování (např. TT á 4h)</a:t>
            </a:r>
          </a:p>
          <a:p>
            <a:endParaRPr lang="cs-CZ" dirty="0"/>
          </a:p>
          <a:p>
            <a:r>
              <a:rPr lang="cs-CZ" dirty="0"/>
              <a:t>Kontinuální monitoring – nepřetržité sledování</a:t>
            </a:r>
          </a:p>
          <a:p>
            <a:endParaRPr lang="cs-CZ" dirty="0"/>
          </a:p>
          <a:p>
            <a:r>
              <a:rPr lang="cs-CZ" dirty="0"/>
              <a:t>Systémové – dle pozorovaného orgánového systému</a:t>
            </a:r>
          </a:p>
          <a:p>
            <a:endParaRPr lang="cs-CZ" dirty="0"/>
          </a:p>
          <a:p>
            <a:r>
              <a:rPr lang="cs-CZ" dirty="0"/>
              <a:t>Hodnocení trendu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4F5C4C2-0E39-4141-9F2C-E62EDDA1C5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45283" y="13135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0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0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2">
            <a:extLst>
              <a:ext uri="{FF2B5EF4-FFF2-40B4-BE49-F238E27FC236}">
                <a16:creationId xmlns:a16="http://schemas.microsoft.com/office/drawing/2014/main" id="{ACE73AFA-E47B-4764-9B68-32693DD17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6584" y="383768"/>
            <a:ext cx="8229600" cy="1143000"/>
          </a:xfrm>
        </p:spPr>
        <p:txBody>
          <a:bodyPr/>
          <a:lstStyle/>
          <a:p>
            <a:pPr algn="ctr"/>
            <a:r>
              <a:rPr lang="cs-CZ" altLang="cs-CZ" dirty="0"/>
              <a:t>MÍSTA MĚŘENÍ</a:t>
            </a:r>
          </a:p>
        </p:txBody>
      </p:sp>
      <p:pic>
        <p:nvPicPr>
          <p:cNvPr id="17411" name="Picture 2">
            <a:extLst>
              <a:ext uri="{FF2B5EF4-FFF2-40B4-BE49-F238E27FC236}">
                <a16:creationId xmlns:a16="http://schemas.microsoft.com/office/drawing/2014/main" id="{1D5EE6B6-EB58-4ABF-BE27-433E017A0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55" y="1156696"/>
            <a:ext cx="6960786" cy="49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1E0DD46-5A48-448A-9B6F-9BB7E419D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330" y="383768"/>
            <a:ext cx="3546388" cy="6258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B3BD0C3-949F-4203-A2FE-6B523B5D6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 – Kapilární návrat (CRT)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7973DA2-AA97-4A43-8D31-2C454BB72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Tlak na nehtové lůžko po dobu 5 sekund</a:t>
            </a:r>
          </a:p>
          <a:p>
            <a:endParaRPr lang="cs-CZ" dirty="0"/>
          </a:p>
          <a:p>
            <a:r>
              <a:rPr lang="cs-CZ" dirty="0"/>
              <a:t>Fyziologicky návrat barvy do 2 sekund, pokud trvá </a:t>
            </a:r>
            <a:r>
              <a:rPr lang="cs-CZ" dirty="0" err="1"/>
              <a:t>delé</a:t>
            </a:r>
            <a:r>
              <a:rPr lang="cs-CZ" dirty="0"/>
              <a:t>, hovoříme o prodlouženém kapilárním návratu (CRT&gt;2sec.) -&gt; nepřímá známka srdečního selhávání, zhoršená </a:t>
            </a:r>
            <a:r>
              <a:rPr lang="cs-CZ" dirty="0" err="1"/>
              <a:t>perfuze</a:t>
            </a:r>
            <a:r>
              <a:rPr lang="cs-CZ" dirty="0"/>
              <a:t> periferie.</a:t>
            </a:r>
          </a:p>
          <a:p>
            <a:endParaRPr lang="cs-CZ" dirty="0"/>
          </a:p>
          <a:p>
            <a:r>
              <a:rPr lang="cs-CZ" dirty="0"/>
              <a:t>Rychlí a efektivní ukazatel u kriticky nemocných, hodnocení symetrie u poruch prokrvení</a:t>
            </a:r>
          </a:p>
        </p:txBody>
      </p:sp>
    </p:spTree>
    <p:extLst>
      <p:ext uri="{BB962C8B-B14F-4D97-AF65-F5344CB8AC3E}">
        <p14:creationId xmlns:p14="http://schemas.microsoft.com/office/powerpoint/2010/main" val="15277702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text 1">
            <a:extLst>
              <a:ext uri="{FF2B5EF4-FFF2-40B4-BE49-F238E27FC236}">
                <a16:creationId xmlns:a16="http://schemas.microsoft.com/office/drawing/2014/main" id="{AB4EA737-36F4-4B50-9B9B-627A512125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dirty="0"/>
              <a:t>neefektivní tkáňová </a:t>
            </a:r>
            <a:r>
              <a:rPr lang="cs-CZ" altLang="cs-CZ" dirty="0" err="1"/>
              <a:t>perfuze</a:t>
            </a:r>
            <a:r>
              <a:rPr lang="cs-CZ" altLang="cs-CZ" dirty="0"/>
              <a:t> (kardiopulmonální) - 00024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dirty="0"/>
              <a:t>neefektivní tkáňová </a:t>
            </a:r>
            <a:r>
              <a:rPr lang="cs-CZ" altLang="cs-CZ" dirty="0" err="1"/>
              <a:t>perfuze</a:t>
            </a:r>
            <a:r>
              <a:rPr lang="cs-CZ" altLang="cs-CZ" dirty="0"/>
              <a:t> (periferní) - 00024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dirty="0"/>
              <a:t>riziko periferní </a:t>
            </a:r>
            <a:r>
              <a:rPr lang="cs-CZ" altLang="cs-CZ" dirty="0" err="1"/>
              <a:t>neurovaskulární</a:t>
            </a:r>
            <a:r>
              <a:rPr lang="cs-CZ" altLang="cs-CZ" dirty="0"/>
              <a:t> dysfunkce - 00086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0A08A1-7380-4FC7-BBDD-216AEE584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020" y="729000"/>
            <a:ext cx="9490801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b="1" dirty="0"/>
              <a:t>Související ošetřovatelské diagnózy</a:t>
            </a:r>
            <a:endParaRPr lang="cs-CZ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001" y="865774"/>
            <a:ext cx="10753201" cy="451576"/>
          </a:xfrm>
        </p:spPr>
        <p:txBody>
          <a:bodyPr/>
          <a:lstStyle/>
          <a:p>
            <a:r>
              <a:rPr lang="cs-CZ" dirty="0"/>
              <a:t>C - </a:t>
            </a:r>
            <a:r>
              <a:rPr lang="cs-CZ" dirty="0" err="1"/>
              <a:t>Preload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1" y="1692002"/>
            <a:ext cx="10753201" cy="4313382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Náplň jugulárních žil (u dětí jsou málokdy viditelné)</a:t>
            </a:r>
          </a:p>
          <a:p>
            <a:endParaRPr lang="cs-CZ" dirty="0"/>
          </a:p>
          <a:p>
            <a:r>
              <a:rPr lang="cs-CZ" dirty="0"/>
              <a:t>Játra (palpace &lt;1cm  pod žeberním obloukem)</a:t>
            </a:r>
          </a:p>
          <a:p>
            <a:endParaRPr lang="cs-CZ" dirty="0"/>
          </a:p>
          <a:p>
            <a:r>
              <a:rPr lang="cs-CZ" dirty="0"/>
              <a:t>Plíce (chrupky bilaterálně)</a:t>
            </a:r>
          </a:p>
          <a:p>
            <a:endParaRPr lang="cs-CZ" dirty="0"/>
          </a:p>
          <a:p>
            <a:r>
              <a:rPr lang="cs-CZ" dirty="0"/>
              <a:t>CAVE! </a:t>
            </a:r>
            <a:r>
              <a:rPr lang="cs-CZ" dirty="0" err="1"/>
              <a:t>Iatrogenní</a:t>
            </a:r>
            <a:r>
              <a:rPr lang="cs-CZ" dirty="0"/>
              <a:t> fluid </a:t>
            </a:r>
            <a:r>
              <a:rPr lang="cs-CZ" dirty="0" err="1"/>
              <a:t>overload</a:t>
            </a:r>
            <a:r>
              <a:rPr lang="cs-CZ" dirty="0"/>
              <a:t>  - „přelití“ pacienta tekutinami – umět včas rozpoznat !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37779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1B8BE699-7640-44B0-8FFD-44C4AD64F4A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5481" y="615519"/>
            <a:ext cx="9609438" cy="696183"/>
          </a:xfrm>
        </p:spPr>
        <p:txBody>
          <a:bodyPr/>
          <a:lstStyle/>
          <a:p>
            <a:pPr eaLnBrk="1" hangingPunct="1"/>
            <a:r>
              <a:rPr lang="cs-CZ" altLang="cs-CZ" b="1" dirty="0"/>
              <a:t>C - Krevní tlak</a:t>
            </a:r>
            <a:endParaRPr altLang="cs-CZ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C69355-E46A-42CD-9802-FA1B773D90F2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5481" y="1597026"/>
            <a:ext cx="9757719" cy="4297363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dirty="0"/>
              <a:t>Krevní tlak (TK) je tlak krve v </a:t>
            </a:r>
            <a:r>
              <a:rPr dirty="0" err="1"/>
              <a:t>tepnách</a:t>
            </a:r>
            <a:r>
              <a:rPr dirty="0"/>
              <a:t>.</a:t>
            </a:r>
            <a:endParaRPr lang="cs-CZ" dirty="0"/>
          </a:p>
          <a:p>
            <a:pPr marL="72000" indent="0" fontAlgn="auto">
              <a:spcAft>
                <a:spcPts val="0"/>
              </a:spcAft>
              <a:buNone/>
              <a:defRPr/>
            </a:pPr>
            <a:endParaRPr dirty="0"/>
          </a:p>
          <a:p>
            <a:pPr fontAlgn="auto">
              <a:spcAft>
                <a:spcPts val="0"/>
              </a:spcAft>
              <a:defRPr/>
            </a:pPr>
            <a:r>
              <a:rPr dirty="0"/>
              <a:t>Krev je do arteriálního systému vháněna levou srdeční komorou při systole. </a:t>
            </a: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dirty="0"/>
          </a:p>
          <a:p>
            <a:pPr fontAlgn="auto">
              <a:spcAft>
                <a:spcPts val="0"/>
              </a:spcAft>
              <a:defRPr/>
            </a:pPr>
            <a:r>
              <a:rPr dirty="0"/>
              <a:t>Vyšší hodnotu krevního tlaku naměříme při systole, tj. při kontrakci srdeční komory,  nazýváme ji </a:t>
            </a:r>
            <a:r>
              <a:rPr b="1" dirty="0">
                <a:solidFill>
                  <a:srgbClr val="0070C0"/>
                </a:solidFill>
                <a:latin typeface="Arial Black" panose="020B0A04020102020204" pitchFamily="34" charset="0"/>
              </a:rPr>
              <a:t>systolický </a:t>
            </a:r>
            <a:r>
              <a:rPr b="1" dirty="0" err="1">
                <a:solidFill>
                  <a:srgbClr val="0070C0"/>
                </a:solidFill>
                <a:latin typeface="Arial Black" panose="020B0A04020102020204" pitchFamily="34" charset="0"/>
              </a:rPr>
              <a:t>tlak</a:t>
            </a:r>
            <a:r>
              <a:rPr dirty="0"/>
              <a:t>.</a:t>
            </a: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dirty="0"/>
          </a:p>
          <a:p>
            <a:pPr fontAlgn="auto">
              <a:spcAft>
                <a:spcPts val="0"/>
              </a:spcAft>
              <a:defRPr/>
            </a:pPr>
            <a:r>
              <a:rPr dirty="0"/>
              <a:t>Nižší hodnotu naměříme při diastole, tj. při ochabnutí komor, nazýváme ji </a:t>
            </a:r>
            <a:r>
              <a:rPr b="1" dirty="0">
                <a:solidFill>
                  <a:srgbClr val="0070C0"/>
                </a:solidFill>
                <a:latin typeface="Arial Black" panose="020B0A04020102020204" pitchFamily="34" charset="0"/>
              </a:rPr>
              <a:t>diastolický tlak</a:t>
            </a:r>
            <a:r>
              <a:rPr dirty="0"/>
              <a:t>.</a:t>
            </a:r>
          </a:p>
        </p:txBody>
      </p:sp>
    </p:spTree>
    <p:custDataLst>
      <p:tags r:id="rId1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F42629CE-34E1-4FD8-A745-C31073D6E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269875"/>
            <a:ext cx="8077200" cy="1143000"/>
          </a:xfrm>
        </p:spPr>
        <p:txBody>
          <a:bodyPr/>
          <a:lstStyle/>
          <a:p>
            <a:pPr eaLnBrk="1" hangingPunct="1"/>
            <a:r>
              <a:rPr altLang="cs-CZ" b="1"/>
              <a:t>Účel měření</a:t>
            </a:r>
            <a:endParaRPr altLang="cs-CZ"/>
          </a:p>
        </p:txBody>
      </p:sp>
      <p:sp>
        <p:nvSpPr>
          <p:cNvPr id="12291" name="Zástupný symbol pro obsah 2">
            <a:extLst>
              <a:ext uri="{FF2B5EF4-FFF2-40B4-BE49-F238E27FC236}">
                <a16:creationId xmlns:a16="http://schemas.microsoft.com/office/drawing/2014/main" id="{E51FDBAD-AB1E-43DA-921F-B50DB7EE5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411" y="1597026"/>
            <a:ext cx="9794789" cy="4297363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70C0"/>
                </a:solidFill>
              </a:rPr>
              <a:t>D</a:t>
            </a:r>
            <a:r>
              <a:rPr altLang="cs-CZ" b="1" dirty="0" err="1">
                <a:solidFill>
                  <a:srgbClr val="0070C0"/>
                </a:solidFill>
              </a:rPr>
              <a:t>iagnostický</a:t>
            </a:r>
            <a:endParaRPr lang="cs-CZ" altLang="cs-CZ" b="1" dirty="0">
              <a:solidFill>
                <a:srgbClr val="0070C0"/>
              </a:solidFill>
            </a:endParaRPr>
          </a:p>
          <a:p>
            <a:pPr eaLnBrk="1" hangingPunct="1"/>
            <a:endParaRPr altLang="cs-CZ" b="1" dirty="0">
              <a:solidFill>
                <a:srgbClr val="0070C0"/>
              </a:solidFill>
            </a:endParaRPr>
          </a:p>
          <a:p>
            <a:pPr eaLnBrk="1" hangingPunct="1"/>
            <a:r>
              <a:rPr altLang="cs-CZ" dirty="0" err="1"/>
              <a:t>léčebný</a:t>
            </a:r>
            <a:r>
              <a:rPr altLang="cs-CZ" dirty="0"/>
              <a:t> (</a:t>
            </a:r>
            <a:r>
              <a:rPr altLang="cs-CZ" dirty="0" err="1"/>
              <a:t>kontrola</a:t>
            </a:r>
            <a:r>
              <a:rPr altLang="cs-CZ" dirty="0"/>
              <a:t> </a:t>
            </a:r>
            <a:r>
              <a:rPr altLang="cs-CZ" dirty="0" err="1"/>
              <a:t>kompenzace</a:t>
            </a:r>
            <a:r>
              <a:rPr altLang="cs-CZ" dirty="0"/>
              <a:t> </a:t>
            </a:r>
            <a:r>
              <a:rPr altLang="cs-CZ" dirty="0" err="1"/>
              <a:t>arteriální</a:t>
            </a:r>
            <a:r>
              <a:rPr altLang="cs-CZ" dirty="0"/>
              <a:t> </a:t>
            </a:r>
            <a:r>
              <a:rPr altLang="cs-CZ" dirty="0" err="1"/>
              <a:t>hypertenze</a:t>
            </a:r>
            <a:r>
              <a:rPr altLang="cs-CZ" dirty="0"/>
              <a:t>, </a:t>
            </a:r>
            <a:r>
              <a:rPr altLang="cs-CZ" dirty="0" err="1"/>
              <a:t>udržení</a:t>
            </a:r>
            <a:r>
              <a:rPr altLang="cs-CZ" dirty="0"/>
              <a:t> </a:t>
            </a:r>
            <a:r>
              <a:rPr altLang="cs-CZ" dirty="0" err="1"/>
              <a:t>optimálního</a:t>
            </a:r>
            <a:r>
              <a:rPr altLang="cs-CZ" dirty="0"/>
              <a:t> </a:t>
            </a:r>
            <a:r>
              <a:rPr altLang="cs-CZ" dirty="0" err="1"/>
              <a:t>arteriálního</a:t>
            </a:r>
            <a:r>
              <a:rPr altLang="cs-CZ" dirty="0"/>
              <a:t> </a:t>
            </a:r>
            <a:r>
              <a:rPr altLang="cs-CZ" dirty="0" err="1"/>
              <a:t>tlaku</a:t>
            </a:r>
            <a:r>
              <a:rPr altLang="cs-CZ" dirty="0"/>
              <a:t> </a:t>
            </a:r>
            <a:r>
              <a:rPr altLang="cs-CZ" dirty="0" err="1"/>
              <a:t>např</a:t>
            </a:r>
            <a:r>
              <a:rPr altLang="cs-CZ" dirty="0"/>
              <a:t>. </a:t>
            </a:r>
            <a:r>
              <a:rPr altLang="cs-CZ" dirty="0" err="1"/>
              <a:t>při</a:t>
            </a:r>
            <a:r>
              <a:rPr altLang="cs-CZ" dirty="0"/>
              <a:t> </a:t>
            </a:r>
            <a:r>
              <a:rPr altLang="cs-CZ" dirty="0" err="1"/>
              <a:t>léčbě</a:t>
            </a:r>
            <a:r>
              <a:rPr altLang="cs-CZ" dirty="0"/>
              <a:t> CMP, </a:t>
            </a:r>
            <a:r>
              <a:rPr altLang="cs-CZ" dirty="0" err="1"/>
              <a:t>edému</a:t>
            </a:r>
            <a:r>
              <a:rPr altLang="cs-CZ" dirty="0"/>
              <a:t> </a:t>
            </a:r>
            <a:r>
              <a:rPr altLang="cs-CZ" dirty="0" err="1"/>
              <a:t>mozku</a:t>
            </a:r>
            <a:r>
              <a:rPr altLang="cs-CZ" dirty="0"/>
              <a:t> </a:t>
            </a:r>
            <a:r>
              <a:rPr altLang="cs-CZ" dirty="0" err="1"/>
              <a:t>apod</a:t>
            </a:r>
            <a:r>
              <a:rPr altLang="cs-CZ" dirty="0"/>
              <a:t>.)</a:t>
            </a:r>
          </a:p>
          <a:p>
            <a:pPr eaLnBrk="1" hangingPunct="1"/>
            <a:endParaRPr altLang="cs-CZ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B260B4-11ED-4386-BE21-A969BCFCE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68" y="340995"/>
            <a:ext cx="945896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sz="3600" b="1" dirty="0" err="1"/>
              <a:t>Faktory</a:t>
            </a:r>
            <a:r>
              <a:rPr sz="3600" b="1" dirty="0"/>
              <a:t> </a:t>
            </a:r>
            <a:r>
              <a:rPr sz="3600" b="1" dirty="0" err="1"/>
              <a:t>ovlivňující</a:t>
            </a:r>
            <a:r>
              <a:rPr sz="3600" b="1" dirty="0"/>
              <a:t> hodnoty krevního tlaku</a:t>
            </a:r>
            <a:endParaRPr sz="36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3A48CE-4826-4AF8-A01A-9C739B310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697" y="1724026"/>
            <a:ext cx="9819503" cy="4297363"/>
          </a:xfrm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dirty="0"/>
              <a:t>věk</a:t>
            </a:r>
          </a:p>
          <a:p>
            <a:pPr fontAlgn="auto">
              <a:spcAft>
                <a:spcPts val="0"/>
              </a:spcAft>
              <a:defRPr/>
            </a:pPr>
            <a:r>
              <a:rPr dirty="0"/>
              <a:t>pohlaví</a:t>
            </a:r>
          </a:p>
          <a:p>
            <a:pPr fontAlgn="auto">
              <a:spcAft>
                <a:spcPts val="0"/>
              </a:spcAft>
              <a:defRPr/>
            </a:pPr>
            <a:r>
              <a:rPr dirty="0"/>
              <a:t>rasa</a:t>
            </a:r>
          </a:p>
          <a:p>
            <a:pPr fontAlgn="auto">
              <a:spcAft>
                <a:spcPts val="0"/>
              </a:spcAft>
              <a:defRPr/>
            </a:pPr>
            <a:r>
              <a:rPr dirty="0"/>
              <a:t>denní doba</a:t>
            </a:r>
          </a:p>
          <a:p>
            <a:pPr fontAlgn="auto">
              <a:spcAft>
                <a:spcPts val="0"/>
              </a:spcAft>
              <a:defRPr/>
            </a:pPr>
            <a:r>
              <a:rPr dirty="0"/>
              <a:t>tělesná aktivita</a:t>
            </a:r>
          </a:p>
          <a:p>
            <a:pPr fontAlgn="auto">
              <a:spcAft>
                <a:spcPts val="0"/>
              </a:spcAft>
              <a:defRPr/>
            </a:pPr>
            <a:r>
              <a:rPr dirty="0"/>
              <a:t>stres, silné emoce</a:t>
            </a:r>
          </a:p>
          <a:p>
            <a:pPr fontAlgn="auto">
              <a:spcAft>
                <a:spcPts val="0"/>
              </a:spcAft>
              <a:defRPr/>
            </a:pPr>
            <a:r>
              <a:rPr dirty="0"/>
              <a:t>léky (kardiotonika, </a:t>
            </a:r>
            <a:r>
              <a:rPr dirty="0" err="1"/>
              <a:t>vazodilatancia</a:t>
            </a:r>
            <a:r>
              <a:rPr dirty="0"/>
              <a:t>)</a:t>
            </a:r>
          </a:p>
          <a:p>
            <a:pPr fontAlgn="auto">
              <a:spcAft>
                <a:spcPts val="0"/>
              </a:spcAft>
              <a:defRPr/>
            </a:pPr>
            <a:r>
              <a:rPr dirty="0"/>
              <a:t>teplota zevního prostředí</a:t>
            </a:r>
          </a:p>
          <a:p>
            <a:pPr fontAlgn="auto">
              <a:spcAft>
                <a:spcPts val="0"/>
              </a:spcAft>
              <a:defRPr/>
            </a:pPr>
            <a:r>
              <a:rPr dirty="0"/>
              <a:t>krvácení</a:t>
            </a:r>
          </a:p>
          <a:p>
            <a:pPr fontAlgn="auto">
              <a:spcAft>
                <a:spcPts val="0"/>
              </a:spcAft>
              <a:defRPr/>
            </a:pPr>
            <a:r>
              <a:rPr dirty="0"/>
              <a:t>obezita</a:t>
            </a:r>
          </a:p>
        </p:txBody>
      </p:sp>
      <p:pic>
        <p:nvPicPr>
          <p:cNvPr id="13316" name="Picture 5">
            <a:extLst>
              <a:ext uri="{FF2B5EF4-FFF2-40B4-BE49-F238E27FC236}">
                <a16:creationId xmlns:a16="http://schemas.microsoft.com/office/drawing/2014/main" id="{40A265BD-E105-4F9E-802F-E4185C6DB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448" y="1681498"/>
            <a:ext cx="5754130" cy="403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31063880-AEA2-47CA-8734-2E2681176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468658"/>
            <a:ext cx="8077200" cy="1143000"/>
          </a:xfrm>
        </p:spPr>
        <p:txBody>
          <a:bodyPr/>
          <a:lstStyle/>
          <a:p>
            <a:pPr eaLnBrk="1" hangingPunct="1"/>
            <a:r>
              <a:rPr altLang="cs-CZ" b="1" dirty="0" err="1"/>
              <a:t>Místa</a:t>
            </a:r>
            <a:r>
              <a:rPr altLang="cs-CZ" b="1" dirty="0"/>
              <a:t> pro </a:t>
            </a:r>
            <a:r>
              <a:rPr altLang="cs-CZ" b="1" dirty="0" err="1"/>
              <a:t>měření</a:t>
            </a:r>
            <a:r>
              <a:rPr altLang="cs-CZ" b="1" dirty="0"/>
              <a:t> </a:t>
            </a:r>
            <a:r>
              <a:rPr altLang="cs-CZ" b="1" dirty="0" err="1"/>
              <a:t>krevního</a:t>
            </a:r>
            <a:r>
              <a:rPr altLang="cs-CZ" b="1" dirty="0"/>
              <a:t> </a:t>
            </a:r>
            <a:r>
              <a:rPr altLang="cs-CZ" b="1" dirty="0" err="1"/>
              <a:t>tlaku</a:t>
            </a:r>
            <a:endParaRPr altLang="cs-CZ" dirty="0"/>
          </a:p>
        </p:txBody>
      </p:sp>
      <p:sp>
        <p:nvSpPr>
          <p:cNvPr id="14339" name="Zástupný symbol pro obsah 2">
            <a:extLst>
              <a:ext uri="{FF2B5EF4-FFF2-40B4-BE49-F238E27FC236}">
                <a16:creationId xmlns:a16="http://schemas.microsoft.com/office/drawing/2014/main" id="{08696DC1-A86C-4E1F-86C4-D5AC594EB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762" y="1856518"/>
            <a:ext cx="9609438" cy="4297363"/>
          </a:xfrm>
        </p:spPr>
        <p:txBody>
          <a:bodyPr/>
          <a:lstStyle/>
          <a:p>
            <a:pPr eaLnBrk="1" hangingPunct="1"/>
            <a:r>
              <a:rPr altLang="cs-CZ" dirty="0" err="1"/>
              <a:t>na</a:t>
            </a:r>
            <a:r>
              <a:rPr altLang="cs-CZ" dirty="0"/>
              <a:t> </a:t>
            </a:r>
            <a:r>
              <a:rPr altLang="cs-CZ" dirty="0" err="1"/>
              <a:t>paži</a:t>
            </a:r>
            <a:endParaRPr altLang="cs-CZ" dirty="0"/>
          </a:p>
          <a:p>
            <a:pPr eaLnBrk="1" hangingPunct="1"/>
            <a:r>
              <a:rPr altLang="cs-CZ" dirty="0" err="1"/>
              <a:t>na</a:t>
            </a:r>
            <a:r>
              <a:rPr altLang="cs-CZ" dirty="0"/>
              <a:t> </a:t>
            </a:r>
            <a:r>
              <a:rPr altLang="cs-CZ" dirty="0" err="1"/>
              <a:t>předloktí</a:t>
            </a:r>
            <a:r>
              <a:rPr altLang="cs-CZ" dirty="0"/>
              <a:t> (</a:t>
            </a:r>
            <a:r>
              <a:rPr altLang="cs-CZ" dirty="0" err="1"/>
              <a:t>na</a:t>
            </a:r>
            <a:r>
              <a:rPr altLang="cs-CZ" dirty="0"/>
              <a:t> </a:t>
            </a:r>
            <a:r>
              <a:rPr altLang="cs-CZ" dirty="0" err="1"/>
              <a:t>zápěstí</a:t>
            </a:r>
            <a:r>
              <a:rPr altLang="cs-CZ" dirty="0"/>
              <a:t>)</a:t>
            </a:r>
          </a:p>
          <a:p>
            <a:pPr eaLnBrk="1" hangingPunct="1"/>
            <a:r>
              <a:rPr altLang="cs-CZ" dirty="0"/>
              <a:t>pod </a:t>
            </a:r>
            <a:r>
              <a:rPr altLang="cs-CZ" dirty="0" err="1"/>
              <a:t>kolenem</a:t>
            </a:r>
            <a:r>
              <a:rPr altLang="cs-CZ" dirty="0"/>
              <a:t> (</a:t>
            </a:r>
            <a:r>
              <a:rPr altLang="cs-CZ" dirty="0" err="1"/>
              <a:t>na</a:t>
            </a:r>
            <a:r>
              <a:rPr altLang="cs-CZ" dirty="0"/>
              <a:t> </a:t>
            </a:r>
            <a:r>
              <a:rPr altLang="cs-CZ" dirty="0" err="1"/>
              <a:t>podkolenní</a:t>
            </a:r>
            <a:r>
              <a:rPr altLang="cs-CZ" dirty="0"/>
              <a:t> </a:t>
            </a:r>
            <a:r>
              <a:rPr altLang="cs-CZ" dirty="0" err="1"/>
              <a:t>tepně</a:t>
            </a:r>
            <a:r>
              <a:rPr altLang="cs-CZ" dirty="0"/>
              <a:t> </a:t>
            </a:r>
            <a:r>
              <a:rPr altLang="cs-CZ" dirty="0" err="1"/>
              <a:t>při</a:t>
            </a:r>
            <a:r>
              <a:rPr altLang="cs-CZ" dirty="0"/>
              <a:t> ICHDK)</a:t>
            </a:r>
          </a:p>
          <a:p>
            <a:pPr eaLnBrk="1" hangingPunct="1"/>
            <a:r>
              <a:rPr altLang="cs-CZ" dirty="0" err="1"/>
              <a:t>nad</a:t>
            </a:r>
            <a:r>
              <a:rPr altLang="cs-CZ" dirty="0"/>
              <a:t> </a:t>
            </a:r>
            <a:r>
              <a:rPr altLang="cs-CZ" dirty="0" err="1"/>
              <a:t>kotníkem</a:t>
            </a:r>
            <a:r>
              <a:rPr altLang="cs-CZ" dirty="0"/>
              <a:t> (</a:t>
            </a:r>
            <a:r>
              <a:rPr altLang="cs-CZ" dirty="0" err="1"/>
              <a:t>měření</a:t>
            </a:r>
            <a:r>
              <a:rPr altLang="cs-CZ" dirty="0"/>
              <a:t> </a:t>
            </a:r>
            <a:r>
              <a:rPr altLang="cs-CZ" dirty="0" err="1"/>
              <a:t>kotníkových</a:t>
            </a:r>
            <a:r>
              <a:rPr altLang="cs-CZ" dirty="0"/>
              <a:t> </a:t>
            </a:r>
            <a:r>
              <a:rPr altLang="cs-CZ" dirty="0" err="1"/>
              <a:t>tlaků</a:t>
            </a:r>
            <a:r>
              <a:rPr altLang="cs-CZ" dirty="0"/>
              <a:t> </a:t>
            </a:r>
            <a:r>
              <a:rPr altLang="cs-CZ" dirty="0" err="1"/>
              <a:t>při</a:t>
            </a:r>
            <a:r>
              <a:rPr altLang="cs-CZ" dirty="0"/>
              <a:t> ICHDK)</a:t>
            </a:r>
            <a:endParaRPr lang="cs-CZ" altLang="cs-CZ" dirty="0"/>
          </a:p>
          <a:p>
            <a:pPr eaLnBrk="1" hangingPunct="1"/>
            <a:r>
              <a:rPr lang="cs-CZ" altLang="cs-CZ" dirty="0"/>
              <a:t>na stehně</a:t>
            </a:r>
            <a:endParaRPr altLang="cs-CZ" dirty="0"/>
          </a:p>
          <a:p>
            <a:pPr eaLnBrk="1" hangingPunct="1"/>
            <a:endParaRPr altLang="cs-CZ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6E049F26-7EEA-480C-A6AD-161D15B79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124" y="392111"/>
            <a:ext cx="8077200" cy="1143000"/>
          </a:xfrm>
        </p:spPr>
        <p:txBody>
          <a:bodyPr/>
          <a:lstStyle/>
          <a:p>
            <a:pPr eaLnBrk="1" hangingPunct="1"/>
            <a:r>
              <a:rPr altLang="cs-CZ" b="1"/>
              <a:t>Metody měření krevního tlaku </a:t>
            </a:r>
            <a:endParaRPr alt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5A023AC-9E2A-4E57-A2CE-ABD3BDDB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684" y="1454786"/>
            <a:ext cx="9770076" cy="4297363"/>
          </a:xfrm>
        </p:spPr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b="1" dirty="0">
                <a:solidFill>
                  <a:srgbClr val="FF0000"/>
                </a:solidFill>
              </a:rPr>
              <a:t>Invazivní</a:t>
            </a:r>
            <a:r>
              <a:rPr dirty="0"/>
              <a:t> metoda (přímé měření)</a:t>
            </a:r>
            <a:br>
              <a:rPr dirty="0"/>
            </a:br>
            <a:r>
              <a:rPr dirty="0"/>
              <a:t>Podstatou přímého měření tlaku je zavedení katétru do arterie nebo vény, kde je tlak krve konvertován (převáděn) tlakovým převodníkem na elektrický signál, který je následně zesílen a převeden na obrazovku monitoru ve formě křivky a číselné </a:t>
            </a:r>
            <a:r>
              <a:rPr dirty="0" err="1"/>
              <a:t>hodnoty</a:t>
            </a:r>
            <a:r>
              <a:rPr dirty="0"/>
              <a:t>.</a:t>
            </a: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dirty="0"/>
          </a:p>
          <a:p>
            <a:pPr fontAlgn="auto">
              <a:spcAft>
                <a:spcPts val="0"/>
              </a:spcAft>
              <a:defRPr/>
            </a:pPr>
            <a:r>
              <a:rPr b="1" dirty="0">
                <a:solidFill>
                  <a:srgbClr val="002060"/>
                </a:solidFill>
              </a:rPr>
              <a:t>Neinvazivní</a:t>
            </a:r>
            <a:r>
              <a:rPr dirty="0"/>
              <a:t> metody (nepřímé měření) </a:t>
            </a:r>
          </a:p>
          <a:p>
            <a:pPr lvl="1" fontAlgn="auto">
              <a:spcAft>
                <a:spcPts val="0"/>
              </a:spcAft>
              <a:defRPr/>
            </a:pPr>
            <a:r>
              <a:rPr dirty="0"/>
              <a:t>Auskultační metoda</a:t>
            </a:r>
          </a:p>
          <a:p>
            <a:pPr lvl="1" fontAlgn="auto">
              <a:spcAft>
                <a:spcPts val="0"/>
              </a:spcAft>
              <a:defRPr/>
            </a:pPr>
            <a:r>
              <a:rPr dirty="0" err="1"/>
              <a:t>Palpační</a:t>
            </a:r>
            <a:r>
              <a:rPr dirty="0"/>
              <a:t> </a:t>
            </a:r>
          </a:p>
          <a:p>
            <a:pPr lvl="1" fontAlgn="auto">
              <a:spcAft>
                <a:spcPts val="0"/>
              </a:spcAft>
              <a:defRPr/>
            </a:pPr>
            <a:r>
              <a:rPr dirty="0"/>
              <a:t>Flash </a:t>
            </a:r>
            <a:r>
              <a:rPr dirty="0" err="1"/>
              <a:t>metoda</a:t>
            </a:r>
            <a:r>
              <a:rPr dirty="0"/>
              <a:t> </a:t>
            </a:r>
          </a:p>
          <a:p>
            <a:pPr fontAlgn="auto">
              <a:spcAft>
                <a:spcPts val="0"/>
              </a:spcAft>
              <a:defRPr/>
            </a:pPr>
            <a:endParaRPr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B31FE7F-EC38-4391-A9BD-C7E687465CC2}"/>
              </a:ext>
            </a:extLst>
          </p:cNvPr>
          <p:cNvSpPr txBox="1"/>
          <p:nvPr/>
        </p:nvSpPr>
        <p:spPr>
          <a:xfrm>
            <a:off x="361656" y="1902941"/>
            <a:ext cx="10265155" cy="4358627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s-CZ" sz="2800" dirty="0">
              <a:latin typeface="+mn-lt"/>
            </a:endParaRP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latin typeface="+mn-lt"/>
              </a:rPr>
              <a:t>Hodnoty jsou udávány v milimetrech rtuťového sloupce - </a:t>
            </a:r>
            <a:r>
              <a:rPr lang="cs-CZ" sz="2800" b="1" dirty="0" err="1">
                <a:solidFill>
                  <a:srgbClr val="FF0000"/>
                </a:solidFill>
                <a:latin typeface="+mn-lt"/>
              </a:rPr>
              <a:t>mmHg</a:t>
            </a:r>
            <a:r>
              <a:rPr lang="cs-CZ" sz="2800" b="1" dirty="0">
                <a:latin typeface="+mn-lt"/>
              </a:rPr>
              <a:t> (torrech) </a:t>
            </a:r>
            <a:r>
              <a:rPr lang="cs-CZ" sz="2800" dirty="0">
                <a:latin typeface="+mn-lt"/>
              </a:rPr>
              <a:t>tak, jak jsou používány ve zdravotnických zařízeních České republiky. (1mmHg=0,13kPa)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s-CZ" sz="2800" dirty="0">
              <a:latin typeface="+mn-lt"/>
            </a:endParaRP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latin typeface="+mn-lt"/>
              </a:rPr>
              <a:t>Podle Mezinárodní soustavy SI jednotek je jednotkou tlaku 1 pascal (</a:t>
            </a:r>
            <a:r>
              <a:rPr lang="cs-CZ" sz="2800" b="1" dirty="0">
                <a:solidFill>
                  <a:srgbClr val="FF0000"/>
                </a:solidFill>
                <a:latin typeface="+mn-lt"/>
              </a:rPr>
              <a:t>1kPa=7,5 torrů</a:t>
            </a:r>
            <a:r>
              <a:rPr lang="cs-CZ" sz="2800" dirty="0">
                <a:latin typeface="+mn-lt"/>
              </a:rPr>
              <a:t>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latin typeface="+mn-lt"/>
            </a:endParaRP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43036F9-B0A2-4D5B-BB02-4C0CFD229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Hodnocení krevního tlaku (TK) podle naměřených hodnot:</a:t>
            </a:r>
            <a:br>
              <a:rPr lang="cs-CZ" dirty="0"/>
            </a:br>
            <a:endParaRPr lang="cs-CZ" dirty="0"/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64B118-EF95-4FF2-8E6C-0703FCB82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Primární vyšetření - opáčko na pohled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B45A4B-7CAF-45C8-92FA-EAD237FB2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419" y="1593680"/>
            <a:ext cx="10753201" cy="4445998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Často vyšetřujeme pacienta již z dálky - podvědomé uvažování založeno na klinické praxi, instinktech a vědomostech pozorovatele.</a:t>
            </a:r>
          </a:p>
          <a:p>
            <a:endParaRPr lang="cs-CZ" dirty="0"/>
          </a:p>
          <a:p>
            <a:r>
              <a:rPr lang="cs-CZ" dirty="0" err="1"/>
              <a:t>Hands</a:t>
            </a:r>
            <a:r>
              <a:rPr lang="cs-CZ" dirty="0"/>
              <a:t> </a:t>
            </a:r>
            <a:r>
              <a:rPr lang="cs-CZ" dirty="0" err="1"/>
              <a:t>off</a:t>
            </a:r>
            <a:r>
              <a:rPr lang="cs-CZ" dirty="0"/>
              <a:t> a rychlé zhodnocení vědomí určuje, který systém vyšetření zvolíme (příklad anglického </a:t>
            </a:r>
            <a:r>
              <a:rPr lang="cs-CZ" dirty="0" err="1"/>
              <a:t>hands</a:t>
            </a:r>
            <a:r>
              <a:rPr lang="cs-CZ" dirty="0"/>
              <a:t> </a:t>
            </a:r>
            <a:r>
              <a:rPr lang="cs-CZ" dirty="0" err="1"/>
              <a:t>off</a:t>
            </a:r>
            <a:r>
              <a:rPr lang="cs-CZ" dirty="0"/>
              <a:t> B-B-B).</a:t>
            </a:r>
          </a:p>
          <a:p>
            <a:endParaRPr lang="cs-CZ" dirty="0"/>
          </a:p>
          <a:p>
            <a:r>
              <a:rPr lang="cs-CZ" dirty="0"/>
              <a:t>Dokumentace a včasné rozpoznání závažného stavu (např. Early </a:t>
            </a:r>
            <a:r>
              <a:rPr lang="cs-CZ" dirty="0" err="1"/>
              <a:t>Warning</a:t>
            </a:r>
            <a:r>
              <a:rPr lang="cs-CZ" dirty="0"/>
              <a:t> </a:t>
            </a:r>
            <a:r>
              <a:rPr lang="cs-CZ" dirty="0" err="1"/>
              <a:t>Score</a:t>
            </a:r>
            <a:r>
              <a:rPr lang="cs-CZ" dirty="0"/>
              <a:t> - EWS), vše dle zvyklosti poskytovatele – přizpůsobuje se skladbě pacientů, v základě by měl však být jednotný.</a:t>
            </a:r>
          </a:p>
        </p:txBody>
      </p:sp>
    </p:spTree>
    <p:extLst>
      <p:ext uri="{BB962C8B-B14F-4D97-AF65-F5344CB8AC3E}">
        <p14:creationId xmlns:p14="http://schemas.microsoft.com/office/powerpoint/2010/main" val="41512747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BA732968-BFDF-4DAA-9010-C8802C7F8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481" y="488779"/>
            <a:ext cx="8077200" cy="1143000"/>
          </a:xfrm>
        </p:spPr>
        <p:txBody>
          <a:bodyPr/>
          <a:lstStyle/>
          <a:p>
            <a:pPr eaLnBrk="1" hangingPunct="1"/>
            <a:r>
              <a:rPr altLang="cs-CZ" b="1" dirty="0"/>
              <a:t>NORMÁLNÍ HODNOTY DLE WHO</a:t>
            </a:r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96C281CB-2746-4C3E-A0C8-2FDCEB9EC6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440689"/>
              </p:ext>
            </p:extLst>
          </p:nvPr>
        </p:nvGraphicFramePr>
        <p:xfrm>
          <a:off x="732353" y="1631779"/>
          <a:ext cx="8066088" cy="39449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1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7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70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2124">
                <a:tc>
                  <a:txBody>
                    <a:bodyPr/>
                    <a:lstStyle/>
                    <a:p>
                      <a:r>
                        <a:rPr lang="cs-CZ" sz="1800" dirty="0"/>
                        <a:t>Označení tlaku</a:t>
                      </a:r>
                    </a:p>
                  </a:txBody>
                  <a:tcPr marL="91453" marR="91453" marT="45715" marB="45715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Sytol</a:t>
                      </a:r>
                      <a:r>
                        <a:rPr lang="cs-CZ" sz="1800" dirty="0"/>
                        <a:t>. TK</a:t>
                      </a:r>
                    </a:p>
                  </a:txBody>
                  <a:tcPr marL="91453" marR="91453" marT="45715" marB="45715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Diastol. TK</a:t>
                      </a:r>
                    </a:p>
                  </a:txBody>
                  <a:tcPr marL="91453" marR="91453" marT="45715" marB="4571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124">
                <a:tc>
                  <a:txBody>
                    <a:bodyPr/>
                    <a:lstStyle/>
                    <a:p>
                      <a:r>
                        <a:rPr lang="cs-CZ" sz="1800" dirty="0"/>
                        <a:t>optimální</a:t>
                      </a:r>
                    </a:p>
                  </a:txBody>
                  <a:tcPr marL="91453" marR="91453" marT="45715" marB="45715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Do 120</a:t>
                      </a:r>
                    </a:p>
                  </a:txBody>
                  <a:tcPr marL="91453" marR="91453" marT="45715" marB="45715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Do 80</a:t>
                      </a:r>
                    </a:p>
                  </a:txBody>
                  <a:tcPr marL="91453" marR="91453" marT="45715" marB="4571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124">
                <a:tc>
                  <a:txBody>
                    <a:bodyPr/>
                    <a:lstStyle/>
                    <a:p>
                      <a:r>
                        <a:rPr lang="cs-CZ" sz="1800" dirty="0">
                          <a:latin typeface="Arial Black" panose="020B0A04020102020204" pitchFamily="34" charset="0"/>
                        </a:rPr>
                        <a:t>normální</a:t>
                      </a:r>
                    </a:p>
                  </a:txBody>
                  <a:tcPr marL="91453" marR="91453" marT="45715" marB="45715"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latin typeface="Arial Black" panose="020B0A04020102020204" pitchFamily="34" charset="0"/>
                        </a:rPr>
                        <a:t>120-129</a:t>
                      </a:r>
                    </a:p>
                  </a:txBody>
                  <a:tcPr marL="91453" marR="91453" marT="45715" marB="45715"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latin typeface="Arial Black" panose="020B0A04020102020204" pitchFamily="34" charset="0"/>
                        </a:rPr>
                        <a:t>80-84</a:t>
                      </a:r>
                    </a:p>
                  </a:txBody>
                  <a:tcPr marL="91453" marR="91453" marT="45715" marB="4571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124">
                <a:tc>
                  <a:txBody>
                    <a:bodyPr/>
                    <a:lstStyle/>
                    <a:p>
                      <a:r>
                        <a:rPr lang="cs-CZ" sz="1800" dirty="0"/>
                        <a:t>lehká hypertenze; </a:t>
                      </a:r>
                      <a:r>
                        <a:rPr lang="cs-CZ" sz="1800" b="1" dirty="0"/>
                        <a:t>st. 1</a:t>
                      </a:r>
                    </a:p>
                  </a:txBody>
                  <a:tcPr marL="91453" marR="91453" marT="45715" marB="45715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130-139</a:t>
                      </a:r>
                    </a:p>
                  </a:txBody>
                  <a:tcPr marL="91453" marR="91453" marT="45715" marB="45715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85-89</a:t>
                      </a:r>
                    </a:p>
                  </a:txBody>
                  <a:tcPr marL="91453" marR="91453" marT="45715" marB="4571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2124">
                <a:tc>
                  <a:txBody>
                    <a:bodyPr/>
                    <a:lstStyle/>
                    <a:p>
                      <a:r>
                        <a:rPr lang="cs-CZ" sz="1800" dirty="0"/>
                        <a:t>lehká hypertenze; </a:t>
                      </a:r>
                      <a:r>
                        <a:rPr lang="cs-CZ" sz="1800" b="1" dirty="0"/>
                        <a:t>st. 1</a:t>
                      </a:r>
                    </a:p>
                  </a:txBody>
                  <a:tcPr marL="91453" marR="91453" marT="45715" marB="45715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140-159</a:t>
                      </a:r>
                    </a:p>
                  </a:txBody>
                  <a:tcPr marL="91453" marR="91453" marT="45715" marB="45715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90-99</a:t>
                      </a:r>
                    </a:p>
                  </a:txBody>
                  <a:tcPr marL="91453" marR="91453" marT="45715" marB="4571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2124">
                <a:tc>
                  <a:txBody>
                    <a:bodyPr/>
                    <a:lstStyle/>
                    <a:p>
                      <a:r>
                        <a:rPr lang="cs-CZ" sz="1800" dirty="0"/>
                        <a:t>střední hypertenze; </a:t>
                      </a:r>
                      <a:r>
                        <a:rPr lang="cs-CZ" sz="1800" b="1" dirty="0"/>
                        <a:t>st . 2</a:t>
                      </a:r>
                    </a:p>
                  </a:txBody>
                  <a:tcPr marL="91453" marR="91453" marT="45715" marB="45715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160-179</a:t>
                      </a:r>
                    </a:p>
                  </a:txBody>
                  <a:tcPr marL="91453" marR="91453" marT="45715" marB="45715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100-109</a:t>
                      </a:r>
                    </a:p>
                  </a:txBody>
                  <a:tcPr marL="91453" marR="91453" marT="45715" marB="4571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2124">
                <a:tc>
                  <a:txBody>
                    <a:bodyPr/>
                    <a:lstStyle/>
                    <a:p>
                      <a:r>
                        <a:rPr lang="cs-CZ" sz="1800" dirty="0"/>
                        <a:t>těžká hypertenze; </a:t>
                      </a:r>
                      <a:r>
                        <a:rPr lang="cs-CZ" sz="1800" b="1" dirty="0"/>
                        <a:t>st. 3</a:t>
                      </a:r>
                    </a:p>
                  </a:txBody>
                  <a:tcPr marL="91453" marR="91453" marT="45715" marB="45715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Nad 180</a:t>
                      </a:r>
                    </a:p>
                  </a:txBody>
                  <a:tcPr marL="91453" marR="91453" marT="45715" marB="45715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Nad 110</a:t>
                      </a:r>
                    </a:p>
                  </a:txBody>
                  <a:tcPr marL="91453" marR="91453" marT="45715" marB="4571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00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izolovaná systolická hypertenze</a:t>
                      </a:r>
                    </a:p>
                  </a:txBody>
                  <a:tcPr marL="91453" marR="91453" marT="45715" marB="4571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Nad 140</a:t>
                      </a:r>
                    </a:p>
                    <a:p>
                      <a:endParaRPr lang="cs-CZ" sz="1800" dirty="0"/>
                    </a:p>
                  </a:txBody>
                  <a:tcPr marL="91453" marR="91453" marT="45715" marB="45715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Pod 90</a:t>
                      </a:r>
                    </a:p>
                  </a:txBody>
                  <a:tcPr marL="91453" marR="91453" marT="45715" marB="4571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15E2B-8A07-4DE5-AF3C-47B267B14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sz="5400" dirty="0"/>
              <a:t>TONOMETR</a:t>
            </a:r>
          </a:p>
        </p:txBody>
      </p:sp>
      <p:sp>
        <p:nvSpPr>
          <p:cNvPr id="23555" name="TextovéPole 2">
            <a:extLst>
              <a:ext uri="{FF2B5EF4-FFF2-40B4-BE49-F238E27FC236}">
                <a16:creationId xmlns:a16="http://schemas.microsoft.com/office/drawing/2014/main" id="{7DBFFEDA-C063-4D8C-B9F9-7E351DE3D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182" y="1504050"/>
            <a:ext cx="10149915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dirty="0"/>
              <a:t>Existují 2 základní typy, od kterých se odvíjí všechny podoby v terénu používaných tonometrů-tlakoměrů: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b="1" dirty="0"/>
              <a:t> klasický</a:t>
            </a:r>
            <a:r>
              <a:rPr lang="cs-CZ" altLang="cs-CZ" dirty="0"/>
              <a:t> (manuální) – moderní jsou již </a:t>
            </a:r>
            <a:r>
              <a:rPr lang="cs-CZ" altLang="cs-CZ" dirty="0" err="1"/>
              <a:t>bezrtuťové</a:t>
            </a:r>
            <a:r>
              <a:rPr lang="cs-CZ" altLang="cs-CZ" dirty="0"/>
              <a:t>, částečně automatické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b="1" dirty="0"/>
              <a:t> aneroidní</a:t>
            </a:r>
            <a:r>
              <a:rPr lang="cs-CZ" altLang="cs-CZ" dirty="0"/>
              <a:t> (budíkové)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b="1" dirty="0"/>
              <a:t> elektronický</a:t>
            </a:r>
            <a:r>
              <a:rPr lang="cs-CZ" altLang="cs-CZ" dirty="0"/>
              <a:t> (poloautomatický)</a:t>
            </a:r>
          </a:p>
        </p:txBody>
      </p:sp>
    </p:spTree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>
            <a:extLst>
              <a:ext uri="{FF2B5EF4-FFF2-40B4-BE49-F238E27FC236}">
                <a16:creationId xmlns:a16="http://schemas.microsoft.com/office/drawing/2014/main" id="{EFDDD15F-BD92-4EE2-A2D6-A75B00A8A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3429000"/>
            <a:ext cx="238125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DFB8AD2-F911-43BC-85F9-250E1D57B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sz="4800" dirty="0">
                <a:solidFill>
                  <a:srgbClr val="002060"/>
                </a:solidFill>
              </a:rPr>
              <a:t>TONOMETR KLASICKÝ</a:t>
            </a:r>
          </a:p>
        </p:txBody>
      </p:sp>
      <p:pic>
        <p:nvPicPr>
          <p:cNvPr id="25604" name="Picture 2">
            <a:extLst>
              <a:ext uri="{FF2B5EF4-FFF2-40B4-BE49-F238E27FC236}">
                <a16:creationId xmlns:a16="http://schemas.microsoft.com/office/drawing/2014/main" id="{45DC0F7A-E78F-4C8F-BB94-D8F17AF31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38" y="3141663"/>
            <a:ext cx="325755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">
            <a:extLst>
              <a:ext uri="{FF2B5EF4-FFF2-40B4-BE49-F238E27FC236}">
                <a16:creationId xmlns:a16="http://schemas.microsoft.com/office/drawing/2014/main" id="{D363BE64-9615-462D-9EF8-268A21A59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3141663"/>
            <a:ext cx="18288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ovéPole 6">
            <a:extLst>
              <a:ext uri="{FF2B5EF4-FFF2-40B4-BE49-F238E27FC236}">
                <a16:creationId xmlns:a16="http://schemas.microsoft.com/office/drawing/2014/main" id="{B4B96D2C-DC87-4CD2-A023-92AC94944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8663" y="1989138"/>
            <a:ext cx="3382962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Bezrtuťový</a:t>
            </a:r>
            <a:r>
              <a:rPr lang="cs-CZ" altLang="cs-CZ" sz="1800"/>
              <a:t> tonometr je nově vyvinutý LCD tonometr. Jedná se o klasický tonometr, kde se místo rtuti používají tekuté krystaly. Výhodou je, že umožňují akustickou metodu měření tlaku krve oproti digitálním tonometrům, které měří tlak oscilometricky. Udává tlak buď v mmHg nebo kPa.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28E176-F1E7-48E3-B426-72A91970F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dirty="0"/>
              <a:t>Tonometr rtuťový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0D17FE-BF5C-4B4D-A317-8E7798F28F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6627" name="Picture 2">
            <a:extLst>
              <a:ext uri="{FF2B5EF4-FFF2-40B4-BE49-F238E27FC236}">
                <a16:creationId xmlns:a16="http://schemas.microsoft.com/office/drawing/2014/main" id="{C33D4CFC-29BE-49FC-8EE0-386141231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3933825"/>
            <a:ext cx="315277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4CAB2C8E-C11D-4858-8806-DC576F55A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980" y="1423125"/>
            <a:ext cx="3465512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>
            <a:extLst>
              <a:ext uri="{FF2B5EF4-FFF2-40B4-BE49-F238E27FC236}">
                <a16:creationId xmlns:a16="http://schemas.microsoft.com/office/drawing/2014/main" id="{386F2AF8-CAB6-4C65-8526-2E0B86BA5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1" r="31961" b="2911"/>
          <a:stretch>
            <a:fillRect/>
          </a:stretch>
        </p:blipFill>
        <p:spPr bwMode="auto">
          <a:xfrm>
            <a:off x="4727576" y="2959100"/>
            <a:ext cx="1152525" cy="349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>
            <a:extLst>
              <a:ext uri="{FF2B5EF4-FFF2-40B4-BE49-F238E27FC236}">
                <a16:creationId xmlns:a16="http://schemas.microsoft.com/office/drawing/2014/main" id="{A37B01A2-3C56-444A-A3B1-F1A1BD45E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25" y="3860800"/>
            <a:ext cx="37592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2">
            <a:extLst>
              <a:ext uri="{FF2B5EF4-FFF2-40B4-BE49-F238E27FC236}">
                <a16:creationId xmlns:a16="http://schemas.microsoft.com/office/drawing/2014/main" id="{74CEFAFA-C5E5-4DF8-B0BF-537B32361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292600"/>
            <a:ext cx="43053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482B4767-387D-4AFA-B621-B4798AA3E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sz="4800" dirty="0">
                <a:solidFill>
                  <a:srgbClr val="002060"/>
                </a:solidFill>
              </a:rPr>
              <a:t>TONOMETR aneroidní </a:t>
            </a:r>
            <a:r>
              <a:rPr sz="3200" dirty="0">
                <a:solidFill>
                  <a:srgbClr val="FF0000"/>
                </a:solidFill>
              </a:rPr>
              <a:t>(budíkový)</a:t>
            </a:r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F7B4B7AE-262D-41B2-81A6-94BC1B804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653" name="Picture 6" descr="Set tonometr clinicus I a fonendoskop boso Nurse">
            <a:extLst>
              <a:ext uri="{FF2B5EF4-FFF2-40B4-BE49-F238E27FC236}">
                <a16:creationId xmlns:a16="http://schemas.microsoft.com/office/drawing/2014/main" id="{42B02AEF-E50F-44F7-9266-23678A8EC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3284538"/>
            <a:ext cx="19050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8" descr="Tonometr boso profitest, ø stupnice 60mm, bílý">
            <a:extLst>
              <a:ext uri="{FF2B5EF4-FFF2-40B4-BE49-F238E27FC236}">
                <a16:creationId xmlns:a16="http://schemas.microsoft.com/office/drawing/2014/main" id="{7DAAA42F-B7D5-4D22-9570-524CBFCF8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"/>
            <a:ext cx="1770063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0" descr="Tonometr boso profitest, ø stupnice 60mm, černý">
            <a:extLst>
              <a:ext uri="{FF2B5EF4-FFF2-40B4-BE49-F238E27FC236}">
                <a16:creationId xmlns:a16="http://schemas.microsoft.com/office/drawing/2014/main" id="{A9A08BDA-2B21-4B6A-82FA-EE3E98D7B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2565400"/>
            <a:ext cx="1905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12" descr="Tonometr boso nova 2, stolní">
            <a:extLst>
              <a:ext uri="{FF2B5EF4-FFF2-40B4-BE49-F238E27FC236}">
                <a16:creationId xmlns:a16="http://schemas.microsoft.com/office/drawing/2014/main" id="{1D515050-A9E6-49E6-838F-537AD98A0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2205038"/>
            <a:ext cx="19050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6" name="Picture 14">
            <a:extLst>
              <a:ext uri="{FF2B5EF4-FFF2-40B4-BE49-F238E27FC236}">
                <a16:creationId xmlns:a16="http://schemas.microsoft.com/office/drawing/2014/main" id="{FB65B2CC-4355-43B1-A23C-9654C7E6A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422400"/>
            <a:ext cx="5148263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8" name="Picture 16">
            <a:extLst>
              <a:ext uri="{FF2B5EF4-FFF2-40B4-BE49-F238E27FC236}">
                <a16:creationId xmlns:a16="http://schemas.microsoft.com/office/drawing/2014/main" id="{90A2CB30-FF2E-4415-8BE1-A007ED574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120" y="190138"/>
            <a:ext cx="3861400" cy="618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4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Tonometr s fonendoskopem boso BS90, ø stupnice 60mm, modrý">
            <a:extLst>
              <a:ext uri="{FF2B5EF4-FFF2-40B4-BE49-F238E27FC236}">
                <a16:creationId xmlns:a16="http://schemas.microsoft.com/office/drawing/2014/main" id="{88E959C8-C9B6-4896-8F6D-D559A6848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39" y="908051"/>
            <a:ext cx="3006725" cy="569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ovéPole 4">
            <a:extLst>
              <a:ext uri="{FF2B5EF4-FFF2-40B4-BE49-F238E27FC236}">
                <a16:creationId xmlns:a16="http://schemas.microsoft.com/office/drawing/2014/main" id="{AF6D94B5-1ABE-4EE6-9208-1E4EE1522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1" y="2274838"/>
            <a:ext cx="537599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jednohadicový aneroidní tonometr s fonendoskopem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br>
              <a:rPr lang="cs-CZ" altLang="cs-CZ" sz="1800" dirty="0"/>
            </a:br>
            <a:r>
              <a:rPr lang="cs-CZ" altLang="cs-CZ" sz="1800" dirty="0"/>
              <a:t>• ekonomická varianta v modrém provedení</a:t>
            </a:r>
            <a:br>
              <a:rPr lang="cs-CZ" altLang="cs-CZ" sz="1800" dirty="0"/>
            </a:br>
            <a:r>
              <a:rPr lang="cs-CZ" altLang="cs-CZ" sz="1800" dirty="0"/>
              <a:t>• průměr stupnice 60mm</a:t>
            </a:r>
            <a:br>
              <a:rPr lang="cs-CZ" altLang="cs-CZ" sz="1800" dirty="0"/>
            </a:br>
            <a:r>
              <a:rPr lang="cs-CZ" altLang="cs-CZ" sz="1800" dirty="0"/>
              <a:t>• fonendoskop je zabudován v manžetě na suchý zip pro obvod paže 22-32 cm</a:t>
            </a:r>
            <a:br>
              <a:rPr lang="cs-CZ" altLang="cs-CZ" sz="1800" dirty="0"/>
            </a:br>
            <a:r>
              <a:rPr lang="cs-CZ" altLang="cs-CZ" sz="1800" dirty="0"/>
              <a:t>• chráněn proti přetlaku</a:t>
            </a:r>
            <a:br>
              <a:rPr lang="cs-CZ" altLang="cs-CZ" sz="1800" dirty="0"/>
            </a:br>
            <a:r>
              <a:rPr lang="cs-CZ" altLang="cs-CZ" sz="1800" dirty="0"/>
              <a:t>• antikorozní měřící systém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E73DFE0-1BE1-4DAF-B1B7-674007F2D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24F44C24-5741-49A6-A7CC-D49898312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2924175"/>
            <a:ext cx="36004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17D80B6-64E3-4426-B32E-AA2CB3429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dirty="0"/>
              <a:t>Tonometr stolní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7EBC5C-1510-4518-B4DC-C884B3F52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9700" name="Picture 4" descr="Tonometr Erkametr stolní s košíkem">
            <a:extLst>
              <a:ext uri="{FF2B5EF4-FFF2-40B4-BE49-F238E27FC236}">
                <a16:creationId xmlns:a16="http://schemas.microsoft.com/office/drawing/2014/main" id="{EDC3803F-AA0E-489D-90B1-32346F4C5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752" y="2924175"/>
            <a:ext cx="238125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6" descr="Tonometr Erkametr elektrický stolní model">
            <a:extLst>
              <a:ext uri="{FF2B5EF4-FFF2-40B4-BE49-F238E27FC236}">
                <a16:creationId xmlns:a16="http://schemas.microsoft.com/office/drawing/2014/main" id="{68781BFA-5C99-4F1E-A048-149489504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000" y="2177149"/>
            <a:ext cx="238125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ovéPole 6">
            <a:extLst>
              <a:ext uri="{FF2B5EF4-FFF2-40B4-BE49-F238E27FC236}">
                <a16:creationId xmlns:a16="http://schemas.microsoft.com/office/drawing/2014/main" id="{5F66B0C2-8E11-4EEA-9C25-B833EBAD4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688" y="3851275"/>
            <a:ext cx="122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Ruční </a:t>
            </a:r>
          </a:p>
        </p:txBody>
      </p:sp>
      <p:sp>
        <p:nvSpPr>
          <p:cNvPr id="29703" name="TextovéPole 7">
            <a:extLst>
              <a:ext uri="{FF2B5EF4-FFF2-40B4-BE49-F238E27FC236}">
                <a16:creationId xmlns:a16="http://schemas.microsoft.com/office/drawing/2014/main" id="{07D37BAF-7438-4393-A041-6B6AFC323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1" y="3429000"/>
            <a:ext cx="1223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Elektrický  </a:t>
            </a:r>
          </a:p>
        </p:txBody>
      </p:sp>
      <p:pic>
        <p:nvPicPr>
          <p:cNvPr id="66569" name="Picture 9">
            <a:extLst>
              <a:ext uri="{FF2B5EF4-FFF2-40B4-BE49-F238E27FC236}">
                <a16:creationId xmlns:a16="http://schemas.microsoft.com/office/drawing/2014/main" id="{98DCE757-394B-47CB-99AC-EE40AB593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9" y="2090739"/>
            <a:ext cx="4067175" cy="454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6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0" descr="Tonometr digitální Tensoval Mobil plnoautomatický na zápěstí">
            <a:extLst>
              <a:ext uri="{FF2B5EF4-FFF2-40B4-BE49-F238E27FC236}">
                <a16:creationId xmlns:a16="http://schemas.microsoft.com/office/drawing/2014/main" id="{16FFB7C2-1449-46EF-9949-8CCBBD0CF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9" b="11171"/>
          <a:stretch>
            <a:fillRect/>
          </a:stretch>
        </p:blipFill>
        <p:spPr bwMode="auto">
          <a:xfrm>
            <a:off x="3792538" y="3284538"/>
            <a:ext cx="381000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8">
            <a:extLst>
              <a:ext uri="{FF2B5EF4-FFF2-40B4-BE49-F238E27FC236}">
                <a16:creationId xmlns:a16="http://schemas.microsoft.com/office/drawing/2014/main" id="{623FAF4E-1E8A-49A9-93EB-F3D3BA8E8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4437064"/>
            <a:ext cx="2738438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89AA13D-DDBF-4C84-84E9-A7C083946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152" y="336640"/>
            <a:ext cx="10753201" cy="451576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sz="2800" dirty="0"/>
              <a:t>Tonometr elektronický</a:t>
            </a:r>
            <a:br>
              <a:rPr sz="2800" dirty="0"/>
            </a:br>
            <a:r>
              <a:rPr sz="2400" b="0" dirty="0"/>
              <a:t>- pažní</a:t>
            </a:r>
            <a:br>
              <a:rPr sz="2400" b="0" dirty="0"/>
            </a:br>
            <a:r>
              <a:rPr sz="2400" b="0" dirty="0"/>
              <a:t>-</a:t>
            </a:r>
            <a:r>
              <a:rPr lang="cs-CZ" sz="2400" b="0" dirty="0"/>
              <a:t> </a:t>
            </a:r>
            <a:r>
              <a:rPr sz="2400" b="0" dirty="0" err="1"/>
              <a:t>zápěstní</a:t>
            </a:r>
            <a:endParaRPr sz="2800" b="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F56D58-BE65-4187-A9A4-8020E70DD8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25" name="Picture 2">
            <a:extLst>
              <a:ext uri="{FF2B5EF4-FFF2-40B4-BE49-F238E27FC236}">
                <a16:creationId xmlns:a16="http://schemas.microsoft.com/office/drawing/2014/main" id="{F79E3FAA-1ACE-48F0-B597-CA3125B5F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4724400"/>
            <a:ext cx="2667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4">
            <a:extLst>
              <a:ext uri="{FF2B5EF4-FFF2-40B4-BE49-F238E27FC236}">
                <a16:creationId xmlns:a16="http://schemas.microsoft.com/office/drawing/2014/main" id="{BFBD3035-ABCF-42FE-BFDF-08D3BD70D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2420938"/>
            <a:ext cx="2438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6">
            <a:extLst>
              <a:ext uri="{FF2B5EF4-FFF2-40B4-BE49-F238E27FC236}">
                <a16:creationId xmlns:a16="http://schemas.microsoft.com/office/drawing/2014/main" id="{84E0F22A-6527-4E1C-9F72-398A1B3DA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4" y="-26988"/>
            <a:ext cx="3887787" cy="681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11">
            <a:hlinkClick r:id="rId7" tooltip="Fotka Tonometr OMRON R2 na zápěstí"/>
            <a:extLst>
              <a:ext uri="{FF2B5EF4-FFF2-40B4-BE49-F238E27FC236}">
                <a16:creationId xmlns:a16="http://schemas.microsoft.com/office/drawing/2014/main" id="{5D55C634-13E2-47D3-8EB8-A696E4D65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184666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0729" name="Rectangle 12">
            <a:hlinkClick r:id="rId7" tooltip="Fotka Tonometr OMRON R2 na zápěstí"/>
            <a:extLst>
              <a:ext uri="{FF2B5EF4-FFF2-40B4-BE49-F238E27FC236}">
                <a16:creationId xmlns:a16="http://schemas.microsoft.com/office/drawing/2014/main" id="{D82CA0B2-F253-47D2-91DD-C2F06FCE7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184666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30730" name="Picture 14">
            <a:extLst>
              <a:ext uri="{FF2B5EF4-FFF2-40B4-BE49-F238E27FC236}">
                <a16:creationId xmlns:a16="http://schemas.microsoft.com/office/drawing/2014/main" id="{2CF863F5-E3C2-4569-B377-68576B1AF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13" y="788216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6">
            <a:extLst>
              <a:ext uri="{FF2B5EF4-FFF2-40B4-BE49-F238E27FC236}">
                <a16:creationId xmlns:a16="http://schemas.microsoft.com/office/drawing/2014/main" id="{85586709-C2C6-4E5D-AD38-557188101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1" y="115888"/>
            <a:ext cx="583247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solidFill>
                  <a:srgbClr val="002060"/>
                </a:solidFill>
              </a:rPr>
              <a:t>ŠÍŘKA A DÉLKA MANŽETY TONOMETRU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solidFill>
                  <a:srgbClr val="002060"/>
                </a:solidFill>
              </a:rPr>
              <a:t>VE VZTAHU K OBVODU PAŽE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600" b="1">
              <a:solidFill>
                <a:srgbClr val="002060"/>
              </a:solidFill>
            </a:endParaRPr>
          </a:p>
        </p:txBody>
      </p:sp>
      <p:pic>
        <p:nvPicPr>
          <p:cNvPr id="31747" name="Picture 8">
            <a:extLst>
              <a:ext uri="{FF2B5EF4-FFF2-40B4-BE49-F238E27FC236}">
                <a16:creationId xmlns:a16="http://schemas.microsoft.com/office/drawing/2014/main" id="{86EF274D-2A95-4DFC-9C7F-C23F1EBC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6" y="26988"/>
            <a:ext cx="2917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2">
            <a:extLst>
              <a:ext uri="{FF2B5EF4-FFF2-40B4-BE49-F238E27FC236}">
                <a16:creationId xmlns:a16="http://schemas.microsoft.com/office/drawing/2014/main" id="{77CB2825-3085-42B0-A874-6A4D34827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090" y="439427"/>
            <a:ext cx="1890713" cy="14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08A4A76-4947-481B-824C-4D50967B6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958" y="1891989"/>
            <a:ext cx="8812555" cy="4786313"/>
          </a:xfrm>
        </p:spPr>
        <p:txBody>
          <a:bodyPr>
            <a:normAutofit/>
          </a:bodyPr>
          <a:lstStyle/>
          <a:p>
            <a:pPr algn="just">
              <a:defRPr/>
            </a:pPr>
            <a:r>
              <a:rPr sz="2000" dirty="0"/>
              <a:t>Zvolení vhodné šíře manžety tlakoměru je nezbytným krokem ke zjištění správné hodnoty krevního tlaku. </a:t>
            </a:r>
            <a:endParaRPr lang="cs-CZ" sz="2000" dirty="0"/>
          </a:p>
          <a:p>
            <a:pPr algn="just">
              <a:defRPr/>
            </a:pPr>
            <a:endParaRPr sz="2000" dirty="0"/>
          </a:p>
          <a:p>
            <a:pPr algn="just">
              <a:defRPr/>
            </a:pPr>
            <a:r>
              <a:rPr sz="2000" dirty="0"/>
              <a:t>Šířku měřicí manžety volíme podle obvodu paže. </a:t>
            </a:r>
            <a:endParaRPr lang="cs-CZ" sz="2000" dirty="0"/>
          </a:p>
          <a:p>
            <a:pPr algn="just">
              <a:defRPr/>
            </a:pPr>
            <a:endParaRPr sz="2000" dirty="0"/>
          </a:p>
          <a:p>
            <a:pPr algn="just">
              <a:defRPr/>
            </a:pPr>
            <a:r>
              <a:rPr sz="2000" dirty="0"/>
              <a:t>Obecně platí, že manžeta by měla při nasazení zakrývat nejméně 80 % paže. </a:t>
            </a:r>
          </a:p>
          <a:p>
            <a:pPr marL="324000" lvl="1" indent="0" algn="just">
              <a:buNone/>
              <a:defRPr/>
            </a:pPr>
            <a:r>
              <a:rPr sz="1600" dirty="0"/>
              <a:t> </a:t>
            </a:r>
          </a:p>
          <a:p>
            <a:pPr algn="just">
              <a:defRPr/>
            </a:pPr>
            <a:r>
              <a:rPr sz="2000" dirty="0"/>
              <a:t>Pokud zvolíme manžetu příliš velkou, změřené hodnoty krevního tlaku mohou být podhodnocené</a:t>
            </a:r>
          </a:p>
          <a:p>
            <a:pPr>
              <a:defRPr/>
            </a:pPr>
            <a:endParaRPr sz="2000" dirty="0"/>
          </a:p>
        </p:txBody>
      </p:sp>
    </p:spTree>
  </p:cSld>
  <p:clrMapOvr>
    <a:masterClrMapping/>
  </p:clrMapOvr>
  <p:transition spd="slow">
    <p:push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>
            <a:extLst>
              <a:ext uri="{FF2B5EF4-FFF2-40B4-BE49-F238E27FC236}">
                <a16:creationId xmlns:a16="http://schemas.microsoft.com/office/drawing/2014/main" id="{BBA91049-6FC4-4735-BFAD-37787ADAA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9596">
            <a:off x="7331075" y="490539"/>
            <a:ext cx="2952750" cy="626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3">
            <a:extLst>
              <a:ext uri="{FF2B5EF4-FFF2-40B4-BE49-F238E27FC236}">
                <a16:creationId xmlns:a16="http://schemas.microsoft.com/office/drawing/2014/main" id="{615F2DF6-5A53-41E4-8E8F-B633932D6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49" y="1685370"/>
            <a:ext cx="4305300" cy="2867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F471DAD-36C8-4DDF-BD92-72477DA17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449" y="542370"/>
            <a:ext cx="10972800" cy="1143000"/>
          </a:xfrm>
        </p:spPr>
        <p:txBody>
          <a:bodyPr/>
          <a:lstStyle/>
          <a:p>
            <a:r>
              <a:rPr lang="cs-CZ" dirty="0"/>
              <a:t>POSTUP  MĚŘENÍ</a:t>
            </a:r>
            <a:br>
              <a:rPr lang="cs-CZ" dirty="0"/>
            </a:br>
            <a:endParaRPr lang="cs-CZ" dirty="0"/>
          </a:p>
        </p:txBody>
      </p:sp>
    </p:spTree>
  </p:cSld>
  <p:clrMapOvr>
    <a:masterClrMapping/>
  </p:clrMapOvr>
  <p:transition spd="slow">
    <p:whee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6413" y="373626"/>
            <a:ext cx="10756490" cy="1381841"/>
          </a:xfrm>
        </p:spPr>
        <p:txBody>
          <a:bodyPr>
            <a:normAutofit/>
          </a:bodyPr>
          <a:lstStyle/>
          <a:p>
            <a:r>
              <a:rPr lang="cs-CZ" sz="3600" dirty="0"/>
              <a:t>Systém EWS a ABCDE algoritmus vyšetřování</a:t>
            </a:r>
            <a:endParaRPr lang="en-US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421" y="1270951"/>
            <a:ext cx="3856391" cy="516671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39" y="1184598"/>
            <a:ext cx="3567757" cy="533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1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>
            <a:extLst>
              <a:ext uri="{FF2B5EF4-FFF2-40B4-BE49-F238E27FC236}">
                <a16:creationId xmlns:a16="http://schemas.microsoft.com/office/drawing/2014/main" id="{B4075DFB-9681-4B18-9A88-33C11AD0D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125" y="601687"/>
            <a:ext cx="8077200" cy="1143000"/>
          </a:xfrm>
        </p:spPr>
        <p:txBody>
          <a:bodyPr/>
          <a:lstStyle/>
          <a:p>
            <a:pPr eaLnBrk="1" hangingPunct="1"/>
            <a:r>
              <a:rPr altLang="cs-CZ" b="1" dirty="0" err="1"/>
              <a:t>Příprava</a:t>
            </a:r>
            <a:r>
              <a:rPr altLang="cs-CZ" b="1" dirty="0"/>
              <a:t> </a:t>
            </a:r>
            <a:r>
              <a:rPr altLang="cs-CZ" b="1" dirty="0" err="1"/>
              <a:t>pacienta</a:t>
            </a:r>
            <a:endParaRPr altLang="cs-CZ" dirty="0"/>
          </a:p>
        </p:txBody>
      </p:sp>
      <p:sp>
        <p:nvSpPr>
          <p:cNvPr id="35843" name="Zástupný symbol pro obsah 2">
            <a:extLst>
              <a:ext uri="{FF2B5EF4-FFF2-40B4-BE49-F238E27FC236}">
                <a16:creationId xmlns:a16="http://schemas.microsoft.com/office/drawing/2014/main" id="{F5477923-452F-4562-AE50-41BBD1DF9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629" y="1781176"/>
            <a:ext cx="8077200" cy="4297363"/>
          </a:xfrm>
        </p:spPr>
        <p:txBody>
          <a:bodyPr/>
          <a:lstStyle/>
          <a:p>
            <a:pPr eaLnBrk="1" hangingPunct="1"/>
            <a:r>
              <a:rPr altLang="cs-CZ" dirty="0" err="1"/>
              <a:t>pacienta</a:t>
            </a:r>
            <a:r>
              <a:rPr altLang="cs-CZ" dirty="0"/>
              <a:t> </a:t>
            </a:r>
            <a:r>
              <a:rPr altLang="cs-CZ" dirty="0" err="1"/>
              <a:t>seznámíme</a:t>
            </a:r>
            <a:r>
              <a:rPr altLang="cs-CZ" dirty="0"/>
              <a:t> s </a:t>
            </a:r>
            <a:r>
              <a:rPr altLang="cs-CZ" dirty="0" err="1"/>
              <a:t>výkonem</a:t>
            </a:r>
            <a:endParaRPr altLang="cs-CZ" dirty="0"/>
          </a:p>
          <a:p>
            <a:pPr eaLnBrk="1" hangingPunct="1"/>
            <a:r>
              <a:rPr altLang="cs-CZ" dirty="0" err="1"/>
              <a:t>uložíme</a:t>
            </a:r>
            <a:r>
              <a:rPr altLang="cs-CZ" dirty="0"/>
              <a:t> do </a:t>
            </a:r>
            <a:r>
              <a:rPr altLang="cs-CZ" dirty="0" err="1"/>
              <a:t>vhodné</a:t>
            </a:r>
            <a:r>
              <a:rPr altLang="cs-CZ" dirty="0"/>
              <a:t> </a:t>
            </a:r>
            <a:r>
              <a:rPr altLang="cs-CZ" dirty="0" err="1"/>
              <a:t>polohy</a:t>
            </a:r>
            <a:endParaRPr lang="cs-CZ" altLang="cs-CZ" dirty="0"/>
          </a:p>
          <a:p>
            <a:pPr eaLnBrk="1" hangingPunct="1"/>
            <a:r>
              <a:rPr lang="cs-CZ" altLang="cs-CZ" dirty="0"/>
              <a:t>zajistit klid předcházející měření</a:t>
            </a:r>
            <a:endParaRPr altLang="cs-CZ" dirty="0"/>
          </a:p>
          <a:p>
            <a:pPr eaLnBrk="1" hangingPunct="1"/>
            <a:endParaRPr altLang="cs-CZ" dirty="0"/>
          </a:p>
        </p:txBody>
      </p:sp>
      <p:pic>
        <p:nvPicPr>
          <p:cNvPr id="35844" name="Picture 5">
            <a:extLst>
              <a:ext uri="{FF2B5EF4-FFF2-40B4-BE49-F238E27FC236}">
                <a16:creationId xmlns:a16="http://schemas.microsoft.com/office/drawing/2014/main" id="{41312DC3-7AC8-45DD-9D7A-397E025B7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1"/>
            <a:ext cx="23812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7">
            <a:extLst>
              <a:ext uri="{FF2B5EF4-FFF2-40B4-BE49-F238E27FC236}">
                <a16:creationId xmlns:a16="http://schemas.microsoft.com/office/drawing/2014/main" id="{1DE81C07-84E2-41CC-AD55-C19DF4CC3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2205039"/>
            <a:ext cx="23812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CB3C5CC1-6F4A-403A-8EAA-B33E668549E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969606" y="332656"/>
            <a:ext cx="5178425" cy="1143000"/>
          </a:xfrm>
        </p:spPr>
        <p:txBody>
          <a:bodyPr/>
          <a:lstStyle/>
          <a:p>
            <a:pPr eaLnBrk="1" hangingPunct="1"/>
            <a:r>
              <a:rPr altLang="cs-CZ" b="1" dirty="0"/>
              <a:t>POSTUP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D7590C-389E-446F-ABA6-12228BBEA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76" y="1419074"/>
            <a:ext cx="10003997" cy="5004486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sz="1350" dirty="0"/>
              <a:t>zkontrolujeme fonendoskop a tonometr</a:t>
            </a:r>
          </a:p>
          <a:p>
            <a:pPr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sz="1350" dirty="0"/>
              <a:t>provedeme hygienickou dezinfekci rukou</a:t>
            </a:r>
          </a:p>
          <a:p>
            <a:pPr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sz="1350" dirty="0"/>
              <a:t>identifikujeme pacienta dotazem „Jak se jmenujete, prosím?“</a:t>
            </a:r>
          </a:p>
          <a:p>
            <a:pPr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sz="1350" dirty="0"/>
              <a:t>zajistíme vhodnou polohu vsedě nebo vleže s horní končetinou na podložce obrácenou dlaní vzhůru,</a:t>
            </a:r>
          </a:p>
          <a:p>
            <a:pPr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sz="1350" dirty="0"/>
              <a:t>položíme tonometr na rovnou plochu v úrovni srdce nemocného</a:t>
            </a:r>
          </a:p>
          <a:p>
            <a:pPr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sz="1350" dirty="0"/>
              <a:t>odhalíme paži a rameno nemocného (oděv nesmí tísnit, měříme vždy za stejných podmínek a na stejné horní končetině, na té, kde jsme poprvé naměřili vyšší hodnoty TK),</a:t>
            </a:r>
          </a:p>
          <a:p>
            <a:pPr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sz="1350" dirty="0"/>
              <a:t>naložíme manžetu tonometru kolem paže asi 2,5 cm nad loketní jamkou, šířku manžety volíme dle konstituce pacienta, výška na paži či předloktí ve výši srdce, </a:t>
            </a:r>
          </a:p>
          <a:p>
            <a:pPr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sz="1350" dirty="0"/>
              <a:t>zajistíme napojení manžety na tonometr a uzavřeme ventil balónku</a:t>
            </a:r>
          </a:p>
          <a:p>
            <a:pPr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sz="1350" dirty="0"/>
              <a:t>vyhmatáme pulzující tepnu v loketní jamce, nasadíme si do uší fonendoskop</a:t>
            </a:r>
          </a:p>
          <a:p>
            <a:pPr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sz="1350" dirty="0"/>
              <a:t>přiložíme membránu fonendoskopu na pulzující místo v loketní jamce</a:t>
            </a:r>
          </a:p>
          <a:p>
            <a:pPr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sz="1350" dirty="0"/>
              <a:t>napustíme manžetu vzduchem pomocí balónku a sledujeme stoupající sloupec rtuti na tonometru</a:t>
            </a:r>
          </a:p>
          <a:p>
            <a:pPr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sz="1350" dirty="0"/>
              <a:t>napustíme manžetu do výše rtuťového sloupce o 30 torrů vyšší, než je předpokládaná horní hranice TK u nemocného</a:t>
            </a:r>
          </a:p>
          <a:p>
            <a:pPr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sz="1350" dirty="0"/>
              <a:t>uvolníme ventil balónku a pomalu odpouštíme vzduch z manžety</a:t>
            </a:r>
          </a:p>
          <a:p>
            <a:pPr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sz="1350" b="1" dirty="0">
                <a:solidFill>
                  <a:srgbClr val="FF0000"/>
                </a:solidFill>
              </a:rPr>
              <a:t>sledujeme klesání rtuťového sloupce</a:t>
            </a:r>
          </a:p>
          <a:p>
            <a:pPr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sz="1350" b="1" dirty="0">
                <a:solidFill>
                  <a:srgbClr val="FF0000"/>
                </a:solidFill>
              </a:rPr>
              <a:t>zaznamenáme první slyšitelný úder </a:t>
            </a:r>
            <a:r>
              <a:rPr sz="1350" dirty="0"/>
              <a:t>(označuje hodnotu systolického tlaku)</a:t>
            </a:r>
          </a:p>
          <a:p>
            <a:pPr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sz="1350" b="1" dirty="0">
                <a:solidFill>
                  <a:srgbClr val="FF0000"/>
                </a:solidFill>
              </a:rPr>
              <a:t>zaznamenáme hodnotu posledního slyšitelného úderu </a:t>
            </a:r>
            <a:r>
              <a:rPr sz="1350" dirty="0"/>
              <a:t>(hodnota diastolického tlaku)</a:t>
            </a:r>
          </a:p>
          <a:p>
            <a:pPr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sz="1350" dirty="0"/>
              <a:t>odstraníme manžetu z paže</a:t>
            </a:r>
          </a:p>
          <a:p>
            <a:pPr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sz="1350" dirty="0"/>
              <a:t>zaznamenáme naměřenou hodnotu do dokumentace</a:t>
            </a:r>
          </a:p>
          <a:p>
            <a:pPr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sz="1350" dirty="0"/>
              <a:t>zajistíme dezinfekci membrány fonendoskopu a úklid pomůcek</a:t>
            </a:r>
          </a:p>
          <a:p>
            <a:pPr fontAlgn="auto">
              <a:spcAft>
                <a:spcPts val="0"/>
              </a:spcAft>
              <a:buFont typeface="+mj-lt"/>
              <a:buAutoNum type="arabicPeriod"/>
              <a:defRPr/>
            </a:pPr>
            <a:endParaRPr sz="1350" dirty="0"/>
          </a:p>
        </p:txBody>
      </p:sp>
      <p:sp>
        <p:nvSpPr>
          <p:cNvPr id="6" name="5-Point Star 5">
            <a:hlinkClick r:id="rId5" action="ppaction://hlinksldjump"/>
            <a:extLst>
              <a:ext uri="{FF2B5EF4-FFF2-40B4-BE49-F238E27FC236}">
                <a16:creationId xmlns:a16="http://schemas.microsoft.com/office/drawing/2014/main" id="{9B0BB078-3B22-4C09-98DC-024668BE656F}"/>
              </a:ext>
            </a:extLst>
          </p:cNvPr>
          <p:cNvSpPr/>
          <p:nvPr/>
        </p:nvSpPr>
        <p:spPr>
          <a:xfrm>
            <a:off x="9696400" y="332656"/>
            <a:ext cx="685800" cy="685800"/>
          </a:xfrm>
          <a:prstGeom prst="star5">
            <a:avLst/>
          </a:prstGeo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D4B863-6DE5-4384-9056-BB12EA30A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/>
              <a:t>Vypočítejte si svůj MAP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C4D4F3-BC62-4E1D-BD3E-83C5664432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Střední arteriální tlak je esenciální hodnota důležitá především u kriticky nemocných pacientů.</a:t>
            </a:r>
          </a:p>
          <a:p>
            <a:endParaRPr lang="cs-CZ" dirty="0"/>
          </a:p>
          <a:p>
            <a:r>
              <a:rPr lang="cs-CZ" dirty="0"/>
              <a:t>MAP = 1/3 </a:t>
            </a:r>
            <a:r>
              <a:rPr lang="cs-CZ" dirty="0" err="1"/>
              <a:t>sTK</a:t>
            </a:r>
            <a:r>
              <a:rPr lang="cs-CZ" dirty="0"/>
              <a:t> + 2/3 </a:t>
            </a:r>
            <a:r>
              <a:rPr lang="cs-CZ" dirty="0" err="1"/>
              <a:t>dTK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89890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>
            <a:extLst>
              <a:ext uri="{FF2B5EF4-FFF2-40B4-BE49-F238E27FC236}">
                <a16:creationId xmlns:a16="http://schemas.microsoft.com/office/drawing/2014/main" id="{74CF82FC-11E7-496B-A0A1-25D6A3CA0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603251"/>
            <a:ext cx="7921625" cy="593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5">
            <a:extLst>
              <a:ext uri="{FF2B5EF4-FFF2-40B4-BE49-F238E27FC236}">
                <a16:creationId xmlns:a16="http://schemas.microsoft.com/office/drawing/2014/main" id="{543F4F4E-7792-4DAA-92D3-9627AF82D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411" y="413545"/>
            <a:ext cx="8077200" cy="1143000"/>
          </a:xfrm>
        </p:spPr>
        <p:txBody>
          <a:bodyPr/>
          <a:lstStyle/>
          <a:p>
            <a:r>
              <a:rPr altLang="cs-CZ" b="1" dirty="0" err="1">
                <a:solidFill>
                  <a:srgbClr val="FF79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Měření</a:t>
            </a:r>
            <a:r>
              <a:rPr altLang="cs-CZ" b="1" dirty="0">
                <a:solidFill>
                  <a:srgbClr val="FF79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altLang="cs-CZ" b="1" dirty="0" err="1">
                <a:solidFill>
                  <a:srgbClr val="FF79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automatickým</a:t>
            </a:r>
            <a:r>
              <a:rPr altLang="cs-CZ" b="1" dirty="0">
                <a:solidFill>
                  <a:srgbClr val="FF79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altLang="cs-CZ" b="1" dirty="0" err="1">
                <a:solidFill>
                  <a:srgbClr val="FF79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pažním</a:t>
            </a:r>
            <a:r>
              <a:rPr altLang="cs-CZ" b="1" dirty="0">
                <a:solidFill>
                  <a:srgbClr val="FF79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altLang="cs-CZ" b="1" dirty="0" err="1">
                <a:solidFill>
                  <a:srgbClr val="FF79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tlakoměrem</a:t>
            </a:r>
            <a:endParaRPr altLang="cs-CZ" dirty="0"/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3779DF9F-95DB-4A3D-AD4B-E08693FC5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64532"/>
            <a:ext cx="8557526" cy="4297363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altLang="cs-CZ" dirty="0">
                <a:latin typeface="Arial" panose="020B0604020202020204" pitchFamily="34" charset="0"/>
                <a:cs typeface="Arial" panose="020B0604020202020204" pitchFamily="34" charset="0"/>
              </a:rPr>
              <a:t>manžetu tlakoměru</a:t>
            </a:r>
            <a:r>
              <a:rPr alt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altLang="cs-CZ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navlékněte</a:t>
            </a:r>
            <a:r>
              <a:rPr alt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altLang="cs-CZ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alt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paži, u níž je </a:t>
            </a:r>
            <a:r>
              <a:rPr altLang="cs-CZ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obvykle</a:t>
            </a:r>
            <a:r>
              <a:rPr alt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altLang="cs-CZ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vyšší</a:t>
            </a:r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altLang="cs-CZ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tlak</a:t>
            </a:r>
            <a:r>
              <a:rPr alt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altLang="cs-CZ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zpravidla levá</a:t>
            </a:r>
            <a:r>
              <a:rPr alt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14350" indent="-514350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alt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manžetu zatáhněte cca 2 cm nad loketní jamkou</a:t>
            </a:r>
          </a:p>
          <a:p>
            <a:pPr marL="514350" indent="-514350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alt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hadička manžety leží uprostřed ohnutého lokte, ve směru ruky, proti loketní jamce</a:t>
            </a:r>
          </a:p>
          <a:p>
            <a:pPr marL="514350" indent="-514350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alt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končetinu volně položte na stůl ve výšce srdce</a:t>
            </a:r>
          </a:p>
          <a:p>
            <a:pPr marL="514350" indent="-514350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alt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stiskněte tlačítko start (on/</a:t>
            </a:r>
            <a:r>
              <a:rPr altLang="cs-CZ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</a:t>
            </a:r>
            <a:r>
              <a:rPr alt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altLang="cs-CZ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endParaRPr dirty="0"/>
          </a:p>
        </p:txBody>
      </p:sp>
      <p:pic>
        <p:nvPicPr>
          <p:cNvPr id="43012" name="Picture 2">
            <a:extLst>
              <a:ext uri="{FF2B5EF4-FFF2-40B4-BE49-F238E27FC236}">
                <a16:creationId xmlns:a16="http://schemas.microsoft.com/office/drawing/2014/main" id="{F5F12BAD-7383-4381-BE36-3041C149C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064" y="5557"/>
            <a:ext cx="2613025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>
            <a:extLst>
              <a:ext uri="{FF2B5EF4-FFF2-40B4-BE49-F238E27FC236}">
                <a16:creationId xmlns:a16="http://schemas.microsoft.com/office/drawing/2014/main" id="{6A83912F-BFAF-4003-9E57-07FF0D59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524" y="571500"/>
            <a:ext cx="8077200" cy="1143000"/>
          </a:xfrm>
        </p:spPr>
        <p:txBody>
          <a:bodyPr/>
          <a:lstStyle/>
          <a:p>
            <a:r>
              <a:rPr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Měření</a:t>
            </a:r>
            <a:r>
              <a:rPr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automatickým</a:t>
            </a:r>
            <a:r>
              <a:rPr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zápěstním</a:t>
            </a:r>
            <a:r>
              <a:rPr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tlakoměrem</a:t>
            </a:r>
            <a:endParaRPr alt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58A5C09-63C9-4B88-9999-036B5EA6C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525" y="1989138"/>
            <a:ext cx="8488254" cy="4297362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spcBef>
                <a:spcPct val="0"/>
              </a:spcBef>
              <a:buFont typeface="+mj-lt"/>
              <a:buAutoNum type="arabicPeriod"/>
              <a:defRPr/>
            </a:pPr>
            <a:r>
              <a:rPr alt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přístroj s manžetou navlékněte na zápěstí ruky, u níž obvykle bývá vyšší tlak </a:t>
            </a:r>
            <a:r>
              <a:rPr altLang="cs-CZ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(zpravidla levá)</a:t>
            </a:r>
          </a:p>
          <a:p>
            <a:pPr marL="514350" indent="-514350">
              <a:spcBef>
                <a:spcPct val="0"/>
              </a:spcBef>
              <a:buFont typeface="+mj-lt"/>
              <a:buAutoNum type="arabicPeriod"/>
              <a:defRPr/>
            </a:pPr>
            <a:r>
              <a:rPr alt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spodní okraj manžety upevněte cca 1 cm nad zápěstím</a:t>
            </a:r>
          </a:p>
          <a:p>
            <a:pPr marL="514350" indent="-514350">
              <a:spcBef>
                <a:spcPct val="0"/>
              </a:spcBef>
              <a:buFont typeface="+mj-lt"/>
              <a:buAutoNum type="arabicPeriod"/>
              <a:defRPr/>
            </a:pPr>
            <a:r>
              <a:rPr alt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displej zápěstního tlakoměru otočte na vnitřní stranu zápěstí</a:t>
            </a:r>
          </a:p>
          <a:p>
            <a:pPr marL="514350" indent="-514350">
              <a:spcBef>
                <a:spcPct val="0"/>
              </a:spcBef>
              <a:buFont typeface="+mj-lt"/>
              <a:buAutoNum type="arabicPeriod"/>
              <a:defRPr/>
            </a:pPr>
            <a:r>
              <a:rPr alt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zápěstí ruky musí být vždy ve výšce srdce</a:t>
            </a:r>
          </a:p>
          <a:p>
            <a:pPr marL="514350" indent="-514350">
              <a:spcBef>
                <a:spcPct val="0"/>
              </a:spcBef>
              <a:buFont typeface="+mj-lt"/>
              <a:buAutoNum type="arabicPeriod"/>
              <a:defRPr/>
            </a:pPr>
            <a:r>
              <a:rPr alt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stiskněte tlačítko on/</a:t>
            </a:r>
            <a:r>
              <a:rPr altLang="cs-CZ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</a:t>
            </a:r>
            <a:r>
              <a:rPr alt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(start)</a:t>
            </a:r>
            <a:endParaRPr altLang="cs-CZ" sz="35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endParaRPr dirty="0"/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27308E2F-36F1-44EE-A4F3-7739614AA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902" y="935832"/>
            <a:ext cx="2554287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>
            <a:extLst>
              <a:ext uri="{FF2B5EF4-FFF2-40B4-BE49-F238E27FC236}">
                <a16:creationId xmlns:a16="http://schemas.microsoft.com/office/drawing/2014/main" id="{0B997614-B414-49AB-A8F9-F1B4E6392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195" y="512624"/>
            <a:ext cx="8077200" cy="1143000"/>
          </a:xfrm>
        </p:spPr>
        <p:txBody>
          <a:bodyPr/>
          <a:lstStyle/>
          <a:p>
            <a:pPr eaLnBrk="1" hangingPunct="1"/>
            <a:r>
              <a:rPr altLang="cs-CZ" b="1" dirty="0"/>
              <a:t>TK </a:t>
            </a:r>
            <a:r>
              <a:rPr altLang="cs-CZ" b="1" dirty="0" err="1"/>
              <a:t>na</a:t>
            </a:r>
            <a:r>
              <a:rPr altLang="cs-CZ" b="1" dirty="0"/>
              <a:t> </a:t>
            </a:r>
            <a:r>
              <a:rPr altLang="cs-CZ" b="1" dirty="0" err="1"/>
              <a:t>paži</a:t>
            </a:r>
            <a:r>
              <a:rPr altLang="cs-CZ" b="1" dirty="0"/>
              <a:t> se </a:t>
            </a:r>
            <a:r>
              <a:rPr altLang="cs-CZ" b="1" dirty="0" err="1"/>
              <a:t>nesmí</a:t>
            </a:r>
            <a:r>
              <a:rPr altLang="cs-CZ" b="1" dirty="0"/>
              <a:t> </a:t>
            </a:r>
            <a:r>
              <a:rPr altLang="cs-CZ" b="1" dirty="0" err="1"/>
              <a:t>měřit</a:t>
            </a:r>
            <a:endParaRPr altLang="cs-CZ" dirty="0"/>
          </a:p>
        </p:txBody>
      </p:sp>
      <p:sp>
        <p:nvSpPr>
          <p:cNvPr id="45059" name="Zástupný symbol pro obsah 2">
            <a:extLst>
              <a:ext uri="{FF2B5EF4-FFF2-40B4-BE49-F238E27FC236}">
                <a16:creationId xmlns:a16="http://schemas.microsoft.com/office/drawing/2014/main" id="{9E170C0E-E26E-4D1A-ACB7-62A1BA058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969" y="1451483"/>
            <a:ext cx="8077200" cy="3257550"/>
          </a:xfrm>
        </p:spPr>
        <p:txBody>
          <a:bodyPr/>
          <a:lstStyle/>
          <a:p>
            <a:pPr eaLnBrk="1" hangingPunct="1"/>
            <a:r>
              <a:rPr altLang="cs-CZ" dirty="0" err="1"/>
              <a:t>při</a:t>
            </a:r>
            <a:r>
              <a:rPr altLang="cs-CZ" dirty="0"/>
              <a:t> </a:t>
            </a:r>
            <a:r>
              <a:rPr altLang="cs-CZ" dirty="0" err="1"/>
              <a:t>poranění</a:t>
            </a:r>
            <a:r>
              <a:rPr altLang="cs-CZ" dirty="0"/>
              <a:t> </a:t>
            </a:r>
            <a:r>
              <a:rPr altLang="cs-CZ" dirty="0" err="1"/>
              <a:t>na</a:t>
            </a:r>
            <a:r>
              <a:rPr altLang="cs-CZ" dirty="0"/>
              <a:t> </a:t>
            </a:r>
            <a:r>
              <a:rPr altLang="cs-CZ" dirty="0" err="1"/>
              <a:t>paži</a:t>
            </a:r>
            <a:endParaRPr altLang="cs-CZ" dirty="0"/>
          </a:p>
          <a:p>
            <a:pPr eaLnBrk="1" hangingPunct="1"/>
            <a:r>
              <a:rPr altLang="cs-CZ" dirty="0" err="1"/>
              <a:t>na</a:t>
            </a:r>
            <a:r>
              <a:rPr altLang="cs-CZ" dirty="0"/>
              <a:t> </a:t>
            </a:r>
            <a:r>
              <a:rPr altLang="cs-CZ" dirty="0" err="1"/>
              <a:t>ochrnuté</a:t>
            </a:r>
            <a:r>
              <a:rPr altLang="cs-CZ" dirty="0"/>
              <a:t> </a:t>
            </a:r>
            <a:r>
              <a:rPr altLang="cs-CZ" dirty="0" err="1"/>
              <a:t>straně</a:t>
            </a:r>
            <a:r>
              <a:rPr altLang="cs-CZ" dirty="0"/>
              <a:t> po CMP</a:t>
            </a:r>
          </a:p>
          <a:p>
            <a:pPr eaLnBrk="1" hangingPunct="1"/>
            <a:r>
              <a:rPr altLang="cs-CZ" dirty="0" err="1"/>
              <a:t>na</a:t>
            </a:r>
            <a:r>
              <a:rPr altLang="cs-CZ" dirty="0"/>
              <a:t> </a:t>
            </a:r>
            <a:r>
              <a:rPr altLang="cs-CZ" dirty="0" err="1"/>
              <a:t>končetině</a:t>
            </a:r>
            <a:r>
              <a:rPr altLang="cs-CZ" dirty="0"/>
              <a:t>, </a:t>
            </a:r>
            <a:r>
              <a:rPr altLang="cs-CZ" dirty="0" err="1"/>
              <a:t>kde</a:t>
            </a:r>
            <a:r>
              <a:rPr altLang="cs-CZ" dirty="0"/>
              <a:t> je arterio-</a:t>
            </a:r>
            <a:r>
              <a:rPr altLang="cs-CZ" dirty="0" err="1"/>
              <a:t>venózní</a:t>
            </a:r>
            <a:r>
              <a:rPr altLang="cs-CZ" dirty="0"/>
              <a:t> fistula pro </a:t>
            </a:r>
            <a:r>
              <a:rPr altLang="cs-CZ" dirty="0" err="1"/>
              <a:t>dialýzu</a:t>
            </a:r>
            <a:r>
              <a:rPr altLang="cs-CZ" dirty="0"/>
              <a:t> (A-V shunt)</a:t>
            </a:r>
          </a:p>
          <a:p>
            <a:pPr eaLnBrk="1" hangingPunct="1"/>
            <a:endParaRPr altLang="cs-CZ" dirty="0"/>
          </a:p>
        </p:txBody>
      </p:sp>
      <p:pic>
        <p:nvPicPr>
          <p:cNvPr id="45060" name="Picture 5">
            <a:extLst>
              <a:ext uri="{FF2B5EF4-FFF2-40B4-BE49-F238E27FC236}">
                <a16:creationId xmlns:a16="http://schemas.microsoft.com/office/drawing/2014/main" id="{9DC53FD9-316B-4AE7-B985-B3CA88BE2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79"/>
          <a:stretch>
            <a:fillRect/>
          </a:stretch>
        </p:blipFill>
        <p:spPr bwMode="auto">
          <a:xfrm>
            <a:off x="5131486" y="4016513"/>
            <a:ext cx="4140200" cy="23288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>
            <a:extLst>
              <a:ext uri="{FF2B5EF4-FFF2-40B4-BE49-F238E27FC236}">
                <a16:creationId xmlns:a16="http://schemas.microsoft.com/office/drawing/2014/main" id="{946694D1-F39B-4BAC-B861-EC3215D7A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369" y="331659"/>
            <a:ext cx="7651750" cy="1143000"/>
          </a:xfrm>
        </p:spPr>
        <p:txBody>
          <a:bodyPr/>
          <a:lstStyle/>
          <a:p>
            <a:pPr eaLnBrk="1" hangingPunct="1"/>
            <a:r>
              <a:rPr altLang="cs-CZ" b="1" dirty="0"/>
              <a:t>MOŽNÉ CHYBY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7D3E9DB-D099-4A8A-BA86-B905BFFEF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661" y="1671526"/>
            <a:ext cx="9834547" cy="4371465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b="1" dirty="0"/>
              <a:t>ÚZKÁ</a:t>
            </a:r>
            <a:r>
              <a:rPr dirty="0"/>
              <a:t> MANŽETA → vyšší TK</a:t>
            </a:r>
          </a:p>
          <a:p>
            <a:pPr fontAlgn="auto">
              <a:spcAft>
                <a:spcPts val="0"/>
              </a:spcAft>
              <a:defRPr/>
            </a:pPr>
            <a:r>
              <a:rPr b="1" dirty="0"/>
              <a:t>ŠIROKÁ</a:t>
            </a:r>
            <a:r>
              <a:rPr dirty="0"/>
              <a:t> MANŽETA →  nižší TK</a:t>
            </a:r>
          </a:p>
          <a:p>
            <a:pPr fontAlgn="auto">
              <a:spcAft>
                <a:spcPts val="0"/>
              </a:spcAft>
              <a:defRPr/>
            </a:pPr>
            <a:r>
              <a:rPr dirty="0"/>
              <a:t>NESPRÁVNĚ PŘILOŽENÁ manžeta → chyba měření</a:t>
            </a:r>
          </a:p>
          <a:p>
            <a:pPr fontAlgn="auto">
              <a:spcAft>
                <a:spcPts val="0"/>
              </a:spcAft>
              <a:defRPr/>
            </a:pPr>
            <a:r>
              <a:rPr dirty="0"/>
              <a:t>Paže či manžeta </a:t>
            </a:r>
            <a:r>
              <a:rPr dirty="0">
                <a:solidFill>
                  <a:srgbClr val="FF0000"/>
                </a:solidFill>
              </a:rPr>
              <a:t>nad úrovní srdce → </a:t>
            </a:r>
            <a:r>
              <a:rPr b="1" dirty="0">
                <a:solidFill>
                  <a:srgbClr val="FF0000"/>
                </a:solidFill>
              </a:rPr>
              <a:t>nižší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/>
              <a:t>TK</a:t>
            </a:r>
          </a:p>
          <a:p>
            <a:pPr fontAlgn="auto">
              <a:spcAft>
                <a:spcPts val="0"/>
              </a:spcAft>
              <a:defRPr/>
            </a:pPr>
            <a:r>
              <a:rPr dirty="0"/>
              <a:t>Paže či manžeta </a:t>
            </a:r>
            <a:r>
              <a:rPr dirty="0">
                <a:solidFill>
                  <a:srgbClr val="FF0000"/>
                </a:solidFill>
              </a:rPr>
              <a:t>pod úrovní srdce → </a:t>
            </a:r>
            <a:r>
              <a:rPr b="1" dirty="0">
                <a:solidFill>
                  <a:srgbClr val="FF0000"/>
                </a:solidFill>
              </a:rPr>
              <a:t>vyšší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/>
              <a:t>TK</a:t>
            </a:r>
          </a:p>
          <a:p>
            <a:pPr fontAlgn="auto">
              <a:spcAft>
                <a:spcPts val="0"/>
              </a:spcAft>
              <a:defRPr/>
            </a:pPr>
            <a:r>
              <a:rPr b="1" dirty="0"/>
              <a:t>Nevhodná doba měření</a:t>
            </a:r>
            <a:r>
              <a:rPr dirty="0"/>
              <a:t>: po jídle, cvičení, rozrušení, stresu, kouření,…</a:t>
            </a:r>
          </a:p>
          <a:p>
            <a:pPr fontAlgn="auto">
              <a:spcAft>
                <a:spcPts val="0"/>
              </a:spcAft>
              <a:defRPr/>
            </a:pPr>
            <a:r>
              <a:rPr dirty="0"/>
              <a:t>Při </a:t>
            </a:r>
            <a:r>
              <a:rPr dirty="0" err="1"/>
              <a:t>monitoraci</a:t>
            </a:r>
            <a:r>
              <a:rPr dirty="0"/>
              <a:t> TK </a:t>
            </a:r>
            <a:r>
              <a:rPr b="1" dirty="0"/>
              <a:t>nedodržování podmínek prvního měření</a:t>
            </a:r>
            <a:r>
              <a:rPr dirty="0"/>
              <a:t> (čas, poloha, </a:t>
            </a:r>
            <a:r>
              <a:rPr dirty="0" err="1"/>
              <a:t>zátěž</a:t>
            </a:r>
            <a:r>
              <a:rPr dirty="0"/>
              <a:t>,….)</a:t>
            </a:r>
          </a:p>
          <a:p>
            <a:pPr fontAlgn="auto">
              <a:spcAft>
                <a:spcPts val="0"/>
              </a:spcAft>
              <a:defRPr/>
            </a:pPr>
            <a:r>
              <a:rPr dirty="0"/>
              <a:t>Opakované měření na jedné paži při 1 měření</a:t>
            </a:r>
          </a:p>
          <a:p>
            <a:pPr fontAlgn="auto">
              <a:spcAft>
                <a:spcPts val="0"/>
              </a:spcAft>
              <a:defRPr/>
            </a:pPr>
            <a:endParaRPr dirty="0"/>
          </a:p>
          <a:p>
            <a:pPr fontAlgn="auto">
              <a:spcAft>
                <a:spcPts val="0"/>
              </a:spcAft>
              <a:defRPr/>
            </a:pPr>
            <a:endParaRPr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A26256-C284-4AA4-B671-68FB4063F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 - Vědomí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6630AA-513C-4983-ABFB-AD43AF920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365" y="1693421"/>
            <a:ext cx="9975106" cy="4455588"/>
          </a:xfrm>
        </p:spPr>
        <p:txBody>
          <a:bodyPr>
            <a:normAutofit fontScale="92500"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dirty="0"/>
              <a:t>Základní složkou vědomí je vigilita (bdělost)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dirty="0"/>
              <a:t>Obecně vykazuje informace o funkci nervového systému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dirty="0"/>
              <a:t>Přesto, že je písmeno „D – disability“ u konce, probíhá hodnocení vědomí od prvního pohledu na pacienta -&gt; informace sbíráme neustále.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dirty="0"/>
              <a:t>A – </a:t>
            </a:r>
            <a:r>
              <a:rPr lang="cs-CZ" dirty="0" err="1"/>
              <a:t>airway</a:t>
            </a:r>
            <a:r>
              <a:rPr lang="cs-CZ" dirty="0"/>
              <a:t> „Otevřete prosím ústa a zkuste na mě vypláznout jazyk“ v sobě skrývá základní neurologickou vyšetřovací techniku a nevypovídá jen o průchodnosti dýchacích cest.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00398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Rozdělení poruch - Kvalitativní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12766" y="1890785"/>
            <a:ext cx="9934747" cy="4139998"/>
          </a:xfrm>
        </p:spPr>
        <p:txBody>
          <a:bodyPr>
            <a:normAutofit fontScale="77500" lnSpcReduction="20000"/>
          </a:bodyPr>
          <a:lstStyle/>
          <a:p>
            <a:r>
              <a:rPr lang="cs-CZ" sz="3100" dirty="0"/>
              <a:t>Porucha obsahu vědomí při zachované vigilitě.</a:t>
            </a:r>
          </a:p>
          <a:p>
            <a:r>
              <a:rPr lang="cs-CZ" sz="3100" dirty="0"/>
              <a:t>Hovoříme také o poruše lucidity (jasnosti), vnímání či přemýšlení</a:t>
            </a:r>
          </a:p>
          <a:p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Amence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Delirantní stavy (obluzení)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Dezorientace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Halucinace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Obnubilace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Etc</a:t>
            </a:r>
            <a:r>
              <a:rPr lang="cs-CZ" dirty="0"/>
              <a:t>…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1798" y="1691323"/>
            <a:ext cx="9236023" cy="3863904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48911" y="609599"/>
            <a:ext cx="9696167" cy="553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69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D - Rozdělení poruch - Kvantitativní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Narušen stupeň vědomí/ bdělost</a:t>
            </a:r>
          </a:p>
          <a:p>
            <a:endParaRPr lang="cs-CZ" dirty="0"/>
          </a:p>
          <a:p>
            <a:r>
              <a:rPr lang="cs-CZ" dirty="0"/>
              <a:t>Apatie</a:t>
            </a:r>
          </a:p>
          <a:p>
            <a:r>
              <a:rPr lang="cs-CZ" dirty="0"/>
              <a:t>Somnolence</a:t>
            </a:r>
          </a:p>
          <a:p>
            <a:r>
              <a:rPr lang="cs-CZ" dirty="0" err="1"/>
              <a:t>Sopor</a:t>
            </a:r>
            <a:endParaRPr lang="cs-CZ" dirty="0"/>
          </a:p>
          <a:p>
            <a:r>
              <a:rPr lang="cs-CZ" dirty="0" err="1"/>
              <a:t>Stupor</a:t>
            </a:r>
            <a:endParaRPr lang="cs-CZ" dirty="0"/>
          </a:p>
          <a:p>
            <a:r>
              <a:rPr lang="cs-CZ" dirty="0" err="1"/>
              <a:t>Semi</a:t>
            </a:r>
            <a:r>
              <a:rPr lang="cs-CZ" dirty="0"/>
              <a:t>-koma</a:t>
            </a:r>
          </a:p>
          <a:p>
            <a:r>
              <a:rPr lang="cs-CZ" dirty="0"/>
              <a:t>Koma</a:t>
            </a:r>
          </a:p>
          <a:p>
            <a:r>
              <a:rPr lang="cs-CZ" dirty="0" err="1"/>
              <a:t>Areflexní</a:t>
            </a:r>
            <a:r>
              <a:rPr lang="cs-CZ" dirty="0"/>
              <a:t> koma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8659" y="690503"/>
            <a:ext cx="10753201" cy="451576"/>
          </a:xfrm>
        </p:spPr>
        <p:txBody>
          <a:bodyPr/>
          <a:lstStyle/>
          <a:p>
            <a:r>
              <a:rPr lang="cs-CZ" dirty="0"/>
              <a:t>D – AVPU škála – pro děti i dospělé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29963" y="1850055"/>
            <a:ext cx="6739718" cy="324642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33452" y="2700669"/>
            <a:ext cx="2559890" cy="179924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1B51E85-DE77-456D-8CB0-9190A66565F7}"/>
              </a:ext>
            </a:extLst>
          </p:cNvPr>
          <p:cNvSpPr txBox="1"/>
          <p:nvPr/>
        </p:nvSpPr>
        <p:spPr>
          <a:xfrm>
            <a:off x="1573162" y="5486399"/>
            <a:ext cx="6851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Nově také </a:t>
            </a:r>
            <a:r>
              <a:rPr lang="cs-CZ" dirty="0" err="1"/>
              <a:t>cAVPU</a:t>
            </a:r>
            <a:r>
              <a:rPr lang="cs-CZ" dirty="0"/>
              <a:t>! – kdy „c“ znamená zmatenost.</a:t>
            </a:r>
          </a:p>
        </p:txBody>
      </p:sp>
    </p:spTree>
    <p:extLst>
      <p:ext uri="{BB962C8B-B14F-4D97-AF65-F5344CB8AC3E}">
        <p14:creationId xmlns:p14="http://schemas.microsoft.com/office/powerpoint/2010/main" val="253670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0" name="Zástupný symbol pro obsah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493095"/>
              </p:ext>
            </p:extLst>
          </p:nvPr>
        </p:nvGraphicFramePr>
        <p:xfrm>
          <a:off x="296280" y="357808"/>
          <a:ext cx="8304381" cy="6059214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2109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5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4434">
                  <a:extLst>
                    <a:ext uri="{9D8B030D-6E8A-4147-A177-3AD203B41FA5}">
                      <a16:colId xmlns:a16="http://schemas.microsoft.com/office/drawing/2014/main" val="2753014330"/>
                    </a:ext>
                  </a:extLst>
                </a:gridCol>
                <a:gridCol w="29847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60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Otevření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očí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 dirty="0">
                          <a:effectLst/>
                        </a:rPr>
                        <a:t>D</a:t>
                      </a:r>
                      <a:r>
                        <a:rPr lang="en-US" sz="1200" u="none" strike="noStrike" dirty="0" err="1">
                          <a:effectLst/>
                        </a:rPr>
                        <a:t>ospělí</a:t>
                      </a:r>
                      <a:r>
                        <a:rPr lang="en-US" sz="1200" u="none" strike="noStrike" dirty="0">
                          <a:effectLst/>
                        </a:rPr>
                        <a:t> a </a:t>
                      </a:r>
                      <a:r>
                        <a:rPr lang="en-US" sz="1200" u="none" strike="noStrike" dirty="0" err="1">
                          <a:effectLst/>
                        </a:rPr>
                        <a:t>větší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děti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malé děti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err="1">
                          <a:effectLst/>
                        </a:rPr>
                        <a:t>malé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děti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0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 </a:t>
                      </a:r>
                      <a:r>
                        <a:rPr lang="en-US" sz="1100" u="none" strike="noStrike" dirty="0" err="1">
                          <a:effectLst/>
                        </a:rPr>
                        <a:t>nebo</a:t>
                      </a:r>
                      <a:r>
                        <a:rPr lang="en-US" sz="1100" u="none" strike="noStrike" dirty="0">
                          <a:effectLst/>
                        </a:rPr>
                        <a:t> C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neotvírá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neotvírá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neotvírá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0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na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bolest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na bolest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na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bolest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60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na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oslovení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na oslovení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na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oslovení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60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4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spontánně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spontánně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spontánně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60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Nejlepší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hlasový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projev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73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 </a:t>
                      </a:r>
                      <a:r>
                        <a:rPr lang="en-US" sz="1100" u="none" strike="noStrike" dirty="0" err="1">
                          <a:effectLst/>
                        </a:rPr>
                        <a:t>nebo</a:t>
                      </a:r>
                      <a:r>
                        <a:rPr lang="en-US" sz="1100" u="none" strike="noStrike" dirty="0">
                          <a:effectLst/>
                        </a:rPr>
                        <a:t> T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žádná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rekace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na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algický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podnět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žádná rekace na algický podnět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žádná rekace na algický podnět</a:t>
                      </a:r>
                      <a:endParaRPr lang="en-US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60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nesrozumitelné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zvuky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na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algický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podnět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sténá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na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algický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podnět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sténá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73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jednotlivá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slova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na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algický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podnět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křičí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nebo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pláče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na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algický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podnět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křičí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nebo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pláče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73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4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neadekvátní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slovní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projev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spontánně křičí, pláče, neodpovídající reakce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spontánně křičí, pláče, neodpovídající reakce</a:t>
                      </a:r>
                      <a:endParaRPr lang="en-US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73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5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adekvátní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slovní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projev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brouká si, žvatlá, sleduje okolí, otáčí se za zvukem</a:t>
                      </a:r>
                      <a:endParaRPr lang="en-US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brouká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si</a:t>
                      </a:r>
                      <a:r>
                        <a:rPr lang="en-US" sz="1000" u="none" strike="noStrike" dirty="0">
                          <a:effectLst/>
                        </a:rPr>
                        <a:t>, </a:t>
                      </a:r>
                      <a:r>
                        <a:rPr lang="en-US" sz="1000" u="none" strike="noStrike" dirty="0" err="1">
                          <a:effectLst/>
                        </a:rPr>
                        <a:t>žvatlá</a:t>
                      </a:r>
                      <a:r>
                        <a:rPr lang="en-US" sz="1000" u="none" strike="noStrike" dirty="0">
                          <a:effectLst/>
                        </a:rPr>
                        <a:t>, </a:t>
                      </a:r>
                      <a:r>
                        <a:rPr lang="en-US" sz="1000" u="none" strike="noStrike" dirty="0" err="1">
                          <a:effectLst/>
                        </a:rPr>
                        <a:t>sleduje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okolí</a:t>
                      </a:r>
                      <a:r>
                        <a:rPr lang="en-US" sz="1000" u="none" strike="noStrike" dirty="0">
                          <a:effectLst/>
                        </a:rPr>
                        <a:t>, </a:t>
                      </a:r>
                      <a:r>
                        <a:rPr lang="en-US" sz="1000" u="none" strike="noStrike" dirty="0" err="1">
                          <a:effectLst/>
                        </a:rPr>
                        <a:t>otáčí</a:t>
                      </a:r>
                      <a:r>
                        <a:rPr lang="en-US" sz="1000" u="none" strike="noStrike" dirty="0">
                          <a:effectLst/>
                        </a:rPr>
                        <a:t> se za </a:t>
                      </a:r>
                      <a:r>
                        <a:rPr lang="en-US" sz="1000" u="none" strike="noStrike" dirty="0" err="1">
                          <a:effectLst/>
                        </a:rPr>
                        <a:t>zvukem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73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Nejlepší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motorická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odpověď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373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</a:rPr>
                        <a:t>žádná reakce na supraorbitální stimul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žádná reakce na supraorbitální stimul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</a:rPr>
                        <a:t>žádná reakce na supraorbitální stimul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60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extenze</a:t>
                      </a:r>
                      <a:endParaRPr lang="en-US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extenze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extenze</a:t>
                      </a:r>
                      <a:endParaRPr lang="en-US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60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nespecifická</a:t>
                      </a:r>
                      <a:r>
                        <a:rPr lang="en-US" sz="1000" u="none" strike="noStrike" dirty="0">
                          <a:effectLst/>
                        </a:rPr>
                        <a:t> / </a:t>
                      </a:r>
                      <a:r>
                        <a:rPr lang="en-US" sz="1000" u="none" strike="noStrike" dirty="0" err="1">
                          <a:effectLst/>
                        </a:rPr>
                        <a:t>abnormální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flexe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373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4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na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algický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podnět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nehtového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lůžka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úniková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reakce</a:t>
                      </a:r>
                      <a:r>
                        <a:rPr lang="en-US" sz="1000" u="none" strike="noStrike" dirty="0">
                          <a:effectLst/>
                        </a:rPr>
                        <a:t> / </a:t>
                      </a:r>
                      <a:r>
                        <a:rPr lang="en-US" sz="1000" u="none" strike="noStrike" dirty="0" err="1">
                          <a:effectLst/>
                        </a:rPr>
                        <a:t>normální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flexe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60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5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lokalizuje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supraorbitální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podnět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nebo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cílené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odtažení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373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6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na výzvu adekvátní motorická reakce</a:t>
                      </a:r>
                      <a:endParaRPr lang="en-US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normální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spontánní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pohyblivost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3" name="Obdélník 2">
            <a:extLst>
              <a:ext uri="{FF2B5EF4-FFF2-40B4-BE49-F238E27FC236}">
                <a16:creationId xmlns:a16="http://schemas.microsoft.com/office/drawing/2014/main" id="{E95308B9-8D0A-4737-8D0C-086C6EDAD204}"/>
              </a:ext>
            </a:extLst>
          </p:cNvPr>
          <p:cNvSpPr/>
          <p:nvPr/>
        </p:nvSpPr>
        <p:spPr>
          <a:xfrm>
            <a:off x="9076455" y="2391156"/>
            <a:ext cx="29035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1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Hodnocení</a:t>
            </a:r>
            <a:r>
              <a:rPr lang="cs-CZ" sz="1800" dirty="0"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</a:p>
          <a:p>
            <a:pPr marL="285750" indent="-28575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800" dirty="0">
                <a:latin typeface="Times New Roman" panose="02020603050405020304" pitchFamily="18" charset="0"/>
                <a:ea typeface="SimSun" panose="02010600030101010101" pitchFamily="2" charset="-122"/>
              </a:rPr>
              <a:t>13-14 = lehká porucha</a:t>
            </a:r>
          </a:p>
          <a:p>
            <a:pPr marL="285750" indent="-285750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cs-CZ" sz="1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285750" indent="-28575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800" dirty="0">
                <a:latin typeface="Times New Roman" panose="02020603050405020304" pitchFamily="18" charset="0"/>
                <a:ea typeface="SimSun" panose="02010600030101010101" pitchFamily="2" charset="-122"/>
              </a:rPr>
              <a:t>12-9  bodů = střední porucha </a:t>
            </a:r>
          </a:p>
          <a:p>
            <a:pPr marL="285750" indent="-285750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cs-CZ" sz="1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285750" indent="-28575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800" dirty="0">
                <a:latin typeface="Times New Roman" panose="02020603050405020304" pitchFamily="18" charset="0"/>
                <a:ea typeface="SimSun" panose="02010600030101010101" pitchFamily="2" charset="-122"/>
              </a:rPr>
              <a:t>8-3 bodů = závažná porucha</a:t>
            </a:r>
          </a:p>
        </p:txBody>
      </p:sp>
    </p:spTree>
    <p:extLst>
      <p:ext uri="{BB962C8B-B14F-4D97-AF65-F5344CB8AC3E}">
        <p14:creationId xmlns:p14="http://schemas.microsoft.com/office/powerpoint/2010/main" val="37849384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D- Glasgow </a:t>
            </a:r>
            <a:r>
              <a:rPr lang="cs-CZ" dirty="0" err="1"/>
              <a:t>coma</a:t>
            </a:r>
            <a:r>
              <a:rPr lang="cs-CZ" dirty="0"/>
              <a:t> </a:t>
            </a:r>
            <a:r>
              <a:rPr lang="cs-CZ" dirty="0" err="1"/>
              <a:t>scale</a:t>
            </a:r>
            <a:r>
              <a:rPr lang="cs-CZ" dirty="0"/>
              <a:t> – motorická reakce</a:t>
            </a:r>
            <a:endParaRPr lang="en-US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45127" y="1691322"/>
            <a:ext cx="6022804" cy="435133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646106" y="2351782"/>
            <a:ext cx="43197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Lze zařadit i hodnocení zorniček = GCS-P</a:t>
            </a:r>
            <a:endParaRPr 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24915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EB5DE9-6281-4E13-B34A-A03A3A941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D- Hodnocení zornic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8EC4BF-43D8-4CC4-9239-212E7B04D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8542" y="1871999"/>
            <a:ext cx="8473510" cy="4184243"/>
          </a:xfrm>
        </p:spPr>
        <p:txBody>
          <a:bodyPr>
            <a:normAutofit fontScale="92500" lnSpcReduction="10000"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dirty="0"/>
              <a:t>U pacientů s poruchou vědomí a u pacientů s neurologickou/neurochirurgickou diagnózou pravidelně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cs-CZ" dirty="0"/>
          </a:p>
          <a:p>
            <a:pPr algn="just"/>
            <a:r>
              <a:rPr lang="cs-CZ" dirty="0"/>
              <a:t>Pojmy</a:t>
            </a:r>
          </a:p>
          <a:p>
            <a:pPr algn="just"/>
            <a:endParaRPr lang="cs-CZ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dirty="0" err="1"/>
              <a:t>Izokorie</a:t>
            </a:r>
            <a:r>
              <a:rPr lang="cs-CZ" dirty="0"/>
              <a:t>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dirty="0" err="1"/>
              <a:t>Anizokorie</a:t>
            </a:r>
            <a:r>
              <a:rPr lang="cs-CZ" dirty="0"/>
              <a:t>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dirty="0"/>
              <a:t>Mydriáza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dirty="0"/>
              <a:t>Mióza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dirty="0"/>
              <a:t>Fotoreakce +/-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dirty="0"/>
              <a:t>Nystagmus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30400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1">
            <a:extLst>
              <a:ext uri="{FF2B5EF4-FFF2-40B4-BE49-F238E27FC236}">
                <a16:creationId xmlns:a16="http://schemas.microsoft.com/office/drawing/2014/main" id="{E83F42B8-470E-48AA-90CD-7E1DA6CB7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726" y="574424"/>
            <a:ext cx="8061896" cy="597152"/>
          </a:xfrm>
        </p:spPr>
        <p:txBody>
          <a:bodyPr/>
          <a:lstStyle/>
          <a:p>
            <a:pPr eaLnBrk="1" hangingPunct="1"/>
            <a:r>
              <a:rPr lang="cs-CZ" altLang="cs-CZ" sz="3600" b="1" dirty="0"/>
              <a:t>E- SLEDOVÁNÍ TĚLESNÉ TEPLOTY</a:t>
            </a:r>
          </a:p>
        </p:txBody>
      </p:sp>
      <p:sp>
        <p:nvSpPr>
          <p:cNvPr id="2051" name="Podnadpis 2">
            <a:extLst>
              <a:ext uri="{FF2B5EF4-FFF2-40B4-BE49-F238E27FC236}">
                <a16:creationId xmlns:a16="http://schemas.microsoft.com/office/drawing/2014/main" id="{4D020C44-A010-43A7-9575-0F76B3890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2" y="1692002"/>
            <a:ext cx="7237750" cy="4139998"/>
          </a:xfrm>
        </p:spPr>
        <p:txBody>
          <a:bodyPr/>
          <a:lstStyle/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Rovnováha mezi teplem vyrobeným tělem a teplem, které tělo ztrácí, je vyjádřená </a:t>
            </a:r>
            <a:r>
              <a:rPr lang="cs-CZ" altLang="cs-CZ" b="1" dirty="0">
                <a:solidFill>
                  <a:srgbClr val="7030A0"/>
                </a:solidFill>
              </a:rPr>
              <a:t>tělesnou teplotou (TT)</a:t>
            </a:r>
            <a:endParaRPr lang="cs-CZ" altLang="cs-CZ" dirty="0">
              <a:solidFill>
                <a:srgbClr val="7030A0"/>
              </a:solidFill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A8E534FE-5751-49DC-9311-1A61D6692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621" y="1171576"/>
            <a:ext cx="3196730" cy="4806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9C47411B-B25F-45AD-8095-757CCE5AD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Druhy tělesné teploty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107DD8-5807-484D-A988-960FA8298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cs-CZ" b="1" i="1" dirty="0"/>
              <a:t>Centrální - vnitřní</a:t>
            </a:r>
            <a:r>
              <a:rPr lang="cs-CZ" dirty="0"/>
              <a:t>- teplota hlubokých tkání těla (hrudník, břišní dutina, pánevní dutina,…</a:t>
            </a:r>
            <a:br>
              <a:rPr lang="cs-CZ" dirty="0"/>
            </a:br>
            <a:r>
              <a:rPr lang="cs-CZ" dirty="0"/>
              <a:t>- je relativně konstantní  </a:t>
            </a:r>
            <a:r>
              <a:rPr lang="cs-CZ" b="1" dirty="0">
                <a:solidFill>
                  <a:srgbClr val="FF0000"/>
                </a:solidFill>
              </a:rPr>
              <a:t>37°C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cs-CZ" b="1" i="1" dirty="0"/>
              <a:t>povrchová</a:t>
            </a:r>
            <a:r>
              <a:rPr lang="cs-CZ" dirty="0"/>
              <a:t>- teplota kůže, podkožního vaziva  a tuku. Na rozdíl od vnitřní teploty stoupá a klesá v závislosti na okolí.            </a:t>
            </a:r>
            <a:r>
              <a:rPr lang="cs-CZ" b="1" dirty="0">
                <a:solidFill>
                  <a:srgbClr val="FF0000"/>
                </a:solidFill>
              </a:rPr>
              <a:t>kolísavá</a:t>
            </a:r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5D529011-2C04-4FAC-8F70-BCD83CCA0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>
                <a:solidFill>
                  <a:srgbClr val="7030A0"/>
                </a:solidFill>
              </a:rPr>
              <a:t>Ovlivňující faktory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743790A-F325-4EEE-BBB2-FE2171296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625741"/>
            <a:ext cx="10753201" cy="4671728"/>
          </a:xfrm>
        </p:spPr>
        <p:txBody>
          <a:bodyPr rtlCol="0">
            <a:normAutofit fontScale="6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věk - dítě velmi ovlivňuje teplota okolí, až do puberty je u dětí TT labilnější, u starších lidí je riziko hypotermie</a:t>
            </a:r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biorytmus - nejnižší TT 2 – 6 hod ráno, nejvyšší 17 - 18 hod večer</a:t>
            </a:r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tělesná aktivita - těžká práce nebo namáhavé cvičení zvýší TT</a:t>
            </a:r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hormony - u žen se </a:t>
            </a:r>
            <a:r>
              <a:rPr lang="cs-CZ" u="sng" dirty="0"/>
              <a:t>ve dnech ovulace </a:t>
            </a:r>
            <a:r>
              <a:rPr lang="cs-CZ" dirty="0"/>
              <a:t>zvyšuje TT o 0,35°C nad bazální teplotu</a:t>
            </a:r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stres - stimulace sympatiku může zvýšit produkci epinefrinu a </a:t>
            </a:r>
            <a:r>
              <a:rPr lang="cs-CZ" dirty="0" err="1"/>
              <a:t>norepinefrinu</a:t>
            </a:r>
            <a:r>
              <a:rPr lang="cs-CZ" dirty="0"/>
              <a:t>, čímž se zvýší metabolická aktivita a produkce tepla</a:t>
            </a:r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okolí - extrémní okolní teplota může ovlivnit regulační systém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31075158-3B26-4063-A91A-4307B7928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Tělo ztrácí teplo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E5D4A3E-E4BD-4E72-9637-4A9B3926E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650" y="1741429"/>
            <a:ext cx="10753201" cy="4139998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Přenosem</a:t>
            </a:r>
            <a:r>
              <a:rPr lang="cs-CZ" b="1" dirty="0">
                <a:solidFill>
                  <a:srgbClr val="7030A0"/>
                </a:solidFill>
              </a:rPr>
              <a:t> </a:t>
            </a:r>
            <a:r>
              <a:rPr lang="cs-CZ" dirty="0"/>
              <a:t>(</a:t>
            </a:r>
            <a:r>
              <a:rPr lang="cs-CZ" b="1" dirty="0">
                <a:solidFill>
                  <a:srgbClr val="7030A0"/>
                </a:solidFill>
              </a:rPr>
              <a:t>radiací</a:t>
            </a:r>
            <a:r>
              <a:rPr lang="cs-CZ" dirty="0"/>
              <a:t>) – přenos tepla z jednoho objektu, na povrch jiného, bez přímého doteku</a:t>
            </a:r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vedením (</a:t>
            </a:r>
            <a:r>
              <a:rPr lang="cs-CZ" b="1" dirty="0">
                <a:solidFill>
                  <a:srgbClr val="7030A0"/>
                </a:solidFill>
              </a:rPr>
              <a:t>kondukcí</a:t>
            </a:r>
            <a:r>
              <a:rPr lang="cs-CZ" dirty="0"/>
              <a:t>) – přenos tepla z jedné molekuly na druhou</a:t>
            </a:r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prouděním vzduchu (</a:t>
            </a:r>
            <a:r>
              <a:rPr lang="cs-CZ" b="1" dirty="0">
                <a:solidFill>
                  <a:srgbClr val="7030A0"/>
                </a:solidFill>
              </a:rPr>
              <a:t>konvekcí</a:t>
            </a:r>
            <a:r>
              <a:rPr lang="cs-CZ" dirty="0"/>
              <a:t>) – rozptýlení tepla vzduchem</a:t>
            </a:r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vypařováním (</a:t>
            </a:r>
            <a:r>
              <a:rPr lang="cs-CZ" b="1" dirty="0" err="1">
                <a:solidFill>
                  <a:srgbClr val="7030A0"/>
                </a:solidFill>
              </a:rPr>
              <a:t>vaporizací</a:t>
            </a:r>
            <a:r>
              <a:rPr lang="cs-CZ" dirty="0"/>
              <a:t>) – soustavné odpařování vlhkosti z respiračního traktu, ze sliznice úst a kůže. </a:t>
            </a:r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F4D3C9A1-88DA-4437-9805-A021978B4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Regulace tělesné teploty</a:t>
            </a:r>
          </a:p>
        </p:txBody>
      </p:sp>
      <p:sp>
        <p:nvSpPr>
          <p:cNvPr id="6147" name="Zástupný symbol pro obsah 2">
            <a:extLst>
              <a:ext uri="{FF2B5EF4-FFF2-40B4-BE49-F238E27FC236}">
                <a16:creationId xmlns:a16="http://schemas.microsoft.com/office/drawing/2014/main" id="{71E0BB6A-FA29-4F5A-8C83-BD3515245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2" y="1692002"/>
            <a:ext cx="10292556" cy="4139998"/>
          </a:xfrm>
        </p:spPr>
        <p:txBody>
          <a:bodyPr>
            <a:normAutofit fontScale="92500" lnSpcReduction="10000"/>
          </a:bodyPr>
          <a:lstStyle/>
          <a:p>
            <a:pPr algn="just" eaLnBrk="1" hangingPunct="1"/>
            <a:r>
              <a:rPr lang="cs-CZ" altLang="cs-CZ" u="sng" dirty="0"/>
              <a:t>senzory</a:t>
            </a:r>
            <a:r>
              <a:rPr lang="cs-CZ" altLang="cs-CZ" dirty="0"/>
              <a:t> na povrchu a v těle (kůže, jazyk, respirační aparát, vnitřní orgány)</a:t>
            </a:r>
          </a:p>
          <a:p>
            <a:pPr algn="just" eaLnBrk="1" hangingPunct="1"/>
            <a:endParaRPr lang="cs-CZ" altLang="cs-CZ" dirty="0"/>
          </a:p>
          <a:p>
            <a:pPr algn="just" eaLnBrk="1" hangingPunct="1"/>
            <a:r>
              <a:rPr lang="cs-CZ" altLang="cs-CZ" dirty="0"/>
              <a:t>integrátor v </a:t>
            </a:r>
            <a:r>
              <a:rPr lang="cs-CZ" altLang="cs-CZ" u="sng" dirty="0"/>
              <a:t>hypothalamu</a:t>
            </a:r>
            <a:r>
              <a:rPr lang="cs-CZ" altLang="cs-CZ" dirty="0"/>
              <a:t> (centrum regulující vnitřní teplotu)</a:t>
            </a:r>
          </a:p>
          <a:p>
            <a:pPr algn="just" eaLnBrk="1" hangingPunct="1"/>
            <a:endParaRPr lang="cs-CZ" altLang="cs-CZ" dirty="0"/>
          </a:p>
          <a:p>
            <a:pPr algn="just" eaLnBrk="1" hangingPunct="1"/>
            <a:r>
              <a:rPr lang="cs-CZ" altLang="cs-CZ" u="sng" dirty="0"/>
              <a:t>efektorový</a:t>
            </a:r>
            <a:r>
              <a:rPr lang="cs-CZ" altLang="cs-CZ" dirty="0"/>
              <a:t> systém upravující produkci a ztrátu tepla (vasokonstrikce, třes, uvolnění epinefrinu)</a:t>
            </a:r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EWS - intervence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3304" y="1712636"/>
            <a:ext cx="5789902" cy="426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855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FE511F3A-D789-40D6-901E-C389B4BDA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Teplotní křivka</a:t>
            </a:r>
            <a:endParaRPr lang="cs-CZ" alt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4EFCA2C-5531-4568-AEC6-09842D485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401" y="1732642"/>
            <a:ext cx="10753201" cy="4139998"/>
          </a:xfrm>
        </p:spPr>
        <p:txBody>
          <a:bodyPr rtlCol="0">
            <a:normAutofit lnSpcReduction="10000"/>
          </a:bodyPr>
          <a:lstStyle/>
          <a:p>
            <a:pPr marL="72000" indent="0" fontAlgn="auto">
              <a:spcAft>
                <a:spcPts val="0"/>
              </a:spcAft>
              <a:buNone/>
              <a:defRPr/>
            </a:pPr>
            <a:r>
              <a:rPr lang="cs-CZ" dirty="0"/>
              <a:t>Tělesná teplota přirozeně kolísá </a:t>
            </a:r>
            <a:r>
              <a:rPr lang="cs-CZ" b="1" dirty="0"/>
              <a:t>v průběhu dne až o 2°C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dirty="0"/>
              <a:t>Nejnižší mezi 4.00 – 6.00 hodinou, teplotní minimum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dirty="0"/>
              <a:t>Nejvyšší mezi 17.00 – 18.00, teplotní maximum</a:t>
            </a:r>
          </a:p>
          <a:p>
            <a:pPr lvl="1" fontAlgn="auto">
              <a:spcAft>
                <a:spcPts val="0"/>
              </a:spcAft>
              <a:defRPr/>
            </a:pPr>
            <a:endParaRPr lang="cs-CZ" dirty="0"/>
          </a:p>
          <a:p>
            <a:pPr marL="72000" indent="0" fontAlgn="auto">
              <a:spcAft>
                <a:spcPts val="0"/>
              </a:spcAft>
              <a:buNone/>
              <a:defRPr/>
            </a:pPr>
            <a:r>
              <a:rPr lang="cs-CZ" b="1" dirty="0"/>
              <a:t>Teplotní křivky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b="1" dirty="0"/>
              <a:t>pokles tělesné teploty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cs-CZ" u="sng" dirty="0"/>
              <a:t>Kritický</a:t>
            </a:r>
            <a:r>
              <a:rPr lang="cs-CZ" dirty="0"/>
              <a:t>  - náhlý, během hodin</a:t>
            </a:r>
            <a:endParaRPr lang="cs-CZ" sz="1600" dirty="0"/>
          </a:p>
          <a:p>
            <a:pPr lvl="2" fontAlgn="auto">
              <a:spcAft>
                <a:spcPts val="0"/>
              </a:spcAft>
              <a:defRPr/>
            </a:pPr>
            <a:r>
              <a:rPr lang="cs-CZ" u="sng" dirty="0"/>
              <a:t>Lytický</a:t>
            </a:r>
            <a:r>
              <a:rPr lang="cs-CZ" dirty="0"/>
              <a:t> – pozvolný, několik dnů 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cs-CZ" u="sng" dirty="0" err="1"/>
              <a:t>Provleklý</a:t>
            </a:r>
            <a:endParaRPr lang="cs-CZ" u="sng" dirty="0"/>
          </a:p>
          <a:p>
            <a:pPr lvl="2" fontAlgn="auto">
              <a:spcAft>
                <a:spcPts val="0"/>
              </a:spcAft>
              <a:defRPr/>
            </a:pPr>
            <a:endParaRPr lang="cs-CZ" dirty="0"/>
          </a:p>
          <a:p>
            <a:pPr lvl="1" fontAlgn="auto">
              <a:spcAft>
                <a:spcPts val="0"/>
              </a:spcAft>
              <a:defRPr/>
            </a:pPr>
            <a:r>
              <a:rPr lang="cs-CZ" b="1" dirty="0"/>
              <a:t>Vzestup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cs-CZ" u="sng" dirty="0"/>
              <a:t>Pozvolný</a:t>
            </a:r>
            <a:r>
              <a:rPr lang="cs-CZ" dirty="0"/>
              <a:t> – několik dnů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cs-CZ" u="sng" dirty="0"/>
              <a:t>Náhlý</a:t>
            </a:r>
            <a:r>
              <a:rPr lang="cs-CZ" dirty="0"/>
              <a:t> – během hodin</a:t>
            </a:r>
          </a:p>
          <a:p>
            <a:pPr marL="457200" lvl="1" indent="0" fontAlgn="auto">
              <a:spcAft>
                <a:spcPts val="0"/>
              </a:spcAft>
              <a:buNone/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E427BA65-E630-4559-9F32-1C5E850A0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38" y="3429001"/>
            <a:ext cx="26670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3E82B35B-2CF3-4E10-9003-0114E31A1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925" y="4806951"/>
            <a:ext cx="25527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7E195232-5265-4607-ACD1-C5BF63A5D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99" y="497388"/>
            <a:ext cx="10753201" cy="451576"/>
          </a:xfrm>
        </p:spPr>
        <p:txBody>
          <a:bodyPr/>
          <a:lstStyle/>
          <a:p>
            <a:pPr eaLnBrk="1" hangingPunct="1"/>
            <a:r>
              <a:rPr lang="cs-CZ" altLang="cs-CZ" b="1" dirty="0"/>
              <a:t>HODNOTY</a:t>
            </a:r>
          </a:p>
        </p:txBody>
      </p:sp>
      <p:sp>
        <p:nvSpPr>
          <p:cNvPr id="8195" name="Obdélník 3">
            <a:extLst>
              <a:ext uri="{FF2B5EF4-FFF2-40B4-BE49-F238E27FC236}">
                <a16:creationId xmlns:a16="http://schemas.microsoft.com/office/drawing/2014/main" id="{42819A5E-A56C-4730-8858-2B89D1DF2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647" y="4576528"/>
            <a:ext cx="831957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7030A0"/>
                </a:solidFill>
              </a:rPr>
              <a:t>náhodná hypotermie </a:t>
            </a:r>
            <a:r>
              <a:rPr lang="cs-CZ" altLang="cs-CZ" sz="2400" dirty="0"/>
              <a:t>– se může vyskytovat vlivem chladného okolí, nebo ponořením do studené vody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7030A0"/>
                </a:solidFill>
              </a:rPr>
              <a:t>Indukovaná (řízená) hypotermie </a:t>
            </a:r>
            <a:r>
              <a:rPr lang="cs-CZ" altLang="cs-CZ" sz="2400" i="1" dirty="0"/>
              <a:t>–</a:t>
            </a:r>
            <a:r>
              <a:rPr lang="cs-CZ" altLang="cs-CZ" sz="2400" dirty="0"/>
              <a:t> úmyslné snížení teploty kvůli snížení spotřeby kyslíku tělních buněk (úrazy mozku, srdeční operace)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0846817D-212F-4532-BF35-0202E4E331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3638209"/>
              </p:ext>
            </p:extLst>
          </p:nvPr>
        </p:nvGraphicFramePr>
        <p:xfrm>
          <a:off x="2849217" y="1464963"/>
          <a:ext cx="6096000" cy="22197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795">
                <a:tc>
                  <a:txBody>
                    <a:bodyPr/>
                    <a:lstStyle/>
                    <a:p>
                      <a:r>
                        <a:rPr lang="cs-CZ" sz="1800" dirty="0"/>
                        <a:t>Název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Hodnota </a:t>
                      </a:r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r>
                        <a:rPr lang="cs-CZ" sz="1800" dirty="0" err="1"/>
                        <a:t>normotermie</a:t>
                      </a:r>
                      <a:endParaRPr lang="cs-CZ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36 – 36,9 °C</a:t>
                      </a:r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r>
                        <a:rPr lang="cs-CZ" sz="1800" dirty="0"/>
                        <a:t>hypotermie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pod 36 °C</a:t>
                      </a:r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r>
                        <a:rPr lang="cs-CZ" sz="1800" dirty="0" err="1"/>
                        <a:t>subfebrilie</a:t>
                      </a:r>
                      <a:endParaRPr lang="cs-CZ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37 – 37,9 °C</a:t>
                      </a:r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r>
                        <a:rPr lang="cs-CZ" sz="1800" dirty="0" err="1"/>
                        <a:t>febrilie</a:t>
                      </a:r>
                      <a:endParaRPr lang="cs-CZ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nad 38 °C</a:t>
                      </a:r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8662">
                <a:tc>
                  <a:txBody>
                    <a:bodyPr/>
                    <a:lstStyle/>
                    <a:p>
                      <a:r>
                        <a:rPr lang="cs-CZ" sz="1800" dirty="0"/>
                        <a:t>hyperpyrexie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40°C</a:t>
                      </a:r>
                      <a:r>
                        <a:rPr lang="cs-CZ" sz="1800" baseline="0" dirty="0"/>
                        <a:t> a výš</a:t>
                      </a:r>
                      <a:endParaRPr lang="cs-CZ" sz="1800" dirty="0"/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61DCAF27-35E1-4269-AE95-3DBF714A7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439" y="472865"/>
            <a:ext cx="10753201" cy="451576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TYPY HOREČKY (</a:t>
            </a:r>
            <a:r>
              <a:rPr lang="cs-CZ" altLang="cs-CZ" sz="3600" dirty="0" err="1"/>
              <a:t>febris</a:t>
            </a:r>
            <a:r>
              <a:rPr lang="cs-CZ" altLang="cs-CZ" sz="3600" dirty="0"/>
              <a:t>)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6B3DDBF0-4F1E-448A-BE0A-20B9E46DF5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59362"/>
              </p:ext>
            </p:extLst>
          </p:nvPr>
        </p:nvGraphicFramePr>
        <p:xfrm>
          <a:off x="1146647" y="1285789"/>
          <a:ext cx="8964762" cy="50373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2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2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598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8320">
                <a:tc gridSpan="3"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FEBRIS</a:t>
                      </a:r>
                    </a:p>
                  </a:txBody>
                  <a:tcPr marL="91442" marR="91442" marT="45714" marB="45714"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2757">
                <a:tc>
                  <a:txBody>
                    <a:bodyPr/>
                    <a:lstStyle/>
                    <a:p>
                      <a:pPr algn="l"/>
                      <a:r>
                        <a:rPr lang="cs-CZ" sz="1800" b="1" dirty="0"/>
                        <a:t>CONTINUA</a:t>
                      </a:r>
                    </a:p>
                  </a:txBody>
                  <a:tcPr marL="91442" marR="91442" marT="45714" marB="4571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/>
                        <a:t>TRVALÁ</a:t>
                      </a:r>
                    </a:p>
                  </a:txBody>
                  <a:tcPr marL="91442" marR="91442" marT="45714" marB="4571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u="sng" dirty="0"/>
                        <a:t>přetrvávající</a:t>
                      </a:r>
                      <a:r>
                        <a:rPr lang="cs-CZ" sz="1800" dirty="0"/>
                        <a:t> horečka s denními výkyvy maximálně 1 °C (zánět plic, virová a streptokoková onemocnění)</a:t>
                      </a:r>
                    </a:p>
                  </a:txBody>
                  <a:tcPr marL="91442" marR="91442" marT="45714" marB="4571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4933">
                <a:tc>
                  <a:txBody>
                    <a:bodyPr/>
                    <a:lstStyle/>
                    <a:p>
                      <a:pPr algn="l"/>
                      <a:r>
                        <a:rPr lang="cs-CZ" sz="1800" b="1" dirty="0"/>
                        <a:t>REMITENS</a:t>
                      </a:r>
                    </a:p>
                  </a:txBody>
                  <a:tcPr marL="91442" marR="91442" marT="45714" marB="4571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/>
                        <a:t>OPADAVÁ</a:t>
                      </a:r>
                    </a:p>
                  </a:txBody>
                  <a:tcPr marL="91442" marR="91442" marT="45714" marB="4571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u="sng" dirty="0"/>
                        <a:t>během dne teplota kolísá </a:t>
                      </a:r>
                      <a:r>
                        <a:rPr lang="cs-CZ" sz="1800" dirty="0"/>
                        <a:t>o 3 °C a všechny hodnoty jsou nadnormální (hnisavé procesy)</a:t>
                      </a:r>
                    </a:p>
                  </a:txBody>
                  <a:tcPr marL="91442" marR="91442" marT="45714" marB="4571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4933">
                <a:tc>
                  <a:txBody>
                    <a:bodyPr/>
                    <a:lstStyle/>
                    <a:p>
                      <a:pPr algn="l"/>
                      <a:r>
                        <a:rPr lang="cs-CZ" sz="1800" b="1" dirty="0"/>
                        <a:t>INTERMITENS</a:t>
                      </a:r>
                    </a:p>
                  </a:txBody>
                  <a:tcPr marL="91442" marR="91442" marT="45714" marB="4571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/>
                        <a:t>STŘÍDAVÁ</a:t>
                      </a:r>
                    </a:p>
                  </a:txBody>
                  <a:tcPr marL="91442" marR="91442" marT="45714" marB="4571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u="sng" dirty="0"/>
                        <a:t>horečka se střídá</a:t>
                      </a:r>
                      <a:r>
                        <a:rPr lang="cs-CZ" sz="1800" u="sng" dirty="0"/>
                        <a:t> během</a:t>
                      </a:r>
                      <a:r>
                        <a:rPr lang="cs-CZ" sz="1800" u="sng" baseline="0" dirty="0"/>
                        <a:t> dne</a:t>
                      </a:r>
                      <a:r>
                        <a:rPr lang="pt-BR" sz="1800" u="sng" dirty="0"/>
                        <a:t> s normotermií</a:t>
                      </a:r>
                      <a:endParaRPr lang="cs-CZ" sz="1800" u="sng" dirty="0"/>
                    </a:p>
                  </a:txBody>
                  <a:tcPr marL="91442" marR="91442" marT="45714" marB="4571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4933">
                <a:tc>
                  <a:txBody>
                    <a:bodyPr/>
                    <a:lstStyle/>
                    <a:p>
                      <a:pPr algn="l"/>
                      <a:r>
                        <a:rPr lang="cs-CZ" sz="1800" b="1" dirty="0"/>
                        <a:t>RECCURENS</a:t>
                      </a:r>
                    </a:p>
                  </a:txBody>
                  <a:tcPr marL="91442" marR="91442" marT="45714" marB="4571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/>
                        <a:t>NÁVRATNÁ</a:t>
                      </a:r>
                    </a:p>
                  </a:txBody>
                  <a:tcPr marL="91442" marR="91442" marT="45714" marB="4571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u="sng" dirty="0"/>
                        <a:t>střídání horečnatých stavů</a:t>
                      </a:r>
                      <a:r>
                        <a:rPr lang="cs-CZ" sz="1800" dirty="0"/>
                        <a:t> (1-2) a dnů normální teploty (malárie, břišní tyf)</a:t>
                      </a:r>
                    </a:p>
                  </a:txBody>
                  <a:tcPr marL="91442" marR="91442" marT="45714" marB="45714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4933">
                <a:tc>
                  <a:txBody>
                    <a:bodyPr/>
                    <a:lstStyle/>
                    <a:p>
                      <a:pPr algn="l"/>
                      <a:r>
                        <a:rPr lang="cs-CZ" sz="1800" b="1" dirty="0"/>
                        <a:t>UNDULANS</a:t>
                      </a:r>
                    </a:p>
                  </a:txBody>
                  <a:tcPr marL="91442" marR="91442" marT="45714" marB="4571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/>
                        <a:t>VLNIVÁ</a:t>
                      </a:r>
                    </a:p>
                  </a:txBody>
                  <a:tcPr marL="91442" marR="91442" marT="45714" marB="4571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u="sng" dirty="0"/>
                        <a:t>Postupné klesání a stoupání </a:t>
                      </a:r>
                      <a:r>
                        <a:rPr lang="cs-CZ" sz="1800" dirty="0"/>
                        <a:t>TT během několika dnů</a:t>
                      </a:r>
                    </a:p>
                  </a:txBody>
                  <a:tcPr marL="91442" marR="91442" marT="45714" marB="45714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4933">
                <a:tc>
                  <a:txBody>
                    <a:bodyPr/>
                    <a:lstStyle/>
                    <a:p>
                      <a:pPr algn="l"/>
                      <a:r>
                        <a:rPr lang="cs-CZ" sz="1800" b="1" dirty="0"/>
                        <a:t>INVERSA</a:t>
                      </a:r>
                    </a:p>
                  </a:txBody>
                  <a:tcPr marL="91442" marR="91442" marT="45714" marB="4571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/>
                        <a:t>PŘEVRÁCENÁ</a:t>
                      </a:r>
                    </a:p>
                  </a:txBody>
                  <a:tcPr marL="91442" marR="91442" marT="45714" marB="4571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u="sng" dirty="0"/>
                        <a:t>Ráno horečka</a:t>
                      </a:r>
                      <a:r>
                        <a:rPr lang="cs-CZ" sz="1800" dirty="0"/>
                        <a:t>, večer bez teploty</a:t>
                      </a:r>
                    </a:p>
                  </a:txBody>
                  <a:tcPr marL="91442" marR="91442" marT="45714" marB="45714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DFDA3850-E21D-4327-A097-9B5E513DB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0243" name="Zástupný symbol pro obsah 2">
            <a:extLst>
              <a:ext uri="{FF2B5EF4-FFF2-40B4-BE49-F238E27FC236}">
                <a16:creationId xmlns:a16="http://schemas.microsoft.com/office/drawing/2014/main" id="{9DD32CE6-3145-4016-B82F-63CA8D594B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0244" name="Picture 2" descr="Výsledek obrázku pro záznam tělesné teploty">
            <a:extLst>
              <a:ext uri="{FF2B5EF4-FFF2-40B4-BE49-F238E27FC236}">
                <a16:creationId xmlns:a16="http://schemas.microsoft.com/office/drawing/2014/main" id="{1B411F41-4840-4B23-AC81-6109A8150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85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1268E5CD-36C5-4358-95CB-C98B83373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Klinické projevy horečky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A715093-23B6-4505-81E9-E22ED8F6C6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4249" y="1860821"/>
            <a:ext cx="5803556" cy="2308324"/>
          </a:xfrm>
        </p:spPr>
        <p:txBody>
          <a:bodyPr rtlCol="0">
            <a:normAutofit fontScale="62500" lnSpcReduction="20000"/>
          </a:bodyPr>
          <a:lstStyle/>
          <a:p>
            <a:pPr marL="514350" indent="-514350" fontAlgn="auto">
              <a:spcAft>
                <a:spcPts val="0"/>
              </a:spcAft>
              <a:buAutoNum type="arabicPeriod"/>
              <a:defRPr/>
            </a:pPr>
            <a:r>
              <a:rPr lang="cs-CZ" b="1" dirty="0">
                <a:solidFill>
                  <a:srgbClr val="FF0000"/>
                </a:solidFill>
                <a:latin typeface="Arial Black" pitchFamily="34" charset="0"/>
              </a:rPr>
              <a:t>nástup (pocity zimy)</a:t>
            </a:r>
          </a:p>
          <a:p>
            <a:pPr marL="514350" indent="-514350" fontAlgn="auto">
              <a:spcAft>
                <a:spcPts val="0"/>
              </a:spcAft>
              <a:buAutoNum type="arabicPeriod"/>
              <a:defRPr/>
            </a:pP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zrychlení  tepu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zrychlení dýchání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třes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bledá studená kůže z důvodů vasokonstrikce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husí kůže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zastavení pocení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vzestup teploty těla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B7BE3EE-80E3-47C9-A591-4EF244F1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29151" y="1530744"/>
            <a:ext cx="4038600" cy="2872259"/>
          </a:xfrm>
        </p:spPr>
        <p:txBody>
          <a:bodyPr rtlCol="0">
            <a:normAutofit fontScale="6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b="1" dirty="0">
                <a:solidFill>
                  <a:srgbClr val="FF0000"/>
                </a:solidFill>
                <a:latin typeface="Arial Black" pitchFamily="34" charset="0"/>
              </a:rPr>
              <a:t>2. Průběh</a:t>
            </a:r>
          </a:p>
          <a:p>
            <a:pPr fontAlgn="auto">
              <a:spcAft>
                <a:spcPts val="0"/>
              </a:spcAft>
              <a:defRPr/>
            </a:pP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chybí pocit chladu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kůže je na dotyk teplá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zrychlený puls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zrychlení dýchání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žízeň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mírná až silná dehydratace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ospalost, neklid, křeče svalů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při delším trvání – ztráta chuti k jídlu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nevolnost, slabost, bolest svalů z důvodů proteinového katabolismu</a:t>
            </a:r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31C8FFC8-4052-47EA-A0B6-DD20A98EDBA6}"/>
              </a:ext>
            </a:extLst>
          </p:cNvPr>
          <p:cNvSpPr/>
          <p:nvPr/>
        </p:nvSpPr>
        <p:spPr>
          <a:xfrm>
            <a:off x="3225113" y="4403003"/>
            <a:ext cx="61165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rgbClr val="FF0000"/>
                </a:solidFill>
                <a:latin typeface="Arial Black" pitchFamily="34" charset="0"/>
              </a:rPr>
              <a:t>3. ústup (snížení horečky)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>
                <a:latin typeface="+mn-lt"/>
              </a:rPr>
              <a:t>červená a na dotyk teplá kůže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>
                <a:latin typeface="+mn-lt"/>
              </a:rPr>
              <a:t>pocení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>
                <a:latin typeface="+mn-lt"/>
              </a:rPr>
              <a:t>snížení třesu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>
                <a:latin typeface="+mn-lt"/>
              </a:rPr>
              <a:t>možná dehydratace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4">
            <a:extLst>
              <a:ext uri="{FF2B5EF4-FFF2-40B4-BE49-F238E27FC236}">
                <a16:creationId xmlns:a16="http://schemas.microsoft.com/office/drawing/2014/main" id="{80C90595-C8F8-451E-93D2-498F77BD0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>
                <a:solidFill>
                  <a:srgbClr val="0070C0"/>
                </a:solidFill>
              </a:rPr>
              <a:t>Klinické příznaky hypotermie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50161151-2871-4519-9B74-07B1714A5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530" y="1612037"/>
            <a:ext cx="8507413" cy="4525963"/>
          </a:xfrm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snížená teplota těla (pod 36 °C)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silný třes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pocit chladu až mrazení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bledá, studená, vosková kůže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hypotenze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snížení vylučování moče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nedostatek svalové koordinace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dezorientace 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ospalost vyúsťující až do bezvědomí 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při poklesu teploty </a:t>
            </a:r>
            <a:r>
              <a:rPr lang="cs-CZ" b="1" dirty="0">
                <a:solidFill>
                  <a:srgbClr val="FF0000"/>
                </a:solidFill>
              </a:rPr>
              <a:t>pod 28–30 °C </a:t>
            </a:r>
            <a:r>
              <a:rPr lang="cs-CZ" b="1" dirty="0"/>
              <a:t>riziko fibrilace komor</a:t>
            </a:r>
            <a:r>
              <a:rPr lang="cs-CZ" dirty="0"/>
              <a:t>! (terminální stádium!) </a:t>
            </a:r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DFD72D-3D97-4D8C-83E4-7D6F5FAD9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056" y="530224"/>
            <a:ext cx="8688945" cy="10795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b="1" dirty="0"/>
              <a:t>Místa vhodná pro měření tělesné teploty</a:t>
            </a: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55A2091-DB2C-4278-9390-A07814F91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029" y="1402494"/>
            <a:ext cx="7643813" cy="4034480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 err="1"/>
              <a:t>Axilla</a:t>
            </a:r>
            <a:r>
              <a:rPr lang="cs-CZ" dirty="0"/>
              <a:t> (axilární)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Ústa (orální; +0,3⁰C)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Rektum (rektální;  + 0,5⁰C)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Vagína (vaginální; bazální teplota)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Zevní zvukovod (+ 0,6⁰C)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Třísla (jako v </a:t>
            </a:r>
            <a:r>
              <a:rPr lang="cs-CZ" dirty="0" err="1"/>
              <a:t>axille</a:t>
            </a:r>
            <a:r>
              <a:rPr lang="cs-CZ" dirty="0"/>
              <a:t>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Kůže  (na čele)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V tělních dutinách (moč. měchýř, DC,…)</a:t>
            </a:r>
          </a:p>
        </p:txBody>
      </p:sp>
      <p:pic>
        <p:nvPicPr>
          <p:cNvPr id="13316" name="Picture 5" descr="Výsledek obrázku pro záznam tělesné teploty">
            <a:extLst>
              <a:ext uri="{FF2B5EF4-FFF2-40B4-BE49-F238E27FC236}">
                <a16:creationId xmlns:a16="http://schemas.microsoft.com/office/drawing/2014/main" id="{B680259F-39AE-4578-B305-F807F5071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476" y="1700214"/>
            <a:ext cx="1420813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7" descr="Výsledek obrázku pro záznam tělesné teploty">
            <a:extLst>
              <a:ext uri="{FF2B5EF4-FFF2-40B4-BE49-F238E27FC236}">
                <a16:creationId xmlns:a16="http://schemas.microsoft.com/office/drawing/2014/main" id="{FAFBA11D-528F-4CEE-9AC5-365AC6F33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2844800"/>
            <a:ext cx="15128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9" descr="Související obrázek">
            <a:extLst>
              <a:ext uri="{FF2B5EF4-FFF2-40B4-BE49-F238E27FC236}">
                <a16:creationId xmlns:a16="http://schemas.microsoft.com/office/drawing/2014/main" id="{089C9326-253D-4907-BA54-94F57239C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789" y="4108450"/>
            <a:ext cx="14319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1" descr="Výsledek obrázku pro záznam tělesné teploty">
            <a:extLst>
              <a:ext uri="{FF2B5EF4-FFF2-40B4-BE49-F238E27FC236}">
                <a16:creationId xmlns:a16="http://schemas.microsoft.com/office/drawing/2014/main" id="{D6BF50B7-7DBD-41F2-ABFD-1FDC1BD70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8849" r="23433" b="8681"/>
          <a:stretch>
            <a:fillRect/>
          </a:stretch>
        </p:blipFill>
        <p:spPr bwMode="auto">
          <a:xfrm>
            <a:off x="9017001" y="569914"/>
            <a:ext cx="121602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3" descr="Výsledek obrázku pro záznam tělesné teploty">
            <a:extLst>
              <a:ext uri="{FF2B5EF4-FFF2-40B4-BE49-F238E27FC236}">
                <a16:creationId xmlns:a16="http://schemas.microsoft.com/office/drawing/2014/main" id="{CDF86C10-A2D7-42E5-96C9-C378E0BAC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813" y="5246689"/>
            <a:ext cx="14224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6A7224-1C0B-48DD-8613-115047BF2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Nepíšeme součty!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F105C9-5C3A-4062-B38C-206102EC3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Pozor, do dokumentace nikdy nepíšeme sečtenou hodnotu, ale vždy tu, kterou jsme naměřili a zároveň specifikujeme místo měření.</a:t>
            </a:r>
          </a:p>
          <a:p>
            <a:endParaRPr lang="cs-CZ" dirty="0"/>
          </a:p>
          <a:p>
            <a:r>
              <a:rPr lang="cs-CZ" dirty="0"/>
              <a:t>Např. – 37,3°C (</a:t>
            </a:r>
            <a:r>
              <a:rPr lang="cs-CZ" dirty="0" err="1"/>
              <a:t>rectum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8450386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F06E9BB5-9BB7-4914-BE24-A04B9CAB8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Druhy teploměrů </a:t>
            </a:r>
            <a:endParaRPr lang="cs-CZ" altLang="cs-CZ"/>
          </a:p>
        </p:txBody>
      </p:sp>
      <p:sp>
        <p:nvSpPr>
          <p:cNvPr id="14339" name="Zástupný symbol pro obsah 2">
            <a:extLst>
              <a:ext uri="{FF2B5EF4-FFF2-40B4-BE49-F238E27FC236}">
                <a16:creationId xmlns:a16="http://schemas.microsoft.com/office/drawing/2014/main" id="{512A0C1A-E086-4955-A79E-87271E1C0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692002"/>
            <a:ext cx="10753201" cy="4445998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cs-CZ" altLang="cs-CZ" dirty="0"/>
              <a:t>rtuťový skleněný teploměr (pro měření maximální tělesné teploty, nebo rychloběžný)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digitální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elektronický podpažní, čelní, ušní </a:t>
            </a:r>
            <a:r>
              <a:rPr lang="cs-CZ" altLang="cs-CZ" sz="2400" dirty="0"/>
              <a:t>(infračervený)</a:t>
            </a:r>
          </a:p>
          <a:p>
            <a:pPr eaLnBrk="1" hangingPunct="1"/>
            <a:endParaRPr lang="cs-CZ" altLang="cs-CZ" sz="2400" dirty="0"/>
          </a:p>
          <a:p>
            <a:pPr eaLnBrk="1" hangingPunct="1"/>
            <a:r>
              <a:rPr lang="cs-CZ" altLang="cs-CZ" dirty="0"/>
              <a:t>páska na měření tělesné teploty na kůži </a:t>
            </a:r>
            <a:r>
              <a:rPr lang="cs-CZ" altLang="cs-CZ" sz="2400" dirty="0"/>
              <a:t>(chemický)</a:t>
            </a:r>
          </a:p>
          <a:p>
            <a:pPr eaLnBrk="1" hangingPunct="1"/>
            <a:endParaRPr lang="cs-CZ" altLang="cs-CZ" sz="2400" dirty="0"/>
          </a:p>
          <a:p>
            <a:pPr eaLnBrk="1" hangingPunct="1"/>
            <a:r>
              <a:rPr lang="cs-CZ" altLang="cs-CZ" dirty="0"/>
              <a:t>lihový</a:t>
            </a:r>
          </a:p>
        </p:txBody>
      </p:sp>
      <p:pic>
        <p:nvPicPr>
          <p:cNvPr id="14340" name="Picture 5" descr="Výsledek obrázku pro záznam tělesné teploty">
            <a:extLst>
              <a:ext uri="{FF2B5EF4-FFF2-40B4-BE49-F238E27FC236}">
                <a16:creationId xmlns:a16="http://schemas.microsoft.com/office/drawing/2014/main" id="{0B2FBE7E-8606-42E9-BFE0-B4A7FDB66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461" y="4799737"/>
            <a:ext cx="2408237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 descr="náhled">
            <a:extLst>
              <a:ext uri="{FF2B5EF4-FFF2-40B4-BE49-F238E27FC236}">
                <a16:creationId xmlns:a16="http://schemas.microsoft.com/office/drawing/2014/main" id="{35C9F392-16E0-407B-81FE-69F483131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775" y="381000"/>
            <a:ext cx="14287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97F45785-EC5F-4F72-8DFB-9786CCECA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6" t="9618" r="7664" b="17284"/>
          <a:stretch>
            <a:fillRect/>
          </a:stretch>
        </p:blipFill>
        <p:spPr bwMode="auto">
          <a:xfrm>
            <a:off x="1919288" y="260350"/>
            <a:ext cx="4176712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>
            <a:extLst>
              <a:ext uri="{FF2B5EF4-FFF2-40B4-BE49-F238E27FC236}">
                <a16:creationId xmlns:a16="http://schemas.microsoft.com/office/drawing/2014/main" id="{F08A55E0-9C60-4FD4-A392-2D32F01F5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651" y="1"/>
            <a:ext cx="22764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>
            <a:extLst>
              <a:ext uri="{FF2B5EF4-FFF2-40B4-BE49-F238E27FC236}">
                <a16:creationId xmlns:a16="http://schemas.microsoft.com/office/drawing/2014/main" id="{D8042EEC-CB78-4835-91AF-C42ADC908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6" y="260351"/>
            <a:ext cx="320992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AutoShape 8" descr="data:image/jpeg;base64,/9j/4AAQSkZJRgABAQAAAQABAAD/2wCEAAkGBxQSEBIUEhQUFBUUFxUWFBcVFBQSFRQWFRgWFhgYGBgYHCggGBolGxUWIjEhJSkrLi4uFx8zODMsNygtLisBCgoKDg0OGhAQGi8mHyYsLC81LCwsLDUsLC0sLCw0LCwsLCwvLCw0LCwsLCwsLCwsLSwsLCwsLCwsLCwtNCwsLP/AABEIANsA5gMBIgACEQEDEQH/xAAcAAEAAgMBAQEAAAAAAAAAAAAABQYDBAcCAQj/xAA5EAABAwIEAwYEBQQCAwEAAAABAAIRAwQFEiExBkFREyJhcYGRMqGxwQdCUtHwFCNi4bLxM3KCF//EABkBAQADAQEAAAAAAAAAAAAAAAABAgMEBf/EACwRAQACAgEEAQIFBAMAAAAAAAABAgMRIQQSMUFREyIFYXHB8LHR4fEjQ5H/2gAMAwEAAhEDEQA/AO4oiICIiAiIgIiICIiAiIgIiICIiAiIgIiICIiAiIgIiICIiAiIgIiICIiAiIgIi5b+O/E1zZ2tFtu51Ptnua+o3RzQ1oMA/lJnf/EoOpSi/On4V43i7bmk4turi1qOaKhqB72hriB2jHv6b6GCJ8x+igUH1ERAXwFVvi7EXty0qZglrnnXLIGgbPIE7lcywfiOsLsMc5mpID6UjKdxqfjbyIMo2xYL5YtNfUbdyRaeEXnbUKdTm5usbSNDHhIK3EYiIorH7ktaxrTBeYkbwBJhVtbtjaJnUbSgcOoX1cSwnj7Pc1R/Za2nWZRpim55uHh7snagnRzRoXCNp8J7Jh1x2lJrjuRrG0gwY8JBSLTvUoifUtlERWWEUDxhibqFFvZmHVHhgdzaIc4keMNgea4fb8dVTcg5S1uaMwe/tQJjMXTr1IKytk1OohvTDNo2/RyKF4QxY3Vqyo4guBexxbs4scW5h5gA+qmlpE7jbG1ZrOpERFKBERAREQEREBERAUdjFhSrNaK1NlQBwc0PaHAPbs4TzCkVr12yUkhxS7/EGvd3VejbV6FnToHK11ZofVquDshLWu7rWDVx5taCTzi1/h/xRWqYbUur57Wik+oO1a0sZUpMA74EagnMBA1jaVcKmE0nHM+nTe7k51NjnD1hViwscRd2trfC2uLdzHtbcDuPP6Q+iBlnb4YA8VCzW4k49q1MLdeYU6nUFN397O12emwfEcmmokEzy1ErW/C78Sql7WNtdNYKhaX06jAWtfl+JpaSYcAZ0OoB2hRHBuZmNVrc2n9O11q8XDA1nZVXNqHJUbka1pblqFgMSZM6ypb8PPw0dZXbq9SoHBudtBrc3dY4kS4kCXZdIHU6ohbeNMPc5ja1ItD6ciHaB7XcvMHX3VFoYVRZL6uUuMue50NbJ8NvdXDje9ILGDYDMfWR9vmqFdOdUeMzsrWnM1zHvpvBAIgkbghxB8Cnsj3ys1DFqlEBtNxDW7N3aB5bLfueN4piQGOmHPjM0CNwFxTEuKK91ehlvUyMp53AjZ/Ztc9xcBu2GkAeqt1S5D3mlpmyF+4kAEASN4M6HwPRFVpwP8Qc9bKXPcNTD2NbmA1JYW6gxJg7wrvj1u2rQzZspbD2O8eXoVyzhrAGuLcnfqF2ZoAjspBacxH5YOx6BdD4lcadGnTbyHuGgBUyzEUnbbq/o/8AVvWvfyqdnhNFjnHK3M8lxytDQXEydApKhjj6GVrT3QYDYzNH7BV+4xICoGu0LhLT+ojcDxGhXl1xK8iMk15jy8ubdi73HGVJtLO4spwCXmo6GNjoefktzAOI2XJgFpMxLZGoAdlc13eY7KQYPIyuZXtuKtJ9OO64OB5b7+usrd/C3BrttapVu3l9aq+mXCWODadFpDXHLoCZyx09V34M03jmeW2LLNvLonFeFi4tnNL+zLP7jH7hjmzqRzESD5rh5sm0i97w17pLjA0J3MDRdl/EC5LLJ+Uxnc1s+Bk/Zc8wK3AaXvgkmBzgDp4qvUxu8RD2+kv2YptPyiKeLOaxj6ZdTkSADlLTzBg7qW//AEO6bbuZmzGR39qgbzE8z47hV/HMXuW3jqXYNr0nZSwZCCGkCTn2aQc261sYw3sqgewuyOBGUmQDus5ranMTw2remTUWry3MB46uDeNYZYXuhrg97iDuM4cYeD6brvGDX3b29KrEZ2gkdDs4ehBXGeEuBrioW1hRa3N8Fd7wQxh0kUwe87fpuu04XZNoUadJk5abQ0E7mOZ8SdfVdeHfxw4uqisTxLaREW7kEREBERAREQFgrvAKzPdAlaDjJkomGR1UHwXk7byvLBrqlOjmMTHkoS82lHvadZ8v4VJLxSphogL2phEztRPxFpFrqdTk4Fp8CNR8j8lz2+qyx4kiWu1G403XROKsXFRxpjVjfUE9VTb6gx0ZQGECDGx8SP2VfaqgcO8PVqNcnNTcwgsc4GTlMEgDk4gR5OK6Hg1k6rctaDIeQIjUQdTPSJKx4PhFWs/JTZJGp1AAE7mV03hnhxtqMziHVSIJGzR0b+6lbfwm6dMNENAHkAFAcaWxdSa9upaSCPA/9Kwkqn8RYrmdA+EbeKx6m0RjmJZZJjt5UPF7EVmFjwRzadi08iFDUKt1QOV7O3byc0jNHiFb72uH8ogAey9YNg77h5awgQJJdOg25b7ryq7me2OXJTJMfZqLR8T+3uH3g6ga9Zmam5rQZcHgbDfQE+Xqun29sxghjWtHRoA+i0sFwdluyG6uPxOOk+XQKSXq4MXZXny68dIrHhC8YYf29nWYCAQ3M0kwMzO9v4wR6rilniFSjIcwlkyY3bynyXTfxExzI3sGHUiakchuG/f2XJ7m6dJ5A6eYXN1GSPqRp7XR4ZnFPd4lNWeIMMzVBBMgOGQgdCZhy1btxuatKjRGcl0CObjp7ATqoa2o56jGzGZwEgTAJiY5rvPDHCNCyEsBfUIg1HwXR0aNmjy9SVNItkVyxTp5379JbC7MUaFKkNqbGtnrlEStpEXfDy5nYiIgIiICIiAiL44wEGC5dy91rlenHmofE8bbSqBmVzzu8iO6Dz8esDkqpSpOiz2Q3PotXNK37VsNHjqpgllWlirj2ZaDBdpO8Dmt1Q1/VzOPTYJMoVipgBJJNT2bP3UPieDOpguDszRvpBHp0U3jmONpdxozO59B5+K92Nx2tIOj4gQRv4FQPf4c0daz/BrfeSfoFd1DcLYeKNEx+dxd5DQAfJTKsMF2/ux1VfurKkTOQfP91LXdWSqzjWJZe6068z0/2ufqL0pXuui2tblivcMpuBygNPIj7hbnAluQ6sSNsrfWST9Ao7CKxdmBJMRv4q4YJbhtOY1eZP0HyCywRTJ25axpnGOszF4SK8vdAJ6L0tTEKkNjqu2WqDurWmXl5psLiZLi0E+5Whe02VGlrg17diCAQs+I3H5R6qPo/EuebxFtabREzG9qhR4ZNPEbdrATSqVWZTvlAIc5p8gD6eq7cq1gNDNVn9IJ9ToPqVZVpjpFd6MuW2TXd6ERFoxEREBERAREQFiru0hZVq1nbqJGFxVcusFqPui+W9mSHal2YENDSABodtJ2lVbjfEKj7v8AtPe0UO6Cx2XvaF/geQ1/Sp3gbFriuHivBawCHRDiTOhHkJ9VCdrWxusDwCkwFpWbZM9Put5TBLDd1MrT7BVPHsSFGmXfmOjfPr6KfxSrrHRcz4hve2qO/SNG+nNRPkYG22YZnP77gXZYOu51d+qNYVm4epf2WAbuJj1cQq66s0iRmkxI0gEDLvEnc6TGqvPC9p8E/kaCfM/w+ymUQs1JmVoA2AA9krOhpXtaV/U5JIicVu+zYTz2HmqZUusveIa4uzHvc8v5W/5H132W/wATYoxrhneGtBygmYLtTyGmx12Wlb1YZ3SC12oIIcD5ELyc2b/l7rRusb/TbK9ufyS2B0ZLgObgAr4xsAAchHsqzwla/m6SfU6D5SrQu7pa6xR/PLSsaiBQ2KV9SemgUrXflaSqhj16GMc4zDQXGNzHIeJ0Hqtsk6hesblqXNQw4tmdNhJAO5H/AEVjsnOJl2+u8AxOkgc4hR1njtGqQ0OLXnQNeMpJ6A7E+RUvaN39lz13xWYazrUzErPw/RimXfqPyGn1lSqxW1LIxregA/dZV1QwERFIIiICIiAiIg8vMBRGM3wo0alQ7MaT68h9PdSlYqjce3Bc1lFpjMc79J7o0Ag9T9FCVDqh/ePaCSXP1AzEuMwZ5SfDddM4Vs+ytWZhDn993m7/AFC55g+FGpdUqbhAJzaaiGb76t05AxyXXaDJcBy+ySivy3rRkN89Vle6AT0X0LUxGpDI6oKvxPf5Kbv1P0HruueXtSoH9wmB3Y7rmkjckHxzajWIVj4mvc1Y66U4A/8AckAfMj2Vat6Ly6mwvBHwuj9LRq6TrmUQSlcMoF7qQcAC6C4NmIkkb6iWgHc7rqWCUctOebjPpsP39VRuGLU1apd1OUeA5+wXSWNAAA2Gg9FMASoHGLrK1zufLzP8+Smbp8N81TOJ7sDQ7AF7vIffQ+6x6i80pMx5/eTeoUvGqoqVC0ugMgHUfG+Hc/DJ81vYFYBjNN6rpPKQJAMeZPyUGAKjw0t79Qw7lq6ZMHfSdQFe8DtM9VrRs2GjyGn0BK581e3HXDHvj+6n5LjgtvkpN8dfTYfJb6+ARovq7ojUaXaOKVIAHqub8X3ohjHGO0cSdYGVgzf8svsrxjtf4vb+fNcwxy8Lq7wIcGgMGmaC0kuJA1Op5dFnP3X/AEW8VZuG6DHVXPaPg6giHHbQ7aElXvALfNUb0HePpt84VX4doEUQ4iHVTnI6flA9IV+4foQwu66DyH+/ooj7r/onxVLIiLZQREQEREBERAREKDWuDuoDFqlNwyua0nNl77ZjQHQyNTmbGs6zyIU5XOihKYD7lzgWnKIMCTI6mZaZJ2EEDwETXW+UXmdahiw/BWUahqNmS2MpOYNmJgxJ2VhsKcCeq0mDM4AKXaIEKsLS+qFxu4y5idmj/amSVSuKrn+07q8x7n9lFhSL8OqSRGpLzvJP5QCCIO5nxCx4Zb5Q90d5x7MbHYku1gTuBJ11Ugym5tMl+kEgBwGsabyHbyNJiNVvYFbdrUbDYDdhvLiZ/nkFPpVceEcPyU5PIR6nVx+ysSxW1EMY1o5BZVMJaOIP5fzVc+x4ds940jMAQTEtbyH/ANBvzV0xKvGY9JPsueXVQlxG868+uu3jHo5ef1d5i9Ij53/5/tllv2wx4Zh+So50EBo0BnRzidugidugXQuFLLKzOdzoPv8AYe6q2E2xe5rdTEbydV0W3pBjQ0cgrdPac1/qzHjiP3WpzzLIvjnQCei+rXvnww+Oi7l1ZxipJHqfdUu5wYuEDK4gwSCJa4kEkg7GRKs+M1DJI3bHhI5jXwUfYt0zTmLuY9/qTyHkubvmu7NNbmKpCxt9Q1uwhrfoPkrvQpBrQ0chCgeHrXvZuTfqf4fkrEtcddQredyIiLRUREQEREBERAXx2y+ry9Bp3GyjmUgwQPnqYGgE7n1UhWctRrM7oCqtpuYbS0zddAt5eWNgADkvSsq1758U3e3uuf8AF7paxo5u+0fdWPjXFjQbRjXM4lw6taIP/L5Kv3p7djH0S1xBJEkjcQRIIIPqFSfKULiGZzmMEzAnSMztgYLQQeoPWeavXCWGhjZ/TpPVx3PsoDCsLLX5nd6o46akxOm53Pir9aUAxjWjkPc8ypjlDMvFZ8NJ6Be1GcRVstA/5ED7/ZVy37KTb4ETiz+4/wAiqXSbnqbbaDYmdttwd/Qqcp4kIy1Ntp8PFZbOlTDhkOZzjA1k68gvMvevUTFqzEcanc8wyvX6kxymeFrDLLjy+p/YfVWNYbSgGMDRy38TzWZepjpFKxWGoo7FqmgHmVIqt4/XirpyAH3+6ZLdsbWrG5QOLEkkAbkciRy3jX18FltaW25jrufFenV2u33UlgdMVKngzU9PAfzosaxFp8rzuE/htv2dMDnufM/yPRbSIulkIiICIiAiIgIiICx1Tosi1bl0BBpXD1uYfQytk7n6LUtaWd+uw3UsohMiIilDmf4nXc12s/Qwe7iT9IVKtrp7DLHFvkYlTPG112l3WP8AkQPJvd+y1uGcHddXDaYkDd5/Swbnz5DxKoLz+HthUeDc1nOdu2kCdOjnx8h6q8LHb0WsY1jRDWgBoHIDQLIrwCrfGVeGsb5k/ID7qyKkcZV5rEfpAH3+64fxC3bgmPnhW06hWnukq38GYZvWcOoZ9C77e6rWE2Br1WsHPc9Gjcrp1CiGNa1ogNAAHgFwfh3T91vqT4j+v+GWKN8siIi91uKmY5Vmq/zj20+yuRKoN/UlxPUkrm6meIhrhjlqgSVe8GsuypAfmOrvM8vTZV7hiwz1M5+Fm3i7l7b+yt6dPTX3Jy29CIi6WIiIgIiICIiAiIg8v2Udf1NYC36h+S0rRmeoXHZu3molMNu0o5Ggc+fmsyIpQLFd1slN7zs1rnewlZVAccXnZ2VTq+GD11PyBQcfvamaoSeZkrrXAuB/01uHOEVKsOf1aPyt9BqfElUXgLBv6m6zOE06UPd0Jnut9xPk09V19ViAREVgXNccr56zz1cfadF0HEq+Si93RpjzOg+ZVEwax7e4APwjvO8h++g9V5P4lM3tTFXzLPJzwsnCGGdnSzuHeqa+TeQ9d/ZWBfAF9XpYscY6RWPS8RqNCIi0S17+plpPP+J+eiojwXOgakmB5lW7iOtlox+o/TX9lEcMWeeoXnZm3/sf2/ZcmaO7JFW+P7azKxYZaClSazmN/EndbSIuqI1GmE8iIikEREBERAREQEREGpfVIb4nQLNbUsrQPfzWADNV8GfXktsuhQl9XwlYnVFie6VKGwagXP8A8Ub+eypA8i8+ug+h91eWUfP1XPadv/XYu6dadJ0u6ZacAD1dHuVEi28FYV/TWjAR3399/gXDQegge6n15c4Dda9W5UjZLl4NULRNUle6dNx/2gjOLbuKQYPzGT5D/f0WThSx7OjmI71TXyaPh/f1Ube0f6i8FPdrdHeTdXfPRW7QDoAvOwV+r1Fss+I4j9/5+auudvoQlYH3HRYTVJXobWbZqBfO0WqykT/tbLKMboK5xPXlzW9B8z/ApvCbTsqTW893eZ3/AG9FCWdPt7su/K05vb4R9PZWWpUAWGKN2m7W86iKva8l4Ws6tKxHXmt9sm52iZ1ip0T5LO1kKQAXpEQEREBERAVV/EPiJ9nbN7DL29V7WUg4ZhJIkkcxqJ81alF4xgdK5dSdUAmk7MwwCQYI0nwJUSmGTDXObRaakdo4Bz4ECTyjks3edy99FmZSA8T1O6yKUMDbfqVlawDYL0iDSxq9FC3q1SYyMJ9Y0+cKscB24t7Z1ap8dYzHPK3QD3zKzY1hjbmi6k8kNdEx4GY8QlhhdOk1oAzEADM7U/6UexpEVaxkCBynQLao4b+px8hopFFIx06DW7D7rBi182hQqVXGAxpPtsttR+OYU26omk8kNJBMc45HqPBRIieEP/CbioMrquoB1Ib+8z7KUe99Q90GPYLPZ4eym1rfiygAF2u3yW2sseGKV7Y4gaNOw/UfZbVOi0bD7rIi1isQCjeIr8ULarU5gQ0cy52gA8VJKOxvCG3LGtc5zQ1wcI6iY+spPgaXD47OgHujPU70Dp+X05+q3BTe8zEeJ0W3b2jWAQNgACddlnVYrqNLTO+WrTsxzM/JbDWAbBekV1RERAREQEREBERAREQEREBERAREQEREBERAREQEREBERAREQEREBERAREQEREBERB//2Q==">
            <a:extLst>
              <a:ext uri="{FF2B5EF4-FFF2-40B4-BE49-F238E27FC236}">
                <a16:creationId xmlns:a16="http://schemas.microsoft.com/office/drawing/2014/main" id="{BBA57633-2BCF-4120-A6D2-8A95DF0576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8463" y="-1790700"/>
            <a:ext cx="39433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5366" name="AutoShape 10" descr="data:image/jpeg;base64,/9j/4AAQSkZJRgABAQAAAQABAAD/2wCEAAkGBxQSEBIUEhQUFBUUFxUWFBcVFBQSFRQWFRgWFhgYGBgYHCggGBolGxUWIjEhJSkrLi4uFx8zODMsNygtLisBCgoKDg0OGhAQGi8mHyYsLC81LCwsLDUsLC0sLCw0LCwsLCwvLCw0LCwsLCwsLCwsLSwsLCwsLCwsLCwtNCwsLP/AABEIANsA5gMBIgACEQEDEQH/xAAcAAEAAgMBAQEAAAAAAAAAAAAABQYDBAcCAQj/xAA5EAABAwIEAwYEBQQCAwEAAAABAAIRAwQFEiExBkFREyJhcYGRMqGxwQdCUtHwFCNi4bLxM3KCF//EABkBAQADAQEAAAAAAAAAAAAAAAABAgMEBf/EACwRAQACAgEEAQIFBAMAAAAAAAABAgMRIQQSMUFREyIFYXHB8LHR4fEjQ5H/2gAMAwEAAhEDEQA/AO4oiICIiAiIgIiICIiAiIgIiICIiAiIgIiICIiAiIgIiICIiAiIgIiICIiAiIgIi5b+O/E1zZ2tFtu51Ptnua+o3RzQ1oMA/lJnf/EoOpSi/On4V43i7bmk4turi1qOaKhqB72hriB2jHv6b6GCJ8x+igUH1ERAXwFVvi7EXty0qZglrnnXLIGgbPIE7lcywfiOsLsMc5mpID6UjKdxqfjbyIMo2xYL5YtNfUbdyRaeEXnbUKdTm5usbSNDHhIK3EYiIorH7ktaxrTBeYkbwBJhVtbtjaJnUbSgcOoX1cSwnj7Pc1R/Za2nWZRpim55uHh7snagnRzRoXCNp8J7Jh1x2lJrjuRrG0gwY8JBSLTvUoifUtlERWWEUDxhibqFFvZmHVHhgdzaIc4keMNgea4fb8dVTcg5S1uaMwe/tQJjMXTr1IKytk1OohvTDNo2/RyKF4QxY3Vqyo4guBexxbs4scW5h5gA+qmlpE7jbG1ZrOpERFKBERAREQEREBERAUdjFhSrNaK1NlQBwc0PaHAPbs4TzCkVr12yUkhxS7/EGvd3VejbV6FnToHK11ZofVquDshLWu7rWDVx5taCTzi1/h/xRWqYbUur57Wik+oO1a0sZUpMA74EagnMBA1jaVcKmE0nHM+nTe7k51NjnD1hViwscRd2trfC2uLdzHtbcDuPP6Q+iBlnb4YA8VCzW4k49q1MLdeYU6nUFN397O12emwfEcmmokEzy1ErW/C78Sql7WNtdNYKhaX06jAWtfl+JpaSYcAZ0OoB2hRHBuZmNVrc2n9O11q8XDA1nZVXNqHJUbka1pblqFgMSZM6ypb8PPw0dZXbq9SoHBudtBrc3dY4kS4kCXZdIHU6ohbeNMPc5ja1ItD6ciHaB7XcvMHX3VFoYVRZL6uUuMue50NbJ8NvdXDje9ILGDYDMfWR9vmqFdOdUeMzsrWnM1zHvpvBAIgkbghxB8Cnsj3ys1DFqlEBtNxDW7N3aB5bLfueN4piQGOmHPjM0CNwFxTEuKK91ehlvUyMp53AjZ/Ztc9xcBu2GkAeqt1S5D3mlpmyF+4kAEASN4M6HwPRFVpwP8Qc9bKXPcNTD2NbmA1JYW6gxJg7wrvj1u2rQzZspbD2O8eXoVyzhrAGuLcnfqF2ZoAjspBacxH5YOx6BdD4lcadGnTbyHuGgBUyzEUnbbq/o/8AVvWvfyqdnhNFjnHK3M8lxytDQXEydApKhjj6GVrT3QYDYzNH7BV+4xICoGu0LhLT+ojcDxGhXl1xK8iMk15jy8ubdi73HGVJtLO4spwCXmo6GNjoefktzAOI2XJgFpMxLZGoAdlc13eY7KQYPIyuZXtuKtJ9OO64OB5b7+usrd/C3BrttapVu3l9aq+mXCWODadFpDXHLoCZyx09V34M03jmeW2LLNvLonFeFi4tnNL+zLP7jH7hjmzqRzESD5rh5sm0i97w17pLjA0J3MDRdl/EC5LLJ+Uxnc1s+Bk/Zc8wK3AaXvgkmBzgDp4qvUxu8RD2+kv2YptPyiKeLOaxj6ZdTkSADlLTzBg7qW//AEO6bbuZmzGR39qgbzE8z47hV/HMXuW3jqXYNr0nZSwZCCGkCTn2aQc261sYw3sqgewuyOBGUmQDus5ranMTw2remTUWry3MB46uDeNYZYXuhrg97iDuM4cYeD6brvGDX3b29KrEZ2gkdDs4ehBXGeEuBrioW1hRa3N8Fd7wQxh0kUwe87fpuu04XZNoUadJk5abQ0E7mOZ8SdfVdeHfxw4uqisTxLaREW7kEREBERAREQFgrvAKzPdAlaDjJkomGR1UHwXk7byvLBrqlOjmMTHkoS82lHvadZ8v4VJLxSphogL2phEztRPxFpFrqdTk4Fp8CNR8j8lz2+qyx4kiWu1G403XROKsXFRxpjVjfUE9VTb6gx0ZQGECDGx8SP2VfaqgcO8PVqNcnNTcwgsc4GTlMEgDk4gR5OK6Hg1k6rctaDIeQIjUQdTPSJKx4PhFWs/JTZJGp1AAE7mV03hnhxtqMziHVSIJGzR0b+6lbfwm6dMNENAHkAFAcaWxdSa9upaSCPA/9Kwkqn8RYrmdA+EbeKx6m0RjmJZZJjt5UPF7EVmFjwRzadi08iFDUKt1QOV7O3byc0jNHiFb72uH8ogAey9YNg77h5awgQJJdOg25b7ryq7me2OXJTJMfZqLR8T+3uH3g6ga9Zmam5rQZcHgbDfQE+Xqun29sxghjWtHRoA+i0sFwdluyG6uPxOOk+XQKSXq4MXZXny68dIrHhC8YYf29nWYCAQ3M0kwMzO9v4wR6rilniFSjIcwlkyY3bynyXTfxExzI3sGHUiakchuG/f2XJ7m6dJ5A6eYXN1GSPqRp7XR4ZnFPd4lNWeIMMzVBBMgOGQgdCZhy1btxuatKjRGcl0CObjp7ATqoa2o56jGzGZwEgTAJiY5rvPDHCNCyEsBfUIg1HwXR0aNmjy9SVNItkVyxTp5379JbC7MUaFKkNqbGtnrlEStpEXfDy5nYiIgIiICIiAiL44wEGC5dy91rlenHmofE8bbSqBmVzzu8iO6Dz8esDkqpSpOiz2Q3PotXNK37VsNHjqpgllWlirj2ZaDBdpO8Dmt1Q1/VzOPTYJMoVipgBJJNT2bP3UPieDOpguDszRvpBHp0U3jmONpdxozO59B5+K92Nx2tIOj4gQRv4FQPf4c0daz/BrfeSfoFd1DcLYeKNEx+dxd5DQAfJTKsMF2/ux1VfurKkTOQfP91LXdWSqzjWJZe6068z0/2ufqL0pXuui2tblivcMpuBygNPIj7hbnAluQ6sSNsrfWST9Ao7CKxdmBJMRv4q4YJbhtOY1eZP0HyCywRTJ25axpnGOszF4SK8vdAJ6L0tTEKkNjqu2WqDurWmXl5psLiZLi0E+5Whe02VGlrg17diCAQs+I3H5R6qPo/EuebxFtabREzG9qhR4ZNPEbdrATSqVWZTvlAIc5p8gD6eq7cq1gNDNVn9IJ9ToPqVZVpjpFd6MuW2TXd6ERFoxEREBERAREQFiru0hZVq1nbqJGFxVcusFqPui+W9mSHal2YENDSABodtJ2lVbjfEKj7v8AtPe0UO6Cx2XvaF/geQ1/Sp3gbFriuHivBawCHRDiTOhHkJ9VCdrWxusDwCkwFpWbZM9Put5TBLDd1MrT7BVPHsSFGmXfmOjfPr6KfxSrrHRcz4hve2qO/SNG+nNRPkYG22YZnP77gXZYOu51d+qNYVm4epf2WAbuJj1cQq66s0iRmkxI0gEDLvEnc6TGqvPC9p8E/kaCfM/w+ymUQs1JmVoA2AA9krOhpXtaV/U5JIicVu+zYTz2HmqZUusveIa4uzHvc8v5W/5H132W/wATYoxrhneGtBygmYLtTyGmx12Wlb1YZ3SC12oIIcD5ELyc2b/l7rRusb/TbK9ufyS2B0ZLgObgAr4xsAAchHsqzwla/m6SfU6D5SrQu7pa6xR/PLSsaiBQ2KV9SemgUrXflaSqhj16GMc4zDQXGNzHIeJ0Hqtsk6hesblqXNQw4tmdNhJAO5H/AEVjsnOJl2+u8AxOkgc4hR1njtGqQ0OLXnQNeMpJ6A7E+RUvaN39lz13xWYazrUzErPw/RimXfqPyGn1lSqxW1LIxregA/dZV1QwERFIIiICIiAiIg8vMBRGM3wo0alQ7MaT68h9PdSlYqjce3Bc1lFpjMc79J7o0Ag9T9FCVDqh/ePaCSXP1AzEuMwZ5SfDddM4Vs+ytWZhDn993m7/AFC55g+FGpdUqbhAJzaaiGb76t05AxyXXaDJcBy+ySivy3rRkN89Vle6AT0X0LUxGpDI6oKvxPf5Kbv1P0HruueXtSoH9wmB3Y7rmkjckHxzajWIVj4mvc1Y66U4A/8AckAfMj2Vat6Ly6mwvBHwuj9LRq6TrmUQSlcMoF7qQcAC6C4NmIkkb6iWgHc7rqWCUctOebjPpsP39VRuGLU1apd1OUeA5+wXSWNAAA2Gg9FMASoHGLrK1zufLzP8+Smbp8N81TOJ7sDQ7AF7vIffQ+6x6i80pMx5/eTeoUvGqoqVC0ugMgHUfG+Hc/DJ81vYFYBjNN6rpPKQJAMeZPyUGAKjw0t79Qw7lq6ZMHfSdQFe8DtM9VrRs2GjyGn0BK581e3HXDHvj+6n5LjgtvkpN8dfTYfJb6+ARovq7ojUaXaOKVIAHqub8X3ohjHGO0cSdYGVgzf8svsrxjtf4vb+fNcwxy8Lq7wIcGgMGmaC0kuJA1Op5dFnP3X/AEW8VZuG6DHVXPaPg6giHHbQ7aElXvALfNUb0HePpt84VX4doEUQ4iHVTnI6flA9IV+4foQwu66DyH+/ooj7r/onxVLIiLZQREQEREBERAREKDWuDuoDFqlNwyua0nNl77ZjQHQyNTmbGs6zyIU5XOihKYD7lzgWnKIMCTI6mZaZJ2EEDwETXW+UXmdahiw/BWUahqNmS2MpOYNmJgxJ2VhsKcCeq0mDM4AKXaIEKsLS+qFxu4y5idmj/amSVSuKrn+07q8x7n9lFhSL8OqSRGpLzvJP5QCCIO5nxCx4Zb5Q90d5x7MbHYku1gTuBJ11Ugym5tMl+kEgBwGsabyHbyNJiNVvYFbdrUbDYDdhvLiZ/nkFPpVceEcPyU5PIR6nVx+ysSxW1EMY1o5BZVMJaOIP5fzVc+x4ds940jMAQTEtbyH/ANBvzV0xKvGY9JPsueXVQlxG868+uu3jHo5ef1d5i9Ij53/5/tllv2wx4Zh+So50EBo0BnRzidugidugXQuFLLKzOdzoPv8AYe6q2E2xe5rdTEbydV0W3pBjQ0cgrdPac1/qzHjiP3WpzzLIvjnQCei+rXvnww+Oi7l1ZxipJHqfdUu5wYuEDK4gwSCJa4kEkg7GRKs+M1DJI3bHhI5jXwUfYt0zTmLuY9/qTyHkubvmu7NNbmKpCxt9Q1uwhrfoPkrvQpBrQ0chCgeHrXvZuTfqf4fkrEtcddQredyIiLRUREQEREBERAXx2y+ry9Bp3GyjmUgwQPnqYGgE7n1UhWctRrM7oCqtpuYbS0zddAt5eWNgADkvSsq1758U3e3uuf8AF7paxo5u+0fdWPjXFjQbRjXM4lw6taIP/L5Kv3p7djH0S1xBJEkjcQRIIIPqFSfKULiGZzmMEzAnSMztgYLQQeoPWeavXCWGhjZ/TpPVx3PsoDCsLLX5nd6o46akxOm53Pir9aUAxjWjkPc8ypjlDMvFZ8NJ6Be1GcRVstA/5ED7/ZVy37KTb4ETiz+4/wAiqXSbnqbbaDYmdttwd/Qqcp4kIy1Ntp8PFZbOlTDhkOZzjA1k68gvMvevUTFqzEcanc8wyvX6kxymeFrDLLjy+p/YfVWNYbSgGMDRy38TzWZepjpFKxWGoo7FqmgHmVIqt4/XirpyAH3+6ZLdsbWrG5QOLEkkAbkciRy3jX18FltaW25jrufFenV2u33UlgdMVKngzU9PAfzosaxFp8rzuE/htv2dMDnufM/yPRbSIulkIiICIiAiIgIiICx1Tosi1bl0BBpXD1uYfQytk7n6LUtaWd+uw3UsohMiIilDmf4nXc12s/Qwe7iT9IVKtrp7DLHFvkYlTPG112l3WP8AkQPJvd+y1uGcHddXDaYkDd5/Swbnz5DxKoLz+HthUeDc1nOdu2kCdOjnx8h6q8LHb0WsY1jRDWgBoHIDQLIrwCrfGVeGsb5k/ID7qyKkcZV5rEfpAH3+64fxC3bgmPnhW06hWnukq38GYZvWcOoZ9C77e6rWE2Br1WsHPc9Gjcrp1CiGNa1ogNAAHgFwfh3T91vqT4j+v+GWKN8siIi91uKmY5Vmq/zj20+yuRKoN/UlxPUkrm6meIhrhjlqgSVe8GsuypAfmOrvM8vTZV7hiwz1M5+Fm3i7l7b+yt6dPTX3Jy29CIi6WIiIgIiICIiAiIg8v2Udf1NYC36h+S0rRmeoXHZu3molMNu0o5Ggc+fmsyIpQLFd1slN7zs1rnewlZVAccXnZ2VTq+GD11PyBQcfvamaoSeZkrrXAuB/01uHOEVKsOf1aPyt9BqfElUXgLBv6m6zOE06UPd0Jnut9xPk09V19ViAREVgXNccr56zz1cfadF0HEq+Si93RpjzOg+ZVEwax7e4APwjvO8h++g9V5P4lM3tTFXzLPJzwsnCGGdnSzuHeqa+TeQ9d/ZWBfAF9XpYscY6RWPS8RqNCIi0S17+plpPP+J+eiojwXOgakmB5lW7iOtlox+o/TX9lEcMWeeoXnZm3/sf2/ZcmaO7JFW+P7azKxYZaClSazmN/EndbSIuqI1GmE8iIikEREBERAREQEREGpfVIb4nQLNbUsrQPfzWADNV8GfXktsuhQl9XwlYnVFie6VKGwagXP8A8Ub+eypA8i8+ug+h91eWUfP1XPadv/XYu6dadJ0u6ZacAD1dHuVEi28FYV/TWjAR3399/gXDQegge6n15c4Dda9W5UjZLl4NULRNUle6dNx/2gjOLbuKQYPzGT5D/f0WThSx7OjmI71TXyaPh/f1Ube0f6i8FPdrdHeTdXfPRW7QDoAvOwV+r1Fss+I4j9/5+auudvoQlYH3HRYTVJXobWbZqBfO0WqykT/tbLKMboK5xPXlzW9B8z/ApvCbTsqTW893eZ3/AG9FCWdPt7su/K05vb4R9PZWWpUAWGKN2m7W86iKva8l4Ws6tKxHXmt9sm52iZ1ip0T5LO1kKQAXpEQEREBERAVV/EPiJ9nbN7DL29V7WUg4ZhJIkkcxqJ81alF4xgdK5dSdUAmk7MwwCQYI0nwJUSmGTDXObRaakdo4Bz4ECTyjks3edy99FmZSA8T1O6yKUMDbfqVlawDYL0iDSxq9FC3q1SYyMJ9Y0+cKscB24t7Z1ap8dYzHPK3QD3zKzY1hjbmi6k8kNdEx4GY8QlhhdOk1oAzEADM7U/6UexpEVaxkCBynQLao4b+px8hopFFIx06DW7D7rBi182hQqVXGAxpPtsttR+OYU26omk8kNJBMc45HqPBRIieEP/CbioMrquoB1Ib+8z7KUe99Q90GPYLPZ4eym1rfiygAF2u3yW2sseGKV7Y4gaNOw/UfZbVOi0bD7rIi1isQCjeIr8ULarU5gQ0cy52gA8VJKOxvCG3LGtc5zQ1wcI6iY+spPgaXD47OgHujPU70Dp+X05+q3BTe8zEeJ0W3b2jWAQNgACddlnVYrqNLTO+WrTsxzM/JbDWAbBekV1RERAREQEREBERAREQEREBERAREQEREBERAREQEREBERAREQEREBERAREQEREBERB//2Q==">
            <a:extLst>
              <a:ext uri="{FF2B5EF4-FFF2-40B4-BE49-F238E27FC236}">
                <a16:creationId xmlns:a16="http://schemas.microsoft.com/office/drawing/2014/main" id="{3A9107C4-1329-412B-839B-9A9FCEEAE5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8463" y="-1790700"/>
            <a:ext cx="39433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15367" name="Picture 12">
            <a:extLst>
              <a:ext uri="{FF2B5EF4-FFF2-40B4-BE49-F238E27FC236}">
                <a16:creationId xmlns:a16="http://schemas.microsoft.com/office/drawing/2014/main" id="{BCC5A4CC-81B8-4F5D-A8BC-BD6E999ED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176" y="1844675"/>
            <a:ext cx="2790825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4">
            <a:extLst>
              <a:ext uri="{FF2B5EF4-FFF2-40B4-BE49-F238E27FC236}">
                <a16:creationId xmlns:a16="http://schemas.microsoft.com/office/drawing/2014/main" id="{AABD7066-FC22-48F5-867F-65679058B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AFB"/>
              </a:clrFrom>
              <a:clrTo>
                <a:srgbClr val="FDFA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716338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8" name="Picture 18">
            <a:extLst>
              <a:ext uri="{FF2B5EF4-FFF2-40B4-BE49-F238E27FC236}">
                <a16:creationId xmlns:a16="http://schemas.microsoft.com/office/drawing/2014/main" id="{F6F3754B-DCE8-440D-AE42-2682E649D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0" y="873125"/>
            <a:ext cx="5975350" cy="59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0" name="Picture 20">
            <a:extLst>
              <a:ext uri="{FF2B5EF4-FFF2-40B4-BE49-F238E27FC236}">
                <a16:creationId xmlns:a16="http://schemas.microsoft.com/office/drawing/2014/main" id="{144443E7-8916-4955-A9E8-0B33CBF76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334964"/>
            <a:ext cx="5154613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12" descr="náhled">
            <a:extLst>
              <a:ext uri="{FF2B5EF4-FFF2-40B4-BE49-F238E27FC236}">
                <a16:creationId xmlns:a16="http://schemas.microsoft.com/office/drawing/2014/main" id="{2FB777B8-D195-4E22-B141-53C212FCC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56738">
            <a:off x="6668295" y="4214020"/>
            <a:ext cx="1622425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AAE5A3-61EA-4EBD-8279-A9C024010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BBBbrainstorming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71DB30-AD44-400B-A018-7D8A6AA8D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837776"/>
            <a:ext cx="10753201" cy="4139998"/>
          </a:xfrm>
        </p:spPr>
        <p:txBody>
          <a:bodyPr/>
          <a:lstStyle/>
          <a:p>
            <a:r>
              <a:rPr lang="cs-CZ" dirty="0" err="1"/>
              <a:t>Behaviour</a:t>
            </a:r>
            <a:r>
              <a:rPr lang="cs-CZ" dirty="0"/>
              <a:t> (chování)</a:t>
            </a:r>
          </a:p>
          <a:p>
            <a:endParaRPr lang="cs-CZ" dirty="0"/>
          </a:p>
          <a:p>
            <a:r>
              <a:rPr lang="cs-CZ" dirty="0" err="1"/>
              <a:t>Breathing</a:t>
            </a:r>
            <a:r>
              <a:rPr lang="cs-CZ" dirty="0"/>
              <a:t> (dýchaní)</a:t>
            </a:r>
          </a:p>
          <a:p>
            <a:endParaRPr lang="cs-CZ" dirty="0"/>
          </a:p>
          <a:p>
            <a:r>
              <a:rPr lang="cs-CZ" dirty="0"/>
              <a:t>Body </a:t>
            </a:r>
            <a:r>
              <a:rPr lang="cs-CZ" dirty="0" err="1"/>
              <a:t>colour</a:t>
            </a:r>
            <a:r>
              <a:rPr lang="cs-CZ" dirty="0"/>
              <a:t> (barva)</a:t>
            </a:r>
          </a:p>
        </p:txBody>
      </p:sp>
    </p:spTree>
    <p:extLst>
      <p:ext uri="{BB962C8B-B14F-4D97-AF65-F5344CB8AC3E}">
        <p14:creationId xmlns:p14="http://schemas.microsoft.com/office/powerpoint/2010/main" val="12626362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61F239-79AC-49D2-9DC7-3462806C3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b="1" dirty="0"/>
              <a:t>Obecné pokyny k měření tělesné teploty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17C516B-EC18-415B-A3DD-8D465BEB1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cs-CZ" dirty="0"/>
              <a:t>Tělesná teplota se měří min. 2 – 3x denně</a:t>
            </a:r>
          </a:p>
          <a:p>
            <a:pPr algn="just" fontAlgn="auto">
              <a:spcAft>
                <a:spcPts val="0"/>
              </a:spcAft>
              <a:defRPr/>
            </a:pPr>
            <a:r>
              <a:rPr lang="cs-CZ" dirty="0"/>
              <a:t>Údržba a dezinfekce teploměrů (skleněný, digitální)</a:t>
            </a:r>
          </a:p>
          <a:p>
            <a:pPr algn="just" fontAlgn="auto">
              <a:spcAft>
                <a:spcPts val="0"/>
              </a:spcAft>
              <a:defRPr/>
            </a:pPr>
            <a:r>
              <a:rPr lang="cs-CZ" dirty="0"/>
              <a:t>Individualizace teploměrů</a:t>
            </a:r>
          </a:p>
          <a:p>
            <a:pPr algn="just" fontAlgn="auto">
              <a:spcAft>
                <a:spcPts val="0"/>
              </a:spcAft>
              <a:defRPr/>
            </a:pPr>
            <a:r>
              <a:rPr lang="cs-CZ" dirty="0"/>
              <a:t>Lihové teploměry sklepat, kontrola celistvosti</a:t>
            </a:r>
          </a:p>
          <a:p>
            <a:pPr algn="just" fontAlgn="auto">
              <a:spcAft>
                <a:spcPts val="0"/>
              </a:spcAft>
              <a:defRPr/>
            </a:pPr>
            <a:r>
              <a:rPr lang="cs-CZ" dirty="0"/>
              <a:t>Tělesná teplota se měří v klidu na lůžku</a:t>
            </a:r>
          </a:p>
          <a:p>
            <a:pPr algn="just" fontAlgn="auto">
              <a:spcAft>
                <a:spcPts val="0"/>
              </a:spcAft>
              <a:defRPr/>
            </a:pPr>
            <a:r>
              <a:rPr lang="cs-CZ" dirty="0"/>
              <a:t>U neklidných nemocných a dětí měří tělesnou teplotu sestra</a:t>
            </a:r>
          </a:p>
          <a:p>
            <a:pPr algn="just" fontAlgn="auto">
              <a:spcAft>
                <a:spcPts val="0"/>
              </a:spcAft>
              <a:defRPr/>
            </a:pPr>
            <a:r>
              <a:rPr lang="cs-CZ" dirty="0"/>
              <a:t>Simulace, disimulace choroby  - 2 teploměry</a:t>
            </a:r>
          </a:p>
          <a:p>
            <a:pPr algn="just" fontAlgn="auto">
              <a:spcAft>
                <a:spcPts val="0"/>
              </a:spcAft>
              <a:defRPr/>
            </a:pPr>
            <a:r>
              <a:rPr lang="cs-CZ" dirty="0"/>
              <a:t>Zápis naměřené hodnoty do dokumentace nemocného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F16C1424-09F3-4171-806D-210B4AA15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Popis výkonu</a:t>
            </a:r>
            <a:endParaRPr lang="cs-CZ" alt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AAC50CF-76C0-4DB0-AE0B-DAA16588D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843" y="1643449"/>
            <a:ext cx="10453816" cy="4881177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Arial" charset="0"/>
              <a:buChar char="•"/>
              <a:defRPr/>
            </a:pPr>
            <a:r>
              <a:rPr lang="cs-CZ" sz="2200" dirty="0"/>
              <a:t>zkontrolujeme teploměr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cs-CZ" sz="2200" dirty="0"/>
              <a:t>provedeme hygienickou dezinfekci rukou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cs-CZ" sz="2200" dirty="0"/>
              <a:t>identifikujeme pacienta dotazem „Jak se jmenujete, prosím?“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cs-CZ" sz="2200" dirty="0"/>
              <a:t>teploměr umístíme do středu suché podpažní jamky a končetinu přitiskneme k hrudníku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cs-CZ" sz="2200" dirty="0"/>
              <a:t>měříme 5 minut nebo do zaznění zvukového signálu na teploměru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cs-CZ" sz="2200" dirty="0"/>
              <a:t>po vyjmutí teploměru odečteme naměřenou hodnotu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cs-CZ" sz="2200" dirty="0"/>
              <a:t>odložíme do emitní misky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cs-CZ" sz="2200" dirty="0"/>
              <a:t>zaznamenáme naměřenou hodnotu do dokumentace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cs-CZ" sz="2200" dirty="0"/>
              <a:t>zajistíme dezinfekci teploměru a úklid pomůcek</a:t>
            </a:r>
          </a:p>
          <a:p>
            <a:pPr marL="0" indent="0">
              <a:buNone/>
              <a:defRPr/>
            </a:pPr>
            <a:r>
              <a:rPr lang="cs-CZ" sz="2200" b="1" dirty="0"/>
              <a:t>Péče o pacienta po výkonu: </a:t>
            </a:r>
            <a:r>
              <a:rPr lang="cs-CZ" sz="2200" dirty="0"/>
              <a:t>není nutná</a:t>
            </a:r>
          </a:p>
          <a:p>
            <a:pPr marL="0" indent="0">
              <a:buNone/>
              <a:defRPr/>
            </a:pPr>
            <a:r>
              <a:rPr lang="cs-CZ" sz="2200" b="1" dirty="0"/>
              <a:t>Komplikace: </a:t>
            </a:r>
            <a:r>
              <a:rPr lang="cs-CZ" sz="2200" dirty="0"/>
              <a:t>nejsou</a:t>
            </a:r>
          </a:p>
          <a:p>
            <a:pPr eaLnBrk="1" hangingPunct="1">
              <a:buFont typeface="Arial" charset="0"/>
              <a:buChar char="•"/>
              <a:defRPr/>
            </a:pPr>
            <a:endParaRPr lang="cs-CZ" sz="2200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9384" y="438873"/>
            <a:ext cx="8229600" cy="1066800"/>
          </a:xfrm>
        </p:spPr>
        <p:txBody>
          <a:bodyPr>
            <a:normAutofit/>
          </a:bodyPr>
          <a:lstStyle/>
          <a:p>
            <a:r>
              <a:rPr lang="cs-CZ" dirty="0"/>
              <a:t>E - Prohlídka pacienta - </a:t>
            </a:r>
            <a:r>
              <a:rPr lang="cs-CZ" dirty="0" err="1"/>
              <a:t>exposure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82774" y="1499440"/>
            <a:ext cx="9458504" cy="4482361"/>
          </a:xfrm>
        </p:spPr>
        <p:txBody>
          <a:bodyPr>
            <a:normAutofit/>
          </a:bodyPr>
          <a:lstStyle/>
          <a:p>
            <a:r>
              <a:rPr lang="cs-CZ" sz="2400" dirty="0"/>
              <a:t>Může docházet k postupnému snižování kožního turgoru a pevnosti například při hydrataci či dlouhodobé hospitalizace. CAVE: exantém, začervenání, otlaky, ragády, opruzeniny.</a:t>
            </a:r>
          </a:p>
        </p:txBody>
      </p:sp>
      <p:pic>
        <p:nvPicPr>
          <p:cNvPr id="4" name="Obrázek 3" descr="10367182_10152408673208614_7823012476672730011_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60218" y="3570155"/>
            <a:ext cx="3452820" cy="2762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 descr="10447735_10152408673273614_7988610879585429197_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9851" y="3462998"/>
            <a:ext cx="3720713" cy="2976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565814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2974" y="528891"/>
            <a:ext cx="10515600" cy="1325563"/>
          </a:xfrm>
        </p:spPr>
        <p:txBody>
          <a:bodyPr/>
          <a:lstStyle/>
          <a:p>
            <a:r>
              <a:rPr lang="cs-CZ" dirty="0"/>
              <a:t>Prohlídka pacienta anebo E - </a:t>
            </a:r>
            <a:r>
              <a:rPr lang="cs-CZ" dirty="0" err="1"/>
              <a:t>exposure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1980" y="1739128"/>
            <a:ext cx="5810072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235687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5709" y="334407"/>
            <a:ext cx="10753201" cy="451576"/>
          </a:xfrm>
        </p:spPr>
        <p:txBody>
          <a:bodyPr>
            <a:normAutofit fontScale="90000"/>
          </a:bodyPr>
          <a:lstStyle/>
          <a:p>
            <a:r>
              <a:rPr lang="cs-CZ" dirty="0"/>
              <a:t>Resuscitační páska pro děti – </a:t>
            </a:r>
            <a:r>
              <a:rPr lang="cs-CZ" dirty="0" err="1"/>
              <a:t>Broselowa</a:t>
            </a:r>
            <a:r>
              <a:rPr lang="cs-CZ" dirty="0"/>
              <a:t> páska – systém rychlé orientace ve VF u dětí	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050" y="4758226"/>
            <a:ext cx="9216856" cy="1848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139" y="1727382"/>
            <a:ext cx="2087140" cy="2857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" y="1113206"/>
            <a:ext cx="3558209" cy="3558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F930F79-9ACA-406B-B24D-B3AE249B9266}"/>
              </a:ext>
            </a:extLst>
          </p:cNvPr>
          <p:cNvSpPr txBox="1"/>
          <p:nvPr/>
        </p:nvSpPr>
        <p:spPr>
          <a:xfrm>
            <a:off x="8238256" y="2707939"/>
            <a:ext cx="2999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Aplikace pro </a:t>
            </a:r>
            <a:r>
              <a:rPr lang="cs-CZ" dirty="0" err="1"/>
              <a:t>Andorid</a:t>
            </a:r>
            <a:r>
              <a:rPr lang="cs-CZ" dirty="0"/>
              <a:t> – např. </a:t>
            </a:r>
            <a:r>
              <a:rPr lang="cs-CZ" dirty="0" err="1"/>
              <a:t>PediRef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619346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0080" y="318611"/>
            <a:ext cx="10515600" cy="637222"/>
          </a:xfrm>
        </p:spPr>
        <p:txBody>
          <a:bodyPr/>
          <a:lstStyle/>
          <a:p>
            <a:pPr>
              <a:defRPr/>
            </a:pPr>
            <a:r>
              <a:rPr lang="cs-CZ" dirty="0"/>
              <a:t>Doporučená literatura a webové zdroje: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40080" y="1325563"/>
            <a:ext cx="11186160" cy="4895215"/>
          </a:xfrm>
        </p:spPr>
        <p:txBody>
          <a:bodyPr>
            <a:normAutofit fontScale="70000" lnSpcReduction="20000"/>
          </a:bodyPr>
          <a:lstStyle/>
          <a:p>
            <a:pPr marL="274320" indent="-274320">
              <a:buFont typeface="Wingdings"/>
              <a:buChar char=""/>
              <a:defRPr/>
            </a:pPr>
            <a:r>
              <a:rPr lang="cs-CZ" dirty="0"/>
              <a:t>Intenzivní medicína, Pavel Ševčík, Vladimír Černý, et al.</a:t>
            </a:r>
          </a:p>
          <a:p>
            <a:pPr marL="274320" indent="-274320">
              <a:buFont typeface="Wingdings"/>
              <a:buChar char=""/>
              <a:defRPr/>
            </a:pPr>
            <a:endParaRPr lang="cs-CZ" b="1" dirty="0"/>
          </a:p>
          <a:p>
            <a:pPr marL="274320" indent="-274320">
              <a:buFont typeface="Wingdings"/>
              <a:buChar char=""/>
              <a:defRPr/>
            </a:pPr>
            <a:r>
              <a:rPr lang="cs-CZ" dirty="0"/>
              <a:t>Akutní stavy v gastroenterologii, Petr Dítě, et </a:t>
            </a:r>
            <a:r>
              <a:rPr lang="cs-CZ" dirty="0" err="1"/>
              <a:t>al</a:t>
            </a:r>
            <a:r>
              <a:rPr lang="cs-CZ" dirty="0"/>
              <a:t>.</a:t>
            </a:r>
          </a:p>
          <a:p>
            <a:pPr marL="274320" indent="-274320">
              <a:buFont typeface="Wingdings"/>
              <a:buChar char=""/>
              <a:defRPr/>
            </a:pPr>
            <a:endParaRPr lang="cs-CZ" dirty="0"/>
          </a:p>
          <a:p>
            <a:pPr marL="274320" indent="-274320">
              <a:buFont typeface="Wingdings"/>
              <a:buChar char=""/>
              <a:defRPr/>
            </a:pPr>
            <a:r>
              <a:rPr lang="cs-CZ" dirty="0"/>
              <a:t>Základy anesteziologie část 1. a 2., Jitka Zemanová</a:t>
            </a:r>
          </a:p>
          <a:p>
            <a:pPr marL="274320" indent="-274320">
              <a:buFont typeface="Wingdings"/>
              <a:buChar char=""/>
              <a:defRPr/>
            </a:pPr>
            <a:endParaRPr lang="cs-CZ" dirty="0"/>
          </a:p>
          <a:p>
            <a:pPr marL="274320" indent="-274320">
              <a:buFont typeface="Wingdings"/>
              <a:buChar char=""/>
              <a:defRPr/>
            </a:pPr>
            <a:r>
              <a:rPr lang="cs-CZ" dirty="0"/>
              <a:t>Ošetřovatelství v intenzivní péči, Gabriela </a:t>
            </a:r>
            <a:r>
              <a:rPr lang="cs-CZ" dirty="0" err="1"/>
              <a:t>Kapounová</a:t>
            </a:r>
            <a:endParaRPr lang="cs-CZ" dirty="0"/>
          </a:p>
          <a:p>
            <a:pPr marL="0" indent="0">
              <a:buNone/>
              <a:defRPr/>
            </a:pPr>
            <a:endParaRPr lang="cs-CZ" u="sng" dirty="0">
              <a:solidFill>
                <a:schemeClr val="accent1">
                  <a:lumMod val="75000"/>
                </a:schemeClr>
              </a:solidFill>
            </a:endParaRPr>
          </a:p>
          <a:p>
            <a:pPr marL="274320" indent="-274320">
              <a:buFont typeface="Wingdings"/>
              <a:buChar char=""/>
              <a:defRPr/>
            </a:pPr>
            <a:r>
              <a:rPr lang="en-US" dirty="0" err="1"/>
              <a:t>Třeška</a:t>
            </a:r>
            <a:r>
              <a:rPr lang="en-US" dirty="0"/>
              <a:t>, V.: </a:t>
            </a:r>
            <a:r>
              <a:rPr lang="en-US" dirty="0" err="1"/>
              <a:t>Propedeutika</a:t>
            </a:r>
            <a:r>
              <a:rPr lang="en-US" dirty="0"/>
              <a:t> </a:t>
            </a:r>
            <a:r>
              <a:rPr lang="en-US" dirty="0" err="1"/>
              <a:t>vybraných</a:t>
            </a:r>
            <a:r>
              <a:rPr lang="en-US" dirty="0"/>
              <a:t> </a:t>
            </a:r>
            <a:r>
              <a:rPr lang="en-US" dirty="0" err="1"/>
              <a:t>klinických</a:t>
            </a:r>
            <a:r>
              <a:rPr lang="en-US" dirty="0"/>
              <a:t> </a:t>
            </a:r>
            <a:r>
              <a:rPr lang="en-US" dirty="0" err="1"/>
              <a:t>oborů</a:t>
            </a:r>
            <a:r>
              <a:rPr lang="en-US" dirty="0"/>
              <a:t>. </a:t>
            </a:r>
            <a:r>
              <a:rPr lang="en-US" dirty="0" err="1"/>
              <a:t>Grada</a:t>
            </a:r>
            <a:r>
              <a:rPr lang="en-US" dirty="0"/>
              <a:t>, Praha, 200</a:t>
            </a:r>
            <a:endParaRPr lang="cs-CZ" dirty="0"/>
          </a:p>
          <a:p>
            <a:pPr marL="274320" indent="-274320">
              <a:buFont typeface="Wingdings"/>
              <a:buChar char=""/>
              <a:defRPr/>
            </a:pPr>
            <a:endParaRPr lang="cs-CZ" u="sng" dirty="0">
              <a:solidFill>
                <a:schemeClr val="accent1">
                  <a:lumMod val="75000"/>
                </a:schemeClr>
              </a:solidFill>
            </a:endParaRPr>
          </a:p>
          <a:p>
            <a:pPr marL="274320" indent="-274320">
              <a:buFont typeface="Wingdings"/>
              <a:buChar char=""/>
              <a:defRPr/>
            </a:pPr>
            <a:r>
              <a:rPr lang="en-US" dirty="0"/>
              <a:t>CHAMEIDES, Leon, ed. </a:t>
            </a:r>
            <a:r>
              <a:rPr lang="en-US" i="1" dirty="0"/>
              <a:t>Pediatric advanced life support: provider manual</a:t>
            </a:r>
            <a:r>
              <a:rPr lang="en-US" dirty="0"/>
              <a:t>. Dallas: American Heart Association, 2011</a:t>
            </a:r>
            <a:endParaRPr lang="cs-CZ" dirty="0"/>
          </a:p>
          <a:p>
            <a:pPr marL="274320" indent="-274320">
              <a:buFont typeface="Wingdings"/>
              <a:buChar char=""/>
              <a:defRPr/>
            </a:pPr>
            <a:endParaRPr lang="cs-CZ" u="sng" dirty="0">
              <a:solidFill>
                <a:schemeClr val="accent1">
                  <a:lumMod val="75000"/>
                </a:schemeClr>
              </a:solidFill>
            </a:endParaRPr>
          </a:p>
          <a:p>
            <a:pPr marL="274320" indent="-274320">
              <a:buNone/>
              <a:defRPr/>
            </a:pPr>
            <a:endParaRPr lang="cs-CZ" u="sng" dirty="0">
              <a:solidFill>
                <a:srgbClr val="0070C0"/>
              </a:solidFill>
            </a:endParaRPr>
          </a:p>
          <a:p>
            <a:pPr marL="274320" indent="-274320">
              <a:buFont typeface="Wingdings"/>
              <a:buChar char=""/>
              <a:defRPr/>
            </a:pPr>
            <a:endParaRPr lang="cs-CZ" b="1" u="sng" dirty="0"/>
          </a:p>
          <a:p>
            <a:pPr marL="274320" indent="-274320">
              <a:buFont typeface="Wingdings"/>
              <a:buChar char=""/>
              <a:defRPr/>
            </a:pPr>
            <a:endParaRPr lang="cs-CZ" u="sng" dirty="0"/>
          </a:p>
        </p:txBody>
      </p:sp>
    </p:spTree>
    <p:extLst>
      <p:ext uri="{BB962C8B-B14F-4D97-AF65-F5344CB8AC3E}">
        <p14:creationId xmlns:p14="http://schemas.microsoft.com/office/powerpoint/2010/main" val="212175770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521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AAE5A3-61EA-4EBD-8279-A9C024010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BBBbrainstorming</a:t>
            </a:r>
            <a:r>
              <a:rPr lang="cs-CZ" dirty="0"/>
              <a:t> – opáčko na pohled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71DB30-AD44-400B-A018-7D8A6AA8D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err="1"/>
              <a:t>Behaviour</a:t>
            </a:r>
            <a:r>
              <a:rPr lang="cs-CZ" dirty="0"/>
              <a:t>: – </a:t>
            </a:r>
            <a:r>
              <a:rPr lang="cs-CZ" b="1" dirty="0"/>
              <a:t>není spontánní aktivita</a:t>
            </a:r>
            <a:r>
              <a:rPr lang="cs-CZ" dirty="0"/>
              <a:t>, není schopen sedět nebo stát, </a:t>
            </a:r>
            <a:r>
              <a:rPr lang="cs-CZ" b="1" dirty="0"/>
              <a:t>není schopen věnovat pozornost</a:t>
            </a:r>
            <a:r>
              <a:rPr lang="cs-CZ" dirty="0"/>
              <a:t> ošetřujícímu, nedá se utišit – bolest – zaujímá abnormální pozice/preferuje sed či </a:t>
            </a:r>
            <a:r>
              <a:rPr lang="cs-CZ" dirty="0" err="1"/>
              <a:t>antalgickou</a:t>
            </a:r>
            <a:r>
              <a:rPr lang="cs-CZ" dirty="0"/>
              <a:t> polohu – náznaky klonicko-tonických pohybů/ abnormální pohyb hlavy.</a:t>
            </a:r>
          </a:p>
          <a:p>
            <a:endParaRPr lang="cs-CZ" dirty="0"/>
          </a:p>
          <a:p>
            <a:r>
              <a:rPr lang="cs-CZ" dirty="0" err="1"/>
              <a:t>Breathing</a:t>
            </a:r>
            <a:r>
              <a:rPr lang="cs-CZ" dirty="0"/>
              <a:t> (dýchaní): abnormální zvuky – </a:t>
            </a:r>
            <a:r>
              <a:rPr lang="cs-CZ" dirty="0" err="1"/>
              <a:t>retrakce</a:t>
            </a:r>
            <a:r>
              <a:rPr lang="cs-CZ" dirty="0"/>
              <a:t> – při inspiriu roztahování nosních dírek, zapojování pomocných dýchacích svalů</a:t>
            </a:r>
          </a:p>
          <a:p>
            <a:endParaRPr lang="cs-CZ" dirty="0"/>
          </a:p>
          <a:p>
            <a:r>
              <a:rPr lang="cs-CZ" dirty="0"/>
              <a:t>Body </a:t>
            </a:r>
            <a:r>
              <a:rPr lang="cs-CZ" dirty="0" err="1"/>
              <a:t>colour</a:t>
            </a:r>
            <a:r>
              <a:rPr lang="cs-CZ" dirty="0"/>
              <a:t> (barva) - bledost – </a:t>
            </a:r>
            <a:r>
              <a:rPr lang="cs-CZ" dirty="0" err="1"/>
              <a:t>motting</a:t>
            </a:r>
            <a:r>
              <a:rPr lang="cs-CZ" dirty="0"/>
              <a:t> (různé ohraničené vykreslování kůže kvůli vazokonstrikci – demarkační linie mezi teplou a studenou kůží) – cyanóza (kůže a sliznice)</a:t>
            </a:r>
          </a:p>
        </p:txBody>
      </p:sp>
    </p:spTree>
    <p:extLst>
      <p:ext uri="{BB962C8B-B14F-4D97-AF65-F5344CB8AC3E}">
        <p14:creationId xmlns:p14="http://schemas.microsoft.com/office/powerpoint/2010/main" val="42771716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etnMj4SFfqbVIhVK0Rf8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pChuQ9mrn7ncHkUb4wJD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LAHFkz1Wny4DLE3ZEH9AS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MED-CZ.potx" id="{1927B253-FB08-41F5-B38D-80E9F802FC2D}" vid="{7C5ABD59-4F0A-4D9D-A126-85E5800F092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929EE7710AB6A4698DB544438184EC1" ma:contentTypeVersion="7" ma:contentTypeDescription="Vytvoří nový dokument" ma:contentTypeScope="" ma:versionID="a9be0298b4bcfc77b5c12a5d37ba7cee">
  <xsd:schema xmlns:xsd="http://www.w3.org/2001/XMLSchema" xmlns:xs="http://www.w3.org/2001/XMLSchema" xmlns:p="http://schemas.microsoft.com/office/2006/metadata/properties" xmlns:ns2="973cac4f-73f4-4f73-b1c6-7d667c88189a" targetNamespace="http://schemas.microsoft.com/office/2006/metadata/properties" ma:root="true" ma:fieldsID="e241944cd23319c21b0fc495ed0619cc" ns2:_="">
    <xsd:import namespace="973cac4f-73f4-4f73-b1c6-7d667c8818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3cac4f-73f4-4f73-b1c6-7d667c8818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BA00DF7-D181-43CA-A5E3-0E8E2DC46ECA}"/>
</file>

<file path=customXml/itemProps2.xml><?xml version="1.0" encoding="utf-8"?>
<ds:datastoreItem xmlns:ds="http://schemas.openxmlformats.org/officeDocument/2006/customXml" ds:itemID="{7563A5AA-BBB7-48FD-BBE4-F300BA6B460A}"/>
</file>

<file path=customXml/itemProps3.xml><?xml version="1.0" encoding="utf-8"?>
<ds:datastoreItem xmlns:ds="http://schemas.openxmlformats.org/officeDocument/2006/customXml" ds:itemID="{F25FC3DA-D6B1-4574-ADEB-029E8F771342}"/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prezentace-med-cz-4-3</Template>
  <TotalTime>473</TotalTime>
  <Words>4425</Words>
  <Application>Microsoft Office PowerPoint</Application>
  <PresentationFormat>Widescreen</PresentationFormat>
  <Paragraphs>767</Paragraphs>
  <Slides>86</Slides>
  <Notes>45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5" baseType="lpstr">
      <vt:lpstr>SimSun</vt:lpstr>
      <vt:lpstr>Arial</vt:lpstr>
      <vt:lpstr>Arial Black</vt:lpstr>
      <vt:lpstr>Calibri</vt:lpstr>
      <vt:lpstr>Courier New</vt:lpstr>
      <vt:lpstr>Tahoma</vt:lpstr>
      <vt:lpstr>Times New Roman</vt:lpstr>
      <vt:lpstr>Wingdings</vt:lpstr>
      <vt:lpstr>Prezentace_MU_CZ</vt:lpstr>
      <vt:lpstr>Sledování vitálních funkcí</vt:lpstr>
      <vt:lpstr>Terminologie</vt:lpstr>
      <vt:lpstr>Monitoring</vt:lpstr>
      <vt:lpstr>Primární vyšetření - opáčko na pohled</vt:lpstr>
      <vt:lpstr>Systém EWS a ABCDE algoritmus vyšetřování</vt:lpstr>
      <vt:lpstr>PowerPoint Presentation</vt:lpstr>
      <vt:lpstr>EWS - intervence</vt:lpstr>
      <vt:lpstr>BBBbrainstorming </vt:lpstr>
      <vt:lpstr>BBBbrainstorming – opáčko na pohled</vt:lpstr>
      <vt:lpstr>A – Airway – průchodnost DC</vt:lpstr>
      <vt:lpstr>B – Dýchání – hodnocení funkce resp. systému</vt:lpstr>
      <vt:lpstr>B - Terminologie</vt:lpstr>
      <vt:lpstr>B - Saturace hemoglobinu kyslíkem (SO2)</vt:lpstr>
      <vt:lpstr>MĚŘENÍ PULZNÍM OXYMETREM</vt:lpstr>
      <vt:lpstr>Auskultace bilaterálně</vt:lpstr>
      <vt:lpstr>Dechové vzorce</vt:lpstr>
      <vt:lpstr>Kussmaulovo dýchání</vt:lpstr>
      <vt:lpstr>Cheyne-Stokesovo dýchání</vt:lpstr>
      <vt:lpstr>Biotovo dýchání </vt:lpstr>
      <vt:lpstr>B - Jak mohu vyhodnotit bez nálezu fenoménů?</vt:lpstr>
      <vt:lpstr>C - Kardiovaskulární systém</vt:lpstr>
      <vt:lpstr>DEFINICE</vt:lpstr>
      <vt:lpstr>Faktory ovlivňující pulz</vt:lpstr>
      <vt:lpstr>Místa měření pulzu ?</vt:lpstr>
      <vt:lpstr>U pulzu hodnotíme:</vt:lpstr>
      <vt:lpstr>HODNOCENÍ FREKVENCE</vt:lpstr>
      <vt:lpstr>ORIENTAČNÍ FYZIOLOGICKÉ HODNOTY</vt:lpstr>
      <vt:lpstr>HODNOCENÍ  RYTMU</vt:lpstr>
      <vt:lpstr>HODNOCENÍ  KVALITY</vt:lpstr>
      <vt:lpstr>MÍSTA MĚŘENÍ</vt:lpstr>
      <vt:lpstr>C – Kapilární návrat (CRT)</vt:lpstr>
      <vt:lpstr>Související ošetřovatelské diagnózy</vt:lpstr>
      <vt:lpstr>C - Preload</vt:lpstr>
      <vt:lpstr>C - Krevní tlak</vt:lpstr>
      <vt:lpstr>Účel měření</vt:lpstr>
      <vt:lpstr>Faktory ovlivňující hodnoty krevního tlaku</vt:lpstr>
      <vt:lpstr>Místa pro měření krevního tlaku</vt:lpstr>
      <vt:lpstr>Metody měření krevního tlaku </vt:lpstr>
      <vt:lpstr>Hodnocení krevního tlaku (TK) podle naměřených hodnot: </vt:lpstr>
      <vt:lpstr>NORMÁLNÍ HODNOTY DLE WHO</vt:lpstr>
      <vt:lpstr>TONOMETR</vt:lpstr>
      <vt:lpstr>TONOMETR KLASICKÝ</vt:lpstr>
      <vt:lpstr>Tonometr rtuťový</vt:lpstr>
      <vt:lpstr>TONOMETR aneroidní (budíkový)</vt:lpstr>
      <vt:lpstr>PowerPoint Presentation</vt:lpstr>
      <vt:lpstr>Tonometr stolní</vt:lpstr>
      <vt:lpstr>Tonometr elektronický - pažní - zápěstní</vt:lpstr>
      <vt:lpstr>PowerPoint Presentation</vt:lpstr>
      <vt:lpstr>POSTUP  MĚŘENÍ </vt:lpstr>
      <vt:lpstr>Příprava pacienta</vt:lpstr>
      <vt:lpstr>POSTUP</vt:lpstr>
      <vt:lpstr>Vypočítejte si svůj MAP</vt:lpstr>
      <vt:lpstr>PowerPoint Presentation</vt:lpstr>
      <vt:lpstr>Měření automatickým pažním tlakoměrem</vt:lpstr>
      <vt:lpstr>Měření automatickým zápěstním tlakoměrem</vt:lpstr>
      <vt:lpstr>TK na paži se nesmí měřit</vt:lpstr>
      <vt:lpstr>MOŽNÉ CHYBY</vt:lpstr>
      <vt:lpstr>D - Vědomí</vt:lpstr>
      <vt:lpstr>Rozdělení poruch - Kvalitativní</vt:lpstr>
      <vt:lpstr>D - Rozdělení poruch - Kvantitativní</vt:lpstr>
      <vt:lpstr>D – AVPU škála – pro děti i dospělé</vt:lpstr>
      <vt:lpstr>PowerPoint Presentation</vt:lpstr>
      <vt:lpstr>D- Glasgow coma scale – motorická reakce</vt:lpstr>
      <vt:lpstr>D- Hodnocení zornic</vt:lpstr>
      <vt:lpstr>E- SLEDOVÁNÍ TĚLESNÉ TEPLOTY</vt:lpstr>
      <vt:lpstr>Druhy tělesné teploty</vt:lpstr>
      <vt:lpstr>Ovlivňující faktory</vt:lpstr>
      <vt:lpstr>Tělo ztrácí teplo</vt:lpstr>
      <vt:lpstr>Regulace tělesné teploty</vt:lpstr>
      <vt:lpstr>Teplotní křivka</vt:lpstr>
      <vt:lpstr>HODNOTY</vt:lpstr>
      <vt:lpstr>TYPY HOREČKY (febris)</vt:lpstr>
      <vt:lpstr>PowerPoint Presentation</vt:lpstr>
      <vt:lpstr>Klinické projevy horečky</vt:lpstr>
      <vt:lpstr>Klinické příznaky hypotermie</vt:lpstr>
      <vt:lpstr>Místa vhodná pro měření tělesné teploty</vt:lpstr>
      <vt:lpstr>Nepíšeme součty!</vt:lpstr>
      <vt:lpstr>Druhy teploměrů </vt:lpstr>
      <vt:lpstr>PowerPoint Presentation</vt:lpstr>
      <vt:lpstr>Obecné pokyny k měření tělesné teploty</vt:lpstr>
      <vt:lpstr>Popis výkonu</vt:lpstr>
      <vt:lpstr>E - Prohlídka pacienta - exposure</vt:lpstr>
      <vt:lpstr>Prohlídka pacienta anebo E - exposure</vt:lpstr>
      <vt:lpstr>Resuscitační páska pro děti – Broselowa páska – systém rychlé orientace ve VF u dětí </vt:lpstr>
      <vt:lpstr>Doporučená literatura a webové zdroje: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Sledování vitálních funkcí</dc:title>
  <dc:creator>Michal Pospíšil</dc:creator>
  <cp:lastModifiedBy>Michal Pospíšil</cp:lastModifiedBy>
  <cp:revision>48</cp:revision>
  <dcterms:created xsi:type="dcterms:W3CDTF">2019-10-19T07:47:41Z</dcterms:created>
  <dcterms:modified xsi:type="dcterms:W3CDTF">2020-10-27T11:51:18Z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0x010100F929EE7710AB6A4698DB544438184EC1</vt:lpwstr>
  </property>
</Properties>
</file>